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52" r:id="rId1"/>
  </p:sldMasterIdLst>
  <p:notesMasterIdLst>
    <p:notesMasterId r:id="rId17"/>
  </p:notesMasterIdLst>
  <p:sldIdLst>
    <p:sldId id="256" r:id="rId2"/>
    <p:sldId id="257" r:id="rId3"/>
    <p:sldId id="258" r:id="rId4"/>
    <p:sldId id="309" r:id="rId5"/>
    <p:sldId id="284" r:id="rId6"/>
    <p:sldId id="310" r:id="rId7"/>
    <p:sldId id="311" r:id="rId8"/>
    <p:sldId id="312" r:id="rId9"/>
    <p:sldId id="313" r:id="rId10"/>
    <p:sldId id="314" r:id="rId11"/>
    <p:sldId id="315" r:id="rId12"/>
    <p:sldId id="316" r:id="rId13"/>
    <p:sldId id="317" r:id="rId14"/>
    <p:sldId id="318" r:id="rId15"/>
    <p:sldId id="320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823" autoAdjust="0"/>
    <p:restoredTop sz="95360" autoAdjust="0"/>
  </p:normalViewPr>
  <p:slideViewPr>
    <p:cSldViewPr snapToGrid="0">
      <p:cViewPr varScale="1">
        <p:scale>
          <a:sx n="109" d="100"/>
          <a:sy n="109" d="100"/>
        </p:scale>
        <p:origin x="2010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8287BA-22FA-4548-9ACD-3A2A551E1182}" type="datetimeFigureOut">
              <a:rPr lang="zh-TW" altLang="en-US" smtClean="0"/>
              <a:t>2022/2/24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FCEB2A-6C15-4C1D-8C44-36229D359E4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941857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CEB2A-6C15-4C1D-8C44-36229D359E42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04848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5800" y="1346947"/>
            <a:ext cx="7772400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685800" y="4282763"/>
            <a:ext cx="7772400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685800" y="1484779"/>
            <a:ext cx="7772400" cy="274320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>
            <a:grpSpLocks noChangeAspect="1"/>
          </p:cNvGrpSpPr>
          <p:nvPr/>
        </p:nvGrpSpPr>
        <p:grpSpPr>
          <a:xfrm>
            <a:off x="7234780" y="4107023"/>
            <a:ext cx="914400" cy="914400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8670" y="1432223"/>
            <a:ext cx="759333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6400" b="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2386" y="4389120"/>
            <a:ext cx="5918454" cy="1069848"/>
          </a:xfrm>
        </p:spPr>
        <p:txBody>
          <a:bodyPr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84890-85D2-4D7B-8EF5-15A9C1DB8F42}" type="datetimeFigureOut">
              <a:rPr lang="en-US" smtClean="0"/>
              <a:t>2/24/2022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2805" y="6272785"/>
            <a:ext cx="474573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244280" y="4227195"/>
            <a:ext cx="895401" cy="640080"/>
          </a:xfrm>
        </p:spPr>
        <p:txBody>
          <a:bodyPr/>
          <a:lstStyle>
            <a:lvl1pPr>
              <a:defRPr sz="2800" b="1"/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62248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5661D-6934-4B32-B92C-470368BF1EC6}" type="datetimeFigureOut">
              <a:rPr lang="en-US" smtClean="0"/>
              <a:t>2/24/2022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0396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9144000" cy="194001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5346" y="1225296"/>
            <a:ext cx="696087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6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4330" y="5020056"/>
            <a:ext cx="6789420" cy="1066800"/>
          </a:xfrm>
        </p:spPr>
        <p:txBody>
          <a:bodyPr anchor="t">
            <a:normAutofit/>
          </a:bodyPr>
          <a:lstStyle>
            <a:lvl1pPr marL="0" indent="0">
              <a:buNone/>
              <a:defRPr sz="1800" b="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45251" y="6272785"/>
            <a:ext cx="1983232" cy="365125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6F822A4-8DA6-4447-9B1F-C5DB58435268}" type="datetimeFigureOut">
              <a:rPr lang="en-US" smtClean="0"/>
              <a:t>2/24/2022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36099" y="6272784"/>
            <a:ext cx="4745736" cy="365125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633862" y="2430623"/>
            <a:ext cx="914400" cy="914400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450" y="2508607"/>
            <a:ext cx="891224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04086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60"/>
            <a:ext cx="365760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92218" y="2194560"/>
            <a:ext cx="365760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smtClean="0"/>
              <a:t>2/24/2022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2215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48256"/>
            <a:ext cx="365760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743200"/>
            <a:ext cx="365760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20793" y="2048256"/>
            <a:ext cx="365760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20793" y="2743200"/>
            <a:ext cx="365760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smtClean="0"/>
              <a:t>2/24/2022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27913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677919A6-33EB-49BD-A62F-1FA56B9F9712}" type="datetimeFigureOut">
              <a:rPr lang="en-US" smtClean="0"/>
              <a:t>2/24/2022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65264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smtClean="0"/>
              <a:t>2/24/2022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9013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6227806" y="1"/>
            <a:ext cx="2916194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230" y="685800"/>
            <a:ext cx="2400300" cy="17373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685800"/>
            <a:ext cx="5033772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12230" y="2423160"/>
            <a:ext cx="24003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35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smtClean="0"/>
              <a:t>2/24/2022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57101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6227806" y="1"/>
            <a:ext cx="2916194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230" y="685800"/>
            <a:ext cx="2400300" cy="17373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6227805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12230" y="2423160"/>
            <a:ext cx="24003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35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C379-9A7C-4C87-A116-CBE9F58B04C5}" type="datetimeFigureOut">
              <a:rPr lang="en-US" smtClean="0"/>
              <a:t>2/24/2022</a:t>
            </a:fld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27444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smtClean="0"/>
              <a:t>2/24/2022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12340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533400"/>
            <a:ext cx="1914525" cy="5638800"/>
          </a:xfrm>
        </p:spPr>
        <p:txBody>
          <a:bodyPr vert="eaVert"/>
          <a:lstStyle>
            <a:lvl1pPr>
              <a:defRPr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0100" y="533400"/>
            <a:ext cx="5629275" cy="563880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smtClean="0"/>
              <a:t>2/24/2022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35878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8" name="Oval 7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484632"/>
            <a:ext cx="7772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21408"/>
            <a:ext cx="7772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2368" y="6272785"/>
            <a:ext cx="24551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8664C608-40B1-4030-A28D-5B74BC98ADCE}" type="datetimeFigureOut">
              <a:rPr lang="en-US" smtClean="0"/>
              <a:t>2/24/2022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272785"/>
            <a:ext cx="47457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83346" y="6272785"/>
            <a:ext cx="4800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1" spc="-7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5320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200" b="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/>
            </a:r>
            <a:br>
              <a:rPr lang="en-US" altLang="zh-TW" dirty="0" smtClean="0">
                <a:latin typeface="Cambria Math" panose="02040503050406030204" pitchFamily="18" charset="0"/>
                <a:ea typeface="Cambria Math" panose="02040503050406030204" pitchFamily="18" charset="0"/>
              </a:rPr>
            </a:br>
            <a:r>
              <a:rPr lang="en-US" altLang="zh-TW" dirty="0">
                <a:latin typeface="Cambria Math" panose="02040503050406030204" pitchFamily="18" charset="0"/>
                <a:ea typeface="Cambria Math" panose="02040503050406030204" pitchFamily="18" charset="0"/>
              </a:rPr>
              <a:t/>
            </a:r>
            <a:br>
              <a:rPr lang="en-US" altLang="zh-TW" dirty="0">
                <a:latin typeface="Cambria Math" panose="02040503050406030204" pitchFamily="18" charset="0"/>
                <a:ea typeface="Cambria Math" panose="02040503050406030204" pitchFamily="18" charset="0"/>
              </a:rPr>
            </a:br>
            <a:r>
              <a:rPr lang="en-US" altLang="zh-TW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/>
            </a:r>
            <a:br>
              <a:rPr lang="en-US" altLang="zh-TW" dirty="0" smtClean="0">
                <a:latin typeface="Cambria Math" panose="02040503050406030204" pitchFamily="18" charset="0"/>
                <a:ea typeface="Cambria Math" panose="02040503050406030204" pitchFamily="18" charset="0"/>
              </a:rPr>
            </a:br>
            <a:r>
              <a:rPr lang="en-US" altLang="zh-TW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U</a:t>
            </a:r>
            <a:r>
              <a:rPr lang="en-US" altLang="zh-TW" cap="none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nit</a:t>
            </a:r>
            <a:r>
              <a:rPr lang="en-US" altLang="zh-TW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1</a:t>
            </a:r>
            <a:br>
              <a:rPr lang="en-US" altLang="zh-TW" dirty="0" smtClean="0">
                <a:latin typeface="Cambria Math" panose="02040503050406030204" pitchFamily="18" charset="0"/>
                <a:ea typeface="Cambria Math" panose="02040503050406030204" pitchFamily="18" charset="0"/>
              </a:rPr>
            </a:br>
            <a:r>
              <a:rPr lang="en-US" altLang="zh-TW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/>
            </a:r>
            <a:br>
              <a:rPr lang="en-US" altLang="zh-TW" dirty="0" smtClean="0">
                <a:latin typeface="Cambria Math" panose="02040503050406030204" pitchFamily="18" charset="0"/>
                <a:ea typeface="Cambria Math" panose="02040503050406030204" pitchFamily="18" charset="0"/>
              </a:rPr>
            </a:br>
            <a:r>
              <a:rPr lang="zh-TW" altLang="zh-TW" sz="6600" dirty="0"/>
              <a:t/>
            </a:r>
            <a:br>
              <a:rPr lang="zh-TW" altLang="zh-TW" sz="6600" dirty="0"/>
            </a:br>
            <a:r>
              <a:rPr kumimoji="1" lang="zh-TW" altLang="en-US" sz="6600" b="1" dirty="0">
                <a:latin typeface="Cambria" panose="02040503050406030204" pitchFamily="18" charset="0"/>
              </a:rPr>
              <a:t/>
            </a:r>
            <a:br>
              <a:rPr kumimoji="1" lang="zh-TW" altLang="en-US" sz="6600" b="1" dirty="0">
                <a:latin typeface="Cambria" panose="02040503050406030204" pitchFamily="18" charset="0"/>
              </a:rPr>
            </a:br>
            <a:r>
              <a:rPr lang="en-US" altLang="zh-TW" dirty="0">
                <a:latin typeface="Cambria Math" panose="02040503050406030204" pitchFamily="18" charset="0"/>
                <a:ea typeface="Cambria Math" panose="02040503050406030204" pitchFamily="18" charset="0"/>
              </a:rPr>
              <a:t/>
            </a:r>
            <a:br>
              <a:rPr lang="en-US" altLang="zh-TW" dirty="0">
                <a:latin typeface="Cambria Math" panose="02040503050406030204" pitchFamily="18" charset="0"/>
                <a:ea typeface="Cambria Math" panose="02040503050406030204" pitchFamily="18" charset="0"/>
              </a:rPr>
            </a:b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altLang="zh-TW" sz="36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Vocabulary</a:t>
            </a:r>
            <a:r>
              <a:rPr lang="en-US" altLang="zh-TW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US" altLang="zh-TW" sz="36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Review</a:t>
            </a:r>
            <a:endParaRPr lang="zh-TW" altLang="zh-TW" sz="3600" b="1" dirty="0"/>
          </a:p>
        </p:txBody>
      </p:sp>
    </p:spTree>
    <p:extLst>
      <p:ext uri="{BB962C8B-B14F-4D97-AF65-F5344CB8AC3E}">
        <p14:creationId xmlns:p14="http://schemas.microsoft.com/office/powerpoint/2010/main" val="2013274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33C2E196-FAD8-4708-8208-EA5C83003D4F}"/>
              </a:ext>
            </a:extLst>
          </p:cNvPr>
          <p:cNvSpPr/>
          <p:nvPr/>
        </p:nvSpPr>
        <p:spPr>
          <a:xfrm>
            <a:off x="406815" y="532664"/>
            <a:ext cx="8737185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>
              <a:spcAft>
                <a:spcPts val="0"/>
              </a:spcAft>
            </a:pPr>
            <a:r>
              <a:rPr lang="en-US" altLang="zh-TW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1. than [</a:t>
            </a:r>
            <a:r>
              <a:rPr lang="en-US" altLang="zh-TW" sz="3200" kern="100" dirty="0" err="1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ðæn</a:t>
            </a:r>
            <a:r>
              <a:rPr lang="en-US" altLang="zh-TW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] conj.; prep. </a:t>
            </a:r>
            <a:r>
              <a:rPr lang="zh-TW" altLang="en-US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比</a:t>
            </a:r>
          </a:p>
          <a:p>
            <a:pPr marL="228600">
              <a:spcAft>
                <a:spcPts val="0"/>
              </a:spcAft>
            </a:pPr>
            <a:r>
              <a:rPr lang="en-US" altLang="zh-TW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2. convenient [</a:t>
            </a:r>
            <a:r>
              <a:rPr lang="en-US" altLang="zh-TW" sz="3200" kern="100" dirty="0" err="1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kənˋvinjənt</a:t>
            </a:r>
            <a:r>
              <a:rPr lang="en-US" altLang="zh-TW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] adj. </a:t>
            </a:r>
            <a:r>
              <a:rPr lang="zh-TW" altLang="en-US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便利的</a:t>
            </a:r>
            <a:endParaRPr lang="en-US" altLang="zh-TW" sz="3200" kern="100" dirty="0">
              <a:latin typeface="Calibri" panose="020F0502020204030204" pitchFamily="34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228600">
              <a:spcAft>
                <a:spcPts val="0"/>
              </a:spcAft>
            </a:pPr>
            <a:r>
              <a:rPr lang="en-US" altLang="zh-TW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3. more [</a:t>
            </a:r>
            <a:r>
              <a:rPr lang="en-US" altLang="zh-TW" sz="3200" kern="100" dirty="0" err="1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mɔr</a:t>
            </a:r>
            <a:r>
              <a:rPr lang="en-US" altLang="zh-TW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] adv.; adj. </a:t>
            </a:r>
            <a:r>
              <a:rPr lang="zh-TW" altLang="en-US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更</a:t>
            </a:r>
            <a:r>
              <a:rPr lang="en-US" altLang="zh-TW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…</a:t>
            </a:r>
          </a:p>
          <a:p>
            <a:pPr marL="228600">
              <a:spcAft>
                <a:spcPts val="0"/>
              </a:spcAft>
            </a:pPr>
            <a:endParaRPr lang="en-US" altLang="zh-TW" sz="3200" kern="100" dirty="0">
              <a:latin typeface="Calibri" panose="020F0502020204030204" pitchFamily="34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228600">
              <a:spcAft>
                <a:spcPts val="0"/>
              </a:spcAft>
            </a:pPr>
            <a:r>
              <a:rPr lang="zh-TW" altLang="zh-TW" sz="3200" kern="100" dirty="0">
                <a:solidFill>
                  <a:prstClr val="black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【例</a:t>
            </a:r>
            <a:r>
              <a:rPr lang="zh-TW" altLang="zh-TW" sz="3200" kern="100" dirty="0" smtClean="0">
                <a:solidFill>
                  <a:prstClr val="black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】</a:t>
            </a:r>
            <a:r>
              <a:rPr lang="en-US" altLang="zh-TW" sz="3200" kern="100" dirty="0" smtClean="0">
                <a:solidFill>
                  <a:prstClr val="black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Living in big cities  is ______</a:t>
            </a:r>
          </a:p>
          <a:p>
            <a:pPr marL="228600">
              <a:spcAft>
                <a:spcPts val="0"/>
              </a:spcAft>
            </a:pPr>
            <a:r>
              <a:rPr lang="en-US" altLang="zh-TW" sz="3200" kern="100" dirty="0" smtClean="0">
                <a:solidFill>
                  <a:prstClr val="black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              ___________ _______  living in countries. </a:t>
            </a:r>
          </a:p>
          <a:p>
            <a:pPr marL="228600">
              <a:spcAft>
                <a:spcPts val="0"/>
              </a:spcAft>
            </a:pPr>
            <a:r>
              <a:rPr lang="zh-TW" altLang="en-US" sz="3200" kern="100" dirty="0" smtClean="0">
                <a:solidFill>
                  <a:prstClr val="black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   </a:t>
            </a:r>
            <a:r>
              <a:rPr lang="en-US" altLang="zh-TW" sz="3200" kern="100" dirty="0" smtClean="0">
                <a:solidFill>
                  <a:prstClr val="black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3200" kern="100" dirty="0" smtClean="0">
                <a:solidFill>
                  <a:prstClr val="black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住在城市比住在鄉下更方便。</a:t>
            </a:r>
            <a:r>
              <a:rPr lang="en-US" altLang="zh-TW" sz="3200" kern="100" dirty="0" smtClean="0">
                <a:solidFill>
                  <a:prstClr val="black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endParaRPr lang="en-US" altLang="zh-TW" sz="3200" kern="100" dirty="0">
              <a:solidFill>
                <a:prstClr val="black"/>
              </a:solidFill>
              <a:latin typeface="Calibri" panose="020F0502020204030204" pitchFamily="34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228600">
              <a:spcAft>
                <a:spcPts val="0"/>
              </a:spcAft>
            </a:pPr>
            <a:endParaRPr lang="zh-TW" altLang="zh-TW" sz="3200" kern="100" dirty="0">
              <a:latin typeface="Calibri" panose="020F0502020204030204" pitchFamily="34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228600">
              <a:spcAft>
                <a:spcPts val="0"/>
              </a:spcAft>
            </a:pPr>
            <a:endParaRPr lang="zh-TW" altLang="zh-TW" sz="1200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EE1CB223-03A5-4077-AE6E-529A4E554AE1}"/>
              </a:ext>
            </a:extLst>
          </p:cNvPr>
          <p:cNvSpPr txBox="1"/>
          <p:nvPr/>
        </p:nvSpPr>
        <p:spPr>
          <a:xfrm>
            <a:off x="4639453" y="2828197"/>
            <a:ext cx="11698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dirty="0">
                <a:solidFill>
                  <a:srgbClr val="FF0000"/>
                </a:solidFill>
              </a:rPr>
              <a:t>than</a:t>
            </a:r>
            <a:endParaRPr lang="zh-TW" altLang="en-US" sz="3200" dirty="0">
              <a:solidFill>
                <a:srgbClr val="FF0000"/>
              </a:solidFill>
            </a:endParaRP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36D2BECF-D265-4C80-A8B0-4F31B6FD6AEA}"/>
              </a:ext>
            </a:extLst>
          </p:cNvPr>
          <p:cNvSpPr txBox="1"/>
          <p:nvPr/>
        </p:nvSpPr>
        <p:spPr>
          <a:xfrm>
            <a:off x="2198414" y="2840723"/>
            <a:ext cx="36937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dirty="0">
                <a:solidFill>
                  <a:srgbClr val="FF0000"/>
                </a:solidFill>
              </a:rPr>
              <a:t>convenient</a:t>
            </a:r>
            <a:endParaRPr lang="zh-TW" altLang="en-US" sz="3200" dirty="0">
              <a:solidFill>
                <a:srgbClr val="FF0000"/>
              </a:solidFill>
            </a:endParaRPr>
          </a:p>
        </p:txBody>
      </p:sp>
      <p:pic>
        <p:nvPicPr>
          <p:cNvPr id="7" name="圖片 6" descr="一張含有 個人, 男人, 室內, 套裝 的圖片&#10;&#10;自動產生的描述">
            <a:extLst>
              <a:ext uri="{FF2B5EF4-FFF2-40B4-BE49-F238E27FC236}">
                <a16:creationId xmlns:a16="http://schemas.microsoft.com/office/drawing/2014/main" id="{51A43132-A00C-46B5-A7BF-4C2683E08D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2027" y="4457153"/>
            <a:ext cx="5765637" cy="2400847"/>
          </a:xfrm>
          <a:prstGeom prst="rect">
            <a:avLst/>
          </a:prstGeom>
        </p:spPr>
      </p:pic>
      <p:sp>
        <p:nvSpPr>
          <p:cNvPr id="8" name="文字方塊 7">
            <a:extLst>
              <a:ext uri="{FF2B5EF4-FFF2-40B4-BE49-F238E27FC236}">
                <a16:creationId xmlns:a16="http://schemas.microsoft.com/office/drawing/2014/main" id="{5BC28E97-95C3-4EC5-A0B2-CB98FEB05988}"/>
              </a:ext>
            </a:extLst>
          </p:cNvPr>
          <p:cNvSpPr txBox="1"/>
          <p:nvPr/>
        </p:nvSpPr>
        <p:spPr>
          <a:xfrm>
            <a:off x="5446874" y="2348547"/>
            <a:ext cx="11698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dirty="0">
                <a:solidFill>
                  <a:srgbClr val="FF0000"/>
                </a:solidFill>
              </a:rPr>
              <a:t>more</a:t>
            </a:r>
            <a:endParaRPr lang="zh-TW" alt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5553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27018" y="674400"/>
            <a:ext cx="8916981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</a:pPr>
            <a:r>
              <a:rPr lang="en-US" altLang="zh-TW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4. </a:t>
            </a:r>
            <a:r>
              <a:rPr lang="en-US" altLang="zh-TW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pork [</a:t>
            </a:r>
            <a:r>
              <a:rPr lang="en-US" altLang="zh-TW" sz="3200" kern="100" dirty="0" err="1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pɔrk</a:t>
            </a:r>
            <a:r>
              <a:rPr lang="en-US" altLang="zh-TW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]  n. </a:t>
            </a:r>
            <a:r>
              <a:rPr lang="zh-TW" altLang="en-US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豬肉</a:t>
            </a:r>
          </a:p>
          <a:p>
            <a:pPr lvl="0">
              <a:spcAft>
                <a:spcPts val="0"/>
              </a:spcAft>
            </a:pPr>
            <a:r>
              <a:rPr lang="en-US" altLang="zh-TW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5</a:t>
            </a:r>
            <a:r>
              <a:rPr lang="en-US" altLang="zh-TW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. </a:t>
            </a:r>
            <a:r>
              <a:rPr lang="en-US" altLang="zh-TW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beef [</a:t>
            </a:r>
            <a:r>
              <a:rPr lang="en-US" altLang="zh-TW" sz="3200" kern="100" dirty="0" err="1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bif</a:t>
            </a:r>
            <a:r>
              <a:rPr lang="en-US" altLang="zh-TW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] n. </a:t>
            </a:r>
            <a:r>
              <a:rPr lang="zh-TW" altLang="en-US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牛肉</a:t>
            </a:r>
          </a:p>
          <a:p>
            <a:pPr lvl="0">
              <a:spcAft>
                <a:spcPts val="0"/>
              </a:spcAft>
            </a:pPr>
            <a:r>
              <a:rPr lang="zh-TW" altLang="zh-TW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【</a:t>
            </a:r>
            <a:r>
              <a:rPr lang="zh-TW" altLang="zh-TW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例】</a:t>
            </a:r>
            <a:endParaRPr lang="en-US" altLang="zh-TW" sz="3200" kern="100" dirty="0">
              <a:latin typeface="Calibri" panose="020F0502020204030204" pitchFamily="34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228600">
              <a:spcAft>
                <a:spcPts val="0"/>
              </a:spcAft>
            </a:pPr>
            <a:r>
              <a:rPr lang="en-US" altLang="zh-TW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 Which hamburger do you want for today’s dinner,</a:t>
            </a:r>
          </a:p>
          <a:p>
            <a:pPr marL="228600">
              <a:spcAft>
                <a:spcPts val="0"/>
              </a:spcAft>
            </a:pPr>
            <a:r>
              <a:rPr lang="en-US" altLang="zh-TW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 ________or _________? </a:t>
            </a:r>
            <a:endParaRPr lang="en-US" altLang="zh-TW" sz="3200" kern="100" dirty="0" smtClean="0">
              <a:latin typeface="Calibri" panose="020F0502020204030204" pitchFamily="34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228600">
              <a:spcAft>
                <a:spcPts val="0"/>
              </a:spcAft>
            </a:pPr>
            <a:r>
              <a:rPr lang="en-US" altLang="zh-TW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你今晚想要什麼口味的漢堡？豬肉還是牛肉？</a:t>
            </a:r>
            <a:r>
              <a:rPr lang="en-US" altLang="zh-TW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endParaRPr lang="zh-TW" altLang="zh-TW" sz="3200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L="228600"/>
            <a:endParaRPr lang="en-US" altLang="zh-TW" sz="2800" kern="100" dirty="0">
              <a:latin typeface="Calibri" panose="020F0502020204030204" pitchFamily="34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228600"/>
            <a:endParaRPr lang="en-US" altLang="zh-TW" sz="3200" kern="100" dirty="0">
              <a:latin typeface="Calibri" panose="020F0502020204030204" pitchFamily="34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DAD498D3-9373-4783-91DE-AEED64C7BA90}"/>
              </a:ext>
            </a:extLst>
          </p:cNvPr>
          <p:cNvSpPr txBox="1"/>
          <p:nvPr/>
        </p:nvSpPr>
        <p:spPr>
          <a:xfrm>
            <a:off x="957832" y="2561393"/>
            <a:ext cx="22790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dirty="0">
                <a:solidFill>
                  <a:srgbClr val="FF0000"/>
                </a:solidFill>
              </a:rPr>
              <a:t>pork</a:t>
            </a:r>
            <a:endParaRPr lang="zh-TW" altLang="en-US" sz="3200" dirty="0">
              <a:solidFill>
                <a:srgbClr val="FF0000"/>
              </a:solidFill>
            </a:endParaRP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6B2CBB57-9CBA-4EA5-A43E-8A15FB5D2E68}"/>
              </a:ext>
            </a:extLst>
          </p:cNvPr>
          <p:cNvSpPr txBox="1"/>
          <p:nvPr/>
        </p:nvSpPr>
        <p:spPr>
          <a:xfrm>
            <a:off x="3215734" y="2556390"/>
            <a:ext cx="22790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dirty="0">
                <a:solidFill>
                  <a:srgbClr val="FF0000"/>
                </a:solidFill>
              </a:rPr>
              <a:t>beef</a:t>
            </a:r>
            <a:endParaRPr lang="zh-TW" altLang="en-US" sz="3200" dirty="0">
              <a:solidFill>
                <a:srgbClr val="FF0000"/>
              </a:solidFill>
            </a:endParaRPr>
          </a:p>
        </p:txBody>
      </p:sp>
      <p:pic>
        <p:nvPicPr>
          <p:cNvPr id="9" name="圖片 8" descr="一張含有 食物, 碗盤, 三明治, 室內 的圖片&#10;&#10;自動產生的描述">
            <a:extLst>
              <a:ext uri="{FF2B5EF4-FFF2-40B4-BE49-F238E27FC236}">
                <a16:creationId xmlns:a16="http://schemas.microsoft.com/office/drawing/2014/main" id="{E25A6232-3015-4CF4-87F0-A30F0ABEAE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98301" y="3890768"/>
            <a:ext cx="3943982" cy="2967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640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123833" y="877385"/>
            <a:ext cx="891698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/>
            <a:r>
              <a:rPr lang="en-US" altLang="zh-TW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6. </a:t>
            </a:r>
            <a:r>
              <a:rPr lang="en-US" altLang="zh-TW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delicious [</a:t>
            </a:r>
            <a:r>
              <a:rPr lang="en-US" altLang="zh-TW" sz="3200" kern="100" dirty="0" err="1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dɪˋlɪʃəs</a:t>
            </a:r>
            <a:r>
              <a:rPr lang="en-US" altLang="zh-TW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] adj. </a:t>
            </a:r>
            <a:r>
              <a:rPr lang="zh-TW" altLang="en-US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美味</a:t>
            </a:r>
            <a:r>
              <a:rPr lang="zh-TW" altLang="en-US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的</a:t>
            </a:r>
            <a:endParaRPr lang="en-US" altLang="zh-TW" sz="3200" kern="100" dirty="0" smtClean="0">
              <a:latin typeface="Calibri" panose="020F0502020204030204" pitchFamily="34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fontAlgn="t"/>
            <a:endParaRPr lang="zh-TW" altLang="en-US" sz="3200" kern="100" dirty="0">
              <a:latin typeface="Calibri" panose="020F0502020204030204" pitchFamily="34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fontAlgn="t"/>
            <a:r>
              <a:rPr lang="en-US" altLang="zh-TW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7</a:t>
            </a:r>
            <a:r>
              <a:rPr lang="en-US" altLang="zh-TW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. </a:t>
            </a:r>
            <a:r>
              <a:rPr lang="en-US" altLang="zh-TW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steak [</a:t>
            </a:r>
            <a:r>
              <a:rPr lang="en-US" altLang="zh-TW" sz="3200" kern="100" dirty="0" err="1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stek</a:t>
            </a:r>
            <a:r>
              <a:rPr lang="en-US" altLang="zh-TW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] n</a:t>
            </a:r>
            <a:r>
              <a:rPr lang="en-US" altLang="zh-TW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. </a:t>
            </a:r>
            <a:r>
              <a:rPr lang="zh-TW" altLang="en-US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牛排；肉排</a:t>
            </a:r>
            <a:r>
              <a:rPr lang="en-US" altLang="zh-TW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</a:t>
            </a:r>
            <a:endParaRPr lang="en-US" altLang="zh-TW" sz="3200" kern="100" dirty="0">
              <a:latin typeface="Calibri" panose="020F0502020204030204" pitchFamily="34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228600"/>
            <a:endParaRPr lang="en-US" altLang="zh-TW" sz="3200" kern="100" dirty="0">
              <a:latin typeface="Calibri" panose="020F0502020204030204" pitchFamily="34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pic>
        <p:nvPicPr>
          <p:cNvPr id="7" name="圖片 6" descr="一張含有 桌, 食物, 木製的, 室內 的圖片&#10;&#10;自動產生的描述">
            <a:extLst>
              <a:ext uri="{FF2B5EF4-FFF2-40B4-BE49-F238E27FC236}">
                <a16:creationId xmlns:a16="http://schemas.microsoft.com/office/drawing/2014/main" id="{CFBBF650-0746-40E6-B2D5-4A4C326552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4647" y="2939488"/>
            <a:ext cx="4290646" cy="2859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987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:a16="http://schemas.microsoft.com/office/drawing/2014/main" id="{043DCB62-272C-4A27-8FFB-C8F4967A6171}"/>
              </a:ext>
            </a:extLst>
          </p:cNvPr>
          <p:cNvSpPr/>
          <p:nvPr/>
        </p:nvSpPr>
        <p:spPr>
          <a:xfrm>
            <a:off x="334822" y="775994"/>
            <a:ext cx="867139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/>
            <a:r>
              <a:rPr lang="en-US" altLang="zh-TW" sz="3200" kern="100" dirty="0" smtClean="0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8.</a:t>
            </a:r>
            <a:r>
              <a:rPr lang="zh-TW" altLang="en-US" sz="3200" kern="100" dirty="0" smtClean="0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 </a:t>
            </a:r>
            <a:r>
              <a:rPr lang="en-US" altLang="zh-TW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feel [fil] v. </a:t>
            </a:r>
            <a:r>
              <a:rPr lang="zh-TW" altLang="en-US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感到</a:t>
            </a:r>
          </a:p>
          <a:p>
            <a:pPr lvl="0">
              <a:spcAft>
                <a:spcPts val="0"/>
              </a:spcAft>
            </a:pPr>
            <a:r>
              <a:rPr lang="en-US" altLang="zh-TW" sz="3200" kern="100" dirty="0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 </a:t>
            </a:r>
          </a:p>
          <a:p>
            <a:pPr lvl="0"/>
            <a:r>
              <a:rPr lang="en-US" altLang="zh-TW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【</a:t>
            </a:r>
            <a:r>
              <a:rPr lang="zh-TW" altLang="en-US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例</a:t>
            </a:r>
            <a:r>
              <a:rPr lang="en-US" altLang="zh-TW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】 Can you tell me how you ______ when you </a:t>
            </a:r>
          </a:p>
          <a:p>
            <a:pPr lvl="0"/>
            <a:r>
              <a:rPr lang="en-US" altLang="zh-TW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             meet new </a:t>
            </a:r>
            <a:r>
              <a:rPr lang="en-US" altLang="zh-TW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friends?</a:t>
            </a:r>
          </a:p>
          <a:p>
            <a:pPr lvl="0"/>
            <a:r>
              <a:rPr lang="zh-TW" altLang="en-US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 </a:t>
            </a:r>
            <a:r>
              <a:rPr lang="en-US" altLang="zh-TW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你可以告訴我你見到新朋友的感受是什麼嗎？</a:t>
            </a:r>
            <a:r>
              <a:rPr lang="en-US" altLang="zh-TW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) </a:t>
            </a:r>
            <a:endParaRPr lang="en-US" altLang="zh-TW" sz="3200" kern="100" dirty="0">
              <a:latin typeface="Calibri" panose="020F0502020204030204" pitchFamily="34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7927E62A-ED58-49A1-B0FC-CC200AD6F517}"/>
              </a:ext>
            </a:extLst>
          </p:cNvPr>
          <p:cNvSpPr txBox="1"/>
          <p:nvPr/>
        </p:nvSpPr>
        <p:spPr>
          <a:xfrm>
            <a:off x="6137780" y="1717280"/>
            <a:ext cx="13582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dirty="0">
                <a:solidFill>
                  <a:srgbClr val="FF0000"/>
                </a:solidFill>
              </a:rPr>
              <a:t>feel</a:t>
            </a:r>
            <a:endParaRPr lang="zh-TW" altLang="en-US" sz="3200" dirty="0">
              <a:solidFill>
                <a:srgbClr val="FF0000"/>
              </a:solidFill>
            </a:endParaRPr>
          </a:p>
        </p:txBody>
      </p:sp>
      <p:pic>
        <p:nvPicPr>
          <p:cNvPr id="4" name="圖片 3" descr="一張含有 室內, 桌, 小, 碗 的圖片&#10;&#10;自動產生的描述">
            <a:extLst>
              <a:ext uri="{FF2B5EF4-FFF2-40B4-BE49-F238E27FC236}">
                <a16:creationId xmlns:a16="http://schemas.microsoft.com/office/drawing/2014/main" id="{D56B59A5-3F95-4C53-A325-3F1F0FAA21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6523" y="4203644"/>
            <a:ext cx="3901440" cy="2191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763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33C2E196-FAD8-4708-8208-EA5C83003D4F}"/>
              </a:ext>
            </a:extLst>
          </p:cNvPr>
          <p:cNvSpPr/>
          <p:nvPr/>
        </p:nvSpPr>
        <p:spPr>
          <a:xfrm>
            <a:off x="0" y="471229"/>
            <a:ext cx="9369468" cy="32008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>
              <a:spcAft>
                <a:spcPts val="0"/>
              </a:spcAft>
            </a:pPr>
            <a:r>
              <a:rPr lang="en-US" altLang="zh-TW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9.</a:t>
            </a:r>
            <a:r>
              <a:rPr lang="zh-TW" altLang="en-US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</a:t>
            </a:r>
            <a:r>
              <a:rPr lang="en-US" altLang="zh-TW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menu [ˋ</a:t>
            </a:r>
            <a:r>
              <a:rPr lang="en-US" altLang="zh-TW" sz="3200" kern="100" dirty="0" err="1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mɛnju</a:t>
            </a:r>
            <a:r>
              <a:rPr lang="en-US" altLang="zh-TW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] n. </a:t>
            </a:r>
            <a:r>
              <a:rPr lang="zh-TW" altLang="en-US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菜單</a:t>
            </a:r>
          </a:p>
          <a:p>
            <a:pPr marL="228600">
              <a:spcAft>
                <a:spcPts val="0"/>
              </a:spcAft>
            </a:pPr>
            <a:r>
              <a:rPr lang="en-US" altLang="zh-TW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10. </a:t>
            </a:r>
            <a:r>
              <a:rPr lang="en-US" altLang="zh-TW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waitress [ˋ</a:t>
            </a:r>
            <a:r>
              <a:rPr lang="en-US" altLang="zh-TW" sz="3200" kern="100" dirty="0" err="1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wetrɪs</a:t>
            </a:r>
            <a:r>
              <a:rPr lang="en-US" altLang="zh-TW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] n. </a:t>
            </a:r>
            <a:r>
              <a:rPr lang="zh-TW" altLang="en-US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女</a:t>
            </a:r>
            <a:r>
              <a:rPr lang="zh-TW" altLang="en-US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服務生</a:t>
            </a:r>
            <a:endParaRPr lang="en-US" altLang="zh-TW" sz="3200" kern="100" dirty="0" smtClean="0">
              <a:latin typeface="Calibri" panose="020F0502020204030204" pitchFamily="34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228600">
              <a:spcAft>
                <a:spcPts val="0"/>
              </a:spcAft>
            </a:pPr>
            <a:endParaRPr lang="en-US" altLang="zh-TW" sz="3200" kern="100" dirty="0">
              <a:latin typeface="Calibri" panose="020F0502020204030204" pitchFamily="34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228600">
              <a:spcAft>
                <a:spcPts val="0"/>
              </a:spcAft>
            </a:pPr>
            <a:r>
              <a:rPr lang="zh-TW" altLang="zh-TW" sz="3200" kern="100" dirty="0" smtClean="0">
                <a:solidFill>
                  <a:prstClr val="black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【</a:t>
            </a:r>
            <a:r>
              <a:rPr lang="zh-TW" altLang="zh-TW" sz="3200" kern="100" dirty="0">
                <a:solidFill>
                  <a:prstClr val="black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例】</a:t>
            </a:r>
            <a:r>
              <a:rPr lang="en-US" altLang="zh-TW" sz="3200" kern="100" dirty="0">
                <a:solidFill>
                  <a:prstClr val="black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We can ask that _________ to give us</a:t>
            </a:r>
          </a:p>
          <a:p>
            <a:pPr marL="228600">
              <a:spcAft>
                <a:spcPts val="0"/>
              </a:spcAft>
            </a:pPr>
            <a:r>
              <a:rPr lang="en-US" altLang="zh-TW" sz="3200" kern="100" dirty="0">
                <a:solidFill>
                  <a:prstClr val="black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            today’s special </a:t>
            </a:r>
            <a:r>
              <a:rPr lang="en-US" altLang="zh-TW" sz="3200" kern="100" dirty="0" smtClean="0">
                <a:solidFill>
                  <a:prstClr val="black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__________.</a:t>
            </a:r>
          </a:p>
          <a:p>
            <a:pPr marL="228600">
              <a:spcAft>
                <a:spcPts val="0"/>
              </a:spcAft>
            </a:pPr>
            <a:r>
              <a:rPr lang="en-US" altLang="zh-TW" sz="3000" kern="100" dirty="0" smtClean="0">
                <a:solidFill>
                  <a:prstClr val="black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3000" kern="100" dirty="0" smtClean="0">
                <a:solidFill>
                  <a:prstClr val="black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我們可以請那位女服務生給我們今日特餐的菜單。</a:t>
            </a:r>
            <a:r>
              <a:rPr lang="en-US" altLang="zh-TW" sz="3000" kern="100" dirty="0" smtClean="0">
                <a:solidFill>
                  <a:prstClr val="black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endParaRPr lang="zh-TW" altLang="zh-TW" sz="3000" kern="100" dirty="0">
              <a:latin typeface="Calibri" panose="020F0502020204030204" pitchFamily="34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228600">
              <a:spcAft>
                <a:spcPts val="0"/>
              </a:spcAft>
            </a:pPr>
            <a:endParaRPr lang="zh-TW" altLang="zh-TW" sz="1200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EE1CB223-03A5-4077-AE6E-529A4E554AE1}"/>
              </a:ext>
            </a:extLst>
          </p:cNvPr>
          <p:cNvSpPr txBox="1"/>
          <p:nvPr/>
        </p:nvSpPr>
        <p:spPr>
          <a:xfrm>
            <a:off x="4514193" y="2381278"/>
            <a:ext cx="13949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dirty="0">
                <a:solidFill>
                  <a:srgbClr val="FF0000"/>
                </a:solidFill>
              </a:rPr>
              <a:t>menu</a:t>
            </a:r>
            <a:endParaRPr lang="zh-TW" altLang="en-US" sz="3200" dirty="0">
              <a:solidFill>
                <a:srgbClr val="FF0000"/>
              </a:solidFill>
            </a:endParaRP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F9759008-54A3-4BD6-B084-A102EDE5F370}"/>
              </a:ext>
            </a:extLst>
          </p:cNvPr>
          <p:cNvSpPr txBox="1"/>
          <p:nvPr/>
        </p:nvSpPr>
        <p:spPr>
          <a:xfrm>
            <a:off x="4514193" y="1879668"/>
            <a:ext cx="17771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dirty="0">
                <a:solidFill>
                  <a:srgbClr val="FF0000"/>
                </a:solidFill>
              </a:rPr>
              <a:t>waitress</a:t>
            </a:r>
            <a:endParaRPr lang="zh-TW" altLang="en-US" sz="3200" dirty="0">
              <a:solidFill>
                <a:srgbClr val="FF0000"/>
              </a:solidFill>
            </a:endParaRPr>
          </a:p>
        </p:txBody>
      </p:sp>
      <p:pic>
        <p:nvPicPr>
          <p:cNvPr id="6" name="圖片 5" descr="一張含有 建築物, 室外, 個人, 女性 的圖片&#10;&#10;自動產生的描述">
            <a:extLst>
              <a:ext uri="{FF2B5EF4-FFF2-40B4-BE49-F238E27FC236}">
                <a16:creationId xmlns:a16="http://schemas.microsoft.com/office/drawing/2014/main" id="{B3CE6298-C484-4423-8EBF-6BD909D0D9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4714" y="3633069"/>
            <a:ext cx="4839286" cy="3224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378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33C2E196-FAD8-4708-8208-EA5C83003D4F}"/>
              </a:ext>
            </a:extLst>
          </p:cNvPr>
          <p:cNvSpPr/>
          <p:nvPr/>
        </p:nvSpPr>
        <p:spPr>
          <a:xfrm>
            <a:off x="1219369" y="775753"/>
            <a:ext cx="884606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>
              <a:spcAft>
                <a:spcPts val="0"/>
              </a:spcAft>
            </a:pPr>
            <a:r>
              <a:rPr lang="en-US" altLang="zh-TW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11.</a:t>
            </a:r>
            <a:r>
              <a:rPr lang="zh-TW" altLang="en-US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</a:t>
            </a:r>
            <a:r>
              <a:rPr lang="en-US" altLang="zh-TW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ham [</a:t>
            </a:r>
            <a:r>
              <a:rPr lang="en-US" altLang="zh-TW" sz="3200" kern="100" dirty="0" err="1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hæm</a:t>
            </a:r>
            <a:r>
              <a:rPr lang="en-US" altLang="zh-TW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] n. </a:t>
            </a:r>
            <a:r>
              <a:rPr lang="zh-TW" altLang="en-US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火腿</a:t>
            </a:r>
          </a:p>
          <a:p>
            <a:pPr marL="228600">
              <a:spcAft>
                <a:spcPts val="0"/>
              </a:spcAft>
            </a:pPr>
            <a:r>
              <a:rPr lang="en-US" altLang="zh-TW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12. </a:t>
            </a:r>
            <a:r>
              <a:rPr lang="en-US" altLang="zh-TW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cheese [</a:t>
            </a:r>
            <a:r>
              <a:rPr lang="en-US" altLang="zh-TW" sz="3200" kern="100" dirty="0" err="1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tʃiz</a:t>
            </a:r>
            <a:r>
              <a:rPr lang="en-US" altLang="zh-TW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] n. </a:t>
            </a:r>
            <a:r>
              <a:rPr lang="zh-TW" altLang="en-US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乳酪</a:t>
            </a:r>
            <a:endParaRPr lang="en-US" altLang="zh-TW" sz="3200" kern="100" dirty="0">
              <a:latin typeface="Calibri" panose="020F0502020204030204" pitchFamily="34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228600">
              <a:spcAft>
                <a:spcPts val="0"/>
              </a:spcAft>
            </a:pPr>
            <a:endParaRPr lang="zh-TW" altLang="zh-TW" sz="3200" kern="100" dirty="0">
              <a:latin typeface="Calibri" panose="020F0502020204030204" pitchFamily="34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228600">
              <a:spcAft>
                <a:spcPts val="0"/>
              </a:spcAft>
            </a:pPr>
            <a:endParaRPr lang="zh-TW" altLang="zh-TW" sz="1200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</p:txBody>
      </p:sp>
      <p:pic>
        <p:nvPicPr>
          <p:cNvPr id="8" name="圖片 7" descr="一張含有 食物, 桌, 水果, 坐 的圖片&#10;&#10;自動產生的描述">
            <a:extLst>
              <a:ext uri="{FF2B5EF4-FFF2-40B4-BE49-F238E27FC236}">
                <a16:creationId xmlns:a16="http://schemas.microsoft.com/office/drawing/2014/main" id="{98A11FD1-B4CB-44BD-A457-CA1DB75430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4777" y="2290067"/>
            <a:ext cx="5753853" cy="3838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649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:a16="http://schemas.microsoft.com/office/drawing/2014/main" id="{043DCB62-272C-4A27-8FFB-C8F4967A6171}"/>
              </a:ext>
            </a:extLst>
          </p:cNvPr>
          <p:cNvSpPr/>
          <p:nvPr/>
        </p:nvSpPr>
        <p:spPr>
          <a:xfrm>
            <a:off x="463462" y="462844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3200" kern="100" dirty="0" smtClean="0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13.</a:t>
            </a:r>
            <a:r>
              <a:rPr lang="zh-TW" altLang="en-US" sz="3200" kern="100" dirty="0" smtClean="0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 </a:t>
            </a:r>
            <a:r>
              <a:rPr lang="en-US" altLang="zh-TW" sz="3200" kern="100" dirty="0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fries [</a:t>
            </a:r>
            <a:r>
              <a:rPr lang="en-US" altLang="zh-TW" sz="3200" kern="100" dirty="0" err="1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fraɪz</a:t>
            </a:r>
            <a:r>
              <a:rPr lang="en-US" altLang="zh-TW" sz="3200" kern="100" dirty="0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] n. </a:t>
            </a:r>
            <a:r>
              <a:rPr lang="zh-TW" altLang="en-US" sz="3200" kern="100" dirty="0">
                <a:latin typeface="+mj-ea"/>
                <a:ea typeface="+mj-ea"/>
                <a:cs typeface="Calibri" panose="020F0502020204030204" pitchFamily="34" charset="0"/>
              </a:rPr>
              <a:t>薯條</a:t>
            </a:r>
            <a:r>
              <a:rPr lang="zh-TW" altLang="en-US" sz="3200" kern="100" dirty="0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（</a:t>
            </a:r>
            <a:r>
              <a:rPr lang="en-US" altLang="zh-TW" sz="3200" kern="100" dirty="0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= French [</a:t>
            </a:r>
            <a:r>
              <a:rPr lang="en-US" altLang="zh-TW" sz="3200" kern="100" dirty="0" err="1" smtClean="0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frɛntʃ</a:t>
            </a:r>
            <a:r>
              <a:rPr lang="en-US" altLang="zh-TW" sz="3200" kern="100" dirty="0" smtClean="0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] fries</a:t>
            </a:r>
            <a:r>
              <a:rPr lang="zh-TW" altLang="en-US" sz="3200" kern="100" dirty="0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）</a:t>
            </a:r>
          </a:p>
          <a:p>
            <a:pPr lvl="0">
              <a:spcAft>
                <a:spcPts val="0"/>
              </a:spcAft>
            </a:pPr>
            <a:endParaRPr lang="zh-TW" altLang="en-US" sz="3200" kern="100" dirty="0">
              <a:latin typeface="微軟正黑體" pitchFamily="34" charset="-120"/>
              <a:ea typeface="微軟正黑體" pitchFamily="34" charset="-120"/>
              <a:cs typeface="Calibri" panose="020F0502020204030204" pitchFamily="34" charset="0"/>
            </a:endParaRPr>
          </a:p>
        </p:txBody>
      </p:sp>
      <p:pic>
        <p:nvPicPr>
          <p:cNvPr id="3" name="圖片 2" descr="一張含有 杯子, 室內, 食物, 桌 的圖片&#10;&#10;自動產生的描述">
            <a:extLst>
              <a:ext uri="{FF2B5EF4-FFF2-40B4-BE49-F238E27FC236}">
                <a16:creationId xmlns:a16="http://schemas.microsoft.com/office/drawing/2014/main" id="{AEA5D07C-1CA7-47C0-8997-84825EAFD0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2762" y="1691640"/>
            <a:ext cx="5301762" cy="3533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505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:a16="http://schemas.microsoft.com/office/drawing/2014/main" id="{043DCB62-272C-4A27-8FFB-C8F4967A6171}"/>
              </a:ext>
            </a:extLst>
          </p:cNvPr>
          <p:cNvSpPr/>
          <p:nvPr/>
        </p:nvSpPr>
        <p:spPr>
          <a:xfrm>
            <a:off x="472608" y="462844"/>
            <a:ext cx="867139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</a:pPr>
            <a:r>
              <a:rPr lang="en-US" altLang="zh-TW" sz="3200" kern="100" dirty="0" smtClean="0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14. </a:t>
            </a:r>
            <a:r>
              <a:rPr lang="en-US" altLang="zh-TW" sz="3200" kern="100" dirty="0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medium [ˋ</a:t>
            </a:r>
            <a:r>
              <a:rPr lang="en-US" altLang="zh-TW" sz="3200" kern="100" dirty="0" err="1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midɪəm</a:t>
            </a:r>
            <a:r>
              <a:rPr lang="en-US" altLang="zh-TW" sz="3200" kern="100" dirty="0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] adj. </a:t>
            </a:r>
            <a:r>
              <a:rPr lang="zh-TW" altLang="en-US" sz="3200" kern="100" dirty="0">
                <a:latin typeface="+mj-ea"/>
                <a:ea typeface="+mj-ea"/>
                <a:cs typeface="Calibri" panose="020F0502020204030204" pitchFamily="34" charset="0"/>
              </a:rPr>
              <a:t>五分熟；中等的</a:t>
            </a:r>
          </a:p>
          <a:p>
            <a:pPr lvl="0">
              <a:spcAft>
                <a:spcPts val="0"/>
              </a:spcAft>
            </a:pPr>
            <a:endParaRPr lang="en-US" altLang="zh-TW" sz="3200" kern="100" dirty="0" smtClean="0">
              <a:latin typeface="Calibri" panose="020F0502020204030204" pitchFamily="34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0">
              <a:spcAft>
                <a:spcPts val="0"/>
              </a:spcAft>
            </a:pPr>
            <a:r>
              <a:rPr lang="en-US" altLang="zh-TW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【</a:t>
            </a:r>
            <a:r>
              <a:rPr lang="zh-TW" altLang="en-US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例</a:t>
            </a:r>
            <a:r>
              <a:rPr lang="en-US" altLang="zh-TW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】 </a:t>
            </a:r>
          </a:p>
          <a:p>
            <a:pPr lvl="0">
              <a:spcAft>
                <a:spcPts val="0"/>
              </a:spcAft>
            </a:pPr>
            <a:r>
              <a:rPr lang="en-US" altLang="zh-TW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A: How do you like your steak?</a:t>
            </a:r>
          </a:p>
          <a:p>
            <a:pPr lvl="0">
              <a:spcAft>
                <a:spcPts val="0"/>
              </a:spcAft>
            </a:pPr>
            <a:r>
              <a:rPr lang="en-US" altLang="zh-TW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B: </a:t>
            </a:r>
            <a:r>
              <a:rPr lang="en-US" altLang="zh-TW" sz="3200" kern="100" dirty="0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I like my steak </a:t>
            </a:r>
            <a:r>
              <a:rPr lang="en-US" altLang="zh-TW" sz="3200" kern="100" dirty="0" smtClean="0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__________.</a:t>
            </a:r>
          </a:p>
          <a:p>
            <a:pPr lvl="0">
              <a:spcAft>
                <a:spcPts val="0"/>
              </a:spcAft>
            </a:pPr>
            <a:r>
              <a:rPr lang="en-US" altLang="zh-TW" sz="3200" kern="100" dirty="0" smtClean="0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(</a:t>
            </a:r>
            <a:r>
              <a:rPr lang="en-US" altLang="zh-TW" sz="3200" kern="100" dirty="0" smtClean="0">
                <a:latin typeface="+mj-ea"/>
                <a:ea typeface="+mj-ea"/>
                <a:cs typeface="Calibri" panose="020F0502020204030204" pitchFamily="34" charset="0"/>
              </a:rPr>
              <a:t>A:</a:t>
            </a:r>
            <a:r>
              <a:rPr lang="zh-TW" altLang="en-US" sz="3200" kern="100" dirty="0" smtClean="0">
                <a:latin typeface="+mj-ea"/>
                <a:ea typeface="+mj-ea"/>
                <a:cs typeface="Calibri" panose="020F0502020204030204" pitchFamily="34" charset="0"/>
              </a:rPr>
              <a:t> 你的牛排要幾分熟？</a:t>
            </a:r>
            <a:r>
              <a:rPr lang="en-US" altLang="zh-TW" sz="3200" kern="100" dirty="0" smtClean="0">
                <a:latin typeface="+mj-ea"/>
                <a:ea typeface="+mj-ea"/>
                <a:cs typeface="Calibri" panose="020F0502020204030204" pitchFamily="34" charset="0"/>
              </a:rPr>
              <a:t> B: </a:t>
            </a:r>
            <a:r>
              <a:rPr lang="zh-TW" altLang="en-US" sz="3200" kern="100" dirty="0">
                <a:latin typeface="+mj-ea"/>
                <a:ea typeface="+mj-ea"/>
                <a:cs typeface="Calibri" panose="020F0502020204030204" pitchFamily="34" charset="0"/>
              </a:rPr>
              <a:t>我要</a:t>
            </a:r>
            <a:r>
              <a:rPr lang="zh-TW" altLang="en-US" sz="3200" kern="100" dirty="0" smtClean="0">
                <a:latin typeface="+mj-ea"/>
                <a:ea typeface="+mj-ea"/>
                <a:cs typeface="Calibri" panose="020F0502020204030204" pitchFamily="34" charset="0"/>
              </a:rPr>
              <a:t>五分熟。</a:t>
            </a:r>
            <a:r>
              <a:rPr lang="en-US" altLang="zh-TW" sz="3200" kern="100" dirty="0" smtClean="0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)</a:t>
            </a:r>
            <a:endParaRPr lang="en-US" altLang="zh-TW" sz="3200" kern="100" dirty="0">
              <a:latin typeface="Calibri" panose="020F0502020204030204" pitchFamily="34" charset="0"/>
              <a:ea typeface="微軟正黑體 Light" panose="020B0304030504040204" pitchFamily="34" charset="-120"/>
              <a:cs typeface="Calibri" panose="020F0502020204030204" pitchFamily="34" charset="0"/>
            </a:endParaRPr>
          </a:p>
          <a:p>
            <a:pPr lvl="0">
              <a:spcAft>
                <a:spcPts val="0"/>
              </a:spcAft>
            </a:pPr>
            <a:endParaRPr lang="en-US" altLang="zh-TW" sz="3200" kern="100" dirty="0">
              <a:latin typeface="Calibri" panose="020F0502020204030204" pitchFamily="34" charset="0"/>
              <a:ea typeface="微軟正黑體 Light" panose="020B0304030504040204" pitchFamily="34" charset="-120"/>
              <a:cs typeface="Calibri" panose="020F0502020204030204" pitchFamily="34" charset="0"/>
            </a:endParaRPr>
          </a:p>
          <a:p>
            <a:pPr lvl="0"/>
            <a:endParaRPr lang="en-US" altLang="zh-TW" sz="3200" kern="100" dirty="0">
              <a:latin typeface="Calibri" panose="020F0502020204030204" pitchFamily="34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7927E62A-ED58-49A1-B0FC-CC200AD6F517}"/>
              </a:ext>
            </a:extLst>
          </p:cNvPr>
          <p:cNvSpPr txBox="1"/>
          <p:nvPr/>
        </p:nvSpPr>
        <p:spPr>
          <a:xfrm>
            <a:off x="3547881" y="2356912"/>
            <a:ext cx="20909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dirty="0">
                <a:solidFill>
                  <a:srgbClr val="FF0000"/>
                </a:solidFill>
              </a:rPr>
              <a:t>medium</a:t>
            </a:r>
            <a:endParaRPr lang="zh-TW" altLang="en-US" sz="3200" dirty="0">
              <a:solidFill>
                <a:srgbClr val="FF0000"/>
              </a:solidFill>
            </a:endParaRPr>
          </a:p>
        </p:txBody>
      </p:sp>
      <p:pic>
        <p:nvPicPr>
          <p:cNvPr id="4" name="圖片 3" descr="一張含有 食物, 盤, 片, 肉類 的圖片&#10;&#10;自動產生的描述">
            <a:extLst>
              <a:ext uri="{FF2B5EF4-FFF2-40B4-BE49-F238E27FC236}">
                <a16:creationId xmlns:a16="http://schemas.microsoft.com/office/drawing/2014/main" id="{C4BCAD10-1713-4C88-A630-2AAB2D7171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6751" y="3554259"/>
            <a:ext cx="4858043" cy="2732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987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:a16="http://schemas.microsoft.com/office/drawing/2014/main" id="{043DCB62-272C-4A27-8FFB-C8F4967A6171}"/>
              </a:ext>
            </a:extLst>
          </p:cNvPr>
          <p:cNvSpPr/>
          <p:nvPr/>
        </p:nvSpPr>
        <p:spPr>
          <a:xfrm>
            <a:off x="1" y="476911"/>
            <a:ext cx="9144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</a:pPr>
            <a:r>
              <a:rPr lang="en-US" altLang="zh-TW" sz="3200" kern="100" dirty="0" smtClean="0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15.</a:t>
            </a:r>
            <a:r>
              <a:rPr lang="zh-TW" altLang="en-US" sz="3200" kern="100" dirty="0" smtClean="0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 </a:t>
            </a:r>
            <a:r>
              <a:rPr lang="en-US" altLang="zh-TW" sz="3200" kern="100" dirty="0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pie [</a:t>
            </a:r>
            <a:r>
              <a:rPr lang="en-US" altLang="zh-TW" sz="3200" kern="100" dirty="0" err="1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paɪ</a:t>
            </a:r>
            <a:r>
              <a:rPr lang="en-US" altLang="zh-TW" sz="3200" kern="100" dirty="0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] n. </a:t>
            </a:r>
            <a:r>
              <a:rPr lang="zh-TW" altLang="en-US" sz="3200" kern="100" dirty="0">
                <a:latin typeface="+mj-ea"/>
                <a:ea typeface="+mj-ea"/>
                <a:cs typeface="Calibri" panose="020F0502020204030204" pitchFamily="34" charset="0"/>
              </a:rPr>
              <a:t>派</a:t>
            </a:r>
          </a:p>
          <a:p>
            <a:pPr lvl="0">
              <a:spcAft>
                <a:spcPts val="0"/>
              </a:spcAft>
            </a:pPr>
            <a:r>
              <a:rPr lang="en-US" altLang="zh-TW" sz="3200" kern="100" dirty="0" smtClean="0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16. </a:t>
            </a:r>
            <a:r>
              <a:rPr lang="en-US" altLang="zh-TW" sz="3200" kern="100" dirty="0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smell [</a:t>
            </a:r>
            <a:r>
              <a:rPr lang="en-US" altLang="zh-TW" sz="3200" kern="100" dirty="0" err="1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smɛl</a:t>
            </a:r>
            <a:r>
              <a:rPr lang="en-US" altLang="zh-TW" sz="3200" kern="100" dirty="0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] v. </a:t>
            </a:r>
            <a:r>
              <a:rPr lang="zh-TW" altLang="en-US" sz="3200" kern="100" dirty="0">
                <a:latin typeface="+mj-ea"/>
                <a:ea typeface="+mj-ea"/>
                <a:cs typeface="Calibri" panose="020F0502020204030204" pitchFamily="34" charset="0"/>
              </a:rPr>
              <a:t>聞起來</a:t>
            </a:r>
            <a:endParaRPr lang="en-US" altLang="zh-TW" sz="3200" kern="100" dirty="0">
              <a:latin typeface="+mj-ea"/>
              <a:ea typeface="+mj-ea"/>
              <a:cs typeface="Calibri" panose="020F0502020204030204" pitchFamily="34" charset="0"/>
            </a:endParaRPr>
          </a:p>
          <a:p>
            <a:pPr lvl="0">
              <a:spcAft>
                <a:spcPts val="0"/>
              </a:spcAft>
            </a:pPr>
            <a:r>
              <a:rPr lang="en-US" altLang="zh-TW" sz="3200" kern="100" dirty="0" smtClean="0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17. </a:t>
            </a:r>
            <a:r>
              <a:rPr lang="en-US" altLang="zh-TW" sz="3200" kern="100" dirty="0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taste [test] v.; n. </a:t>
            </a:r>
            <a:r>
              <a:rPr lang="zh-TW" altLang="en-US" sz="3200" kern="100" dirty="0">
                <a:latin typeface="+mj-ea"/>
                <a:ea typeface="+mj-ea"/>
                <a:cs typeface="Calibri" panose="020F0502020204030204" pitchFamily="34" charset="0"/>
              </a:rPr>
              <a:t>嚐起來；味道</a:t>
            </a:r>
          </a:p>
          <a:p>
            <a:pPr lvl="0">
              <a:spcAft>
                <a:spcPts val="0"/>
              </a:spcAft>
            </a:pPr>
            <a:endParaRPr lang="zh-TW" altLang="en-US" sz="3200" kern="100" dirty="0">
              <a:latin typeface="Calibri" panose="020F0502020204030204" pitchFamily="34" charset="0"/>
              <a:ea typeface="微軟正黑體 Light" panose="020B0304030504040204" pitchFamily="34" charset="-120"/>
              <a:cs typeface="Calibri" panose="020F0502020204030204" pitchFamily="34" charset="0"/>
            </a:endParaRPr>
          </a:p>
          <a:p>
            <a:pPr lvl="0">
              <a:spcAft>
                <a:spcPts val="0"/>
              </a:spcAft>
            </a:pPr>
            <a:r>
              <a:rPr lang="en-US" altLang="zh-TW" sz="3200" kern="100" dirty="0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 </a:t>
            </a:r>
            <a:r>
              <a:rPr lang="en-US" altLang="zh-TW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【</a:t>
            </a:r>
            <a:r>
              <a:rPr lang="zh-TW" altLang="en-US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例</a:t>
            </a:r>
            <a:r>
              <a:rPr lang="en-US" altLang="zh-TW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】 A: How is your cherry _______?</a:t>
            </a:r>
          </a:p>
          <a:p>
            <a:pPr lvl="0"/>
            <a:r>
              <a:rPr lang="en-US" altLang="zh-TW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             </a:t>
            </a:r>
            <a:r>
              <a:rPr lang="zh-TW" altLang="en-US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</a:t>
            </a:r>
            <a:r>
              <a:rPr lang="en-US" altLang="zh-TW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B</a:t>
            </a:r>
            <a:r>
              <a:rPr lang="en-US" altLang="zh-TW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: It ______ good and _______ yummy. </a:t>
            </a:r>
          </a:p>
          <a:p>
            <a:pPr lvl="0"/>
            <a:r>
              <a:rPr lang="en-US" altLang="zh-TW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                 </a:t>
            </a:r>
            <a:r>
              <a:rPr lang="en-US" altLang="zh-TW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 Do </a:t>
            </a:r>
            <a:r>
              <a:rPr lang="en-US" altLang="zh-TW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you want to try, too</a:t>
            </a:r>
            <a:r>
              <a:rPr lang="en-US" altLang="zh-TW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?</a:t>
            </a:r>
          </a:p>
          <a:p>
            <a:pPr lvl="0"/>
            <a:r>
              <a:rPr lang="en-US" altLang="zh-TW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(A</a:t>
            </a:r>
            <a:r>
              <a:rPr lang="zh-TW" altLang="en-US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：你的櫻桃派如何</a:t>
            </a:r>
            <a:r>
              <a:rPr lang="en-US" altLang="zh-TW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? </a:t>
            </a:r>
          </a:p>
          <a:p>
            <a:pPr lvl="0"/>
            <a:r>
              <a:rPr lang="en-US" altLang="zh-TW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B</a:t>
            </a:r>
            <a:r>
              <a:rPr lang="zh-TW" altLang="en-US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：聞起來很香</a:t>
            </a:r>
            <a:r>
              <a:rPr lang="zh-TW" altLang="en-US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，</a:t>
            </a:r>
            <a:r>
              <a:rPr lang="zh-TW" altLang="en-US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吃起來很美味。你也要來一塊嗎</a:t>
            </a:r>
            <a:r>
              <a:rPr lang="en-US" altLang="zh-TW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?)</a:t>
            </a:r>
            <a:endParaRPr lang="en-US" altLang="zh-TW" sz="3200" kern="100" dirty="0">
              <a:latin typeface="Calibri" panose="020F0502020204030204" pitchFamily="34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7927E62A-ED58-49A1-B0FC-CC200AD6F517}"/>
              </a:ext>
            </a:extLst>
          </p:cNvPr>
          <p:cNvSpPr txBox="1"/>
          <p:nvPr/>
        </p:nvSpPr>
        <p:spPr>
          <a:xfrm>
            <a:off x="2135740" y="2883788"/>
            <a:ext cx="15845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dirty="0">
                <a:solidFill>
                  <a:srgbClr val="FF0000"/>
                </a:solidFill>
              </a:rPr>
              <a:t>smells</a:t>
            </a:r>
            <a:endParaRPr lang="zh-TW" altLang="en-US" sz="3200" dirty="0">
              <a:solidFill>
                <a:srgbClr val="FF0000"/>
              </a:solidFill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7927E62A-ED58-49A1-B0FC-CC200AD6F517}"/>
              </a:ext>
            </a:extLst>
          </p:cNvPr>
          <p:cNvSpPr txBox="1"/>
          <p:nvPr/>
        </p:nvSpPr>
        <p:spPr>
          <a:xfrm>
            <a:off x="5414002" y="2354332"/>
            <a:ext cx="13582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dirty="0">
                <a:solidFill>
                  <a:srgbClr val="FF0000"/>
                </a:solidFill>
              </a:rPr>
              <a:t>pie</a:t>
            </a:r>
            <a:endParaRPr lang="zh-TW" altLang="en-US" sz="3200" dirty="0">
              <a:solidFill>
                <a:srgbClr val="FF0000"/>
              </a:solidFill>
            </a:endParaRPr>
          </a:p>
        </p:txBody>
      </p:sp>
      <p:pic>
        <p:nvPicPr>
          <p:cNvPr id="3" name="圖片 2" descr="一張含有 室內, 桌, 坐, 食物 的圖片&#10;&#10;自動產生的描述">
            <a:extLst>
              <a:ext uri="{FF2B5EF4-FFF2-40B4-BE49-F238E27FC236}">
                <a16:creationId xmlns:a16="http://schemas.microsoft.com/office/drawing/2014/main" id="{6B858F00-70F4-485E-8204-47D1908743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44649" y="4955963"/>
            <a:ext cx="2689979" cy="1792619"/>
          </a:xfrm>
          <a:prstGeom prst="rect">
            <a:avLst/>
          </a:prstGeom>
        </p:spPr>
      </p:pic>
      <p:sp>
        <p:nvSpPr>
          <p:cNvPr id="8" name="文字方塊 7">
            <a:extLst>
              <a:ext uri="{FF2B5EF4-FFF2-40B4-BE49-F238E27FC236}">
                <a16:creationId xmlns:a16="http://schemas.microsoft.com/office/drawing/2014/main" id="{C21828ED-58DD-4BF2-B2CA-55F3D8781D8B}"/>
              </a:ext>
            </a:extLst>
          </p:cNvPr>
          <p:cNvSpPr txBox="1"/>
          <p:nvPr/>
        </p:nvSpPr>
        <p:spPr>
          <a:xfrm>
            <a:off x="5300867" y="2883787"/>
            <a:ext cx="15845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dirty="0">
                <a:solidFill>
                  <a:srgbClr val="FF0000"/>
                </a:solidFill>
              </a:rPr>
              <a:t>tastes</a:t>
            </a:r>
            <a:endParaRPr lang="zh-TW" alt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5558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5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:a16="http://schemas.microsoft.com/office/drawing/2014/main" id="{043DCB62-272C-4A27-8FFB-C8F4967A6171}"/>
              </a:ext>
            </a:extLst>
          </p:cNvPr>
          <p:cNvSpPr/>
          <p:nvPr/>
        </p:nvSpPr>
        <p:spPr>
          <a:xfrm>
            <a:off x="472608" y="462844"/>
            <a:ext cx="867139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</a:pPr>
            <a:r>
              <a:rPr lang="en-US" altLang="zh-TW" sz="3200" kern="100" dirty="0" smtClean="0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18. </a:t>
            </a:r>
            <a:r>
              <a:rPr lang="en-US" altLang="zh-TW" sz="3200" kern="100" dirty="0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get around [</a:t>
            </a:r>
            <a:r>
              <a:rPr lang="el-GR" altLang="zh-TW" sz="3200" kern="100" dirty="0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͵</a:t>
            </a:r>
            <a:r>
              <a:rPr lang="en-US" altLang="zh-TW" sz="3200" kern="100" dirty="0" err="1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gɛt</a:t>
            </a:r>
            <a:r>
              <a:rPr lang="en-US" altLang="zh-TW" sz="3200" kern="100" dirty="0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 </a:t>
            </a:r>
            <a:r>
              <a:rPr lang="en-US" altLang="zh-TW" sz="3200" kern="100" dirty="0" err="1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əˋraʊnd</a:t>
            </a:r>
            <a:r>
              <a:rPr lang="en-US" altLang="zh-TW" sz="3200" kern="100" dirty="0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] </a:t>
            </a:r>
            <a:r>
              <a:rPr lang="zh-TW" altLang="en-US" sz="3200" kern="100" dirty="0">
                <a:latin typeface="+mj-ea"/>
                <a:ea typeface="+mj-ea"/>
                <a:cs typeface="Calibri" panose="020F0502020204030204" pitchFamily="34" charset="0"/>
              </a:rPr>
              <a:t>各處</a:t>
            </a:r>
            <a:r>
              <a:rPr lang="zh-TW" altLang="en-US" sz="3200" kern="100" dirty="0" smtClean="0">
                <a:latin typeface="+mj-ea"/>
                <a:ea typeface="+mj-ea"/>
                <a:cs typeface="Calibri" panose="020F0502020204030204" pitchFamily="34" charset="0"/>
              </a:rPr>
              <a:t>旅行</a:t>
            </a:r>
            <a:endParaRPr lang="en-US" altLang="zh-TW" sz="3200" kern="100" dirty="0" smtClean="0">
              <a:latin typeface="+mj-ea"/>
              <a:ea typeface="+mj-ea"/>
              <a:cs typeface="Calibri" panose="020F0502020204030204" pitchFamily="34" charset="0"/>
            </a:endParaRPr>
          </a:p>
          <a:p>
            <a:pPr lvl="0">
              <a:spcAft>
                <a:spcPts val="0"/>
              </a:spcAft>
            </a:pPr>
            <a:endParaRPr lang="zh-TW" altLang="en-US" sz="3200" kern="100" dirty="0">
              <a:latin typeface="Calibri" panose="020F0502020204030204" pitchFamily="34" charset="0"/>
              <a:ea typeface="微軟正黑體 Light" panose="020B0304030504040204" pitchFamily="34" charset="-120"/>
              <a:cs typeface="Calibri" panose="020F0502020204030204" pitchFamily="34" charset="0"/>
            </a:endParaRPr>
          </a:p>
          <a:p>
            <a:pPr lvl="0">
              <a:spcAft>
                <a:spcPts val="0"/>
              </a:spcAft>
            </a:pPr>
            <a:r>
              <a:rPr lang="en-US" altLang="zh-TW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【</a:t>
            </a:r>
            <a:r>
              <a:rPr lang="zh-TW" altLang="en-US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例</a:t>
            </a:r>
            <a:r>
              <a:rPr lang="en-US" altLang="zh-TW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】 </a:t>
            </a:r>
            <a:r>
              <a:rPr lang="en-US" altLang="zh-TW" sz="3200" kern="100" dirty="0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We </a:t>
            </a:r>
            <a:r>
              <a:rPr lang="en-US" altLang="zh-TW" sz="3200" kern="100" dirty="0" smtClean="0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want </a:t>
            </a:r>
            <a:r>
              <a:rPr lang="en-US" altLang="zh-TW" sz="3200" kern="100" dirty="0" err="1" smtClean="0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to____________</a:t>
            </a:r>
            <a:r>
              <a:rPr lang="en-US" altLang="zh-TW" sz="3200" kern="100" dirty="0" err="1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the</a:t>
            </a:r>
            <a:r>
              <a:rPr lang="en-US" altLang="zh-TW" sz="3200" kern="100" dirty="0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 country by </a:t>
            </a:r>
            <a:r>
              <a:rPr lang="en-US" altLang="zh-TW" sz="3200" kern="100" dirty="0" smtClean="0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scooter this </a:t>
            </a:r>
            <a:r>
              <a:rPr lang="en-US" altLang="zh-TW" sz="3200" kern="100" dirty="0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summer vacation</a:t>
            </a:r>
            <a:r>
              <a:rPr lang="en-US" altLang="zh-TW" sz="3200" kern="100" dirty="0" smtClean="0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.</a:t>
            </a:r>
          </a:p>
          <a:p>
            <a:pPr lvl="0">
              <a:spcAft>
                <a:spcPts val="0"/>
              </a:spcAft>
            </a:pPr>
            <a:r>
              <a:rPr lang="zh-TW" altLang="en-US" sz="3200" kern="100" dirty="0" smtClean="0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    </a:t>
            </a:r>
            <a:r>
              <a:rPr lang="en-US" altLang="zh-TW" sz="3200" kern="100" dirty="0" smtClean="0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(</a:t>
            </a:r>
            <a:r>
              <a:rPr lang="zh-TW" altLang="en-US" sz="3200" kern="100" dirty="0" smtClean="0">
                <a:latin typeface="+mj-ea"/>
                <a:ea typeface="+mj-ea"/>
                <a:cs typeface="Calibri" panose="020F0502020204030204" pitchFamily="34" charset="0"/>
              </a:rPr>
              <a:t>今年暑假我們想要騎機車在國內到處旅行。</a:t>
            </a:r>
            <a:r>
              <a:rPr lang="en-US" altLang="zh-TW" sz="3200" kern="100" dirty="0" smtClean="0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)</a:t>
            </a:r>
            <a:endParaRPr lang="en-US" altLang="zh-TW" sz="3200" kern="100" dirty="0">
              <a:latin typeface="Calibri" panose="020F0502020204030204" pitchFamily="34" charset="0"/>
              <a:ea typeface="微軟正黑體 Light" panose="020B0304030504040204" pitchFamily="34" charset="-120"/>
              <a:cs typeface="Calibri" panose="020F0502020204030204" pitchFamily="34" charset="0"/>
            </a:endParaRPr>
          </a:p>
          <a:p>
            <a:pPr lvl="0">
              <a:spcAft>
                <a:spcPts val="0"/>
              </a:spcAft>
            </a:pPr>
            <a:endParaRPr lang="en-US" altLang="zh-TW" sz="3200" kern="100" dirty="0">
              <a:latin typeface="Calibri" panose="020F0502020204030204" pitchFamily="34" charset="0"/>
              <a:ea typeface="微軟正黑體 Light" panose="020B0304030504040204" pitchFamily="34" charset="-120"/>
              <a:cs typeface="Calibri" panose="020F0502020204030204" pitchFamily="34" charset="0"/>
            </a:endParaRPr>
          </a:p>
          <a:p>
            <a:pPr lvl="0"/>
            <a:endParaRPr lang="en-US" altLang="zh-TW" sz="3200" kern="100" dirty="0">
              <a:latin typeface="Calibri" panose="020F0502020204030204" pitchFamily="34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7927E62A-ED58-49A1-B0FC-CC200AD6F517}"/>
              </a:ext>
            </a:extLst>
          </p:cNvPr>
          <p:cNvSpPr txBox="1"/>
          <p:nvPr/>
        </p:nvSpPr>
        <p:spPr>
          <a:xfrm>
            <a:off x="3828912" y="1436340"/>
            <a:ext cx="23722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dirty="0" smtClean="0">
                <a:solidFill>
                  <a:srgbClr val="FF0000"/>
                </a:solidFill>
              </a:rPr>
              <a:t>get </a:t>
            </a:r>
            <a:r>
              <a:rPr lang="en-US" altLang="zh-TW" sz="3200" dirty="0">
                <a:solidFill>
                  <a:srgbClr val="FF0000"/>
                </a:solidFill>
              </a:rPr>
              <a:t>around</a:t>
            </a:r>
            <a:endParaRPr lang="zh-TW" altLang="en-US" sz="3200" dirty="0">
              <a:solidFill>
                <a:srgbClr val="FF0000"/>
              </a:solidFill>
            </a:endParaRPr>
          </a:p>
        </p:txBody>
      </p:sp>
      <p:pic>
        <p:nvPicPr>
          <p:cNvPr id="4" name="圖片 3" descr="一張含有 室外, 摩托車, 男人, 騎馬 的圖片&#10;&#10;自動產生的描述">
            <a:extLst>
              <a:ext uri="{FF2B5EF4-FFF2-40B4-BE49-F238E27FC236}">
                <a16:creationId xmlns:a16="http://schemas.microsoft.com/office/drawing/2014/main" id="{7DCBDEAB-FBBD-48A0-9B2E-B642C4D053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7124" y="3208473"/>
            <a:ext cx="4889556" cy="3258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069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:a16="http://schemas.microsoft.com/office/drawing/2014/main" id="{043DCB62-272C-4A27-8FFB-C8F4967A6171}"/>
              </a:ext>
            </a:extLst>
          </p:cNvPr>
          <p:cNvSpPr/>
          <p:nvPr/>
        </p:nvSpPr>
        <p:spPr>
          <a:xfrm>
            <a:off x="472608" y="462844"/>
            <a:ext cx="867139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</a:pPr>
            <a:r>
              <a:rPr lang="en-US" altLang="zh-TW" sz="3200" kern="100" dirty="0" smtClean="0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19.</a:t>
            </a:r>
            <a:r>
              <a:rPr lang="zh-TW" altLang="en-US" sz="3200" kern="100" dirty="0" smtClean="0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 </a:t>
            </a:r>
            <a:r>
              <a:rPr lang="en-US" altLang="zh-TW" sz="3200" kern="100" dirty="0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dish [</a:t>
            </a:r>
            <a:r>
              <a:rPr lang="en-US" altLang="zh-TW" sz="3200" kern="100" dirty="0" err="1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dɪʃ</a:t>
            </a:r>
            <a:r>
              <a:rPr lang="en-US" altLang="zh-TW" sz="3200" kern="100" dirty="0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] n.</a:t>
            </a:r>
            <a:r>
              <a:rPr lang="zh-TW" altLang="en-US" sz="3200" kern="100" dirty="0" smtClean="0">
                <a:latin typeface="+mj-ea"/>
                <a:ea typeface="+mj-ea"/>
                <a:cs typeface="Calibri" panose="020F0502020204030204" pitchFamily="34" charset="0"/>
              </a:rPr>
              <a:t>菜餚</a:t>
            </a:r>
            <a:endParaRPr lang="en-US" altLang="zh-TW" sz="3200" kern="100" dirty="0" smtClean="0">
              <a:latin typeface="+mj-ea"/>
              <a:ea typeface="+mj-ea"/>
              <a:cs typeface="Calibri" panose="020F0502020204030204" pitchFamily="34" charset="0"/>
            </a:endParaRPr>
          </a:p>
          <a:p>
            <a:pPr lvl="0">
              <a:spcAft>
                <a:spcPts val="0"/>
              </a:spcAft>
            </a:pPr>
            <a:endParaRPr lang="zh-TW" altLang="en-US" sz="3200" kern="100" dirty="0">
              <a:latin typeface="Calibri" panose="020F0502020204030204" pitchFamily="34" charset="0"/>
              <a:ea typeface="微軟正黑體 Light" panose="020B0304030504040204" pitchFamily="34" charset="-120"/>
              <a:cs typeface="Calibri" panose="020F0502020204030204" pitchFamily="34" charset="0"/>
            </a:endParaRPr>
          </a:p>
          <a:p>
            <a:pPr lvl="0"/>
            <a:r>
              <a:rPr lang="en-US" altLang="zh-TW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【</a:t>
            </a:r>
            <a:r>
              <a:rPr lang="zh-TW" altLang="en-US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例</a:t>
            </a:r>
            <a:r>
              <a:rPr lang="en-US" altLang="zh-TW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】 Which _______ do you want to cook by </a:t>
            </a:r>
          </a:p>
          <a:p>
            <a:pPr lvl="0"/>
            <a:r>
              <a:rPr lang="en-US" altLang="zh-TW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             using these </a:t>
            </a:r>
            <a:r>
              <a:rPr lang="en-US" altLang="zh-TW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ingredients?</a:t>
            </a:r>
          </a:p>
          <a:p>
            <a:pPr lvl="0"/>
            <a:r>
              <a:rPr lang="zh-TW" altLang="en-US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            </a:t>
            </a:r>
            <a:r>
              <a:rPr lang="en-US" altLang="zh-TW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你要用這些原料煮什麼菜呢？</a:t>
            </a:r>
            <a:r>
              <a:rPr lang="en-US" altLang="zh-TW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</a:p>
          <a:p>
            <a:pPr lvl="0"/>
            <a:r>
              <a:rPr lang="zh-TW" altLang="en-US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</a:t>
            </a:r>
            <a:endParaRPr lang="en-US" altLang="zh-TW" sz="3200" kern="100" dirty="0">
              <a:latin typeface="Calibri" panose="020F0502020204030204" pitchFamily="34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7927E62A-ED58-49A1-B0FC-CC200AD6F517}"/>
              </a:ext>
            </a:extLst>
          </p:cNvPr>
          <p:cNvSpPr txBox="1"/>
          <p:nvPr/>
        </p:nvSpPr>
        <p:spPr>
          <a:xfrm>
            <a:off x="3312809" y="1406222"/>
            <a:ext cx="11044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dirty="0">
                <a:solidFill>
                  <a:srgbClr val="FF0000"/>
                </a:solidFill>
              </a:rPr>
              <a:t>dish</a:t>
            </a:r>
            <a:endParaRPr lang="zh-TW" altLang="en-US" sz="3200" dirty="0">
              <a:solidFill>
                <a:srgbClr val="FF0000"/>
              </a:solidFill>
            </a:endParaRPr>
          </a:p>
        </p:txBody>
      </p:sp>
      <p:pic>
        <p:nvPicPr>
          <p:cNvPr id="3" name="圖片 2" descr="一張含有 食物, 蔬菜, 桌, 盤 的圖片&#10;&#10;自動產生的描述">
            <a:extLst>
              <a:ext uri="{FF2B5EF4-FFF2-40B4-BE49-F238E27FC236}">
                <a16:creationId xmlns:a16="http://schemas.microsoft.com/office/drawing/2014/main" id="{6CBDAAEC-714D-4C0B-852A-23E7F9292C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1150" y="3763735"/>
            <a:ext cx="4332849" cy="2887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744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:a16="http://schemas.microsoft.com/office/drawing/2014/main" id="{043DCB62-272C-4A27-8FFB-C8F4967A6171}"/>
              </a:ext>
            </a:extLst>
          </p:cNvPr>
          <p:cNvSpPr/>
          <p:nvPr/>
        </p:nvSpPr>
        <p:spPr>
          <a:xfrm>
            <a:off x="472608" y="462844"/>
            <a:ext cx="867139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</a:pPr>
            <a:r>
              <a:rPr lang="en-US" altLang="zh-TW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20. </a:t>
            </a:r>
            <a:r>
              <a:rPr lang="en-US" altLang="zh-TW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get [</a:t>
            </a:r>
            <a:r>
              <a:rPr lang="en-US" altLang="zh-TW" sz="3200" kern="100" dirty="0" err="1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gɛt</a:t>
            </a:r>
            <a:r>
              <a:rPr lang="en-US" altLang="zh-TW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] v.  </a:t>
            </a:r>
            <a:r>
              <a:rPr lang="zh-TW" altLang="en-US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變成</a:t>
            </a:r>
            <a:endParaRPr lang="en-US" altLang="zh-TW" sz="3200" kern="100" dirty="0" smtClean="0">
              <a:latin typeface="Calibri" panose="020F0502020204030204" pitchFamily="34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0">
              <a:spcAft>
                <a:spcPts val="0"/>
              </a:spcAft>
            </a:pPr>
            <a:endParaRPr lang="en-US" altLang="zh-TW" sz="3200" kern="100" dirty="0">
              <a:latin typeface="Calibri" panose="020F0502020204030204" pitchFamily="34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0">
              <a:spcAft>
                <a:spcPts val="0"/>
              </a:spcAft>
            </a:pPr>
            <a:r>
              <a:rPr lang="en-US" altLang="zh-TW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【</a:t>
            </a:r>
            <a:r>
              <a:rPr lang="zh-TW" altLang="en-US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例</a:t>
            </a:r>
            <a:r>
              <a:rPr lang="en-US" altLang="zh-TW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】 The sky ________ dark before 6 o’clock </a:t>
            </a:r>
          </a:p>
          <a:p>
            <a:pPr lvl="0">
              <a:spcAft>
                <a:spcPts val="0"/>
              </a:spcAft>
            </a:pPr>
            <a:r>
              <a:rPr lang="en-US" altLang="zh-TW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             in the winter. </a:t>
            </a:r>
            <a:endParaRPr lang="en-US" altLang="zh-TW" sz="3200" kern="100" dirty="0" smtClean="0">
              <a:latin typeface="Calibri" panose="020F0502020204030204" pitchFamily="34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0">
              <a:spcAft>
                <a:spcPts val="0"/>
              </a:spcAft>
            </a:pPr>
            <a:r>
              <a:rPr lang="zh-TW" altLang="en-US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</a:t>
            </a:r>
            <a:r>
              <a:rPr lang="zh-TW" altLang="en-US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            </a:t>
            </a:r>
            <a:r>
              <a:rPr lang="en-US" altLang="zh-TW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冬天六點前就天黑了。</a:t>
            </a:r>
            <a:r>
              <a:rPr lang="en-US" altLang="zh-TW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endParaRPr lang="en-US" altLang="zh-TW" sz="3200" kern="100" dirty="0">
              <a:latin typeface="Calibri" panose="020F0502020204030204" pitchFamily="34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7927E62A-ED58-49A1-B0FC-CC200AD6F517}"/>
              </a:ext>
            </a:extLst>
          </p:cNvPr>
          <p:cNvSpPr txBox="1"/>
          <p:nvPr/>
        </p:nvSpPr>
        <p:spPr>
          <a:xfrm>
            <a:off x="3605313" y="1381170"/>
            <a:ext cx="11044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dirty="0">
                <a:solidFill>
                  <a:srgbClr val="FF0000"/>
                </a:solidFill>
              </a:rPr>
              <a:t>gets</a:t>
            </a:r>
            <a:endParaRPr lang="zh-TW" altLang="en-US" sz="3200" dirty="0">
              <a:solidFill>
                <a:srgbClr val="FF0000"/>
              </a:solidFill>
            </a:endParaRPr>
          </a:p>
        </p:txBody>
      </p:sp>
      <p:pic>
        <p:nvPicPr>
          <p:cNvPr id="3" name="圖片 2" descr="一張含有 建築物, 城市, 室外, 水 的圖片&#10;&#10;自動產生的描述">
            <a:extLst>
              <a:ext uri="{FF2B5EF4-FFF2-40B4-BE49-F238E27FC236}">
                <a16:creationId xmlns:a16="http://schemas.microsoft.com/office/drawing/2014/main" id="{C5CDF17C-E1F6-4EDB-BF3C-2644CBBC6B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1314" y="3268039"/>
            <a:ext cx="4572000" cy="2639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484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:a16="http://schemas.microsoft.com/office/drawing/2014/main" id="{043DCB62-272C-4A27-8FFB-C8F4967A6171}"/>
              </a:ext>
            </a:extLst>
          </p:cNvPr>
          <p:cNvSpPr/>
          <p:nvPr/>
        </p:nvSpPr>
        <p:spPr>
          <a:xfrm>
            <a:off x="472608" y="462844"/>
            <a:ext cx="867139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</a:pPr>
            <a:r>
              <a:rPr lang="en-US" altLang="zh-TW" sz="3200" kern="100" dirty="0" smtClean="0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21. </a:t>
            </a:r>
            <a:r>
              <a:rPr lang="en-US" altLang="zh-TW" sz="3200" kern="100" dirty="0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sound [</a:t>
            </a:r>
            <a:r>
              <a:rPr lang="en-US" altLang="zh-TW" sz="3200" kern="100" dirty="0" err="1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saʊnd</a:t>
            </a:r>
            <a:r>
              <a:rPr lang="en-US" altLang="zh-TW" sz="3200" kern="100" dirty="0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] v. </a:t>
            </a:r>
            <a:r>
              <a:rPr lang="zh-TW" altLang="en-US" sz="3200" kern="100" dirty="0">
                <a:latin typeface="+mj-ea"/>
                <a:ea typeface="+mj-ea"/>
                <a:cs typeface="Calibri" panose="020F0502020204030204" pitchFamily="34" charset="0"/>
              </a:rPr>
              <a:t>聽起來</a:t>
            </a:r>
          </a:p>
          <a:p>
            <a:pPr lvl="0">
              <a:spcAft>
                <a:spcPts val="0"/>
              </a:spcAft>
            </a:pPr>
            <a:endParaRPr lang="en-US" altLang="zh-TW" sz="3200" kern="100" dirty="0">
              <a:latin typeface="Calibri" panose="020F0502020204030204" pitchFamily="34" charset="0"/>
              <a:ea typeface="微軟正黑體 Light" panose="020B0304030504040204" pitchFamily="34" charset="-120"/>
              <a:cs typeface="Calibri" panose="020F0502020204030204" pitchFamily="34" charset="0"/>
            </a:endParaRPr>
          </a:p>
          <a:p>
            <a:pPr lvl="0"/>
            <a:r>
              <a:rPr lang="en-US" altLang="zh-TW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【</a:t>
            </a:r>
            <a:r>
              <a:rPr lang="zh-TW" altLang="en-US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例</a:t>
            </a:r>
            <a:r>
              <a:rPr lang="en-US" altLang="zh-TW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】This kind </a:t>
            </a:r>
            <a:r>
              <a:rPr lang="en-US" altLang="zh-TW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of music </a:t>
            </a:r>
            <a:r>
              <a:rPr lang="en-US" altLang="zh-TW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_______ very relaxing. </a:t>
            </a:r>
            <a:endParaRPr lang="en-US" altLang="zh-TW" sz="3200" kern="100" dirty="0" smtClean="0">
              <a:latin typeface="Calibri" panose="020F0502020204030204" pitchFamily="34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0"/>
            <a:r>
              <a:rPr lang="zh-TW" altLang="en-US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</a:t>
            </a:r>
            <a:r>
              <a:rPr lang="zh-TW" altLang="en-US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           </a:t>
            </a:r>
            <a:r>
              <a:rPr lang="en-US" altLang="zh-TW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這類型的音樂聽起來很放鬆。</a:t>
            </a:r>
            <a:r>
              <a:rPr lang="en-US" altLang="zh-TW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endParaRPr lang="en-US" altLang="zh-TW" sz="3200" kern="100" dirty="0">
              <a:latin typeface="Calibri" panose="020F0502020204030204" pitchFamily="34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7927E62A-ED58-49A1-B0FC-CC200AD6F517}"/>
              </a:ext>
            </a:extLst>
          </p:cNvPr>
          <p:cNvSpPr txBox="1"/>
          <p:nvPr/>
        </p:nvSpPr>
        <p:spPr>
          <a:xfrm>
            <a:off x="4808304" y="1397625"/>
            <a:ext cx="15831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dirty="0">
                <a:solidFill>
                  <a:srgbClr val="FF0000"/>
                </a:solidFill>
              </a:rPr>
              <a:t>sounds</a:t>
            </a:r>
            <a:endParaRPr lang="zh-TW" altLang="en-US" sz="3200" dirty="0">
              <a:solidFill>
                <a:srgbClr val="FF0000"/>
              </a:solidFill>
            </a:endParaRPr>
          </a:p>
        </p:txBody>
      </p:sp>
      <p:pic>
        <p:nvPicPr>
          <p:cNvPr id="3" name="圖片 2" descr="一張含有 桌, 坐, 黑暗, 盤 的圖片&#10;&#10;自動產生的描述">
            <a:extLst>
              <a:ext uri="{FF2B5EF4-FFF2-40B4-BE49-F238E27FC236}">
                <a16:creationId xmlns:a16="http://schemas.microsoft.com/office/drawing/2014/main" id="{DEB63840-A35C-4CB4-A631-E0E2E1B42E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1375" y="3512663"/>
            <a:ext cx="4872625" cy="3188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520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:a16="http://schemas.microsoft.com/office/drawing/2014/main" id="{043DCB62-272C-4A27-8FFB-C8F4967A6171}"/>
              </a:ext>
            </a:extLst>
          </p:cNvPr>
          <p:cNvSpPr/>
          <p:nvPr/>
        </p:nvSpPr>
        <p:spPr>
          <a:xfrm>
            <a:off x="472608" y="462844"/>
            <a:ext cx="867139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</a:pPr>
            <a:r>
              <a:rPr lang="en-US" altLang="zh-TW" sz="3200" kern="100" dirty="0" smtClean="0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21. appetite n. </a:t>
            </a:r>
            <a:r>
              <a:rPr lang="zh-TW" altLang="en-US" sz="3200" kern="100" dirty="0">
                <a:latin typeface="Calibri" panose="020F0502020204030204" pitchFamily="34" charset="0"/>
                <a:ea typeface="微軟正黑體 Light" panose="020B0304030504040204" pitchFamily="34" charset="-120"/>
                <a:cs typeface="Calibri" panose="020F0502020204030204" pitchFamily="34" charset="0"/>
              </a:rPr>
              <a:t>胃口</a:t>
            </a:r>
            <a:endParaRPr lang="zh-TW" altLang="en-US" sz="3200" kern="100" dirty="0">
              <a:latin typeface="+mj-ea"/>
              <a:ea typeface="+mj-ea"/>
              <a:cs typeface="Calibri" panose="020F0502020204030204" pitchFamily="34" charset="0"/>
            </a:endParaRPr>
          </a:p>
          <a:p>
            <a:pPr lvl="0">
              <a:spcAft>
                <a:spcPts val="0"/>
              </a:spcAft>
            </a:pPr>
            <a:endParaRPr lang="en-US" altLang="zh-TW" sz="3200" kern="100" dirty="0">
              <a:latin typeface="Calibri" panose="020F0502020204030204" pitchFamily="34" charset="0"/>
              <a:ea typeface="微軟正黑體 Light" panose="020B0304030504040204" pitchFamily="34" charset="-120"/>
              <a:cs typeface="Calibri" panose="020F0502020204030204" pitchFamily="34" charset="0"/>
            </a:endParaRPr>
          </a:p>
          <a:p>
            <a:pPr lvl="0"/>
            <a:r>
              <a:rPr lang="en-US" altLang="zh-TW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【</a:t>
            </a:r>
            <a:r>
              <a:rPr lang="zh-TW" altLang="en-US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例</a:t>
            </a:r>
            <a:r>
              <a:rPr lang="en-US" altLang="zh-TW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】Ryan had good </a:t>
            </a:r>
            <a:r>
              <a:rPr lang="en-US" altLang="zh-TW" sz="3200" dirty="0">
                <a:solidFill>
                  <a:srgbClr val="FF0000"/>
                </a:solidFill>
              </a:rPr>
              <a:t>appetite</a:t>
            </a:r>
            <a:r>
              <a:rPr lang="en-US" altLang="zh-TW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. He ate ten sausages today. </a:t>
            </a:r>
          </a:p>
          <a:p>
            <a:pPr lvl="0"/>
            <a:endParaRPr lang="en-US" altLang="zh-TW" sz="3200" kern="100" dirty="0" smtClean="0">
              <a:latin typeface="Calibri" panose="020F0502020204030204" pitchFamily="34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lvl="0"/>
            <a:r>
              <a:rPr lang="zh-TW" altLang="en-US" sz="3200" kern="100" dirty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</a:t>
            </a:r>
            <a:r>
              <a:rPr lang="zh-TW" altLang="en-US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</a:t>
            </a:r>
            <a:r>
              <a:rPr lang="en-US" altLang="zh-TW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(Ryan </a:t>
            </a:r>
            <a:r>
              <a:rPr lang="zh-TW" altLang="en-US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胃口很好，他今天吃了</a:t>
            </a:r>
            <a:r>
              <a:rPr lang="en-US" altLang="zh-TW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10</a:t>
            </a:r>
            <a:r>
              <a:rPr lang="zh-TW" altLang="en-US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根熱狗。</a:t>
            </a:r>
            <a:r>
              <a:rPr lang="en-US" altLang="zh-TW" sz="3200" kern="100" dirty="0" smtClean="0"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endParaRPr lang="en-US" altLang="zh-TW" sz="3200" kern="100" dirty="0">
              <a:latin typeface="Calibri" panose="020F0502020204030204" pitchFamily="34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3480" y="3509832"/>
            <a:ext cx="3208818" cy="2991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203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木刻字型">
  <a:themeElements>
    <a:clrScheme name="木刻字型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木刻字型">
      <a:majorFont>
        <a:latin typeface="Rockwell Condensed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木刻字型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TM03090434[[fn=木刻字型]]</Template>
  <TotalTime>1952</TotalTime>
  <Words>584</Words>
  <Application>Microsoft Office PowerPoint</Application>
  <PresentationFormat>如螢幕大小 (4:3)</PresentationFormat>
  <Paragraphs>88</Paragraphs>
  <Slides>15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11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15</vt:i4>
      </vt:variant>
    </vt:vector>
  </HeadingPairs>
  <TitlesOfParts>
    <vt:vector size="27" baseType="lpstr">
      <vt:lpstr>微軟正黑體</vt:lpstr>
      <vt:lpstr>微軟正黑體 Light</vt:lpstr>
      <vt:lpstr>新細明體</vt:lpstr>
      <vt:lpstr>標楷體</vt:lpstr>
      <vt:lpstr>Calibri</vt:lpstr>
      <vt:lpstr>Cambria</vt:lpstr>
      <vt:lpstr>Cambria Math</vt:lpstr>
      <vt:lpstr>Rockwell</vt:lpstr>
      <vt:lpstr>Rockwell Condensed</vt:lpstr>
      <vt:lpstr>Times New Roman</vt:lpstr>
      <vt:lpstr>Wingdings</vt:lpstr>
      <vt:lpstr>木刻字型</vt:lpstr>
      <vt:lpstr>   Unit 1     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1 How Often Do You Go to the library?</dc:title>
  <dc:creator>Yaping Chen</dc:creator>
  <cp:lastModifiedBy>User</cp:lastModifiedBy>
  <cp:revision>179</cp:revision>
  <dcterms:created xsi:type="dcterms:W3CDTF">2019-10-12T01:38:55Z</dcterms:created>
  <dcterms:modified xsi:type="dcterms:W3CDTF">2022-02-24T04:32:25Z</dcterms:modified>
</cp:coreProperties>
</file>