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42"/>
  </p:notesMasterIdLst>
  <p:handoutMasterIdLst>
    <p:handoutMasterId r:id="rId43"/>
  </p:handoutMasterIdLst>
  <p:sldIdLst>
    <p:sldId id="285" r:id="rId2"/>
    <p:sldId id="259" r:id="rId3"/>
    <p:sldId id="261" r:id="rId4"/>
    <p:sldId id="262" r:id="rId5"/>
    <p:sldId id="263" r:id="rId6"/>
    <p:sldId id="281" r:id="rId7"/>
    <p:sldId id="316" r:id="rId8"/>
    <p:sldId id="317" r:id="rId9"/>
    <p:sldId id="264" r:id="rId10"/>
    <p:sldId id="286" r:id="rId11"/>
    <p:sldId id="287" r:id="rId12"/>
    <p:sldId id="288" r:id="rId13"/>
    <p:sldId id="290" r:id="rId14"/>
    <p:sldId id="291" r:id="rId15"/>
    <p:sldId id="292" r:id="rId16"/>
    <p:sldId id="294" r:id="rId17"/>
    <p:sldId id="312" r:id="rId18"/>
    <p:sldId id="295" r:id="rId19"/>
    <p:sldId id="297" r:id="rId20"/>
    <p:sldId id="299" r:id="rId21"/>
    <p:sldId id="300" r:id="rId22"/>
    <p:sldId id="302" r:id="rId23"/>
    <p:sldId id="303" r:id="rId24"/>
    <p:sldId id="306" r:id="rId25"/>
    <p:sldId id="307" r:id="rId26"/>
    <p:sldId id="309" r:id="rId27"/>
    <p:sldId id="313" r:id="rId28"/>
    <p:sldId id="280" r:id="rId29"/>
    <p:sldId id="266" r:id="rId30"/>
    <p:sldId id="267" r:id="rId31"/>
    <p:sldId id="269" r:id="rId32"/>
    <p:sldId id="270" r:id="rId33"/>
    <p:sldId id="271" r:id="rId34"/>
    <p:sldId id="272" r:id="rId35"/>
    <p:sldId id="275" r:id="rId36"/>
    <p:sldId id="277" r:id="rId37"/>
    <p:sldId id="278" r:id="rId38"/>
    <p:sldId id="279" r:id="rId39"/>
    <p:sldId id="314" r:id="rId40"/>
    <p:sldId id="315" r:id="rId41"/>
  </p:sldIdLst>
  <p:sldSz cx="12192000" cy="6858000"/>
  <p:notesSz cx="6735763" cy="9866313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66"/>
    <a:srgbClr val="8E5F0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中等深淺樣式 2 - 輔色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676" autoAdjust="0"/>
    <p:restoredTop sz="94660"/>
  </p:normalViewPr>
  <p:slideViewPr>
    <p:cSldViewPr snapToGrid="0">
      <p:cViewPr varScale="1">
        <p:scale>
          <a:sx n="73" d="100"/>
          <a:sy n="73" d="100"/>
        </p:scale>
        <p:origin x="672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notesMaster" Target="notesMasters/notesMaster1.xml"/><Relationship Id="rId47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handoutMaster" Target="handoutMasters/handout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50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51.png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52.png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55.png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56.png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8831" cy="49502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quarter" idx="1"/>
          </p:nvPr>
        </p:nvSpPr>
        <p:spPr>
          <a:xfrm>
            <a:off x="3815373" y="0"/>
            <a:ext cx="2918831" cy="49502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19FFE73-5161-4376-9C96-3D35802622C7}" type="datetimeFigureOut">
              <a:rPr lang="zh-TW" altLang="en-US" smtClean="0"/>
              <a:t>2018/6/28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2"/>
          </p:nvPr>
        </p:nvSpPr>
        <p:spPr>
          <a:xfrm>
            <a:off x="0" y="9371286"/>
            <a:ext cx="2918831" cy="49502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3"/>
          </p:nvPr>
        </p:nvSpPr>
        <p:spPr>
          <a:xfrm>
            <a:off x="3815373" y="9371286"/>
            <a:ext cx="2918831" cy="49502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D9767A3-6CB7-4BA0-8414-1D5F40F1008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39336715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8831" cy="49502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15373" y="0"/>
            <a:ext cx="2918831" cy="49502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E56717B-33E7-4A7F-A55C-31E5F60994BF}" type="datetimeFigureOut">
              <a:rPr lang="zh-TW" altLang="en-US" smtClean="0"/>
              <a:t>2018/6/28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409575" y="1233488"/>
            <a:ext cx="5916613" cy="3328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73577" y="4748163"/>
            <a:ext cx="5388610" cy="388486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9371286"/>
            <a:ext cx="2918831" cy="49502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15373" y="9371286"/>
            <a:ext cx="2918831" cy="49502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E45B85B-8A8B-44CD-A23D-AD26EFFB723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16280956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投影片圖像版面配置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9091" name="備忘稿版面配置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TW" altLang="en-US" smtClean="0"/>
          </a:p>
        </p:txBody>
      </p:sp>
      <p:sp>
        <p:nvSpPr>
          <p:cNvPr id="89092" name="投影片編號版面配置區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9pPr>
          </a:lstStyle>
          <a:p>
            <a:pPr eaLnBrk="1" hangingPunct="1">
              <a:spcBef>
                <a:spcPct val="0"/>
              </a:spcBef>
            </a:pPr>
            <a:fld id="{207D0D0F-884D-4F3D-A613-048C7BC3BAA7}" type="slidenum">
              <a:rPr lang="zh-TW" altLang="en-US">
                <a:latin typeface="Arial" panose="020B0604020202020204" pitchFamily="34" charset="0"/>
              </a:rPr>
              <a:pPr eaLnBrk="1" hangingPunct="1">
                <a:spcBef>
                  <a:spcPct val="0"/>
                </a:spcBef>
              </a:pPr>
              <a:t>10</a:t>
            </a:fld>
            <a:endParaRPr lang="zh-TW" altLang="en-US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4271211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投影片圖像版面配置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0115" name="備忘稿版面配置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TW" altLang="en-US" smtClean="0"/>
          </a:p>
        </p:txBody>
      </p:sp>
      <p:sp>
        <p:nvSpPr>
          <p:cNvPr id="90116" name="投影片編號版面配置區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9pPr>
          </a:lstStyle>
          <a:p>
            <a:pPr eaLnBrk="1" hangingPunct="1">
              <a:spcBef>
                <a:spcPct val="0"/>
              </a:spcBef>
            </a:pPr>
            <a:fld id="{1888F687-0A66-44CF-A41F-3E79573452D7}" type="slidenum">
              <a:rPr lang="zh-TW" altLang="en-US">
                <a:latin typeface="Arial" panose="020B0604020202020204" pitchFamily="34" charset="0"/>
              </a:rPr>
              <a:pPr eaLnBrk="1" hangingPunct="1">
                <a:spcBef>
                  <a:spcPct val="0"/>
                </a:spcBef>
              </a:pPr>
              <a:t>11</a:t>
            </a:fld>
            <a:endParaRPr lang="zh-TW" altLang="en-US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2502305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投影片圖像版面配置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1139" name="備忘稿版面配置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TW" altLang="en-US" smtClean="0"/>
          </a:p>
        </p:txBody>
      </p:sp>
      <p:sp>
        <p:nvSpPr>
          <p:cNvPr id="91140" name="投影片編號版面配置區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9pPr>
          </a:lstStyle>
          <a:p>
            <a:pPr eaLnBrk="1" hangingPunct="1">
              <a:spcBef>
                <a:spcPct val="0"/>
              </a:spcBef>
            </a:pPr>
            <a:fld id="{A72C2927-E97A-4CE2-BF9E-9B83A4526619}" type="slidenum">
              <a:rPr lang="zh-TW" altLang="en-US">
                <a:latin typeface="Arial" panose="020B0604020202020204" pitchFamily="34" charset="0"/>
              </a:rPr>
              <a:pPr eaLnBrk="1" hangingPunct="1">
                <a:spcBef>
                  <a:spcPct val="0"/>
                </a:spcBef>
              </a:pPr>
              <a:t>12</a:t>
            </a:fld>
            <a:endParaRPr lang="zh-TW" altLang="en-US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8963654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4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9pPr>
          </a:lstStyle>
          <a:p>
            <a:pPr eaLnBrk="1" hangingPunct="1">
              <a:spcBef>
                <a:spcPct val="0"/>
              </a:spcBef>
            </a:pPr>
            <a:fld id="{BB7A3757-D245-49B2-9B01-4FF4E74BBAF5}" type="slidenum">
              <a:rPr lang="en-US" altLang="zh-TW">
                <a:latin typeface="Arial" panose="020B0604020202020204" pitchFamily="34" charset="0"/>
              </a:rPr>
              <a:pPr eaLnBrk="1" hangingPunct="1">
                <a:spcBef>
                  <a:spcPct val="0"/>
                </a:spcBef>
              </a:pPr>
              <a:t>13</a:t>
            </a:fld>
            <a:endParaRPr lang="en-US" altLang="zh-TW">
              <a:latin typeface="Arial" panose="020B0604020202020204" pitchFamily="34" charset="0"/>
            </a:endParaRPr>
          </a:p>
        </p:txBody>
      </p:sp>
      <p:sp>
        <p:nvSpPr>
          <p:cNvPr id="952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5236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zh-TW" altLang="zh-TW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4706973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8" name="投影片圖像版面配置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6259" name="備忘稿版面配置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TW" altLang="en-US" smtClean="0"/>
          </a:p>
        </p:txBody>
      </p:sp>
      <p:sp>
        <p:nvSpPr>
          <p:cNvPr id="96260" name="投影片編號版面配置區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9pPr>
          </a:lstStyle>
          <a:p>
            <a:pPr eaLnBrk="1" hangingPunct="1">
              <a:spcBef>
                <a:spcPct val="0"/>
              </a:spcBef>
            </a:pPr>
            <a:fld id="{D51F4611-23E6-4367-BD42-8EFD6C81D20C}" type="slidenum">
              <a:rPr lang="zh-TW" altLang="en-US">
                <a:latin typeface="Arial" panose="020B0604020202020204" pitchFamily="34" charset="0"/>
              </a:rPr>
              <a:pPr eaLnBrk="1" hangingPunct="1">
                <a:spcBef>
                  <a:spcPct val="0"/>
                </a:spcBef>
              </a:pPr>
              <a:t>14</a:t>
            </a:fld>
            <a:endParaRPr lang="zh-TW" altLang="en-US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4486197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2" name="投影片圖像版面配置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7283" name="備忘稿版面配置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TW" altLang="en-US" smtClean="0"/>
          </a:p>
        </p:txBody>
      </p:sp>
      <p:sp>
        <p:nvSpPr>
          <p:cNvPr id="97284" name="投影片編號版面配置區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9pPr>
          </a:lstStyle>
          <a:p>
            <a:pPr eaLnBrk="1" hangingPunct="1">
              <a:spcBef>
                <a:spcPct val="0"/>
              </a:spcBef>
            </a:pPr>
            <a:fld id="{165A6C71-D666-4202-9298-CD1CF84215E7}" type="slidenum">
              <a:rPr lang="zh-TW" altLang="en-US">
                <a:latin typeface="Arial" panose="020B0604020202020204" pitchFamily="34" charset="0"/>
              </a:rPr>
              <a:pPr eaLnBrk="1" hangingPunct="1">
                <a:spcBef>
                  <a:spcPct val="0"/>
                </a:spcBef>
              </a:pPr>
              <a:t>15</a:t>
            </a:fld>
            <a:endParaRPr lang="zh-TW" altLang="en-US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242208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8" name="投影片圖像版面配置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1379" name="備忘稿版面配置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TW" altLang="en-US" smtClean="0"/>
          </a:p>
        </p:txBody>
      </p:sp>
      <p:sp>
        <p:nvSpPr>
          <p:cNvPr id="101380" name="投影片編號版面配置區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eaLnBrk="1" hangingPunct="1"/>
            <a:fld id="{6B5D7A98-A10C-4EDE-8BFB-084563C39E9B}" type="slidenum">
              <a:rPr lang="zh-TW" altLang="en-US"/>
              <a:pPr eaLnBrk="1" hangingPunct="1"/>
              <a:t>18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98550348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546" name="投影片圖像版面配置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8547" name="備忘稿版面配置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TW" altLang="en-US" smtClean="0"/>
          </a:p>
        </p:txBody>
      </p:sp>
      <p:sp>
        <p:nvSpPr>
          <p:cNvPr id="108548" name="投影片編號版面配置區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9pPr>
          </a:lstStyle>
          <a:p>
            <a:pPr eaLnBrk="1" hangingPunct="1">
              <a:spcBef>
                <a:spcPct val="0"/>
              </a:spcBef>
            </a:pPr>
            <a:fld id="{3B13C03D-D96C-40AA-8EA4-44F014C52461}" type="slidenum">
              <a:rPr lang="zh-TW" altLang="en-US">
                <a:latin typeface="Arial" panose="020B0604020202020204" pitchFamily="34" charset="0"/>
              </a:rPr>
              <a:pPr eaLnBrk="1" hangingPunct="1">
                <a:spcBef>
                  <a:spcPct val="0"/>
                </a:spcBef>
              </a:pPr>
              <a:t>26</a:t>
            </a:fld>
            <a:endParaRPr lang="zh-TW" altLang="en-US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3226110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546" name="投影片圖像版面配置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8547" name="備忘稿版面配置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TW" altLang="en-US" smtClean="0"/>
          </a:p>
        </p:txBody>
      </p:sp>
      <p:sp>
        <p:nvSpPr>
          <p:cNvPr id="108548" name="投影片編號版面配置區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9pPr>
          </a:lstStyle>
          <a:p>
            <a:pPr eaLnBrk="1" hangingPunct="1">
              <a:spcBef>
                <a:spcPct val="0"/>
              </a:spcBef>
            </a:pPr>
            <a:fld id="{3B13C03D-D96C-40AA-8EA4-44F014C52461}" type="slidenum">
              <a:rPr lang="zh-TW" altLang="en-US">
                <a:latin typeface="Arial" panose="020B0604020202020204" pitchFamily="34" charset="0"/>
              </a:rPr>
              <a:pPr eaLnBrk="1" hangingPunct="1">
                <a:spcBef>
                  <a:spcPct val="0"/>
                </a:spcBef>
              </a:pPr>
              <a:t>27</a:t>
            </a:fld>
            <a:endParaRPr lang="zh-TW" altLang="en-US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2387056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858" name="投影片圖像版面配置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1859" name="備忘稿版面配置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TW" altLang="en-US" smtClean="0"/>
          </a:p>
        </p:txBody>
      </p:sp>
      <p:sp>
        <p:nvSpPr>
          <p:cNvPr id="121860" name="投影片編號版面配置區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9pPr>
          </a:lstStyle>
          <a:p>
            <a:pPr eaLnBrk="1" hangingPunct="1">
              <a:spcBef>
                <a:spcPct val="0"/>
              </a:spcBef>
            </a:pPr>
            <a:fld id="{9EE36346-7B14-44D8-89E4-6B7AC3B75B3F}" type="slidenum">
              <a:rPr lang="zh-TW" altLang="en-US">
                <a:latin typeface="Arial" panose="020B0604020202020204" pitchFamily="34" charset="0"/>
              </a:rPr>
              <a:pPr eaLnBrk="1" hangingPunct="1">
                <a:spcBef>
                  <a:spcPct val="0"/>
                </a:spcBef>
              </a:pPr>
              <a:t>29</a:t>
            </a:fld>
            <a:endParaRPr lang="zh-TW" altLang="en-US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6714769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82" name="投影片圖像版面配置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2883" name="備忘稿版面配置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TW" altLang="en-US" smtClean="0"/>
          </a:p>
        </p:txBody>
      </p:sp>
      <p:sp>
        <p:nvSpPr>
          <p:cNvPr id="122884" name="投影片編號版面配置區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9pPr>
          </a:lstStyle>
          <a:p>
            <a:pPr eaLnBrk="1" hangingPunct="1">
              <a:spcBef>
                <a:spcPct val="0"/>
              </a:spcBef>
            </a:pPr>
            <a:fld id="{245F5632-E124-4E84-A088-F1FA196F5728}" type="slidenum">
              <a:rPr lang="zh-TW" altLang="en-US">
                <a:latin typeface="Arial" panose="020B0604020202020204" pitchFamily="34" charset="0"/>
              </a:rPr>
              <a:pPr eaLnBrk="1" hangingPunct="1">
                <a:spcBef>
                  <a:spcPct val="0"/>
                </a:spcBef>
              </a:pPr>
              <a:t>30</a:t>
            </a:fld>
            <a:endParaRPr lang="zh-TW" altLang="en-US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5795222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930" name="投影片圖像版面配置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4931" name="備忘稿版面配置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TW" altLang="en-US" smtClean="0"/>
          </a:p>
        </p:txBody>
      </p:sp>
      <p:sp>
        <p:nvSpPr>
          <p:cNvPr id="124932" name="投影片編號版面配置區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9pPr>
          </a:lstStyle>
          <a:p>
            <a:pPr eaLnBrk="1" hangingPunct="1">
              <a:spcBef>
                <a:spcPct val="0"/>
              </a:spcBef>
            </a:pPr>
            <a:fld id="{849CE9C9-171F-47B1-AE39-7225AE90D3A0}" type="slidenum">
              <a:rPr lang="zh-TW" altLang="en-US">
                <a:latin typeface="Arial" panose="020B0604020202020204" pitchFamily="34" charset="0"/>
              </a:rPr>
              <a:pPr eaLnBrk="1" hangingPunct="1">
                <a:spcBef>
                  <a:spcPct val="0"/>
                </a:spcBef>
              </a:pPr>
              <a:t>31</a:t>
            </a:fld>
            <a:endParaRPr lang="zh-TW" altLang="en-US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8797149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954" name="投影片圖像版面配置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5955" name="備忘稿版面配置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TW" altLang="en-US" smtClean="0"/>
          </a:p>
        </p:txBody>
      </p:sp>
      <p:sp>
        <p:nvSpPr>
          <p:cNvPr id="125956" name="投影片編號版面配置區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9pPr>
          </a:lstStyle>
          <a:p>
            <a:pPr eaLnBrk="1" hangingPunct="1">
              <a:spcBef>
                <a:spcPct val="0"/>
              </a:spcBef>
            </a:pPr>
            <a:fld id="{E49810C3-BDE0-4B3A-A8A6-652BEE8B4A11}" type="slidenum">
              <a:rPr lang="zh-TW" altLang="en-US">
                <a:latin typeface="Arial" panose="020B0604020202020204" pitchFamily="34" charset="0"/>
              </a:rPr>
              <a:pPr eaLnBrk="1" hangingPunct="1">
                <a:spcBef>
                  <a:spcPct val="0"/>
                </a:spcBef>
              </a:pPr>
              <a:t>32</a:t>
            </a:fld>
            <a:endParaRPr lang="zh-TW" altLang="en-US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1972490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978" name="投影片圖像版面配置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6979" name="備忘稿版面配置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TW" altLang="en-US" smtClean="0"/>
          </a:p>
        </p:txBody>
      </p:sp>
      <p:sp>
        <p:nvSpPr>
          <p:cNvPr id="126980" name="投影片編號版面配置區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9pPr>
          </a:lstStyle>
          <a:p>
            <a:pPr eaLnBrk="1" hangingPunct="1">
              <a:spcBef>
                <a:spcPct val="0"/>
              </a:spcBef>
            </a:pPr>
            <a:fld id="{BBE2D818-F588-43DB-BED6-03B66EB1A1BC}" type="slidenum">
              <a:rPr lang="zh-TW" altLang="en-US">
                <a:latin typeface="Arial" panose="020B0604020202020204" pitchFamily="34" charset="0"/>
              </a:rPr>
              <a:pPr eaLnBrk="1" hangingPunct="1">
                <a:spcBef>
                  <a:spcPct val="0"/>
                </a:spcBef>
              </a:pPr>
              <a:t>33</a:t>
            </a:fld>
            <a:endParaRPr lang="zh-TW" altLang="en-US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5050789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002" name="投影片圖像版面配置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8003" name="備忘稿版面配置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TW" altLang="en-US" smtClean="0"/>
          </a:p>
        </p:txBody>
      </p:sp>
      <p:sp>
        <p:nvSpPr>
          <p:cNvPr id="128004" name="投影片編號版面配置區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9pPr>
          </a:lstStyle>
          <a:p>
            <a:pPr eaLnBrk="1" hangingPunct="1">
              <a:spcBef>
                <a:spcPct val="0"/>
              </a:spcBef>
            </a:pPr>
            <a:fld id="{C1C64F40-1771-44A6-AA11-F58E51B54B45}" type="slidenum">
              <a:rPr lang="zh-TW" altLang="en-US">
                <a:latin typeface="Arial" panose="020B0604020202020204" pitchFamily="34" charset="0"/>
              </a:rPr>
              <a:pPr eaLnBrk="1" hangingPunct="1">
                <a:spcBef>
                  <a:spcPct val="0"/>
                </a:spcBef>
              </a:pPr>
              <a:t>34</a:t>
            </a:fld>
            <a:endParaRPr lang="zh-TW" altLang="en-US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7969697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074" name="投影片圖像版面配置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1075" name="備忘稿版面配置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TW" altLang="en-US" smtClean="0"/>
          </a:p>
        </p:txBody>
      </p:sp>
      <p:sp>
        <p:nvSpPr>
          <p:cNvPr id="131076" name="投影片編號版面配置區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9pPr>
          </a:lstStyle>
          <a:p>
            <a:pPr eaLnBrk="1" hangingPunct="1">
              <a:spcBef>
                <a:spcPct val="0"/>
              </a:spcBef>
            </a:pPr>
            <a:fld id="{0361329E-F1F0-487B-B076-DD62E5F61120}" type="slidenum">
              <a:rPr lang="zh-TW" altLang="en-US">
                <a:latin typeface="Arial" panose="020B0604020202020204" pitchFamily="34" charset="0"/>
              </a:rPr>
              <a:pPr eaLnBrk="1" hangingPunct="1">
                <a:spcBef>
                  <a:spcPct val="0"/>
                </a:spcBef>
              </a:pPr>
              <a:t>35</a:t>
            </a:fld>
            <a:endParaRPr lang="zh-TW" altLang="en-US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1148901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22" name="投影片圖像版面配置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3123" name="備忘稿版面配置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TW" altLang="en-US" smtClean="0"/>
          </a:p>
        </p:txBody>
      </p:sp>
      <p:sp>
        <p:nvSpPr>
          <p:cNvPr id="133124" name="投影片編號版面配置區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9pPr>
          </a:lstStyle>
          <a:p>
            <a:pPr eaLnBrk="1" hangingPunct="1">
              <a:spcBef>
                <a:spcPct val="0"/>
              </a:spcBef>
            </a:pPr>
            <a:fld id="{5AD4600B-2B50-49AD-87AD-557321CD5649}" type="slidenum">
              <a:rPr lang="zh-TW" altLang="en-US">
                <a:latin typeface="Arial" panose="020B0604020202020204" pitchFamily="34" charset="0"/>
              </a:rPr>
              <a:pPr eaLnBrk="1" hangingPunct="1">
                <a:spcBef>
                  <a:spcPct val="0"/>
                </a:spcBef>
              </a:pPr>
              <a:t>36</a:t>
            </a:fld>
            <a:endParaRPr lang="zh-TW" altLang="en-US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7138618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146" name="投影片圖像版面配置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4147" name="備忘稿版面配置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TW" altLang="en-US" smtClean="0"/>
          </a:p>
        </p:txBody>
      </p:sp>
      <p:sp>
        <p:nvSpPr>
          <p:cNvPr id="134148" name="投影片編號版面配置區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9pPr>
          </a:lstStyle>
          <a:p>
            <a:pPr eaLnBrk="1" hangingPunct="1">
              <a:spcBef>
                <a:spcPct val="0"/>
              </a:spcBef>
            </a:pPr>
            <a:fld id="{4C652952-769A-461E-83D2-3116E4CEC097}" type="slidenum">
              <a:rPr lang="zh-TW" altLang="en-US">
                <a:latin typeface="Arial" panose="020B0604020202020204" pitchFamily="34" charset="0"/>
              </a:rPr>
              <a:pPr eaLnBrk="1" hangingPunct="1">
                <a:spcBef>
                  <a:spcPct val="0"/>
                </a:spcBef>
              </a:pPr>
              <a:t>37</a:t>
            </a:fld>
            <a:endParaRPr lang="zh-TW" altLang="en-US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7354813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170" name="投影片圖像版面配置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5171" name="備忘稿版面配置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TW" altLang="en-US" smtClean="0"/>
          </a:p>
        </p:txBody>
      </p:sp>
      <p:sp>
        <p:nvSpPr>
          <p:cNvPr id="135172" name="投影片編號版面配置區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9pPr>
          </a:lstStyle>
          <a:p>
            <a:pPr eaLnBrk="1" hangingPunct="1">
              <a:spcBef>
                <a:spcPct val="0"/>
              </a:spcBef>
            </a:pPr>
            <a:fld id="{8C0429F5-3EBC-4879-A267-62D1E39DF050}" type="slidenum">
              <a:rPr lang="zh-TW" altLang="en-US">
                <a:latin typeface="Arial" panose="020B0604020202020204" pitchFamily="34" charset="0"/>
              </a:rPr>
              <a:pPr eaLnBrk="1" hangingPunct="1">
                <a:spcBef>
                  <a:spcPct val="0"/>
                </a:spcBef>
              </a:pPr>
              <a:t>38</a:t>
            </a:fld>
            <a:endParaRPr lang="zh-TW" altLang="en-US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2853664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594" name="投影片圖像版面配置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0595" name="備忘稿版面配置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TW" altLang="en-US" smtClean="0"/>
          </a:p>
        </p:txBody>
      </p:sp>
      <p:sp>
        <p:nvSpPr>
          <p:cNvPr id="110596" name="投影片編號版面配置區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9pPr>
          </a:lstStyle>
          <a:p>
            <a:pPr eaLnBrk="1" hangingPunct="1">
              <a:spcBef>
                <a:spcPct val="0"/>
              </a:spcBef>
            </a:pPr>
            <a:fld id="{36CD390E-C2D5-408B-A827-7A956D4559CE}" type="slidenum">
              <a:rPr lang="zh-TW" altLang="en-US">
                <a:latin typeface="Arial" panose="020B0604020202020204" pitchFamily="34" charset="0"/>
              </a:rPr>
              <a:pPr eaLnBrk="1" hangingPunct="1">
                <a:spcBef>
                  <a:spcPct val="0"/>
                </a:spcBef>
              </a:pPr>
              <a:t>40</a:t>
            </a:fld>
            <a:endParaRPr lang="zh-TW" altLang="en-US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9694093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D40D92-47D2-4025-8C65-FC21D5BD5B47}" type="datetimeFigureOut">
              <a:rPr lang="zh-TW" altLang="en-US" smtClean="0"/>
              <a:t>2018/6/28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2CB5D474-FB74-4748-B18E-A304D05D5268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4484313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D40D92-47D2-4025-8C65-FC21D5BD5B47}" type="datetimeFigureOut">
              <a:rPr lang="zh-TW" altLang="en-US" smtClean="0"/>
              <a:t>2018/6/28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B5D474-FB74-4748-B18E-A304D05D5268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186837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D40D92-47D2-4025-8C65-FC21D5BD5B47}" type="datetimeFigureOut">
              <a:rPr lang="zh-TW" altLang="en-US" smtClean="0"/>
              <a:t>2018/6/28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2CB5D474-FB74-4748-B18E-A304D05D5268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054266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D40D92-47D2-4025-8C65-FC21D5BD5B47}" type="datetimeFigureOut">
              <a:rPr lang="zh-TW" altLang="en-US" smtClean="0"/>
              <a:t>2018/6/28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2CB5D474-FB74-4748-B18E-A304D05D5268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0087810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D40D92-47D2-4025-8C65-FC21D5BD5B47}" type="datetimeFigureOut">
              <a:rPr lang="zh-TW" altLang="en-US" smtClean="0"/>
              <a:t>2018/6/28</a:t>
            </a:fld>
            <a:endParaRPr lang="zh-TW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2CB5D474-FB74-4748-B18E-A304D05D5268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3760239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D40D92-47D2-4025-8C65-FC21D5BD5B47}" type="datetimeFigureOut">
              <a:rPr lang="zh-TW" altLang="en-US" smtClean="0"/>
              <a:t>2018/6/28</a:t>
            </a:fld>
            <a:endParaRPr lang="zh-TW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B5D474-FB74-4748-B18E-A304D05D5268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1479845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D40D92-47D2-4025-8C65-FC21D5BD5B47}" type="datetimeFigureOut">
              <a:rPr lang="zh-TW" altLang="en-US" smtClean="0"/>
              <a:t>2018/6/28</a:t>
            </a:fld>
            <a:endParaRPr lang="zh-TW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B5D474-FB74-4748-B18E-A304D05D5268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535580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D40D92-47D2-4025-8C65-FC21D5BD5B47}" type="datetimeFigureOut">
              <a:rPr lang="zh-TW" altLang="en-US" smtClean="0"/>
              <a:t>2018/6/28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B5D474-FB74-4748-B18E-A304D05D5268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585240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zh-TW" altLang="en-US" smtClean="0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D40D92-47D2-4025-8C65-FC21D5BD5B47}" type="datetimeFigureOut">
              <a:rPr lang="zh-TW" altLang="en-US" smtClean="0"/>
              <a:t>2018/6/28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2CB5D474-FB74-4748-B18E-A304D05D5268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1103545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標題與說明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D40D92-47D2-4025-8C65-FC21D5BD5B47}" type="datetimeFigureOut">
              <a:rPr lang="zh-TW" altLang="en-US" smtClean="0"/>
              <a:t>2018/6/28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2CB5D474-FB74-4748-B18E-A304D05D5268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8651164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引述 (含標題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D40D92-47D2-4025-8C65-FC21D5BD5B47}" type="datetimeFigureOut">
              <a:rPr lang="zh-TW" altLang="en-US" smtClean="0"/>
              <a:t>2018/6/28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2CB5D474-FB74-4748-B18E-A304D05D5268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67895809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名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zh-TW" altLang="en-US" smtClean="0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D40D92-47D2-4025-8C65-FC21D5BD5B47}" type="datetimeFigureOut">
              <a:rPr lang="zh-TW" altLang="en-US" smtClean="0"/>
              <a:t>2018/6/28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2CB5D474-FB74-4748-B18E-A304D05D5268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3910449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引述名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zh-TW" altLang="en-US" smtClean="0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D40D92-47D2-4025-8C65-FC21D5BD5B47}" type="datetimeFigureOut">
              <a:rPr lang="zh-TW" altLang="en-US" smtClean="0"/>
              <a:t>2018/6/28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2CB5D474-FB74-4748-B18E-A304D05D5268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01755067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是非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zh-TW" altLang="en-US" smtClean="0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D40D92-47D2-4025-8C65-FC21D5BD5B47}" type="datetimeFigureOut">
              <a:rPr lang="zh-TW" altLang="en-US" smtClean="0"/>
              <a:t>2018/6/28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2CB5D474-FB74-4748-B18E-A304D05D5268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2446349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D40D92-47D2-4025-8C65-FC21D5BD5B47}" type="datetimeFigureOut">
              <a:rPr lang="zh-TW" altLang="en-US" smtClean="0"/>
              <a:t>2018/6/28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B5D474-FB74-4748-B18E-A304D05D5268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40580795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D40D92-47D2-4025-8C65-FC21D5BD5B47}" type="datetimeFigureOut">
              <a:rPr lang="zh-TW" altLang="en-US" smtClean="0"/>
              <a:t>2018/6/28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B5D474-FB74-4748-B18E-A304D05D5268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9784058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7D40D92-47D2-4025-8C65-FC21D5BD5B47}" type="datetimeFigureOut">
              <a:rPr lang="zh-TW" altLang="en-US" smtClean="0"/>
              <a:t>2018/6/28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2CB5D474-FB74-4748-B18E-A304D05D5268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908395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18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8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5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2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5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7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0.jpeg"/><Relationship Id="rId4" Type="http://schemas.openxmlformats.org/officeDocument/2006/relationships/image" Target="../media/image39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7" Type="http://schemas.openxmlformats.org/officeDocument/2006/relationships/image" Target="../media/image46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5.png"/><Relationship Id="rId5" Type="http://schemas.openxmlformats.org/officeDocument/2006/relationships/image" Target="../media/image44.png"/><Relationship Id="rId4" Type="http://schemas.openxmlformats.org/officeDocument/2006/relationships/image" Target="../media/image43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7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8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9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50.png"/><Relationship Id="rId5" Type="http://schemas.openxmlformats.org/officeDocument/2006/relationships/oleObject" Target="../embeddings/oleObject1.bin"/><Relationship Id="rId4" Type="http://schemas.openxmlformats.org/officeDocument/2006/relationships/image" Target="../media/image13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51.png"/><Relationship Id="rId5" Type="http://schemas.openxmlformats.org/officeDocument/2006/relationships/oleObject" Target="../embeddings/oleObject2.bin"/><Relationship Id="rId4" Type="http://schemas.openxmlformats.org/officeDocument/2006/relationships/image" Target="../media/image13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52.png"/><Relationship Id="rId5" Type="http://schemas.openxmlformats.org/officeDocument/2006/relationships/oleObject" Target="../embeddings/oleObject3.bin"/><Relationship Id="rId4" Type="http://schemas.openxmlformats.org/officeDocument/2006/relationships/image" Target="../media/image13.jpe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3.jpe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4.jpe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4.vml"/><Relationship Id="rId6" Type="http://schemas.openxmlformats.org/officeDocument/2006/relationships/image" Target="../media/image55.png"/><Relationship Id="rId5" Type="http://schemas.openxmlformats.org/officeDocument/2006/relationships/oleObject" Target="../embeddings/oleObject4.bin"/><Relationship Id="rId4" Type="http://schemas.openxmlformats.org/officeDocument/2006/relationships/image" Target="../media/image13.jpe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9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5.vml"/><Relationship Id="rId6" Type="http://schemas.openxmlformats.org/officeDocument/2006/relationships/image" Target="../media/image56.png"/><Relationship Id="rId5" Type="http://schemas.openxmlformats.org/officeDocument/2006/relationships/oleObject" Target="../embeddings/oleObject5.bin"/><Relationship Id="rId4" Type="http://schemas.openxmlformats.org/officeDocument/2006/relationships/image" Target="../media/image13.jpeg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s://i3.read01.com/SIG=24o5ctq/30484658546b6d6b4665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CrisscrossEtching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9976" y="935812"/>
            <a:ext cx="9588137" cy="4699749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3562107" y="4269039"/>
            <a:ext cx="8915399" cy="2262781"/>
          </a:xfrm>
        </p:spPr>
        <p:txBody>
          <a:bodyPr>
            <a:normAutofit/>
          </a:bodyPr>
          <a:lstStyle/>
          <a:p>
            <a:r>
              <a:rPr lang="zh-TW" altLang="en-US" sz="4000" dirty="0" smtClean="0"/>
              <a:t>漢字</a:t>
            </a:r>
            <a:r>
              <a:rPr lang="zh-TW" altLang="en-US" sz="4000" dirty="0"/>
              <a:t>形</a:t>
            </a:r>
            <a:r>
              <a:rPr lang="zh-TW" altLang="en-US" sz="4000" dirty="0" smtClean="0"/>
              <a:t>體的演變</a:t>
            </a:r>
            <a:r>
              <a:rPr lang="en-US" altLang="zh-TW" sz="4000" dirty="0" smtClean="0"/>
              <a:t/>
            </a:r>
            <a:br>
              <a:rPr lang="en-US" altLang="zh-TW" sz="4000" dirty="0" smtClean="0"/>
            </a:br>
            <a:r>
              <a:rPr lang="zh-TW" altLang="en-US" sz="1800" dirty="0" smtClean="0"/>
              <a:t>圖片來源：</a:t>
            </a:r>
            <a:r>
              <a:rPr lang="en-US" altLang="zh-TW" sz="1800" dirty="0"/>
              <a:t>https://read01.com/O3n6Jam.html#.WzBiiVUzbIU</a:t>
            </a:r>
            <a:endParaRPr lang="zh-TW" altLang="en-US" sz="1800" dirty="0"/>
          </a:p>
        </p:txBody>
      </p:sp>
      <p:sp>
        <p:nvSpPr>
          <p:cNvPr id="4" name="矩形 3"/>
          <p:cNvSpPr/>
          <p:nvPr/>
        </p:nvSpPr>
        <p:spPr>
          <a:xfrm>
            <a:off x="2889369" y="4866120"/>
            <a:ext cx="5418318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TW" altLang="en-US" sz="4400" b="1" dirty="0">
                <a:latin typeface="Times New Roman" panose="02020603050405020304" pitchFamily="18" charset="0"/>
                <a:ea typeface="標楷體" panose="03000509000000000000" pitchFamily="65" charset="-120"/>
              </a:rPr>
              <a:t>語文常識二</a:t>
            </a: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1681" y="5013532"/>
            <a:ext cx="2337671" cy="1622399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標題 1"/>
          <p:cNvSpPr txBox="1">
            <a:spLocks/>
          </p:cNvSpPr>
          <p:nvPr/>
        </p:nvSpPr>
        <p:spPr>
          <a:xfrm>
            <a:off x="1680038" y="-238745"/>
            <a:ext cx="9128011" cy="1972491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US" altLang="zh-TW" sz="4400" b="1" dirty="0" smtClean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/>
            </a:r>
            <a:br>
              <a:rPr lang="en-US" altLang="zh-TW" sz="4400" b="1" dirty="0" smtClean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zh-TW" altLang="en-US" sz="6600" dirty="0" smtClean="0">
                <a:solidFill>
                  <a:srgbClr val="002060"/>
                </a:solidFill>
                <a:latin typeface="華康行楷體W5(P)" panose="03000500000000000000" pitchFamily="66" charset="-120"/>
                <a:ea typeface="華康行楷體W5(P)" panose="03000500000000000000" pitchFamily="66" charset="-120"/>
              </a:rPr>
              <a:t>辨</a:t>
            </a:r>
            <a:r>
              <a:rPr lang="en-US" altLang="zh-TW" sz="6600" dirty="0" smtClean="0">
                <a:solidFill>
                  <a:srgbClr val="002060"/>
                </a:solidFill>
                <a:latin typeface="華康行楷體W5(P)" panose="03000500000000000000" pitchFamily="66" charset="-120"/>
                <a:ea typeface="華康行楷體W5(P)" panose="03000500000000000000" pitchFamily="66" charset="-120"/>
              </a:rPr>
              <a:t>•</a:t>
            </a:r>
            <a:r>
              <a:rPr lang="zh-TW" altLang="en-US" sz="6600" dirty="0" smtClean="0">
                <a:solidFill>
                  <a:srgbClr val="002060"/>
                </a:solidFill>
                <a:latin typeface="華康行楷體W5(P)" panose="03000500000000000000" pitchFamily="66" charset="-120"/>
                <a:ea typeface="華康行楷體W5(P)" panose="03000500000000000000" pitchFamily="66" charset="-120"/>
              </a:rPr>
              <a:t>賞</a:t>
            </a:r>
            <a:r>
              <a:rPr lang="en-US" altLang="zh-TW" sz="6600" dirty="0" smtClean="0">
                <a:solidFill>
                  <a:srgbClr val="002060"/>
                </a:solidFill>
                <a:latin typeface="華康行楷體W5(P)" panose="03000500000000000000" pitchFamily="66" charset="-120"/>
                <a:ea typeface="華康行楷體W5(P)" panose="03000500000000000000" pitchFamily="66" charset="-120"/>
              </a:rPr>
              <a:t>•</a:t>
            </a:r>
            <a:r>
              <a:rPr lang="zh-TW" altLang="en-US" sz="6600" dirty="0" smtClean="0">
                <a:solidFill>
                  <a:srgbClr val="002060"/>
                </a:solidFill>
                <a:latin typeface="華康行楷體W5(P)" panose="03000500000000000000" pitchFamily="66" charset="-120"/>
                <a:ea typeface="華康行楷體W5(P)" panose="03000500000000000000" pitchFamily="66" charset="-120"/>
              </a:rPr>
              <a:t>書法之美</a:t>
            </a:r>
            <a:endParaRPr lang="zh-TW" altLang="en-US" sz="6600" dirty="0">
              <a:solidFill>
                <a:srgbClr val="002060"/>
              </a:solidFill>
              <a:latin typeface="華康行楷體W5(P)" panose="03000500000000000000" pitchFamily="66" charset="-120"/>
              <a:ea typeface="華康行楷體W5(P)" panose="03000500000000000000" pitchFamily="66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7733595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1"/>
          <p:cNvSpPr txBox="1">
            <a:spLocks/>
          </p:cNvSpPr>
          <p:nvPr/>
        </p:nvSpPr>
        <p:spPr>
          <a:xfrm>
            <a:off x="1335036" y="-228215"/>
            <a:ext cx="9792787" cy="1325563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altLang="zh-TW" sz="4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1.</a:t>
            </a:r>
            <a:r>
              <a:rPr lang="zh-TW" altLang="en-US" sz="4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甲骨文、金文、篆書分別有哪些別稱？</a:t>
            </a:r>
            <a:endParaRPr lang="en-US" altLang="zh-TW" sz="44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graphicFrame>
        <p:nvGraphicFramePr>
          <p:cNvPr id="6" name="表格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56496909"/>
              </p:ext>
            </p:extLst>
          </p:nvPr>
        </p:nvGraphicFramePr>
        <p:xfrm>
          <a:off x="1911925" y="1065720"/>
          <a:ext cx="9134960" cy="1915160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2283740">
                  <a:extLst>
                    <a:ext uri="{9D8B030D-6E8A-4147-A177-3AD203B41FA5}">
                      <a16:colId xmlns:a16="http://schemas.microsoft.com/office/drawing/2014/main" val="1681838811"/>
                    </a:ext>
                  </a:extLst>
                </a:gridCol>
                <a:gridCol w="2283740">
                  <a:extLst>
                    <a:ext uri="{9D8B030D-6E8A-4147-A177-3AD203B41FA5}">
                      <a16:colId xmlns:a16="http://schemas.microsoft.com/office/drawing/2014/main" val="897847768"/>
                    </a:ext>
                  </a:extLst>
                </a:gridCol>
                <a:gridCol w="2283740">
                  <a:extLst>
                    <a:ext uri="{9D8B030D-6E8A-4147-A177-3AD203B41FA5}">
                      <a16:colId xmlns:a16="http://schemas.microsoft.com/office/drawing/2014/main" val="401258969"/>
                    </a:ext>
                  </a:extLst>
                </a:gridCol>
                <a:gridCol w="2283740">
                  <a:extLst>
                    <a:ext uri="{9D8B030D-6E8A-4147-A177-3AD203B41FA5}">
                      <a16:colId xmlns:a16="http://schemas.microsoft.com/office/drawing/2014/main" val="812885957"/>
                    </a:ext>
                  </a:extLst>
                </a:gridCol>
              </a:tblGrid>
              <a:tr h="508353">
                <a:tc>
                  <a:txBody>
                    <a:bodyPr/>
                    <a:lstStyle/>
                    <a:p>
                      <a:pPr algn="ctr">
                        <a:lnSpc>
                          <a:spcPts val="5000"/>
                        </a:lnSpc>
                      </a:pPr>
                      <a:r>
                        <a:rPr lang="zh-TW" altLang="en-US" sz="3600" dirty="0" smtClean="0">
                          <a:solidFill>
                            <a:srgbClr val="002060"/>
                          </a:solidFill>
                        </a:rPr>
                        <a:t>甲骨文</a:t>
                      </a:r>
                      <a:endParaRPr lang="zh-TW" altLang="en-US" sz="3600" dirty="0">
                        <a:solidFill>
                          <a:srgbClr val="00206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5000"/>
                        </a:lnSpc>
                      </a:pPr>
                      <a:r>
                        <a:rPr lang="zh-TW" altLang="en-US" sz="3600" dirty="0" smtClean="0">
                          <a:solidFill>
                            <a:srgbClr val="002060"/>
                          </a:solidFill>
                        </a:rPr>
                        <a:t>金文</a:t>
                      </a:r>
                      <a:endParaRPr lang="zh-TW" altLang="en-US" sz="3600" dirty="0">
                        <a:solidFill>
                          <a:srgbClr val="00206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5000"/>
                        </a:lnSpc>
                      </a:pPr>
                      <a:r>
                        <a:rPr lang="zh-TW" altLang="en-US" sz="3600" dirty="0" smtClean="0">
                          <a:solidFill>
                            <a:srgbClr val="002060"/>
                          </a:solidFill>
                        </a:rPr>
                        <a:t>大篆</a:t>
                      </a:r>
                      <a:endParaRPr lang="zh-TW" altLang="en-US" sz="3600" dirty="0">
                        <a:solidFill>
                          <a:srgbClr val="00206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ts val="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600" dirty="0" smtClean="0">
                          <a:solidFill>
                            <a:srgbClr val="002060"/>
                          </a:solidFill>
                        </a:rPr>
                        <a:t>小篆</a:t>
                      </a:r>
                      <a:endParaRPr lang="zh-TW" altLang="en-US" sz="3600" dirty="0">
                        <a:solidFill>
                          <a:srgbClr val="00206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95085713"/>
                  </a:ext>
                </a:extLst>
              </a:tr>
              <a:tr h="1157092">
                <a:tc>
                  <a:txBody>
                    <a:bodyPr/>
                    <a:lstStyle/>
                    <a:p>
                      <a:pPr marL="0" algn="l" defTabSz="457200" rtl="0" eaLnBrk="1" latinLnBrk="0" hangingPunct="1"/>
                      <a:r>
                        <a:rPr lang="zh-TW" altLang="zh-TW" sz="36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卜辭</a:t>
                      </a:r>
                      <a:r>
                        <a:rPr lang="en-US" altLang="zh-TW" sz="36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      </a:t>
                      </a:r>
                      <a:endParaRPr lang="zh-TW" altLang="zh-TW" sz="3600" b="1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zh-TW" altLang="zh-TW" sz="36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殷墟文字</a:t>
                      </a:r>
                      <a:r>
                        <a:rPr lang="en-US" altLang="zh-TW" sz="36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 </a:t>
                      </a:r>
                      <a:endParaRPr lang="zh-TW" altLang="en-US" sz="36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TW" sz="36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zh-TW" altLang="zh-TW" sz="36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鐘鼎文 </a:t>
                      </a:r>
                      <a:endParaRPr lang="zh-TW" altLang="en-US" sz="36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TW" altLang="zh-TW" sz="36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籀文 </a:t>
                      </a:r>
                      <a:endParaRPr lang="zh-TW" altLang="en-US" sz="36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TW" altLang="zh-TW" sz="36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秦篆</a:t>
                      </a:r>
                      <a:r>
                        <a:rPr lang="en-US" altLang="zh-TW" sz="36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endParaRPr lang="zh-TW" altLang="en-US" sz="36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05734577"/>
                  </a:ext>
                </a:extLst>
              </a:tr>
            </a:tbl>
          </a:graphicData>
        </a:graphic>
      </p:graphicFrame>
      <p:sp>
        <p:nvSpPr>
          <p:cNvPr id="9" name="標題 1"/>
          <p:cNvSpPr txBox="1">
            <a:spLocks/>
          </p:cNvSpPr>
          <p:nvPr/>
        </p:nvSpPr>
        <p:spPr>
          <a:xfrm>
            <a:off x="1335036" y="2499157"/>
            <a:ext cx="9711849" cy="1325563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altLang="zh-TW" sz="4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2.</a:t>
            </a:r>
            <a:r>
              <a:rPr lang="zh-TW" altLang="en-US" sz="4400" dirty="0">
                <a:latin typeface="標楷體" panose="03000509000000000000" pitchFamily="65" charset="-120"/>
                <a:ea typeface="標楷體" panose="03000509000000000000" pitchFamily="65" charset="-120"/>
              </a:rPr>
              <a:t>甲骨文、金文</a:t>
            </a:r>
            <a:r>
              <a:rPr lang="zh-TW" altLang="en-US" sz="4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、篆書分別有什麼特色？</a:t>
            </a:r>
            <a:endParaRPr lang="en-US" altLang="zh-TW" sz="44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graphicFrame>
        <p:nvGraphicFramePr>
          <p:cNvPr id="10" name="表格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56182407"/>
              </p:ext>
            </p:extLst>
          </p:nvPr>
        </p:nvGraphicFramePr>
        <p:xfrm>
          <a:off x="1911925" y="3824720"/>
          <a:ext cx="9134960" cy="2062373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2283740">
                  <a:extLst>
                    <a:ext uri="{9D8B030D-6E8A-4147-A177-3AD203B41FA5}">
                      <a16:colId xmlns:a16="http://schemas.microsoft.com/office/drawing/2014/main" val="1681838811"/>
                    </a:ext>
                  </a:extLst>
                </a:gridCol>
                <a:gridCol w="2283740">
                  <a:extLst>
                    <a:ext uri="{9D8B030D-6E8A-4147-A177-3AD203B41FA5}">
                      <a16:colId xmlns:a16="http://schemas.microsoft.com/office/drawing/2014/main" val="897847768"/>
                    </a:ext>
                  </a:extLst>
                </a:gridCol>
                <a:gridCol w="2283740">
                  <a:extLst>
                    <a:ext uri="{9D8B030D-6E8A-4147-A177-3AD203B41FA5}">
                      <a16:colId xmlns:a16="http://schemas.microsoft.com/office/drawing/2014/main" val="401258969"/>
                    </a:ext>
                  </a:extLst>
                </a:gridCol>
                <a:gridCol w="2283740">
                  <a:extLst>
                    <a:ext uri="{9D8B030D-6E8A-4147-A177-3AD203B41FA5}">
                      <a16:colId xmlns:a16="http://schemas.microsoft.com/office/drawing/2014/main" val="812885957"/>
                    </a:ext>
                  </a:extLst>
                </a:gridCol>
              </a:tblGrid>
              <a:tr h="550513">
                <a:tc>
                  <a:txBody>
                    <a:bodyPr/>
                    <a:lstStyle/>
                    <a:p>
                      <a:pPr algn="ctr">
                        <a:lnSpc>
                          <a:spcPts val="5000"/>
                        </a:lnSpc>
                      </a:pPr>
                      <a:r>
                        <a:rPr lang="zh-TW" altLang="en-US" sz="3600" dirty="0" smtClean="0">
                          <a:solidFill>
                            <a:srgbClr val="002060"/>
                          </a:solidFill>
                        </a:rPr>
                        <a:t>甲骨文</a:t>
                      </a:r>
                      <a:endParaRPr lang="zh-TW" altLang="en-US" sz="3600" dirty="0">
                        <a:solidFill>
                          <a:srgbClr val="00206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5000"/>
                        </a:lnSpc>
                      </a:pPr>
                      <a:r>
                        <a:rPr lang="zh-TW" altLang="en-US" sz="3600" dirty="0" smtClean="0">
                          <a:solidFill>
                            <a:srgbClr val="002060"/>
                          </a:solidFill>
                        </a:rPr>
                        <a:t>金文</a:t>
                      </a:r>
                      <a:endParaRPr lang="zh-TW" altLang="en-US" sz="3600" dirty="0">
                        <a:solidFill>
                          <a:srgbClr val="00206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5000"/>
                        </a:lnSpc>
                      </a:pPr>
                      <a:r>
                        <a:rPr lang="zh-TW" altLang="en-US" sz="3600" dirty="0" smtClean="0">
                          <a:solidFill>
                            <a:srgbClr val="002060"/>
                          </a:solidFill>
                        </a:rPr>
                        <a:t>大篆</a:t>
                      </a:r>
                      <a:endParaRPr lang="zh-TW" altLang="en-US" sz="3600" dirty="0">
                        <a:solidFill>
                          <a:srgbClr val="00206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ts val="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600" dirty="0" smtClean="0">
                          <a:solidFill>
                            <a:srgbClr val="002060"/>
                          </a:solidFill>
                        </a:rPr>
                        <a:t>小篆</a:t>
                      </a:r>
                      <a:endParaRPr lang="zh-TW" altLang="en-US" sz="3600" dirty="0">
                        <a:solidFill>
                          <a:srgbClr val="00206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95085713"/>
                  </a:ext>
                </a:extLst>
              </a:tr>
              <a:tr h="1335933">
                <a:tc>
                  <a:txBody>
                    <a:bodyPr/>
                    <a:lstStyle/>
                    <a:p>
                      <a:pPr marL="0" algn="l" defTabSz="457200" rtl="0" eaLnBrk="1" latinLnBrk="0" hangingPunct="1"/>
                      <a:r>
                        <a:rPr lang="zh-TW" altLang="en-US" sz="36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筆畫纖細</a:t>
                      </a:r>
                      <a:endParaRPr lang="en-US" altLang="zh-TW" sz="3600" b="1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l" defTabSz="457200" rtl="0" eaLnBrk="1" latinLnBrk="0" hangingPunct="1"/>
                      <a:r>
                        <a:rPr lang="zh-TW" altLang="en-US" sz="36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很像圖畫</a:t>
                      </a:r>
                      <a:endParaRPr lang="zh-TW" altLang="en-US" sz="36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TW" altLang="en-US" sz="36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較寬粗</a:t>
                      </a:r>
                      <a:endParaRPr lang="en-US" altLang="zh-TW" sz="3600" b="1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zh-TW" altLang="en-US" sz="36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渾厚古樸</a:t>
                      </a:r>
                      <a:endParaRPr lang="zh-TW" altLang="en-US" sz="36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TW" altLang="zh-TW" sz="36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圓勻</a:t>
                      </a:r>
                      <a:r>
                        <a:rPr lang="zh-TW" altLang="en-US" sz="36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繁複</a:t>
                      </a:r>
                      <a:endParaRPr lang="zh-TW" altLang="en-US" sz="36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TW" altLang="zh-TW" sz="36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圓勻</a:t>
                      </a:r>
                      <a:r>
                        <a:rPr lang="zh-TW" altLang="en-US" sz="36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整齊</a:t>
                      </a:r>
                      <a:endParaRPr lang="en-US" altLang="zh-TW" sz="3600" b="1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zh-TW" altLang="en-US" sz="3600" b="1" kern="1200" dirty="0" smtClean="0">
                          <a:solidFill>
                            <a:srgbClr val="C00000"/>
                          </a:solidFill>
                          <a:latin typeface="+mn-lt"/>
                          <a:ea typeface="+mn-ea"/>
                          <a:cs typeface="+mn-cs"/>
                        </a:rPr>
                        <a:t>高長對稱</a:t>
                      </a:r>
                      <a:endParaRPr lang="zh-TW" altLang="en-US" sz="3600" b="1" kern="1200" dirty="0">
                        <a:solidFill>
                          <a:srgbClr val="C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0573457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214444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7063" y="0"/>
            <a:ext cx="6277617" cy="6858000"/>
          </a:xfrm>
          <a:prstGeom prst="rect">
            <a:avLst/>
          </a:prstGeom>
        </p:spPr>
      </p:pic>
      <p:sp>
        <p:nvSpPr>
          <p:cNvPr id="3" name="標題 1"/>
          <p:cNvSpPr txBox="1">
            <a:spLocks/>
          </p:cNvSpPr>
          <p:nvPr/>
        </p:nvSpPr>
        <p:spPr>
          <a:xfrm>
            <a:off x="5887379" y="268970"/>
            <a:ext cx="6997336" cy="1325563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altLang="zh-TW" dirty="0" smtClean="0">
                <a:latin typeface="華康標楷體" panose="03000509000000000000" pitchFamily="65" charset="-120"/>
                <a:ea typeface="華康標楷體" panose="03000509000000000000" pitchFamily="65" charset="-120"/>
              </a:rPr>
              <a:t>★</a:t>
            </a:r>
            <a:r>
              <a:rPr lang="zh-TW" altLang="en-US" dirty="0" smtClean="0">
                <a:latin typeface="華康標楷體" panose="03000509000000000000" pitchFamily="65" charset="-120"/>
                <a:ea typeface="華康標楷體" panose="03000509000000000000" pitchFamily="65" charset="-120"/>
              </a:rPr>
              <a:t>實際判斷</a:t>
            </a:r>
            <a:endParaRPr lang="en-US" altLang="zh-TW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4" name="標題 1"/>
          <p:cNvSpPr txBox="1">
            <a:spLocks/>
          </p:cNvSpPr>
          <p:nvPr/>
        </p:nvSpPr>
        <p:spPr>
          <a:xfrm>
            <a:off x="6260214" y="1919558"/>
            <a:ext cx="3576917" cy="1280890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zh-TW" altLang="en-US" sz="6000" b="1" dirty="0" smtClean="0">
                <a:latin typeface="華康少女文字W5(P)" panose="040F0500000000000000" pitchFamily="82" charset="-120"/>
                <a:ea typeface="華康少女文字W5(P)" panose="040F0500000000000000" pitchFamily="82" charset="-120"/>
              </a:rPr>
              <a:t>甲骨文？</a:t>
            </a:r>
            <a:endParaRPr lang="zh-TW" altLang="en-US" sz="6000" b="1" dirty="0">
              <a:latin typeface="華康少女文字W5(P)" panose="040F0500000000000000" pitchFamily="82" charset="-120"/>
              <a:ea typeface="華康少女文字W5(P)" panose="040F0500000000000000" pitchFamily="82" charset="-120"/>
            </a:endParaRPr>
          </a:p>
        </p:txBody>
      </p:sp>
      <p:sp>
        <p:nvSpPr>
          <p:cNvPr id="5" name="標題 1"/>
          <p:cNvSpPr txBox="1">
            <a:spLocks/>
          </p:cNvSpPr>
          <p:nvPr/>
        </p:nvSpPr>
        <p:spPr>
          <a:xfrm>
            <a:off x="8350014" y="3453973"/>
            <a:ext cx="3576917" cy="1280890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zh-TW" altLang="en-US" sz="6000" b="1" dirty="0" smtClean="0">
                <a:latin typeface="華康少女文字W5(P)" panose="040F0500000000000000" pitchFamily="82" charset="-120"/>
                <a:ea typeface="華康少女文字W5(P)" panose="040F0500000000000000" pitchFamily="82" charset="-120"/>
              </a:rPr>
              <a:t>金文？</a:t>
            </a:r>
            <a:endParaRPr lang="zh-TW" altLang="en-US" sz="6000" b="1" dirty="0">
              <a:latin typeface="華康少女文字W5(P)" panose="040F0500000000000000" pitchFamily="82" charset="-120"/>
              <a:ea typeface="華康少女文字W5(P)" panose="040F0500000000000000" pitchFamily="82" charset="-120"/>
            </a:endParaRPr>
          </a:p>
        </p:txBody>
      </p:sp>
      <p:sp>
        <p:nvSpPr>
          <p:cNvPr id="6" name="標題 1"/>
          <p:cNvSpPr txBox="1">
            <a:spLocks/>
          </p:cNvSpPr>
          <p:nvPr/>
        </p:nvSpPr>
        <p:spPr>
          <a:xfrm>
            <a:off x="6789548" y="5129352"/>
            <a:ext cx="3576917" cy="1280890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zh-TW" altLang="en-US" sz="6000" b="1" dirty="0" smtClean="0">
                <a:latin typeface="華康少女文字W5(P)" panose="040F0500000000000000" pitchFamily="82" charset="-120"/>
                <a:ea typeface="華康少女文字W5(P)" panose="040F0500000000000000" pitchFamily="82" charset="-120"/>
              </a:rPr>
              <a:t>篆體？</a:t>
            </a:r>
            <a:endParaRPr lang="zh-TW" altLang="en-US" sz="6000" b="1" dirty="0">
              <a:latin typeface="華康少女文字W5(P)" panose="040F0500000000000000" pitchFamily="82" charset="-120"/>
              <a:ea typeface="華康少女文字W5(P)" panose="040F0500000000000000" pitchFamily="82" charset="-120"/>
            </a:endParaRPr>
          </a:p>
        </p:txBody>
      </p:sp>
      <p:pic>
        <p:nvPicPr>
          <p:cNvPr id="7" name="圖片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1112" y="1440816"/>
            <a:ext cx="1633814" cy="22951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31843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標題 1"/>
          <p:cNvSpPr txBox="1">
            <a:spLocks/>
          </p:cNvSpPr>
          <p:nvPr/>
        </p:nvSpPr>
        <p:spPr>
          <a:xfrm>
            <a:off x="1043668" y="-201262"/>
            <a:ext cx="10580914" cy="1325563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altLang="zh-TW" sz="4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3.</a:t>
            </a:r>
            <a:r>
              <a:rPr lang="zh-TW" altLang="en-US" sz="4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隸書、楷書、草書、行書各有什麼特色？</a:t>
            </a:r>
            <a:endParaRPr lang="en-US" altLang="zh-TW" sz="44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graphicFrame>
        <p:nvGraphicFramePr>
          <p:cNvPr id="8" name="表格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41281023"/>
              </p:ext>
            </p:extLst>
          </p:nvPr>
        </p:nvGraphicFramePr>
        <p:xfrm>
          <a:off x="1779453" y="1072323"/>
          <a:ext cx="9676672" cy="2463800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2419168">
                  <a:extLst>
                    <a:ext uri="{9D8B030D-6E8A-4147-A177-3AD203B41FA5}">
                      <a16:colId xmlns:a16="http://schemas.microsoft.com/office/drawing/2014/main" val="1681838811"/>
                    </a:ext>
                  </a:extLst>
                </a:gridCol>
                <a:gridCol w="2419168">
                  <a:extLst>
                    <a:ext uri="{9D8B030D-6E8A-4147-A177-3AD203B41FA5}">
                      <a16:colId xmlns:a16="http://schemas.microsoft.com/office/drawing/2014/main" val="897847768"/>
                    </a:ext>
                  </a:extLst>
                </a:gridCol>
                <a:gridCol w="2419168">
                  <a:extLst>
                    <a:ext uri="{9D8B030D-6E8A-4147-A177-3AD203B41FA5}">
                      <a16:colId xmlns:a16="http://schemas.microsoft.com/office/drawing/2014/main" val="401258969"/>
                    </a:ext>
                  </a:extLst>
                </a:gridCol>
                <a:gridCol w="2419168">
                  <a:extLst>
                    <a:ext uri="{9D8B030D-6E8A-4147-A177-3AD203B41FA5}">
                      <a16:colId xmlns:a16="http://schemas.microsoft.com/office/drawing/2014/main" val="812885957"/>
                    </a:ext>
                  </a:extLst>
                </a:gridCol>
              </a:tblGrid>
              <a:tr h="653078">
                <a:tc>
                  <a:txBody>
                    <a:bodyPr/>
                    <a:lstStyle/>
                    <a:p>
                      <a:pPr algn="ctr">
                        <a:lnSpc>
                          <a:spcPts val="5000"/>
                        </a:lnSpc>
                      </a:pPr>
                      <a:r>
                        <a:rPr lang="zh-TW" altLang="en-US" sz="3600" dirty="0" smtClean="0">
                          <a:solidFill>
                            <a:srgbClr val="002060"/>
                          </a:solidFill>
                        </a:rPr>
                        <a:t>隸書</a:t>
                      </a:r>
                      <a:endParaRPr lang="zh-TW" altLang="en-US" sz="3600" dirty="0">
                        <a:solidFill>
                          <a:srgbClr val="00206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ts val="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600" dirty="0" smtClean="0">
                          <a:solidFill>
                            <a:srgbClr val="002060"/>
                          </a:solidFill>
                        </a:rPr>
                        <a:t>楷書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ts val="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600" dirty="0" smtClean="0">
                          <a:solidFill>
                            <a:srgbClr val="002060"/>
                          </a:solidFill>
                        </a:rPr>
                        <a:t>草書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ts val="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600" dirty="0" smtClean="0">
                          <a:solidFill>
                            <a:srgbClr val="002060"/>
                          </a:solidFill>
                        </a:rPr>
                        <a:t>行書</a:t>
                      </a:r>
                      <a:endParaRPr lang="zh-TW" altLang="en-US" sz="3600" dirty="0">
                        <a:solidFill>
                          <a:srgbClr val="00206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95085713"/>
                  </a:ext>
                </a:extLst>
              </a:tr>
              <a:tr h="1689345">
                <a:tc>
                  <a:txBody>
                    <a:bodyPr/>
                    <a:lstStyle/>
                    <a:p>
                      <a:pPr marL="0" algn="l" defTabSz="457200" rtl="0" eaLnBrk="1" latinLnBrk="0" hangingPunct="1"/>
                      <a:r>
                        <a:rPr lang="zh-TW" altLang="en-US" sz="36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平直方折</a:t>
                      </a:r>
                      <a:endParaRPr lang="en-US" altLang="zh-TW" sz="3600" b="1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l" defTabSz="457200" rtl="0" eaLnBrk="1" latinLnBrk="0" hangingPunct="1"/>
                      <a:r>
                        <a:rPr lang="zh-TW" altLang="en-US" sz="36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筆尾波挑</a:t>
                      </a:r>
                      <a:endParaRPr lang="en-US" altLang="zh-TW" sz="3600" b="1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l" defTabSz="457200" rtl="0" eaLnBrk="1" latinLnBrk="0" hangingPunct="1"/>
                      <a:r>
                        <a:rPr lang="zh-TW" altLang="en-US" sz="3600" b="1" kern="1200" dirty="0" smtClean="0">
                          <a:solidFill>
                            <a:srgbClr val="C00000"/>
                          </a:solidFill>
                          <a:latin typeface="+mn-lt"/>
                          <a:ea typeface="+mn-ea"/>
                          <a:cs typeface="+mn-cs"/>
                        </a:rPr>
                        <a:t>蠶頭燕尾</a:t>
                      </a:r>
                      <a:endParaRPr lang="zh-TW" altLang="en-US" sz="3600" b="1" kern="1200" dirty="0">
                        <a:solidFill>
                          <a:srgbClr val="C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zh-TW" sz="36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平直方正</a:t>
                      </a:r>
                      <a:endParaRPr lang="zh-TW" altLang="en-US" sz="3600" b="1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TW" altLang="zh-TW" sz="36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簡化連筆</a:t>
                      </a:r>
                    </a:p>
                    <a:p>
                      <a:r>
                        <a:rPr lang="zh-TW" altLang="zh-TW" sz="36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大小不一</a:t>
                      </a:r>
                      <a:endParaRPr lang="zh-TW" altLang="en-US" sz="3600" b="1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zh-TW" altLang="en-US" sz="36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TW" altLang="en-US" sz="36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介於楷書草書之間</a:t>
                      </a:r>
                      <a:endParaRPr lang="zh-TW" altLang="en-US" sz="36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05734577"/>
                  </a:ext>
                </a:extLst>
              </a:tr>
            </a:tbl>
          </a:graphicData>
        </a:graphic>
      </p:graphicFrame>
      <p:pic>
        <p:nvPicPr>
          <p:cNvPr id="9" name="Picture 5" descr="12402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95825" y="4922419"/>
            <a:ext cx="3276600" cy="1695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AutoShape 6"/>
          <p:cNvSpPr>
            <a:spLocks noChangeArrowheads="1"/>
          </p:cNvSpPr>
          <p:nvPr/>
        </p:nvSpPr>
        <p:spPr bwMode="auto">
          <a:xfrm>
            <a:off x="1251496" y="4203282"/>
            <a:ext cx="1447800" cy="843756"/>
          </a:xfrm>
          <a:prstGeom prst="roundRect">
            <a:avLst>
              <a:gd name="adj" fmla="val 16667"/>
            </a:avLst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defPPr>
              <a:defRPr lang="zh-TW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5pPr>
            <a:lvl6pPr marL="22860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6pPr>
            <a:lvl7pPr marL="27432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7pPr>
            <a:lvl8pPr marL="32004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8pPr>
            <a:lvl9pPr marL="36576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zh-TW" altLang="en-US" sz="4800" dirty="0"/>
              <a:t>蠶頭</a:t>
            </a:r>
          </a:p>
        </p:txBody>
      </p:sp>
      <p:sp>
        <p:nvSpPr>
          <p:cNvPr id="11" name="AutoShape 7"/>
          <p:cNvSpPr>
            <a:spLocks noChangeArrowheads="1"/>
          </p:cNvSpPr>
          <p:nvPr/>
        </p:nvSpPr>
        <p:spPr bwMode="auto">
          <a:xfrm>
            <a:off x="8924109" y="5581233"/>
            <a:ext cx="1447800" cy="829126"/>
          </a:xfrm>
          <a:prstGeom prst="roundRect">
            <a:avLst>
              <a:gd name="adj" fmla="val 16667"/>
            </a:avLst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defPPr>
              <a:defRPr lang="zh-TW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5pPr>
            <a:lvl6pPr marL="22860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6pPr>
            <a:lvl7pPr marL="27432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7pPr>
            <a:lvl8pPr marL="32004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8pPr>
            <a:lvl9pPr marL="36576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zh-TW" altLang="en-US" sz="4800" dirty="0"/>
              <a:t>雁尾</a:t>
            </a:r>
          </a:p>
        </p:txBody>
      </p:sp>
      <p:pic>
        <p:nvPicPr>
          <p:cNvPr id="12" name="Picture 9" descr="xinsrc_32204032116010040051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058" t="21375" b="17557"/>
          <a:stretch>
            <a:fillRect/>
          </a:stretch>
        </p:blipFill>
        <p:spPr bwMode="auto">
          <a:xfrm>
            <a:off x="2802614" y="4203282"/>
            <a:ext cx="1714500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AutoShape 10"/>
          <p:cNvSpPr>
            <a:spLocks noChangeArrowheads="1"/>
          </p:cNvSpPr>
          <p:nvPr/>
        </p:nvSpPr>
        <p:spPr bwMode="auto">
          <a:xfrm>
            <a:off x="2272238" y="5813006"/>
            <a:ext cx="2423587" cy="847725"/>
          </a:xfrm>
          <a:prstGeom prst="wedgeEllipseCallout">
            <a:avLst>
              <a:gd name="adj1" fmla="val 30578"/>
              <a:gd name="adj2" fmla="val -140945"/>
            </a:avLst>
          </a:prstGeom>
          <a:solidFill>
            <a:schemeClr val="accent6">
              <a:lumMod val="40000"/>
              <a:lumOff val="6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/>
        </p:spPr>
        <p:txBody>
          <a:bodyPr/>
          <a:lstStyle>
            <a:defPPr>
              <a:defRPr lang="zh-TW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5pPr>
            <a:lvl6pPr marL="22860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6pPr>
            <a:lvl7pPr marL="27432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7pPr>
            <a:lvl8pPr marL="32004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8pPr>
            <a:lvl9pPr marL="36576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zh-TW" altLang="en-US" sz="2800" dirty="0">
                <a:latin typeface="華康墨字體" panose="040B0909000000000000" pitchFamily="81" charset="-120"/>
                <a:ea typeface="華康墨字體" panose="040B0909000000000000" pitchFamily="81" charset="-120"/>
              </a:rPr>
              <a:t>我可愛嗎？</a:t>
            </a:r>
          </a:p>
        </p:txBody>
      </p:sp>
      <p:pic>
        <p:nvPicPr>
          <p:cNvPr id="14" name="Picture 12" descr="ANd9GcRJQ1v0KbzJ1ZS3MTVz2RCJtbh7G6CgHT_XM_vw_VtntAuy2oPUe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728"/>
          <a:stretch>
            <a:fillRect/>
          </a:stretch>
        </p:blipFill>
        <p:spPr bwMode="auto">
          <a:xfrm>
            <a:off x="8125411" y="3457608"/>
            <a:ext cx="2466682" cy="2123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Oval 45"/>
          <p:cNvSpPr>
            <a:spLocks noChangeArrowheads="1"/>
          </p:cNvSpPr>
          <p:nvPr/>
        </p:nvSpPr>
        <p:spPr bwMode="auto">
          <a:xfrm>
            <a:off x="4517114" y="5047038"/>
            <a:ext cx="798698" cy="765968"/>
          </a:xfrm>
          <a:prstGeom prst="ellipse">
            <a:avLst/>
          </a:prstGeom>
          <a:noFill/>
          <a:ln w="76200">
            <a:solidFill>
              <a:srgbClr val="FF006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defPPr>
              <a:defRPr lang="zh-TW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5pPr>
            <a:lvl6pPr marL="22860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6pPr>
            <a:lvl7pPr marL="27432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7pPr>
            <a:lvl8pPr marL="32004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8pPr>
            <a:lvl9pPr marL="36576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9pPr>
          </a:lstStyle>
          <a:p>
            <a:pPr eaLnBrk="1" hangingPunct="1">
              <a:spcBef>
                <a:spcPct val="20000"/>
              </a:spcBef>
              <a:buFontTx/>
              <a:buChar char="•"/>
            </a:pPr>
            <a:endParaRPr lang="zh-TW" altLang="zh-TW" sz="2800" b="1" dirty="0">
              <a:ea typeface="標楷體" panose="03000509000000000000" pitchFamily="65" charset="-120"/>
            </a:endParaRPr>
          </a:p>
        </p:txBody>
      </p:sp>
      <p:sp>
        <p:nvSpPr>
          <p:cNvPr id="16" name="Oval 45"/>
          <p:cNvSpPr>
            <a:spLocks noChangeArrowheads="1"/>
          </p:cNvSpPr>
          <p:nvPr/>
        </p:nvSpPr>
        <p:spPr bwMode="auto">
          <a:xfrm>
            <a:off x="7036905" y="4693348"/>
            <a:ext cx="1012014" cy="1076795"/>
          </a:xfrm>
          <a:prstGeom prst="ellipse">
            <a:avLst/>
          </a:prstGeom>
          <a:noFill/>
          <a:ln w="76200">
            <a:solidFill>
              <a:srgbClr val="FF006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defPPr>
              <a:defRPr lang="zh-TW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5pPr>
            <a:lvl6pPr marL="22860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6pPr>
            <a:lvl7pPr marL="27432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7pPr>
            <a:lvl8pPr marL="32004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8pPr>
            <a:lvl9pPr marL="36576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9pPr>
          </a:lstStyle>
          <a:p>
            <a:pPr eaLnBrk="1" hangingPunct="1">
              <a:spcBef>
                <a:spcPct val="20000"/>
              </a:spcBef>
              <a:buFontTx/>
              <a:buChar char="•"/>
            </a:pPr>
            <a:endParaRPr lang="zh-TW" altLang="zh-TW" sz="2800" b="1" dirty="0"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2893834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3" grpId="0" animBg="1"/>
      <p:bldP spid="15" grpId="0" animBg="1"/>
      <p:bldP spid="1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35977" y="0"/>
            <a:ext cx="7981406" cy="6858000"/>
          </a:xfrm>
          <a:prstGeom prst="rect">
            <a:avLst/>
          </a:prstGeom>
        </p:spPr>
      </p:pic>
      <p:sp>
        <p:nvSpPr>
          <p:cNvPr id="5" name="標題 1"/>
          <p:cNvSpPr txBox="1">
            <a:spLocks/>
          </p:cNvSpPr>
          <p:nvPr/>
        </p:nvSpPr>
        <p:spPr>
          <a:xfrm>
            <a:off x="1170558" y="1162912"/>
            <a:ext cx="6997336" cy="1325563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zh-TW" altLang="en-US" sz="6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形體判讀</a:t>
            </a:r>
            <a:endParaRPr lang="en-US" altLang="zh-TW" sz="66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6047336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 txBox="1">
            <a:spLocks/>
          </p:cNvSpPr>
          <p:nvPr/>
        </p:nvSpPr>
        <p:spPr>
          <a:xfrm>
            <a:off x="622663" y="611319"/>
            <a:ext cx="4410891" cy="145261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altLang="zh-TW" sz="4000" dirty="0" smtClean="0">
                <a:latin typeface="華康標楷體" panose="03000509000000000000" pitchFamily="65" charset="-120"/>
                <a:ea typeface="華康標楷體" panose="03000509000000000000" pitchFamily="65" charset="-120"/>
              </a:rPr>
              <a:t>4.</a:t>
            </a:r>
            <a:r>
              <a:rPr lang="zh-TW" altLang="en-US" sz="4000" dirty="0" smtClean="0">
                <a:latin typeface="華康標楷體" panose="03000509000000000000" pitchFamily="65" charset="-120"/>
                <a:ea typeface="華康標楷體" panose="03000509000000000000" pitchFamily="65" charset="-120"/>
              </a:rPr>
              <a:t>請排列出</a:t>
            </a:r>
            <a:r>
              <a:rPr lang="zh-TW" altLang="en-US" sz="4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漢字形體演變的順序？並說說理由</a:t>
            </a:r>
            <a:endParaRPr lang="en-US" altLang="zh-TW" sz="40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47212" y="0"/>
            <a:ext cx="6258104" cy="7328263"/>
          </a:xfrm>
          <a:prstGeom prst="rect">
            <a:avLst/>
          </a:prstGeom>
        </p:spPr>
      </p:pic>
      <p:pic>
        <p:nvPicPr>
          <p:cNvPr id="5" name="Picture 2" descr="ãåç­åé¡ãçåçæå°çµæ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005" y="2246811"/>
            <a:ext cx="5557091" cy="44868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標題 1"/>
          <p:cNvSpPr txBox="1">
            <a:spLocks/>
          </p:cNvSpPr>
          <p:nvPr/>
        </p:nvSpPr>
        <p:spPr>
          <a:xfrm>
            <a:off x="3368680" y="2970429"/>
            <a:ext cx="2940679" cy="69370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zh-TW" altLang="en-US" sz="3200" dirty="0" smtClean="0">
                <a:latin typeface="華康少女文字W5(P)" panose="040F0500000000000000" pitchFamily="82" charset="-120"/>
                <a:ea typeface="華康少女文字W5(P)" panose="040F0500000000000000" pitchFamily="82" charset="-120"/>
              </a:rPr>
              <a:t>選我！選我！</a:t>
            </a:r>
            <a:endParaRPr lang="zh-TW" altLang="en-US" sz="3200" dirty="0">
              <a:latin typeface="華康少女文字W5(P)" panose="040F0500000000000000" pitchFamily="82" charset="-120"/>
              <a:ea typeface="華康少女文字W5(P)" panose="040F0500000000000000" pitchFamily="82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3013495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圓角矩形 2"/>
          <p:cNvSpPr/>
          <p:nvPr/>
        </p:nvSpPr>
        <p:spPr>
          <a:xfrm>
            <a:off x="3879668" y="457200"/>
            <a:ext cx="4532812" cy="1031967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4400" b="1" dirty="0" smtClean="0">
                <a:solidFill>
                  <a:schemeClr val="tx1"/>
                </a:solidFill>
                <a:latin typeface="+mj-ea"/>
                <a:ea typeface="+mj-ea"/>
              </a:rPr>
              <a:t>漢字形體的演變</a:t>
            </a:r>
            <a:endParaRPr lang="zh-TW" altLang="en-US" sz="44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4" name="左大括弧 3"/>
          <p:cNvSpPr/>
          <p:nvPr/>
        </p:nvSpPr>
        <p:spPr>
          <a:xfrm rot="5400000">
            <a:off x="5871755" y="-3050177"/>
            <a:ext cx="470263" cy="9653454"/>
          </a:xfrm>
          <a:prstGeom prst="leftBrace">
            <a:avLst/>
          </a:prstGeom>
          <a:ln w="5715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5" name="圓角矩形 4"/>
          <p:cNvSpPr/>
          <p:nvPr/>
        </p:nvSpPr>
        <p:spPr>
          <a:xfrm>
            <a:off x="724987" y="2259875"/>
            <a:ext cx="979715" cy="2756262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eaVert" rtlCol="0" anchor="ctr"/>
          <a:lstStyle/>
          <a:p>
            <a:pPr algn="ctr"/>
            <a:r>
              <a:rPr lang="zh-TW" altLang="en-US" sz="5400" b="1" dirty="0" smtClean="0">
                <a:solidFill>
                  <a:schemeClr val="tx1"/>
                </a:solidFill>
              </a:rPr>
              <a:t>甲骨文</a:t>
            </a:r>
            <a:endParaRPr lang="zh-TW" altLang="en-US" sz="5400" b="1" dirty="0">
              <a:solidFill>
                <a:schemeClr val="tx1"/>
              </a:solidFill>
            </a:endParaRPr>
          </a:p>
        </p:txBody>
      </p:sp>
      <p:sp>
        <p:nvSpPr>
          <p:cNvPr id="6" name="向右箭號 5"/>
          <p:cNvSpPr/>
          <p:nvPr/>
        </p:nvSpPr>
        <p:spPr>
          <a:xfrm>
            <a:off x="1828800" y="2978332"/>
            <a:ext cx="444137" cy="1580605"/>
          </a:xfrm>
          <a:prstGeom prst="rightArrow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7" name="圓角矩形 6"/>
          <p:cNvSpPr/>
          <p:nvPr/>
        </p:nvSpPr>
        <p:spPr>
          <a:xfrm>
            <a:off x="2357847" y="2259875"/>
            <a:ext cx="979715" cy="2756262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eaVert" rtlCol="0" anchor="ctr"/>
          <a:lstStyle/>
          <a:p>
            <a:pPr algn="ctr"/>
            <a:r>
              <a:rPr lang="zh-TW" altLang="en-US" sz="5400" b="1" dirty="0" smtClean="0">
                <a:solidFill>
                  <a:schemeClr val="tx1"/>
                </a:solidFill>
              </a:rPr>
              <a:t>金文</a:t>
            </a:r>
            <a:endParaRPr lang="zh-TW" altLang="en-US" sz="5400" b="1" dirty="0">
              <a:solidFill>
                <a:schemeClr val="tx1"/>
              </a:solidFill>
            </a:endParaRPr>
          </a:p>
        </p:txBody>
      </p:sp>
      <p:sp>
        <p:nvSpPr>
          <p:cNvPr id="8" name="向右箭號 7"/>
          <p:cNvSpPr/>
          <p:nvPr/>
        </p:nvSpPr>
        <p:spPr>
          <a:xfrm>
            <a:off x="3461660" y="2978332"/>
            <a:ext cx="444137" cy="1580605"/>
          </a:xfrm>
          <a:prstGeom prst="rightArrow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9" name="圓角矩形 8"/>
          <p:cNvSpPr/>
          <p:nvPr/>
        </p:nvSpPr>
        <p:spPr>
          <a:xfrm>
            <a:off x="4029895" y="2259875"/>
            <a:ext cx="979715" cy="2756262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eaVert" rtlCol="0" anchor="ctr"/>
          <a:lstStyle/>
          <a:p>
            <a:pPr algn="ctr"/>
            <a:r>
              <a:rPr lang="zh-TW" altLang="en-US" sz="5400" b="1" dirty="0" smtClean="0">
                <a:solidFill>
                  <a:schemeClr val="tx1"/>
                </a:solidFill>
              </a:rPr>
              <a:t>篆書</a:t>
            </a:r>
            <a:endParaRPr lang="zh-TW" altLang="en-US" sz="5400" b="1" dirty="0">
              <a:solidFill>
                <a:schemeClr val="tx1"/>
              </a:solidFill>
            </a:endParaRPr>
          </a:p>
        </p:txBody>
      </p:sp>
      <p:sp>
        <p:nvSpPr>
          <p:cNvPr id="10" name="向右箭號 9"/>
          <p:cNvSpPr/>
          <p:nvPr/>
        </p:nvSpPr>
        <p:spPr>
          <a:xfrm>
            <a:off x="5133708" y="2978332"/>
            <a:ext cx="444137" cy="1580605"/>
          </a:xfrm>
          <a:prstGeom prst="rightArrow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1" name="圓角矩形 10"/>
          <p:cNvSpPr/>
          <p:nvPr/>
        </p:nvSpPr>
        <p:spPr>
          <a:xfrm>
            <a:off x="5701943" y="2259875"/>
            <a:ext cx="979715" cy="2756262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eaVert" rtlCol="0" anchor="ctr"/>
          <a:lstStyle/>
          <a:p>
            <a:pPr algn="ctr"/>
            <a:r>
              <a:rPr lang="zh-TW" altLang="en-US" sz="5400" b="1" dirty="0" smtClean="0">
                <a:solidFill>
                  <a:schemeClr val="tx1"/>
                </a:solidFill>
              </a:rPr>
              <a:t>隸書</a:t>
            </a:r>
            <a:endParaRPr lang="zh-TW" altLang="en-US" sz="5400" b="1" dirty="0">
              <a:solidFill>
                <a:schemeClr val="tx1"/>
              </a:solidFill>
            </a:endParaRPr>
          </a:p>
        </p:txBody>
      </p:sp>
      <p:sp>
        <p:nvSpPr>
          <p:cNvPr id="12" name="向右箭號 11"/>
          <p:cNvSpPr/>
          <p:nvPr/>
        </p:nvSpPr>
        <p:spPr>
          <a:xfrm>
            <a:off x="6805756" y="2978332"/>
            <a:ext cx="444137" cy="1580605"/>
          </a:xfrm>
          <a:prstGeom prst="rightArrow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3" name="圓角矩形 12"/>
          <p:cNvSpPr/>
          <p:nvPr/>
        </p:nvSpPr>
        <p:spPr>
          <a:xfrm>
            <a:off x="7321747" y="2259875"/>
            <a:ext cx="979715" cy="2756262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eaVert" rtlCol="0" anchor="ctr"/>
          <a:lstStyle/>
          <a:p>
            <a:pPr algn="ctr"/>
            <a:r>
              <a:rPr lang="zh-TW" altLang="en-US" sz="5400" b="1" dirty="0" smtClean="0">
                <a:solidFill>
                  <a:schemeClr val="tx1"/>
                </a:solidFill>
              </a:rPr>
              <a:t>草書</a:t>
            </a:r>
            <a:endParaRPr lang="zh-TW" altLang="en-US" sz="5400" b="1" dirty="0">
              <a:solidFill>
                <a:schemeClr val="tx1"/>
              </a:solidFill>
            </a:endParaRPr>
          </a:p>
        </p:txBody>
      </p:sp>
      <p:sp>
        <p:nvSpPr>
          <p:cNvPr id="14" name="向右箭號 13"/>
          <p:cNvSpPr/>
          <p:nvPr/>
        </p:nvSpPr>
        <p:spPr>
          <a:xfrm>
            <a:off x="8425560" y="2978332"/>
            <a:ext cx="444137" cy="1580605"/>
          </a:xfrm>
          <a:prstGeom prst="rightArrow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5" name="圓角矩形 14"/>
          <p:cNvSpPr/>
          <p:nvPr/>
        </p:nvSpPr>
        <p:spPr>
          <a:xfrm>
            <a:off x="8974187" y="2259874"/>
            <a:ext cx="979715" cy="2756263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eaVert" rtlCol="0" anchor="ctr"/>
          <a:lstStyle/>
          <a:p>
            <a:pPr algn="ctr"/>
            <a:r>
              <a:rPr lang="zh-TW" altLang="en-US" sz="5400" b="1" dirty="0">
                <a:solidFill>
                  <a:schemeClr val="tx1"/>
                </a:solidFill>
              </a:rPr>
              <a:t>楷</a:t>
            </a:r>
            <a:r>
              <a:rPr lang="zh-TW" altLang="en-US" sz="5400" b="1" dirty="0" smtClean="0">
                <a:solidFill>
                  <a:schemeClr val="tx1"/>
                </a:solidFill>
              </a:rPr>
              <a:t>書</a:t>
            </a:r>
            <a:endParaRPr lang="zh-TW" altLang="en-US" sz="5400" b="1" dirty="0">
              <a:solidFill>
                <a:schemeClr val="tx1"/>
              </a:solidFill>
            </a:endParaRPr>
          </a:p>
        </p:txBody>
      </p:sp>
      <p:sp>
        <p:nvSpPr>
          <p:cNvPr id="16" name="向右箭號 15"/>
          <p:cNvSpPr/>
          <p:nvPr/>
        </p:nvSpPr>
        <p:spPr>
          <a:xfrm>
            <a:off x="10058392" y="2978332"/>
            <a:ext cx="444137" cy="1580605"/>
          </a:xfrm>
          <a:prstGeom prst="rightArrow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7" name="圓角矩形 16"/>
          <p:cNvSpPr/>
          <p:nvPr/>
        </p:nvSpPr>
        <p:spPr>
          <a:xfrm>
            <a:off x="10593991" y="2259874"/>
            <a:ext cx="979715" cy="2756263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eaVert" rtlCol="0" anchor="ctr"/>
          <a:lstStyle/>
          <a:p>
            <a:pPr algn="ctr"/>
            <a:r>
              <a:rPr lang="zh-TW" altLang="en-US" sz="5400" b="1" dirty="0" smtClean="0">
                <a:solidFill>
                  <a:schemeClr val="tx1"/>
                </a:solidFill>
              </a:rPr>
              <a:t>行書</a:t>
            </a:r>
            <a:endParaRPr lang="zh-TW" altLang="en-US" sz="5400" b="1" dirty="0">
              <a:solidFill>
                <a:schemeClr val="tx1"/>
              </a:solidFill>
            </a:endParaRPr>
          </a:p>
        </p:txBody>
      </p:sp>
      <p:sp>
        <p:nvSpPr>
          <p:cNvPr id="19" name="向下箭號 18"/>
          <p:cNvSpPr/>
          <p:nvPr/>
        </p:nvSpPr>
        <p:spPr>
          <a:xfrm>
            <a:off x="7488290" y="5120634"/>
            <a:ext cx="646628" cy="444137"/>
          </a:xfrm>
          <a:prstGeom prst="downArrow">
            <a:avLst/>
          </a:prstGeom>
          <a:solidFill>
            <a:srgbClr val="FF00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0" name="向下箭號 19"/>
          <p:cNvSpPr/>
          <p:nvPr/>
        </p:nvSpPr>
        <p:spPr>
          <a:xfrm>
            <a:off x="10760534" y="5120633"/>
            <a:ext cx="646628" cy="444137"/>
          </a:xfrm>
          <a:prstGeom prst="downArrow">
            <a:avLst/>
          </a:prstGeom>
          <a:solidFill>
            <a:srgbClr val="FF00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1" name="標題 1"/>
          <p:cNvSpPr txBox="1">
            <a:spLocks/>
          </p:cNvSpPr>
          <p:nvPr/>
        </p:nvSpPr>
        <p:spPr>
          <a:xfrm>
            <a:off x="6668612" y="5525587"/>
            <a:ext cx="2547261" cy="69370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zh-TW" altLang="en-US" sz="4000" dirty="0" smtClean="0">
                <a:latin typeface="華康少女文字W5(P)" panose="040F0500000000000000" pitchFamily="82" charset="-120"/>
                <a:ea typeface="華康少女文字W5(P)" panose="040F0500000000000000" pitchFamily="82" charset="-120"/>
              </a:rPr>
              <a:t>便於書</a:t>
            </a:r>
            <a:r>
              <a:rPr lang="zh-TW" altLang="en-US" sz="4000" dirty="0">
                <a:latin typeface="華康少女文字W5(P)" panose="040F0500000000000000" pitchFamily="82" charset="-120"/>
                <a:ea typeface="華康少女文字W5(P)" panose="040F0500000000000000" pitchFamily="82" charset="-120"/>
              </a:rPr>
              <a:t>寫</a:t>
            </a:r>
          </a:p>
        </p:txBody>
      </p:sp>
      <p:sp>
        <p:nvSpPr>
          <p:cNvPr id="22" name="標題 1"/>
          <p:cNvSpPr txBox="1">
            <a:spLocks/>
          </p:cNvSpPr>
          <p:nvPr/>
        </p:nvSpPr>
        <p:spPr>
          <a:xfrm>
            <a:off x="9927793" y="5512512"/>
            <a:ext cx="2547261" cy="69370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zh-TW" altLang="en-US" sz="4000" dirty="0" smtClean="0">
                <a:latin typeface="華康少女文字W5(P)" panose="040F0500000000000000" pitchFamily="82" charset="-120"/>
                <a:ea typeface="華康少女文字W5(P)" panose="040F0500000000000000" pitchFamily="82" charset="-120"/>
              </a:rPr>
              <a:t>便於書</a:t>
            </a:r>
            <a:r>
              <a:rPr lang="zh-TW" altLang="en-US" sz="4000" dirty="0">
                <a:latin typeface="華康少女文字W5(P)" panose="040F0500000000000000" pitchFamily="82" charset="-120"/>
                <a:ea typeface="華康少女文字W5(P)" panose="040F0500000000000000" pitchFamily="82" charset="-120"/>
              </a:rPr>
              <a:t>寫</a:t>
            </a:r>
          </a:p>
        </p:txBody>
      </p:sp>
    </p:spTree>
    <p:extLst>
      <p:ext uri="{BB962C8B-B14F-4D97-AF65-F5344CB8AC3E}">
        <p14:creationId xmlns:p14="http://schemas.microsoft.com/office/powerpoint/2010/main" val="24493272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  <p:bldP spid="9" grpId="0" animBg="1"/>
      <p:bldP spid="11" grpId="0" animBg="1"/>
      <p:bldP spid="13" grpId="0" animBg="1"/>
      <p:bldP spid="15" grpId="0" animBg="1"/>
      <p:bldP spid="17" grpId="0" animBg="1"/>
      <p:bldP spid="19" grpId="0" animBg="1"/>
      <p:bldP spid="20" grpId="0" animBg="1"/>
      <p:bldP spid="21" grpId="0"/>
      <p:bldP spid="2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 txBox="1">
            <a:spLocks/>
          </p:cNvSpPr>
          <p:nvPr/>
        </p:nvSpPr>
        <p:spPr>
          <a:xfrm>
            <a:off x="696686" y="-159389"/>
            <a:ext cx="10720251" cy="1325563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altLang="zh-TW" sz="4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5.</a:t>
            </a:r>
            <a:r>
              <a:rPr lang="zh-TW" altLang="en-US" sz="4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哪個字體為分水嶺？</a:t>
            </a:r>
            <a:r>
              <a:rPr lang="zh-TW" altLang="en-US" sz="4000" dirty="0">
                <a:latin typeface="標楷體" panose="03000509000000000000" pitchFamily="65" charset="-120"/>
                <a:ea typeface="標楷體" panose="03000509000000000000" pitchFamily="65" charset="-120"/>
              </a:rPr>
              <a:t>成</a:t>
            </a:r>
            <a:r>
              <a:rPr lang="zh-TW" altLang="en-US" sz="4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為分水嶺的理由為何？</a:t>
            </a:r>
            <a:endParaRPr lang="zh-TW" altLang="en-US" sz="40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5" name="標題 1"/>
          <p:cNvSpPr txBox="1">
            <a:spLocks/>
          </p:cNvSpPr>
          <p:nvPr/>
        </p:nvSpPr>
        <p:spPr>
          <a:xfrm>
            <a:off x="696684" y="463005"/>
            <a:ext cx="10720251" cy="1325563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altLang="zh-TW" sz="4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ANS</a:t>
            </a:r>
            <a:r>
              <a:rPr lang="en-US" altLang="zh-TW" sz="4000" dirty="0" smtClean="0">
                <a:latin typeface="華康標楷體" panose="03000509000000000000" pitchFamily="65" charset="-120"/>
                <a:ea typeface="華康標楷體" panose="03000509000000000000" pitchFamily="65" charset="-120"/>
              </a:rPr>
              <a:t>:</a:t>
            </a:r>
            <a:r>
              <a:rPr lang="zh-TW" altLang="en-US" sz="4800" dirty="0" smtClean="0">
                <a:solidFill>
                  <a:srgbClr val="FF0000"/>
                </a:solidFill>
                <a:latin typeface="華康標楷體" panose="03000509000000000000" pitchFamily="65" charset="-120"/>
                <a:ea typeface="華康標楷體" panose="03000509000000000000" pitchFamily="65" charset="-120"/>
              </a:rPr>
              <a:t>隸書</a:t>
            </a:r>
            <a:endParaRPr lang="zh-TW" altLang="en-US" sz="4800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6" name="標題 1"/>
          <p:cNvSpPr txBox="1">
            <a:spLocks/>
          </p:cNvSpPr>
          <p:nvPr/>
        </p:nvSpPr>
        <p:spPr>
          <a:xfrm>
            <a:off x="1644838" y="1141466"/>
            <a:ext cx="4123510" cy="1325563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zh-TW" altLang="en-US" sz="4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擺脫「圖畫性」</a:t>
            </a:r>
            <a:endParaRPr lang="zh-TW" altLang="en-US" sz="48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7" name="標題 1"/>
          <p:cNvSpPr txBox="1">
            <a:spLocks/>
          </p:cNvSpPr>
          <p:nvPr/>
        </p:nvSpPr>
        <p:spPr>
          <a:xfrm>
            <a:off x="6569551" y="1068733"/>
            <a:ext cx="4693921" cy="1325563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zh-TW" altLang="en-US" sz="4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成為純粹「符號」</a:t>
            </a:r>
            <a:endParaRPr lang="zh-TW" altLang="en-US" sz="48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" name="向右箭號 2"/>
          <p:cNvSpPr/>
          <p:nvPr/>
        </p:nvSpPr>
        <p:spPr>
          <a:xfrm>
            <a:off x="6028626" y="1608976"/>
            <a:ext cx="513807" cy="78532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8" name="圓角矩形 7"/>
          <p:cNvSpPr/>
          <p:nvPr/>
        </p:nvSpPr>
        <p:spPr>
          <a:xfrm>
            <a:off x="4516498" y="2528759"/>
            <a:ext cx="3592286" cy="767282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3600" b="1" dirty="0" smtClean="0">
                <a:solidFill>
                  <a:schemeClr val="tx1"/>
                </a:solidFill>
                <a:latin typeface="+mj-ea"/>
                <a:ea typeface="+mj-ea"/>
              </a:rPr>
              <a:t>漢字形體的演變</a:t>
            </a:r>
            <a:endParaRPr lang="zh-TW" altLang="en-US" sz="36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9" name="左大括弧 8"/>
          <p:cNvSpPr/>
          <p:nvPr/>
        </p:nvSpPr>
        <p:spPr>
          <a:xfrm rot="5400000">
            <a:off x="6505290" y="23309"/>
            <a:ext cx="195969" cy="6910254"/>
          </a:xfrm>
          <a:prstGeom prst="leftBrace">
            <a:avLst/>
          </a:prstGeom>
          <a:ln w="5715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grpSp>
        <p:nvGrpSpPr>
          <p:cNvPr id="27" name="群組 26"/>
          <p:cNvGrpSpPr/>
          <p:nvPr/>
        </p:nvGrpSpPr>
        <p:grpSpPr>
          <a:xfrm>
            <a:off x="2707272" y="3559641"/>
            <a:ext cx="3321354" cy="1853824"/>
            <a:chOff x="1570803" y="3672982"/>
            <a:chExt cx="3321354" cy="1853824"/>
          </a:xfrm>
        </p:grpSpPr>
        <p:sp>
          <p:nvSpPr>
            <p:cNvPr id="10" name="圓角矩形 9"/>
            <p:cNvSpPr/>
            <p:nvPr/>
          </p:nvSpPr>
          <p:spPr>
            <a:xfrm>
              <a:off x="1570803" y="3672982"/>
              <a:ext cx="803381" cy="1837046"/>
            </a:xfrm>
            <a:prstGeom prst="roundRect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eaVert" rtlCol="0" anchor="ctr"/>
            <a:lstStyle/>
            <a:p>
              <a:pPr algn="ctr"/>
              <a:r>
                <a:rPr lang="zh-TW" altLang="en-US" sz="4000" b="1" dirty="0" smtClean="0">
                  <a:solidFill>
                    <a:schemeClr val="tx1"/>
                  </a:solidFill>
                </a:rPr>
                <a:t>甲骨文</a:t>
              </a:r>
              <a:endParaRPr lang="zh-TW" altLang="en-US" sz="4000" b="1" dirty="0">
                <a:solidFill>
                  <a:schemeClr val="tx1"/>
                </a:solidFill>
              </a:endParaRPr>
            </a:p>
          </p:txBody>
        </p:sp>
        <p:sp>
          <p:nvSpPr>
            <p:cNvPr id="11" name="向右箭號 10"/>
            <p:cNvSpPr/>
            <p:nvPr/>
          </p:nvSpPr>
          <p:spPr>
            <a:xfrm>
              <a:off x="2397053" y="3951503"/>
              <a:ext cx="261256" cy="1280003"/>
            </a:xfrm>
            <a:prstGeom prst="rightArrow">
              <a:avLst/>
            </a:prstGeom>
            <a:solidFill>
              <a:srgbClr val="00B0F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23" name="圓角矩形 22"/>
            <p:cNvSpPr/>
            <p:nvPr/>
          </p:nvSpPr>
          <p:spPr>
            <a:xfrm>
              <a:off x="2687727" y="3689760"/>
              <a:ext cx="803381" cy="1837046"/>
            </a:xfrm>
            <a:prstGeom prst="roundRect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eaVert" rtlCol="0" anchor="ctr"/>
            <a:lstStyle/>
            <a:p>
              <a:pPr algn="ctr"/>
              <a:r>
                <a:rPr lang="zh-TW" altLang="en-US" sz="4000" b="1" dirty="0">
                  <a:solidFill>
                    <a:schemeClr val="tx1"/>
                  </a:solidFill>
                </a:rPr>
                <a:t>金</a:t>
              </a:r>
              <a:r>
                <a:rPr lang="zh-TW" altLang="en-US" sz="4000" b="1" dirty="0" smtClean="0">
                  <a:solidFill>
                    <a:schemeClr val="tx1"/>
                  </a:solidFill>
                </a:rPr>
                <a:t>文</a:t>
              </a:r>
              <a:endParaRPr lang="zh-TW" altLang="en-US" sz="4000" b="1" dirty="0">
                <a:solidFill>
                  <a:schemeClr val="tx1"/>
                </a:solidFill>
              </a:endParaRPr>
            </a:p>
          </p:txBody>
        </p:sp>
        <p:sp>
          <p:nvSpPr>
            <p:cNvPr id="24" name="向右箭號 23"/>
            <p:cNvSpPr/>
            <p:nvPr/>
          </p:nvSpPr>
          <p:spPr>
            <a:xfrm>
              <a:off x="3513977" y="3968281"/>
              <a:ext cx="261256" cy="1280003"/>
            </a:xfrm>
            <a:prstGeom prst="rightArrow">
              <a:avLst/>
            </a:prstGeom>
            <a:solidFill>
              <a:srgbClr val="00B0F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25" name="圓角矩形 24"/>
            <p:cNvSpPr/>
            <p:nvPr/>
          </p:nvSpPr>
          <p:spPr>
            <a:xfrm>
              <a:off x="3804651" y="3689760"/>
              <a:ext cx="803381" cy="1837046"/>
            </a:xfrm>
            <a:prstGeom prst="roundRect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eaVert" rtlCol="0" anchor="ctr"/>
            <a:lstStyle/>
            <a:p>
              <a:pPr algn="ctr"/>
              <a:r>
                <a:rPr lang="zh-TW" altLang="en-US" sz="4000" b="1" dirty="0" smtClean="0">
                  <a:solidFill>
                    <a:schemeClr val="tx1"/>
                  </a:solidFill>
                </a:rPr>
                <a:t>篆書</a:t>
              </a:r>
              <a:endParaRPr lang="zh-TW" altLang="en-US" sz="4000" b="1" dirty="0">
                <a:solidFill>
                  <a:schemeClr val="tx1"/>
                </a:solidFill>
              </a:endParaRPr>
            </a:p>
          </p:txBody>
        </p:sp>
        <p:sp>
          <p:nvSpPr>
            <p:cNvPr id="26" name="向右箭號 25"/>
            <p:cNvSpPr/>
            <p:nvPr/>
          </p:nvSpPr>
          <p:spPr>
            <a:xfrm>
              <a:off x="4630901" y="3968281"/>
              <a:ext cx="261256" cy="1280003"/>
            </a:xfrm>
            <a:prstGeom prst="rightArrow">
              <a:avLst/>
            </a:prstGeom>
            <a:solidFill>
              <a:srgbClr val="00B0F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sp>
        <p:nvSpPr>
          <p:cNvPr id="30" name="向右箭號 29"/>
          <p:cNvSpPr/>
          <p:nvPr/>
        </p:nvSpPr>
        <p:spPr>
          <a:xfrm>
            <a:off x="2821675" y="5442396"/>
            <a:ext cx="2945695" cy="1302263"/>
          </a:xfrm>
          <a:prstGeom prst="rightArrow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4800" b="1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古文字</a:t>
            </a:r>
            <a:endParaRPr lang="zh-TW" altLang="en-US" sz="4800" b="1" dirty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grpSp>
        <p:nvGrpSpPr>
          <p:cNvPr id="37" name="群組 36"/>
          <p:cNvGrpSpPr/>
          <p:nvPr/>
        </p:nvGrpSpPr>
        <p:grpSpPr>
          <a:xfrm>
            <a:off x="6245134" y="3605350"/>
            <a:ext cx="4222760" cy="1865272"/>
            <a:chOff x="5108665" y="3718691"/>
            <a:chExt cx="4222760" cy="1865272"/>
          </a:xfrm>
        </p:grpSpPr>
        <p:sp>
          <p:nvSpPr>
            <p:cNvPr id="28" name="圓角矩形 27"/>
            <p:cNvSpPr/>
            <p:nvPr/>
          </p:nvSpPr>
          <p:spPr>
            <a:xfrm>
              <a:off x="5108665" y="3718691"/>
              <a:ext cx="803381" cy="1837046"/>
            </a:xfrm>
            <a:prstGeom prst="roundRect">
              <a:avLst/>
            </a:prstGeom>
            <a:solidFill>
              <a:srgbClr val="92D05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eaVert" rtlCol="0" anchor="ctr"/>
            <a:lstStyle/>
            <a:p>
              <a:pPr algn="ctr"/>
              <a:r>
                <a:rPr lang="zh-TW" altLang="en-US" sz="4000" b="1" dirty="0" smtClean="0">
                  <a:solidFill>
                    <a:schemeClr val="tx1"/>
                  </a:solidFill>
                </a:rPr>
                <a:t>隸</a:t>
              </a:r>
              <a:r>
                <a:rPr lang="zh-TW" altLang="en-US" sz="4000" b="1" dirty="0">
                  <a:solidFill>
                    <a:schemeClr val="tx1"/>
                  </a:solidFill>
                </a:rPr>
                <a:t>書</a:t>
              </a:r>
            </a:p>
          </p:txBody>
        </p:sp>
        <p:sp>
          <p:nvSpPr>
            <p:cNvPr id="29" name="向右箭號 28"/>
            <p:cNvSpPr/>
            <p:nvPr/>
          </p:nvSpPr>
          <p:spPr>
            <a:xfrm>
              <a:off x="5934915" y="3997212"/>
              <a:ext cx="261256" cy="1280003"/>
            </a:xfrm>
            <a:prstGeom prst="rightArrow">
              <a:avLst/>
            </a:prstGeom>
            <a:solidFill>
              <a:srgbClr val="00B0F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31" name="圓角矩形 30"/>
            <p:cNvSpPr/>
            <p:nvPr/>
          </p:nvSpPr>
          <p:spPr>
            <a:xfrm>
              <a:off x="6248458" y="3718691"/>
              <a:ext cx="803381" cy="1837046"/>
            </a:xfrm>
            <a:prstGeom prst="roundRect">
              <a:avLst/>
            </a:prstGeom>
            <a:solidFill>
              <a:srgbClr val="92D05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eaVert" rtlCol="0" anchor="ctr"/>
            <a:lstStyle/>
            <a:p>
              <a:pPr algn="ctr"/>
              <a:r>
                <a:rPr lang="zh-TW" altLang="en-US" sz="4000" b="1" dirty="0" smtClean="0">
                  <a:solidFill>
                    <a:schemeClr val="tx1"/>
                  </a:solidFill>
                </a:rPr>
                <a:t>草書</a:t>
              </a:r>
              <a:endParaRPr lang="zh-TW" altLang="en-US" sz="4000" b="1" dirty="0">
                <a:solidFill>
                  <a:schemeClr val="tx1"/>
                </a:solidFill>
              </a:endParaRPr>
            </a:p>
          </p:txBody>
        </p:sp>
        <p:sp>
          <p:nvSpPr>
            <p:cNvPr id="32" name="向右箭號 31"/>
            <p:cNvSpPr/>
            <p:nvPr/>
          </p:nvSpPr>
          <p:spPr>
            <a:xfrm>
              <a:off x="7074708" y="3997212"/>
              <a:ext cx="261256" cy="1280003"/>
            </a:xfrm>
            <a:prstGeom prst="rightArrow">
              <a:avLst/>
            </a:prstGeom>
            <a:solidFill>
              <a:srgbClr val="00B0F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33" name="圓角矩形 32"/>
            <p:cNvSpPr/>
            <p:nvPr/>
          </p:nvSpPr>
          <p:spPr>
            <a:xfrm>
              <a:off x="7388251" y="3718691"/>
              <a:ext cx="803381" cy="1837046"/>
            </a:xfrm>
            <a:prstGeom prst="roundRect">
              <a:avLst/>
            </a:prstGeom>
            <a:solidFill>
              <a:srgbClr val="92D05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eaVert" rtlCol="0" anchor="ctr"/>
            <a:lstStyle/>
            <a:p>
              <a:pPr algn="ctr"/>
              <a:r>
                <a:rPr lang="zh-TW" altLang="en-US" sz="4000" b="1" dirty="0" smtClean="0">
                  <a:solidFill>
                    <a:schemeClr val="tx1"/>
                  </a:solidFill>
                </a:rPr>
                <a:t>楷書</a:t>
              </a:r>
              <a:endParaRPr lang="zh-TW" altLang="en-US" sz="4000" b="1" dirty="0">
                <a:solidFill>
                  <a:schemeClr val="tx1"/>
                </a:solidFill>
              </a:endParaRPr>
            </a:p>
          </p:txBody>
        </p:sp>
        <p:sp>
          <p:nvSpPr>
            <p:cNvPr id="34" name="向右箭號 33"/>
            <p:cNvSpPr/>
            <p:nvPr/>
          </p:nvSpPr>
          <p:spPr>
            <a:xfrm>
              <a:off x="8214501" y="3997212"/>
              <a:ext cx="261256" cy="1280003"/>
            </a:xfrm>
            <a:prstGeom prst="rightArrow">
              <a:avLst/>
            </a:prstGeom>
            <a:solidFill>
              <a:srgbClr val="00B0F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35" name="圓角矩形 34"/>
            <p:cNvSpPr/>
            <p:nvPr/>
          </p:nvSpPr>
          <p:spPr>
            <a:xfrm>
              <a:off x="8528044" y="3746917"/>
              <a:ext cx="803381" cy="1837046"/>
            </a:xfrm>
            <a:prstGeom prst="roundRect">
              <a:avLst/>
            </a:prstGeom>
            <a:solidFill>
              <a:srgbClr val="92D05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eaVert" rtlCol="0" anchor="ctr"/>
            <a:lstStyle/>
            <a:p>
              <a:pPr algn="ctr"/>
              <a:r>
                <a:rPr lang="zh-TW" altLang="en-US" sz="4000" b="1" dirty="0" smtClean="0">
                  <a:solidFill>
                    <a:schemeClr val="tx1"/>
                  </a:solidFill>
                </a:rPr>
                <a:t>行書</a:t>
              </a:r>
              <a:endParaRPr lang="zh-TW" altLang="en-US" sz="4000" b="1" dirty="0">
                <a:solidFill>
                  <a:schemeClr val="tx1"/>
                </a:solidFill>
              </a:endParaRPr>
            </a:p>
          </p:txBody>
        </p:sp>
      </p:grpSp>
      <p:sp>
        <p:nvSpPr>
          <p:cNvPr id="38" name="向右箭號 37"/>
          <p:cNvSpPr/>
          <p:nvPr/>
        </p:nvSpPr>
        <p:spPr>
          <a:xfrm>
            <a:off x="6299558" y="5413465"/>
            <a:ext cx="4168336" cy="1302263"/>
          </a:xfrm>
          <a:prstGeom prst="rightArrow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4800" b="1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今</a:t>
            </a:r>
            <a:r>
              <a:rPr lang="zh-TW" altLang="en-US" sz="4800" b="1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文字</a:t>
            </a:r>
            <a:endParaRPr lang="zh-TW" altLang="en-US" sz="4800" b="1" dirty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40719445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3" grpId="0" animBg="1"/>
      <p:bldP spid="30" grpId="0" animBg="1"/>
      <p:bldP spid="3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7488" y="0"/>
            <a:ext cx="4535347" cy="6859060"/>
          </a:xfrm>
          <a:prstGeom prst="rect">
            <a:avLst/>
          </a:prstGeom>
        </p:spPr>
      </p:pic>
      <p:pic>
        <p:nvPicPr>
          <p:cNvPr id="3" name="圖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84571" y="-2808"/>
            <a:ext cx="4167052" cy="68608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15888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42" name="Group 3"/>
          <p:cNvGrpSpPr>
            <a:grpSpLocks/>
          </p:cNvGrpSpPr>
          <p:nvPr/>
        </p:nvGrpSpPr>
        <p:grpSpPr bwMode="auto">
          <a:xfrm>
            <a:off x="11134091" y="549275"/>
            <a:ext cx="914400" cy="4776788"/>
            <a:chOff x="4960" y="584"/>
            <a:chExt cx="576" cy="3009"/>
          </a:xfrm>
        </p:grpSpPr>
        <p:pic>
          <p:nvPicPr>
            <p:cNvPr id="10248" name="Picture 12" descr="標題框"/>
            <p:cNvPicPr>
              <a:picLocks noChangeAspect="1" noChangeArrowheads="1"/>
            </p:cNvPicPr>
            <p:nvPr/>
          </p:nvPicPr>
          <p:blipFill>
            <a:blip r:embed="rId3">
              <a:clrChange>
                <a:clrFrom>
                  <a:srgbClr val="FBFBFB"/>
                </a:clrFrom>
                <a:clrTo>
                  <a:srgbClr val="FBFBFB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960" y="584"/>
              <a:ext cx="576" cy="300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0249" name="Text Box 13"/>
            <p:cNvSpPr txBox="1">
              <a:spLocks noChangeArrowheads="1"/>
            </p:cNvSpPr>
            <p:nvPr/>
          </p:nvSpPr>
          <p:spPr bwMode="auto">
            <a:xfrm>
              <a:off x="4989" y="1352"/>
              <a:ext cx="504" cy="19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eaVert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TW" altLang="en-US" sz="4000" dirty="0">
                  <a:ea typeface="標楷體" panose="03000509000000000000" pitchFamily="65" charset="-120"/>
                </a:rPr>
                <a:t>一、甲骨文</a:t>
              </a:r>
            </a:p>
          </p:txBody>
        </p:sp>
      </p:grpSp>
      <p:sp>
        <p:nvSpPr>
          <p:cNvPr id="10243" name="Rectangle 16"/>
          <p:cNvSpPr>
            <a:spLocks noChangeArrowheads="1"/>
          </p:cNvSpPr>
          <p:nvPr/>
        </p:nvSpPr>
        <p:spPr bwMode="auto">
          <a:xfrm>
            <a:off x="6435431" y="5958660"/>
            <a:ext cx="3132137" cy="604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>
              <a:lnSpc>
                <a:spcPct val="120000"/>
              </a:lnSpc>
            </a:pPr>
            <a:r>
              <a:rPr lang="zh-TW" altLang="en-US" sz="2800" dirty="0">
                <a:latin typeface="Times New Roman" panose="02020603050405020304" pitchFamily="18" charset="0"/>
                <a:ea typeface="標楷體" panose="03000509000000000000" pitchFamily="65" charset="-120"/>
              </a:rPr>
              <a:t>刻在龜甲上的卜辭</a:t>
            </a:r>
          </a:p>
        </p:txBody>
      </p:sp>
      <p:pic>
        <p:nvPicPr>
          <p:cNvPr id="10244" name="Picture 2" descr="C:\Users\TY\Desktop\1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07076" y="0"/>
            <a:ext cx="4388848" cy="59690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6" name="Picture 2" descr="C:\Users\TY\Desktop\2-1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32" y="98714"/>
            <a:ext cx="4373268" cy="58599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7" name="Rectangle 16"/>
          <p:cNvSpPr>
            <a:spLocks noChangeArrowheads="1"/>
          </p:cNvSpPr>
          <p:nvPr/>
        </p:nvSpPr>
        <p:spPr bwMode="auto">
          <a:xfrm>
            <a:off x="1703388" y="5958659"/>
            <a:ext cx="4103687" cy="604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>
              <a:lnSpc>
                <a:spcPct val="120000"/>
              </a:lnSpc>
            </a:pPr>
            <a:r>
              <a:rPr lang="zh-TW" altLang="en-US" sz="2800" dirty="0">
                <a:latin typeface="Times New Roman" panose="02020603050405020304" pitchFamily="18" charset="0"/>
                <a:ea typeface="標楷體" panose="03000509000000000000" pitchFamily="65" charset="-120"/>
              </a:rPr>
              <a:t>刻在牛肩胛骨上的卜辭</a:t>
            </a:r>
          </a:p>
        </p:txBody>
      </p:sp>
    </p:spTree>
    <p:extLst>
      <p:ext uri="{BB962C8B-B14F-4D97-AF65-F5344CB8AC3E}">
        <p14:creationId xmlns:p14="http://schemas.microsoft.com/office/powerpoint/2010/main" val="40819216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266" name="Group 3"/>
          <p:cNvGrpSpPr>
            <a:grpSpLocks/>
          </p:cNvGrpSpPr>
          <p:nvPr/>
        </p:nvGrpSpPr>
        <p:grpSpPr bwMode="auto">
          <a:xfrm>
            <a:off x="10755267" y="521426"/>
            <a:ext cx="914400" cy="4776788"/>
            <a:chOff x="4960" y="584"/>
            <a:chExt cx="576" cy="3009"/>
          </a:xfrm>
        </p:grpSpPr>
        <p:pic>
          <p:nvPicPr>
            <p:cNvPr id="11269" name="Picture 12" descr="標題框"/>
            <p:cNvPicPr>
              <a:picLocks noChangeAspect="1" noChangeArrowheads="1"/>
            </p:cNvPicPr>
            <p:nvPr/>
          </p:nvPicPr>
          <p:blipFill>
            <a:blip r:embed="rId3">
              <a:clrChange>
                <a:clrFrom>
                  <a:srgbClr val="FBFBFB"/>
                </a:clrFrom>
                <a:clrTo>
                  <a:srgbClr val="FBFBFB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960" y="584"/>
              <a:ext cx="576" cy="300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1270" name="Text Box 13"/>
            <p:cNvSpPr txBox="1">
              <a:spLocks noChangeArrowheads="1"/>
            </p:cNvSpPr>
            <p:nvPr/>
          </p:nvSpPr>
          <p:spPr bwMode="auto">
            <a:xfrm>
              <a:off x="4989" y="1352"/>
              <a:ext cx="504" cy="19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eaVert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TW" altLang="en-US" sz="4000" dirty="0">
                  <a:ea typeface="標楷體" panose="03000509000000000000" pitchFamily="65" charset="-120"/>
                </a:rPr>
                <a:t>一、甲骨文</a:t>
              </a:r>
            </a:p>
          </p:txBody>
        </p:sp>
      </p:grpSp>
      <p:pic>
        <p:nvPicPr>
          <p:cNvPr id="11267" name="圖片 4" descr="4747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7291" y="247790"/>
            <a:ext cx="4415246" cy="6610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68" name="矩形 5"/>
          <p:cNvSpPr>
            <a:spLocks noChangeArrowheads="1"/>
          </p:cNvSpPr>
          <p:nvPr/>
        </p:nvSpPr>
        <p:spPr bwMode="auto">
          <a:xfrm>
            <a:off x="1908862" y="521426"/>
            <a:ext cx="3877985" cy="61275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eaVert" wrap="squar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eaLnBrk="1" hangingPunct="1"/>
            <a:r>
              <a:rPr lang="zh-TW" altLang="en-US" sz="4000" dirty="0">
                <a:latin typeface="華康標楷體" panose="03000509000000000000" pitchFamily="65" charset="-120"/>
                <a:ea typeface="華康標楷體" panose="03000509000000000000" pitchFamily="65" charset="-120"/>
              </a:rPr>
              <a:t>★</a:t>
            </a:r>
            <a:r>
              <a:rPr lang="zh-TW" altLang="en-US" sz="4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本</a:t>
            </a:r>
            <a:r>
              <a:rPr lang="zh-TW" altLang="en-US" sz="4000" dirty="0">
                <a:latin typeface="標楷體" panose="03000509000000000000" pitchFamily="65" charset="-120"/>
                <a:ea typeface="標楷體" panose="03000509000000000000" pitchFamily="65" charset="-120"/>
              </a:rPr>
              <a:t>版為長卵形，乃由龜背甲切割而成。中間穿洞以示可以用繩索串聯成冊</a:t>
            </a:r>
            <a:r>
              <a:rPr lang="zh-TW" altLang="en-US" sz="4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  <a:r>
              <a:rPr lang="zh-TW" altLang="en-US" sz="4000" dirty="0" smtClean="0">
                <a:latin typeface="華康標楷體" panose="03000509000000000000" pitchFamily="65" charset="-120"/>
                <a:ea typeface="華康標楷體" panose="03000509000000000000" pitchFamily="65" charset="-120"/>
              </a:rPr>
              <a:t>★</a:t>
            </a:r>
            <a:r>
              <a:rPr lang="zh-TW" altLang="en-US" sz="4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上面</a:t>
            </a:r>
            <a:r>
              <a:rPr lang="zh-TW" altLang="en-US" sz="4000" dirty="0">
                <a:latin typeface="標楷體" panose="03000509000000000000" pitchFamily="65" charset="-120"/>
                <a:ea typeface="標楷體" panose="03000509000000000000" pitchFamily="65" charset="-120"/>
              </a:rPr>
              <a:t>刻有二段卜辭，卜問祭祀祖先要用五牛或是三牛。</a:t>
            </a:r>
          </a:p>
        </p:txBody>
      </p:sp>
    </p:spTree>
    <p:extLst>
      <p:ext uri="{BB962C8B-B14F-4D97-AF65-F5344CB8AC3E}">
        <p14:creationId xmlns:p14="http://schemas.microsoft.com/office/powerpoint/2010/main" val="13121624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12" descr="標題框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BFBFB"/>
              </a:clrFrom>
              <a:clrTo>
                <a:srgbClr val="FBFBFB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11091" y="353333"/>
            <a:ext cx="914400" cy="4776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1" name="Text Box 13"/>
          <p:cNvSpPr txBox="1">
            <a:spLocks noChangeArrowheads="1"/>
          </p:cNvSpPr>
          <p:nvPr/>
        </p:nvSpPr>
        <p:spPr bwMode="auto">
          <a:xfrm>
            <a:off x="10925272" y="1376590"/>
            <a:ext cx="800219" cy="304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eaVert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zh-TW" altLang="en-US" sz="4000" dirty="0">
                <a:ea typeface="標楷體" panose="03000509000000000000" pitchFamily="65" charset="-120"/>
              </a:rPr>
              <a:t>一、甲骨文</a:t>
            </a:r>
          </a:p>
        </p:txBody>
      </p:sp>
      <p:pic>
        <p:nvPicPr>
          <p:cNvPr id="12292" name="圖片 3" descr="63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08142" y="0"/>
            <a:ext cx="497681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3" name="矩形 4"/>
          <p:cNvSpPr>
            <a:spLocks noChangeArrowheads="1"/>
          </p:cNvSpPr>
          <p:nvPr/>
        </p:nvSpPr>
        <p:spPr bwMode="auto">
          <a:xfrm>
            <a:off x="2985368" y="639898"/>
            <a:ext cx="1415772" cy="53690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eaVert" wrap="squar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eaLnBrk="1" hangingPunct="1"/>
            <a:r>
              <a:rPr lang="zh-TW" altLang="en-US" sz="4000" dirty="0" smtClean="0">
                <a:latin typeface="華康標楷體" panose="03000509000000000000" pitchFamily="65" charset="-120"/>
                <a:ea typeface="華康標楷體" panose="03000509000000000000" pitchFamily="65" charset="-120"/>
              </a:rPr>
              <a:t>★</a:t>
            </a:r>
            <a:r>
              <a:rPr lang="zh-TW" altLang="en-US" sz="4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本</a:t>
            </a:r>
            <a:r>
              <a:rPr lang="zh-TW" altLang="en-US" sz="4000" dirty="0">
                <a:latin typeface="標楷體" panose="03000509000000000000" pitchFamily="65" charset="-120"/>
                <a:ea typeface="標楷體" panose="03000509000000000000" pitchFamily="65" charset="-120"/>
              </a:rPr>
              <a:t>龜版是占卜今日或明日是否會下雨。</a:t>
            </a:r>
          </a:p>
        </p:txBody>
      </p:sp>
    </p:spTree>
    <p:extLst>
      <p:ext uri="{BB962C8B-B14F-4D97-AF65-F5344CB8AC3E}">
        <p14:creationId xmlns:p14="http://schemas.microsoft.com/office/powerpoint/2010/main" val="11201351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Box 27"/>
          <p:cNvSpPr txBox="1">
            <a:spLocks noChangeArrowheads="1"/>
          </p:cNvSpPr>
          <p:nvPr/>
        </p:nvSpPr>
        <p:spPr bwMode="auto">
          <a:xfrm>
            <a:off x="5894388" y="426177"/>
            <a:ext cx="4683975" cy="5701574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  <a:extLst/>
        </p:spPr>
        <p:txBody>
          <a:bodyPr vert="eaVert" wrap="square">
            <a:spAutoFit/>
          </a:bodyPr>
          <a:lstStyle/>
          <a:p>
            <a:pPr marL="361950" indent="-361950">
              <a:lnSpc>
                <a:spcPts val="4500"/>
              </a:lnSpc>
              <a:tabLst>
                <a:tab pos="271463" algn="l"/>
                <a:tab pos="361950" algn="l"/>
              </a:tabLst>
              <a:defRPr/>
            </a:pPr>
            <a:r>
              <a:rPr lang="zh-TW" altLang="en-US" sz="4000" dirty="0">
                <a:solidFill>
                  <a:srgbClr val="0000CC"/>
                </a:solidFill>
                <a:latin typeface="Arial" charset="0"/>
                <a:ea typeface="標楷體" pitchFamily="65" charset="-120"/>
              </a:rPr>
              <a:t>●</a:t>
            </a:r>
            <a:r>
              <a:rPr lang="zh-TW" altLang="en-US" sz="4000" u="sng" dirty="0">
                <a:solidFill>
                  <a:srgbClr val="0000CC"/>
                </a:solidFill>
                <a:latin typeface="Arial" charset="0"/>
                <a:ea typeface="標楷體" pitchFamily="65" charset="-120"/>
              </a:rPr>
              <a:t>毛公</a:t>
            </a:r>
            <a:r>
              <a:rPr lang="zh-TW" altLang="en-US" sz="4000" dirty="0">
                <a:solidFill>
                  <a:srgbClr val="0000CC"/>
                </a:solidFill>
                <a:latin typeface="Arial" charset="0"/>
                <a:ea typeface="標楷體" pitchFamily="65" charset="-120"/>
              </a:rPr>
              <a:t>鼎，</a:t>
            </a:r>
            <a:r>
              <a:rPr lang="zh-TW" altLang="en-US" sz="4000" u="sng" dirty="0">
                <a:solidFill>
                  <a:srgbClr val="0000CC"/>
                </a:solidFill>
                <a:latin typeface="Arial" charset="0"/>
                <a:ea typeface="標楷體" pitchFamily="65" charset="-120"/>
              </a:rPr>
              <a:t>西周</a:t>
            </a:r>
            <a:r>
              <a:rPr lang="zh-TW" altLang="en-US" sz="4000" dirty="0">
                <a:solidFill>
                  <a:srgbClr val="0000CC"/>
                </a:solidFill>
                <a:latin typeface="Arial" charset="0"/>
                <a:ea typeface="標楷體" pitchFamily="65" charset="-120"/>
              </a:rPr>
              <a:t> </a:t>
            </a:r>
            <a:r>
              <a:rPr lang="zh-TW" altLang="en-US" sz="4000" u="sng" dirty="0">
                <a:solidFill>
                  <a:srgbClr val="0000CC"/>
                </a:solidFill>
                <a:latin typeface="Arial" charset="0"/>
                <a:ea typeface="標楷體" pitchFamily="65" charset="-120"/>
              </a:rPr>
              <a:t>宣王</a:t>
            </a:r>
            <a:r>
              <a:rPr lang="zh-TW" altLang="en-US" sz="4000" dirty="0">
                <a:solidFill>
                  <a:srgbClr val="0000CC"/>
                </a:solidFill>
                <a:latin typeface="Arial" charset="0"/>
                <a:ea typeface="標楷體" pitchFamily="65" charset="-120"/>
              </a:rPr>
              <a:t>時的青銅器，</a:t>
            </a:r>
            <a:r>
              <a:rPr lang="zh-TW" altLang="en-US" sz="4000" u="sng" dirty="0">
                <a:solidFill>
                  <a:srgbClr val="0000CC"/>
                </a:solidFill>
                <a:latin typeface="Arial" charset="0"/>
                <a:ea typeface="標楷體" pitchFamily="65" charset="-120"/>
              </a:rPr>
              <a:t>清</a:t>
            </a:r>
            <a:r>
              <a:rPr lang="zh-TW" altLang="en-US" sz="4000" dirty="0">
                <a:solidFill>
                  <a:srgbClr val="0000CC"/>
                </a:solidFill>
                <a:latin typeface="Arial" charset="0"/>
                <a:ea typeface="標楷體" pitchFamily="65" charset="-120"/>
              </a:rPr>
              <a:t> </a:t>
            </a:r>
            <a:r>
              <a:rPr lang="zh-TW" altLang="en-US" sz="4000" u="sng" dirty="0">
                <a:solidFill>
                  <a:srgbClr val="0000CC"/>
                </a:solidFill>
                <a:latin typeface="Arial" charset="0"/>
                <a:ea typeface="標楷體" pitchFamily="65" charset="-120"/>
              </a:rPr>
              <a:t>道光</a:t>
            </a:r>
            <a:r>
              <a:rPr lang="zh-TW" altLang="en-US" sz="4000" dirty="0">
                <a:solidFill>
                  <a:srgbClr val="0000CC"/>
                </a:solidFill>
                <a:latin typeface="Arial" charset="0"/>
                <a:ea typeface="標楷體" pitchFamily="65" charset="-120"/>
              </a:rPr>
              <a:t>末年出土於</a:t>
            </a:r>
            <a:r>
              <a:rPr lang="zh-TW" altLang="en-US" sz="4000" u="sng" dirty="0">
                <a:solidFill>
                  <a:srgbClr val="0000CC"/>
                </a:solidFill>
                <a:latin typeface="Arial" charset="0"/>
                <a:ea typeface="標楷體" pitchFamily="65" charset="-120"/>
              </a:rPr>
              <a:t>陝西</a:t>
            </a:r>
            <a:r>
              <a:rPr lang="zh-TW" altLang="en-US" sz="4000" dirty="0">
                <a:solidFill>
                  <a:srgbClr val="0000CC"/>
                </a:solidFill>
                <a:latin typeface="Arial" charset="0"/>
                <a:ea typeface="標楷體" pitchFamily="65" charset="-120"/>
              </a:rPr>
              <a:t> </a:t>
            </a:r>
            <a:r>
              <a:rPr lang="zh-TW" altLang="en-US" sz="4000" u="sng" dirty="0">
                <a:solidFill>
                  <a:srgbClr val="0000CC"/>
                </a:solidFill>
                <a:latin typeface="Arial" charset="0"/>
                <a:ea typeface="標楷體" pitchFamily="65" charset="-120"/>
              </a:rPr>
              <a:t>岐山</a:t>
            </a:r>
            <a:r>
              <a:rPr lang="zh-TW" altLang="en-US" sz="4000" dirty="0">
                <a:solidFill>
                  <a:srgbClr val="0000CC"/>
                </a:solidFill>
                <a:latin typeface="Arial" charset="0"/>
                <a:ea typeface="標楷體" pitchFamily="65" charset="-120"/>
              </a:rPr>
              <a:t>，銘文計有四百九十七字，是現存青銅器中銘文最多的。現藏於</a:t>
            </a:r>
            <a:r>
              <a:rPr lang="zh-TW" altLang="en-US" sz="4000" u="sng" dirty="0">
                <a:solidFill>
                  <a:srgbClr val="0000CC"/>
                </a:solidFill>
                <a:latin typeface="Arial" charset="0"/>
                <a:ea typeface="標楷體" pitchFamily="65" charset="-120"/>
              </a:rPr>
              <a:t>臺北</a:t>
            </a:r>
            <a:r>
              <a:rPr lang="zh-TW" altLang="en-US" sz="4000" dirty="0">
                <a:solidFill>
                  <a:srgbClr val="0000CC"/>
                </a:solidFill>
                <a:latin typeface="Arial" charset="0"/>
                <a:ea typeface="標楷體" pitchFamily="65" charset="-120"/>
              </a:rPr>
              <a:t> </a:t>
            </a:r>
            <a:r>
              <a:rPr lang="zh-TW" altLang="en-US" sz="4000" u="sng" dirty="0">
                <a:solidFill>
                  <a:srgbClr val="0000CC"/>
                </a:solidFill>
                <a:latin typeface="Arial" charset="0"/>
                <a:ea typeface="標楷體" pitchFamily="65" charset="-120"/>
              </a:rPr>
              <a:t>國立故宮博物院</a:t>
            </a:r>
            <a:r>
              <a:rPr lang="zh-TW" altLang="en-US" sz="4000" dirty="0">
                <a:solidFill>
                  <a:srgbClr val="0000CC"/>
                </a:solidFill>
                <a:latin typeface="Arial" charset="0"/>
                <a:ea typeface="標楷體" pitchFamily="65" charset="-120"/>
              </a:rPr>
              <a:t>。</a:t>
            </a:r>
            <a:endParaRPr lang="en-US" altLang="zh-TW" sz="4000" dirty="0">
              <a:solidFill>
                <a:srgbClr val="0000CC"/>
              </a:solidFill>
              <a:latin typeface="Arial" charset="0"/>
              <a:ea typeface="標楷體" pitchFamily="65" charset="-120"/>
            </a:endParaRPr>
          </a:p>
          <a:p>
            <a:pPr marL="361950" indent="-361950">
              <a:lnSpc>
                <a:spcPts val="3500"/>
              </a:lnSpc>
              <a:tabLst>
                <a:tab pos="271463" algn="l"/>
                <a:tab pos="361950" algn="l"/>
              </a:tabLst>
              <a:defRPr/>
            </a:pPr>
            <a:endParaRPr lang="en-US" altLang="zh-TW" sz="3200" dirty="0">
              <a:solidFill>
                <a:srgbClr val="0000CC"/>
              </a:solidFill>
              <a:latin typeface="Arial" charset="0"/>
              <a:ea typeface="標楷體" pitchFamily="65" charset="-120"/>
            </a:endParaRPr>
          </a:p>
        </p:txBody>
      </p:sp>
      <p:sp>
        <p:nvSpPr>
          <p:cNvPr id="16387" name="AutoShape 18"/>
          <p:cNvSpPr>
            <a:spLocks noChangeArrowheads="1"/>
          </p:cNvSpPr>
          <p:nvPr/>
        </p:nvSpPr>
        <p:spPr bwMode="auto">
          <a:xfrm>
            <a:off x="6244047" y="405584"/>
            <a:ext cx="4429896" cy="5956027"/>
          </a:xfrm>
          <a:prstGeom prst="roundRect">
            <a:avLst>
              <a:gd name="adj" fmla="val 4449"/>
            </a:avLst>
          </a:prstGeom>
          <a:noFill/>
          <a:ln w="28575">
            <a:solidFill>
              <a:srgbClr val="00CC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eaVert" wrap="none" anchor="ctr"/>
          <a:lstStyle>
            <a:lvl1pPr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eaLnBrk="1" hangingPunct="1">
              <a:lnSpc>
                <a:spcPts val="3200"/>
              </a:lnSpc>
            </a:pPr>
            <a:endParaRPr lang="zh-TW" altLang="en-US" sz="3200">
              <a:solidFill>
                <a:srgbClr val="0000CC"/>
              </a:solidFill>
              <a:latin typeface="Times New Roman" panose="02020603050405020304" pitchFamily="18" charset="0"/>
              <a:ea typeface="標楷體" panose="03000509000000000000" pitchFamily="65" charset="-120"/>
            </a:endParaRPr>
          </a:p>
        </p:txBody>
      </p:sp>
      <p:grpSp>
        <p:nvGrpSpPr>
          <p:cNvPr id="16388" name="Group 3"/>
          <p:cNvGrpSpPr>
            <a:grpSpLocks/>
          </p:cNvGrpSpPr>
          <p:nvPr/>
        </p:nvGrpSpPr>
        <p:grpSpPr bwMode="auto">
          <a:xfrm>
            <a:off x="10742204" y="405584"/>
            <a:ext cx="914400" cy="4776788"/>
            <a:chOff x="4960" y="584"/>
            <a:chExt cx="576" cy="3009"/>
          </a:xfrm>
        </p:grpSpPr>
        <p:pic>
          <p:nvPicPr>
            <p:cNvPr id="16391" name="Picture 12" descr="標題框"/>
            <p:cNvPicPr>
              <a:picLocks noChangeAspect="1" noChangeArrowheads="1"/>
            </p:cNvPicPr>
            <p:nvPr/>
          </p:nvPicPr>
          <p:blipFill>
            <a:blip r:embed="rId3">
              <a:clrChange>
                <a:clrFrom>
                  <a:srgbClr val="FBFBFB"/>
                </a:clrFrom>
                <a:clrTo>
                  <a:srgbClr val="FBFBFB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960" y="584"/>
              <a:ext cx="576" cy="300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6392" name="Text Box 13"/>
            <p:cNvSpPr txBox="1">
              <a:spLocks noChangeArrowheads="1"/>
            </p:cNvSpPr>
            <p:nvPr/>
          </p:nvSpPr>
          <p:spPr bwMode="auto">
            <a:xfrm>
              <a:off x="4989" y="1352"/>
              <a:ext cx="504" cy="19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eaVert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TW" altLang="en-US" sz="4000" dirty="0">
                  <a:ea typeface="標楷體" panose="03000509000000000000" pitchFamily="65" charset="-120"/>
                </a:rPr>
                <a:t>二、金文</a:t>
              </a:r>
            </a:p>
          </p:txBody>
        </p:sp>
      </p:grpSp>
      <p:pic>
        <p:nvPicPr>
          <p:cNvPr id="16389" name="Picture 2" descr="C:\Users\TY\Desktop\4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9071" y="245309"/>
            <a:ext cx="4905317" cy="62765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838331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410" name="Group 3"/>
          <p:cNvGrpSpPr>
            <a:grpSpLocks/>
          </p:cNvGrpSpPr>
          <p:nvPr/>
        </p:nvGrpSpPr>
        <p:grpSpPr bwMode="auto">
          <a:xfrm>
            <a:off x="10822383" y="497024"/>
            <a:ext cx="914400" cy="4776788"/>
            <a:chOff x="4960" y="584"/>
            <a:chExt cx="576" cy="3009"/>
          </a:xfrm>
        </p:grpSpPr>
        <p:pic>
          <p:nvPicPr>
            <p:cNvPr id="17415" name="Picture 12" descr="標題框"/>
            <p:cNvPicPr>
              <a:picLocks noChangeAspect="1" noChangeArrowheads="1"/>
            </p:cNvPicPr>
            <p:nvPr/>
          </p:nvPicPr>
          <p:blipFill>
            <a:blip r:embed="rId3">
              <a:clrChange>
                <a:clrFrom>
                  <a:srgbClr val="FBFBFB"/>
                </a:clrFrom>
                <a:clrTo>
                  <a:srgbClr val="FBFBFB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960" y="584"/>
              <a:ext cx="576" cy="300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7416" name="Text Box 13"/>
            <p:cNvSpPr txBox="1">
              <a:spLocks noChangeArrowheads="1"/>
            </p:cNvSpPr>
            <p:nvPr/>
          </p:nvSpPr>
          <p:spPr bwMode="auto">
            <a:xfrm>
              <a:off x="4976" y="1283"/>
              <a:ext cx="504" cy="19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eaVert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TW" altLang="en-US" sz="4000" dirty="0">
                  <a:ea typeface="標楷體" panose="03000509000000000000" pitchFamily="65" charset="-120"/>
                </a:rPr>
                <a:t>二、金文</a:t>
              </a:r>
            </a:p>
          </p:txBody>
        </p:sp>
      </p:grpSp>
      <p:pic>
        <p:nvPicPr>
          <p:cNvPr id="17411" name="Picture 2" descr="C:\Users\TY\Desktop\3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87969" y="352697"/>
            <a:ext cx="3870914" cy="61406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2" name="Rectangle 16"/>
          <p:cNvSpPr>
            <a:spLocks noChangeArrowheads="1"/>
          </p:cNvSpPr>
          <p:nvPr/>
        </p:nvSpPr>
        <p:spPr bwMode="auto">
          <a:xfrm>
            <a:off x="8766464" y="497024"/>
            <a:ext cx="1957459" cy="22200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eaVert" wrap="squar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>
              <a:lnSpc>
                <a:spcPct val="120000"/>
              </a:lnSpc>
            </a:pPr>
            <a:r>
              <a:rPr lang="zh-TW" altLang="en-US" sz="4800" b="1" dirty="0">
                <a:latin typeface="Times New Roman" panose="02020603050405020304" pitchFamily="18" charset="0"/>
                <a:ea typeface="標楷體" panose="03000509000000000000" pitchFamily="65" charset="-120"/>
              </a:rPr>
              <a:t>宗周鐘</a:t>
            </a:r>
          </a:p>
        </p:txBody>
      </p:sp>
      <p:sp>
        <p:nvSpPr>
          <p:cNvPr id="16399" name="Rectangle 15"/>
          <p:cNvSpPr>
            <a:spLocks noChangeArrowheads="1"/>
          </p:cNvSpPr>
          <p:nvPr/>
        </p:nvSpPr>
        <p:spPr bwMode="auto">
          <a:xfrm>
            <a:off x="819039" y="261257"/>
            <a:ext cx="6340197" cy="64269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</p:spPr>
        <p:txBody>
          <a:bodyPr vert="eaVert" wrap="square" anchor="ctr">
            <a:spAutoFit/>
          </a:bodyPr>
          <a:lstStyle/>
          <a:p>
            <a:pPr eaLnBrk="0" hangingPunct="0">
              <a:defRPr/>
            </a:pPr>
            <a:r>
              <a:rPr lang="zh-TW" altLang="en-US" sz="4000" b="1" dirty="0">
                <a:latin typeface="標楷體" panose="03000509000000000000" pitchFamily="65" charset="-120"/>
                <a:ea typeface="標楷體" panose="03000509000000000000" pitchFamily="65" charset="-120"/>
                <a:cs typeface="Times New Roman" pitchFamily="18" charset="0"/>
              </a:rPr>
              <a:t>文字</a:t>
            </a:r>
            <a:r>
              <a:rPr lang="zh-TW" altLang="en-US" sz="4000" b="1" dirty="0" smtClean="0">
                <a:latin typeface="標楷體" panose="03000509000000000000" pitchFamily="65" charset="-120"/>
                <a:ea typeface="標楷體" panose="03000509000000000000" pitchFamily="65" charset="-120"/>
                <a:cs typeface="Times New Roman" pitchFamily="18" charset="0"/>
              </a:rPr>
              <a:t>大意：</a:t>
            </a:r>
            <a:endParaRPr lang="en-US" altLang="zh-TW" sz="4000" b="1" dirty="0">
              <a:latin typeface="標楷體" panose="03000509000000000000" pitchFamily="65" charset="-120"/>
              <a:ea typeface="標楷體" panose="03000509000000000000" pitchFamily="65" charset="-120"/>
              <a:cs typeface="Times New Roman" pitchFamily="18" charset="0"/>
            </a:endParaRPr>
          </a:p>
          <a:p>
            <a:pPr eaLnBrk="0" hangingPunct="0">
              <a:defRPr/>
            </a:pPr>
            <a:r>
              <a:rPr lang="zh-TW" altLang="en-US" sz="4000" b="1" u="sng" dirty="0">
                <a:latin typeface="標楷體" panose="03000509000000000000" pitchFamily="65" charset="-120"/>
                <a:ea typeface="標楷體" panose="03000509000000000000" pitchFamily="65" charset="-120"/>
                <a:cs typeface="Times New Roman" pitchFamily="18" charset="0"/>
              </a:rPr>
              <a:t>周代</a:t>
            </a:r>
            <a:r>
              <a:rPr lang="zh-TW" altLang="en-US" sz="4000" b="1" dirty="0">
                <a:latin typeface="標楷體" panose="03000509000000000000" pitchFamily="65" charset="-120"/>
                <a:ea typeface="標楷體" panose="03000509000000000000" pitchFamily="65" charset="-120"/>
                <a:cs typeface="Times New Roman" pitchFamily="18" charset="0"/>
              </a:rPr>
              <a:t>的一個天子</a:t>
            </a:r>
            <a:r>
              <a:rPr lang="zh-TW" altLang="en-US" sz="4000" b="1" dirty="0" smtClean="0">
                <a:latin typeface="標楷體" panose="03000509000000000000" pitchFamily="65" charset="-120"/>
                <a:ea typeface="標楷體" panose="03000509000000000000" pitchFamily="65" charset="-120"/>
                <a:cs typeface="Times New Roman" pitchFamily="18" charset="0"/>
              </a:rPr>
              <a:t>為保護</a:t>
            </a:r>
            <a:r>
              <a:rPr lang="zh-TW" altLang="en-US" sz="4000" b="1" dirty="0">
                <a:latin typeface="標楷體" panose="03000509000000000000" pitchFamily="65" charset="-120"/>
                <a:ea typeface="標楷體" panose="03000509000000000000" pitchFamily="65" charset="-120"/>
                <a:cs typeface="Times New Roman" pitchFamily="18" charset="0"/>
              </a:rPr>
              <a:t>疆土，親自指揮軍隊與來犯的</a:t>
            </a:r>
            <a:r>
              <a:rPr lang="zh-TW" altLang="en-US" sz="4000" b="1" u="sng" dirty="0">
                <a:latin typeface="標楷體" panose="03000509000000000000" pitchFamily="65" charset="-120"/>
                <a:ea typeface="標楷體" panose="03000509000000000000" pitchFamily="65" charset="-120"/>
                <a:cs typeface="Times New Roman" pitchFamily="18" charset="0"/>
              </a:rPr>
              <a:t>濮國</a:t>
            </a:r>
            <a:r>
              <a:rPr lang="zh-TW" altLang="en-US" sz="4000" b="1" dirty="0">
                <a:latin typeface="標楷體" panose="03000509000000000000" pitchFamily="65" charset="-120"/>
                <a:ea typeface="標楷體" panose="03000509000000000000" pitchFamily="65" charset="-120"/>
                <a:cs typeface="Times New Roman" pitchFamily="18" charset="0"/>
              </a:rPr>
              <a:t>軍隊大戰，最後把</a:t>
            </a:r>
            <a:r>
              <a:rPr lang="zh-TW" altLang="en-US" sz="4000" b="1" u="sng" dirty="0">
                <a:latin typeface="標楷體" panose="03000509000000000000" pitchFamily="65" charset="-120"/>
                <a:ea typeface="標楷體" panose="03000509000000000000" pitchFamily="65" charset="-120"/>
                <a:cs typeface="Times New Roman" pitchFamily="18" charset="0"/>
              </a:rPr>
              <a:t>濮國</a:t>
            </a:r>
            <a:r>
              <a:rPr lang="zh-TW" altLang="en-US" sz="4000" b="1" dirty="0">
                <a:latin typeface="標楷體" panose="03000509000000000000" pitchFamily="65" charset="-120"/>
                <a:ea typeface="標楷體" panose="03000509000000000000" pitchFamily="65" charset="-120"/>
                <a:cs typeface="Times New Roman" pitchFamily="18" charset="0"/>
              </a:rPr>
              <a:t>的軍隊打敗了，並把他們趕回</a:t>
            </a:r>
            <a:r>
              <a:rPr lang="zh-TW" altLang="en-US" sz="4000" b="1" u="sng" dirty="0">
                <a:latin typeface="標楷體" panose="03000509000000000000" pitchFamily="65" charset="-120"/>
                <a:ea typeface="標楷體" panose="03000509000000000000" pitchFamily="65" charset="-120"/>
                <a:cs typeface="Times New Roman" pitchFamily="18" charset="0"/>
              </a:rPr>
              <a:t>濮國</a:t>
            </a:r>
            <a:r>
              <a:rPr lang="zh-TW" altLang="en-US" sz="4000" b="1" dirty="0">
                <a:latin typeface="標楷體" panose="03000509000000000000" pitchFamily="65" charset="-120"/>
                <a:ea typeface="標楷體" panose="03000509000000000000" pitchFamily="65" charset="-120"/>
                <a:cs typeface="Times New Roman" pitchFamily="18" charset="0"/>
              </a:rPr>
              <a:t>的都城。因此，</a:t>
            </a:r>
            <a:r>
              <a:rPr lang="zh-TW" altLang="en-US" sz="4000" b="1" u="sng" dirty="0">
                <a:latin typeface="標楷體" panose="03000509000000000000" pitchFamily="65" charset="-120"/>
                <a:ea typeface="標楷體" panose="03000509000000000000" pitchFamily="65" charset="-120"/>
                <a:cs typeface="Times New Roman" pitchFamily="18" charset="0"/>
              </a:rPr>
              <a:t>濮國</a:t>
            </a:r>
            <a:r>
              <a:rPr lang="zh-TW" altLang="en-US" sz="4000" b="1" dirty="0">
                <a:latin typeface="標楷體" panose="03000509000000000000" pitchFamily="65" charset="-120"/>
                <a:ea typeface="標楷體" panose="03000509000000000000" pitchFamily="65" charset="-120"/>
                <a:cs typeface="Times New Roman" pitchFamily="18" charset="0"/>
              </a:rPr>
              <a:t>的君主不得不投降。</a:t>
            </a:r>
            <a:r>
              <a:rPr lang="zh-TW" altLang="en-US" sz="4000" b="1" u="sng" dirty="0">
                <a:latin typeface="標楷體" panose="03000509000000000000" pitchFamily="65" charset="-120"/>
                <a:ea typeface="標楷體" panose="03000509000000000000" pitchFamily="65" charset="-120"/>
                <a:cs typeface="Times New Roman" pitchFamily="18" charset="0"/>
              </a:rPr>
              <a:t>周代</a:t>
            </a:r>
            <a:r>
              <a:rPr lang="zh-TW" altLang="en-US" sz="4000" b="1" dirty="0">
                <a:latin typeface="標楷體" panose="03000509000000000000" pitchFamily="65" charset="-120"/>
                <a:ea typeface="標楷體" panose="03000509000000000000" pitchFamily="65" charset="-120"/>
                <a:cs typeface="Times New Roman" pitchFamily="18" charset="0"/>
              </a:rPr>
              <a:t>的天子為了感謝天帝及神的保佑，就把這件事以文字鑄刻在這個鐘上。</a:t>
            </a:r>
            <a:r>
              <a:rPr lang="zh-TW" altLang="en-US" sz="40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8782475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434" name="Group 3"/>
          <p:cNvGrpSpPr>
            <a:grpSpLocks/>
          </p:cNvGrpSpPr>
          <p:nvPr/>
        </p:nvGrpSpPr>
        <p:grpSpPr bwMode="auto">
          <a:xfrm>
            <a:off x="10764838" y="549275"/>
            <a:ext cx="914400" cy="4776788"/>
            <a:chOff x="4960" y="584"/>
            <a:chExt cx="576" cy="3009"/>
          </a:xfrm>
        </p:grpSpPr>
        <p:pic>
          <p:nvPicPr>
            <p:cNvPr id="18441" name="Picture 12" descr="標題框"/>
            <p:cNvPicPr>
              <a:picLocks noChangeAspect="1" noChangeArrowheads="1"/>
            </p:cNvPicPr>
            <p:nvPr/>
          </p:nvPicPr>
          <p:blipFill>
            <a:blip r:embed="rId3">
              <a:clrChange>
                <a:clrFrom>
                  <a:srgbClr val="FBFBFB"/>
                </a:clrFrom>
                <a:clrTo>
                  <a:srgbClr val="FBFBFB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960" y="584"/>
              <a:ext cx="576" cy="300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8442" name="Text Box 13"/>
            <p:cNvSpPr txBox="1">
              <a:spLocks noChangeArrowheads="1"/>
            </p:cNvSpPr>
            <p:nvPr/>
          </p:nvSpPr>
          <p:spPr bwMode="auto">
            <a:xfrm>
              <a:off x="4989" y="1352"/>
              <a:ext cx="504" cy="19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eaVert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TW" altLang="en-US" sz="4000" dirty="0">
                  <a:ea typeface="標楷體" panose="03000509000000000000" pitchFamily="65" charset="-120"/>
                </a:rPr>
                <a:t>二、金文</a:t>
              </a:r>
            </a:p>
          </p:txBody>
        </p:sp>
      </p:grpSp>
      <p:pic>
        <p:nvPicPr>
          <p:cNvPr id="18435" name="Picture 2" descr="C:\Users\TY\Desktop\截圖\圖片 025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4179" y="319549"/>
            <a:ext cx="4382214" cy="62328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36" name="Rectangle 16"/>
          <p:cNvSpPr>
            <a:spLocks noChangeArrowheads="1"/>
          </p:cNvSpPr>
          <p:nvPr/>
        </p:nvSpPr>
        <p:spPr bwMode="auto">
          <a:xfrm>
            <a:off x="701753" y="2299063"/>
            <a:ext cx="849463" cy="42533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eaVert" wrap="squar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>
              <a:lnSpc>
                <a:spcPct val="120000"/>
              </a:lnSpc>
            </a:pPr>
            <a:r>
              <a:rPr lang="zh-TW" altLang="en-US" sz="3600" b="1" dirty="0">
                <a:latin typeface="Times New Roman" panose="02020603050405020304" pitchFamily="18" charset="0"/>
                <a:ea typeface="標楷體" panose="03000509000000000000" pitchFamily="65" charset="-120"/>
              </a:rPr>
              <a:t>散氏盤及其銘文拓片</a:t>
            </a:r>
          </a:p>
        </p:txBody>
      </p:sp>
      <p:sp>
        <p:nvSpPr>
          <p:cNvPr id="18438" name="矩形 9"/>
          <p:cNvSpPr>
            <a:spLocks noChangeArrowheads="1"/>
          </p:cNvSpPr>
          <p:nvPr/>
        </p:nvSpPr>
        <p:spPr bwMode="auto">
          <a:xfrm>
            <a:off x="5833706" y="227014"/>
            <a:ext cx="4862870" cy="63253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eaVert" wrap="squar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eaLnBrk="1" hangingPunct="1"/>
            <a:r>
              <a:rPr lang="zh-TW" altLang="en-US" sz="38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銘文大意是說：</a:t>
            </a:r>
            <a:endParaRPr lang="en-US" altLang="zh-TW" sz="3800" b="1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eaLnBrk="1" hangingPunct="1"/>
            <a:r>
              <a:rPr lang="zh-TW" altLang="en-US" sz="38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周厲王時，關中有  （</a:t>
            </a:r>
            <a:r>
              <a:rPr lang="zh-TW" altLang="en-US" sz="16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ㄘˊㄜ</a:t>
            </a:r>
            <a:r>
              <a:rPr lang="zh-TW" altLang="en-US" sz="38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）、散兩國，土地相鄰，  國人自恃強悍，侵略散國土地，不料竟戰敗，最後只好由雙方各派代表協議重新劃定兩國之間的邊界。議和過程則由周天子派遣史官仲農到場見證。</a:t>
            </a:r>
            <a:endParaRPr lang="zh-TW" altLang="en-US" sz="38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18439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37415" y="4129013"/>
            <a:ext cx="628079" cy="5934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40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06333" y="4424315"/>
            <a:ext cx="631082" cy="5962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710160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10764838" y="549275"/>
            <a:ext cx="914400" cy="4776788"/>
            <a:chOff x="4960" y="584"/>
            <a:chExt cx="576" cy="3009"/>
          </a:xfrm>
        </p:grpSpPr>
        <p:pic>
          <p:nvPicPr>
            <p:cNvPr id="3" name="Picture 12" descr="標題框"/>
            <p:cNvPicPr>
              <a:picLocks noChangeAspect="1" noChangeArrowheads="1"/>
            </p:cNvPicPr>
            <p:nvPr/>
          </p:nvPicPr>
          <p:blipFill>
            <a:blip r:embed="rId2">
              <a:clrChange>
                <a:clrFrom>
                  <a:srgbClr val="FBFBFB"/>
                </a:clrFrom>
                <a:clrTo>
                  <a:srgbClr val="FBFBFB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960" y="584"/>
              <a:ext cx="576" cy="300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" name="Text Box 13"/>
            <p:cNvSpPr txBox="1">
              <a:spLocks noChangeArrowheads="1"/>
            </p:cNvSpPr>
            <p:nvPr/>
          </p:nvSpPr>
          <p:spPr bwMode="auto">
            <a:xfrm>
              <a:off x="4989" y="1352"/>
              <a:ext cx="504" cy="19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eaVert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TW" altLang="en-US" sz="4000" dirty="0">
                  <a:ea typeface="標楷體" panose="03000509000000000000" pitchFamily="65" charset="-120"/>
                </a:rPr>
                <a:t>二、金文</a:t>
              </a:r>
            </a:p>
          </p:txBody>
        </p:sp>
      </p:grpSp>
      <p:pic>
        <p:nvPicPr>
          <p:cNvPr id="5" name="Picture 6" descr="ANd9GcS70m1BZuru1OFdUHtdUPl7t7WYaofE7ihnakxmWB7beuJBxnyep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9659" y="263254"/>
            <a:ext cx="6862355" cy="35292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 Box 7"/>
          <p:cNvSpPr txBox="1">
            <a:spLocks noChangeArrowheads="1"/>
          </p:cNvSpPr>
          <p:nvPr/>
        </p:nvSpPr>
        <p:spPr bwMode="auto">
          <a:xfrm>
            <a:off x="966085" y="3792465"/>
            <a:ext cx="9629502" cy="7694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zh-TW" altLang="en-US" sz="4400" b="1" dirty="0"/>
              <a:t>商湯盤銘：茍日新，日日新，又日新</a:t>
            </a:r>
          </a:p>
        </p:txBody>
      </p:sp>
      <p:sp>
        <p:nvSpPr>
          <p:cNvPr id="7" name="AutoShape 9"/>
          <p:cNvSpPr>
            <a:spLocks noChangeArrowheads="1"/>
          </p:cNvSpPr>
          <p:nvPr/>
        </p:nvSpPr>
        <p:spPr bwMode="auto">
          <a:xfrm>
            <a:off x="796834" y="5059363"/>
            <a:ext cx="9968004" cy="858112"/>
          </a:xfrm>
          <a:prstGeom prst="wedgeRoundRectCallout">
            <a:avLst>
              <a:gd name="adj1" fmla="val -1546"/>
              <a:gd name="adj2" fmla="val -90046"/>
              <a:gd name="adj3" fmla="val 16667"/>
            </a:avLst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zh-TW" altLang="en-US" sz="4400" dirty="0">
                <a:latin typeface="標楷體" panose="03000509000000000000" pitchFamily="65" charset="-120"/>
                <a:ea typeface="標楷體" panose="03000509000000000000" pitchFamily="65" charset="-120"/>
              </a:rPr>
              <a:t>激勵自己不斷追求進步，不能因循苟且</a:t>
            </a:r>
          </a:p>
        </p:txBody>
      </p:sp>
    </p:spTree>
    <p:extLst>
      <p:ext uri="{BB962C8B-B14F-4D97-AF65-F5344CB8AC3E}">
        <p14:creationId xmlns:p14="http://schemas.microsoft.com/office/powerpoint/2010/main" val="29931417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49" descr="gi_zhen-2book-p1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47321" y="235131"/>
            <a:ext cx="6869616" cy="6413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11078347" y="488253"/>
            <a:ext cx="914400" cy="4776788"/>
            <a:chOff x="4960" y="584"/>
            <a:chExt cx="576" cy="3009"/>
          </a:xfrm>
        </p:grpSpPr>
        <p:pic>
          <p:nvPicPr>
            <p:cNvPr id="3" name="Picture 12" descr="標題框"/>
            <p:cNvPicPr>
              <a:picLocks noChangeAspect="1" noChangeArrowheads="1"/>
            </p:cNvPicPr>
            <p:nvPr/>
          </p:nvPicPr>
          <p:blipFill>
            <a:blip r:embed="rId3">
              <a:clrChange>
                <a:clrFrom>
                  <a:srgbClr val="FBFBFB"/>
                </a:clrFrom>
                <a:clrTo>
                  <a:srgbClr val="FBFBFB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960" y="584"/>
              <a:ext cx="576" cy="300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" name="Text Box 13"/>
            <p:cNvSpPr txBox="1">
              <a:spLocks noChangeArrowheads="1"/>
            </p:cNvSpPr>
            <p:nvPr/>
          </p:nvSpPr>
          <p:spPr bwMode="auto">
            <a:xfrm>
              <a:off x="4989" y="1352"/>
              <a:ext cx="504" cy="19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eaVert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TW" altLang="en-US" sz="4000" dirty="0">
                  <a:ea typeface="標楷體" panose="03000509000000000000" pitchFamily="65" charset="-120"/>
                </a:rPr>
                <a:t>二、金文</a:t>
              </a:r>
            </a:p>
          </p:txBody>
        </p:sp>
      </p:grpSp>
      <p:sp>
        <p:nvSpPr>
          <p:cNvPr id="9" name="Text Box 55"/>
          <p:cNvSpPr txBox="1">
            <a:spLocks noChangeArrowheads="1"/>
          </p:cNvSpPr>
          <p:nvPr/>
        </p:nvSpPr>
        <p:spPr bwMode="auto">
          <a:xfrm>
            <a:off x="910152" y="1117000"/>
            <a:ext cx="4062651" cy="46356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</p:spPr>
        <p:txBody>
          <a:bodyPr vert="eaVert" wrap="square">
            <a:spAutoFit/>
          </a:bodyPr>
          <a:lstStyle/>
          <a:p>
            <a:pPr>
              <a:lnSpc>
                <a:spcPts val="4000"/>
              </a:lnSpc>
              <a:defRPr/>
            </a:pPr>
            <a:r>
              <a:rPr lang="zh-TW" altLang="en-US" sz="4000" b="1" dirty="0">
                <a:latin typeface="微軟正黑體" pitchFamily="34" charset="-120"/>
                <a:ea typeface="微軟正黑體" pitchFamily="34" charset="-120"/>
              </a:rPr>
              <a:t>渡荊門送別  李白</a:t>
            </a:r>
          </a:p>
          <a:p>
            <a:pPr>
              <a:lnSpc>
                <a:spcPts val="4000"/>
              </a:lnSpc>
              <a:defRPr/>
            </a:pPr>
            <a:r>
              <a:rPr lang="zh-TW" altLang="en-US" sz="4000" b="1" dirty="0">
                <a:latin typeface="微軟正黑體" pitchFamily="34" charset="-120"/>
                <a:ea typeface="微軟正黑體" pitchFamily="34" charset="-120"/>
              </a:rPr>
              <a:t>    渡遠荊門外</a:t>
            </a:r>
          </a:p>
          <a:p>
            <a:pPr>
              <a:lnSpc>
                <a:spcPts val="4000"/>
              </a:lnSpc>
              <a:defRPr/>
            </a:pPr>
            <a:r>
              <a:rPr lang="zh-TW" altLang="en-US" sz="4000" b="1" dirty="0">
                <a:latin typeface="微軟正黑體" pitchFamily="34" charset="-120"/>
                <a:ea typeface="微軟正黑體" pitchFamily="34" charset="-120"/>
              </a:rPr>
              <a:t>    來從楚國遊 </a:t>
            </a:r>
          </a:p>
          <a:p>
            <a:pPr>
              <a:lnSpc>
                <a:spcPts val="4000"/>
              </a:lnSpc>
              <a:defRPr/>
            </a:pPr>
            <a:r>
              <a:rPr lang="zh-TW" altLang="en-US" sz="4000" b="1" dirty="0">
                <a:latin typeface="微軟正黑體" pitchFamily="34" charset="-120"/>
                <a:ea typeface="微軟正黑體" pitchFamily="34" charset="-120"/>
              </a:rPr>
              <a:t>    山隨平野盡 </a:t>
            </a:r>
          </a:p>
          <a:p>
            <a:pPr>
              <a:lnSpc>
                <a:spcPts val="4000"/>
              </a:lnSpc>
              <a:defRPr/>
            </a:pPr>
            <a:r>
              <a:rPr lang="zh-TW" altLang="en-US" sz="4000" b="1" dirty="0">
                <a:latin typeface="微軟正黑體" pitchFamily="34" charset="-120"/>
                <a:ea typeface="微軟正黑體" pitchFamily="34" charset="-120"/>
              </a:rPr>
              <a:t>    江入大荒流 </a:t>
            </a:r>
          </a:p>
          <a:p>
            <a:pPr>
              <a:lnSpc>
                <a:spcPts val="4000"/>
              </a:lnSpc>
              <a:defRPr/>
            </a:pPr>
            <a:r>
              <a:rPr lang="zh-TW" altLang="en-US" sz="4000" b="1" dirty="0">
                <a:latin typeface="微軟正黑體" pitchFamily="34" charset="-120"/>
                <a:ea typeface="微軟正黑體" pitchFamily="34" charset="-120"/>
              </a:rPr>
              <a:t>    月下飛天鏡 </a:t>
            </a:r>
          </a:p>
          <a:p>
            <a:pPr>
              <a:lnSpc>
                <a:spcPts val="4000"/>
              </a:lnSpc>
              <a:defRPr/>
            </a:pPr>
            <a:r>
              <a:rPr lang="zh-TW" altLang="en-US" sz="4000" b="1" dirty="0">
                <a:latin typeface="微軟正黑體" pitchFamily="34" charset="-120"/>
                <a:ea typeface="微軟正黑體" pitchFamily="34" charset="-120"/>
              </a:rPr>
              <a:t>    雲生結海樓 </a:t>
            </a:r>
          </a:p>
          <a:p>
            <a:pPr>
              <a:lnSpc>
                <a:spcPts val="4000"/>
              </a:lnSpc>
              <a:defRPr/>
            </a:pPr>
            <a:r>
              <a:rPr lang="zh-TW" altLang="en-US" sz="4000" b="1" dirty="0">
                <a:latin typeface="微軟正黑體" pitchFamily="34" charset="-120"/>
                <a:ea typeface="微軟正黑體" pitchFamily="34" charset="-120"/>
              </a:rPr>
              <a:t>    仍憐故鄉水 </a:t>
            </a:r>
          </a:p>
          <a:p>
            <a:pPr>
              <a:lnSpc>
                <a:spcPts val="4000"/>
              </a:lnSpc>
              <a:defRPr/>
            </a:pPr>
            <a:r>
              <a:rPr lang="zh-TW" altLang="en-US" sz="4000" b="1" dirty="0">
                <a:latin typeface="微軟正黑體" pitchFamily="34" charset="-120"/>
                <a:ea typeface="微軟正黑體" pitchFamily="34" charset="-120"/>
              </a:rPr>
              <a:t>    萬里送行舟</a:t>
            </a:r>
          </a:p>
        </p:txBody>
      </p:sp>
    </p:spTree>
    <p:extLst>
      <p:ext uri="{BB962C8B-B14F-4D97-AF65-F5344CB8AC3E}">
        <p14:creationId xmlns:p14="http://schemas.microsoft.com/office/powerpoint/2010/main" val="14293680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530" name="Group 3"/>
          <p:cNvGrpSpPr>
            <a:grpSpLocks/>
          </p:cNvGrpSpPr>
          <p:nvPr/>
        </p:nvGrpSpPr>
        <p:grpSpPr bwMode="auto">
          <a:xfrm>
            <a:off x="10864306" y="437833"/>
            <a:ext cx="914400" cy="4776788"/>
            <a:chOff x="4960" y="584"/>
            <a:chExt cx="576" cy="3009"/>
          </a:xfrm>
        </p:grpSpPr>
        <p:pic>
          <p:nvPicPr>
            <p:cNvPr id="22538" name="Picture 12" descr="標題框"/>
            <p:cNvPicPr>
              <a:picLocks noChangeAspect="1" noChangeArrowheads="1"/>
            </p:cNvPicPr>
            <p:nvPr/>
          </p:nvPicPr>
          <p:blipFill>
            <a:blip r:embed="rId3">
              <a:clrChange>
                <a:clrFrom>
                  <a:srgbClr val="FBFBFB"/>
                </a:clrFrom>
                <a:clrTo>
                  <a:srgbClr val="FBFBFB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960" y="584"/>
              <a:ext cx="576" cy="300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2539" name="Text Box 13"/>
            <p:cNvSpPr txBox="1">
              <a:spLocks noChangeArrowheads="1"/>
            </p:cNvSpPr>
            <p:nvPr/>
          </p:nvSpPr>
          <p:spPr bwMode="auto">
            <a:xfrm>
              <a:off x="4989" y="1352"/>
              <a:ext cx="504" cy="19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eaVert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TW" altLang="en-US" sz="4000" dirty="0">
                  <a:ea typeface="標楷體" panose="03000509000000000000" pitchFamily="65" charset="-120"/>
                </a:rPr>
                <a:t>三、篆書</a:t>
              </a:r>
            </a:p>
          </p:txBody>
        </p:sp>
      </p:grpSp>
      <p:sp>
        <p:nvSpPr>
          <p:cNvPr id="22531" name="Rectangle 16"/>
          <p:cNvSpPr>
            <a:spLocks noChangeArrowheads="1"/>
          </p:cNvSpPr>
          <p:nvPr/>
        </p:nvSpPr>
        <p:spPr bwMode="auto">
          <a:xfrm>
            <a:off x="7337335" y="4949803"/>
            <a:ext cx="2548390" cy="1728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eaVert">
            <a:spAutoFit/>
          </a:bodyPr>
          <a:lstStyle>
            <a:lvl1pPr marL="1433513" indent="-1433513" defTabSz="971550" eaLnBrk="0" hangingPunct="0">
              <a:tabLst>
                <a:tab pos="1795463" algn="l"/>
              </a:tabLs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 defTabSz="971550" eaLnBrk="0" hangingPunct="0">
              <a:tabLst>
                <a:tab pos="1795463" algn="l"/>
              </a:tabLs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 defTabSz="971550" eaLnBrk="0" hangingPunct="0">
              <a:tabLst>
                <a:tab pos="1795463" algn="l"/>
              </a:tabLs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 defTabSz="971550" eaLnBrk="0" hangingPunct="0">
              <a:tabLst>
                <a:tab pos="1795463" algn="l"/>
              </a:tabLs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 defTabSz="971550" eaLnBrk="0" hangingPunct="0">
              <a:tabLst>
                <a:tab pos="1795463" algn="l"/>
              </a:tabLs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defTabSz="971550" eaLnBrk="0" fontAlgn="base" hangingPunct="0">
              <a:spcBef>
                <a:spcPct val="0"/>
              </a:spcBef>
              <a:spcAft>
                <a:spcPct val="0"/>
              </a:spcAft>
              <a:tabLst>
                <a:tab pos="1795463" algn="l"/>
              </a:tabLs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defTabSz="971550" eaLnBrk="0" fontAlgn="base" hangingPunct="0">
              <a:spcBef>
                <a:spcPct val="0"/>
              </a:spcBef>
              <a:spcAft>
                <a:spcPct val="0"/>
              </a:spcAft>
              <a:tabLst>
                <a:tab pos="1795463" algn="l"/>
              </a:tabLs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defTabSz="971550" eaLnBrk="0" fontAlgn="base" hangingPunct="0">
              <a:spcBef>
                <a:spcPct val="0"/>
              </a:spcBef>
              <a:spcAft>
                <a:spcPct val="0"/>
              </a:spcAft>
              <a:tabLst>
                <a:tab pos="1795463" algn="l"/>
              </a:tabLs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defTabSz="971550" eaLnBrk="0" fontAlgn="base" hangingPunct="0">
              <a:spcBef>
                <a:spcPct val="0"/>
              </a:spcBef>
              <a:spcAft>
                <a:spcPct val="0"/>
              </a:spcAft>
              <a:tabLst>
                <a:tab pos="1795463" algn="l"/>
              </a:tabLs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>
              <a:lnSpc>
                <a:spcPct val="120000"/>
              </a:lnSpc>
            </a:pPr>
            <a:r>
              <a:rPr lang="zh-TW" altLang="en-US" sz="3200" dirty="0">
                <a:latin typeface="Times New Roman" panose="02020603050405020304" pitchFamily="18" charset="0"/>
                <a:ea typeface="標楷體" panose="03000509000000000000" pitchFamily="65" charset="-120"/>
              </a:rPr>
              <a:t>又秦嗣王</a:t>
            </a:r>
            <a:endParaRPr lang="en-US" altLang="zh-TW" sz="3200" dirty="0">
              <a:latin typeface="Times New Roman" panose="02020603050405020304" pitchFamily="18" charset="0"/>
              <a:ea typeface="標楷體" panose="03000509000000000000" pitchFamily="65" charset="-120"/>
            </a:endParaRPr>
          </a:p>
          <a:p>
            <a:pPr>
              <a:lnSpc>
                <a:spcPct val="120000"/>
              </a:lnSpc>
            </a:pPr>
            <a:r>
              <a:rPr lang="zh-TW" altLang="en-US" sz="3200" dirty="0">
                <a:latin typeface="Times New Roman" panose="02020603050405020304" pitchFamily="18" charset="0"/>
                <a:ea typeface="標楷體" panose="03000509000000000000" pitchFamily="65" charset="-120"/>
              </a:rPr>
              <a:t>使其宗祝</a:t>
            </a:r>
            <a:endParaRPr lang="en-US" altLang="zh-TW" sz="3200" dirty="0">
              <a:latin typeface="Times New Roman" panose="02020603050405020304" pitchFamily="18" charset="0"/>
              <a:ea typeface="標楷體" panose="03000509000000000000" pitchFamily="65" charset="-120"/>
            </a:endParaRPr>
          </a:p>
          <a:p>
            <a:pPr>
              <a:lnSpc>
                <a:spcPct val="120000"/>
              </a:lnSpc>
            </a:pPr>
            <a:r>
              <a:rPr lang="zh-TW" altLang="en-US" sz="3200" dirty="0">
                <a:latin typeface="Times New Roman" panose="02020603050405020304" pitchFamily="18" charset="0"/>
                <a:ea typeface="標楷體" panose="03000509000000000000" pitchFamily="65" charset="-120"/>
              </a:rPr>
              <a:t>不顯大神</a:t>
            </a:r>
            <a:endParaRPr lang="en-US" altLang="zh-TW" sz="3200" dirty="0">
              <a:latin typeface="Times New Roman" panose="02020603050405020304" pitchFamily="18" charset="0"/>
              <a:ea typeface="標楷體" panose="03000509000000000000" pitchFamily="65" charset="-120"/>
            </a:endParaRPr>
          </a:p>
          <a:p>
            <a:pPr>
              <a:lnSpc>
                <a:spcPct val="120000"/>
              </a:lnSpc>
            </a:pPr>
            <a:r>
              <a:rPr lang="zh-TW" altLang="en-US" sz="3200" dirty="0">
                <a:latin typeface="Times New Roman" panose="02020603050405020304" pitchFamily="18" charset="0"/>
                <a:ea typeface="標楷體" panose="03000509000000000000" pitchFamily="65" charset="-120"/>
              </a:rPr>
              <a:t>熊相之多</a:t>
            </a:r>
          </a:p>
        </p:txBody>
      </p:sp>
      <p:pic>
        <p:nvPicPr>
          <p:cNvPr id="22532" name="Picture 2" descr="C:\Users\TY\Desktop\截圖\圖片 004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3141" y="-1"/>
            <a:ext cx="4378606" cy="4585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533" name="Rectangle 16"/>
          <p:cNvSpPr>
            <a:spLocks noChangeArrowheads="1"/>
          </p:cNvSpPr>
          <p:nvPr/>
        </p:nvSpPr>
        <p:spPr bwMode="auto">
          <a:xfrm>
            <a:off x="7200742" y="4363401"/>
            <a:ext cx="2821576" cy="6832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>
              <a:lnSpc>
                <a:spcPct val="120000"/>
              </a:lnSpc>
            </a:pPr>
            <a:r>
              <a:rPr lang="zh-TW" altLang="en-US" sz="3200" dirty="0">
                <a:latin typeface="Times New Roman" panose="02020603050405020304" pitchFamily="18" charset="0"/>
                <a:ea typeface="標楷體" panose="03000509000000000000" pitchFamily="65" charset="-120"/>
              </a:rPr>
              <a:t>籀文／詛楚文</a:t>
            </a:r>
          </a:p>
        </p:txBody>
      </p:sp>
      <p:pic>
        <p:nvPicPr>
          <p:cNvPr id="22535" name="Picture 2" descr="C:\Users\TY\Desktop\截圖\圖片 003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04903" y="32652"/>
            <a:ext cx="2517244" cy="6155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536" name="Rectangle 16"/>
          <p:cNvSpPr>
            <a:spLocks noChangeArrowheads="1"/>
          </p:cNvSpPr>
          <p:nvPr/>
        </p:nvSpPr>
        <p:spPr bwMode="auto">
          <a:xfrm>
            <a:off x="2135899" y="203676"/>
            <a:ext cx="1366528" cy="55374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eaVert" wrap="square">
            <a:spAutoFit/>
          </a:bodyPr>
          <a:lstStyle>
            <a:lvl1pPr marL="1433513" indent="-1433513" defTabSz="97155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 defTabSz="97155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 defTabSz="97155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 defTabSz="97155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 defTabSz="97155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defTabSz="97155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defTabSz="97155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defTabSz="97155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defTabSz="97155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TW" sz="3200" dirty="0">
                <a:latin typeface="Times New Roman" panose="02020603050405020304" pitchFamily="18" charset="0"/>
                <a:ea typeface="標楷體" panose="03000509000000000000" pitchFamily="65" charset="-120"/>
              </a:rPr>
              <a:t>【</a:t>
            </a:r>
            <a:r>
              <a:rPr lang="zh-TW" altLang="en-US" sz="3200" dirty="0">
                <a:latin typeface="Times New Roman" panose="02020603050405020304" pitchFamily="18" charset="0"/>
                <a:ea typeface="標楷體" panose="03000509000000000000" pitchFamily="65" charset="-120"/>
              </a:rPr>
              <a:t>釋文</a:t>
            </a:r>
            <a:r>
              <a:rPr lang="en-US" altLang="zh-TW" sz="3200" dirty="0">
                <a:latin typeface="Times New Roman" panose="02020603050405020304" pitchFamily="18" charset="0"/>
                <a:ea typeface="標楷體" panose="03000509000000000000" pitchFamily="65" charset="-120"/>
              </a:rPr>
              <a:t>】</a:t>
            </a:r>
            <a:r>
              <a:rPr lang="zh-TW" altLang="en-US" sz="3200" dirty="0">
                <a:latin typeface="Times New Roman" panose="02020603050405020304" pitchFamily="18" charset="0"/>
                <a:ea typeface="標楷體" panose="03000509000000000000" pitchFamily="65" charset="-120"/>
              </a:rPr>
              <a:t>皇帝臨立（位）作制朙（明）廿六年初并</a:t>
            </a:r>
          </a:p>
        </p:txBody>
      </p:sp>
      <p:sp>
        <p:nvSpPr>
          <p:cNvPr id="22537" name="Rectangle 16"/>
          <p:cNvSpPr>
            <a:spLocks noChangeArrowheads="1"/>
          </p:cNvSpPr>
          <p:nvPr/>
        </p:nvSpPr>
        <p:spPr bwMode="auto">
          <a:xfrm>
            <a:off x="2960371" y="6020869"/>
            <a:ext cx="3074669" cy="6832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>
              <a:lnSpc>
                <a:spcPct val="120000"/>
              </a:lnSpc>
            </a:pPr>
            <a:r>
              <a:rPr lang="zh-TW" altLang="en-US" sz="3200" dirty="0">
                <a:latin typeface="Times New Roman" panose="02020603050405020304" pitchFamily="18" charset="0"/>
                <a:ea typeface="標楷體" panose="03000509000000000000" pitchFamily="65" charset="-120"/>
              </a:rPr>
              <a:t>小篆／泰山刻石</a:t>
            </a:r>
          </a:p>
        </p:txBody>
      </p:sp>
    </p:spTree>
    <p:extLst>
      <p:ext uri="{BB962C8B-B14F-4D97-AF65-F5344CB8AC3E}">
        <p14:creationId xmlns:p14="http://schemas.microsoft.com/office/powerpoint/2010/main" val="35421516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grpSp>
        <p:nvGrpSpPr>
          <p:cNvPr id="5" name="Group 3"/>
          <p:cNvGrpSpPr>
            <a:grpSpLocks/>
          </p:cNvGrpSpPr>
          <p:nvPr/>
        </p:nvGrpSpPr>
        <p:grpSpPr bwMode="auto">
          <a:xfrm>
            <a:off x="10864306" y="437833"/>
            <a:ext cx="914400" cy="4776788"/>
            <a:chOff x="4960" y="584"/>
            <a:chExt cx="576" cy="3009"/>
          </a:xfrm>
        </p:grpSpPr>
        <p:pic>
          <p:nvPicPr>
            <p:cNvPr id="6" name="Picture 12" descr="標題框"/>
            <p:cNvPicPr>
              <a:picLocks noChangeAspect="1" noChangeArrowheads="1"/>
            </p:cNvPicPr>
            <p:nvPr/>
          </p:nvPicPr>
          <p:blipFill>
            <a:blip r:embed="rId2">
              <a:clrChange>
                <a:clrFrom>
                  <a:srgbClr val="FBFBFB"/>
                </a:clrFrom>
                <a:clrTo>
                  <a:srgbClr val="FBFBFB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960" y="584"/>
              <a:ext cx="576" cy="300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" name="Text Box 13"/>
            <p:cNvSpPr txBox="1">
              <a:spLocks noChangeArrowheads="1"/>
            </p:cNvSpPr>
            <p:nvPr/>
          </p:nvSpPr>
          <p:spPr bwMode="auto">
            <a:xfrm>
              <a:off x="4989" y="1352"/>
              <a:ext cx="504" cy="19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eaVert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TW" altLang="en-US" sz="4000" dirty="0">
                  <a:ea typeface="標楷體" panose="03000509000000000000" pitchFamily="65" charset="-120"/>
                </a:rPr>
                <a:t>四</a:t>
              </a:r>
              <a:r>
                <a:rPr lang="zh-TW" altLang="en-US" sz="4000" dirty="0" smtClean="0">
                  <a:ea typeface="標楷體" panose="03000509000000000000" pitchFamily="65" charset="-120"/>
                </a:rPr>
                <a:t>、隸書</a:t>
              </a:r>
              <a:endParaRPr lang="zh-TW" altLang="en-US" sz="4000" dirty="0">
                <a:ea typeface="標楷體" panose="03000509000000000000" pitchFamily="65" charset="-120"/>
              </a:endParaRPr>
            </a:p>
          </p:txBody>
        </p:sp>
      </p:grpSp>
      <p:pic>
        <p:nvPicPr>
          <p:cNvPr id="8" name="Picture 5" descr="003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0343" y="123772"/>
            <a:ext cx="9525907" cy="67195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670049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12" descr="標題框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BFBFB"/>
              </a:clrFrom>
              <a:clrTo>
                <a:srgbClr val="FBFBFB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64273" y="416925"/>
            <a:ext cx="914400" cy="4776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3795" name="Text Box 13"/>
          <p:cNvSpPr txBox="1">
            <a:spLocks noChangeArrowheads="1"/>
          </p:cNvSpPr>
          <p:nvPr/>
        </p:nvSpPr>
        <p:spPr bwMode="auto">
          <a:xfrm>
            <a:off x="11010192" y="1636125"/>
            <a:ext cx="800219" cy="304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eaVert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zh-TW" altLang="en-US" sz="4000" dirty="0">
                <a:latin typeface="Times New Roman" panose="02020603050405020304" pitchFamily="18" charset="0"/>
                <a:ea typeface="標楷體" panose="03000509000000000000" pitchFamily="65" charset="-120"/>
              </a:rPr>
              <a:t>五、草書</a:t>
            </a:r>
            <a:endParaRPr lang="zh-TW" altLang="en-US" sz="4000" dirty="0">
              <a:ea typeface="標楷體" panose="03000509000000000000" pitchFamily="65" charset="-120"/>
            </a:endParaRPr>
          </a:p>
        </p:txBody>
      </p:sp>
      <p:pic>
        <p:nvPicPr>
          <p:cNvPr id="33796" name="圖片 5" descr="31_01a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40434" y="124371"/>
            <a:ext cx="3855539" cy="50161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3797" name="文字方塊 6"/>
          <p:cNvSpPr txBox="1">
            <a:spLocks noChangeArrowheads="1"/>
          </p:cNvSpPr>
          <p:nvPr/>
        </p:nvSpPr>
        <p:spPr bwMode="auto">
          <a:xfrm>
            <a:off x="6250397" y="5193713"/>
            <a:ext cx="5171076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eaLnBrk="1" hangingPunct="1"/>
            <a:r>
              <a:rPr lang="zh-TW" altLang="en-US" sz="32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章草：第一筆和最後一筆帶有「隸書」的蠶頭燕尾</a:t>
            </a:r>
          </a:p>
        </p:txBody>
      </p:sp>
      <p:pic>
        <p:nvPicPr>
          <p:cNvPr id="33798" name="圖片 7" descr="31_02a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9713" y="116892"/>
            <a:ext cx="5540823" cy="36582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3799" name="矩形 8"/>
          <p:cNvSpPr>
            <a:spLocks noChangeArrowheads="1"/>
          </p:cNvSpPr>
          <p:nvPr/>
        </p:nvSpPr>
        <p:spPr bwMode="auto">
          <a:xfrm>
            <a:off x="1199611" y="3716386"/>
            <a:ext cx="5050786" cy="25545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eaLnBrk="1" hangingPunct="1"/>
            <a:r>
              <a:rPr lang="zh-TW" altLang="en-US" sz="32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今草是東漢</a:t>
            </a:r>
            <a:r>
              <a:rPr lang="zh-TW" altLang="en-US" sz="3200" b="1" u="sng" dirty="0">
                <a:latin typeface="標楷體" panose="03000509000000000000" pitchFamily="65" charset="-120"/>
                <a:ea typeface="標楷體" panose="03000509000000000000" pitchFamily="65" charset="-120"/>
              </a:rPr>
              <a:t>張芝</a:t>
            </a:r>
            <a:r>
              <a:rPr lang="zh-TW" altLang="en-US" sz="32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或魏晉時</a:t>
            </a:r>
            <a:r>
              <a:rPr lang="zh-TW" altLang="en-US" sz="3200" b="1" u="sng" dirty="0">
                <a:latin typeface="標楷體" panose="03000509000000000000" pitchFamily="65" charset="-120"/>
                <a:ea typeface="標楷體" panose="03000509000000000000" pitchFamily="65" charset="-120"/>
              </a:rPr>
              <a:t>王羲之</a:t>
            </a:r>
            <a:r>
              <a:rPr lang="zh-TW" altLang="en-US" sz="32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父子開創的草法，書寫基礎是當時盛行的「楷書」，它更加發揮章草筆畫「牽連」的特色</a:t>
            </a:r>
          </a:p>
        </p:txBody>
      </p:sp>
    </p:spTree>
    <p:extLst>
      <p:ext uri="{BB962C8B-B14F-4D97-AF65-F5344CB8AC3E}">
        <p14:creationId xmlns:p14="http://schemas.microsoft.com/office/powerpoint/2010/main" val="32499513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16"/>
          <p:cNvSpPr>
            <a:spLocks noChangeArrowheads="1"/>
          </p:cNvSpPr>
          <p:nvPr/>
        </p:nvSpPr>
        <p:spPr bwMode="auto">
          <a:xfrm>
            <a:off x="749023" y="327386"/>
            <a:ext cx="3508653" cy="60570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eaVert" wrap="square">
            <a:spAutoFit/>
          </a:bodyPr>
          <a:lstStyle>
            <a:lvl1pPr marL="1441450" indent="-144145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r>
              <a:rPr lang="en-US" altLang="zh-TW" sz="3600" dirty="0">
                <a:latin typeface="Times New Roman" panose="02020603050405020304" pitchFamily="18" charset="0"/>
                <a:ea typeface="標楷體" panose="03000509000000000000" pitchFamily="65" charset="-120"/>
              </a:rPr>
              <a:t>【</a:t>
            </a:r>
            <a:r>
              <a:rPr lang="zh-TW" altLang="en-US" sz="3600" dirty="0">
                <a:latin typeface="Times New Roman" panose="02020603050405020304" pitchFamily="18" charset="0"/>
                <a:ea typeface="標楷體" panose="03000509000000000000" pitchFamily="65" charset="-120"/>
              </a:rPr>
              <a:t>釋文</a:t>
            </a:r>
            <a:r>
              <a:rPr lang="en-US" altLang="zh-TW" sz="3600" dirty="0">
                <a:latin typeface="Times New Roman" panose="02020603050405020304" pitchFamily="18" charset="0"/>
                <a:ea typeface="標楷體" panose="03000509000000000000" pitchFamily="65" charset="-120"/>
              </a:rPr>
              <a:t>】</a:t>
            </a:r>
            <a:r>
              <a:rPr lang="zh-TW" altLang="en-US" sz="3600" dirty="0">
                <a:latin typeface="Times New Roman" panose="02020603050405020304" pitchFamily="18" charset="0"/>
                <a:ea typeface="標楷體" panose="03000509000000000000" pitchFamily="65" charset="-120"/>
              </a:rPr>
              <a:t>忽肚痛不可堪</a:t>
            </a:r>
            <a:br>
              <a:rPr lang="zh-TW" altLang="en-US" sz="3600" dirty="0">
                <a:latin typeface="Times New Roman" panose="02020603050405020304" pitchFamily="18" charset="0"/>
                <a:ea typeface="標楷體" panose="03000509000000000000" pitchFamily="65" charset="-120"/>
              </a:rPr>
            </a:br>
            <a:r>
              <a:rPr lang="zh-TW" altLang="en-US" sz="3600" dirty="0">
                <a:latin typeface="Times New Roman" panose="02020603050405020304" pitchFamily="18" charset="0"/>
                <a:ea typeface="標楷體" panose="03000509000000000000" pitchFamily="65" charset="-120"/>
              </a:rPr>
              <a:t>不知是冷熱所</a:t>
            </a:r>
            <a:br>
              <a:rPr lang="zh-TW" altLang="en-US" sz="3600" dirty="0">
                <a:latin typeface="Times New Roman" panose="02020603050405020304" pitchFamily="18" charset="0"/>
                <a:ea typeface="標楷體" panose="03000509000000000000" pitchFamily="65" charset="-120"/>
              </a:rPr>
            </a:br>
            <a:r>
              <a:rPr lang="zh-TW" altLang="en-US" sz="3600" dirty="0">
                <a:latin typeface="Times New Roman" panose="02020603050405020304" pitchFamily="18" charset="0"/>
                <a:ea typeface="標楷體" panose="03000509000000000000" pitchFamily="65" charset="-120"/>
              </a:rPr>
              <a:t>致取服大黃湯</a:t>
            </a:r>
            <a:br>
              <a:rPr lang="zh-TW" altLang="en-US" sz="3600" dirty="0">
                <a:latin typeface="Times New Roman" panose="02020603050405020304" pitchFamily="18" charset="0"/>
                <a:ea typeface="標楷體" panose="03000509000000000000" pitchFamily="65" charset="-120"/>
              </a:rPr>
            </a:br>
            <a:r>
              <a:rPr lang="zh-TW" altLang="en-US" sz="3600" dirty="0">
                <a:latin typeface="Times New Roman" panose="02020603050405020304" pitchFamily="18" charset="0"/>
                <a:ea typeface="標楷體" panose="03000509000000000000" pitchFamily="65" charset="-120"/>
              </a:rPr>
              <a:t>冷熱俱有益</a:t>
            </a:r>
            <a:br>
              <a:rPr lang="zh-TW" altLang="en-US" sz="3600" dirty="0">
                <a:latin typeface="Times New Roman" panose="02020603050405020304" pitchFamily="18" charset="0"/>
                <a:ea typeface="標楷體" panose="03000509000000000000" pitchFamily="65" charset="-120"/>
              </a:rPr>
            </a:br>
            <a:r>
              <a:rPr lang="zh-TW" altLang="en-US" sz="3600" dirty="0">
                <a:latin typeface="Times New Roman" panose="02020603050405020304" pitchFamily="18" charset="0"/>
                <a:ea typeface="標楷體" panose="03000509000000000000" pitchFamily="65" charset="-120"/>
              </a:rPr>
              <a:t>如何為計</a:t>
            </a:r>
            <a:br>
              <a:rPr lang="zh-TW" altLang="en-US" sz="3600" dirty="0">
                <a:latin typeface="Times New Roman" panose="02020603050405020304" pitchFamily="18" charset="0"/>
                <a:ea typeface="標楷體" panose="03000509000000000000" pitchFamily="65" charset="-120"/>
              </a:rPr>
            </a:br>
            <a:r>
              <a:rPr lang="zh-TW" altLang="en-US" sz="3600" dirty="0">
                <a:latin typeface="Times New Roman" panose="02020603050405020304" pitchFamily="18" charset="0"/>
                <a:ea typeface="標楷體" panose="03000509000000000000" pitchFamily="65" charset="-120"/>
              </a:rPr>
              <a:t>非臨床</a:t>
            </a:r>
          </a:p>
        </p:txBody>
      </p:sp>
      <p:sp>
        <p:nvSpPr>
          <p:cNvPr id="34819" name="Rectangle 16"/>
          <p:cNvSpPr>
            <a:spLocks noChangeArrowheads="1"/>
          </p:cNvSpPr>
          <p:nvPr/>
        </p:nvSpPr>
        <p:spPr bwMode="auto">
          <a:xfrm>
            <a:off x="5232401" y="5718448"/>
            <a:ext cx="5627369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>
              <a:lnSpc>
                <a:spcPct val="120000"/>
              </a:lnSpc>
            </a:pPr>
            <a:r>
              <a:rPr lang="zh-TW" altLang="en-US" sz="4000" dirty="0">
                <a:latin typeface="Times New Roman" panose="02020603050405020304" pitchFamily="18" charset="0"/>
                <a:ea typeface="標楷體" panose="03000509000000000000" pitchFamily="65" charset="-120"/>
              </a:rPr>
              <a:t>草書／唐張旭肚痛帖</a:t>
            </a:r>
          </a:p>
        </p:txBody>
      </p:sp>
      <p:pic>
        <p:nvPicPr>
          <p:cNvPr id="34820" name="Picture 2" descr="C:\Users\TY\Desktop\截圖\圖片 021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53240" y="343772"/>
            <a:ext cx="6810966" cy="54793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34821" name="Group 3"/>
          <p:cNvGrpSpPr>
            <a:grpSpLocks/>
          </p:cNvGrpSpPr>
          <p:nvPr/>
        </p:nvGrpSpPr>
        <p:grpSpPr bwMode="auto">
          <a:xfrm>
            <a:off x="10859770" y="340269"/>
            <a:ext cx="914400" cy="4776788"/>
            <a:chOff x="4960" y="584"/>
            <a:chExt cx="576" cy="3009"/>
          </a:xfrm>
        </p:grpSpPr>
        <p:pic>
          <p:nvPicPr>
            <p:cNvPr id="34823" name="Picture 12" descr="標題框"/>
            <p:cNvPicPr>
              <a:picLocks noChangeAspect="1" noChangeArrowheads="1"/>
            </p:cNvPicPr>
            <p:nvPr/>
          </p:nvPicPr>
          <p:blipFill>
            <a:blip r:embed="rId3">
              <a:clrChange>
                <a:clrFrom>
                  <a:srgbClr val="FBFBFB"/>
                </a:clrFrom>
                <a:clrTo>
                  <a:srgbClr val="FBFBFB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960" y="584"/>
              <a:ext cx="576" cy="300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4824" name="Text Box 13"/>
            <p:cNvSpPr txBox="1">
              <a:spLocks noChangeArrowheads="1"/>
            </p:cNvSpPr>
            <p:nvPr/>
          </p:nvSpPr>
          <p:spPr bwMode="auto">
            <a:xfrm>
              <a:off x="4989" y="1352"/>
              <a:ext cx="504" cy="19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eaVert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TW" altLang="en-US" sz="4000" dirty="0">
                  <a:latin typeface="Times New Roman" panose="02020603050405020304" pitchFamily="18" charset="0"/>
                  <a:ea typeface="標楷體" panose="03000509000000000000" pitchFamily="65" charset="-120"/>
                </a:rPr>
                <a:t>五、草書</a:t>
              </a:r>
              <a:endParaRPr lang="zh-TW" altLang="en-US" sz="4000" dirty="0">
                <a:ea typeface="標楷體" panose="03000509000000000000" pitchFamily="65" charset="-12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0003545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48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48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18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1" name="Picture 8" descr="ANd9GcRrwLW4KiJ4DogL_Ql1CsXkVybgA8hs-dtri51biyn_IK1XofX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428"/>
          <a:stretch>
            <a:fillRect/>
          </a:stretch>
        </p:blipFill>
        <p:spPr bwMode="auto">
          <a:xfrm>
            <a:off x="1750423" y="-464"/>
            <a:ext cx="4954226" cy="68584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2" name="Text Box 9"/>
          <p:cNvSpPr txBox="1">
            <a:spLocks noChangeArrowheads="1"/>
          </p:cNvSpPr>
          <p:nvPr/>
        </p:nvSpPr>
        <p:spPr bwMode="auto">
          <a:xfrm>
            <a:off x="6772911" y="340269"/>
            <a:ext cx="3352800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zh-TW" altLang="en-US" sz="4000" dirty="0"/>
              <a:t>懷素</a:t>
            </a:r>
            <a:r>
              <a:rPr lang="en-US" altLang="zh-TW" sz="4000" dirty="0"/>
              <a:t>《</a:t>
            </a:r>
            <a:r>
              <a:rPr lang="zh-TW" altLang="en-US" sz="4000" dirty="0"/>
              <a:t>自敘帖</a:t>
            </a:r>
            <a:r>
              <a:rPr lang="en-US" altLang="zh-TW" sz="4000" dirty="0"/>
              <a:t>》</a:t>
            </a:r>
          </a:p>
        </p:txBody>
      </p:sp>
      <p:sp>
        <p:nvSpPr>
          <p:cNvPr id="17413" name="Text Box 10"/>
          <p:cNvSpPr txBox="1">
            <a:spLocks noChangeArrowheads="1"/>
          </p:cNvSpPr>
          <p:nvPr/>
        </p:nvSpPr>
        <p:spPr bwMode="auto">
          <a:xfrm>
            <a:off x="6775926" y="1390461"/>
            <a:ext cx="3139321" cy="46315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wrap="squar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zh-TW" altLang="en-US" sz="4800" dirty="0">
                <a:latin typeface="標楷體" panose="03000509000000000000" pitchFamily="65" charset="-120"/>
                <a:ea typeface="標楷體" panose="03000509000000000000" pitchFamily="65" charset="-120"/>
              </a:rPr>
              <a:t>懷素家長沙，幼</a:t>
            </a:r>
          </a:p>
          <a:p>
            <a:pPr eaLnBrk="1" hangingPunct="1">
              <a:spcBef>
                <a:spcPct val="50000"/>
              </a:spcBef>
              <a:buFontTx/>
              <a:buNone/>
            </a:pPr>
            <a:r>
              <a:rPr lang="zh-TW" altLang="en-US" sz="4800" dirty="0">
                <a:latin typeface="標楷體" panose="03000509000000000000" pitchFamily="65" charset="-120"/>
                <a:ea typeface="標楷體" panose="03000509000000000000" pitchFamily="65" charset="-120"/>
              </a:rPr>
              <a:t>而事佛，經禪之</a:t>
            </a:r>
          </a:p>
          <a:p>
            <a:pPr eaLnBrk="1" hangingPunct="1">
              <a:spcBef>
                <a:spcPct val="50000"/>
              </a:spcBef>
              <a:buFontTx/>
              <a:buNone/>
            </a:pPr>
            <a:r>
              <a:rPr lang="zh-TW" altLang="en-US" sz="4800" dirty="0">
                <a:latin typeface="標楷體" panose="03000509000000000000" pitchFamily="65" charset="-120"/>
                <a:ea typeface="標楷體" panose="03000509000000000000" pitchFamily="65" charset="-120"/>
              </a:rPr>
              <a:t>暇，頗好筆翰</a:t>
            </a:r>
          </a:p>
        </p:txBody>
      </p:sp>
      <p:sp>
        <p:nvSpPr>
          <p:cNvPr id="17414" name="文字方塊 7"/>
          <p:cNvSpPr txBox="1">
            <a:spLocks noChangeArrowheads="1"/>
          </p:cNvSpPr>
          <p:nvPr/>
        </p:nvSpPr>
        <p:spPr bwMode="auto">
          <a:xfrm>
            <a:off x="6519863" y="6280150"/>
            <a:ext cx="33528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zh-TW" altLang="en-US" sz="1800"/>
              <a:t>圖片來源：</a:t>
            </a:r>
            <a:r>
              <a:rPr lang="en-US" altLang="zh-TW" sz="1800"/>
              <a:t>Google</a:t>
            </a:r>
            <a:r>
              <a:rPr lang="zh-TW" altLang="en-US" sz="1800"/>
              <a:t>圖片</a:t>
            </a:r>
          </a:p>
        </p:txBody>
      </p:sp>
      <p:grpSp>
        <p:nvGrpSpPr>
          <p:cNvPr id="7" name="Group 3"/>
          <p:cNvGrpSpPr>
            <a:grpSpLocks/>
          </p:cNvGrpSpPr>
          <p:nvPr/>
        </p:nvGrpSpPr>
        <p:grpSpPr bwMode="auto">
          <a:xfrm>
            <a:off x="10859770" y="340269"/>
            <a:ext cx="914400" cy="4776788"/>
            <a:chOff x="4960" y="584"/>
            <a:chExt cx="576" cy="3009"/>
          </a:xfrm>
        </p:grpSpPr>
        <p:pic>
          <p:nvPicPr>
            <p:cNvPr id="8" name="Picture 12" descr="標題框"/>
            <p:cNvPicPr>
              <a:picLocks noChangeAspect="1" noChangeArrowheads="1"/>
            </p:cNvPicPr>
            <p:nvPr/>
          </p:nvPicPr>
          <p:blipFill>
            <a:blip r:embed="rId3">
              <a:clrChange>
                <a:clrFrom>
                  <a:srgbClr val="FBFBFB"/>
                </a:clrFrom>
                <a:clrTo>
                  <a:srgbClr val="FBFBFB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960" y="584"/>
              <a:ext cx="576" cy="300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9" name="Text Box 13"/>
            <p:cNvSpPr txBox="1">
              <a:spLocks noChangeArrowheads="1"/>
            </p:cNvSpPr>
            <p:nvPr/>
          </p:nvSpPr>
          <p:spPr bwMode="auto">
            <a:xfrm>
              <a:off x="4989" y="1352"/>
              <a:ext cx="504" cy="19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eaVert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TW" altLang="en-US" sz="4000" dirty="0">
                  <a:latin typeface="Times New Roman" panose="02020603050405020304" pitchFamily="18" charset="0"/>
                  <a:ea typeface="標楷體" panose="03000509000000000000" pitchFamily="65" charset="-120"/>
                </a:rPr>
                <a:t>五、草書</a:t>
              </a:r>
              <a:endParaRPr lang="zh-TW" altLang="en-US" sz="4000" dirty="0">
                <a:ea typeface="標楷體" panose="03000509000000000000" pitchFamily="65" charset="-12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7014094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4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4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3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C:\Users\TY\Desktop\截圖\圖片 020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75275" y="-1"/>
            <a:ext cx="4103688" cy="69345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38915" name="Group 3"/>
          <p:cNvGrpSpPr>
            <a:grpSpLocks/>
          </p:cNvGrpSpPr>
          <p:nvPr/>
        </p:nvGrpSpPr>
        <p:grpSpPr bwMode="auto">
          <a:xfrm>
            <a:off x="10895013" y="236538"/>
            <a:ext cx="914400" cy="4776788"/>
            <a:chOff x="4960" y="584"/>
            <a:chExt cx="576" cy="3009"/>
          </a:xfrm>
        </p:grpSpPr>
        <p:pic>
          <p:nvPicPr>
            <p:cNvPr id="38923" name="Picture 12" descr="標題框"/>
            <p:cNvPicPr>
              <a:picLocks noChangeAspect="1" noChangeArrowheads="1"/>
            </p:cNvPicPr>
            <p:nvPr/>
          </p:nvPicPr>
          <p:blipFill>
            <a:blip r:embed="rId3">
              <a:clrChange>
                <a:clrFrom>
                  <a:srgbClr val="FBFBFB"/>
                </a:clrFrom>
                <a:clrTo>
                  <a:srgbClr val="FBFBFB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960" y="584"/>
              <a:ext cx="576" cy="300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8924" name="Text Box 13"/>
            <p:cNvSpPr txBox="1">
              <a:spLocks noChangeArrowheads="1"/>
            </p:cNvSpPr>
            <p:nvPr/>
          </p:nvSpPr>
          <p:spPr bwMode="auto">
            <a:xfrm>
              <a:off x="4989" y="1352"/>
              <a:ext cx="504" cy="19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eaVert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TW" altLang="en-US" sz="4000" dirty="0">
                  <a:latin typeface="Times New Roman" panose="02020603050405020304" pitchFamily="18" charset="0"/>
                  <a:ea typeface="標楷體" panose="03000509000000000000" pitchFamily="65" charset="-120"/>
                </a:rPr>
                <a:t>六、楷書</a:t>
              </a:r>
              <a:endParaRPr lang="zh-TW" altLang="en-US" sz="4000" dirty="0">
                <a:ea typeface="標楷體" panose="03000509000000000000" pitchFamily="65" charset="-120"/>
              </a:endParaRPr>
            </a:p>
          </p:txBody>
        </p:sp>
      </p:grpSp>
      <p:sp>
        <p:nvSpPr>
          <p:cNvPr id="38916" name="Rectangle 16"/>
          <p:cNvSpPr>
            <a:spLocks noChangeArrowheads="1"/>
          </p:cNvSpPr>
          <p:nvPr/>
        </p:nvSpPr>
        <p:spPr bwMode="auto">
          <a:xfrm>
            <a:off x="4684713" y="214633"/>
            <a:ext cx="849463" cy="65053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eaVert" wrap="squar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>
              <a:lnSpc>
                <a:spcPct val="120000"/>
              </a:lnSpc>
            </a:pPr>
            <a:r>
              <a:rPr lang="zh-TW" altLang="en-US" sz="3600" dirty="0">
                <a:latin typeface="Times New Roman" panose="02020603050405020304" pitchFamily="18" charset="0"/>
                <a:ea typeface="標楷體" panose="03000509000000000000" pitchFamily="65" charset="-120"/>
              </a:rPr>
              <a:t>唐  </a:t>
            </a:r>
            <a:r>
              <a:rPr lang="zh-TW" altLang="en-US" sz="3600" u="sng" dirty="0" smtClean="0">
                <a:latin typeface="Times New Roman" panose="02020603050405020304" pitchFamily="18" charset="0"/>
                <a:ea typeface="標楷體" panose="03000509000000000000" pitchFamily="65" charset="-120"/>
              </a:rPr>
              <a:t>顏真卿    </a:t>
            </a:r>
            <a:r>
              <a:rPr lang="zh-TW" altLang="en-US" sz="3600" dirty="0" smtClean="0">
                <a:latin typeface="Times New Roman" panose="02020603050405020304" pitchFamily="18" charset="0"/>
                <a:ea typeface="標楷體" panose="03000509000000000000" pitchFamily="65" charset="-120"/>
              </a:rPr>
              <a:t>多</a:t>
            </a:r>
            <a:r>
              <a:rPr lang="zh-TW" altLang="en-US" sz="3600" dirty="0">
                <a:latin typeface="Times New Roman" panose="02020603050405020304" pitchFamily="18" charset="0"/>
                <a:ea typeface="標楷體" panose="03000509000000000000" pitchFamily="65" charset="-120"/>
              </a:rPr>
              <a:t>寶佛塔感應碑</a:t>
            </a:r>
          </a:p>
        </p:txBody>
      </p:sp>
      <p:grpSp>
        <p:nvGrpSpPr>
          <p:cNvPr id="3" name="群組 9"/>
          <p:cNvGrpSpPr>
            <a:grpSpLocks/>
          </p:cNvGrpSpPr>
          <p:nvPr/>
        </p:nvGrpSpPr>
        <p:grpSpPr bwMode="auto">
          <a:xfrm>
            <a:off x="9415413" y="1417910"/>
            <a:ext cx="1068178" cy="3785652"/>
            <a:chOff x="5343110" y="2066178"/>
            <a:chExt cx="1562963" cy="3785381"/>
          </a:xfrm>
        </p:grpSpPr>
        <p:cxnSp>
          <p:nvCxnSpPr>
            <p:cNvPr id="38921" name="直線接點 7"/>
            <p:cNvCxnSpPr>
              <a:cxnSpLocks noChangeShapeType="1"/>
            </p:cNvCxnSpPr>
            <p:nvPr/>
          </p:nvCxnSpPr>
          <p:spPr bwMode="auto">
            <a:xfrm>
              <a:off x="5343110" y="3263182"/>
              <a:ext cx="766158" cy="0"/>
            </a:xfrm>
            <a:prstGeom prst="line">
              <a:avLst/>
            </a:prstGeom>
            <a:noFill/>
            <a:ln w="22225" algn="ctr">
              <a:solidFill>
                <a:srgbClr val="0000CC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9" name="矩形 8"/>
            <p:cNvSpPr/>
            <p:nvPr/>
          </p:nvSpPr>
          <p:spPr>
            <a:xfrm>
              <a:off x="5915325" y="2066178"/>
              <a:ext cx="990748" cy="3785381"/>
            </a:xfrm>
            <a:prstGeom prst="rect">
              <a:avLst/>
            </a:prstGeom>
          </p:spPr>
          <p:txBody>
            <a:bodyPr vert="eaVert" wrap="none">
              <a:spAutoFit/>
            </a:bodyPr>
            <a:lstStyle/>
            <a:p>
              <a:pPr>
                <a:defRPr/>
              </a:pPr>
              <a:r>
                <a:rPr lang="en-US" altLang="zh-TW" sz="3200" dirty="0">
                  <a:solidFill>
                    <a:srgbClr val="0000CC"/>
                  </a:solidFill>
                  <a:latin typeface="+mj-ea"/>
                  <a:ea typeface="+mj-ea"/>
                </a:rPr>
                <a:t>︵﹁</a:t>
              </a:r>
              <a:r>
                <a:rPr lang="zh-TW" altLang="en-US" sz="3200" dirty="0">
                  <a:solidFill>
                    <a:srgbClr val="0000CC"/>
                  </a:solidFill>
                  <a:latin typeface="+mj-ea"/>
                  <a:ea typeface="+mj-ea"/>
                </a:rPr>
                <a:t>京</a:t>
              </a:r>
              <a:r>
                <a:rPr lang="en-US" altLang="zh-TW" sz="3200" dirty="0">
                  <a:solidFill>
                    <a:srgbClr val="0000CC"/>
                  </a:solidFill>
                  <a:latin typeface="+mj-ea"/>
                  <a:ea typeface="+mj-ea"/>
                </a:rPr>
                <a:t>﹂</a:t>
              </a:r>
              <a:r>
                <a:rPr lang="zh-TW" altLang="en-US" sz="3200" dirty="0">
                  <a:solidFill>
                    <a:srgbClr val="0000CC"/>
                  </a:solidFill>
                  <a:latin typeface="+mj-ea"/>
                  <a:ea typeface="+mj-ea"/>
                </a:rPr>
                <a:t>的異體字</a:t>
              </a:r>
              <a:r>
                <a:rPr lang="en-US" altLang="zh-TW" sz="3200" dirty="0">
                  <a:solidFill>
                    <a:srgbClr val="0000CC"/>
                  </a:solidFill>
                  <a:latin typeface="+mj-ea"/>
                  <a:ea typeface="+mj-ea"/>
                </a:rPr>
                <a:t>︶</a:t>
              </a:r>
              <a:endParaRPr lang="zh-TW" altLang="en-US" sz="3200" dirty="0">
                <a:solidFill>
                  <a:srgbClr val="0000CC"/>
                </a:solidFill>
                <a:latin typeface="+mj-ea"/>
                <a:ea typeface="+mj-ea"/>
              </a:endParaRPr>
            </a:p>
          </p:txBody>
        </p:sp>
      </p:grpSp>
      <p:pic>
        <p:nvPicPr>
          <p:cNvPr id="38919" name="Picture 13" descr="2007225337990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3475" y="214633"/>
            <a:ext cx="3469815" cy="55795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1758" name="Rectangle 14"/>
          <p:cNvSpPr>
            <a:spLocks noChangeArrowheads="1"/>
          </p:cNvSpPr>
          <p:nvPr/>
        </p:nvSpPr>
        <p:spPr bwMode="auto">
          <a:xfrm>
            <a:off x="976232" y="5873115"/>
            <a:ext cx="4105859" cy="9848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</p:spPr>
        <p:txBody>
          <a:bodyPr wrap="square" lIns="0" tIns="0" rIns="0" bIns="0" anchor="ctr">
            <a:spAutoFit/>
          </a:bodyPr>
          <a:lstStyle/>
          <a:p>
            <a:pPr eaLnBrk="0" hangingPunct="0">
              <a:defRPr/>
            </a:pPr>
            <a:r>
              <a:rPr lang="zh-TW" altLang="en-US" sz="3200" dirty="0">
                <a:latin typeface="Times New Roman" pitchFamily="18" charset="0"/>
                <a:ea typeface="標楷體" pitchFamily="65" charset="-120"/>
              </a:rPr>
              <a:t>唐 </a:t>
            </a:r>
            <a:r>
              <a:rPr lang="zh-TW" altLang="en-US" sz="3200" u="sng" dirty="0" smtClean="0">
                <a:latin typeface="Times New Roman" pitchFamily="18" charset="0"/>
                <a:ea typeface="標楷體" pitchFamily="65" charset="-120"/>
              </a:rPr>
              <a:t>柳公權</a:t>
            </a:r>
            <a:r>
              <a:rPr lang="zh-TW" altLang="en-US" sz="3200" dirty="0" smtClean="0">
                <a:latin typeface="Times New Roman" pitchFamily="18" charset="0"/>
                <a:ea typeface="標楷體" pitchFamily="65" charset="-120"/>
              </a:rPr>
              <a:t>   玄</a:t>
            </a:r>
            <a:r>
              <a:rPr lang="zh-TW" altLang="en-US" sz="3200" dirty="0">
                <a:latin typeface="Times New Roman" pitchFamily="18" charset="0"/>
                <a:ea typeface="標楷體" pitchFamily="65" charset="-120"/>
              </a:rPr>
              <a:t>秘塔碑</a:t>
            </a:r>
          </a:p>
          <a:p>
            <a:pPr eaLnBrk="0" hangingPunct="0">
              <a:defRPr/>
            </a:pPr>
            <a:endParaRPr lang="zh-TW" altLang="en-US" sz="3200" dirty="0">
              <a:latin typeface="Times New Roman" pitchFamily="18" charset="0"/>
              <a:ea typeface="標楷體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4942974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010" name="Group 3"/>
          <p:cNvGrpSpPr>
            <a:grpSpLocks/>
          </p:cNvGrpSpPr>
          <p:nvPr/>
        </p:nvGrpSpPr>
        <p:grpSpPr bwMode="auto">
          <a:xfrm>
            <a:off x="9213850" y="549275"/>
            <a:ext cx="914400" cy="4776788"/>
            <a:chOff x="4960" y="584"/>
            <a:chExt cx="576" cy="3009"/>
          </a:xfrm>
        </p:grpSpPr>
        <p:pic>
          <p:nvPicPr>
            <p:cNvPr id="43014" name="Picture 12" descr="標題框"/>
            <p:cNvPicPr>
              <a:picLocks noChangeAspect="1" noChangeArrowheads="1"/>
            </p:cNvPicPr>
            <p:nvPr/>
          </p:nvPicPr>
          <p:blipFill>
            <a:blip r:embed="rId2">
              <a:clrChange>
                <a:clrFrom>
                  <a:srgbClr val="FBFBFB"/>
                </a:clrFrom>
                <a:clrTo>
                  <a:srgbClr val="FBFBFB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960" y="584"/>
              <a:ext cx="576" cy="300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3015" name="Text Box 13"/>
            <p:cNvSpPr txBox="1">
              <a:spLocks noChangeArrowheads="1"/>
            </p:cNvSpPr>
            <p:nvPr/>
          </p:nvSpPr>
          <p:spPr bwMode="auto">
            <a:xfrm>
              <a:off x="5028" y="1352"/>
              <a:ext cx="465" cy="19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eaVert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TW" altLang="en-US" sz="3600" dirty="0">
                  <a:latin typeface="Times New Roman" panose="02020603050405020304" pitchFamily="18" charset="0"/>
                  <a:ea typeface="標楷體" panose="03000509000000000000" pitchFamily="65" charset="-120"/>
                </a:rPr>
                <a:t>七、行書</a:t>
              </a:r>
              <a:endParaRPr lang="zh-TW" altLang="en-US" sz="3600" dirty="0">
                <a:ea typeface="標楷體" panose="03000509000000000000" pitchFamily="65" charset="-120"/>
              </a:endParaRPr>
            </a:p>
          </p:txBody>
        </p:sp>
      </p:grpSp>
      <p:pic>
        <p:nvPicPr>
          <p:cNvPr id="43011" name="Picture 2" descr="C:\Users\TY\Desktop\截圖\圖片 022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1652" y="-2074"/>
            <a:ext cx="5408023" cy="68600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3012" name="Rectangle 16"/>
          <p:cNvSpPr>
            <a:spLocks noChangeArrowheads="1"/>
          </p:cNvSpPr>
          <p:nvPr/>
        </p:nvSpPr>
        <p:spPr bwMode="auto">
          <a:xfrm>
            <a:off x="2356194" y="188375"/>
            <a:ext cx="997196" cy="6479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eaVert" wrap="squar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>
              <a:lnSpc>
                <a:spcPct val="120000"/>
              </a:lnSpc>
            </a:pPr>
            <a:r>
              <a:rPr lang="zh-TW" altLang="en-US" sz="4400" dirty="0">
                <a:latin typeface="Times New Roman" panose="02020603050405020304" pitchFamily="18" charset="0"/>
                <a:ea typeface="標楷體" panose="03000509000000000000" pitchFamily="65" charset="-120"/>
              </a:rPr>
              <a:t>行書／唐馮承素摹蘭亭帖</a:t>
            </a:r>
          </a:p>
        </p:txBody>
      </p:sp>
    </p:spTree>
    <p:extLst>
      <p:ext uri="{BB962C8B-B14F-4D97-AF65-F5344CB8AC3E}">
        <p14:creationId xmlns:p14="http://schemas.microsoft.com/office/powerpoint/2010/main" val="22138459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034" name="Group 3"/>
          <p:cNvGrpSpPr>
            <a:grpSpLocks/>
          </p:cNvGrpSpPr>
          <p:nvPr/>
        </p:nvGrpSpPr>
        <p:grpSpPr bwMode="auto">
          <a:xfrm>
            <a:off x="10763794" y="288132"/>
            <a:ext cx="984251" cy="4920366"/>
            <a:chOff x="4950" y="584"/>
            <a:chExt cx="586" cy="3009"/>
          </a:xfrm>
        </p:grpSpPr>
        <p:pic>
          <p:nvPicPr>
            <p:cNvPr id="44039" name="Picture 12" descr="標題框"/>
            <p:cNvPicPr>
              <a:picLocks noChangeAspect="1" noChangeArrowheads="1"/>
            </p:cNvPicPr>
            <p:nvPr/>
          </p:nvPicPr>
          <p:blipFill>
            <a:blip r:embed="rId2">
              <a:clrChange>
                <a:clrFrom>
                  <a:srgbClr val="FBFBFB"/>
                </a:clrFrom>
                <a:clrTo>
                  <a:srgbClr val="FBFBFB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960" y="584"/>
              <a:ext cx="576" cy="300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4040" name="Text Box 13"/>
            <p:cNvSpPr txBox="1">
              <a:spLocks noChangeArrowheads="1"/>
            </p:cNvSpPr>
            <p:nvPr/>
          </p:nvSpPr>
          <p:spPr bwMode="auto">
            <a:xfrm>
              <a:off x="4950" y="1352"/>
              <a:ext cx="543" cy="19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eaVert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TW" altLang="en-US" sz="4400" dirty="0">
                  <a:latin typeface="Times New Roman" panose="02020603050405020304" pitchFamily="18" charset="0"/>
                  <a:ea typeface="標楷體" panose="03000509000000000000" pitchFamily="65" charset="-120"/>
                </a:rPr>
                <a:t>七、行書</a:t>
              </a:r>
              <a:endParaRPr lang="zh-TW" altLang="en-US" sz="4400" dirty="0">
                <a:ea typeface="標楷體" panose="03000509000000000000" pitchFamily="65" charset="-120"/>
              </a:endParaRPr>
            </a:p>
          </p:txBody>
        </p:sp>
      </p:grpSp>
      <p:sp>
        <p:nvSpPr>
          <p:cNvPr id="44035" name="Rectangle 16"/>
          <p:cNvSpPr>
            <a:spLocks noChangeArrowheads="1"/>
          </p:cNvSpPr>
          <p:nvPr/>
        </p:nvSpPr>
        <p:spPr bwMode="auto">
          <a:xfrm>
            <a:off x="2082964" y="288132"/>
            <a:ext cx="997196" cy="61395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eaVert" wrap="squar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>
              <a:lnSpc>
                <a:spcPct val="120000"/>
              </a:lnSpc>
            </a:pPr>
            <a:r>
              <a:rPr lang="zh-TW" altLang="en-US" sz="4400" dirty="0">
                <a:latin typeface="Times New Roman" panose="02020603050405020304" pitchFamily="18" charset="0"/>
                <a:ea typeface="標楷體" panose="03000509000000000000" pitchFamily="65" charset="-120"/>
              </a:rPr>
              <a:t>行書／宋米芾  韓馬帖</a:t>
            </a:r>
          </a:p>
        </p:txBody>
      </p:sp>
      <p:pic>
        <p:nvPicPr>
          <p:cNvPr id="44036" name="Picture 2" descr="C:\Users\TY\Desktop\截圖\圖片 023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67520" y="-5974"/>
            <a:ext cx="7905111" cy="68639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4037" name="Picture 3" descr="C:\Users\TY\Desktop\截圖\圖片 024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97538" y="5811839"/>
            <a:ext cx="182562" cy="280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484189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478048" y="4623680"/>
            <a:ext cx="10204499" cy="7207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noAutofit/>
          </a:bodyPr>
          <a:lstStyle/>
          <a:p>
            <a:pPr>
              <a:buFontTx/>
              <a:buNone/>
            </a:pPr>
            <a:r>
              <a:rPr lang="zh-TW" altLang="en-US" sz="4400" b="1" dirty="0" smtClean="0"/>
              <a:t>篆書如（ </a:t>
            </a:r>
            <a:r>
              <a:rPr lang="zh-TW" altLang="en-US" sz="4400" b="1" dirty="0" smtClean="0">
                <a:solidFill>
                  <a:schemeClr val="bg1"/>
                </a:solidFill>
              </a:rPr>
              <a:t>圈</a:t>
            </a:r>
            <a:r>
              <a:rPr lang="zh-TW" altLang="en-US" sz="4400" b="1" dirty="0" smtClean="0"/>
              <a:t>   ）          隸書如（ </a:t>
            </a:r>
            <a:r>
              <a:rPr lang="zh-TW" altLang="en-US" sz="4400" b="1" dirty="0" smtClean="0">
                <a:solidFill>
                  <a:schemeClr val="bg1"/>
                </a:solidFill>
              </a:rPr>
              <a:t>蠶</a:t>
            </a:r>
            <a:r>
              <a:rPr lang="zh-TW" altLang="en-US" sz="4400" b="1" dirty="0" smtClean="0"/>
              <a:t>   ）</a:t>
            </a:r>
          </a:p>
        </p:txBody>
      </p:sp>
      <p:pic>
        <p:nvPicPr>
          <p:cNvPr id="46083" name="圖片 3" descr="靜思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8823" y="1279258"/>
            <a:ext cx="5590903" cy="29732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矩形 4"/>
          <p:cNvSpPr/>
          <p:nvPr/>
        </p:nvSpPr>
        <p:spPr>
          <a:xfrm>
            <a:off x="378823" y="261763"/>
            <a:ext cx="6868885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eaLnBrk="0" hangingPunct="0">
              <a:spcBef>
                <a:spcPct val="20000"/>
              </a:spcBef>
              <a:defRPr/>
            </a:pPr>
            <a:r>
              <a:rPr lang="zh-TW" altLang="en-US" sz="5400" kern="0" dirty="0">
                <a:solidFill>
                  <a:srgbClr val="000000"/>
                </a:solidFill>
                <a:latin typeface="Times New Roman"/>
                <a:ea typeface="標楷體"/>
              </a:rPr>
              <a:t>  ＊漢字形體特點：</a:t>
            </a:r>
          </a:p>
        </p:txBody>
      </p:sp>
      <p:pic>
        <p:nvPicPr>
          <p:cNvPr id="46086" name="圖片 6" descr="下載2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69725" y="1279257"/>
            <a:ext cx="6370769" cy="29732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975034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8" name="圖片 8" descr="下載4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7419" y="793385"/>
            <a:ext cx="3226525" cy="49414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矩形 4"/>
          <p:cNvSpPr/>
          <p:nvPr/>
        </p:nvSpPr>
        <p:spPr>
          <a:xfrm>
            <a:off x="324598" y="261121"/>
            <a:ext cx="593734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eaLnBrk="0" hangingPunct="0">
              <a:spcBef>
                <a:spcPct val="20000"/>
              </a:spcBef>
              <a:defRPr/>
            </a:pPr>
            <a:r>
              <a:rPr lang="zh-TW" altLang="en-US" sz="4800" kern="0" dirty="0">
                <a:solidFill>
                  <a:srgbClr val="000000"/>
                </a:solidFill>
                <a:latin typeface="Times New Roman"/>
                <a:ea typeface="標楷體"/>
              </a:rPr>
              <a:t>  ＊漢字形體特點：</a:t>
            </a:r>
          </a:p>
        </p:txBody>
      </p:sp>
      <p:sp>
        <p:nvSpPr>
          <p:cNvPr id="6" name="矩形 5"/>
          <p:cNvSpPr/>
          <p:nvPr/>
        </p:nvSpPr>
        <p:spPr>
          <a:xfrm>
            <a:off x="1605008" y="5971963"/>
            <a:ext cx="1037363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zh-TW" altLang="en-US" sz="3600" dirty="0"/>
              <a:t>楷書如（ </a:t>
            </a:r>
            <a:r>
              <a:rPr lang="zh-TW" altLang="en-US" sz="3600" b="1" dirty="0">
                <a:solidFill>
                  <a:schemeClr val="bg1"/>
                </a:solidFill>
              </a:rPr>
              <a:t>立</a:t>
            </a:r>
            <a:r>
              <a:rPr lang="zh-TW" altLang="en-US" sz="3600" dirty="0"/>
              <a:t> ）、行書如（ </a:t>
            </a:r>
            <a:r>
              <a:rPr lang="zh-TW" altLang="en-US" sz="3600" b="1" dirty="0">
                <a:solidFill>
                  <a:schemeClr val="bg1"/>
                </a:solidFill>
              </a:rPr>
              <a:t>行</a:t>
            </a:r>
            <a:r>
              <a:rPr lang="zh-TW" altLang="en-US" sz="3600" dirty="0"/>
              <a:t> ）、草書如（ </a:t>
            </a:r>
            <a:r>
              <a:rPr lang="zh-TW" altLang="en-US" sz="3600" b="1" dirty="0">
                <a:solidFill>
                  <a:schemeClr val="bg1"/>
                </a:solidFill>
              </a:rPr>
              <a:t>走</a:t>
            </a:r>
            <a:r>
              <a:rPr lang="zh-TW" altLang="en-US" sz="3600" dirty="0"/>
              <a:t> ） </a:t>
            </a:r>
          </a:p>
        </p:txBody>
      </p:sp>
      <p:pic>
        <p:nvPicPr>
          <p:cNvPr id="46087" name="圖片 7" descr="images (3)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39051" y="793385"/>
            <a:ext cx="3239588" cy="50959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6089" name="圖片 9" descr="下載5.jp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7629" y="990049"/>
            <a:ext cx="4846852" cy="24234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823308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圖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20686" y="432946"/>
            <a:ext cx="8033656" cy="2009808"/>
          </a:xfrm>
          <a:prstGeom prst="rect">
            <a:avLst/>
          </a:prstGeom>
        </p:spPr>
      </p:pic>
      <p:sp>
        <p:nvSpPr>
          <p:cNvPr id="4" name="矩形 3"/>
          <p:cNvSpPr/>
          <p:nvPr/>
        </p:nvSpPr>
        <p:spPr bwMode="auto">
          <a:xfrm>
            <a:off x="1541417" y="2531835"/>
            <a:ext cx="5017180" cy="3896925"/>
          </a:xfrm>
          <a:prstGeom prst="rect">
            <a:avLst/>
          </a:prstGeom>
          <a:noFill/>
          <a:ln w="28575" cap="flat" cmpd="sng" algn="ctr">
            <a:solidFill>
              <a:schemeClr val="tx1"/>
            </a:solidFill>
            <a:prstDash val="lgDashDot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r>
              <a:rPr lang="zh-TW" altLang="en-US" sz="4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請選擇</a:t>
            </a:r>
            <a:endParaRPr lang="en-US" altLang="zh-TW" sz="4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defRPr/>
            </a:pPr>
            <a:r>
              <a:rPr lang="en-US" altLang="zh-TW" sz="4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 1</a:t>
            </a:r>
            <a:r>
              <a:rPr lang="en-US" altLang="zh-TW" sz="4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.</a:t>
            </a:r>
            <a:r>
              <a:rPr lang="zh-TW" altLang="en-US" sz="4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甲骨文</a:t>
            </a:r>
            <a:endParaRPr lang="en-US" altLang="zh-TW" sz="4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defRPr/>
            </a:pPr>
            <a:r>
              <a:rPr lang="zh-TW" altLang="en-US" sz="4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zh-TW" altLang="en-US" sz="4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  </a:t>
            </a:r>
            <a:r>
              <a:rPr lang="zh-TW" altLang="en-US" sz="4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或金文</a:t>
            </a:r>
            <a:endParaRPr lang="en-US" altLang="zh-TW" sz="4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defRPr/>
            </a:pPr>
            <a:r>
              <a:rPr lang="en-US" altLang="zh-TW" sz="4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 3</a:t>
            </a:r>
            <a:r>
              <a:rPr lang="en-US" altLang="zh-TW" sz="4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.</a:t>
            </a:r>
            <a:r>
              <a:rPr lang="zh-TW" altLang="en-US" sz="4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隸書</a:t>
            </a:r>
            <a:endParaRPr lang="en-US" altLang="zh-TW" sz="4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defRPr/>
            </a:pPr>
            <a:r>
              <a:rPr lang="en-US" altLang="zh-TW" sz="44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 5</a:t>
            </a:r>
            <a:r>
              <a:rPr lang="en-US" altLang="zh-TW" sz="44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.</a:t>
            </a:r>
            <a:r>
              <a:rPr lang="zh-TW" altLang="en-US" sz="44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楷書</a:t>
            </a:r>
            <a:endParaRPr lang="en-US" altLang="zh-TW" sz="4400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defRPr/>
            </a:pPr>
            <a:endParaRPr lang="en-US" altLang="zh-TW" sz="4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  <a:ea typeface="+mj-ea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4425406" y="3079913"/>
            <a:ext cx="1877437" cy="280076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zh-TW" sz="4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2.</a:t>
            </a:r>
            <a:r>
              <a:rPr lang="zh-TW" altLang="en-US" sz="4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篆書</a:t>
            </a:r>
            <a:endParaRPr lang="en-US" altLang="zh-TW" sz="4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defRPr/>
            </a:pPr>
            <a:endParaRPr lang="en-US" altLang="zh-TW" sz="4400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defRPr/>
            </a:pPr>
            <a:r>
              <a:rPr lang="en-US" altLang="zh-TW" sz="44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4.</a:t>
            </a:r>
            <a:r>
              <a:rPr lang="zh-TW" altLang="en-US" sz="44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草書</a:t>
            </a:r>
            <a:endParaRPr lang="en-US" altLang="zh-TW" sz="4400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defRPr/>
            </a:pPr>
            <a:r>
              <a:rPr lang="en-US" altLang="zh-TW" sz="44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6.</a:t>
            </a:r>
            <a:r>
              <a:rPr lang="zh-TW" altLang="en-US" sz="44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行書</a:t>
            </a:r>
          </a:p>
        </p:txBody>
      </p:sp>
      <p:pic>
        <p:nvPicPr>
          <p:cNvPr id="9" name="圖片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78956" y="2442754"/>
            <a:ext cx="4314825" cy="4295775"/>
          </a:xfrm>
          <a:prstGeom prst="rect">
            <a:avLst/>
          </a:prstGeom>
        </p:spPr>
      </p:pic>
      <p:pic>
        <p:nvPicPr>
          <p:cNvPr id="10" name="圖片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98006" y="2442754"/>
            <a:ext cx="4295775" cy="4295775"/>
          </a:xfrm>
          <a:prstGeom prst="rect">
            <a:avLst/>
          </a:prstGeom>
        </p:spPr>
      </p:pic>
      <p:pic>
        <p:nvPicPr>
          <p:cNvPr id="11" name="圖片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278956" y="2452279"/>
            <a:ext cx="4305300" cy="4276725"/>
          </a:xfrm>
          <a:prstGeom prst="rect">
            <a:avLst/>
          </a:prstGeom>
        </p:spPr>
      </p:pic>
      <p:pic>
        <p:nvPicPr>
          <p:cNvPr id="12" name="圖片 1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255582" y="2439854"/>
            <a:ext cx="4324350" cy="4343400"/>
          </a:xfrm>
          <a:prstGeom prst="rect">
            <a:avLst/>
          </a:prstGeom>
        </p:spPr>
      </p:pic>
      <p:pic>
        <p:nvPicPr>
          <p:cNvPr id="13" name="圖片 1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246057" y="2487479"/>
            <a:ext cx="4333875" cy="4305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56768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0" name="Picture 13" descr="標題框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BFBFB"/>
              </a:clrFrom>
              <a:clrTo>
                <a:srgbClr val="FBFBFB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35860" y="216102"/>
            <a:ext cx="1068070" cy="5579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3491" name="Rectangle 16"/>
          <p:cNvSpPr>
            <a:spLocks noChangeArrowheads="1"/>
          </p:cNvSpPr>
          <p:nvPr/>
        </p:nvSpPr>
        <p:spPr bwMode="auto">
          <a:xfrm>
            <a:off x="10664099" y="1903574"/>
            <a:ext cx="685800" cy="30984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eaVert" anchor="ctr"/>
          <a:lstStyle>
            <a:lvl1pPr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algn="ctr" eaLnBrk="1" hangingPunct="1"/>
            <a:r>
              <a:rPr lang="zh-TW" altLang="en-US" sz="4400" dirty="0">
                <a:solidFill>
                  <a:schemeClr val="tx2"/>
                </a:solidFill>
                <a:ea typeface="標楷體" panose="03000509000000000000" pitchFamily="65" charset="-120"/>
              </a:rPr>
              <a:t>快問快</a:t>
            </a:r>
            <a:r>
              <a:rPr lang="zh-TW" altLang="en-US" sz="4400" dirty="0" smtClean="0">
                <a:solidFill>
                  <a:schemeClr val="tx2"/>
                </a:solidFill>
                <a:ea typeface="標楷體" panose="03000509000000000000" pitchFamily="65" charset="-120"/>
              </a:rPr>
              <a:t>答</a:t>
            </a:r>
            <a:r>
              <a:rPr lang="en-US" altLang="zh-TW" sz="4400" dirty="0" smtClean="0">
                <a:solidFill>
                  <a:schemeClr val="tx2"/>
                </a:solidFill>
                <a:ea typeface="標楷體" panose="03000509000000000000" pitchFamily="65" charset="-120"/>
              </a:rPr>
              <a:t>1</a:t>
            </a:r>
            <a:endParaRPr lang="zh-TW" altLang="en-US" sz="4400" dirty="0">
              <a:solidFill>
                <a:schemeClr val="tx2"/>
              </a:solidFill>
            </a:endParaRPr>
          </a:p>
        </p:txBody>
      </p:sp>
      <p:pic>
        <p:nvPicPr>
          <p:cNvPr id="63492" name="Picture 2" descr="加一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6507" y="216102"/>
            <a:ext cx="4036423" cy="64734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矩形 6"/>
          <p:cNvSpPr/>
          <p:nvPr/>
        </p:nvSpPr>
        <p:spPr bwMode="auto">
          <a:xfrm>
            <a:off x="936397" y="1236777"/>
            <a:ext cx="5017180" cy="3896925"/>
          </a:xfrm>
          <a:prstGeom prst="rect">
            <a:avLst/>
          </a:prstGeom>
          <a:noFill/>
          <a:ln w="28575" cap="flat" cmpd="sng" algn="ctr">
            <a:solidFill>
              <a:schemeClr val="tx1"/>
            </a:solidFill>
            <a:prstDash val="lgDashDot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r>
              <a:rPr lang="zh-TW" altLang="en-US" sz="4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請選擇</a:t>
            </a:r>
            <a:endParaRPr lang="en-US" altLang="zh-TW" sz="4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defRPr/>
            </a:pPr>
            <a:r>
              <a:rPr lang="en-US" altLang="zh-TW" sz="4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 1</a:t>
            </a:r>
            <a:r>
              <a:rPr lang="en-US" altLang="zh-TW" sz="4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.</a:t>
            </a:r>
            <a:r>
              <a:rPr lang="zh-TW" altLang="en-US" sz="4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甲骨文</a:t>
            </a:r>
            <a:endParaRPr lang="en-US" altLang="zh-TW" sz="4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defRPr/>
            </a:pPr>
            <a:r>
              <a:rPr lang="zh-TW" altLang="en-US" sz="4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zh-TW" altLang="en-US" sz="4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  </a:t>
            </a:r>
            <a:r>
              <a:rPr lang="zh-TW" altLang="en-US" sz="4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或金文</a:t>
            </a:r>
            <a:endParaRPr lang="en-US" altLang="zh-TW" sz="4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defRPr/>
            </a:pPr>
            <a:r>
              <a:rPr lang="en-US" altLang="zh-TW" sz="4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 3</a:t>
            </a:r>
            <a:r>
              <a:rPr lang="en-US" altLang="zh-TW" sz="4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.</a:t>
            </a:r>
            <a:r>
              <a:rPr lang="zh-TW" altLang="en-US" sz="4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隸書</a:t>
            </a:r>
            <a:endParaRPr lang="en-US" altLang="zh-TW" sz="4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defRPr/>
            </a:pPr>
            <a:r>
              <a:rPr lang="en-US" altLang="zh-TW" sz="44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 5</a:t>
            </a:r>
            <a:r>
              <a:rPr lang="en-US" altLang="zh-TW" sz="44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.</a:t>
            </a:r>
            <a:r>
              <a:rPr lang="zh-TW" altLang="en-US" sz="44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楷書</a:t>
            </a:r>
            <a:endParaRPr lang="en-US" altLang="zh-TW" sz="4400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defRPr/>
            </a:pPr>
            <a:endParaRPr lang="en-US" altLang="zh-TW" sz="4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  <a:ea typeface="+mj-ea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3820386" y="1886908"/>
            <a:ext cx="1877437" cy="280076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zh-TW" sz="4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2.</a:t>
            </a:r>
            <a:r>
              <a:rPr lang="zh-TW" altLang="en-US" sz="4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篆書</a:t>
            </a:r>
            <a:endParaRPr lang="en-US" altLang="zh-TW" sz="4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defRPr/>
            </a:pPr>
            <a:endParaRPr lang="en-US" altLang="zh-TW" sz="4400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defRPr/>
            </a:pPr>
            <a:r>
              <a:rPr lang="en-US" altLang="zh-TW" sz="44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4.</a:t>
            </a:r>
            <a:r>
              <a:rPr lang="zh-TW" altLang="en-US" sz="44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草書</a:t>
            </a:r>
            <a:endParaRPr lang="en-US" altLang="zh-TW" sz="4400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defRPr/>
            </a:pPr>
            <a:r>
              <a:rPr lang="en-US" altLang="zh-TW" sz="44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6.</a:t>
            </a:r>
            <a:r>
              <a:rPr lang="zh-TW" altLang="en-US" sz="44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行書</a:t>
            </a:r>
          </a:p>
        </p:txBody>
      </p:sp>
    </p:spTree>
    <p:extLst>
      <p:ext uri="{BB962C8B-B14F-4D97-AF65-F5344CB8AC3E}">
        <p14:creationId xmlns:p14="http://schemas.microsoft.com/office/powerpoint/2010/main" val="38614745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4" name="Picture 13" descr="標題框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BFBFB"/>
              </a:clrFrom>
              <a:clrTo>
                <a:srgbClr val="FBFBFB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93431" y="423135"/>
            <a:ext cx="1054236" cy="5142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4515" name="Rectangle 16"/>
          <p:cNvSpPr>
            <a:spLocks noChangeArrowheads="1"/>
          </p:cNvSpPr>
          <p:nvPr/>
        </p:nvSpPr>
        <p:spPr bwMode="auto">
          <a:xfrm>
            <a:off x="10414953" y="1695586"/>
            <a:ext cx="1054236" cy="3024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eaVert" anchor="ctr"/>
          <a:lstStyle>
            <a:lvl1pPr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algn="ctr" eaLnBrk="1" hangingPunct="1"/>
            <a:r>
              <a:rPr lang="zh-TW" altLang="en-US" sz="4400" dirty="0">
                <a:solidFill>
                  <a:schemeClr val="tx2"/>
                </a:solidFill>
                <a:ea typeface="標楷體" panose="03000509000000000000" pitchFamily="65" charset="-120"/>
              </a:rPr>
              <a:t>快問快</a:t>
            </a:r>
            <a:r>
              <a:rPr lang="zh-TW" altLang="en-US" sz="4400" dirty="0" smtClean="0">
                <a:solidFill>
                  <a:schemeClr val="tx2"/>
                </a:solidFill>
                <a:ea typeface="標楷體" panose="03000509000000000000" pitchFamily="65" charset="-120"/>
              </a:rPr>
              <a:t>答</a:t>
            </a:r>
            <a:r>
              <a:rPr lang="en-US" altLang="zh-TW" sz="4400" dirty="0" smtClean="0">
                <a:solidFill>
                  <a:schemeClr val="tx2"/>
                </a:solidFill>
                <a:ea typeface="標楷體" panose="03000509000000000000" pitchFamily="65" charset="-120"/>
              </a:rPr>
              <a:t>2</a:t>
            </a:r>
            <a:endParaRPr lang="zh-TW" altLang="en-US" sz="4400" dirty="0">
              <a:solidFill>
                <a:schemeClr val="tx2"/>
              </a:solidFill>
            </a:endParaRPr>
          </a:p>
        </p:txBody>
      </p:sp>
      <p:pic>
        <p:nvPicPr>
          <p:cNvPr id="64516" name="Picture 2" descr="草一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1593" y="273413"/>
            <a:ext cx="4937192" cy="64255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矩形 6"/>
          <p:cNvSpPr/>
          <p:nvPr/>
        </p:nvSpPr>
        <p:spPr bwMode="auto">
          <a:xfrm>
            <a:off x="904809" y="1163765"/>
            <a:ext cx="4467293" cy="3660775"/>
          </a:xfrm>
          <a:prstGeom prst="rect">
            <a:avLst/>
          </a:prstGeom>
          <a:noFill/>
          <a:ln w="28575" cap="flat" cmpd="sng" algn="ctr">
            <a:solidFill>
              <a:schemeClr val="tx1"/>
            </a:solidFill>
            <a:prstDash val="lgDashDot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r>
              <a:rPr lang="zh-TW" altLang="en-US" sz="4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請選擇</a:t>
            </a:r>
            <a:endParaRPr lang="en-US" altLang="zh-TW" sz="4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defRPr/>
            </a:pPr>
            <a:r>
              <a:rPr lang="en-US" altLang="zh-TW" sz="4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1.</a:t>
            </a:r>
            <a:r>
              <a:rPr lang="zh-TW" altLang="en-US" sz="4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甲骨文</a:t>
            </a:r>
            <a:endParaRPr lang="en-US" altLang="zh-TW" sz="4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defRPr/>
            </a:pPr>
            <a:r>
              <a:rPr lang="zh-TW" altLang="en-US" sz="4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  或金文</a:t>
            </a:r>
            <a:endParaRPr lang="en-US" altLang="zh-TW" sz="4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defRPr/>
            </a:pPr>
            <a:r>
              <a:rPr lang="en-US" altLang="zh-TW" sz="4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3.</a:t>
            </a:r>
            <a:r>
              <a:rPr lang="zh-TW" altLang="en-US" sz="4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隸書</a:t>
            </a:r>
            <a:endParaRPr lang="en-US" altLang="zh-TW" sz="4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defRPr/>
            </a:pPr>
            <a:r>
              <a:rPr lang="en-US" altLang="zh-TW" sz="44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5.</a:t>
            </a:r>
            <a:r>
              <a:rPr lang="zh-TW" altLang="en-US" sz="44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楷書</a:t>
            </a:r>
            <a:endParaRPr lang="en-US" altLang="zh-TW" sz="4400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defRPr/>
            </a:pPr>
            <a:endParaRPr lang="en-US" altLang="zh-TW" sz="4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3364037" y="1807296"/>
            <a:ext cx="1877437" cy="280076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zh-TW" sz="4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2.</a:t>
            </a:r>
            <a:r>
              <a:rPr lang="zh-TW" altLang="en-US" sz="4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篆書</a:t>
            </a:r>
            <a:endParaRPr lang="en-US" altLang="zh-TW" sz="4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defRPr/>
            </a:pPr>
            <a:endParaRPr lang="en-US" altLang="zh-TW" sz="4400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defRPr/>
            </a:pPr>
            <a:r>
              <a:rPr lang="en-US" altLang="zh-TW" sz="44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4.</a:t>
            </a:r>
            <a:r>
              <a:rPr lang="zh-TW" altLang="en-US" sz="44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草書</a:t>
            </a:r>
            <a:endParaRPr lang="en-US" altLang="zh-TW" sz="4400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defRPr/>
            </a:pPr>
            <a:r>
              <a:rPr lang="en-US" altLang="zh-TW" sz="44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6.</a:t>
            </a:r>
            <a:r>
              <a:rPr lang="zh-TW" altLang="en-US" sz="44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行書</a:t>
            </a:r>
          </a:p>
        </p:txBody>
      </p:sp>
    </p:spTree>
    <p:extLst>
      <p:ext uri="{BB962C8B-B14F-4D97-AF65-F5344CB8AC3E}">
        <p14:creationId xmlns:p14="http://schemas.microsoft.com/office/powerpoint/2010/main" val="4677413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2" name="Picture 13" descr="標題框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BFBFB"/>
              </a:clrFrom>
              <a:clrTo>
                <a:srgbClr val="FBFBFB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57135" y="246382"/>
            <a:ext cx="1055753" cy="55152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6563" name="Rectangle 16"/>
          <p:cNvSpPr>
            <a:spLocks noChangeArrowheads="1"/>
          </p:cNvSpPr>
          <p:nvPr/>
        </p:nvSpPr>
        <p:spPr bwMode="auto">
          <a:xfrm>
            <a:off x="10335824" y="2033702"/>
            <a:ext cx="1498373" cy="31246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eaVert" anchor="ctr"/>
          <a:lstStyle>
            <a:lvl1pPr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algn="ctr" eaLnBrk="1" hangingPunct="1"/>
            <a:r>
              <a:rPr lang="zh-TW" altLang="en-US" sz="4400" dirty="0">
                <a:solidFill>
                  <a:schemeClr val="tx2"/>
                </a:solidFill>
                <a:ea typeface="標楷體" panose="03000509000000000000" pitchFamily="65" charset="-120"/>
              </a:rPr>
              <a:t>快問快</a:t>
            </a:r>
            <a:r>
              <a:rPr lang="zh-TW" altLang="en-US" sz="4400" dirty="0" smtClean="0">
                <a:solidFill>
                  <a:schemeClr val="tx2"/>
                </a:solidFill>
                <a:ea typeface="標楷體" panose="03000509000000000000" pitchFamily="65" charset="-120"/>
              </a:rPr>
              <a:t>答</a:t>
            </a:r>
            <a:r>
              <a:rPr lang="en-US" altLang="zh-TW" sz="4400" dirty="0" smtClean="0">
                <a:solidFill>
                  <a:schemeClr val="tx2"/>
                </a:solidFill>
                <a:ea typeface="標楷體" panose="03000509000000000000" pitchFamily="65" charset="-120"/>
              </a:rPr>
              <a:t>3</a:t>
            </a:r>
            <a:endParaRPr lang="zh-TW" altLang="en-US" sz="4400" dirty="0">
              <a:solidFill>
                <a:schemeClr val="tx2"/>
              </a:solidFill>
            </a:endParaRPr>
          </a:p>
        </p:txBody>
      </p:sp>
      <p:pic>
        <p:nvPicPr>
          <p:cNvPr id="66564" name="Picture 2" descr="楷四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46714" y="260351"/>
            <a:ext cx="4889110" cy="63629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矩形 6"/>
          <p:cNvSpPr/>
          <p:nvPr/>
        </p:nvSpPr>
        <p:spPr bwMode="auto">
          <a:xfrm>
            <a:off x="1011163" y="1146357"/>
            <a:ext cx="4324895" cy="3517084"/>
          </a:xfrm>
          <a:prstGeom prst="rect">
            <a:avLst/>
          </a:prstGeom>
          <a:noFill/>
          <a:ln w="28575" cap="flat" cmpd="sng" algn="ctr">
            <a:solidFill>
              <a:schemeClr val="tx1"/>
            </a:solidFill>
            <a:prstDash val="lgDashDot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r>
              <a:rPr lang="zh-TW" altLang="en-US" sz="4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請選擇</a:t>
            </a:r>
            <a:endParaRPr lang="en-US" altLang="zh-TW" sz="4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defRPr/>
            </a:pPr>
            <a:r>
              <a:rPr lang="en-US" altLang="zh-TW" sz="4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1.</a:t>
            </a:r>
            <a:r>
              <a:rPr lang="zh-TW" altLang="en-US" sz="4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甲骨文</a:t>
            </a:r>
            <a:endParaRPr lang="en-US" altLang="zh-TW" sz="4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defRPr/>
            </a:pPr>
            <a:r>
              <a:rPr lang="zh-TW" altLang="en-US" sz="4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  或金文</a:t>
            </a:r>
            <a:endParaRPr lang="en-US" altLang="zh-TW" sz="4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defRPr/>
            </a:pPr>
            <a:r>
              <a:rPr lang="en-US" altLang="zh-TW" sz="4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3.</a:t>
            </a:r>
            <a:r>
              <a:rPr lang="zh-TW" altLang="en-US" sz="4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隸書</a:t>
            </a:r>
            <a:endParaRPr lang="en-US" altLang="zh-TW" sz="4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defRPr/>
            </a:pPr>
            <a:r>
              <a:rPr lang="en-US" altLang="zh-TW" sz="44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5.</a:t>
            </a:r>
            <a:r>
              <a:rPr lang="zh-TW" altLang="en-US" sz="44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楷書</a:t>
            </a:r>
            <a:endParaRPr lang="en-US" altLang="zh-TW" sz="4400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defRPr/>
            </a:pPr>
            <a:endParaRPr lang="en-US" altLang="zh-TW" sz="4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  <a:ea typeface="+mj-ea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3458621" y="1735137"/>
            <a:ext cx="1877437" cy="280076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zh-TW" sz="4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2.</a:t>
            </a:r>
            <a:r>
              <a:rPr lang="zh-TW" altLang="en-US" sz="4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篆書</a:t>
            </a:r>
            <a:endParaRPr lang="en-US" altLang="zh-TW" sz="4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defRPr/>
            </a:pPr>
            <a:endParaRPr lang="en-US" altLang="zh-TW" sz="4400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defRPr/>
            </a:pPr>
            <a:r>
              <a:rPr lang="en-US" altLang="zh-TW" sz="44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4.</a:t>
            </a:r>
            <a:r>
              <a:rPr lang="zh-TW" altLang="en-US" sz="44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草書</a:t>
            </a:r>
            <a:endParaRPr lang="en-US" altLang="zh-TW" sz="4400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defRPr/>
            </a:pPr>
            <a:r>
              <a:rPr lang="en-US" altLang="zh-TW" sz="44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6.</a:t>
            </a:r>
            <a:r>
              <a:rPr lang="zh-TW" altLang="en-US" sz="44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行書</a:t>
            </a:r>
          </a:p>
        </p:txBody>
      </p:sp>
    </p:spTree>
    <p:extLst>
      <p:ext uri="{BB962C8B-B14F-4D97-AF65-F5344CB8AC3E}">
        <p14:creationId xmlns:p14="http://schemas.microsoft.com/office/powerpoint/2010/main" val="33470617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586" name="Picture 13" descr="標題框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BFBFB"/>
              </a:clrFrom>
              <a:clrTo>
                <a:srgbClr val="FBFBFB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06594" y="540786"/>
            <a:ext cx="1077979" cy="56313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7587" name="Rectangle 16"/>
          <p:cNvSpPr>
            <a:spLocks noChangeArrowheads="1"/>
          </p:cNvSpPr>
          <p:nvPr/>
        </p:nvSpPr>
        <p:spPr bwMode="auto">
          <a:xfrm>
            <a:off x="10212385" y="1821134"/>
            <a:ext cx="1289367" cy="32160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eaVert" anchor="ctr"/>
          <a:lstStyle>
            <a:lvl1pPr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algn="ctr" eaLnBrk="1" hangingPunct="1"/>
            <a:r>
              <a:rPr lang="zh-TW" altLang="en-US" sz="4400" dirty="0">
                <a:solidFill>
                  <a:schemeClr val="tx2"/>
                </a:solidFill>
                <a:ea typeface="標楷體" panose="03000509000000000000" pitchFamily="65" charset="-120"/>
              </a:rPr>
              <a:t>快問快</a:t>
            </a:r>
            <a:r>
              <a:rPr lang="zh-TW" altLang="en-US" sz="4400" dirty="0" smtClean="0">
                <a:solidFill>
                  <a:schemeClr val="tx2"/>
                </a:solidFill>
                <a:ea typeface="標楷體" panose="03000509000000000000" pitchFamily="65" charset="-120"/>
              </a:rPr>
              <a:t>答</a:t>
            </a:r>
            <a:r>
              <a:rPr lang="en-US" altLang="zh-TW" sz="4400" dirty="0" smtClean="0">
                <a:solidFill>
                  <a:schemeClr val="tx2"/>
                </a:solidFill>
                <a:ea typeface="標楷體" panose="03000509000000000000" pitchFamily="65" charset="-120"/>
              </a:rPr>
              <a:t>4</a:t>
            </a:r>
            <a:endParaRPr lang="zh-TW" altLang="en-US" sz="4400" dirty="0">
              <a:solidFill>
                <a:schemeClr val="tx2"/>
              </a:solidFill>
            </a:endParaRPr>
          </a:p>
        </p:txBody>
      </p:sp>
      <p:sp>
        <p:nvSpPr>
          <p:cNvPr id="7" name="矩形 6"/>
          <p:cNvSpPr/>
          <p:nvPr/>
        </p:nvSpPr>
        <p:spPr bwMode="auto">
          <a:xfrm>
            <a:off x="846137" y="1198607"/>
            <a:ext cx="4533901" cy="3838575"/>
          </a:xfrm>
          <a:prstGeom prst="rect">
            <a:avLst/>
          </a:prstGeom>
          <a:noFill/>
          <a:ln w="28575" cap="flat" cmpd="sng" algn="ctr">
            <a:solidFill>
              <a:schemeClr val="tx1"/>
            </a:solidFill>
            <a:prstDash val="lgDashDot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r>
              <a:rPr lang="zh-TW" altLang="en-US" sz="4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請選擇</a:t>
            </a:r>
            <a:endParaRPr lang="en-US" altLang="zh-TW" sz="4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defRPr/>
            </a:pPr>
            <a:r>
              <a:rPr lang="en-US" altLang="zh-TW" sz="4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1.</a:t>
            </a:r>
            <a:r>
              <a:rPr lang="zh-TW" altLang="en-US" sz="4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甲骨文</a:t>
            </a:r>
            <a:endParaRPr lang="en-US" altLang="zh-TW" sz="4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defRPr/>
            </a:pPr>
            <a:r>
              <a:rPr lang="zh-TW" altLang="en-US" sz="4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  或金文</a:t>
            </a:r>
            <a:endParaRPr lang="en-US" altLang="zh-TW" sz="4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defRPr/>
            </a:pPr>
            <a:r>
              <a:rPr lang="en-US" altLang="zh-TW" sz="4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3.</a:t>
            </a:r>
            <a:r>
              <a:rPr lang="zh-TW" altLang="en-US" sz="4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隸書</a:t>
            </a:r>
            <a:endParaRPr lang="en-US" altLang="zh-TW" sz="4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defRPr/>
            </a:pPr>
            <a:r>
              <a:rPr lang="en-US" altLang="zh-TW" sz="44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5.</a:t>
            </a:r>
            <a:r>
              <a:rPr lang="zh-TW" altLang="en-US" sz="44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楷書</a:t>
            </a:r>
            <a:endParaRPr lang="en-US" altLang="zh-TW" sz="4400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defRPr/>
            </a:pPr>
            <a:endParaRPr lang="en-US" altLang="zh-TW" sz="4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  <a:ea typeface="+mj-ea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3323998" y="1896060"/>
            <a:ext cx="1877437" cy="280076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zh-TW" sz="4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2.</a:t>
            </a:r>
            <a:r>
              <a:rPr lang="zh-TW" altLang="en-US" sz="4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篆書</a:t>
            </a:r>
            <a:endParaRPr lang="en-US" altLang="zh-TW" sz="4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defRPr/>
            </a:pPr>
            <a:endParaRPr lang="en-US" altLang="zh-TW" sz="4400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defRPr/>
            </a:pPr>
            <a:r>
              <a:rPr lang="en-US" altLang="zh-TW" sz="44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4.</a:t>
            </a:r>
            <a:r>
              <a:rPr lang="zh-TW" altLang="en-US" sz="44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草書</a:t>
            </a:r>
            <a:endParaRPr lang="en-US" altLang="zh-TW" sz="4400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defRPr/>
            </a:pPr>
            <a:r>
              <a:rPr lang="en-US" altLang="zh-TW" sz="44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6.</a:t>
            </a:r>
            <a:r>
              <a:rPr lang="zh-TW" altLang="en-US" sz="44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行書</a:t>
            </a:r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5863156" y="352696"/>
            <a:ext cx="26728805" cy="457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zh-TW" altLang="en-US"/>
          </a:p>
        </p:txBody>
      </p:sp>
      <p:graphicFrame>
        <p:nvGraphicFramePr>
          <p:cNvPr id="3" name="物件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6528157"/>
              </p:ext>
            </p:extLst>
          </p:nvPr>
        </p:nvGraphicFramePr>
        <p:xfrm>
          <a:off x="5803318" y="110673"/>
          <a:ext cx="4386097" cy="659110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408" r:id="rId5" imgW="1419048" imgH="2380952" progId="PI3.Image">
                  <p:embed/>
                </p:oleObj>
              </mc:Choice>
              <mc:Fallback>
                <p:oleObj r:id="rId5" imgW="1419048" imgH="2380952" progId="PI3.Image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803318" y="110673"/>
                        <a:ext cx="4386097" cy="659110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0781257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0" name="Picture 13" descr="標題框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BFBFB"/>
              </a:clrFrom>
              <a:clrTo>
                <a:srgbClr val="FBFBFB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88055" y="519860"/>
            <a:ext cx="1002755" cy="52383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8611" name="Rectangle 16"/>
          <p:cNvSpPr>
            <a:spLocks noChangeArrowheads="1"/>
          </p:cNvSpPr>
          <p:nvPr/>
        </p:nvSpPr>
        <p:spPr bwMode="auto">
          <a:xfrm>
            <a:off x="10466397" y="1963320"/>
            <a:ext cx="924413" cy="29678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eaVert" anchor="ctr"/>
          <a:lstStyle>
            <a:lvl1pPr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algn="ctr" eaLnBrk="1" hangingPunct="1"/>
            <a:r>
              <a:rPr lang="zh-TW" altLang="en-US" sz="4400" dirty="0">
                <a:solidFill>
                  <a:schemeClr val="tx2"/>
                </a:solidFill>
                <a:ea typeface="標楷體" panose="03000509000000000000" pitchFamily="65" charset="-120"/>
              </a:rPr>
              <a:t>快問快</a:t>
            </a:r>
            <a:r>
              <a:rPr lang="zh-TW" altLang="en-US" sz="4400" dirty="0" smtClean="0">
                <a:solidFill>
                  <a:schemeClr val="tx2"/>
                </a:solidFill>
                <a:ea typeface="標楷體" panose="03000509000000000000" pitchFamily="65" charset="-120"/>
              </a:rPr>
              <a:t>答</a:t>
            </a:r>
            <a:r>
              <a:rPr lang="en-US" altLang="zh-TW" sz="4400" dirty="0" smtClean="0">
                <a:solidFill>
                  <a:schemeClr val="tx2"/>
                </a:solidFill>
                <a:ea typeface="標楷體" panose="03000509000000000000" pitchFamily="65" charset="-120"/>
              </a:rPr>
              <a:t>5</a:t>
            </a:r>
            <a:endParaRPr lang="zh-TW" altLang="en-US" sz="4400" dirty="0">
              <a:solidFill>
                <a:schemeClr val="tx2"/>
              </a:solidFill>
            </a:endParaRPr>
          </a:p>
        </p:txBody>
      </p:sp>
      <p:sp>
        <p:nvSpPr>
          <p:cNvPr id="7" name="矩形 6"/>
          <p:cNvSpPr/>
          <p:nvPr/>
        </p:nvSpPr>
        <p:spPr bwMode="auto">
          <a:xfrm>
            <a:off x="992777" y="1243988"/>
            <a:ext cx="4455524" cy="4104912"/>
          </a:xfrm>
          <a:prstGeom prst="rect">
            <a:avLst/>
          </a:prstGeom>
          <a:noFill/>
          <a:ln w="28575" cap="flat" cmpd="sng" algn="ctr">
            <a:solidFill>
              <a:schemeClr val="tx1"/>
            </a:solidFill>
            <a:prstDash val="lgDashDot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r>
              <a:rPr lang="zh-TW" altLang="en-US" sz="4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請選擇</a:t>
            </a:r>
            <a:endParaRPr lang="en-US" altLang="zh-TW" sz="4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defRPr/>
            </a:pPr>
            <a:r>
              <a:rPr lang="en-US" altLang="zh-TW" sz="4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1.</a:t>
            </a:r>
            <a:r>
              <a:rPr lang="zh-TW" altLang="en-US" sz="4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甲骨文</a:t>
            </a:r>
            <a:endParaRPr lang="en-US" altLang="zh-TW" sz="4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defRPr/>
            </a:pPr>
            <a:r>
              <a:rPr lang="zh-TW" altLang="en-US" sz="4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  或金文</a:t>
            </a:r>
            <a:endParaRPr lang="en-US" altLang="zh-TW" sz="4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defRPr/>
            </a:pPr>
            <a:r>
              <a:rPr lang="en-US" altLang="zh-TW" sz="4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3.</a:t>
            </a:r>
            <a:r>
              <a:rPr lang="zh-TW" altLang="en-US" sz="4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隸書</a:t>
            </a:r>
            <a:endParaRPr lang="en-US" altLang="zh-TW" sz="4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defRPr/>
            </a:pPr>
            <a:r>
              <a:rPr lang="en-US" altLang="zh-TW" sz="44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5.</a:t>
            </a:r>
            <a:r>
              <a:rPr lang="zh-TW" altLang="en-US" sz="44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楷書</a:t>
            </a:r>
            <a:endParaRPr lang="en-US" altLang="zh-TW" sz="4400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defRPr/>
            </a:pPr>
            <a:endParaRPr lang="en-US" altLang="zh-TW" sz="4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  <a:ea typeface="+mj-ea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3486727" y="1896060"/>
            <a:ext cx="1877437" cy="280076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zh-TW" sz="4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2.</a:t>
            </a:r>
            <a:r>
              <a:rPr lang="zh-TW" altLang="en-US" sz="4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篆書</a:t>
            </a:r>
            <a:endParaRPr lang="en-US" altLang="zh-TW" sz="4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defRPr/>
            </a:pPr>
            <a:endParaRPr lang="en-US" altLang="zh-TW" sz="4400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defRPr/>
            </a:pPr>
            <a:r>
              <a:rPr lang="en-US" altLang="zh-TW" sz="44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4.</a:t>
            </a:r>
            <a:r>
              <a:rPr lang="zh-TW" altLang="en-US" sz="44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草書</a:t>
            </a:r>
            <a:endParaRPr lang="en-US" altLang="zh-TW" sz="4400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defRPr/>
            </a:pPr>
            <a:r>
              <a:rPr lang="en-US" altLang="zh-TW" sz="44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6.</a:t>
            </a:r>
            <a:r>
              <a:rPr lang="zh-TW" altLang="en-US" sz="44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行書</a:t>
            </a:r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5949361" y="300171"/>
            <a:ext cx="44386950" cy="457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zh-TW" altLang="en-US"/>
          </a:p>
        </p:txBody>
      </p:sp>
      <p:graphicFrame>
        <p:nvGraphicFramePr>
          <p:cNvPr id="3" name="物件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41898985"/>
              </p:ext>
            </p:extLst>
          </p:nvPr>
        </p:nvGraphicFramePr>
        <p:xfrm>
          <a:off x="5841784" y="123573"/>
          <a:ext cx="4438695" cy="652125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360" r:id="rId5" imgW="1495238" imgH="2466667" progId="PI3.Image">
                  <p:embed/>
                </p:oleObj>
              </mc:Choice>
              <mc:Fallback>
                <p:oleObj r:id="rId5" imgW="1495238" imgH="2466667" progId="PI3.Image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841784" y="123573"/>
                        <a:ext cx="4438695" cy="6521251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8003448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34" name="Picture 13" descr="標題框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BFBFB"/>
              </a:clrFrom>
              <a:clrTo>
                <a:srgbClr val="FBFBFB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71335" y="251388"/>
            <a:ext cx="1068070" cy="5579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9635" name="Rectangle 16"/>
          <p:cNvSpPr>
            <a:spLocks noChangeArrowheads="1"/>
          </p:cNvSpPr>
          <p:nvPr/>
        </p:nvSpPr>
        <p:spPr bwMode="auto">
          <a:xfrm>
            <a:off x="10314966" y="1661400"/>
            <a:ext cx="1380807" cy="30462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eaVert" anchor="ctr"/>
          <a:lstStyle>
            <a:lvl1pPr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algn="ctr" eaLnBrk="1" hangingPunct="1"/>
            <a:r>
              <a:rPr lang="zh-TW" altLang="en-US" sz="4400" dirty="0">
                <a:solidFill>
                  <a:schemeClr val="tx2"/>
                </a:solidFill>
                <a:ea typeface="標楷體" panose="03000509000000000000" pitchFamily="65" charset="-120"/>
              </a:rPr>
              <a:t>快問快</a:t>
            </a:r>
            <a:r>
              <a:rPr lang="zh-TW" altLang="en-US" sz="4400" dirty="0" smtClean="0">
                <a:solidFill>
                  <a:schemeClr val="tx2"/>
                </a:solidFill>
                <a:ea typeface="標楷體" panose="03000509000000000000" pitchFamily="65" charset="-120"/>
              </a:rPr>
              <a:t>答</a:t>
            </a:r>
            <a:r>
              <a:rPr lang="en-US" altLang="zh-TW" sz="4400" dirty="0" smtClean="0">
                <a:solidFill>
                  <a:schemeClr val="tx2"/>
                </a:solidFill>
                <a:ea typeface="標楷體" panose="03000509000000000000" pitchFamily="65" charset="-120"/>
              </a:rPr>
              <a:t>6</a:t>
            </a:r>
            <a:endParaRPr lang="zh-TW" altLang="en-US" sz="4400" dirty="0">
              <a:solidFill>
                <a:schemeClr val="tx2"/>
              </a:solidFill>
            </a:endParaRPr>
          </a:p>
        </p:txBody>
      </p:sp>
      <p:sp>
        <p:nvSpPr>
          <p:cNvPr id="7" name="矩形 6"/>
          <p:cNvSpPr/>
          <p:nvPr/>
        </p:nvSpPr>
        <p:spPr bwMode="auto">
          <a:xfrm>
            <a:off x="881970" y="1211670"/>
            <a:ext cx="4293339" cy="3882844"/>
          </a:xfrm>
          <a:prstGeom prst="rect">
            <a:avLst/>
          </a:prstGeom>
          <a:noFill/>
          <a:ln w="28575" cap="flat" cmpd="sng" algn="ctr">
            <a:solidFill>
              <a:schemeClr val="tx1"/>
            </a:solidFill>
            <a:prstDash val="lgDashDot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r>
              <a:rPr lang="zh-TW" altLang="en-US" sz="4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請選擇</a:t>
            </a:r>
            <a:endParaRPr lang="en-US" altLang="zh-TW" sz="4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defRPr/>
            </a:pPr>
            <a:r>
              <a:rPr lang="en-US" altLang="zh-TW" sz="4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1.</a:t>
            </a:r>
            <a:r>
              <a:rPr lang="zh-TW" altLang="en-US" sz="4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甲骨文</a:t>
            </a:r>
            <a:endParaRPr lang="en-US" altLang="zh-TW" sz="4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defRPr/>
            </a:pPr>
            <a:r>
              <a:rPr lang="zh-TW" altLang="en-US" sz="4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  或金文</a:t>
            </a:r>
            <a:endParaRPr lang="en-US" altLang="zh-TW" sz="4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defRPr/>
            </a:pPr>
            <a:r>
              <a:rPr lang="en-US" altLang="zh-TW" sz="4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3.</a:t>
            </a:r>
            <a:r>
              <a:rPr lang="zh-TW" altLang="en-US" sz="4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隸書</a:t>
            </a:r>
            <a:endParaRPr lang="en-US" altLang="zh-TW" sz="4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defRPr/>
            </a:pPr>
            <a:r>
              <a:rPr lang="en-US" altLang="zh-TW" sz="44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5.</a:t>
            </a:r>
            <a:r>
              <a:rPr lang="zh-TW" altLang="en-US" sz="44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楷書</a:t>
            </a:r>
            <a:endParaRPr lang="en-US" altLang="zh-TW" sz="4400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defRPr/>
            </a:pPr>
            <a:endParaRPr lang="en-US" altLang="zh-TW" sz="4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3297873" y="1896060"/>
            <a:ext cx="1877437" cy="280076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zh-TW" sz="4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2.</a:t>
            </a:r>
            <a:r>
              <a:rPr lang="zh-TW" altLang="en-US" sz="4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篆書</a:t>
            </a:r>
            <a:endParaRPr lang="en-US" altLang="zh-TW" sz="4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defRPr/>
            </a:pPr>
            <a:endParaRPr lang="en-US" altLang="zh-TW" sz="4400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defRPr/>
            </a:pPr>
            <a:r>
              <a:rPr lang="en-US" altLang="zh-TW" sz="44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4.</a:t>
            </a:r>
            <a:r>
              <a:rPr lang="zh-TW" altLang="en-US" sz="44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草書</a:t>
            </a:r>
            <a:endParaRPr lang="en-US" altLang="zh-TW" sz="4400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defRPr/>
            </a:pPr>
            <a:r>
              <a:rPr lang="en-US" altLang="zh-TW" sz="44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6.</a:t>
            </a:r>
            <a:r>
              <a:rPr lang="zh-TW" altLang="en-US" sz="44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行書</a:t>
            </a:r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5701852" y="349656"/>
            <a:ext cx="39337821" cy="485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zh-TW" altLang="en-US"/>
          </a:p>
        </p:txBody>
      </p:sp>
      <p:graphicFrame>
        <p:nvGraphicFramePr>
          <p:cNvPr id="3" name="物件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02177844"/>
              </p:ext>
            </p:extLst>
          </p:nvPr>
        </p:nvGraphicFramePr>
        <p:xfrm>
          <a:off x="5486400" y="251388"/>
          <a:ext cx="4613114" cy="642287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13" r:id="rId5" imgW="1447619" imgH="2412698" progId="PI3.Image">
                  <p:embed/>
                </p:oleObj>
              </mc:Choice>
              <mc:Fallback>
                <p:oleObj r:id="rId5" imgW="1447619" imgH="2412698" progId="PI3.Image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486400" y="251388"/>
                        <a:ext cx="4613114" cy="6422874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3989861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706" name="Picture 13" descr="標題框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BFBFB"/>
              </a:clrFrom>
              <a:clrTo>
                <a:srgbClr val="FBFBFB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46939" y="493001"/>
            <a:ext cx="1082289" cy="49754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2707" name="Rectangle 16"/>
          <p:cNvSpPr>
            <a:spLocks noChangeArrowheads="1"/>
          </p:cNvSpPr>
          <p:nvPr/>
        </p:nvSpPr>
        <p:spPr bwMode="auto">
          <a:xfrm>
            <a:off x="10262994" y="1681887"/>
            <a:ext cx="1250178" cy="32291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eaVert" anchor="ctr"/>
          <a:lstStyle>
            <a:lvl1pPr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algn="ctr" eaLnBrk="1" hangingPunct="1"/>
            <a:r>
              <a:rPr lang="zh-TW" altLang="en-US" sz="4400" dirty="0">
                <a:solidFill>
                  <a:schemeClr val="tx2"/>
                </a:solidFill>
                <a:ea typeface="標楷體" panose="03000509000000000000" pitchFamily="65" charset="-120"/>
              </a:rPr>
              <a:t>快問快</a:t>
            </a:r>
            <a:r>
              <a:rPr lang="zh-TW" altLang="en-US" sz="4400" dirty="0" smtClean="0">
                <a:solidFill>
                  <a:schemeClr val="tx2"/>
                </a:solidFill>
                <a:ea typeface="標楷體" panose="03000509000000000000" pitchFamily="65" charset="-120"/>
              </a:rPr>
              <a:t>答</a:t>
            </a:r>
            <a:r>
              <a:rPr lang="en-US" altLang="zh-TW" sz="4400" dirty="0" smtClean="0">
                <a:solidFill>
                  <a:schemeClr val="tx2"/>
                </a:solidFill>
                <a:ea typeface="標楷體" panose="03000509000000000000" pitchFamily="65" charset="-120"/>
              </a:rPr>
              <a:t>7</a:t>
            </a:r>
            <a:endParaRPr lang="zh-TW" altLang="en-US" sz="4400" dirty="0">
              <a:solidFill>
                <a:schemeClr val="tx2"/>
              </a:solidFill>
            </a:endParaRPr>
          </a:p>
        </p:txBody>
      </p:sp>
      <p:pic>
        <p:nvPicPr>
          <p:cNvPr id="72708" name="Picture 2" descr="草二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3337" y="98112"/>
            <a:ext cx="4705713" cy="65853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矩形 6"/>
          <p:cNvSpPr/>
          <p:nvPr/>
        </p:nvSpPr>
        <p:spPr bwMode="auto">
          <a:xfrm>
            <a:off x="895034" y="1211670"/>
            <a:ext cx="4251732" cy="3538129"/>
          </a:xfrm>
          <a:prstGeom prst="rect">
            <a:avLst/>
          </a:prstGeom>
          <a:noFill/>
          <a:ln w="28575" cap="flat" cmpd="sng" algn="ctr">
            <a:solidFill>
              <a:schemeClr val="tx1"/>
            </a:solidFill>
            <a:prstDash val="lgDashDot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r>
              <a:rPr lang="zh-TW" altLang="en-US" sz="4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請選擇</a:t>
            </a:r>
            <a:endParaRPr lang="en-US" altLang="zh-TW" sz="4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defRPr/>
            </a:pPr>
            <a:r>
              <a:rPr lang="en-US" altLang="zh-TW" sz="4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1.</a:t>
            </a:r>
            <a:r>
              <a:rPr lang="zh-TW" altLang="en-US" sz="4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甲骨文</a:t>
            </a:r>
            <a:endParaRPr lang="en-US" altLang="zh-TW" sz="4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defRPr/>
            </a:pPr>
            <a:r>
              <a:rPr lang="zh-TW" altLang="en-US" sz="4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  或金文</a:t>
            </a:r>
            <a:endParaRPr lang="en-US" altLang="zh-TW" sz="4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defRPr/>
            </a:pPr>
            <a:r>
              <a:rPr lang="en-US" altLang="zh-TW" sz="4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3.</a:t>
            </a:r>
            <a:r>
              <a:rPr lang="zh-TW" altLang="en-US" sz="4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隸書</a:t>
            </a:r>
            <a:endParaRPr lang="en-US" altLang="zh-TW" sz="4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defRPr/>
            </a:pPr>
            <a:r>
              <a:rPr lang="en-US" altLang="zh-TW" sz="44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5.</a:t>
            </a:r>
            <a:r>
              <a:rPr lang="zh-TW" altLang="en-US" sz="44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楷書</a:t>
            </a:r>
            <a:endParaRPr lang="en-US" altLang="zh-TW" sz="4400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defRPr/>
            </a:pPr>
            <a:endParaRPr lang="en-US" altLang="zh-TW" sz="4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3303460" y="1896060"/>
            <a:ext cx="1877437" cy="280076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zh-TW" sz="4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2.</a:t>
            </a:r>
            <a:r>
              <a:rPr lang="zh-TW" altLang="en-US" sz="4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篆書</a:t>
            </a:r>
            <a:endParaRPr lang="en-US" altLang="zh-TW" sz="4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defRPr/>
            </a:pPr>
            <a:endParaRPr lang="en-US" altLang="zh-TW" sz="4400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defRPr/>
            </a:pPr>
            <a:r>
              <a:rPr lang="en-US" altLang="zh-TW" sz="44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4.</a:t>
            </a:r>
            <a:r>
              <a:rPr lang="zh-TW" altLang="en-US" sz="44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草書</a:t>
            </a:r>
            <a:endParaRPr lang="en-US" altLang="zh-TW" sz="4400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defRPr/>
            </a:pPr>
            <a:r>
              <a:rPr lang="en-US" altLang="zh-TW" sz="44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6.</a:t>
            </a:r>
            <a:r>
              <a:rPr lang="zh-TW" altLang="en-US" sz="44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行書</a:t>
            </a:r>
          </a:p>
        </p:txBody>
      </p:sp>
    </p:spTree>
    <p:extLst>
      <p:ext uri="{BB962C8B-B14F-4D97-AF65-F5344CB8AC3E}">
        <p14:creationId xmlns:p14="http://schemas.microsoft.com/office/powerpoint/2010/main" val="16379124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754" name="Picture 13" descr="標題框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BFBFB"/>
              </a:clrFrom>
              <a:clrTo>
                <a:srgbClr val="FBFBFB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09658" y="195943"/>
            <a:ext cx="1030785" cy="53847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4755" name="Rectangle 16"/>
          <p:cNvSpPr>
            <a:spLocks noChangeArrowheads="1"/>
          </p:cNvSpPr>
          <p:nvPr/>
        </p:nvSpPr>
        <p:spPr bwMode="auto">
          <a:xfrm>
            <a:off x="10262801" y="1416187"/>
            <a:ext cx="1524498" cy="3333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eaVert" anchor="ctr"/>
          <a:lstStyle>
            <a:lvl1pPr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algn="ctr" eaLnBrk="1" hangingPunct="1"/>
            <a:r>
              <a:rPr lang="zh-TW" altLang="en-US" sz="4400" dirty="0">
                <a:solidFill>
                  <a:schemeClr val="tx2"/>
                </a:solidFill>
                <a:ea typeface="標楷體" panose="03000509000000000000" pitchFamily="65" charset="-120"/>
              </a:rPr>
              <a:t>快問快</a:t>
            </a:r>
            <a:r>
              <a:rPr lang="zh-TW" altLang="en-US" sz="4400" dirty="0" smtClean="0">
                <a:solidFill>
                  <a:schemeClr val="tx2"/>
                </a:solidFill>
                <a:ea typeface="標楷體" panose="03000509000000000000" pitchFamily="65" charset="-120"/>
              </a:rPr>
              <a:t>答</a:t>
            </a:r>
            <a:r>
              <a:rPr lang="en-US" altLang="zh-TW" sz="4400" dirty="0" smtClean="0">
                <a:solidFill>
                  <a:schemeClr val="tx2"/>
                </a:solidFill>
                <a:ea typeface="標楷體" panose="03000509000000000000" pitchFamily="65" charset="-120"/>
              </a:rPr>
              <a:t>8</a:t>
            </a:r>
            <a:endParaRPr lang="zh-TW" altLang="en-US" sz="4400" dirty="0">
              <a:solidFill>
                <a:schemeClr val="tx2"/>
              </a:solidFill>
            </a:endParaRPr>
          </a:p>
        </p:txBody>
      </p:sp>
      <p:pic>
        <p:nvPicPr>
          <p:cNvPr id="74756" name="Picture 2" descr="未命名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59428" y="195943"/>
            <a:ext cx="4618572" cy="65317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矩形 6"/>
          <p:cNvSpPr/>
          <p:nvPr/>
        </p:nvSpPr>
        <p:spPr bwMode="auto">
          <a:xfrm>
            <a:off x="922361" y="1257300"/>
            <a:ext cx="4390210" cy="3838575"/>
          </a:xfrm>
          <a:prstGeom prst="rect">
            <a:avLst/>
          </a:prstGeom>
          <a:noFill/>
          <a:ln w="28575" cap="flat" cmpd="sng" algn="ctr">
            <a:solidFill>
              <a:schemeClr val="tx1"/>
            </a:solidFill>
            <a:prstDash val="lgDashDot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r>
              <a:rPr lang="zh-TW" altLang="en-US" sz="4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請選擇</a:t>
            </a:r>
            <a:endParaRPr lang="en-US" altLang="zh-TW" sz="4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defRPr/>
            </a:pPr>
            <a:r>
              <a:rPr lang="en-US" altLang="zh-TW" sz="4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1.</a:t>
            </a:r>
            <a:r>
              <a:rPr lang="zh-TW" altLang="en-US" sz="4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甲骨文</a:t>
            </a:r>
            <a:endParaRPr lang="en-US" altLang="zh-TW" sz="4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defRPr/>
            </a:pPr>
            <a:r>
              <a:rPr lang="zh-TW" altLang="en-US" sz="4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  或金文</a:t>
            </a:r>
            <a:endParaRPr lang="en-US" altLang="zh-TW" sz="4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defRPr/>
            </a:pPr>
            <a:r>
              <a:rPr lang="en-US" altLang="zh-TW" sz="4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3.</a:t>
            </a:r>
            <a:r>
              <a:rPr lang="zh-TW" altLang="en-US" sz="4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隸書</a:t>
            </a:r>
            <a:endParaRPr lang="en-US" altLang="zh-TW" sz="4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defRPr/>
            </a:pPr>
            <a:r>
              <a:rPr lang="en-US" altLang="zh-TW" sz="44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5.</a:t>
            </a:r>
            <a:r>
              <a:rPr lang="zh-TW" altLang="en-US" sz="44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楷書</a:t>
            </a:r>
            <a:endParaRPr lang="en-US" altLang="zh-TW" sz="4400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defRPr/>
            </a:pPr>
            <a:endParaRPr lang="en-US" altLang="zh-TW" sz="4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  <a:ea typeface="+mj-ea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3374015" y="1949033"/>
            <a:ext cx="1877437" cy="280076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zh-TW" sz="4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2.</a:t>
            </a:r>
            <a:r>
              <a:rPr lang="zh-TW" altLang="en-US" sz="4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篆書</a:t>
            </a:r>
            <a:endParaRPr lang="en-US" altLang="zh-TW" sz="4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defRPr/>
            </a:pPr>
            <a:endParaRPr lang="en-US" altLang="zh-TW" sz="4400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defRPr/>
            </a:pPr>
            <a:r>
              <a:rPr lang="en-US" altLang="zh-TW" sz="44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4.</a:t>
            </a:r>
            <a:r>
              <a:rPr lang="zh-TW" altLang="en-US" sz="44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草書</a:t>
            </a:r>
            <a:endParaRPr lang="en-US" altLang="zh-TW" sz="4400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defRPr/>
            </a:pPr>
            <a:r>
              <a:rPr lang="en-US" altLang="zh-TW" sz="44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6.</a:t>
            </a:r>
            <a:r>
              <a:rPr lang="zh-TW" altLang="en-US" sz="44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行書</a:t>
            </a:r>
          </a:p>
        </p:txBody>
      </p:sp>
    </p:spTree>
    <p:extLst>
      <p:ext uri="{BB962C8B-B14F-4D97-AF65-F5344CB8AC3E}">
        <p14:creationId xmlns:p14="http://schemas.microsoft.com/office/powerpoint/2010/main" val="37920239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778" name="Picture 13" descr="標題框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BFBFB"/>
              </a:clrFrom>
              <a:clrTo>
                <a:srgbClr val="FBFBFB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15053" y="380198"/>
            <a:ext cx="1010443" cy="5278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5779" name="Rectangle 16"/>
          <p:cNvSpPr>
            <a:spLocks noChangeArrowheads="1"/>
          </p:cNvSpPr>
          <p:nvPr/>
        </p:nvSpPr>
        <p:spPr bwMode="auto">
          <a:xfrm>
            <a:off x="10075319" y="1669460"/>
            <a:ext cx="1524498" cy="32682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eaVert" anchor="ctr"/>
          <a:lstStyle>
            <a:lvl1pPr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algn="ctr" eaLnBrk="1" hangingPunct="1"/>
            <a:r>
              <a:rPr lang="zh-TW" altLang="en-US" sz="4400" dirty="0">
                <a:solidFill>
                  <a:schemeClr val="tx2"/>
                </a:solidFill>
                <a:ea typeface="標楷體" panose="03000509000000000000" pitchFamily="65" charset="-120"/>
              </a:rPr>
              <a:t>快問快</a:t>
            </a:r>
            <a:r>
              <a:rPr lang="zh-TW" altLang="en-US" sz="4400" dirty="0" smtClean="0">
                <a:solidFill>
                  <a:schemeClr val="tx2"/>
                </a:solidFill>
                <a:ea typeface="標楷體" panose="03000509000000000000" pitchFamily="65" charset="-120"/>
              </a:rPr>
              <a:t>答</a:t>
            </a:r>
            <a:r>
              <a:rPr lang="en-US" altLang="zh-TW" sz="4400" dirty="0" smtClean="0">
                <a:solidFill>
                  <a:schemeClr val="tx2"/>
                </a:solidFill>
                <a:ea typeface="標楷體" panose="03000509000000000000" pitchFamily="65" charset="-120"/>
              </a:rPr>
              <a:t>9</a:t>
            </a:r>
            <a:endParaRPr lang="zh-TW" altLang="en-US" sz="4400" dirty="0">
              <a:solidFill>
                <a:schemeClr val="tx2"/>
              </a:solidFill>
            </a:endParaRPr>
          </a:p>
        </p:txBody>
      </p:sp>
      <p:sp>
        <p:nvSpPr>
          <p:cNvPr id="7" name="矩形 6"/>
          <p:cNvSpPr/>
          <p:nvPr/>
        </p:nvSpPr>
        <p:spPr bwMode="auto">
          <a:xfrm>
            <a:off x="829719" y="1263922"/>
            <a:ext cx="4199481" cy="3765278"/>
          </a:xfrm>
          <a:prstGeom prst="rect">
            <a:avLst/>
          </a:prstGeom>
          <a:noFill/>
          <a:ln w="28575" cap="flat" cmpd="sng" algn="ctr">
            <a:solidFill>
              <a:schemeClr val="tx1"/>
            </a:solidFill>
            <a:prstDash val="lgDashDot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r>
              <a:rPr lang="zh-TW" altLang="en-US" sz="4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請選擇</a:t>
            </a:r>
            <a:endParaRPr lang="en-US" altLang="zh-TW" sz="4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defRPr/>
            </a:pPr>
            <a:r>
              <a:rPr lang="en-US" altLang="zh-TW" sz="4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1.</a:t>
            </a:r>
            <a:r>
              <a:rPr lang="zh-TW" altLang="en-US" sz="4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甲骨文</a:t>
            </a:r>
            <a:endParaRPr lang="en-US" altLang="zh-TW" sz="4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defRPr/>
            </a:pPr>
            <a:r>
              <a:rPr lang="zh-TW" altLang="en-US" sz="4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  或金文</a:t>
            </a:r>
            <a:endParaRPr lang="en-US" altLang="zh-TW" sz="4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defRPr/>
            </a:pPr>
            <a:r>
              <a:rPr lang="en-US" altLang="zh-TW" sz="4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3.</a:t>
            </a:r>
            <a:r>
              <a:rPr lang="zh-TW" altLang="en-US" sz="4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隸書</a:t>
            </a:r>
            <a:endParaRPr lang="en-US" altLang="zh-TW" sz="4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defRPr/>
            </a:pPr>
            <a:r>
              <a:rPr lang="en-US" altLang="zh-TW" sz="44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5.</a:t>
            </a:r>
            <a:r>
              <a:rPr lang="zh-TW" altLang="en-US" sz="44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楷書</a:t>
            </a:r>
            <a:endParaRPr lang="en-US" altLang="zh-TW" sz="4400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defRPr/>
            </a:pPr>
            <a:endParaRPr lang="en-US" altLang="zh-TW" sz="4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  <a:ea typeface="+mj-ea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3193831" y="1896060"/>
            <a:ext cx="1877437" cy="280076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zh-TW" sz="4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2.</a:t>
            </a:r>
            <a:r>
              <a:rPr lang="zh-TW" altLang="en-US" sz="4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篆書</a:t>
            </a:r>
            <a:endParaRPr lang="en-US" altLang="zh-TW" sz="4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defRPr/>
            </a:pPr>
            <a:endParaRPr lang="en-US" altLang="zh-TW" sz="4400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defRPr/>
            </a:pPr>
            <a:r>
              <a:rPr lang="en-US" altLang="zh-TW" sz="44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4.</a:t>
            </a:r>
            <a:r>
              <a:rPr lang="zh-TW" altLang="en-US" sz="44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草書</a:t>
            </a:r>
            <a:endParaRPr lang="en-US" altLang="zh-TW" sz="4400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defRPr/>
            </a:pPr>
            <a:r>
              <a:rPr lang="en-US" altLang="zh-TW" sz="44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6.</a:t>
            </a:r>
            <a:r>
              <a:rPr lang="zh-TW" altLang="en-US" sz="44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行書</a:t>
            </a:r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4882805" y="238927"/>
            <a:ext cx="49351986" cy="458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zh-TW" altLang="en-US"/>
          </a:p>
        </p:txBody>
      </p:sp>
      <p:graphicFrame>
        <p:nvGraphicFramePr>
          <p:cNvPr id="3" name="物件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24982440"/>
              </p:ext>
            </p:extLst>
          </p:nvPr>
        </p:nvGraphicFramePr>
        <p:xfrm>
          <a:off x="5268935" y="121025"/>
          <a:ext cx="4997816" cy="660468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68" r:id="rId5" imgW="1171429" imgH="1923810" progId="PI3.Image">
                  <p:embed/>
                </p:oleObj>
              </mc:Choice>
              <mc:Fallback>
                <p:oleObj r:id="rId5" imgW="1171429" imgH="1923810" progId="PI3.Image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68935" y="121025"/>
                        <a:ext cx="4997816" cy="660468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2494907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6802" name="Picture 13" descr="標題框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BFBFB"/>
              </a:clrFrom>
              <a:clrTo>
                <a:srgbClr val="FBFBFB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84621" y="422227"/>
            <a:ext cx="1089070" cy="56892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6803" name="Rectangle 16"/>
          <p:cNvSpPr>
            <a:spLocks noChangeArrowheads="1"/>
          </p:cNvSpPr>
          <p:nvPr/>
        </p:nvSpPr>
        <p:spPr bwMode="auto">
          <a:xfrm>
            <a:off x="10214655" y="1904592"/>
            <a:ext cx="1629001" cy="29939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eaVert" anchor="ctr"/>
          <a:lstStyle>
            <a:lvl1pPr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algn="ctr" eaLnBrk="1" hangingPunct="1"/>
            <a:r>
              <a:rPr lang="zh-TW" altLang="en-US" sz="4400" dirty="0">
                <a:solidFill>
                  <a:schemeClr val="tx2"/>
                </a:solidFill>
                <a:ea typeface="標楷體" panose="03000509000000000000" pitchFamily="65" charset="-120"/>
              </a:rPr>
              <a:t>快問快</a:t>
            </a:r>
            <a:r>
              <a:rPr lang="zh-TW" altLang="en-US" sz="4400" dirty="0" smtClean="0">
                <a:solidFill>
                  <a:schemeClr val="tx2"/>
                </a:solidFill>
                <a:ea typeface="標楷體" panose="03000509000000000000" pitchFamily="65" charset="-120"/>
              </a:rPr>
              <a:t>答</a:t>
            </a:r>
            <a:r>
              <a:rPr lang="en-US" altLang="zh-TW" sz="4400" dirty="0" smtClean="0">
                <a:solidFill>
                  <a:schemeClr val="tx2"/>
                </a:solidFill>
                <a:ea typeface="標楷體" panose="03000509000000000000" pitchFamily="65" charset="-120"/>
              </a:rPr>
              <a:t>10</a:t>
            </a:r>
            <a:endParaRPr lang="zh-TW" altLang="en-US" sz="4400" dirty="0">
              <a:solidFill>
                <a:schemeClr val="tx2"/>
              </a:solidFill>
            </a:endParaRPr>
          </a:p>
        </p:txBody>
      </p:sp>
      <p:sp>
        <p:nvSpPr>
          <p:cNvPr id="7" name="矩形 6"/>
          <p:cNvSpPr/>
          <p:nvPr/>
        </p:nvSpPr>
        <p:spPr bwMode="auto">
          <a:xfrm>
            <a:off x="934223" y="1211671"/>
            <a:ext cx="4390253" cy="3686900"/>
          </a:xfrm>
          <a:prstGeom prst="rect">
            <a:avLst/>
          </a:prstGeom>
          <a:noFill/>
          <a:ln w="28575" cap="flat" cmpd="sng" algn="ctr">
            <a:solidFill>
              <a:schemeClr val="tx1"/>
            </a:solidFill>
            <a:prstDash val="lgDashDot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r>
              <a:rPr lang="zh-TW" altLang="en-US" sz="4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請選擇</a:t>
            </a:r>
            <a:endParaRPr lang="en-US" altLang="zh-TW" sz="4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defRPr/>
            </a:pPr>
            <a:r>
              <a:rPr lang="en-US" altLang="zh-TW" sz="4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1.</a:t>
            </a:r>
            <a:r>
              <a:rPr lang="zh-TW" altLang="en-US" sz="4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甲骨文</a:t>
            </a:r>
            <a:endParaRPr lang="en-US" altLang="zh-TW" sz="4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defRPr/>
            </a:pPr>
            <a:r>
              <a:rPr lang="zh-TW" altLang="en-US" sz="4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  或金文</a:t>
            </a:r>
            <a:endParaRPr lang="en-US" altLang="zh-TW" sz="4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defRPr/>
            </a:pPr>
            <a:r>
              <a:rPr lang="en-US" altLang="zh-TW" sz="4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3.</a:t>
            </a:r>
            <a:r>
              <a:rPr lang="zh-TW" altLang="en-US" sz="4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隸書</a:t>
            </a:r>
            <a:endParaRPr lang="en-US" altLang="zh-TW" sz="4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defRPr/>
            </a:pPr>
            <a:r>
              <a:rPr lang="en-US" altLang="zh-TW" sz="44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5.</a:t>
            </a:r>
            <a:r>
              <a:rPr lang="zh-TW" altLang="en-US" sz="44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楷書</a:t>
            </a:r>
            <a:endParaRPr lang="en-US" altLang="zh-TW" sz="4400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defRPr/>
            </a:pPr>
            <a:endParaRPr lang="en-US" altLang="zh-TW" sz="4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  <a:ea typeface="+mj-ea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3341469" y="1896060"/>
            <a:ext cx="1877437" cy="280076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zh-TW" sz="4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2.</a:t>
            </a:r>
            <a:r>
              <a:rPr lang="zh-TW" altLang="en-US" sz="4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篆書</a:t>
            </a:r>
            <a:endParaRPr lang="en-US" altLang="zh-TW" sz="4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defRPr/>
            </a:pPr>
            <a:endParaRPr lang="en-US" altLang="zh-TW" sz="4400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defRPr/>
            </a:pPr>
            <a:r>
              <a:rPr lang="en-US" altLang="zh-TW" sz="44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4.</a:t>
            </a:r>
            <a:r>
              <a:rPr lang="zh-TW" altLang="en-US" sz="44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草書</a:t>
            </a:r>
            <a:endParaRPr lang="en-US" altLang="zh-TW" sz="4400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defRPr/>
            </a:pPr>
            <a:r>
              <a:rPr lang="en-US" altLang="zh-TW" sz="44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6.</a:t>
            </a:r>
            <a:r>
              <a:rPr lang="zh-TW" altLang="en-US" sz="44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行書</a:t>
            </a:r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zh-TW" altLang="en-US"/>
          </a:p>
        </p:txBody>
      </p:sp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5984406" y="239279"/>
            <a:ext cx="39996877" cy="463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zh-TW" altLang="en-US"/>
          </a:p>
        </p:txBody>
      </p:sp>
      <p:graphicFrame>
        <p:nvGraphicFramePr>
          <p:cNvPr id="5" name="物件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72521910"/>
              </p:ext>
            </p:extLst>
          </p:nvPr>
        </p:nvGraphicFramePr>
        <p:xfrm>
          <a:off x="5785752" y="112297"/>
          <a:ext cx="4563886" cy="657856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22" r:id="rId5" imgW="1523810" imgH="2485714" progId="PI3.Image">
                  <p:embed/>
                </p:oleObj>
              </mc:Choice>
              <mc:Fallback>
                <p:oleObj r:id="rId5" imgW="1523810" imgH="2485714" progId="PI3.Image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785752" y="112297"/>
                        <a:ext cx="4563886" cy="657856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0336138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4"/>
          <p:cNvSpPr>
            <a:spLocks noGrp="1" noChangeArrowheads="1"/>
          </p:cNvSpPr>
          <p:nvPr>
            <p:ph type="title"/>
          </p:nvPr>
        </p:nvSpPr>
        <p:spPr>
          <a:xfrm>
            <a:off x="1391387" y="293874"/>
            <a:ext cx="8865326" cy="1143000"/>
          </a:xfrm>
        </p:spPr>
        <p:txBody>
          <a:bodyPr>
            <a:normAutofit/>
          </a:bodyPr>
          <a:lstStyle/>
          <a:p>
            <a:pPr eaLnBrk="1" hangingPunct="1"/>
            <a:r>
              <a:rPr lang="zh-TW" altLang="en-US" sz="6000" b="1" dirty="0" smtClean="0"/>
              <a:t>永字八法</a:t>
            </a:r>
          </a:p>
        </p:txBody>
      </p:sp>
      <p:sp>
        <p:nvSpPr>
          <p:cNvPr id="33795" name="Text Box 5"/>
          <p:cNvSpPr txBox="1">
            <a:spLocks noChangeArrowheads="1"/>
          </p:cNvSpPr>
          <p:nvPr/>
        </p:nvSpPr>
        <p:spPr bwMode="auto">
          <a:xfrm>
            <a:off x="2774879" y="-82644"/>
            <a:ext cx="8138159" cy="70854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zh-TW" altLang="en-US" sz="44000" dirty="0">
                <a:ea typeface="標楷體" panose="03000509000000000000" pitchFamily="65" charset="-120"/>
              </a:rPr>
              <a:t>永</a:t>
            </a:r>
          </a:p>
        </p:txBody>
      </p:sp>
      <p:sp>
        <p:nvSpPr>
          <p:cNvPr id="40966" name="Rectangle 6"/>
          <p:cNvSpPr>
            <a:spLocks noChangeArrowheads="1"/>
          </p:cNvSpPr>
          <p:nvPr/>
        </p:nvSpPr>
        <p:spPr bwMode="auto">
          <a:xfrm>
            <a:off x="4881372" y="1156552"/>
            <a:ext cx="1457413" cy="970488"/>
          </a:xfrm>
          <a:prstGeom prst="rect">
            <a:avLst/>
          </a:prstGeom>
          <a:noFill/>
          <a:ln w="38100">
            <a:solidFill>
              <a:srgbClr val="FF0000"/>
            </a:solidFill>
            <a:prstDash val="dash"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zh-TW" altLang="en-US" sz="1800"/>
          </a:p>
        </p:txBody>
      </p:sp>
      <p:sp>
        <p:nvSpPr>
          <p:cNvPr id="40967" name="Text Box 7"/>
          <p:cNvSpPr txBox="1">
            <a:spLocks noChangeArrowheads="1"/>
          </p:cNvSpPr>
          <p:nvPr/>
        </p:nvSpPr>
        <p:spPr bwMode="auto">
          <a:xfrm>
            <a:off x="6248768" y="580914"/>
            <a:ext cx="1249211" cy="923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zh-TW" altLang="en-US" sz="5400" b="1" dirty="0">
                <a:solidFill>
                  <a:srgbClr val="FF3300"/>
                </a:solidFill>
              </a:rPr>
              <a:t>側</a:t>
            </a:r>
          </a:p>
        </p:txBody>
      </p:sp>
      <p:sp>
        <p:nvSpPr>
          <p:cNvPr id="40968" name="Rectangle 8"/>
          <p:cNvSpPr>
            <a:spLocks noChangeArrowheads="1"/>
          </p:cNvSpPr>
          <p:nvPr/>
        </p:nvSpPr>
        <p:spPr bwMode="auto">
          <a:xfrm>
            <a:off x="4515058" y="2412715"/>
            <a:ext cx="1041010" cy="609479"/>
          </a:xfrm>
          <a:prstGeom prst="rect">
            <a:avLst/>
          </a:prstGeom>
          <a:noFill/>
          <a:ln w="38100">
            <a:solidFill>
              <a:srgbClr val="FF0000"/>
            </a:solidFill>
            <a:prstDash val="dash"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zh-TW" altLang="en-US" sz="1800"/>
          </a:p>
        </p:txBody>
      </p:sp>
      <p:sp>
        <p:nvSpPr>
          <p:cNvPr id="40969" name="Text Box 9"/>
          <p:cNvSpPr txBox="1">
            <a:spLocks noChangeArrowheads="1"/>
          </p:cNvSpPr>
          <p:nvPr/>
        </p:nvSpPr>
        <p:spPr bwMode="auto">
          <a:xfrm>
            <a:off x="5824050" y="4999147"/>
            <a:ext cx="1145110" cy="923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zh-TW" altLang="en-US" sz="5400" b="1" dirty="0">
                <a:solidFill>
                  <a:srgbClr val="FF3300"/>
                </a:solidFill>
              </a:rPr>
              <a:t>努</a:t>
            </a:r>
          </a:p>
        </p:txBody>
      </p:sp>
      <p:sp>
        <p:nvSpPr>
          <p:cNvPr id="40970" name="Rectangle 10"/>
          <p:cNvSpPr>
            <a:spLocks noChangeArrowheads="1"/>
          </p:cNvSpPr>
          <p:nvPr/>
        </p:nvSpPr>
        <p:spPr bwMode="auto">
          <a:xfrm rot="5400000">
            <a:off x="4151597" y="3624463"/>
            <a:ext cx="3048093" cy="624604"/>
          </a:xfrm>
          <a:prstGeom prst="rect">
            <a:avLst/>
          </a:prstGeom>
          <a:noFill/>
          <a:ln w="38100">
            <a:solidFill>
              <a:srgbClr val="FF0000"/>
            </a:solidFill>
            <a:prstDash val="dash"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zh-TW" altLang="en-US" sz="1800"/>
          </a:p>
        </p:txBody>
      </p:sp>
      <p:sp>
        <p:nvSpPr>
          <p:cNvPr id="40971" name="Text Box 11"/>
          <p:cNvSpPr txBox="1">
            <a:spLocks noChangeArrowheads="1"/>
          </p:cNvSpPr>
          <p:nvPr/>
        </p:nvSpPr>
        <p:spPr bwMode="auto">
          <a:xfrm>
            <a:off x="3624306" y="2175279"/>
            <a:ext cx="1145110" cy="923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zh-TW" altLang="en-US" sz="5400" b="1" dirty="0">
                <a:solidFill>
                  <a:srgbClr val="FF3300"/>
                </a:solidFill>
              </a:rPr>
              <a:t>勒</a:t>
            </a:r>
          </a:p>
        </p:txBody>
      </p:sp>
      <p:sp>
        <p:nvSpPr>
          <p:cNvPr id="40972" name="Rectangle 12"/>
          <p:cNvSpPr>
            <a:spLocks noChangeArrowheads="1"/>
          </p:cNvSpPr>
          <p:nvPr/>
        </p:nvSpPr>
        <p:spPr bwMode="auto">
          <a:xfrm>
            <a:off x="4696057" y="5279969"/>
            <a:ext cx="1170238" cy="992418"/>
          </a:xfrm>
          <a:prstGeom prst="rect">
            <a:avLst/>
          </a:prstGeom>
          <a:noFill/>
          <a:ln w="38100">
            <a:solidFill>
              <a:srgbClr val="FF0000"/>
            </a:solidFill>
            <a:prstDash val="dash"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zh-TW" altLang="en-US" sz="1800"/>
          </a:p>
        </p:txBody>
      </p:sp>
      <p:sp>
        <p:nvSpPr>
          <p:cNvPr id="40973" name="Text Box 13"/>
          <p:cNvSpPr txBox="1">
            <a:spLocks noChangeArrowheads="1"/>
          </p:cNvSpPr>
          <p:nvPr/>
        </p:nvSpPr>
        <p:spPr bwMode="auto">
          <a:xfrm>
            <a:off x="3780340" y="5822301"/>
            <a:ext cx="1145110" cy="923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zh-TW" altLang="en-US" sz="5400" b="1" dirty="0">
                <a:solidFill>
                  <a:srgbClr val="FF3300"/>
                </a:solidFill>
              </a:rPr>
              <a:t>趯</a:t>
            </a:r>
          </a:p>
        </p:txBody>
      </p:sp>
      <p:sp>
        <p:nvSpPr>
          <p:cNvPr id="40975" name="Rectangle 15"/>
          <p:cNvSpPr>
            <a:spLocks noChangeArrowheads="1"/>
          </p:cNvSpPr>
          <p:nvPr/>
        </p:nvSpPr>
        <p:spPr bwMode="auto">
          <a:xfrm>
            <a:off x="3300103" y="3460099"/>
            <a:ext cx="1399096" cy="566092"/>
          </a:xfrm>
          <a:prstGeom prst="rect">
            <a:avLst/>
          </a:prstGeom>
          <a:noFill/>
          <a:ln w="38100">
            <a:solidFill>
              <a:srgbClr val="FF0000"/>
            </a:solidFill>
            <a:prstDash val="dash"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zh-TW" altLang="en-US" sz="1800"/>
          </a:p>
        </p:txBody>
      </p:sp>
      <p:sp>
        <p:nvSpPr>
          <p:cNvPr id="40976" name="Text Box 16"/>
          <p:cNvSpPr txBox="1">
            <a:spLocks noChangeArrowheads="1"/>
          </p:cNvSpPr>
          <p:nvPr/>
        </p:nvSpPr>
        <p:spPr bwMode="auto">
          <a:xfrm>
            <a:off x="2517021" y="4444975"/>
            <a:ext cx="1145110" cy="923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zh-TW" altLang="en-US" sz="5400" b="1" dirty="0">
                <a:solidFill>
                  <a:srgbClr val="FF3300"/>
                </a:solidFill>
              </a:rPr>
              <a:t>掠</a:t>
            </a:r>
          </a:p>
        </p:txBody>
      </p:sp>
      <p:sp>
        <p:nvSpPr>
          <p:cNvPr id="40977" name="Rectangle 17"/>
          <p:cNvSpPr>
            <a:spLocks noChangeArrowheads="1"/>
          </p:cNvSpPr>
          <p:nvPr/>
        </p:nvSpPr>
        <p:spPr bwMode="auto">
          <a:xfrm rot="18349757">
            <a:off x="2916772" y="4186070"/>
            <a:ext cx="2882966" cy="737127"/>
          </a:xfrm>
          <a:prstGeom prst="rect">
            <a:avLst/>
          </a:prstGeom>
          <a:noFill/>
          <a:ln w="38100">
            <a:solidFill>
              <a:srgbClr val="FF0000"/>
            </a:solidFill>
            <a:prstDash val="dash"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zh-TW" altLang="en-US" sz="1800"/>
          </a:p>
        </p:txBody>
      </p:sp>
      <p:sp>
        <p:nvSpPr>
          <p:cNvPr id="40978" name="Text Box 18"/>
          <p:cNvSpPr txBox="1">
            <a:spLocks noChangeArrowheads="1"/>
          </p:cNvSpPr>
          <p:nvPr/>
        </p:nvSpPr>
        <p:spPr bwMode="auto">
          <a:xfrm>
            <a:off x="2416973" y="3237614"/>
            <a:ext cx="1145110" cy="923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zh-TW" altLang="en-US" sz="5400" b="1" dirty="0">
                <a:solidFill>
                  <a:srgbClr val="FF3300"/>
                </a:solidFill>
              </a:rPr>
              <a:t>策</a:t>
            </a:r>
          </a:p>
        </p:txBody>
      </p:sp>
      <p:sp>
        <p:nvSpPr>
          <p:cNvPr id="40979" name="Rectangle 19"/>
          <p:cNvSpPr>
            <a:spLocks noChangeArrowheads="1"/>
          </p:cNvSpPr>
          <p:nvPr/>
        </p:nvSpPr>
        <p:spPr bwMode="auto">
          <a:xfrm rot="19103052">
            <a:off x="5627640" y="2600933"/>
            <a:ext cx="1945558" cy="920030"/>
          </a:xfrm>
          <a:prstGeom prst="rect">
            <a:avLst/>
          </a:prstGeom>
          <a:noFill/>
          <a:ln w="38100">
            <a:solidFill>
              <a:srgbClr val="FF0000"/>
            </a:solidFill>
            <a:prstDash val="dash"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zh-TW" altLang="en-US" sz="1800"/>
          </a:p>
        </p:txBody>
      </p:sp>
      <p:sp>
        <p:nvSpPr>
          <p:cNvPr id="40980" name="Text Box 20"/>
          <p:cNvSpPr txBox="1">
            <a:spLocks noChangeArrowheads="1"/>
          </p:cNvSpPr>
          <p:nvPr/>
        </p:nvSpPr>
        <p:spPr bwMode="auto">
          <a:xfrm>
            <a:off x="7272667" y="1678052"/>
            <a:ext cx="1249211" cy="923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zh-TW" altLang="en-US" sz="5400" b="1" dirty="0">
                <a:solidFill>
                  <a:srgbClr val="FF3300"/>
                </a:solidFill>
              </a:rPr>
              <a:t>啄</a:t>
            </a:r>
          </a:p>
        </p:txBody>
      </p:sp>
      <p:sp>
        <p:nvSpPr>
          <p:cNvPr id="40982" name="Rectangle 22"/>
          <p:cNvSpPr>
            <a:spLocks noChangeArrowheads="1"/>
          </p:cNvSpPr>
          <p:nvPr/>
        </p:nvSpPr>
        <p:spPr bwMode="auto">
          <a:xfrm rot="13054558">
            <a:off x="5611559" y="4337250"/>
            <a:ext cx="2743623" cy="882937"/>
          </a:xfrm>
          <a:prstGeom prst="rect">
            <a:avLst/>
          </a:prstGeom>
          <a:noFill/>
          <a:ln w="38100">
            <a:solidFill>
              <a:srgbClr val="FF0000"/>
            </a:solidFill>
            <a:prstDash val="dash"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zh-TW" altLang="en-US" sz="1800"/>
          </a:p>
        </p:txBody>
      </p:sp>
      <p:sp>
        <p:nvSpPr>
          <p:cNvPr id="40983" name="Text Box 23"/>
          <p:cNvSpPr txBox="1">
            <a:spLocks noChangeArrowheads="1"/>
          </p:cNvSpPr>
          <p:nvPr/>
        </p:nvSpPr>
        <p:spPr bwMode="auto">
          <a:xfrm>
            <a:off x="7497979" y="3699279"/>
            <a:ext cx="1249211" cy="923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zh-TW" altLang="en-US" sz="5400" b="1" dirty="0">
                <a:solidFill>
                  <a:srgbClr val="FF3300"/>
                </a:solidFill>
              </a:rPr>
              <a:t>磔</a:t>
            </a:r>
          </a:p>
        </p:txBody>
      </p:sp>
    </p:spTree>
    <p:extLst>
      <p:ext uri="{BB962C8B-B14F-4D97-AF65-F5344CB8AC3E}">
        <p14:creationId xmlns:p14="http://schemas.microsoft.com/office/powerpoint/2010/main" val="1410187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09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09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2000"/>
                                        <p:tgtEl>
                                          <p:spTgt spid="409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9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2000"/>
                                        <p:tgtEl>
                                          <p:spTgt spid="409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9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409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409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2000"/>
                                        <p:tgtEl>
                                          <p:spTgt spid="409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9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2000"/>
                                        <p:tgtEl>
                                          <p:spTgt spid="409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9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409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409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2000"/>
                                        <p:tgtEl>
                                          <p:spTgt spid="409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9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2000"/>
                                        <p:tgtEl>
                                          <p:spTgt spid="4096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9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2000"/>
                                        <p:tgtEl>
                                          <p:spTgt spid="409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2000"/>
                                        <p:tgtEl>
                                          <p:spTgt spid="409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2000"/>
                                        <p:tgtEl>
                                          <p:spTgt spid="409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9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2000"/>
                                        <p:tgtEl>
                                          <p:spTgt spid="4097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9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2000"/>
                                        <p:tgtEl>
                                          <p:spTgt spid="409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2000"/>
                                        <p:tgtEl>
                                          <p:spTgt spid="409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 nodeType="clickPar">
                      <p:stCondLst>
                        <p:cond delay="indefinite"/>
                      </p:stCondLst>
                      <p:childTnLst>
                        <p:par>
                          <p:cTn id="6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9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2000"/>
                                        <p:tgtEl>
                                          <p:spTgt spid="409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9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3" dur="2000"/>
                                        <p:tgtEl>
                                          <p:spTgt spid="409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9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2000"/>
                                        <p:tgtEl>
                                          <p:spTgt spid="409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2000"/>
                                        <p:tgtEl>
                                          <p:spTgt spid="409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 nodeType="clickPar">
                      <p:stCondLst>
                        <p:cond delay="indefinite"/>
                      </p:stCondLst>
                      <p:childTnLst>
                        <p:par>
                          <p:cTn id="8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3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4" dur="2000"/>
                                        <p:tgtEl>
                                          <p:spTgt spid="409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9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7" dur="2000"/>
                                        <p:tgtEl>
                                          <p:spTgt spid="409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9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2000"/>
                                        <p:tgtEl>
                                          <p:spTgt spid="409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2000"/>
                                        <p:tgtEl>
                                          <p:spTgt spid="409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 nodeType="clickPar">
                      <p:stCondLst>
                        <p:cond delay="indefinite"/>
                      </p:stCondLst>
                      <p:childTnLst>
                        <p:par>
                          <p:cTn id="9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7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8" dur="2000"/>
                                        <p:tgtEl>
                                          <p:spTgt spid="4097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9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1" dur="2000"/>
                                        <p:tgtEl>
                                          <p:spTgt spid="4098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9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2000"/>
                                        <p:tgtEl>
                                          <p:spTgt spid="409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2000"/>
                                        <p:tgtEl>
                                          <p:spTgt spid="409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 nodeType="clickPar">
                      <p:stCondLst>
                        <p:cond delay="indefinite"/>
                      </p:stCondLst>
                      <p:childTnLst>
                        <p:par>
                          <p:cTn id="1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1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2" dur="2000"/>
                                        <p:tgtEl>
                                          <p:spTgt spid="4098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9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5" dur="2000"/>
                                        <p:tgtEl>
                                          <p:spTgt spid="4098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9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 nodeType="clickPar">
                      <p:stCondLst>
                        <p:cond delay="indefinite"/>
                      </p:stCondLst>
                      <p:childTnLst>
                        <p:par>
                          <p:cTn id="1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9" presetID="12" presetClass="entr" presetSubtype="4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1" dur="500"/>
                                        <p:tgtEl>
                                          <p:spTgt spid="409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 nodeType="clickPar">
                      <p:stCondLst>
                        <p:cond delay="indefinite"/>
                      </p:stCondLst>
                      <p:childTnLst>
                        <p:par>
                          <p:cTn id="1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4" presetID="12" presetClass="entr" presetSubtype="4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6" dur="500"/>
                                        <p:tgtEl>
                                          <p:spTgt spid="409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 nodeType="clickPar">
                      <p:stCondLst>
                        <p:cond delay="indefinite"/>
                      </p:stCondLst>
                      <p:childTnLst>
                        <p:par>
                          <p:cTn id="1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9" presetID="12" presetClass="entr" presetSubtype="4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31" dur="500"/>
                                        <p:tgtEl>
                                          <p:spTgt spid="409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2" fill="hold" nodeType="clickPar">
                      <p:stCondLst>
                        <p:cond delay="indefinite"/>
                      </p:stCondLst>
                      <p:childTnLst>
                        <p:par>
                          <p:cTn id="1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4" presetID="12" presetClass="entr" presetSubtype="4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36" dur="500"/>
                                        <p:tgtEl>
                                          <p:spTgt spid="409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 nodeType="clickPar">
                      <p:stCondLst>
                        <p:cond delay="indefinite"/>
                      </p:stCondLst>
                      <p:childTnLst>
                        <p:par>
                          <p:cTn id="1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9" presetID="12" presetClass="entr" presetSubtype="4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41" dur="500"/>
                                        <p:tgtEl>
                                          <p:spTgt spid="409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2" fill="hold" nodeType="clickPar">
                      <p:stCondLst>
                        <p:cond delay="indefinite"/>
                      </p:stCondLst>
                      <p:childTnLst>
                        <p:par>
                          <p:cTn id="14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4" presetID="12" presetClass="entr" presetSubtype="4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46" dur="500"/>
                                        <p:tgtEl>
                                          <p:spTgt spid="409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 nodeType="clickPar">
                      <p:stCondLst>
                        <p:cond delay="indefinite"/>
                      </p:stCondLst>
                      <p:childTnLst>
                        <p:par>
                          <p:cTn id="14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9" presetID="12" presetClass="entr" presetSubtype="4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1" dur="500"/>
                                        <p:tgtEl>
                                          <p:spTgt spid="409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2" fill="hold" nodeType="clickPar">
                      <p:stCondLst>
                        <p:cond delay="indefinite"/>
                      </p:stCondLst>
                      <p:childTnLst>
                        <p:par>
                          <p:cTn id="15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4" presetID="12" presetClass="entr" presetSubtype="4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6" dur="500"/>
                                        <p:tgtEl>
                                          <p:spTgt spid="409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66" grpId="0" animBg="1"/>
      <p:bldP spid="40966" grpId="1" animBg="1"/>
      <p:bldP spid="40967" grpId="0"/>
      <p:bldP spid="40967" grpId="1"/>
      <p:bldP spid="40967" grpId="2"/>
      <p:bldP spid="40968" grpId="0" animBg="1"/>
      <p:bldP spid="40968" grpId="1" animBg="1"/>
      <p:bldP spid="40969" grpId="0"/>
      <p:bldP spid="40969" grpId="1"/>
      <p:bldP spid="40969" grpId="2"/>
      <p:bldP spid="40970" grpId="0" animBg="1"/>
      <p:bldP spid="40970" grpId="1" animBg="1"/>
      <p:bldP spid="40971" grpId="0"/>
      <p:bldP spid="40971" grpId="1"/>
      <p:bldP spid="40971" grpId="2"/>
      <p:bldP spid="40972" grpId="0" animBg="1"/>
      <p:bldP spid="40972" grpId="1" animBg="1"/>
      <p:bldP spid="40973" grpId="0"/>
      <p:bldP spid="40973" grpId="1"/>
      <p:bldP spid="40973" grpId="2"/>
      <p:bldP spid="40975" grpId="0" animBg="1"/>
      <p:bldP spid="40975" grpId="1" animBg="1"/>
      <p:bldP spid="40976" grpId="0"/>
      <p:bldP spid="40976" grpId="1"/>
      <p:bldP spid="40976" grpId="2"/>
      <p:bldP spid="40977" grpId="0" animBg="1"/>
      <p:bldP spid="40977" grpId="1" animBg="1"/>
      <p:bldP spid="40978" grpId="0"/>
      <p:bldP spid="40978" grpId="1"/>
      <p:bldP spid="40978" grpId="2"/>
      <p:bldP spid="40979" grpId="0" animBg="1"/>
      <p:bldP spid="40979" grpId="1" animBg="1"/>
      <p:bldP spid="40980" grpId="0"/>
      <p:bldP spid="40980" grpId="1"/>
      <p:bldP spid="40980" grpId="2"/>
      <p:bldP spid="40982" grpId="0" animBg="1"/>
      <p:bldP spid="40982" grpId="1" animBg="1"/>
      <p:bldP spid="40983" grpId="0"/>
      <p:bldP spid="40983" grpId="1"/>
      <p:bldP spid="40983" grpId="2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Grp="1" noChangeArrowheads="1"/>
          </p:cNvSpPr>
          <p:nvPr>
            <p:ph type="title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normAutofit/>
          </a:bodyPr>
          <a:lstStyle/>
          <a:p>
            <a:endParaRPr lang="zh-TW" altLang="en-US" smtClean="0"/>
          </a:p>
        </p:txBody>
      </p:sp>
      <p:sp>
        <p:nvSpPr>
          <p:cNvPr id="48131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normAutofit/>
          </a:bodyPr>
          <a:lstStyle/>
          <a:p>
            <a:endParaRPr lang="zh-TW" altLang="en-US" smtClean="0"/>
          </a:p>
        </p:txBody>
      </p:sp>
      <p:pic>
        <p:nvPicPr>
          <p:cNvPr id="48132" name="Picture 4" descr="永字八法掛圖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1680" y="255769"/>
            <a:ext cx="7828082" cy="6393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671100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絲縷">
  <a:themeElements>
    <a:clrScheme name="絲縷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絲縷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絲縷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2698</TotalTime>
  <Words>1145</Words>
  <Application>Microsoft Office PowerPoint</Application>
  <PresentationFormat>寬螢幕</PresentationFormat>
  <Paragraphs>273</Paragraphs>
  <Slides>40</Slides>
  <Notes>20</Notes>
  <HiddenSlides>0</HiddenSlides>
  <MMClips>0</MMClips>
  <ScaleCrop>false</ScaleCrop>
  <HeadingPairs>
    <vt:vector size="8" baseType="variant">
      <vt:variant>
        <vt:lpstr>使用字型</vt:lpstr>
      </vt:variant>
      <vt:variant>
        <vt:i4>12</vt:i4>
      </vt:variant>
      <vt:variant>
        <vt:lpstr>佈景主題</vt:lpstr>
      </vt:variant>
      <vt:variant>
        <vt:i4>1</vt:i4>
      </vt:variant>
      <vt:variant>
        <vt:lpstr>內嵌 OLE 伺服程式</vt:lpstr>
      </vt:variant>
      <vt:variant>
        <vt:i4>1</vt:i4>
      </vt:variant>
      <vt:variant>
        <vt:lpstr>投影片標題</vt:lpstr>
      </vt:variant>
      <vt:variant>
        <vt:i4>40</vt:i4>
      </vt:variant>
    </vt:vector>
  </HeadingPairs>
  <TitlesOfParts>
    <vt:vector size="54" baseType="lpstr">
      <vt:lpstr>華康少女文字W5(P)</vt:lpstr>
      <vt:lpstr>華康行楷體W5(P)</vt:lpstr>
      <vt:lpstr>華康墨字體</vt:lpstr>
      <vt:lpstr>華康標楷體</vt:lpstr>
      <vt:lpstr>微軟正黑體</vt:lpstr>
      <vt:lpstr>新細明體</vt:lpstr>
      <vt:lpstr>標楷體</vt:lpstr>
      <vt:lpstr>Arial</vt:lpstr>
      <vt:lpstr>Calibri</vt:lpstr>
      <vt:lpstr>Century Gothic</vt:lpstr>
      <vt:lpstr>Times New Roman</vt:lpstr>
      <vt:lpstr>Wingdings 3</vt:lpstr>
      <vt:lpstr>絲縷</vt:lpstr>
      <vt:lpstr>PI3.Image</vt:lpstr>
      <vt:lpstr>漢字形體的演變 圖片來源：https://read01.com/O3n6Jam.html#.WzBiiVUzbIU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永字八法</vt:lpstr>
      <vt:lpstr>PowerPoint 簡報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admin</dc:creator>
  <cp:lastModifiedBy>admin</cp:lastModifiedBy>
  <cp:revision>77</cp:revision>
  <cp:lastPrinted>2018-06-01T01:55:39Z</cp:lastPrinted>
  <dcterms:created xsi:type="dcterms:W3CDTF">2018-05-03T10:06:44Z</dcterms:created>
  <dcterms:modified xsi:type="dcterms:W3CDTF">2018-06-28T07:45:27Z</dcterms:modified>
</cp:coreProperties>
</file>