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  <p:sldId id="263" r:id="rId9"/>
    <p:sldId id="264" r:id="rId10"/>
    <p:sldId id="266" r:id="rId11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D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佈景主題樣式 2 - 輔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267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32783-7A9B-4009-9D97-72F5E6B56D42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FDF8DB-FCDE-48A5-8EBB-01B098421E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6819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112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7268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46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482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275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461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2361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874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815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062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68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DBAF6-E32F-4919-822C-28C0560AC9F3}" type="datetimeFigureOut">
              <a:rPr lang="zh-TW" altLang="en-US" smtClean="0"/>
              <a:t>2018/1/22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09085-EB08-4490-99CC-71C19F656D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133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9600" dirty="0" smtClean="0"/>
              <a:t>說  課</a:t>
            </a:r>
            <a:endParaRPr lang="zh-TW" altLang="en-US" sz="96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751659" cy="1655762"/>
          </a:xfrm>
        </p:spPr>
        <p:txBody>
          <a:bodyPr/>
          <a:lstStyle/>
          <a:p>
            <a:pPr algn="l"/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教學單元： 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第三冊 </a:t>
            </a:r>
            <a:r>
              <a:rPr lang="en-US" altLang="zh-TW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4-1 </a:t>
            </a:r>
            <a:r>
              <a:rPr lang="zh-TW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因式分解解一元二次方程式</a:t>
            </a:r>
            <a:endParaRPr lang="en-US" altLang="zh-TW" sz="3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spcBef>
                <a:spcPts val="1800"/>
              </a:spcBef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教學老師： 平南國中鄭勝文老師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5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57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教學觀察 </a:t>
            </a:r>
            <a:r>
              <a:rPr lang="en-US" altLang="zh-TW" dirty="0" smtClean="0"/>
              <a:t>VS</a:t>
            </a:r>
            <a:r>
              <a:rPr lang="zh-TW" altLang="en-US" dirty="0" smtClean="0"/>
              <a:t> 教學觀摩</a:t>
            </a:r>
            <a:endParaRPr lang="zh-TW" altLang="en-US" dirty="0"/>
          </a:p>
        </p:txBody>
      </p:sp>
      <p:graphicFrame>
        <p:nvGraphicFramePr>
          <p:cNvPr id="5" name="Content 257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625858"/>
              </p:ext>
            </p:extLst>
          </p:nvPr>
        </p:nvGraphicFramePr>
        <p:xfrm>
          <a:off x="838200" y="1485175"/>
          <a:ext cx="10647129" cy="523595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549043">
                  <a:extLst>
                    <a:ext uri="{9D8B030D-6E8A-4147-A177-3AD203B41FA5}">
                      <a16:colId xmlns:a16="http://schemas.microsoft.com/office/drawing/2014/main" val="167725668"/>
                    </a:ext>
                  </a:extLst>
                </a:gridCol>
                <a:gridCol w="3549043">
                  <a:extLst>
                    <a:ext uri="{9D8B030D-6E8A-4147-A177-3AD203B41FA5}">
                      <a16:colId xmlns:a16="http://schemas.microsoft.com/office/drawing/2014/main" val="523884503"/>
                    </a:ext>
                  </a:extLst>
                </a:gridCol>
                <a:gridCol w="3549043">
                  <a:extLst>
                    <a:ext uri="{9D8B030D-6E8A-4147-A177-3AD203B41FA5}">
                      <a16:colId xmlns:a16="http://schemas.microsoft.com/office/drawing/2014/main" val="2731584149"/>
                    </a:ext>
                  </a:extLst>
                </a:gridCol>
              </a:tblGrid>
              <a:tr h="475996"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教學觀察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教學觀摩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4132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目的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製造教學討論情境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展現一個典範的教學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306526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觀察焦點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教師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262885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觀察者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微觀、細察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觀賞、模仿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1022823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教學者角色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教學者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示範者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47908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學生角色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學習者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配合者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272422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教學者感受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壓力小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壓力大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02504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教學情境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自然真實與平時相同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求完美</a:t>
                      </a:r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做教具費時</a:t>
                      </a:r>
                      <a:r>
                        <a:rPr lang="en-US" altLang="zh-TW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966745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觀察者與教學者互惠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協助</a:t>
                      </a:r>
                      <a:r>
                        <a:rPr lang="zh-TW" altLang="en-US" sz="2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集</a:t>
                      </a:r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學生解題題型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無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4917169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觀察者的態度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欣賞孩子的數學學習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以典範的標準評價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062644"/>
                  </a:ext>
                </a:extLst>
              </a:tr>
              <a:tr h="475996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教學研討會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寫真集：數學教學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歌功頌德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324268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849949" y="1959429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402183" y="1485175"/>
            <a:ext cx="3566160" cy="523595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49949" y="2437707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49949" y="2915985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849949" y="3394263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849949" y="3872541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849949" y="4350819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49949" y="4829097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849949" y="5307375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849949" y="5785653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49949" y="6263931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408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6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觀課重點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>
                <a:solidFill>
                  <a:srgbClr val="0070C0"/>
                </a:solidFill>
              </a:rPr>
              <a:t>是否符合與落實數學課程手冊裡</a:t>
            </a:r>
            <a:r>
              <a:rPr lang="zh-TW" altLang="zh-TW" sz="3600" dirty="0" smtClean="0">
                <a:solidFill>
                  <a:srgbClr val="0070C0"/>
                </a:solidFill>
              </a:rPr>
              <a:t>之</a:t>
            </a:r>
            <a:r>
              <a:rPr lang="en-US" altLang="zh-TW" sz="3600" dirty="0" smtClean="0">
                <a:solidFill>
                  <a:srgbClr val="0070C0"/>
                </a:solidFill>
              </a:rPr>
              <a:t/>
            </a:r>
            <a:br>
              <a:rPr lang="en-US" altLang="zh-TW" sz="3600" dirty="0" smtClean="0">
                <a:solidFill>
                  <a:srgbClr val="0070C0"/>
                </a:solidFill>
              </a:rPr>
            </a:br>
            <a:r>
              <a:rPr lang="zh-TW" altLang="zh-TW" sz="3600" dirty="0" smtClean="0">
                <a:solidFill>
                  <a:srgbClr val="0070C0"/>
                </a:solidFill>
              </a:rPr>
              <a:t>數學</a:t>
            </a:r>
            <a:r>
              <a:rPr lang="zh-TW" altLang="zh-TW" sz="3600" dirty="0">
                <a:solidFill>
                  <a:srgbClr val="0070C0"/>
                </a:solidFill>
              </a:rPr>
              <a:t>素養導向教材設計</a:t>
            </a:r>
            <a:r>
              <a:rPr lang="zh-TW" altLang="zh-TW" sz="3600" dirty="0" smtClean="0">
                <a:solidFill>
                  <a:srgbClr val="0070C0"/>
                </a:solidFill>
              </a:rPr>
              <a:t>原則</a:t>
            </a:r>
            <a:endParaRPr lang="en-US" altLang="zh-TW" sz="3600" dirty="0" smtClean="0">
              <a:solidFill>
                <a:srgbClr val="0070C0"/>
              </a:solidFill>
            </a:endParaRPr>
          </a:p>
          <a:p>
            <a:pPr>
              <a:spcBef>
                <a:spcPts val="3600"/>
              </a:spcBef>
            </a:pPr>
            <a:r>
              <a:rPr lang="zh-TW" altLang="zh-TW" sz="3600" dirty="0">
                <a:solidFill>
                  <a:srgbClr val="0070C0"/>
                </a:solidFill>
              </a:rPr>
              <a:t>請觀課者於表格內填入</a:t>
            </a:r>
            <a:r>
              <a:rPr lang="zh-TW" altLang="zh-TW" sz="3600" b="1" u="sng" dirty="0">
                <a:solidFill>
                  <a:srgbClr val="FF0000"/>
                </a:solidFill>
              </a:rPr>
              <a:t>描述性</a:t>
            </a:r>
            <a:r>
              <a:rPr lang="zh-TW" altLang="zh-TW" sz="3600" dirty="0">
                <a:solidFill>
                  <a:srgbClr val="0070C0"/>
                </a:solidFill>
              </a:rPr>
              <a:t>文字</a:t>
            </a:r>
            <a:endParaRPr lang="zh-TW" altLang="en-US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26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49949" y="1810039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849949" y="2523285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49949" y="3174274"/>
            <a:ext cx="10647129" cy="849994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49949" y="4263265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49949" y="4950387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849949" y="5637510"/>
            <a:ext cx="10647129" cy="457200"/>
          </a:xfrm>
          <a:prstGeom prst="rect">
            <a:avLst/>
          </a:prstGeom>
          <a:solidFill>
            <a:srgbClr val="FFFF00">
              <a:alpha val="3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數學素養導向教材設計原則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透過現實情境、寓言故事或數學史引入教材，營造數學學習需求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以任務鋪陳數學學習脈絡，引導學生進行探索與發展概念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讓學生運用相關數學知識與能力解決問題，提出合理的觀點與</a:t>
            </a:r>
            <a:r>
              <a:rPr lang="en-US" altLang="zh-TW" dirty="0" smtClean="0">
                <a:solidFill>
                  <a:srgbClr val="0070C0"/>
                </a:solidFill>
              </a:rPr>
              <a:t/>
            </a:r>
            <a:br>
              <a:rPr lang="en-US" altLang="zh-TW" dirty="0" smtClean="0">
                <a:solidFill>
                  <a:srgbClr val="0070C0"/>
                </a:solidFill>
              </a:rPr>
            </a:br>
            <a:r>
              <a:rPr lang="zh-TW" altLang="en-US" dirty="0" smtClean="0">
                <a:solidFill>
                  <a:srgbClr val="0070C0"/>
                </a:solidFill>
              </a:rPr>
              <a:t>他人溝通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教材安排從具體到抽象，提供學生有感的學習機會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教材設計具備多重表徵</a:t>
            </a:r>
          </a:p>
          <a:p>
            <a:pPr>
              <a:spcBef>
                <a:spcPts val="0"/>
              </a:spcBef>
              <a:spcAft>
                <a:spcPts val="2400"/>
              </a:spcAft>
            </a:pPr>
            <a:r>
              <a:rPr lang="zh-TW" altLang="en-US" dirty="0" smtClean="0">
                <a:solidFill>
                  <a:srgbClr val="0070C0"/>
                </a:solidFill>
              </a:rPr>
              <a:t>學習任務具備形成性評量的功能，以評估與促進數學學習</a:t>
            </a:r>
            <a:endParaRPr lang="zh-TW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44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學生程度與分組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8467720"/>
              </p:ext>
            </p:extLst>
          </p:nvPr>
        </p:nvGraphicFramePr>
        <p:xfrm>
          <a:off x="838200" y="2463638"/>
          <a:ext cx="10571414" cy="4124876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510202">
                  <a:extLst>
                    <a:ext uri="{9D8B030D-6E8A-4147-A177-3AD203B41FA5}">
                      <a16:colId xmlns:a16="http://schemas.microsoft.com/office/drawing/2014/main" val="572475761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1749084854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1866673796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237143833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2112198266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758807126"/>
                    </a:ext>
                  </a:extLst>
                </a:gridCol>
                <a:gridCol w="1510202">
                  <a:extLst>
                    <a:ext uri="{9D8B030D-6E8A-4147-A177-3AD203B41FA5}">
                      <a16:colId xmlns:a16="http://schemas.microsoft.com/office/drawing/2014/main" val="3154626362"/>
                    </a:ext>
                  </a:extLst>
                </a:gridCol>
              </a:tblGrid>
              <a:tr h="650156">
                <a:tc>
                  <a:txBody>
                    <a:bodyPr/>
                    <a:lstStyle/>
                    <a:p>
                      <a:pPr algn="l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編號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組別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TlToB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觀課學校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8432882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平鎮、平南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9056972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平鎮、平南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4768854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平鎮、平南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35698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觀高、東安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5463412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五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東安、中壢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8019652"/>
                  </a:ext>
                </a:extLst>
              </a:tr>
              <a:tr h="5303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小數、中數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7957330"/>
                  </a:ext>
                </a:extLst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38200" y="1754754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以五科段考成績分組</a:t>
            </a:r>
            <a:endParaRPr lang="zh-TW" altLang="en-US" sz="3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632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8843" y="33211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學生座位</a:t>
            </a:r>
            <a:endParaRPr lang="zh-TW" altLang="en-US" dirty="0"/>
          </a:p>
        </p:txBody>
      </p:sp>
      <p:sp>
        <p:nvSpPr>
          <p:cNvPr id="4" name="圓角矩形 3"/>
          <p:cNvSpPr/>
          <p:nvPr/>
        </p:nvSpPr>
        <p:spPr>
          <a:xfrm>
            <a:off x="4454434" y="387065"/>
            <a:ext cx="2684418" cy="542109"/>
          </a:xfrm>
          <a:prstGeom prst="round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講    桌</a:t>
            </a:r>
            <a:endParaRPr lang="zh-TW" altLang="en-US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 rot="5400000">
            <a:off x="5701820" y="1558391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37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 rot="5400000">
            <a:off x="5701820" y="2393326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39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 rot="5400000" flipV="1">
            <a:off x="5058803" y="2037775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12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 rot="5400000" flipV="1">
            <a:off x="5058803" y="2872710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07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 rot="5400000">
            <a:off x="2655761" y="1846867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09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2655761" y="2681802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11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5400000" flipV="1">
            <a:off x="2012744" y="1842842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44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5400000" flipV="1">
            <a:off x="2012744" y="2677777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36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5400000">
            <a:off x="8707110" y="1846868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13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 rot="5400000">
            <a:off x="8707110" y="2681803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01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 rot="5400000" flipV="1">
            <a:off x="8064093" y="1842843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05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 rot="5400000" flipV="1">
            <a:off x="8064093" y="2677778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08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 rot="5400000">
            <a:off x="5701820" y="3228261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43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 rot="5400000">
            <a:off x="2655761" y="4702601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41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 rot="5400000" flipV="1">
            <a:off x="2012744" y="5116043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14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 rot="5400000" flipV="1">
            <a:off x="2012744" y="5950978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15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 rot="5400000">
            <a:off x="2655761" y="5537536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32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 rot="5400000" flipV="1">
            <a:off x="2012744" y="4281109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04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 rot="5400000">
            <a:off x="5701820" y="4702602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38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 rot="5400000" flipV="1">
            <a:off x="5058803" y="5116044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33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 rot="5400000" flipV="1">
            <a:off x="5058803" y="5950979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02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 rot="5400000">
            <a:off x="5701820" y="5537537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06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 rot="5400000" flipV="1">
            <a:off x="5058803" y="4281110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31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5400000">
            <a:off x="8707109" y="4702603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10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 rot="5400000" flipV="1">
            <a:off x="8064092" y="5116045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40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 rot="5400000" flipV="1">
            <a:off x="8064092" y="5950980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35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8707109" y="5537538"/>
            <a:ext cx="834934" cy="638991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03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 rot="5400000" flipV="1">
            <a:off x="8064092" y="4281111"/>
            <a:ext cx="834934" cy="64704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</a:rPr>
              <a:t>34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  <p:sp>
        <p:nvSpPr>
          <p:cNvPr id="3" name="橢圓 2"/>
          <p:cNvSpPr/>
          <p:nvPr/>
        </p:nvSpPr>
        <p:spPr>
          <a:xfrm>
            <a:off x="8549437" y="1179402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chemeClr val="tx1"/>
                </a:solidFill>
              </a:rPr>
              <a:t>1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5" name="橢圓 44"/>
          <p:cNvSpPr/>
          <p:nvPr/>
        </p:nvSpPr>
        <p:spPr>
          <a:xfrm>
            <a:off x="5206508" y="1179402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>
                <a:solidFill>
                  <a:schemeClr val="tx1"/>
                </a:solidFill>
              </a:rPr>
              <a:t>2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6" name="橢圓 45"/>
          <p:cNvSpPr/>
          <p:nvPr/>
        </p:nvSpPr>
        <p:spPr>
          <a:xfrm>
            <a:off x="2511068" y="1179402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>
                <a:solidFill>
                  <a:schemeClr val="tx1"/>
                </a:solidFill>
              </a:rPr>
              <a:t>3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7" name="橢圓 46"/>
          <p:cNvSpPr/>
          <p:nvPr/>
        </p:nvSpPr>
        <p:spPr>
          <a:xfrm>
            <a:off x="8852295" y="4022519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>
                <a:solidFill>
                  <a:schemeClr val="tx1"/>
                </a:solidFill>
              </a:rPr>
              <a:t>4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8" name="橢圓 47"/>
          <p:cNvSpPr/>
          <p:nvPr/>
        </p:nvSpPr>
        <p:spPr>
          <a:xfrm>
            <a:off x="5864857" y="4022519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chemeClr val="tx1"/>
                </a:solidFill>
              </a:rPr>
              <a:t>5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9" name="橢圓 48"/>
          <p:cNvSpPr/>
          <p:nvPr/>
        </p:nvSpPr>
        <p:spPr>
          <a:xfrm>
            <a:off x="2813926" y="4022519"/>
            <a:ext cx="511286" cy="5112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chemeClr val="tx1"/>
                </a:solidFill>
              </a:rPr>
              <a:t>6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50" name="淚滴形 49"/>
          <p:cNvSpPr/>
          <p:nvPr/>
        </p:nvSpPr>
        <p:spPr>
          <a:xfrm>
            <a:off x="8538640" y="2301500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1" name="淚滴形 50"/>
          <p:cNvSpPr/>
          <p:nvPr/>
        </p:nvSpPr>
        <p:spPr>
          <a:xfrm>
            <a:off x="8534041" y="2588396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2" name="淚滴形 51"/>
          <p:cNvSpPr/>
          <p:nvPr/>
        </p:nvSpPr>
        <p:spPr>
          <a:xfrm>
            <a:off x="8805080" y="2308272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3" name="淚滴形 52"/>
          <p:cNvSpPr/>
          <p:nvPr/>
        </p:nvSpPr>
        <p:spPr>
          <a:xfrm>
            <a:off x="8813619" y="2586083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4" name="淚滴形 53"/>
          <p:cNvSpPr/>
          <p:nvPr/>
        </p:nvSpPr>
        <p:spPr>
          <a:xfrm>
            <a:off x="5530887" y="2506368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5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5" name="淚滴形 54"/>
          <p:cNvSpPr/>
          <p:nvPr/>
        </p:nvSpPr>
        <p:spPr>
          <a:xfrm>
            <a:off x="5808329" y="2848324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6" name="淚滴形 55"/>
          <p:cNvSpPr/>
          <p:nvPr/>
        </p:nvSpPr>
        <p:spPr>
          <a:xfrm>
            <a:off x="5799791" y="3141215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9" name="淚滴形 58"/>
          <p:cNvSpPr/>
          <p:nvPr/>
        </p:nvSpPr>
        <p:spPr>
          <a:xfrm>
            <a:off x="5533021" y="2780962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0" name="淚滴形 59"/>
          <p:cNvSpPr/>
          <p:nvPr/>
        </p:nvSpPr>
        <p:spPr>
          <a:xfrm>
            <a:off x="5801778" y="2013389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2" name="淚滴形 61"/>
          <p:cNvSpPr/>
          <p:nvPr/>
        </p:nvSpPr>
        <p:spPr>
          <a:xfrm>
            <a:off x="2761865" y="2319079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3" name="淚滴形 62"/>
          <p:cNvSpPr/>
          <p:nvPr/>
        </p:nvSpPr>
        <p:spPr>
          <a:xfrm>
            <a:off x="2476124" y="2319079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4" name="淚滴形 63"/>
          <p:cNvSpPr/>
          <p:nvPr/>
        </p:nvSpPr>
        <p:spPr>
          <a:xfrm>
            <a:off x="2478423" y="2594738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5" name="淚滴形 64"/>
          <p:cNvSpPr/>
          <p:nvPr/>
        </p:nvSpPr>
        <p:spPr>
          <a:xfrm>
            <a:off x="2766711" y="2597163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6" name="淚滴形 65"/>
          <p:cNvSpPr/>
          <p:nvPr/>
        </p:nvSpPr>
        <p:spPr>
          <a:xfrm>
            <a:off x="2761865" y="5171027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7" name="淚滴形 66"/>
          <p:cNvSpPr/>
          <p:nvPr/>
        </p:nvSpPr>
        <p:spPr>
          <a:xfrm>
            <a:off x="2746518" y="5453008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8" name="淚滴形 67"/>
          <p:cNvSpPr/>
          <p:nvPr/>
        </p:nvSpPr>
        <p:spPr>
          <a:xfrm>
            <a:off x="2489907" y="5866689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9" name="淚滴形 68"/>
          <p:cNvSpPr/>
          <p:nvPr/>
        </p:nvSpPr>
        <p:spPr>
          <a:xfrm>
            <a:off x="2474560" y="4753121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0" name="淚滴形 69"/>
          <p:cNvSpPr/>
          <p:nvPr/>
        </p:nvSpPr>
        <p:spPr>
          <a:xfrm>
            <a:off x="2496283" y="5588055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5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1" name="淚滴形 70"/>
          <p:cNvSpPr/>
          <p:nvPr/>
        </p:nvSpPr>
        <p:spPr>
          <a:xfrm>
            <a:off x="5537909" y="5584756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2" name="淚滴形 71"/>
          <p:cNvSpPr/>
          <p:nvPr/>
        </p:nvSpPr>
        <p:spPr>
          <a:xfrm>
            <a:off x="5535682" y="5871530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3" name="淚滴形 72"/>
          <p:cNvSpPr/>
          <p:nvPr/>
        </p:nvSpPr>
        <p:spPr>
          <a:xfrm>
            <a:off x="5808329" y="5451625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4" name="淚滴形 73"/>
          <p:cNvSpPr/>
          <p:nvPr/>
        </p:nvSpPr>
        <p:spPr>
          <a:xfrm>
            <a:off x="5530886" y="4753121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5" name="淚滴形 74"/>
          <p:cNvSpPr/>
          <p:nvPr/>
        </p:nvSpPr>
        <p:spPr>
          <a:xfrm>
            <a:off x="8813619" y="5168525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6" name="淚滴形 75"/>
          <p:cNvSpPr/>
          <p:nvPr/>
        </p:nvSpPr>
        <p:spPr>
          <a:xfrm>
            <a:off x="8816780" y="5453510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3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7" name="淚滴形 76"/>
          <p:cNvSpPr/>
          <p:nvPr/>
        </p:nvSpPr>
        <p:spPr>
          <a:xfrm>
            <a:off x="8534040" y="4751057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8" name="淚滴形 77"/>
          <p:cNvSpPr/>
          <p:nvPr/>
        </p:nvSpPr>
        <p:spPr>
          <a:xfrm>
            <a:off x="8528191" y="5595650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5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9" name="淚滴形 78"/>
          <p:cNvSpPr/>
          <p:nvPr/>
        </p:nvSpPr>
        <p:spPr>
          <a:xfrm>
            <a:off x="8537409" y="5860542"/>
            <a:ext cx="271039" cy="271039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</a:rPr>
              <a:t>2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1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課程架構</a:t>
            </a:r>
            <a:r>
              <a:rPr lang="en-US" altLang="zh-TW" dirty="0" smtClean="0"/>
              <a:t>(1/5)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2539353"/>
            <a:ext cx="10515600" cy="3637610"/>
          </a:xfrm>
        </p:spPr>
        <p:txBody>
          <a:bodyPr/>
          <a:lstStyle/>
          <a:p>
            <a:r>
              <a:rPr lang="zh-TW" altLang="en-US" dirty="0" smtClean="0"/>
              <a:t>具體情境：</a:t>
            </a:r>
            <a:r>
              <a:rPr lang="en-US" altLang="zh-TW" dirty="0"/>
              <a:t>( 5 min )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zh-TW" dirty="0">
                <a:solidFill>
                  <a:srgbClr val="0070C0"/>
                </a:solidFill>
              </a:rPr>
              <a:t>已知有一張桌子長</a:t>
            </a:r>
            <a:r>
              <a:rPr lang="en-US" altLang="zh-TW" dirty="0">
                <a:solidFill>
                  <a:srgbClr val="0070C0"/>
                </a:solidFill>
              </a:rPr>
              <a:t>2</a:t>
            </a:r>
            <a:r>
              <a:rPr lang="zh-TW" altLang="zh-TW" dirty="0" smtClean="0">
                <a:solidFill>
                  <a:srgbClr val="0070C0"/>
                </a:solidFill>
              </a:rPr>
              <a:t>公尺，</a:t>
            </a:r>
            <a:r>
              <a:rPr lang="zh-TW" altLang="zh-TW" dirty="0">
                <a:solidFill>
                  <a:srgbClr val="0070C0"/>
                </a:solidFill>
              </a:rPr>
              <a:t>寬</a:t>
            </a:r>
            <a:r>
              <a:rPr lang="en-US" altLang="zh-TW" dirty="0">
                <a:solidFill>
                  <a:srgbClr val="0070C0"/>
                </a:solidFill>
              </a:rPr>
              <a:t>1</a:t>
            </a:r>
            <a:r>
              <a:rPr lang="zh-TW" altLang="zh-TW" dirty="0">
                <a:solidFill>
                  <a:srgbClr val="0070C0"/>
                </a:solidFill>
              </a:rPr>
              <a:t>公尺，上面覆蓋一條長方形的桌</a:t>
            </a:r>
            <a:r>
              <a:rPr lang="zh-TW" altLang="zh-TW" dirty="0" smtClean="0">
                <a:solidFill>
                  <a:srgbClr val="0070C0"/>
                </a:solidFill>
              </a:rPr>
              <a:t>巾</a:t>
            </a:r>
            <a:endParaRPr lang="en-US" altLang="zh-TW" dirty="0" smtClean="0">
              <a:solidFill>
                <a:srgbClr val="0070C0"/>
              </a:solidFill>
            </a:endParaRPr>
          </a:p>
          <a:p>
            <a:pPr lvl="1">
              <a:spcBef>
                <a:spcPts val="1800"/>
              </a:spcBef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若垂下長度為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0.5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公尺，則桌巾面積為多少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若垂下長度為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公尺，則桌巾面積為多少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：若垂下長度為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公尺，且已知桌巾的面積為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平方公尺，則我們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可   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列出</a:t>
            </a: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怎樣的等式？</a:t>
            </a:r>
          </a:p>
        </p:txBody>
      </p:sp>
      <p:pic>
        <p:nvPicPr>
          <p:cNvPr id="4" name="圖片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5"/>
          <a:stretch/>
        </p:blipFill>
        <p:spPr bwMode="auto">
          <a:xfrm>
            <a:off x="4530992" y="99619"/>
            <a:ext cx="7061115" cy="2497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51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課程架構</a:t>
            </a:r>
            <a:r>
              <a:rPr lang="en-US" altLang="zh-TW" dirty="0" smtClean="0"/>
              <a:t>(2/5)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說明一元二次方程式的</a:t>
            </a:r>
            <a:r>
              <a:rPr lang="zh-TW" altLang="zh-TW" dirty="0" smtClean="0"/>
              <a:t>意義</a:t>
            </a:r>
            <a:r>
              <a:rPr lang="zh-TW" altLang="en-US" dirty="0" smtClean="0"/>
              <a:t>：</a:t>
            </a:r>
            <a:r>
              <a:rPr lang="en-US" altLang="zh-TW" dirty="0"/>
              <a:t>(p155)( 5 min )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   </a:t>
            </a:r>
            <a:r>
              <a:rPr lang="zh-TW" altLang="zh-TW" dirty="0" smtClean="0">
                <a:solidFill>
                  <a:srgbClr val="0070C0"/>
                </a:solidFill>
              </a:rPr>
              <a:t>問題</a:t>
            </a:r>
            <a:r>
              <a:rPr lang="en-US" altLang="zh-TW" dirty="0">
                <a:solidFill>
                  <a:srgbClr val="0070C0"/>
                </a:solidFill>
              </a:rPr>
              <a:t>1</a:t>
            </a:r>
            <a:r>
              <a:rPr lang="zh-TW" altLang="zh-TW" dirty="0">
                <a:solidFill>
                  <a:srgbClr val="0070C0"/>
                </a:solidFill>
              </a:rPr>
              <a:t>：判別下列哪些是一元二次方程式。答：</a:t>
            </a:r>
            <a:r>
              <a:rPr lang="en-US" altLang="zh-TW" u="sng" dirty="0">
                <a:solidFill>
                  <a:srgbClr val="0070C0"/>
                </a:solidFill>
              </a:rPr>
              <a:t>          </a:t>
            </a:r>
            <a:r>
              <a:rPr lang="zh-TW" altLang="zh-TW" dirty="0">
                <a:solidFill>
                  <a:srgbClr val="0070C0"/>
                </a:solidFill>
              </a:rPr>
              <a:t>。</a:t>
            </a:r>
          </a:p>
          <a:p>
            <a:pPr lvl="1">
              <a:spcBef>
                <a:spcPts val="1800"/>
              </a:spcBef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(A) 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(B) 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en-US" altLang="zh-TW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13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(C) (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4)(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3)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(D) 2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en-US" altLang="zh-TW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1)(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2)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(E) 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en-US" altLang="zh-TW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89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課程架構</a:t>
            </a:r>
            <a:r>
              <a:rPr lang="en-US" altLang="zh-TW" dirty="0" smtClean="0"/>
              <a:t>(3/5)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問題探索：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zh-TW" dirty="0" smtClean="0">
                <a:solidFill>
                  <a:srgbClr val="0070C0"/>
                </a:solidFill>
              </a:rPr>
              <a:t>設</a:t>
            </a:r>
            <a:r>
              <a:rPr lang="en-US" altLang="zh-TW" i="1" dirty="0">
                <a:solidFill>
                  <a:srgbClr val="0070C0"/>
                </a:solidFill>
              </a:rPr>
              <a:t>A</a:t>
            </a:r>
            <a:r>
              <a:rPr lang="zh-TW" altLang="zh-TW" dirty="0">
                <a:solidFill>
                  <a:srgbClr val="0070C0"/>
                </a:solidFill>
              </a:rPr>
              <a:t>、</a:t>
            </a:r>
            <a:r>
              <a:rPr lang="en-US" altLang="zh-TW" i="1" dirty="0">
                <a:solidFill>
                  <a:srgbClr val="0070C0"/>
                </a:solidFill>
              </a:rPr>
              <a:t>B</a:t>
            </a:r>
            <a:r>
              <a:rPr lang="zh-TW" altLang="zh-TW" dirty="0">
                <a:solidFill>
                  <a:srgbClr val="0070C0"/>
                </a:solidFill>
              </a:rPr>
              <a:t>為兩數，且</a:t>
            </a:r>
            <a:r>
              <a:rPr lang="en-US" altLang="zh-TW" i="1" dirty="0">
                <a:solidFill>
                  <a:srgbClr val="0070C0"/>
                </a:solidFill>
              </a:rPr>
              <a:t>A</a:t>
            </a:r>
            <a:r>
              <a:rPr lang="zh-TW" altLang="zh-TW" dirty="0">
                <a:solidFill>
                  <a:srgbClr val="0070C0"/>
                </a:solidFill>
              </a:rPr>
              <a:t>×</a:t>
            </a:r>
            <a:r>
              <a:rPr lang="en-US" altLang="zh-TW" i="1" dirty="0">
                <a:solidFill>
                  <a:srgbClr val="0070C0"/>
                </a:solidFill>
              </a:rPr>
              <a:t>B</a:t>
            </a:r>
            <a:r>
              <a:rPr lang="zh-TW" altLang="zh-TW" dirty="0">
                <a:solidFill>
                  <a:srgbClr val="0070C0"/>
                </a:solidFill>
              </a:rPr>
              <a:t>＝</a:t>
            </a:r>
            <a:r>
              <a:rPr lang="en-US" altLang="zh-TW" dirty="0">
                <a:solidFill>
                  <a:srgbClr val="0070C0"/>
                </a:solidFill>
              </a:rPr>
              <a:t>0</a:t>
            </a:r>
            <a:r>
              <a:rPr lang="zh-TW" altLang="zh-TW" dirty="0">
                <a:solidFill>
                  <a:srgbClr val="0070C0"/>
                </a:solidFill>
              </a:rPr>
              <a:t>，那麼：</a:t>
            </a:r>
            <a:r>
              <a:rPr lang="en-US" altLang="zh-TW" dirty="0">
                <a:solidFill>
                  <a:srgbClr val="0070C0"/>
                </a:solidFill>
              </a:rPr>
              <a:t>(p157)( 4 min </a:t>
            </a:r>
            <a:r>
              <a:rPr lang="en-US" altLang="zh-TW" dirty="0" smtClean="0">
                <a:solidFill>
                  <a:srgbClr val="0070C0"/>
                </a:solidFill>
              </a:rPr>
              <a:t>)</a:t>
            </a:r>
          </a:p>
          <a:p>
            <a:pPr lvl="1">
              <a:spcBef>
                <a:spcPts val="1800"/>
              </a:spcBef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當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≠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時，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是不是一定要等於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？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當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≠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時，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是不是一定要等於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？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可不可能都是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？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可不可能都不是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？</a:t>
            </a:r>
          </a:p>
          <a:p>
            <a:pPr marL="0" indent="0">
              <a:buNone/>
            </a:pP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86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課程架構</a:t>
            </a:r>
            <a:r>
              <a:rPr lang="en-US" altLang="zh-TW" dirty="0" smtClean="0"/>
              <a:t>(4/5)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/>
              <a:t>說明一元二次方程式解</a:t>
            </a:r>
            <a:r>
              <a:rPr lang="en-US" altLang="zh-TW" dirty="0" smtClean="0"/>
              <a:t>(</a:t>
            </a:r>
            <a:r>
              <a:rPr lang="zh-TW" altLang="zh-TW" dirty="0" smtClean="0"/>
              <a:t>根</a:t>
            </a:r>
            <a:r>
              <a:rPr lang="en-US" altLang="zh-TW" dirty="0" smtClean="0"/>
              <a:t>)</a:t>
            </a:r>
            <a:r>
              <a:rPr lang="zh-TW" altLang="zh-TW" dirty="0" smtClean="0"/>
              <a:t>的意義</a:t>
            </a:r>
            <a:r>
              <a:rPr lang="zh-TW" altLang="en-US" dirty="0" smtClean="0"/>
              <a:t>：</a:t>
            </a:r>
            <a:r>
              <a:rPr lang="en-US" altLang="zh-TW" dirty="0"/>
              <a:t>(p155)( 5 min )</a:t>
            </a:r>
            <a:endParaRPr lang="en-US" altLang="zh-TW" dirty="0" smtClean="0"/>
          </a:p>
          <a:p>
            <a:pPr lvl="1">
              <a:spcBef>
                <a:spcPts val="1800"/>
              </a:spcBef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是否為一元二次方程式</a:t>
            </a: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en-US" altLang="zh-TW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的解？</a:t>
            </a:r>
          </a:p>
          <a:p>
            <a:pPr lvl="1">
              <a:spcBef>
                <a:spcPts val="1800"/>
              </a:spcBef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和－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是否為一元二次方程式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4)(</a:t>
            </a:r>
            <a:r>
              <a:rPr lang="en-US" altLang="zh-TW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3)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的解？</a:t>
            </a:r>
            <a:endParaRPr lang="en-US" altLang="zh-TW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Bef>
                <a:spcPts val="1800"/>
              </a:spcBef>
            </a:pPr>
            <a:r>
              <a:rPr lang="zh-TW" altLang="zh-TW" dirty="0" smtClean="0"/>
              <a:t>找出</a:t>
            </a:r>
            <a:r>
              <a:rPr lang="zh-TW" altLang="zh-TW" dirty="0"/>
              <a:t>下列各方程式的解</a:t>
            </a:r>
            <a:r>
              <a:rPr lang="zh-TW" altLang="zh-TW" dirty="0" smtClean="0"/>
              <a:t>。</a:t>
            </a:r>
            <a:r>
              <a:rPr lang="en-US" altLang="zh-TW" dirty="0"/>
              <a:t>( 6 min )</a:t>
            </a:r>
            <a:endParaRPr lang="zh-TW" altLang="zh-TW" dirty="0"/>
          </a:p>
          <a:p>
            <a:pPr lvl="1">
              <a:spcBef>
                <a:spcPts val="1800"/>
              </a:spcBef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3)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spcBef>
                <a:spcPts val="1800"/>
              </a:spcBef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問題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(4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－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2)(2</a:t>
            </a:r>
            <a:r>
              <a:rPr lang="en-US" altLang="zh-TW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＋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5)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＝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</a:p>
          <a:p>
            <a:pPr>
              <a:spcBef>
                <a:spcPts val="1800"/>
              </a:spcBef>
            </a:pPr>
            <a:r>
              <a:rPr lang="zh-TW" altLang="en-US" dirty="0">
                <a:solidFill>
                  <a:srgbClr val="0070C0"/>
                </a:solidFill>
              </a:rPr>
              <a:t>小組競賽</a:t>
            </a:r>
            <a:r>
              <a:rPr lang="en-US" altLang="zh-TW" dirty="0">
                <a:solidFill>
                  <a:srgbClr val="0070C0"/>
                </a:solidFill>
              </a:rPr>
              <a:t>( 20 min </a:t>
            </a:r>
            <a:r>
              <a:rPr lang="en-US" altLang="zh-TW" dirty="0" smtClean="0">
                <a:solidFill>
                  <a:srgbClr val="0070C0"/>
                </a:solidFill>
              </a:rPr>
              <a:t>)</a:t>
            </a:r>
            <a:endParaRPr lang="zh-TW" altLang="zh-TW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31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557</Words>
  <Application>Microsoft Office PowerPoint</Application>
  <PresentationFormat>寬螢幕</PresentationFormat>
  <Paragraphs>186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7" baseType="lpstr"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說  課</vt:lpstr>
      <vt:lpstr>教學觀察 VS 教學觀摩</vt:lpstr>
      <vt:lpstr>觀課重點</vt:lpstr>
      <vt:lpstr>數學素養導向教材設計原則</vt:lpstr>
      <vt:lpstr>學生程度與分組</vt:lpstr>
      <vt:lpstr>學生座位</vt:lpstr>
      <vt:lpstr>課程架構(1/5)</vt:lpstr>
      <vt:lpstr>課程架構(2/5)</vt:lpstr>
      <vt:lpstr>課程架構(3/5)</vt:lpstr>
      <vt:lpstr>課程架構(4/5)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說  課</dc:title>
  <dc:creator>謝熹鈐</dc:creator>
  <cp:lastModifiedBy>謝熹鈐</cp:lastModifiedBy>
  <cp:revision>18</cp:revision>
  <cp:lastPrinted>2018-01-22T01:00:53Z</cp:lastPrinted>
  <dcterms:created xsi:type="dcterms:W3CDTF">2017-12-13T09:56:08Z</dcterms:created>
  <dcterms:modified xsi:type="dcterms:W3CDTF">2018-01-22T01:01:00Z</dcterms:modified>
</cp:coreProperties>
</file>