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sldIdLst>
    <p:sldId id="256" r:id="rId2"/>
    <p:sldId id="267" r:id="rId3"/>
    <p:sldId id="271" r:id="rId4"/>
    <p:sldId id="272" r:id="rId5"/>
    <p:sldId id="268" r:id="rId6"/>
    <p:sldId id="269" r:id="rId7"/>
    <p:sldId id="270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未命名的章節" id="{5690D240-D647-482E-9AAE-302A4C7FA850}">
          <p14:sldIdLst>
            <p14:sldId id="256"/>
            <p14:sldId id="267"/>
            <p14:sldId id="271"/>
            <p14:sldId id="272"/>
            <p14:sldId id="268"/>
            <p14:sldId id="269"/>
            <p14:sldId id="270"/>
            <p14:sldId id="273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56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4602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0861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3445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551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8897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5841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670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063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444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990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2273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160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382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9740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9716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909F-7FF9-416C-8310-91B218A249EC}" type="datetimeFigureOut">
              <a:rPr lang="zh-TW" altLang="en-US" smtClean="0"/>
              <a:t>2024/3/20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47AB3-C65F-4FE7-8494-5CE6460C9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133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3F6E30-0E03-4BB9-9E4B-43AD67AAEA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2024/3/20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9CFCF2-CF91-428D-9314-B3F13056253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425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  <p:sldLayoutId id="21474838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34470CB5-6F44-4090-8766-C0E2426FD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686187"/>
            <a:ext cx="7766936" cy="2097248"/>
          </a:xfrm>
        </p:spPr>
        <p:txBody>
          <a:bodyPr/>
          <a:lstStyle/>
          <a:p>
            <a:pPr algn="l" fontAlgn="base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單元</a:t>
            </a:r>
            <a:r>
              <a:rPr lang="en-US" altLang="zh-TW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形體關係、體積與表面積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xmlns="" id="{7F93E03A-62EC-4DA4-9FFC-C7368C01F0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8678" y="3682767"/>
            <a:ext cx="7766936" cy="1066451"/>
          </a:xfrm>
        </p:spPr>
        <p:txBody>
          <a:bodyPr>
            <a:normAutofit/>
          </a:bodyPr>
          <a:lstStyle/>
          <a:p>
            <a:pPr algn="l"/>
            <a:r>
              <a:rPr lang="zh-TW" altLang="en-US" sz="5400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活動</a:t>
            </a:r>
            <a:r>
              <a:rPr lang="en-US" altLang="zh-TW" sz="5400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4</a:t>
            </a:r>
            <a:r>
              <a:rPr lang="zh-TW" altLang="en-US" sz="5400" b="1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　柱體的表面積</a:t>
            </a:r>
            <a:endParaRPr lang="en-US" altLang="zh-TW" sz="5400" b="1">
              <a:solidFill>
                <a:srgbClr val="0099CC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algn="l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C1371C3-273F-4619-92D2-2281F183B8F6}"/>
              </a:ext>
            </a:extLst>
          </p:cNvPr>
          <p:cNvSpPr/>
          <p:nvPr/>
        </p:nvSpPr>
        <p:spPr>
          <a:xfrm>
            <a:off x="5738070" y="4857117"/>
            <a:ext cx="4186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教學者：彭瑞婷</a:t>
            </a:r>
            <a:endParaRPr lang="en-US" altLang="zh-TW" sz="3200" b="1" dirty="0">
              <a:solidFill>
                <a:srgbClr val="0099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日期：</a:t>
            </a:r>
            <a:r>
              <a:rPr lang="en-US" altLang="zh-TW" sz="3200" b="1" dirty="0">
                <a:solidFill>
                  <a:srgbClr val="0099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113.03.22</a:t>
            </a:r>
          </a:p>
        </p:txBody>
      </p:sp>
    </p:spTree>
    <p:extLst>
      <p:ext uri="{BB962C8B-B14F-4D97-AF65-F5344CB8AC3E}">
        <p14:creationId xmlns:p14="http://schemas.microsoft.com/office/powerpoint/2010/main" val="211947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6F86B08E-5CF9-4AD7-BA12-B8D1F6A9D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598"/>
            <a:ext cx="10156921" cy="207025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zh-TW" altLang="en-US" sz="5300" b="1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溫故知新</a:t>
            </a:r>
            <a:r>
              <a:rPr lang="en-US" altLang="zh-TW" dirty="0">
                <a:solidFill>
                  <a:srgbClr val="00B0F0"/>
                </a:solidFill>
              </a:rPr>
              <a:t/>
            </a:r>
            <a:br>
              <a:rPr lang="en-US" altLang="zh-TW" dirty="0">
                <a:solidFill>
                  <a:srgbClr val="00B0F0"/>
                </a:solidFill>
              </a:rPr>
            </a:br>
            <a:r>
              <a:rPr lang="zh-TW" altLang="zh-TW" sz="4400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複習三角形、長方形、平行四邊形、梯形和圓形面積的計算</a:t>
            </a:r>
            <a:endParaRPr lang="zh-TW" altLang="en-US" sz="4400" dirty="0">
              <a:solidFill>
                <a:srgbClr val="00B0F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9A8486FE-4013-49C8-A8E7-405D7E60026C}"/>
              </a:ext>
            </a:extLst>
          </p:cNvPr>
          <p:cNvSpPr txBox="1"/>
          <p:nvPr/>
        </p:nvSpPr>
        <p:spPr>
          <a:xfrm>
            <a:off x="677334" y="2595418"/>
            <a:ext cx="8863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三角形面積＝底×高÷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2</a:t>
            </a:r>
            <a:endParaRPr lang="zh-TW" altLang="zh-TW" sz="40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xmlns="" id="{FC5A9A74-56EC-48B9-A862-FD158CCC3C69}"/>
              </a:ext>
            </a:extLst>
          </p:cNvPr>
          <p:cNvSpPr txBox="1"/>
          <p:nvPr/>
        </p:nvSpPr>
        <p:spPr>
          <a:xfrm>
            <a:off x="672711" y="3228105"/>
            <a:ext cx="8863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長方形面積＝長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×</a:t>
            </a: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寬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xmlns="" id="{33D6476D-B4A0-4D24-8AF6-CFCC97F436F1}"/>
              </a:ext>
            </a:extLst>
          </p:cNvPr>
          <p:cNvSpPr txBox="1"/>
          <p:nvPr/>
        </p:nvSpPr>
        <p:spPr>
          <a:xfrm>
            <a:off x="677335" y="3851553"/>
            <a:ext cx="8863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平行四邊形面積＝底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×</a:t>
            </a: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高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xmlns="" id="{1ED63CEB-1C4D-4502-88CA-9FE5E25D4CEB}"/>
              </a:ext>
            </a:extLst>
          </p:cNvPr>
          <p:cNvSpPr txBox="1"/>
          <p:nvPr/>
        </p:nvSpPr>
        <p:spPr>
          <a:xfrm>
            <a:off x="681957" y="4428818"/>
            <a:ext cx="8863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梯形面積＝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(</a:t>
            </a: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上底＋下底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)×</a:t>
            </a: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高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÷2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xmlns="" id="{8A5BB13B-54BA-4677-A0BD-DD715722577D}"/>
              </a:ext>
            </a:extLst>
          </p:cNvPr>
          <p:cNvSpPr txBox="1"/>
          <p:nvPr/>
        </p:nvSpPr>
        <p:spPr>
          <a:xfrm>
            <a:off x="672711" y="5033791"/>
            <a:ext cx="8863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圓形面積＝半徑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×</a:t>
            </a:r>
            <a:r>
              <a:rPr lang="zh-TW" altLang="en-US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半徑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×3.14</a:t>
            </a:r>
          </a:p>
        </p:txBody>
      </p:sp>
    </p:spTree>
    <p:extLst>
      <p:ext uri="{BB962C8B-B14F-4D97-AF65-F5344CB8AC3E}">
        <p14:creationId xmlns:p14="http://schemas.microsoft.com/office/powerpoint/2010/main" val="287678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D3BA73B-A429-433A-ADCC-4E0F07EFDDD6}"/>
              </a:ext>
            </a:extLst>
          </p:cNvPr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zh-TW" altLang="en-US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拿出附件</a:t>
            </a:r>
            <a:r>
              <a:rPr lang="en-US" altLang="zh-TW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6</a:t>
            </a:r>
            <a:r>
              <a:rPr lang="zh-TW" altLang="en-US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的三角柱</a:t>
            </a:r>
            <a:r>
              <a:rPr lang="zh-TW" altLang="en-US" kern="0" dirty="0">
                <a:solidFill>
                  <a:srgbClr val="00000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DFBiaoKaiShuStd-W5"/>
              </a:rPr>
              <a:t>，</a:t>
            </a:r>
            <a:r>
              <a:rPr lang="zh-TW" altLang="zh-TW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觀察手上的三角柱，說說看三角柱有幾個面？有幾個底面？幾個側面？</a:t>
            </a:r>
            <a:r>
              <a:rPr lang="zh-TW" altLang="zh-TW" kern="100" dirty="0">
                <a:latin typeface="Times New Roman" panose="02020603050405020304" pitchFamily="18" charset="0"/>
                <a:ea typeface="新細明體" panose="02020500000000000000" pitchFamily="18" charset="-120"/>
              </a:rPr>
              <a:t/>
            </a:r>
            <a:br>
              <a:rPr lang="zh-TW" altLang="zh-TW" kern="100" dirty="0"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CA83042-EFA4-4EC4-B585-F56EF62D7674}"/>
              </a:ext>
            </a:extLst>
          </p:cNvPr>
          <p:cNvSpPr/>
          <p:nvPr/>
        </p:nvSpPr>
        <p:spPr>
          <a:xfrm>
            <a:off x="1062182" y="2059704"/>
            <a:ext cx="91614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三角柱有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5</a:t>
            </a:r>
            <a:r>
              <a:rPr lang="zh-TW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個面，有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2</a:t>
            </a:r>
            <a:r>
              <a:rPr lang="zh-TW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個底面，</a:t>
            </a:r>
            <a:r>
              <a:rPr lang="en-US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3</a:t>
            </a:r>
            <a:r>
              <a:rPr lang="zh-TW" altLang="zh-TW" sz="4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個側面。</a:t>
            </a:r>
            <a:endParaRPr lang="zh-TW" altLang="zh-TW" sz="40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xmlns="" id="{A140B220-68CF-4C55-AD46-EBCFFE204E1D}"/>
              </a:ext>
            </a:extLst>
          </p:cNvPr>
          <p:cNvSpPr txBox="1">
            <a:spLocks/>
          </p:cNvSpPr>
          <p:nvPr/>
        </p:nvSpPr>
        <p:spPr>
          <a:xfrm>
            <a:off x="677333" y="3245274"/>
            <a:ext cx="9161481" cy="734998"/>
          </a:xfrm>
          <a:prstGeom prst="rect">
            <a:avLst/>
          </a:prstGeo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zh-TW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三角柱的底面是什麼形狀？側面是什麼形狀？</a:t>
            </a:r>
            <a:endParaRPr lang="zh-TW" altLang="en-US" dirty="0"/>
          </a:p>
        </p:txBody>
      </p:sp>
      <p:sp>
        <p:nvSpPr>
          <p:cNvPr id="6" name="箭號: 向右 5">
            <a:extLst>
              <a:ext uri="{FF2B5EF4-FFF2-40B4-BE49-F238E27FC236}">
                <a16:creationId xmlns:a16="http://schemas.microsoft.com/office/drawing/2014/main" xmlns="" id="{DD7AE29B-9042-4CB8-8A56-CB5C8BE7DA7F}"/>
              </a:ext>
            </a:extLst>
          </p:cNvPr>
          <p:cNvSpPr/>
          <p:nvPr/>
        </p:nvSpPr>
        <p:spPr>
          <a:xfrm>
            <a:off x="677334" y="2412148"/>
            <a:ext cx="384848" cy="100138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箭號: 向右 6">
            <a:extLst>
              <a:ext uri="{FF2B5EF4-FFF2-40B4-BE49-F238E27FC236}">
                <a16:creationId xmlns:a16="http://schemas.microsoft.com/office/drawing/2014/main" xmlns="" id="{25A0C0B9-7DA1-49FD-AB2E-6E67CE43361D}"/>
              </a:ext>
            </a:extLst>
          </p:cNvPr>
          <p:cNvSpPr/>
          <p:nvPr/>
        </p:nvSpPr>
        <p:spPr>
          <a:xfrm>
            <a:off x="677334" y="4465567"/>
            <a:ext cx="384848" cy="100138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C266B9DF-1DD9-47C4-A522-BE186CD17AE1}"/>
              </a:ext>
            </a:extLst>
          </p:cNvPr>
          <p:cNvSpPr/>
          <p:nvPr/>
        </p:nvSpPr>
        <p:spPr>
          <a:xfrm>
            <a:off x="1062182" y="4161693"/>
            <a:ext cx="94179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4000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三角柱的底面是三角形，側面是長方形。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60832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xmlns="" id="{9A3D4F62-DF4C-4E44-A7F9-5E5E50B5F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332" y="1016000"/>
            <a:ext cx="8596668" cy="1320800"/>
          </a:xfr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表面積定義：</a:t>
            </a:r>
            <a:r>
              <a:rPr lang="en-US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一立體圖形所有表面的面積總和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670D42C-D9EE-4660-8F8F-DC76C65F6982}"/>
              </a:ext>
            </a:extLst>
          </p:cNvPr>
          <p:cNvSpPr/>
          <p:nvPr/>
        </p:nvSpPr>
        <p:spPr>
          <a:xfrm>
            <a:off x="547332" y="2816933"/>
            <a:ext cx="58272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將</a:t>
            </a:r>
            <a:r>
              <a:rPr lang="zh-TW" altLang="zh-TW" sz="4000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每一面的面積加總起來</a:t>
            </a:r>
            <a:endParaRPr lang="en-US" altLang="zh-TW" sz="4000" kern="0" dirty="0">
              <a:solidFill>
                <a:srgbClr val="000000"/>
              </a:solidFill>
              <a:ea typeface="標楷體" panose="03000509000000000000" pitchFamily="65" charset="-120"/>
              <a:cs typeface="DFBiaoKaiShuStd-W5"/>
            </a:endParaRPr>
          </a:p>
          <a:p>
            <a:r>
              <a:rPr lang="zh-TW" altLang="zh-TW" sz="4000" kern="0" dirty="0">
                <a:solidFill>
                  <a:srgbClr val="000000"/>
                </a:solidFill>
                <a:ea typeface="標楷體" panose="03000509000000000000" pitchFamily="65" charset="-120"/>
                <a:cs typeface="DFBiaoKaiShuStd-W5"/>
              </a:rPr>
              <a:t>就是它的表面積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49627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>
            <a:extLst>
              <a:ext uri="{FF2B5EF4-FFF2-40B4-BE49-F238E27FC236}">
                <a16:creationId xmlns:a16="http://schemas.microsoft.com/office/drawing/2014/main" xmlns="" id="{6F1F925D-6B5A-403E-BB95-B4A3E3569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097" y="1481709"/>
            <a:ext cx="86407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dirty="0">
                <a:solidFill>
                  <a:srgbClr val="5F5F5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sym typeface="Arial" panose="020B0604020202020204" pitchFamily="34" charset="0"/>
              </a:rPr>
              <a:t>❶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拿出附件的展開圖做成三角柱，</a:t>
            </a:r>
            <a:endParaRPr lang="en-US" altLang="zh-TW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　這個三角柱的表面積是幾平方公分？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4D10C0C4-62AB-4FCE-B981-D01FB9F93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066" y="2694129"/>
            <a:ext cx="32639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1B29289-91BE-454D-AD3F-4C9596E3C56B}"/>
              </a:ext>
            </a:extLst>
          </p:cNvPr>
          <p:cNvSpPr/>
          <p:nvPr/>
        </p:nvSpPr>
        <p:spPr>
          <a:xfrm>
            <a:off x="989446" y="5098329"/>
            <a:ext cx="7632700" cy="83026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三角柱有</a:t>
            </a:r>
            <a:r>
              <a:rPr kumimoji="0" lang="en-US" altLang="zh-TW" sz="24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5</a:t>
            </a:r>
            <a:r>
              <a:rPr kumimoji="0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個面，</a:t>
            </a:r>
            <a:r>
              <a:rPr kumimoji="0" lang="en-US" altLang="zh-TW" sz="24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個底面是三角形，</a:t>
            </a:r>
            <a:r>
              <a:rPr kumimoji="0" lang="en-US" altLang="zh-TW" sz="24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3</a:t>
            </a:r>
            <a:r>
              <a:rPr kumimoji="0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個側面是長方形。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49" charset="-120"/>
                <a:cs typeface="Times New Roman" panose="02020603050405020304" pitchFamily="18" charset="0"/>
              </a:rPr>
              <a:t>把每一個面的面積加總起來就是它的表面積。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96CF7E47-7B97-4A58-910C-0AD2F4457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642" y="2897330"/>
            <a:ext cx="1552575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83E2546E-577D-4521-B58B-F9BD6FD34B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666" y="3337068"/>
            <a:ext cx="13525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標題 1">
            <a:extLst>
              <a:ext uri="{FF2B5EF4-FFF2-40B4-BE49-F238E27FC236}">
                <a16:creationId xmlns:a16="http://schemas.microsoft.com/office/drawing/2014/main" xmlns="" id="{1F313650-661A-4554-9C42-7E2217A14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5258"/>
          </a:xfr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求出三角柱表面積</a:t>
            </a:r>
          </a:p>
        </p:txBody>
      </p:sp>
    </p:spTree>
    <p:extLst>
      <p:ext uri="{BB962C8B-B14F-4D97-AF65-F5344CB8AC3E}">
        <p14:creationId xmlns:p14="http://schemas.microsoft.com/office/powerpoint/2010/main" val="80674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75ED8E0-EEF9-499E-82AA-183D73A00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5258"/>
          </a:xfr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求出三角柱表面積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1FED886-77DC-47CC-ABA7-C60130BBD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3638" y="2107406"/>
            <a:ext cx="85459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ts val="0"/>
              </a:spcBef>
              <a:buFont typeface="Arial" charset="0"/>
              <a:buNone/>
              <a:defRPr/>
            </a:pPr>
            <a:r>
              <a:rPr lang="en-US" altLang="zh-TW" u="heavy" dirty="0">
                <a:solidFill>
                  <a:srgbClr val="0000FF"/>
                </a:solidFill>
                <a:uFill>
                  <a:solidFill>
                    <a:srgbClr val="00B05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(8</a:t>
            </a:r>
            <a:r>
              <a:rPr lang="en-US" altLang="zh-TW" u="heavy" dirty="0">
                <a:solidFill>
                  <a:srgbClr val="0000FF"/>
                </a:solidFill>
                <a:uFill>
                  <a:solidFill>
                    <a:srgbClr val="00B05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u="heavy" dirty="0">
                <a:solidFill>
                  <a:srgbClr val="0000FF"/>
                </a:solidFill>
                <a:uFill>
                  <a:solidFill>
                    <a:srgbClr val="00B05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en-US" altLang="zh-TW" u="heavy" dirty="0">
                <a:solidFill>
                  <a:srgbClr val="0000FF"/>
                </a:solidFill>
                <a:uFill>
                  <a:solidFill>
                    <a:srgbClr val="00B05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÷</a:t>
            </a:r>
            <a:r>
              <a:rPr lang="en-US" altLang="zh-TW" u="heavy" dirty="0">
                <a:solidFill>
                  <a:srgbClr val="0000FF"/>
                </a:solidFill>
                <a:uFill>
                  <a:solidFill>
                    <a:srgbClr val="00B05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2)</a:t>
            </a:r>
            <a:r>
              <a:rPr lang="en-US" altLang="zh-TW" dirty="0">
                <a:solidFill>
                  <a:srgbClr val="0000FF"/>
                </a:solid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en-US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＝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24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⋯⋯⋯⋯⋯⋯</a:t>
            </a:r>
            <a:r>
              <a:rPr lang="en-US" altLang="zh-TW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個底面的面積和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4CFC93F7-0DA1-4F91-9860-8B614768E63C}"/>
              </a:ext>
            </a:extLst>
          </p:cNvPr>
          <p:cNvSpPr/>
          <p:nvPr/>
        </p:nvSpPr>
        <p:spPr>
          <a:xfrm>
            <a:off x="1198561" y="3166778"/>
            <a:ext cx="8656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3200" dirty="0">
                <a:solidFill>
                  <a:srgbClr val="0000FF"/>
                </a:solidFill>
                <a:latin typeface="MS Mincho"/>
                <a:ea typeface="標楷體" pitchFamily="65" charset="-120"/>
                <a:cs typeface="Times New Roman" pitchFamily="18" charset="0"/>
              </a:rPr>
              <a:t>＋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3200" dirty="0">
                <a:solidFill>
                  <a:srgbClr val="0000FF"/>
                </a:solidFill>
                <a:latin typeface="MS Mincho"/>
                <a:ea typeface="標楷體" pitchFamily="65" charset="-120"/>
                <a:cs typeface="Times New Roman" pitchFamily="18" charset="0"/>
              </a:rPr>
              <a:t>＋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sz="3200" u="heavy" dirty="0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32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＝</a:t>
            </a:r>
            <a:r>
              <a:rPr lang="en-US" altLang="zh-TW" sz="32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32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⋯⋯⋯</a:t>
            </a:r>
            <a:r>
              <a:rPr lang="en-US" altLang="zh-TW" sz="3200" dirty="0">
                <a:solidFill>
                  <a:srgbClr val="808080"/>
                </a:solidFill>
                <a:latin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sz="3200" dirty="0">
                <a:solidFill>
                  <a:srgbClr val="808080"/>
                </a:solidFill>
                <a:latin typeface="微軟正黑體" panose="020B0604030504040204" pitchFamily="34" charset="-120"/>
                <a:cs typeface="Times New Roman" pitchFamily="18" charset="0"/>
              </a:rPr>
              <a:t>個側面的面積和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01FCBDF-6853-4C51-901A-1A299F6AF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561" y="4333592"/>
            <a:ext cx="66864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lang="zh-TW" altLang="en-US" dirty="0">
                <a:solidFill>
                  <a:srgbClr val="0000FF"/>
                </a:solidFill>
                <a:latin typeface="MS Mincho" pitchFamily="49" charset="-128"/>
                <a:ea typeface="標楷體" panose="03000509000000000000" pitchFamily="65" charset="-120"/>
                <a:cs typeface="Times New Roman" panose="02020603050405020304" pitchFamily="18" charset="0"/>
              </a:rPr>
              <a:t>＋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132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⋯⋯⋯⋯⋯⋯⋯⋯</a:t>
            </a:r>
            <a:r>
              <a:rPr lang="zh-TW" altLang="en-US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表面積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C56B3214-0EDC-4613-9DB4-C3A390D32B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3185" y="3574765"/>
            <a:ext cx="4889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新細明體" panose="02020500000000000000" pitchFamily="18" charset="-120"/>
              </a:rPr>
              <a:t>①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7FE62D8-C9FB-493C-9420-D64C52045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48" y="3574765"/>
            <a:ext cx="6064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新細明體" panose="02020500000000000000" pitchFamily="18" charset="-120"/>
              </a:rPr>
              <a:t>②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516A0D2-6626-4E0D-8A7C-29AD6E9EBB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2936" y="3574765"/>
            <a:ext cx="808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新細明體" panose="02020500000000000000" pitchFamily="18" charset="-120"/>
              </a:rPr>
              <a:t>③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21EF6B3-256E-4224-B1B6-8AEFBC36D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191" y="249951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2800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底面面積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7EFD27B-8E57-4CA6-965D-5E7E176F1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1747" y="4918367"/>
            <a:ext cx="3262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答</a:t>
            </a:r>
            <a:r>
              <a:rPr lang="zh-TW" altLang="en-US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132</a:t>
            </a: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平方公分</a:t>
            </a:r>
            <a:endParaRPr lang="zh-TW" altLang="en-US" dirty="0">
              <a:solidFill>
                <a:srgbClr val="80808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45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B0B3322-620D-4F0E-A2CC-F329DD4E4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224" y="683491"/>
            <a:ext cx="9889067" cy="905163"/>
          </a:xfr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Autofit/>
          </a:bodyPr>
          <a:lstStyle/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觀察看看三角柱的側面展開後是什麼圖形？</a:t>
            </a:r>
          </a:p>
        </p:txBody>
      </p:sp>
      <p:sp>
        <p:nvSpPr>
          <p:cNvPr id="4" name="矩形 1">
            <a:extLst>
              <a:ext uri="{FF2B5EF4-FFF2-40B4-BE49-F238E27FC236}">
                <a16:creationId xmlns:a16="http://schemas.microsoft.com/office/drawing/2014/main" xmlns="" id="{6C51FD15-F8FE-4DFA-AEE2-03979C170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575" y="4800820"/>
            <a:ext cx="3133725" cy="15700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三角柱的側面可以看成一個大的長方形。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5" name="圖片 1">
            <a:extLst>
              <a:ext uri="{FF2B5EF4-FFF2-40B4-BE49-F238E27FC236}">
                <a16:creationId xmlns:a16="http://schemas.microsoft.com/office/drawing/2014/main" xmlns="" id="{86145E5D-9EB4-4157-8858-029667EC9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278" y="2012916"/>
            <a:ext cx="5110740" cy="2696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800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xmlns="" id="{14E46594-9F90-490C-9E9B-033565C6E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5258"/>
          </a:xfr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求出三角柱表面積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B470DA2-D8F1-402F-9738-E3EAFD51E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542" y="1531288"/>
            <a:ext cx="64219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(8</a:t>
            </a:r>
            <a:r>
              <a:rPr lang="en-US" altLang="zh-TW" sz="2800" dirty="0">
                <a:solidFill>
                  <a:srgbClr val="008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×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sz="2800" dirty="0">
                <a:solidFill>
                  <a:srgbClr val="008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÷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2)</a:t>
            </a:r>
            <a:r>
              <a:rPr lang="en-US" altLang="zh-TW" sz="2800" dirty="0">
                <a:solidFill>
                  <a:srgbClr val="008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×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⋯⋯⋯⋯⋯</a:t>
            </a:r>
            <a:r>
              <a:rPr lang="en-US" altLang="zh-TW" sz="2000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en-US" sz="2000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個底面的面積和</a:t>
            </a:r>
            <a:endParaRPr lang="zh-TW" altLang="en-US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4C9A1F4-3DF5-4A50-8470-1278F6A10FE7}"/>
              </a:ext>
            </a:extLst>
          </p:cNvPr>
          <p:cNvSpPr/>
          <p:nvPr/>
        </p:nvSpPr>
        <p:spPr>
          <a:xfrm>
            <a:off x="786542" y="2013003"/>
            <a:ext cx="629443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800" u="heavy" dirty="0">
                <a:solidFill>
                  <a:srgbClr val="008000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(8</a:t>
            </a:r>
            <a:r>
              <a:rPr lang="zh-TW" altLang="en-US" sz="2800" u="heavy" dirty="0">
                <a:solidFill>
                  <a:srgbClr val="008000"/>
                </a:solidFill>
                <a:uFill>
                  <a:solidFill>
                    <a:srgbClr val="0000FF"/>
                  </a:solidFill>
                </a:uFill>
                <a:latin typeface="MS Mincho"/>
                <a:ea typeface="標楷體" pitchFamily="65" charset="-120"/>
                <a:cs typeface="Times New Roman" pitchFamily="18" charset="0"/>
              </a:rPr>
              <a:t>＋</a:t>
            </a:r>
            <a:r>
              <a:rPr lang="en-US" altLang="zh-TW" sz="2800" u="heavy" dirty="0">
                <a:solidFill>
                  <a:srgbClr val="008000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2800" u="heavy" dirty="0">
                <a:solidFill>
                  <a:srgbClr val="008000"/>
                </a:solidFill>
                <a:uFill>
                  <a:solidFill>
                    <a:srgbClr val="0000FF"/>
                  </a:solidFill>
                </a:uFill>
                <a:latin typeface="MS Mincho"/>
                <a:ea typeface="標楷體" pitchFamily="65" charset="-120"/>
                <a:cs typeface="Times New Roman" pitchFamily="18" charset="0"/>
              </a:rPr>
              <a:t>＋</a:t>
            </a:r>
            <a:r>
              <a:rPr lang="en-US" altLang="zh-TW" sz="2800" u="heavy" dirty="0">
                <a:solidFill>
                  <a:srgbClr val="008000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5)</a:t>
            </a:r>
            <a:r>
              <a:rPr lang="en-US" altLang="zh-TW" sz="2800" dirty="0">
                <a:solidFill>
                  <a:srgbClr val="008000"/>
                </a:solidFill>
                <a:uFill>
                  <a:solidFill>
                    <a:srgbClr val="FF0000"/>
                  </a:solidFill>
                </a:uFill>
                <a:latin typeface="MS Mincho" panose="02020609040205080304" pitchFamily="49" charset="-128"/>
                <a:ea typeface="MS Mincho" panose="02020609040205080304" pitchFamily="49" charset="-128"/>
                <a:cs typeface="Times New Roman" pitchFamily="18" charset="0"/>
              </a:rPr>
              <a:t>×</a:t>
            </a:r>
            <a:r>
              <a:rPr lang="en-US" altLang="zh-TW" sz="2800" u="heavy" dirty="0">
                <a:solidFill>
                  <a:srgbClr val="008000"/>
                </a:solidFill>
                <a:uFill>
                  <a:solidFill>
                    <a:srgbClr val="8064A2">
                      <a:lumMod val="75000"/>
                    </a:srgbClr>
                  </a:solidFill>
                </a:u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800" dirty="0">
                <a:solidFill>
                  <a:srgbClr val="008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＝</a:t>
            </a:r>
            <a:r>
              <a:rPr lang="en-US" altLang="zh-TW" sz="2800" dirty="0">
                <a:solidFill>
                  <a:srgbClr val="008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28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⋯⋯⋯⋯</a:t>
            </a:r>
            <a:r>
              <a:rPr lang="en-US" altLang="zh-TW" sz="2000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sz="2000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個側面的面積和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86B4F0E8-6350-46FA-A488-2D85B7B25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739" y="2741308"/>
            <a:ext cx="5262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lang="zh-TW" altLang="en-US" sz="2800" dirty="0">
                <a:solidFill>
                  <a:srgbClr val="008000"/>
                </a:solidFill>
                <a:latin typeface="MS Mincho" pitchFamily="49" charset="-128"/>
                <a:ea typeface="標楷體" panose="03000509000000000000" pitchFamily="65" charset="-120"/>
                <a:cs typeface="Times New Roman" panose="02020603050405020304" pitchFamily="18" charset="0"/>
              </a:rPr>
              <a:t>＋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en-US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2800" dirty="0">
                <a:solidFill>
                  <a:srgbClr val="008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132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⋯⋯⋯⋯⋯⋯⋯</a:t>
            </a:r>
            <a:r>
              <a:rPr lang="zh-TW" altLang="en-US" sz="2000" dirty="0">
                <a:solidFill>
                  <a:srgbClr val="80808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表面積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F43E5EE-E498-48B3-A90E-9921F78E2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157" y="3082026"/>
            <a:ext cx="2878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答：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132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平方公分</a:t>
            </a:r>
          </a:p>
        </p:txBody>
      </p:sp>
      <p:sp>
        <p:nvSpPr>
          <p:cNvPr id="9" name="矩形 7">
            <a:extLst>
              <a:ext uri="{FF2B5EF4-FFF2-40B4-BE49-F238E27FC236}">
                <a16:creationId xmlns:a16="http://schemas.microsoft.com/office/drawing/2014/main" xmlns="" id="{32F974A9-E9FE-449D-B02A-E8D4C7C66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334" y="2513588"/>
            <a:ext cx="1800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底面三角形周長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D0E80FB-320C-45FF-AD28-AE37F2ECC3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7559" y="2460695"/>
            <a:ext cx="646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18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柱高</a:t>
            </a: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xmlns="" id="{6D98E1AC-8737-485F-87C9-7A3FFB5D8F0D}"/>
              </a:ext>
            </a:extLst>
          </p:cNvPr>
          <p:cNvSpPr txBox="1">
            <a:spLocks/>
          </p:cNvSpPr>
          <p:nvPr/>
        </p:nvSpPr>
        <p:spPr>
          <a:xfrm>
            <a:off x="778739" y="3946619"/>
            <a:ext cx="8596312" cy="701964"/>
          </a:xfrm>
          <a:prstGeom prst="rect">
            <a:avLst/>
          </a:prstGeom>
          <a:gradFill>
            <a:gsLst>
              <a:gs pos="0">
                <a:schemeClr val="accent3">
                  <a:tint val="65000"/>
                  <a:lumMod val="110000"/>
                </a:schemeClr>
              </a:gs>
              <a:gs pos="88000">
                <a:schemeClr val="accent3">
                  <a:tint val="90000"/>
                </a:schemeClr>
              </a:gs>
            </a:gsLst>
            <a:lin ang="5400000" scaled="0"/>
          </a:gradFill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zh-TW" altLang="en-US" sz="4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4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000" dirty="0">
                <a:solidFill>
                  <a:schemeClr val="tx1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1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xmlns="" id="{C8543F8E-1F57-450C-9880-0B5BDF827898}"/>
              </a:ext>
            </a:extLst>
          </p:cNvPr>
          <p:cNvSpPr txBox="1"/>
          <p:nvPr/>
        </p:nvSpPr>
        <p:spPr>
          <a:xfrm>
            <a:off x="786542" y="4646269"/>
            <a:ext cx="859666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000" dirty="0">
                <a:solidFill>
                  <a:prstClr val="black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側面積＝底面周長×柱高</a:t>
            </a:r>
            <a:r>
              <a:rPr lang="en-US" altLang="zh-TW" sz="4000" dirty="0">
                <a:solidFill>
                  <a:prstClr val="black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dirty="0">
                <a:solidFill>
                  <a:prstClr val="black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xmlns="" id="{7B5E71EC-2249-4C4E-8677-6F14A132658C}"/>
              </a:ext>
            </a:extLst>
          </p:cNvPr>
          <p:cNvSpPr txBox="1"/>
          <p:nvPr/>
        </p:nvSpPr>
        <p:spPr>
          <a:xfrm>
            <a:off x="778739" y="5473649"/>
            <a:ext cx="787908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sz="4000" kern="0" dirty="0">
                <a:solidFill>
                  <a:prstClr val="black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DFBiaoKaiShuStd-W5"/>
              </a:rPr>
              <a:t>角柱的表面積</a:t>
            </a:r>
            <a:r>
              <a:rPr lang="zh-TW" altLang="zh-TW" sz="40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＝底面積×</a:t>
            </a:r>
            <a:r>
              <a:rPr lang="en-US" altLang="zh-TW" sz="40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2</a:t>
            </a:r>
            <a:r>
              <a:rPr lang="zh-TW" altLang="zh-TW" sz="40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DFBiaoKaiShuStd-W5"/>
              </a:rPr>
              <a:t>＋側面積</a:t>
            </a:r>
            <a:r>
              <a:rPr lang="zh-TW" altLang="zh-TW" sz="4000" kern="100" dirty="0">
                <a:solidFill>
                  <a:prstClr val="black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t/>
            </a:r>
            <a:br>
              <a:rPr lang="zh-TW" altLang="zh-TW" sz="4000" kern="100" dirty="0">
                <a:solidFill>
                  <a:prstClr val="black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608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2" grpId="0" animBg="1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">
            <a:extLst>
              <a:ext uri="{FF2B5EF4-FFF2-40B4-BE49-F238E27FC236}">
                <a16:creationId xmlns:a16="http://schemas.microsoft.com/office/drawing/2014/main" xmlns="" id="{39F99007-54D8-42A1-9161-F1D59CA96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06" y="720725"/>
            <a:ext cx="8353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右圖是一個三角柱，它的表面積是幾平方公分？</a:t>
            </a:r>
          </a:p>
        </p:txBody>
      </p:sp>
      <p:pic>
        <p:nvPicPr>
          <p:cNvPr id="7" name="Picture 12" descr="C:\Users\K1020403\Desktop\做做看.png">
            <a:extLst>
              <a:ext uri="{FF2B5EF4-FFF2-40B4-BE49-F238E27FC236}">
                <a16:creationId xmlns:a16="http://schemas.microsoft.com/office/drawing/2014/main" xmlns="" id="{6E2511CC-4F03-41BB-819C-0C728FC0B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05" y="179388"/>
            <a:ext cx="866775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圖片 1">
            <a:extLst>
              <a:ext uri="{FF2B5EF4-FFF2-40B4-BE49-F238E27FC236}">
                <a16:creationId xmlns:a16="http://schemas.microsoft.com/office/drawing/2014/main" xmlns="" id="{200E8385-A963-4F34-B1CB-4C8976C04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981" y="1538289"/>
            <a:ext cx="338137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F6368148-D94C-4850-8848-C33F392EE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16" y="2372453"/>
            <a:ext cx="5078412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en-US" altLang="zh-TW" sz="3600" dirty="0">
                <a:solidFill>
                  <a:srgbClr val="FF0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×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en-US" altLang="zh-TW" sz="3600" dirty="0">
                <a:solidFill>
                  <a:srgbClr val="FF0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÷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3600" dirty="0">
                <a:solidFill>
                  <a:srgbClr val="FF0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×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120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(10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＋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＋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13)</a:t>
            </a:r>
            <a:r>
              <a:rPr lang="en-US" altLang="zh-TW" sz="3600" dirty="0">
                <a:solidFill>
                  <a:srgbClr val="FF0000"/>
                </a:solidFill>
                <a:latin typeface="MS Mincho" pitchFamily="49" charset="-128"/>
                <a:ea typeface="MS Mincho" pitchFamily="49" charset="-128"/>
                <a:cs typeface="Times New Roman" panose="02020603050405020304" pitchFamily="18" charset="0"/>
              </a:rPr>
              <a:t>×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576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120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＋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576</a:t>
            </a:r>
            <a:r>
              <a:rPr lang="zh-TW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3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696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47DD813B-4430-49FE-8B07-25FED1F89B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7966" y="5007702"/>
            <a:ext cx="3262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答：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696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平方公分</a:t>
            </a:r>
          </a:p>
        </p:txBody>
      </p:sp>
    </p:spTree>
    <p:extLst>
      <p:ext uri="{BB962C8B-B14F-4D97-AF65-F5344CB8AC3E}">
        <p14:creationId xmlns:p14="http://schemas.microsoft.com/office/powerpoint/2010/main" val="58292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xmlns="" id="{EA212379-AED5-4D3F-B643-62A1876B942E}"/>
              </a:ext>
            </a:extLst>
          </p:cNvPr>
          <p:cNvSpPr txBox="1">
            <a:spLocks/>
          </p:cNvSpPr>
          <p:nvPr/>
        </p:nvSpPr>
        <p:spPr bwMode="auto">
          <a:xfrm>
            <a:off x="2041816" y="2670176"/>
            <a:ext cx="7886700" cy="11160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defRPr/>
            </a:pPr>
            <a:r>
              <a:rPr lang="zh-TW" altLang="en-US" sz="6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小試身手</a:t>
            </a:r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xmlns="" id="{BD34720F-E6DC-4164-ABF4-15DFA9E4C049}"/>
              </a:ext>
            </a:extLst>
          </p:cNvPr>
          <p:cNvCxnSpPr/>
          <p:nvPr/>
        </p:nvCxnSpPr>
        <p:spPr>
          <a:xfrm>
            <a:off x="1413167" y="2670175"/>
            <a:ext cx="7135813" cy="0"/>
          </a:xfrm>
          <a:prstGeom prst="line">
            <a:avLst/>
          </a:prstGeom>
          <a:ln w="28575">
            <a:solidFill>
              <a:srgbClr val="FFD90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Shape 95">
            <a:extLst>
              <a:ext uri="{FF2B5EF4-FFF2-40B4-BE49-F238E27FC236}">
                <a16:creationId xmlns:a16="http://schemas.microsoft.com/office/drawing/2014/main" xmlns="" id="{9E64B320-C9D4-40F3-869F-CB25B5DEA986}"/>
              </a:ext>
            </a:extLst>
          </p:cNvPr>
          <p:cNvSpPr/>
          <p:nvPr/>
        </p:nvSpPr>
        <p:spPr>
          <a:xfrm rot="5400000">
            <a:off x="1168691" y="2670175"/>
            <a:ext cx="1570038" cy="1081088"/>
          </a:xfrm>
          <a:prstGeom prst="triangle">
            <a:avLst>
              <a:gd name="adj" fmla="val 50000"/>
            </a:avLst>
          </a:prstGeom>
          <a:solidFill>
            <a:srgbClr val="FFD9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 dirty="0">
              <a:solidFill>
                <a:prstClr val="black"/>
              </a:solidFill>
              <a:ea typeface="新細明體" panose="02020500000000000000" pitchFamily="18" charset="-120"/>
              <a:cs typeface="Arial"/>
              <a:sym typeface="Arial"/>
            </a:endParaRPr>
          </a:p>
        </p:txBody>
      </p:sp>
      <p:sp>
        <p:nvSpPr>
          <p:cNvPr id="7" name="Shape 95">
            <a:extLst>
              <a:ext uri="{FF2B5EF4-FFF2-40B4-BE49-F238E27FC236}">
                <a16:creationId xmlns:a16="http://schemas.microsoft.com/office/drawing/2014/main" xmlns="" id="{4BC0E9A2-62E2-4B10-85CB-05DDC01A1631}"/>
              </a:ext>
            </a:extLst>
          </p:cNvPr>
          <p:cNvSpPr/>
          <p:nvPr/>
        </p:nvSpPr>
        <p:spPr>
          <a:xfrm rot="16200000" flipH="1">
            <a:off x="9257797" y="2670969"/>
            <a:ext cx="1570038" cy="1079500"/>
          </a:xfrm>
          <a:prstGeom prst="triangle">
            <a:avLst>
              <a:gd name="adj" fmla="val 50000"/>
            </a:avLst>
          </a:prstGeom>
          <a:solidFill>
            <a:srgbClr val="FFD9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 dirty="0">
              <a:solidFill>
                <a:prstClr val="black"/>
              </a:solidFill>
              <a:ea typeface="新細明體" panose="02020500000000000000" pitchFamily="18" charset="-120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9165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383</Words>
  <Application>Microsoft Office PowerPoint</Application>
  <PresentationFormat>寬螢幕</PresentationFormat>
  <Paragraphs>49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2" baseType="lpstr">
      <vt:lpstr>DFBiaoKaiShuStd-W5</vt:lpstr>
      <vt:lpstr>MS Mincho</vt:lpstr>
      <vt:lpstr>微軟正黑體</vt:lpstr>
      <vt:lpstr>新細明體</vt:lpstr>
      <vt:lpstr>新細明體</vt:lpstr>
      <vt:lpstr>標楷體</vt:lpstr>
      <vt:lpstr>Arial</vt:lpstr>
      <vt:lpstr>Calibri</vt:lpstr>
      <vt:lpstr>Times New Roman</vt:lpstr>
      <vt:lpstr>Trebuchet MS</vt:lpstr>
      <vt:lpstr>Wingdings 3</vt:lpstr>
      <vt:lpstr>多面向</vt:lpstr>
      <vt:lpstr>第3單元 形體關係、體積與表面積</vt:lpstr>
      <vt:lpstr>溫故知新 複習三角形、長方形、平行四邊形、梯形和圓形面積的計算</vt:lpstr>
      <vt:lpstr>拿出附件6的三角柱，觀察手上的三角柱，說說看三角柱有幾個面？有幾個底面？幾個側面？ </vt:lpstr>
      <vt:lpstr>表面積定義： 一立體圖形所有表面的面積總和</vt:lpstr>
      <vt:lpstr>求出三角柱表面積</vt:lpstr>
      <vt:lpstr>求出三角柱表面積</vt:lpstr>
      <vt:lpstr>觀察看看三角柱的側面展開後是什麼圖形？</vt:lpstr>
      <vt:lpstr>求出三角柱表面積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彭瑞婷</dc:creator>
  <cp:lastModifiedBy>彭瑞婷</cp:lastModifiedBy>
  <cp:revision>37</cp:revision>
  <dcterms:created xsi:type="dcterms:W3CDTF">2024-03-12T08:55:07Z</dcterms:created>
  <dcterms:modified xsi:type="dcterms:W3CDTF">2024-03-20T09:44:19Z</dcterms:modified>
</cp:coreProperties>
</file>