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93" r:id="rId3"/>
    <p:sldId id="292" r:id="rId4"/>
    <p:sldId id="265" r:id="rId5"/>
    <p:sldId id="266" r:id="rId6"/>
    <p:sldId id="295" r:id="rId7"/>
    <p:sldId id="305" r:id="rId8"/>
    <p:sldId id="267" r:id="rId9"/>
    <p:sldId id="300" r:id="rId10"/>
    <p:sldId id="299" r:id="rId11"/>
    <p:sldId id="301" r:id="rId12"/>
    <p:sldId id="302" r:id="rId13"/>
    <p:sldId id="272" r:id="rId14"/>
    <p:sldId id="273" r:id="rId15"/>
    <p:sldId id="274" r:id="rId16"/>
    <p:sldId id="275" r:id="rId17"/>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21" autoAdjust="0"/>
    <p:restoredTop sz="94660"/>
  </p:normalViewPr>
  <p:slideViewPr>
    <p:cSldViewPr snapToGrid="0">
      <p:cViewPr varScale="1">
        <p:scale>
          <a:sx n="116" d="100"/>
          <a:sy n="116" d="100"/>
        </p:scale>
        <p:origin x="52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E66964-A990-4F5B-8336-1C6220445067}" type="datetimeFigureOut">
              <a:rPr lang="zh-TW" altLang="en-US" smtClean="0"/>
              <a:t>2021/10/12</a:t>
            </a:fld>
            <a:endParaRPr lang="zh-TW"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16935D-89A8-4B95-8920-4AA11E71F065}" type="slidenum">
              <a:rPr lang="zh-TW" altLang="en-US" smtClean="0"/>
              <a:t>‹#›</a:t>
            </a:fld>
            <a:endParaRPr lang="zh-TW" altLang="en-US"/>
          </a:p>
        </p:txBody>
      </p:sp>
    </p:spTree>
    <p:extLst>
      <p:ext uri="{BB962C8B-B14F-4D97-AF65-F5344CB8AC3E}">
        <p14:creationId xmlns:p14="http://schemas.microsoft.com/office/powerpoint/2010/main" val="3776022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solidFill>
                  <a:srgbClr val="000000"/>
                </a:solidFill>
                <a:latin typeface="標楷體" panose="03000509000000000000" pitchFamily="65" charset="-120"/>
                <a:ea typeface="標楷體" panose="03000509000000000000" pitchFamily="65" charset="-120"/>
              </a:rPr>
              <a:t>如本題可以將一瓶水分出半瓶的容量至其他容器，讓學生回答其重量，然後再將半瓶水倒出，剩空瓶子再讓學生思考解題策略</a:t>
            </a:r>
          </a:p>
          <a:p>
            <a:endParaRPr lang="zh-TW" altLang="en-US" dirty="0"/>
          </a:p>
        </p:txBody>
      </p:sp>
      <p:sp>
        <p:nvSpPr>
          <p:cNvPr id="4" name="投影片編號版面配置區 3"/>
          <p:cNvSpPr>
            <a:spLocks noGrp="1"/>
          </p:cNvSpPr>
          <p:nvPr>
            <p:ph type="sldNum" sz="quarter" idx="10"/>
          </p:nvPr>
        </p:nvSpPr>
        <p:spPr/>
        <p:txBody>
          <a:bodyPr/>
          <a:lstStyle/>
          <a:p>
            <a:fld id="{30A83ED9-ABE5-443E-AE6F-0FF029A2BD69}" type="slidenum">
              <a:rPr lang="zh-TW" altLang="en-US" smtClean="0"/>
              <a:t>16</a:t>
            </a:fld>
            <a:endParaRPr lang="zh-TW" altLang="en-US"/>
          </a:p>
        </p:txBody>
      </p:sp>
    </p:spTree>
    <p:extLst>
      <p:ext uri="{BB962C8B-B14F-4D97-AF65-F5344CB8AC3E}">
        <p14:creationId xmlns:p14="http://schemas.microsoft.com/office/powerpoint/2010/main" val="3008055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5279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393952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2340326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2768085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2023770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1499839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11907176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2107817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84350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3368355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TW" altLang="en-US" smtClean="0"/>
              <a:t>按一下以編輯母片標題樣式</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5EE87D8-ECC1-4EC2-A43F-4BFA26D3A0D7}" type="slidenum">
              <a:rPr lang="zh-TW" altLang="en-US" smtClean="0"/>
              <a:t>‹#›</a:t>
            </a:fld>
            <a:endParaRPr lang="zh-TW"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6098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smtClean="0"/>
              <a:t>編輯母片文字樣式</a:t>
            </a:r>
          </a:p>
        </p:txBody>
      </p:sp>
      <p:sp>
        <p:nvSpPr>
          <p:cNvPr id="5" name="Date Placeholder 4"/>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11882565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TW" altLang="en-US" smtClean="0"/>
              <a:t>按一下以編輯母片標題樣式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smtClean="0"/>
              <a:t>編輯母片文字樣式</a:t>
            </a:r>
          </a:p>
        </p:txBody>
      </p:sp>
      <p:sp>
        <p:nvSpPr>
          <p:cNvPr id="5" name="Date Placeholder 4"/>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5EE87D8-ECC1-4EC2-A43F-4BFA26D3A0D7}" type="slidenum">
              <a:rPr lang="zh-TW" altLang="en-US" smtClean="0"/>
              <a:t>‹#›</a:t>
            </a:fld>
            <a:endParaRPr lang="zh-TW"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53966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TW" altLang="en-US" smtClean="0"/>
              <a:t>按一下以編輯母片標題樣式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smtClean="0"/>
              <a:t>編輯母片文字樣式</a:t>
            </a:r>
          </a:p>
        </p:txBody>
      </p:sp>
      <p:sp>
        <p:nvSpPr>
          <p:cNvPr id="5" name="Date Placeholder 4"/>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8585615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ncho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39950919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792B3FBC-6DEE-42B7-BE10-BE16687A8602}" type="datetimeFigureOut">
              <a:rPr lang="zh-TW" altLang="en-US" smtClean="0"/>
              <a:t>2021/10/12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1215167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92B3FBC-6DEE-42B7-BE10-BE16687A8602}" type="datetimeFigureOut">
              <a:rPr lang="zh-TW" altLang="en-US" smtClean="0"/>
              <a:t>2021/10/12</a:t>
            </a:fld>
            <a:endParaRPr lang="zh-TW"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5EE87D8-ECC1-4EC2-A43F-4BFA26D3A0D7}" type="slidenum">
              <a:rPr lang="zh-TW" altLang="en-US" smtClean="0"/>
              <a:t>‹#›</a:t>
            </a:fld>
            <a:endParaRPr lang="zh-TW" altLang="en-US"/>
          </a:p>
        </p:txBody>
      </p:sp>
    </p:spTree>
    <p:extLst>
      <p:ext uri="{BB962C8B-B14F-4D97-AF65-F5344CB8AC3E}">
        <p14:creationId xmlns:p14="http://schemas.microsoft.com/office/powerpoint/2010/main" val="29940274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3.xml"/><Relationship Id="rId5" Type="http://schemas.openxmlformats.org/officeDocument/2006/relationships/image" Target="../media/image7.tmp"/><Relationship Id="rId4" Type="http://schemas.openxmlformats.org/officeDocument/2006/relationships/image" Target="../media/image6.tmp"/></Relationships>
</file>

<file path=ppt/slides/_rels/slide10.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8.tmp"/><Relationship Id="rId1" Type="http://schemas.openxmlformats.org/officeDocument/2006/relationships/slideLayout" Target="../slideLayouts/slideLayout3.xml"/><Relationship Id="rId4" Type="http://schemas.openxmlformats.org/officeDocument/2006/relationships/image" Target="../media/image10.tmp"/></Relationships>
</file>

<file path=ppt/slides/_rels/slide11.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1.tmp"/><Relationship Id="rId1" Type="http://schemas.openxmlformats.org/officeDocument/2006/relationships/slideLayout" Target="../slideLayouts/slideLayout3.xml"/><Relationship Id="rId4" Type="http://schemas.openxmlformats.org/officeDocument/2006/relationships/image" Target="../media/image13.tmp"/></Relationships>
</file>

<file path=ppt/slides/_rels/slide12.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14.tmp"/><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tmp"/><Relationship Id="rId2" Type="http://schemas.openxmlformats.org/officeDocument/2006/relationships/image" Target="../media/image20.tmp"/><Relationship Id="rId1" Type="http://schemas.openxmlformats.org/officeDocument/2006/relationships/slideLayout" Target="../slideLayouts/slideLayout2.xml"/><Relationship Id="rId5" Type="http://schemas.openxmlformats.org/officeDocument/2006/relationships/image" Target="../media/image23.tmp"/><Relationship Id="rId4" Type="http://schemas.openxmlformats.org/officeDocument/2006/relationships/image" Target="../media/image22.tm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594911" y="2721166"/>
            <a:ext cx="11597089" cy="1064697"/>
          </a:xfrm>
        </p:spPr>
        <p:txBody>
          <a:bodyPr>
            <a:normAutofit/>
          </a:bodyPr>
          <a:lstStyle/>
          <a:p>
            <a:pPr algn="ctr"/>
            <a:r>
              <a:rPr lang="zh-TW" altLang="en-US" sz="4800" b="1" dirty="0">
                <a:solidFill>
                  <a:srgbClr val="00B05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學力檢測試題解析與教學</a:t>
            </a:r>
            <a:r>
              <a:rPr lang="zh-TW" altLang="en-US" sz="4800" b="1" dirty="0" smtClean="0">
                <a:solidFill>
                  <a:srgbClr val="00B05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探究</a:t>
            </a:r>
            <a:r>
              <a:rPr lang="en-US" altLang="zh-TW" sz="4800" b="1" dirty="0" smtClean="0">
                <a:solidFill>
                  <a:srgbClr val="00B05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r>
              <a:rPr lang="zh-TW" altLang="en-US" sz="4800" b="1" dirty="0" smtClean="0">
                <a:solidFill>
                  <a:srgbClr val="00B05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三年級</a:t>
            </a:r>
            <a:endParaRPr lang="zh-TW" altLang="en-US" sz="4800" dirty="0"/>
          </a:p>
        </p:txBody>
      </p:sp>
    </p:spTree>
    <p:extLst>
      <p:ext uri="{BB962C8B-B14F-4D97-AF65-F5344CB8AC3E}">
        <p14:creationId xmlns:p14="http://schemas.microsoft.com/office/powerpoint/2010/main" val="38566212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p:cNvSpPr>
            <a:spLocks noGrp="1"/>
          </p:cNvSpPr>
          <p:nvPr>
            <p:ph type="title"/>
          </p:nvPr>
        </p:nvSpPr>
        <p:spPr>
          <a:xfrm>
            <a:off x="1835047" y="999140"/>
            <a:ext cx="8362146" cy="480848"/>
          </a:xfrm>
        </p:spPr>
        <p:txBody>
          <a:bodyPr>
            <a:normAutofit fontScale="90000"/>
          </a:bodyPr>
          <a:lstStyle/>
          <a:p>
            <a:r>
              <a:rPr lang="zh-TW" altLang="en-US" b="1" dirty="0">
                <a:solidFill>
                  <a:schemeClr val="tx1"/>
                </a:solidFill>
                <a:latin typeface="微軟正黑體" pitchFamily="34" charset="-120"/>
                <a:ea typeface="微軟正黑體" pitchFamily="34" charset="-120"/>
              </a:rPr>
              <a:t>三年級</a:t>
            </a:r>
            <a:r>
              <a:rPr lang="zh-TW" altLang="en-US" b="1" dirty="0">
                <a:solidFill>
                  <a:srgbClr val="1302F4"/>
                </a:solidFill>
                <a:latin typeface="微軟正黑體" pitchFamily="34" charset="-120"/>
                <a:ea typeface="微軟正黑體" pitchFamily="34" charset="-120"/>
              </a:rPr>
              <a:t>數學</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評量架構</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知識向度</a:t>
            </a:r>
            <a:r>
              <a:rPr lang="zh-TW" altLang="en-US" b="1" dirty="0">
                <a:solidFill>
                  <a:schemeClr val="tx1"/>
                </a:solidFill>
                <a:latin typeface="微軟正黑體" pitchFamily="34" charset="-120"/>
                <a:ea typeface="微軟正黑體" pitchFamily="34" charset="-120"/>
              </a:rPr>
              <a:t>說明</a:t>
            </a:r>
            <a:endParaRPr lang="zh-TW" altLang="en-US" b="1" dirty="0">
              <a:solidFill>
                <a:srgbClr val="FF0000"/>
              </a:solidFill>
              <a:latin typeface="微軟正黑體" pitchFamily="34" charset="-120"/>
              <a:ea typeface="微軟正黑體" pitchFamily="34" charset="-120"/>
            </a:endParaRPr>
          </a:p>
        </p:txBody>
      </p:sp>
      <p:graphicFrame>
        <p:nvGraphicFramePr>
          <p:cNvPr id="5" name="表格 4"/>
          <p:cNvGraphicFramePr>
            <a:graphicFrameLocks noGrp="1"/>
          </p:cNvGraphicFramePr>
          <p:nvPr>
            <p:extLst/>
          </p:nvPr>
        </p:nvGraphicFramePr>
        <p:xfrm>
          <a:off x="1835047" y="1885950"/>
          <a:ext cx="8651650" cy="4212771"/>
        </p:xfrm>
        <a:graphic>
          <a:graphicData uri="http://schemas.openxmlformats.org/drawingml/2006/table">
            <a:tbl>
              <a:tblPr firstRow="1" firstCol="1" bandRow="1"/>
              <a:tblGrid>
                <a:gridCol w="1541402">
                  <a:extLst>
                    <a:ext uri="{9D8B030D-6E8A-4147-A177-3AD203B41FA5}">
                      <a16:colId xmlns:a16="http://schemas.microsoft.com/office/drawing/2014/main" xmlns="" val="2968274753"/>
                    </a:ext>
                  </a:extLst>
                </a:gridCol>
                <a:gridCol w="7110248">
                  <a:extLst>
                    <a:ext uri="{9D8B030D-6E8A-4147-A177-3AD203B41FA5}">
                      <a16:colId xmlns:a16="http://schemas.microsoft.com/office/drawing/2014/main" xmlns="" val="2934969743"/>
                    </a:ext>
                  </a:extLst>
                </a:gridCol>
              </a:tblGrid>
              <a:tr h="549924">
                <a:tc>
                  <a:txBody>
                    <a:bodyPr/>
                    <a:lstStyle/>
                    <a:p>
                      <a:pPr marL="0" algn="ctr" defTabSz="914400" rtl="0" eaLnBrk="1" latinLnBrk="0" hangingPunct="1">
                        <a:spcAft>
                          <a:spcPts val="0"/>
                        </a:spcAft>
                      </a:pPr>
                      <a:r>
                        <a:rPr lang="zh-TW" altLang="en-US" sz="1800" b="1" kern="1200" dirty="0">
                          <a:solidFill>
                            <a:schemeClr val="dk1"/>
                          </a:solidFill>
                          <a:latin typeface="+mn-lt"/>
                          <a:ea typeface="+mn-ea"/>
                          <a:cs typeface="+mn-cs"/>
                        </a:rPr>
                        <a:t>知識向度</a:t>
                      </a:r>
                      <a:endParaRPr lang="zh-TW" sz="18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noFill/>
                      <a:prstDash val="solid"/>
                      <a:round/>
                      <a:headEnd type="none" w="med" len="med"/>
                      <a:tailEnd type="none" w="med" len="med"/>
                    </a:lnTlToBr>
                    <a:solidFill>
                      <a:schemeClr val="bg1">
                        <a:lumMod val="85000"/>
                      </a:schemeClr>
                    </a:solidFill>
                  </a:tcPr>
                </a:tc>
                <a:tc>
                  <a:txBody>
                    <a:bodyPr/>
                    <a:lstStyle/>
                    <a:p>
                      <a:pPr marL="0" algn="ctr" defTabSz="914400" rtl="0" eaLnBrk="1" latinLnBrk="0" hangingPunct="1">
                        <a:spcAft>
                          <a:spcPts val="0"/>
                        </a:spcAft>
                      </a:pPr>
                      <a:r>
                        <a:rPr lang="zh-TW" altLang="en-US" sz="1800" b="1" kern="1200" dirty="0">
                          <a:solidFill>
                            <a:schemeClr val="dk1"/>
                          </a:solidFill>
                          <a:latin typeface="+mn-lt"/>
                          <a:ea typeface="+mn-ea"/>
                          <a:cs typeface="+mn-cs"/>
                        </a:rPr>
                        <a:t>內涵說明</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xmlns="" val="376921956"/>
                  </a:ext>
                </a:extLst>
              </a:tr>
              <a:tr h="976760">
                <a:tc>
                  <a:txBody>
                    <a:bodyPr/>
                    <a:lstStyle/>
                    <a:p>
                      <a:pPr marL="0" algn="ctr" defTabSz="914400" rtl="0" eaLnBrk="1" latinLnBrk="0" hangingPunct="1">
                        <a:spcAft>
                          <a:spcPts val="0"/>
                        </a:spcAft>
                      </a:pPr>
                      <a:r>
                        <a:rPr lang="zh-TW" sz="18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pPr marL="0" algn="l" defTabSz="914400" rtl="0" eaLnBrk="1" latinLnBrk="0" hangingPunct="1">
                        <a:spcAft>
                          <a:spcPts val="0"/>
                        </a:spcAft>
                      </a:pPr>
                      <a:r>
                        <a:rPr lang="en-US" altLang="zh-TW" sz="1500" b="1" kern="1200" dirty="0">
                          <a:solidFill>
                            <a:schemeClr val="dk1"/>
                          </a:solidFill>
                          <a:latin typeface="+mn-lt"/>
                          <a:ea typeface="+mn-ea"/>
                          <a:cs typeface="+mn-cs"/>
                        </a:rPr>
                        <a:t>1.</a:t>
                      </a:r>
                      <a:r>
                        <a:rPr lang="zh-TW" altLang="zh-TW" sz="1500" b="1" kern="1200" dirty="0">
                          <a:solidFill>
                            <a:schemeClr val="dk1"/>
                          </a:solidFill>
                          <a:latin typeface="+mn-lt"/>
                          <a:ea typeface="+mn-ea"/>
                          <a:cs typeface="+mn-cs"/>
                        </a:rPr>
                        <a:t>認識</a:t>
                      </a:r>
                      <a:r>
                        <a:rPr lang="en-US" altLang="zh-TW" sz="1500" b="1" kern="1200" dirty="0">
                          <a:solidFill>
                            <a:schemeClr val="dk1"/>
                          </a:solidFill>
                          <a:latin typeface="+mn-lt"/>
                          <a:ea typeface="+mn-ea"/>
                          <a:cs typeface="+mn-cs"/>
                        </a:rPr>
                        <a:t> 10000 </a:t>
                      </a:r>
                      <a:r>
                        <a:rPr lang="zh-TW" altLang="zh-TW" sz="1500" b="1" kern="1200" dirty="0">
                          <a:solidFill>
                            <a:schemeClr val="dk1"/>
                          </a:solidFill>
                          <a:latin typeface="+mn-lt"/>
                          <a:ea typeface="+mn-ea"/>
                          <a:cs typeface="+mn-cs"/>
                        </a:rPr>
                        <a:t>以內的數（含位名與位值單位換算）</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273050" indent="-273050" algn="l" defTabSz="914400" rtl="0" eaLnBrk="1" latinLnBrk="0" hangingPunct="1">
                        <a:spcAft>
                          <a:spcPts val="0"/>
                        </a:spcAft>
                      </a:pPr>
                      <a:r>
                        <a:rPr lang="en-US" altLang="zh-TW" sz="1500" b="1" kern="1200" dirty="0">
                          <a:solidFill>
                            <a:schemeClr val="tx1"/>
                          </a:solidFill>
                          <a:latin typeface="+mn-lt"/>
                          <a:ea typeface="+mn-ea"/>
                          <a:cs typeface="+mn-cs"/>
                        </a:rPr>
                        <a:t>2.</a:t>
                      </a:r>
                      <a:r>
                        <a:rPr lang="zh-TW" altLang="en-US" sz="1500" b="1" kern="1200" dirty="0">
                          <a:solidFill>
                            <a:schemeClr val="tx1"/>
                          </a:solidFill>
                          <a:latin typeface="+mn-lt"/>
                          <a:ea typeface="+mn-ea"/>
                          <a:cs typeface="+mn-cs"/>
                        </a:rPr>
                        <a:t>認識一位小數、數線、運用自然數的乘除與四則混合計算解決生活中的問題。</a:t>
                      </a:r>
                      <a:endParaRPr lang="en-US" altLang="zh-TW" sz="1500" b="1" kern="1200" dirty="0">
                        <a:solidFill>
                          <a:schemeClr val="tx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3.</a:t>
                      </a:r>
                      <a:r>
                        <a:rPr lang="zh-TW" altLang="zh-TW" sz="1500" b="1" kern="1200" dirty="0">
                          <a:solidFill>
                            <a:schemeClr val="dk1"/>
                          </a:solidFill>
                          <a:latin typeface="+mn-lt"/>
                          <a:ea typeface="+mn-ea"/>
                          <a:cs typeface="+mn-cs"/>
                        </a:rPr>
                        <a:t>在具體情境中初步認識</a:t>
                      </a:r>
                      <a:r>
                        <a:rPr lang="zh-TW" altLang="zh-TW" sz="1500" b="1" kern="1200" dirty="0">
                          <a:solidFill>
                            <a:srgbClr val="3333FF"/>
                          </a:solidFill>
                          <a:latin typeface="+mn-lt"/>
                          <a:ea typeface="+mn-ea"/>
                          <a:cs typeface="+mn-cs"/>
                        </a:rPr>
                        <a:t>分數</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4.</a:t>
                      </a:r>
                      <a:r>
                        <a:rPr lang="zh-TW" altLang="zh-TW" sz="1500" b="1" kern="1200" dirty="0">
                          <a:solidFill>
                            <a:srgbClr val="3333FF"/>
                          </a:solidFill>
                          <a:latin typeface="+mn-lt"/>
                          <a:ea typeface="+mn-ea"/>
                          <a:cs typeface="+mn-cs"/>
                        </a:rPr>
                        <a:t>同分母分數</a:t>
                      </a:r>
                      <a:r>
                        <a:rPr lang="zh-TW" altLang="zh-TW" sz="1500" b="1" kern="1200" dirty="0">
                          <a:solidFill>
                            <a:schemeClr val="dk1"/>
                          </a:solidFill>
                          <a:latin typeface="+mn-lt"/>
                          <a:ea typeface="+mn-ea"/>
                          <a:cs typeface="+mn-cs"/>
                        </a:rPr>
                        <a:t>的比較與加減</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2338149540"/>
                  </a:ext>
                </a:extLst>
              </a:tr>
              <a:tr h="1465138">
                <a:tc>
                  <a:txBody>
                    <a:bodyPr/>
                    <a:lstStyle/>
                    <a:p>
                      <a:pPr marL="0" algn="ctr" defTabSz="914400" rtl="0" eaLnBrk="1" latinLnBrk="0" hangingPunct="1">
                        <a:spcAft>
                          <a:spcPts val="0"/>
                        </a:spcAft>
                      </a:pPr>
                      <a:r>
                        <a:rPr lang="zh-TW" sz="18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pPr marL="0" algn="l" defTabSz="914400" rtl="0" eaLnBrk="1" latinLnBrk="0" hangingPunct="1">
                        <a:spcAft>
                          <a:spcPts val="0"/>
                        </a:spcAft>
                      </a:pPr>
                      <a:r>
                        <a:rPr lang="en-US" altLang="zh-TW" sz="1500" b="1" kern="1200" dirty="0">
                          <a:solidFill>
                            <a:schemeClr val="dk1"/>
                          </a:solidFill>
                          <a:latin typeface="+mn-lt"/>
                          <a:ea typeface="+mn-ea"/>
                          <a:cs typeface="+mn-cs"/>
                        </a:rPr>
                        <a:t>1.</a:t>
                      </a:r>
                      <a:r>
                        <a:rPr lang="zh-TW" altLang="zh-TW" sz="1500" b="1" kern="1200" dirty="0">
                          <a:solidFill>
                            <a:srgbClr val="3333FF"/>
                          </a:solidFill>
                          <a:latin typeface="+mn-lt"/>
                          <a:ea typeface="+mn-ea"/>
                          <a:cs typeface="+mn-cs"/>
                        </a:rPr>
                        <a:t>時間</a:t>
                      </a:r>
                      <a:r>
                        <a:rPr lang="zh-TW" altLang="zh-TW" sz="1500" b="1" kern="1200" dirty="0">
                          <a:solidFill>
                            <a:schemeClr val="dk1"/>
                          </a:solidFill>
                          <a:latin typeface="+mn-lt"/>
                          <a:ea typeface="+mn-ea"/>
                          <a:cs typeface="+mn-cs"/>
                        </a:rPr>
                        <a:t>單位（包括日、時、分、秒）及各單位間的關係</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2.</a:t>
                      </a:r>
                      <a:r>
                        <a:rPr lang="zh-TW" altLang="zh-TW" sz="1500" b="1" kern="1200" dirty="0">
                          <a:solidFill>
                            <a:schemeClr val="dk1"/>
                          </a:solidFill>
                          <a:latin typeface="+mn-lt"/>
                          <a:ea typeface="+mn-ea"/>
                          <a:cs typeface="+mn-cs"/>
                        </a:rPr>
                        <a:t>同時間單位的加減計算</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273050" indent="-273050" algn="l" defTabSz="914400" rtl="0" eaLnBrk="1" latinLnBrk="0" hangingPunct="1">
                        <a:spcAft>
                          <a:spcPts val="0"/>
                        </a:spcAft>
                      </a:pPr>
                      <a:r>
                        <a:rPr lang="en-US" altLang="zh-TW" sz="1500" b="1" kern="1200" dirty="0">
                          <a:solidFill>
                            <a:schemeClr val="dk1"/>
                          </a:solidFill>
                          <a:latin typeface="+mn-lt"/>
                          <a:ea typeface="+mn-ea"/>
                          <a:cs typeface="+mn-cs"/>
                        </a:rPr>
                        <a:t>3.</a:t>
                      </a:r>
                      <a:r>
                        <a:rPr lang="zh-TW" altLang="zh-TW" sz="1500" b="1" kern="1200" dirty="0">
                          <a:solidFill>
                            <a:srgbClr val="3333FF"/>
                          </a:solidFill>
                          <a:latin typeface="+mn-lt"/>
                          <a:ea typeface="+mn-ea"/>
                          <a:cs typeface="+mn-cs"/>
                        </a:rPr>
                        <a:t>長度</a:t>
                      </a:r>
                      <a:r>
                        <a:rPr lang="zh-TW" altLang="zh-TW" sz="1500" b="1" kern="1200" dirty="0">
                          <a:solidFill>
                            <a:schemeClr val="dk1"/>
                          </a:solidFill>
                          <a:latin typeface="+mn-lt"/>
                          <a:ea typeface="+mn-ea"/>
                          <a:cs typeface="+mn-cs"/>
                        </a:rPr>
                        <a:t>單位（包括毫米、公尺、公分）</a:t>
                      </a:r>
                      <a:r>
                        <a:rPr lang="zh-TW" altLang="en-US" sz="1500" b="1" kern="1200" dirty="0">
                          <a:solidFill>
                            <a:schemeClr val="dk1"/>
                          </a:solidFill>
                          <a:latin typeface="+mn-lt"/>
                          <a:ea typeface="+mn-ea"/>
                          <a:cs typeface="+mn-cs"/>
                        </a:rPr>
                        <a:t>與</a:t>
                      </a:r>
                      <a:r>
                        <a:rPr lang="zh-TW" altLang="zh-TW" sz="1500" b="1" kern="1200" dirty="0">
                          <a:solidFill>
                            <a:schemeClr val="dk1"/>
                          </a:solidFill>
                          <a:latin typeface="+mn-lt"/>
                          <a:ea typeface="+mn-ea"/>
                          <a:cs typeface="+mn-cs"/>
                        </a:rPr>
                        <a:t>各單位間的關係</a:t>
                      </a:r>
                      <a:r>
                        <a:rPr lang="zh-TW" altLang="en-US" sz="1500" b="1" kern="1200" dirty="0">
                          <a:solidFill>
                            <a:schemeClr val="dk1"/>
                          </a:solidFill>
                          <a:latin typeface="+mn-lt"/>
                          <a:ea typeface="+mn-ea"/>
                          <a:cs typeface="+mn-cs"/>
                        </a:rPr>
                        <a:t>及</a:t>
                      </a:r>
                      <a:r>
                        <a:rPr lang="zh-TW" altLang="zh-TW" sz="1500" b="1" kern="1200" dirty="0">
                          <a:solidFill>
                            <a:schemeClr val="dk1"/>
                          </a:solidFill>
                          <a:latin typeface="+mn-lt"/>
                          <a:ea typeface="+mn-ea"/>
                          <a:cs typeface="+mn-cs"/>
                        </a:rPr>
                        <a:t>長度的估測與計算</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PMingLiU" panose="02020500000000000000" pitchFamily="18" charset="-120"/>
                        <a:ea typeface="PMingLiU" panose="02020500000000000000" pitchFamily="18" charset="-120"/>
                        <a:cs typeface="+mn-cs"/>
                      </a:endParaRPr>
                    </a:p>
                    <a:p>
                      <a:pPr marL="273050" indent="-273050" algn="l" defTabSz="914400" rtl="0" eaLnBrk="1" latinLnBrk="0" hangingPunct="1">
                        <a:spcAft>
                          <a:spcPts val="0"/>
                        </a:spcAft>
                      </a:pPr>
                      <a:r>
                        <a:rPr lang="en-US" altLang="zh-TW" sz="1500" b="1" kern="1200" dirty="0">
                          <a:solidFill>
                            <a:schemeClr val="dk1"/>
                          </a:solidFill>
                          <a:latin typeface="+mn-lt"/>
                          <a:ea typeface="+mn-ea"/>
                          <a:cs typeface="+mn-cs"/>
                        </a:rPr>
                        <a:t>4.</a:t>
                      </a:r>
                      <a:r>
                        <a:rPr lang="zh-TW" altLang="en-US" sz="1500" b="1" kern="1200" dirty="0">
                          <a:solidFill>
                            <a:schemeClr val="dk1"/>
                          </a:solidFill>
                          <a:latin typeface="+mn-lt"/>
                          <a:ea typeface="+mn-ea"/>
                          <a:cs typeface="+mn-cs"/>
                        </a:rPr>
                        <a:t>長度的估測與計算。</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5.</a:t>
                      </a:r>
                      <a:r>
                        <a:rPr lang="zh-TW" altLang="zh-TW" sz="1500" b="1" kern="1200" dirty="0">
                          <a:solidFill>
                            <a:srgbClr val="3333FF"/>
                          </a:solidFill>
                          <a:latin typeface="+mn-lt"/>
                          <a:ea typeface="+mn-ea"/>
                          <a:cs typeface="+mn-cs"/>
                        </a:rPr>
                        <a:t>重量</a:t>
                      </a:r>
                      <a:r>
                        <a:rPr lang="zh-TW" altLang="zh-TW" sz="1500" b="1" kern="1200" dirty="0">
                          <a:solidFill>
                            <a:schemeClr val="dk1"/>
                          </a:solidFill>
                          <a:latin typeface="+mn-lt"/>
                          <a:ea typeface="+mn-ea"/>
                          <a:cs typeface="+mn-cs"/>
                        </a:rPr>
                        <a:t>單位（包括公斤、公克）及各單位間的關係</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6.</a:t>
                      </a:r>
                      <a:r>
                        <a:rPr lang="zh-TW" altLang="zh-TW" sz="1500" b="1" kern="1200" dirty="0">
                          <a:solidFill>
                            <a:srgbClr val="3333FF"/>
                          </a:solidFill>
                          <a:latin typeface="+mn-lt"/>
                          <a:ea typeface="+mn-ea"/>
                          <a:cs typeface="+mn-cs"/>
                        </a:rPr>
                        <a:t>角</a:t>
                      </a:r>
                      <a:r>
                        <a:rPr lang="zh-TW" altLang="zh-TW" sz="1500" b="1" kern="1200" dirty="0">
                          <a:solidFill>
                            <a:schemeClr val="dk1"/>
                          </a:solidFill>
                          <a:latin typeface="+mn-lt"/>
                          <a:ea typeface="+mn-ea"/>
                          <a:cs typeface="+mn-cs"/>
                        </a:rPr>
                        <a:t>概念以及角的大小比較</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PMingLiU" panose="02020500000000000000" pitchFamily="18" charset="-120"/>
                        <a:ea typeface="PMingLiU" panose="02020500000000000000" pitchFamily="18" charset="-120"/>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2162898314"/>
                  </a:ext>
                </a:extLst>
              </a:tr>
              <a:tr h="1220949">
                <a:tc>
                  <a:txBody>
                    <a:bodyPr/>
                    <a:lstStyle/>
                    <a:p>
                      <a:pPr marL="0" algn="ctr" defTabSz="914400" rtl="0" eaLnBrk="1" latinLnBrk="0" hangingPunct="1">
                        <a:spcAft>
                          <a:spcPts val="0"/>
                        </a:spcAft>
                      </a:pPr>
                      <a:r>
                        <a:rPr lang="zh-TW" sz="18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marL="0" algn="l" defTabSz="914400" rtl="0" eaLnBrk="1" latinLnBrk="0" hangingPunct="1">
                        <a:spcAft>
                          <a:spcPts val="0"/>
                        </a:spcAft>
                      </a:pPr>
                      <a:r>
                        <a:rPr lang="en-US" altLang="zh-TW" sz="1500" b="1" kern="1200" dirty="0">
                          <a:solidFill>
                            <a:schemeClr val="dk1"/>
                          </a:solidFill>
                          <a:latin typeface="+mn-lt"/>
                          <a:ea typeface="+mn-ea"/>
                          <a:cs typeface="+mn-cs"/>
                        </a:rPr>
                        <a:t>1.</a:t>
                      </a:r>
                      <a:r>
                        <a:rPr lang="zh-TW" altLang="zh-TW" sz="1500" b="1" kern="1200" dirty="0">
                          <a:solidFill>
                            <a:srgbClr val="3333FF"/>
                          </a:solidFill>
                          <a:latin typeface="+mn-lt"/>
                          <a:ea typeface="+mn-ea"/>
                          <a:cs typeface="+mn-cs"/>
                        </a:rPr>
                        <a:t>平面圖形</a:t>
                      </a:r>
                      <a:r>
                        <a:rPr lang="zh-TW" altLang="zh-TW" sz="1500" b="1" kern="1200" dirty="0">
                          <a:solidFill>
                            <a:schemeClr val="dk1"/>
                          </a:solidFill>
                          <a:latin typeface="+mn-lt"/>
                          <a:ea typeface="+mn-ea"/>
                          <a:cs typeface="+mn-cs"/>
                        </a:rPr>
                        <a:t>的內部、外部與周界、</a:t>
                      </a:r>
                      <a:r>
                        <a:rPr lang="zh-TW" altLang="zh-TW" sz="1500" b="1" kern="1200" dirty="0">
                          <a:solidFill>
                            <a:srgbClr val="3333FF"/>
                          </a:solidFill>
                          <a:latin typeface="+mn-lt"/>
                          <a:ea typeface="+mn-ea"/>
                          <a:cs typeface="+mn-cs"/>
                        </a:rPr>
                        <a:t>周長</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2.</a:t>
                      </a:r>
                      <a:r>
                        <a:rPr lang="zh-TW" altLang="zh-TW" sz="1500" b="1" kern="1200" dirty="0">
                          <a:solidFill>
                            <a:srgbClr val="3333FF"/>
                          </a:solidFill>
                          <a:latin typeface="+mn-lt"/>
                          <a:ea typeface="+mn-ea"/>
                          <a:cs typeface="+mn-cs"/>
                        </a:rPr>
                        <a:t>圓</a:t>
                      </a:r>
                      <a:r>
                        <a:rPr lang="zh-TW" altLang="zh-TW" sz="1500" b="1" kern="1200" dirty="0">
                          <a:solidFill>
                            <a:schemeClr val="dk1"/>
                          </a:solidFill>
                          <a:latin typeface="+mn-lt"/>
                          <a:ea typeface="+mn-ea"/>
                          <a:cs typeface="+mn-cs"/>
                        </a:rPr>
                        <a:t>的構成要素（包括圓心、圓周長、半徑與直徑）</a:t>
                      </a:r>
                      <a:r>
                        <a:rPr lang="zh-TW" altLang="en-US" sz="1500" b="1" kern="1200" dirty="0">
                          <a:solidFill>
                            <a:schemeClr val="dk1"/>
                          </a:solidFill>
                          <a:latin typeface="PMingLiU" panose="02020500000000000000" pitchFamily="18" charset="-120"/>
                          <a:ea typeface="PMingLiU" panose="02020500000000000000" pitchFamily="18" charset="-120"/>
                          <a:cs typeface="+mn-cs"/>
                        </a:rPr>
                        <a:t>。</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3.</a:t>
                      </a:r>
                      <a:r>
                        <a:rPr lang="zh-TW" altLang="zh-TW" sz="1500" b="1" kern="1200" dirty="0">
                          <a:solidFill>
                            <a:srgbClr val="3333FF"/>
                          </a:solidFill>
                          <a:latin typeface="+mn-lt"/>
                          <a:ea typeface="+mn-ea"/>
                          <a:cs typeface="+mn-cs"/>
                        </a:rPr>
                        <a:t>將簡單圖形切割重組</a:t>
                      </a:r>
                      <a:r>
                        <a:rPr lang="zh-TW" altLang="zh-TW" sz="1500" b="1" kern="1200" dirty="0">
                          <a:solidFill>
                            <a:schemeClr val="dk1"/>
                          </a:solidFill>
                          <a:latin typeface="+mn-lt"/>
                          <a:ea typeface="+mn-ea"/>
                          <a:cs typeface="+mn-cs"/>
                        </a:rPr>
                        <a:t>成另一已知簡單圖形。</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4.</a:t>
                      </a:r>
                      <a:r>
                        <a:rPr lang="zh-TW" altLang="en-US" sz="1500" b="1" kern="1200" dirty="0">
                          <a:solidFill>
                            <a:schemeClr val="dk1"/>
                          </a:solidFill>
                          <a:latin typeface="+mn-lt"/>
                          <a:ea typeface="+mn-ea"/>
                          <a:cs typeface="+mn-cs"/>
                        </a:rPr>
                        <a:t>面積單位與實測。</a:t>
                      </a:r>
                      <a:endParaRPr lang="en-US" altLang="zh-TW" sz="1500" b="1" kern="1200" dirty="0">
                        <a:solidFill>
                          <a:schemeClr val="dk1"/>
                        </a:solidFill>
                        <a:latin typeface="+mn-lt"/>
                        <a:ea typeface="+mn-ea"/>
                        <a:cs typeface="+mn-cs"/>
                      </a:endParaRPr>
                    </a:p>
                    <a:p>
                      <a:pPr marL="0" algn="l" defTabSz="914400" rtl="0" eaLnBrk="1" latinLnBrk="0" hangingPunct="1">
                        <a:spcAft>
                          <a:spcPts val="0"/>
                        </a:spcAft>
                      </a:pPr>
                      <a:r>
                        <a:rPr lang="en-US" altLang="zh-TW" sz="1500" b="1" kern="1200" dirty="0">
                          <a:solidFill>
                            <a:schemeClr val="dk1"/>
                          </a:solidFill>
                          <a:latin typeface="+mn-lt"/>
                          <a:ea typeface="+mn-ea"/>
                          <a:cs typeface="+mn-cs"/>
                        </a:rPr>
                        <a:t>5.</a:t>
                      </a:r>
                      <a:r>
                        <a:rPr lang="zh-TW" altLang="en-US" sz="1500" b="1" kern="1200" dirty="0">
                          <a:solidFill>
                            <a:schemeClr val="dk1"/>
                          </a:solidFill>
                          <a:latin typeface="+mn-lt"/>
                          <a:ea typeface="+mn-ea"/>
                          <a:cs typeface="+mn-cs"/>
                        </a:rPr>
                        <a:t>由邊長和角的特性認識正方形和長方形。</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2508338475"/>
                  </a:ext>
                </a:extLst>
              </a:tr>
            </a:tbl>
          </a:graphicData>
        </a:graphic>
      </p:graphicFrame>
      <p:sp>
        <p:nvSpPr>
          <p:cNvPr id="2" name="圓角矩形 1"/>
          <p:cNvSpPr/>
          <p:nvPr/>
        </p:nvSpPr>
        <p:spPr>
          <a:xfrm>
            <a:off x="3373821" y="3426372"/>
            <a:ext cx="1030013" cy="283780"/>
          </a:xfrm>
          <a:prstGeom prst="roundRect">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
        <p:nvSpPr>
          <p:cNvPr id="6" name="圓角矩形 5"/>
          <p:cNvSpPr/>
          <p:nvPr/>
        </p:nvSpPr>
        <p:spPr>
          <a:xfrm>
            <a:off x="3373821" y="3862552"/>
            <a:ext cx="1030013" cy="283780"/>
          </a:xfrm>
          <a:prstGeom prst="roundRect">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
        <p:nvSpPr>
          <p:cNvPr id="7" name="圓角矩形 6"/>
          <p:cNvSpPr/>
          <p:nvPr/>
        </p:nvSpPr>
        <p:spPr>
          <a:xfrm>
            <a:off x="3373821" y="4346027"/>
            <a:ext cx="1030013" cy="283780"/>
          </a:xfrm>
          <a:prstGeom prst="roundRect">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
        <p:nvSpPr>
          <p:cNvPr id="3" name="矩形 2"/>
          <p:cNvSpPr/>
          <p:nvPr/>
        </p:nvSpPr>
        <p:spPr>
          <a:xfrm>
            <a:off x="4025462" y="2701159"/>
            <a:ext cx="1292772" cy="36000"/>
          </a:xfrm>
          <a:prstGeom prst="rect">
            <a:avLst/>
          </a:prstGeom>
          <a:solidFill>
            <a:srgbClr val="008000"/>
          </a:solidFill>
          <a:ln w="9525">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
        <p:nvSpPr>
          <p:cNvPr id="9" name="矩形 8"/>
          <p:cNvSpPr/>
          <p:nvPr/>
        </p:nvSpPr>
        <p:spPr>
          <a:xfrm>
            <a:off x="3757448" y="3137337"/>
            <a:ext cx="783021" cy="45719"/>
          </a:xfrm>
          <a:prstGeom prst="rect">
            <a:avLst/>
          </a:prstGeom>
          <a:solidFill>
            <a:srgbClr val="008000"/>
          </a:solidFill>
          <a:ln w="9525">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
        <p:nvSpPr>
          <p:cNvPr id="10" name="矩形 9"/>
          <p:cNvSpPr/>
          <p:nvPr/>
        </p:nvSpPr>
        <p:spPr>
          <a:xfrm>
            <a:off x="7236372" y="2889558"/>
            <a:ext cx="2643352" cy="45719"/>
          </a:xfrm>
          <a:prstGeom prst="rect">
            <a:avLst/>
          </a:prstGeom>
          <a:solidFill>
            <a:srgbClr val="008000"/>
          </a:solidFill>
          <a:ln w="9525">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
        <p:nvSpPr>
          <p:cNvPr id="11" name="矩形 10"/>
          <p:cNvSpPr/>
          <p:nvPr/>
        </p:nvSpPr>
        <p:spPr>
          <a:xfrm>
            <a:off x="4540468" y="5134303"/>
            <a:ext cx="2175641" cy="45719"/>
          </a:xfrm>
          <a:prstGeom prst="rect">
            <a:avLst/>
          </a:prstGeom>
          <a:solidFill>
            <a:schemeClr val="accent2">
              <a:lumMod val="60000"/>
              <a:lumOff val="40000"/>
            </a:schemeClr>
          </a:solidFill>
          <a:ln w="9525">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
        <p:nvSpPr>
          <p:cNvPr id="12" name="矩形 11"/>
          <p:cNvSpPr/>
          <p:nvPr/>
        </p:nvSpPr>
        <p:spPr>
          <a:xfrm>
            <a:off x="3757449" y="5591503"/>
            <a:ext cx="1560786" cy="45719"/>
          </a:xfrm>
          <a:prstGeom prst="rect">
            <a:avLst/>
          </a:prstGeom>
          <a:solidFill>
            <a:schemeClr val="accent2">
              <a:lumMod val="60000"/>
              <a:lumOff val="40000"/>
            </a:schemeClr>
          </a:solidFill>
          <a:ln w="9525">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
        <p:nvSpPr>
          <p:cNvPr id="13" name="矩形 12"/>
          <p:cNvSpPr/>
          <p:nvPr/>
        </p:nvSpPr>
        <p:spPr>
          <a:xfrm>
            <a:off x="4540469" y="5796715"/>
            <a:ext cx="409903" cy="45719"/>
          </a:xfrm>
          <a:prstGeom prst="rect">
            <a:avLst/>
          </a:prstGeom>
          <a:solidFill>
            <a:schemeClr val="accent2">
              <a:lumMod val="60000"/>
              <a:lumOff val="40000"/>
            </a:schemeClr>
          </a:solidFill>
          <a:ln w="9525">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
        <p:nvSpPr>
          <p:cNvPr id="14" name="矩形 13"/>
          <p:cNvSpPr/>
          <p:nvPr/>
        </p:nvSpPr>
        <p:spPr>
          <a:xfrm>
            <a:off x="3739055" y="6085749"/>
            <a:ext cx="1305911" cy="45719"/>
          </a:xfrm>
          <a:prstGeom prst="rect">
            <a:avLst/>
          </a:prstGeom>
          <a:solidFill>
            <a:schemeClr val="accent2">
              <a:lumMod val="60000"/>
              <a:lumOff val="40000"/>
            </a:schemeClr>
          </a:solidFill>
          <a:ln w="9525">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7392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horizontal)">
                                      <p:cBhvr>
                                        <p:cTn id="21" dur="500"/>
                                        <p:tgtEl>
                                          <p:spTgt spid="7"/>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1+#ppt_w/2"/>
                                          </p:val>
                                        </p:tav>
                                        <p:tav tm="100000">
                                          <p:val>
                                            <p:strVal val="#ppt_x"/>
                                          </p:val>
                                        </p:tav>
                                      </p:tavLst>
                                    </p:anim>
                                    <p:anim calcmode="lin" valueType="num">
                                      <p:cBhvr additive="base">
                                        <p:cTn id="37" dur="500" fill="hold"/>
                                        <p:tgtEl>
                                          <p:spTgt spid="12"/>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1+#ppt_w/2"/>
                                          </p:val>
                                        </p:tav>
                                        <p:tav tm="100000">
                                          <p:val>
                                            <p:strVal val="#ppt_x"/>
                                          </p:val>
                                        </p:tav>
                                      </p:tavLst>
                                    </p:anim>
                                    <p:anim calcmode="lin" valueType="num">
                                      <p:cBhvr additive="base">
                                        <p:cTn id="41" dur="500" fill="hold"/>
                                        <p:tgtEl>
                                          <p:spTgt spid="1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fill="hold"/>
                                        <p:tgtEl>
                                          <p:spTgt spid="14"/>
                                        </p:tgtEl>
                                        <p:attrNameLst>
                                          <p:attrName>ppt_x</p:attrName>
                                        </p:attrNameLst>
                                      </p:cBhvr>
                                      <p:tavLst>
                                        <p:tav tm="0">
                                          <p:val>
                                            <p:strVal val="1+#ppt_w/2"/>
                                          </p:val>
                                        </p:tav>
                                        <p:tav tm="100000">
                                          <p:val>
                                            <p:strVal val="#ppt_x"/>
                                          </p:val>
                                        </p:tav>
                                      </p:tavLst>
                                    </p:anim>
                                    <p:anim calcmode="lin" valueType="num">
                                      <p:cBhvr additive="base">
                                        <p:cTn id="4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3"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1910851" y="869636"/>
            <a:ext cx="8558693" cy="722780"/>
          </a:xfrm>
        </p:spPr>
        <p:txBody>
          <a:bodyPr>
            <a:normAutofit fontScale="90000"/>
          </a:bodyPr>
          <a:lstStyle/>
          <a:p>
            <a:pPr algn="ctr"/>
            <a:r>
              <a:rPr lang="zh-TW" altLang="en-US" b="1" dirty="0">
                <a:solidFill>
                  <a:schemeClr val="tx1"/>
                </a:solidFill>
                <a:latin typeface="微軟正黑體" pitchFamily="34" charset="-120"/>
                <a:ea typeface="微軟正黑體" pitchFamily="34" charset="-120"/>
              </a:rPr>
              <a:t>三年級</a:t>
            </a:r>
            <a:r>
              <a:rPr lang="zh-TW" altLang="en-US" b="1" dirty="0">
                <a:solidFill>
                  <a:srgbClr val="1302F4"/>
                </a:solidFill>
                <a:latin typeface="微軟正黑體" pitchFamily="34" charset="-120"/>
                <a:ea typeface="微軟正黑體" pitchFamily="34" charset="-120"/>
              </a:rPr>
              <a:t>數學</a:t>
            </a:r>
            <a:r>
              <a:rPr lang="en-US" altLang="zh-TW" b="1" dirty="0">
                <a:solidFill>
                  <a:schemeClr val="tx1"/>
                </a:solidFill>
                <a:latin typeface="微軟正黑體" pitchFamily="34" charset="-120"/>
                <a:ea typeface="微軟正黑體" pitchFamily="34" charset="-120"/>
              </a:rPr>
              <a:t>-</a:t>
            </a:r>
            <a:r>
              <a:rPr lang="zh-TW" altLang="en-US" b="1" dirty="0">
                <a:solidFill>
                  <a:srgbClr val="FF0000"/>
                </a:solidFill>
                <a:latin typeface="微軟正黑體" pitchFamily="34" charset="-120"/>
                <a:ea typeface="微軟正黑體" pitchFamily="34" charset="-120"/>
              </a:rPr>
              <a:t>評量架構</a:t>
            </a:r>
            <a:r>
              <a:rPr lang="zh-TW" altLang="en-US" b="1" dirty="0">
                <a:solidFill>
                  <a:schemeClr val="tx1"/>
                </a:solidFill>
                <a:latin typeface="微軟正黑體" pitchFamily="34" charset="-120"/>
                <a:ea typeface="微軟正黑體" pitchFamily="34" charset="-120"/>
              </a:rPr>
              <a:t>與</a:t>
            </a:r>
            <a:r>
              <a:rPr lang="zh-TW" altLang="en-US" b="1" dirty="0">
                <a:solidFill>
                  <a:srgbClr val="FF0000"/>
                </a:solidFill>
                <a:latin typeface="微軟正黑體" pitchFamily="34" charset="-120"/>
                <a:ea typeface="微軟正黑體" pitchFamily="34" charset="-120"/>
              </a:rPr>
              <a:t>結果</a:t>
            </a:r>
          </a:p>
        </p:txBody>
      </p:sp>
      <p:graphicFrame>
        <p:nvGraphicFramePr>
          <p:cNvPr id="6" name="表格 5"/>
          <p:cNvGraphicFramePr>
            <a:graphicFrameLocks noGrp="1"/>
          </p:cNvGraphicFramePr>
          <p:nvPr/>
        </p:nvGraphicFramePr>
        <p:xfrm>
          <a:off x="1781109" y="2028813"/>
          <a:ext cx="6428712" cy="3333098"/>
        </p:xfrm>
        <a:graphic>
          <a:graphicData uri="http://schemas.openxmlformats.org/drawingml/2006/table">
            <a:tbl>
              <a:tblPr firstRow="1" firstCol="1" bandRow="1"/>
              <a:tblGrid>
                <a:gridCol w="1376889">
                  <a:extLst>
                    <a:ext uri="{9D8B030D-6E8A-4147-A177-3AD203B41FA5}">
                      <a16:colId xmlns:a16="http://schemas.microsoft.com/office/drawing/2014/main" xmlns="" val="2968274753"/>
                    </a:ext>
                  </a:extLst>
                </a:gridCol>
                <a:gridCol w="1683941">
                  <a:extLst>
                    <a:ext uri="{9D8B030D-6E8A-4147-A177-3AD203B41FA5}">
                      <a16:colId xmlns:a16="http://schemas.microsoft.com/office/drawing/2014/main" xmlns="" val="2934969743"/>
                    </a:ext>
                  </a:extLst>
                </a:gridCol>
                <a:gridCol w="1683941">
                  <a:extLst>
                    <a:ext uri="{9D8B030D-6E8A-4147-A177-3AD203B41FA5}">
                      <a16:colId xmlns:a16="http://schemas.microsoft.com/office/drawing/2014/main" xmlns="" val="1964870965"/>
                    </a:ext>
                  </a:extLst>
                </a:gridCol>
                <a:gridCol w="1683941">
                  <a:extLst>
                    <a:ext uri="{9D8B030D-6E8A-4147-A177-3AD203B41FA5}">
                      <a16:colId xmlns:a16="http://schemas.microsoft.com/office/drawing/2014/main" xmlns="" val="2601895305"/>
                    </a:ext>
                  </a:extLst>
                </a:gridCol>
              </a:tblGrid>
              <a:tr h="609362">
                <a:tc>
                  <a:txBody>
                    <a:bodyPr/>
                    <a:lstStyle/>
                    <a:p>
                      <a:pPr algn="r">
                        <a:spcAft>
                          <a:spcPts val="0"/>
                        </a:spcAft>
                      </a:pPr>
                      <a:r>
                        <a:rPr lang="zh-TW" altLang="en-US" sz="1500" b="1" kern="1200" dirty="0">
                          <a:solidFill>
                            <a:schemeClr val="dk1"/>
                          </a:solidFill>
                          <a:latin typeface="+mn-lt"/>
                          <a:ea typeface="+mn-ea"/>
                          <a:cs typeface="+mn-cs"/>
                        </a:rPr>
                        <a:t>認知向度</a:t>
                      </a:r>
                      <a:endParaRPr lang="en-US" altLang="zh-TW" sz="1500" b="1" kern="1200" dirty="0">
                        <a:solidFill>
                          <a:schemeClr val="dk1"/>
                        </a:solidFill>
                        <a:latin typeface="+mn-lt"/>
                        <a:ea typeface="+mn-ea"/>
                        <a:cs typeface="+mn-cs"/>
                      </a:endParaRPr>
                    </a:p>
                    <a:p>
                      <a:pPr algn="l">
                        <a:spcAft>
                          <a:spcPts val="0"/>
                        </a:spcAft>
                      </a:pPr>
                      <a:r>
                        <a:rPr lang="zh-TW" altLang="en-US" sz="1500" b="1" kern="1200" dirty="0">
                          <a:solidFill>
                            <a:schemeClr val="dk1"/>
                          </a:solidFill>
                          <a:latin typeface="+mn-lt"/>
                          <a:ea typeface="+mn-ea"/>
                          <a:cs typeface="+mn-cs"/>
                        </a:rPr>
                        <a:t>知識向度</a:t>
                      </a:r>
                      <a:endParaRPr lang="zh-TW" sz="1500" b="1" kern="1200" dirty="0">
                        <a:solidFill>
                          <a:schemeClr val="dk1"/>
                        </a:solidFill>
                        <a:latin typeface="+mn-lt"/>
                        <a:ea typeface="+mn-ea"/>
                        <a:cs typeface="+mn-cs"/>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ctr">
                        <a:spcAft>
                          <a:spcPts val="0"/>
                        </a:spcAft>
                      </a:pPr>
                      <a:r>
                        <a:rPr lang="zh-TW" sz="2100" b="1" kern="1200" dirty="0">
                          <a:solidFill>
                            <a:schemeClr val="dk1"/>
                          </a:solidFill>
                          <a:latin typeface="+mn-lt"/>
                          <a:ea typeface="+mn-ea"/>
                          <a:cs typeface="+mn-cs"/>
                        </a:rPr>
                        <a:t>概念理解</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2100" b="1" kern="1200" dirty="0">
                          <a:solidFill>
                            <a:schemeClr val="dk1"/>
                          </a:solidFill>
                          <a:latin typeface="+mn-lt"/>
                          <a:ea typeface="+mn-ea"/>
                          <a:cs typeface="+mn-cs"/>
                        </a:rPr>
                        <a:t>程序執行</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99"/>
                    </a:solidFill>
                  </a:tcPr>
                </a:tc>
                <a:tc>
                  <a:txBody>
                    <a:bodyPr/>
                    <a:lstStyle/>
                    <a:p>
                      <a:pPr algn="ctr">
                        <a:spcAft>
                          <a:spcPts val="0"/>
                        </a:spcAft>
                      </a:pPr>
                      <a:r>
                        <a:rPr lang="zh-TW" sz="2100" b="1" kern="1200" dirty="0">
                          <a:solidFill>
                            <a:schemeClr val="dk1"/>
                          </a:solidFill>
                          <a:latin typeface="+mn-lt"/>
                          <a:ea typeface="+mn-ea"/>
                          <a:cs typeface="+mn-cs"/>
                        </a:rPr>
                        <a:t>解題思考</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xmlns="" val="376921956"/>
                  </a:ext>
                </a:extLst>
              </a:tr>
              <a:tr h="907912">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數與計算</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9900"/>
                    </a:solidFill>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2</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2</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6</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338149540"/>
                  </a:ext>
                </a:extLst>
              </a:tr>
              <a:tr h="907912">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量與實測</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00CCFF"/>
                    </a:solidFill>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0</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US" alt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33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4</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162898314"/>
                  </a:ext>
                </a:extLst>
              </a:tr>
              <a:tr h="907912">
                <a:tc>
                  <a:txBody>
                    <a:bodyPr/>
                    <a:lstStyle/>
                    <a:p>
                      <a:pPr marL="0" algn="ctr" defTabSz="914400" rtl="0" eaLnBrk="1" latinLnBrk="0" hangingPunct="1">
                        <a:spcAft>
                          <a:spcPts val="0"/>
                        </a:spcAft>
                      </a:pPr>
                      <a:r>
                        <a:rPr lang="zh-TW" sz="2100" b="1" kern="1200" dirty="0">
                          <a:solidFill>
                            <a:schemeClr val="dk1"/>
                          </a:solidFill>
                          <a:latin typeface="+mn-lt"/>
                          <a:ea typeface="+mn-ea"/>
                          <a:cs typeface="+mn-cs"/>
                        </a:rPr>
                        <a:t>幾何</a:t>
                      </a: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8</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0</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spcAft>
                          <a:spcPts val="0"/>
                        </a:spcAft>
                      </a:pPr>
                      <a:r>
                        <a:rPr lang="en-US" altLang="zh-TW" sz="3300" kern="100" dirty="0">
                          <a:effectLst/>
                          <a:latin typeface="Calibri" panose="020F0502020204030204" pitchFamily="34" charset="0"/>
                          <a:ea typeface="新細明體" panose="02020500000000000000" pitchFamily="18" charset="-120"/>
                          <a:cs typeface="Times New Roman" panose="02020603050405020304" pitchFamily="18" charset="0"/>
                        </a:rPr>
                        <a:t>2</a:t>
                      </a:r>
                      <a:endParaRPr lang="zh-TW" sz="33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1435" marR="51435"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508338475"/>
                  </a:ext>
                </a:extLst>
              </a:tr>
            </a:tbl>
          </a:graphicData>
        </a:graphic>
      </p:graphicFrame>
      <p:graphicFrame>
        <p:nvGraphicFramePr>
          <p:cNvPr id="4" name="表格 3"/>
          <p:cNvGraphicFramePr>
            <a:graphicFrameLocks noGrp="1"/>
          </p:cNvGraphicFramePr>
          <p:nvPr/>
        </p:nvGraphicFramePr>
        <p:xfrm>
          <a:off x="8304412" y="2028814"/>
          <a:ext cx="2165132" cy="3333097"/>
        </p:xfrm>
        <a:graphic>
          <a:graphicData uri="http://schemas.openxmlformats.org/drawingml/2006/table">
            <a:tbl>
              <a:tblPr firstRow="1" bandRow="1">
                <a:tableStyleId>{5C22544A-7EE6-4342-B048-85BDC9FD1C3A}</a:tableStyleId>
              </a:tblPr>
              <a:tblGrid>
                <a:gridCol w="1082566">
                  <a:extLst>
                    <a:ext uri="{9D8B030D-6E8A-4147-A177-3AD203B41FA5}">
                      <a16:colId xmlns:a16="http://schemas.microsoft.com/office/drawing/2014/main" xmlns="" val="1296037408"/>
                    </a:ext>
                  </a:extLst>
                </a:gridCol>
                <a:gridCol w="1082566">
                  <a:extLst>
                    <a:ext uri="{9D8B030D-6E8A-4147-A177-3AD203B41FA5}">
                      <a16:colId xmlns:a16="http://schemas.microsoft.com/office/drawing/2014/main" xmlns="" val="1224145360"/>
                    </a:ext>
                  </a:extLst>
                </a:gridCol>
              </a:tblGrid>
              <a:tr h="1396749">
                <a:tc>
                  <a:txBody>
                    <a:bodyPr/>
                    <a:lstStyle/>
                    <a:p>
                      <a:pPr marL="0" algn="ctr" defTabSz="457200" rtl="0" eaLnBrk="1" latinLnBrk="0" hangingPunct="1">
                        <a:spcAft>
                          <a:spcPts val="0"/>
                        </a:spcAft>
                      </a:pPr>
                      <a:r>
                        <a:rPr lang="zh-TW" altLang="en-US" sz="2100" b="1" kern="1200" dirty="0">
                          <a:solidFill>
                            <a:schemeClr val="dk1"/>
                          </a:solidFill>
                          <a:latin typeface="+mn-lt"/>
                          <a:ea typeface="+mn-ea"/>
                          <a:cs typeface="+mn-cs"/>
                        </a:rPr>
                        <a:t>作答</a:t>
                      </a:r>
                      <a:endParaRPr lang="en-US" altLang="zh-TW" sz="2100" b="1" kern="1200" dirty="0">
                        <a:solidFill>
                          <a:schemeClr val="dk1"/>
                        </a:solidFill>
                        <a:latin typeface="+mn-lt"/>
                        <a:ea typeface="+mn-ea"/>
                        <a:cs typeface="+mn-cs"/>
                      </a:endParaRPr>
                    </a:p>
                    <a:p>
                      <a:pPr marL="0" algn="ctr" defTabSz="457200" rtl="0" eaLnBrk="1" latinLnBrk="0" hangingPunct="1">
                        <a:spcAft>
                          <a:spcPts val="0"/>
                        </a:spcAft>
                      </a:pPr>
                      <a:r>
                        <a:rPr lang="zh-TW" altLang="en-US" sz="2100" b="1" kern="1200" dirty="0">
                          <a:solidFill>
                            <a:schemeClr val="dk1"/>
                          </a:solidFill>
                          <a:latin typeface="+mn-lt"/>
                          <a:ea typeface="+mn-ea"/>
                          <a:cs typeface="+mn-cs"/>
                        </a:rPr>
                        <a:t>人數</a:t>
                      </a:r>
                      <a:endParaRPr lang="en-US" altLang="zh-TW" sz="2100" b="1" kern="1200" dirty="0">
                        <a:solidFill>
                          <a:schemeClr val="dk1"/>
                        </a:solidFill>
                        <a:latin typeface="+mn-lt"/>
                        <a:ea typeface="+mn-ea"/>
                        <a:cs typeface="+mn-cs"/>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altLang="zh-TW" sz="2100" b="1" kern="1200" dirty="0">
                          <a:solidFill>
                            <a:schemeClr val="dk1"/>
                          </a:solidFill>
                          <a:latin typeface="Times New Roman" panose="02020603050405020304" pitchFamily="18" charset="0"/>
                          <a:ea typeface="+mn-ea"/>
                          <a:cs typeface="Times New Roman" panose="02020603050405020304" pitchFamily="18" charset="0"/>
                        </a:rPr>
                        <a:t>19783</a:t>
                      </a:r>
                      <a:endParaRPr lang="zh-TW" altLang="en-US" sz="2100" b="1" kern="1200" dirty="0">
                        <a:solidFill>
                          <a:schemeClr val="dk1"/>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376736743"/>
                  </a:ext>
                </a:extLst>
              </a:tr>
              <a:tr h="1047743">
                <a:tc>
                  <a:txBody>
                    <a:bodyPr/>
                    <a:lstStyle/>
                    <a:p>
                      <a:pPr marL="0" algn="ctr" defTabSz="457200" rtl="0" eaLnBrk="1" latinLnBrk="0" hangingPunct="1">
                        <a:spcAft>
                          <a:spcPts val="0"/>
                        </a:spcAft>
                      </a:pPr>
                      <a:r>
                        <a:rPr lang="zh-TW" altLang="en-US" sz="2100" b="1" kern="1200" dirty="0">
                          <a:solidFill>
                            <a:srgbClr val="FF0000"/>
                          </a:solidFill>
                          <a:latin typeface="+mn-lt"/>
                          <a:ea typeface="+mn-ea"/>
                          <a:cs typeface="+mn-cs"/>
                        </a:rPr>
                        <a:t>缺考率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algn="ctr" defTabSz="457200" rtl="0" eaLnBrk="1" latinLnBrk="0" hangingPunct="1">
                        <a:spcAft>
                          <a:spcPts val="0"/>
                        </a:spcAft>
                      </a:pPr>
                      <a:r>
                        <a:rPr lang="en-US" altLang="zh-TW" sz="2100" b="1" kern="1200" dirty="0">
                          <a:solidFill>
                            <a:srgbClr val="FF0000"/>
                          </a:solidFill>
                          <a:latin typeface="Times New Roman" panose="02020603050405020304" pitchFamily="18" charset="0"/>
                          <a:ea typeface="+mn-ea"/>
                          <a:cs typeface="Times New Roman" panose="02020603050405020304" pitchFamily="18" charset="0"/>
                        </a:rPr>
                        <a:t>1.5%</a:t>
                      </a:r>
                      <a:endParaRPr lang="zh-TW" altLang="en-US" sz="2100" b="1" kern="1200" dirty="0">
                        <a:solidFill>
                          <a:srgbClr val="FF0000"/>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3703949940"/>
                  </a:ext>
                </a:extLst>
              </a:tr>
              <a:tr h="888605">
                <a:tc>
                  <a:txBody>
                    <a:bodyPr/>
                    <a:lstStyle/>
                    <a:p>
                      <a:pPr marL="0" algn="ctr" defTabSz="457200" rtl="0" eaLnBrk="1" latinLnBrk="0" hangingPunct="1">
                        <a:spcAft>
                          <a:spcPts val="0"/>
                        </a:spcAft>
                      </a:pPr>
                      <a:r>
                        <a:rPr lang="zh-TW" altLang="en-US" sz="2100" b="1" kern="1200" dirty="0">
                          <a:solidFill>
                            <a:srgbClr val="3333FF"/>
                          </a:solidFill>
                          <a:latin typeface="+mn-lt"/>
                          <a:ea typeface="+mn-ea"/>
                          <a:cs typeface="+mn-cs"/>
                        </a:rPr>
                        <a:t>平均</a:t>
                      </a:r>
                      <a:endParaRPr lang="en-US" altLang="zh-TW" sz="2100" b="1" kern="1200" dirty="0">
                        <a:solidFill>
                          <a:srgbClr val="3333FF"/>
                        </a:solidFill>
                        <a:latin typeface="+mn-lt"/>
                        <a:ea typeface="+mn-ea"/>
                        <a:cs typeface="+mn-cs"/>
                      </a:endParaRPr>
                    </a:p>
                    <a:p>
                      <a:pPr marL="0" algn="ctr" defTabSz="457200" rtl="0" eaLnBrk="1" latinLnBrk="0" hangingPunct="1">
                        <a:spcAft>
                          <a:spcPts val="0"/>
                        </a:spcAft>
                      </a:pPr>
                      <a:r>
                        <a:rPr lang="zh-TW" altLang="en-US" sz="2100" b="1" kern="1200" dirty="0">
                          <a:solidFill>
                            <a:srgbClr val="3333FF"/>
                          </a:solidFill>
                          <a:latin typeface="+mn-lt"/>
                          <a:ea typeface="+mn-ea"/>
                          <a:cs typeface="+mn-cs"/>
                        </a:rPr>
                        <a:t>通過率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algn="ctr" defTabSz="457200" rtl="0" eaLnBrk="1" latinLnBrk="0" hangingPunct="1">
                        <a:spcAft>
                          <a:spcPts val="0"/>
                        </a:spcAft>
                      </a:pPr>
                      <a:r>
                        <a:rPr lang="en-US" altLang="zh-TW" sz="2100" b="1" kern="1200" dirty="0">
                          <a:solidFill>
                            <a:srgbClr val="3333FF"/>
                          </a:solidFill>
                          <a:latin typeface="Times New Roman" panose="02020603050405020304" pitchFamily="18" charset="0"/>
                          <a:ea typeface="+mn-ea"/>
                          <a:cs typeface="Times New Roman" panose="02020603050405020304" pitchFamily="18" charset="0"/>
                        </a:rPr>
                        <a:t>49%</a:t>
                      </a:r>
                      <a:endParaRPr lang="zh-TW" altLang="en-US" sz="2100" b="1" kern="1200" dirty="0">
                        <a:solidFill>
                          <a:srgbClr val="3333FF"/>
                        </a:solidFill>
                        <a:latin typeface="Times New Roman" panose="02020603050405020304" pitchFamily="18" charset="0"/>
                        <a:ea typeface="+mn-ea"/>
                        <a:cs typeface="Times New Roman" panose="02020603050405020304" pitchFamily="18" charset="0"/>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896055596"/>
                  </a:ext>
                </a:extLst>
              </a:tr>
            </a:tbl>
          </a:graphicData>
        </a:graphic>
      </p:graphicFrame>
      <p:sp>
        <p:nvSpPr>
          <p:cNvPr id="2" name="向上箭號圖說文字 1"/>
          <p:cNvSpPr/>
          <p:nvPr/>
        </p:nvSpPr>
        <p:spPr>
          <a:xfrm>
            <a:off x="8772418" y="5118458"/>
            <a:ext cx="1895582" cy="820649"/>
          </a:xfrm>
          <a:prstGeom prst="upArrowCallou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342900"/>
            <a:r>
              <a:rPr lang="zh-TW" altLang="en-US" b="1" dirty="0">
                <a:solidFill>
                  <a:srgbClr val="FFFF00"/>
                </a:solidFill>
                <a:latin typeface="Trebuchet MS"/>
                <a:ea typeface="微軟正黑體" panose="020B0604030504040204" pitchFamily="34" charset="-120"/>
              </a:rPr>
              <a:t>與全國平均相同</a:t>
            </a:r>
          </a:p>
        </p:txBody>
      </p:sp>
    </p:spTree>
    <p:extLst>
      <p:ext uri="{BB962C8B-B14F-4D97-AF65-F5344CB8AC3E}">
        <p14:creationId xmlns:p14="http://schemas.microsoft.com/office/powerpoint/2010/main" val="869731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內容版面配置區 9"/>
          <p:cNvSpPr>
            <a:spLocks noGrp="1"/>
          </p:cNvSpPr>
          <p:nvPr>
            <p:ph sz="half" idx="1"/>
          </p:nvPr>
        </p:nvSpPr>
        <p:spPr>
          <a:xfrm>
            <a:off x="838199" y="1825625"/>
            <a:ext cx="11006960" cy="4351338"/>
          </a:xfrm>
        </p:spPr>
        <p:txBody>
          <a:bodyPr>
            <a:normAutofit lnSpcReduction="10000"/>
          </a:bodyPr>
          <a:lstStyle/>
          <a:p>
            <a:pPr>
              <a:lnSpc>
                <a:spcPct val="100000"/>
              </a:lnSpc>
              <a:spcAft>
                <a:spcPts val="360"/>
              </a:spcAft>
            </a:pPr>
            <a:r>
              <a:rPr lang="zh-TW" altLang="zh-TW" sz="3300" dirty="0">
                <a:latin typeface="標楷體" panose="03000509000000000000" pitchFamily="65" charset="-120"/>
                <a:ea typeface="標楷體" panose="03000509000000000000" pitchFamily="65" charset="-120"/>
              </a:rPr>
              <a:t>王伯伯到市場買了</a:t>
            </a:r>
            <a:r>
              <a:rPr lang="en-US" altLang="zh-TW" sz="3300" dirty="0">
                <a:latin typeface="標楷體" panose="03000509000000000000" pitchFamily="65" charset="-120"/>
                <a:ea typeface="標楷體" panose="03000509000000000000" pitchFamily="65" charset="-120"/>
              </a:rPr>
              <a:t>1</a:t>
            </a:r>
            <a:r>
              <a:rPr lang="zh-TW" altLang="zh-TW" sz="3300" dirty="0">
                <a:latin typeface="標楷體" panose="03000509000000000000" pitchFamily="65" charset="-120"/>
                <a:ea typeface="標楷體" panose="03000509000000000000" pitchFamily="65" charset="-120"/>
              </a:rPr>
              <a:t>個鳳梨和</a:t>
            </a:r>
            <a:r>
              <a:rPr lang="en-US" altLang="zh-TW" sz="3300" dirty="0">
                <a:latin typeface="標楷體" panose="03000509000000000000" pitchFamily="65" charset="-120"/>
                <a:ea typeface="標楷體" panose="03000509000000000000" pitchFamily="65" charset="-120"/>
              </a:rPr>
              <a:t>1</a:t>
            </a:r>
            <a:r>
              <a:rPr lang="zh-TW" altLang="zh-TW" sz="3300" dirty="0">
                <a:latin typeface="標楷體" panose="03000509000000000000" pitchFamily="65" charset="-120"/>
                <a:ea typeface="標楷體" panose="03000509000000000000" pitchFamily="65" charset="-120"/>
              </a:rPr>
              <a:t>顆西瓜共重</a:t>
            </a:r>
            <a:r>
              <a:rPr lang="en-US" altLang="zh-TW" sz="3300" dirty="0">
                <a:latin typeface="標楷體" panose="03000509000000000000" pitchFamily="65" charset="-120"/>
                <a:ea typeface="標楷體" panose="03000509000000000000" pitchFamily="65" charset="-120"/>
              </a:rPr>
              <a:t>4</a:t>
            </a:r>
            <a:r>
              <a:rPr lang="zh-TW" altLang="zh-TW" sz="3300" dirty="0">
                <a:latin typeface="標楷體" panose="03000509000000000000" pitchFamily="65" charset="-120"/>
                <a:ea typeface="標楷體" panose="03000509000000000000" pitchFamily="65" charset="-120"/>
              </a:rPr>
              <a:t>公斤</a:t>
            </a:r>
            <a:r>
              <a:rPr lang="en-US" altLang="zh-TW" sz="3300" dirty="0">
                <a:latin typeface="標楷體" panose="03000509000000000000" pitchFamily="65" charset="-120"/>
                <a:ea typeface="標楷體" panose="03000509000000000000" pitchFamily="65" charset="-120"/>
              </a:rPr>
              <a:t>900</a:t>
            </a:r>
            <a:r>
              <a:rPr lang="zh-TW" altLang="zh-TW" sz="3300" dirty="0">
                <a:latin typeface="標楷體" panose="03000509000000000000" pitchFamily="65" charset="-120"/>
                <a:ea typeface="標楷體" panose="03000509000000000000" pitchFamily="65" charset="-120"/>
              </a:rPr>
              <a:t>公克，已經知道鳳梨的重量是</a:t>
            </a:r>
            <a:r>
              <a:rPr lang="en-US" altLang="zh-TW" sz="3300" dirty="0">
                <a:latin typeface="標楷體" panose="03000509000000000000" pitchFamily="65" charset="-120"/>
                <a:ea typeface="標楷體" panose="03000509000000000000" pitchFamily="65" charset="-120"/>
              </a:rPr>
              <a:t>1800</a:t>
            </a:r>
            <a:r>
              <a:rPr lang="zh-TW" altLang="zh-TW" sz="3300" dirty="0">
                <a:latin typeface="標楷體" panose="03000509000000000000" pitchFamily="65" charset="-120"/>
                <a:ea typeface="標楷體" panose="03000509000000000000" pitchFamily="65" charset="-120"/>
              </a:rPr>
              <a:t>公克，請問西瓜比鳳梨重多少？</a:t>
            </a:r>
          </a:p>
          <a:p>
            <a:pPr marL="0" indent="0">
              <a:lnSpc>
                <a:spcPct val="150000"/>
              </a:lnSpc>
              <a:spcAft>
                <a:spcPts val="0"/>
              </a:spcAft>
              <a:buNone/>
            </a:pPr>
            <a:r>
              <a:rPr lang="zh-TW" altLang="zh-TW" sz="3000" kern="100" dirty="0">
                <a:latin typeface="Times New Roman" panose="02020603050405020304" pitchFamily="18" charset="0"/>
                <a:cs typeface="新細明體" panose="02020500000000000000" pitchFamily="18" charset="-120"/>
              </a:rPr>
              <a:t>①</a:t>
            </a:r>
            <a:r>
              <a:rPr lang="zh-TW" altLang="zh-TW" sz="3000" kern="100" dirty="0">
                <a:latin typeface="Times New Roman" panose="02020603050405020304" pitchFamily="18" charset="0"/>
                <a:ea typeface="標楷體" panose="03000509000000000000" pitchFamily="65" charset="-120"/>
              </a:rPr>
              <a:t> </a:t>
            </a:r>
            <a:r>
              <a:rPr lang="zh-TW" altLang="en-US" sz="3000" kern="100" dirty="0">
                <a:latin typeface="Times New Roman" panose="02020603050405020304" pitchFamily="18" charset="0"/>
                <a:ea typeface="標楷體" panose="03000509000000000000" pitchFamily="65" charset="-120"/>
              </a:rPr>
              <a:t> </a:t>
            </a:r>
            <a:r>
              <a:rPr lang="en-US" altLang="zh-TW" sz="3000" kern="0" dirty="0">
                <a:latin typeface="Times New Roman" panose="02020603050405020304" pitchFamily="18" charset="0"/>
                <a:ea typeface="標楷體" panose="03000509000000000000" pitchFamily="65" charset="-120"/>
              </a:rPr>
              <a:t>1</a:t>
            </a:r>
            <a:r>
              <a:rPr lang="zh-TW" altLang="zh-TW" sz="3000" kern="0" dirty="0">
                <a:latin typeface="Times New Roman" panose="02020603050405020304" pitchFamily="18" charset="0"/>
                <a:ea typeface="標楷體" panose="03000509000000000000" pitchFamily="65" charset="-120"/>
              </a:rPr>
              <a:t>公斤</a:t>
            </a:r>
            <a:r>
              <a:rPr lang="en-US" altLang="zh-TW" sz="3000" kern="100" dirty="0">
                <a:latin typeface="Times New Roman" panose="02020603050405020304" pitchFamily="18" charset="0"/>
                <a:ea typeface="標楷體" panose="03000509000000000000" pitchFamily="65" charset="-120"/>
              </a:rPr>
              <a:t>300</a:t>
            </a:r>
            <a:r>
              <a:rPr lang="zh-TW" altLang="zh-TW" sz="3000" kern="100" dirty="0">
                <a:latin typeface="Times New Roman" panose="02020603050405020304" pitchFamily="18" charset="0"/>
                <a:ea typeface="標楷體" panose="03000509000000000000" pitchFamily="65" charset="-120"/>
              </a:rPr>
              <a:t>公克</a:t>
            </a:r>
            <a:r>
              <a:rPr lang="en-US" altLang="zh-TW" sz="3000" kern="100" dirty="0">
                <a:latin typeface="Times New Roman" panose="02020603050405020304" pitchFamily="18" charset="0"/>
                <a:ea typeface="標楷體" panose="03000509000000000000" pitchFamily="65" charset="-120"/>
              </a:rPr>
              <a:t>   </a:t>
            </a:r>
          </a:p>
          <a:p>
            <a:pPr marL="0" indent="0">
              <a:lnSpc>
                <a:spcPct val="150000"/>
              </a:lnSpc>
              <a:spcAft>
                <a:spcPts val="0"/>
              </a:spcAft>
              <a:buNone/>
            </a:pPr>
            <a:r>
              <a:rPr lang="zh-TW" altLang="zh-TW" sz="3000" kern="100" dirty="0">
                <a:latin typeface="Times New Roman" panose="02020603050405020304" pitchFamily="18" charset="0"/>
                <a:cs typeface="新細明體" panose="02020500000000000000" pitchFamily="18" charset="-120"/>
              </a:rPr>
              <a:t>②</a:t>
            </a:r>
            <a:r>
              <a:rPr lang="en-US" altLang="zh-TW" sz="3000" kern="100" dirty="0">
                <a:latin typeface="標楷體" panose="03000509000000000000" pitchFamily="65" charset="-120"/>
              </a:rPr>
              <a:t> 3</a:t>
            </a:r>
            <a:r>
              <a:rPr lang="zh-TW" altLang="zh-TW" sz="3000" kern="100" dirty="0">
                <a:latin typeface="Times New Roman" panose="02020603050405020304" pitchFamily="18" charset="0"/>
                <a:ea typeface="標楷體" panose="03000509000000000000" pitchFamily="65" charset="-120"/>
              </a:rPr>
              <a:t>公斤</a:t>
            </a:r>
            <a:r>
              <a:rPr lang="en-US" altLang="zh-TW" sz="3000" kern="100" dirty="0">
                <a:latin typeface="Times New Roman" panose="02020603050405020304" pitchFamily="18" charset="0"/>
                <a:ea typeface="標楷體" panose="03000509000000000000" pitchFamily="65" charset="-120"/>
              </a:rPr>
              <a:t>100</a:t>
            </a:r>
            <a:r>
              <a:rPr lang="zh-TW" altLang="zh-TW" sz="3000" kern="100" dirty="0">
                <a:latin typeface="Times New Roman" panose="02020603050405020304" pitchFamily="18" charset="0"/>
                <a:ea typeface="標楷體" panose="03000509000000000000" pitchFamily="65" charset="-120"/>
              </a:rPr>
              <a:t>公克</a:t>
            </a:r>
            <a:endParaRPr lang="zh-TW" altLang="zh-TW" sz="3000" kern="100" dirty="0">
              <a:latin typeface="Times New Roman" panose="02020603050405020304" pitchFamily="18" charset="0"/>
            </a:endParaRPr>
          </a:p>
          <a:p>
            <a:pPr marL="0" indent="0">
              <a:lnSpc>
                <a:spcPct val="150000"/>
              </a:lnSpc>
              <a:spcAft>
                <a:spcPts val="0"/>
              </a:spcAft>
              <a:buNone/>
            </a:pPr>
            <a:r>
              <a:rPr lang="zh-TW" altLang="zh-TW" sz="3000" kern="100" dirty="0">
                <a:latin typeface="Times New Roman" panose="02020603050405020304" pitchFamily="18" charset="0"/>
                <a:cs typeface="新細明體" panose="02020500000000000000" pitchFamily="18" charset="-120"/>
              </a:rPr>
              <a:t>③</a:t>
            </a:r>
            <a:r>
              <a:rPr lang="en-US" altLang="zh-TW" sz="3000" kern="100" dirty="0">
                <a:latin typeface="標楷體" panose="03000509000000000000" pitchFamily="65" charset="-120"/>
              </a:rPr>
              <a:t> 2</a:t>
            </a:r>
            <a:r>
              <a:rPr lang="zh-TW" altLang="zh-TW" sz="3000" kern="100" dirty="0">
                <a:latin typeface="Times New Roman" panose="02020603050405020304" pitchFamily="18" charset="0"/>
                <a:ea typeface="標楷體" panose="03000509000000000000" pitchFamily="65" charset="-120"/>
              </a:rPr>
              <a:t>公斤</a:t>
            </a:r>
            <a:r>
              <a:rPr lang="en-US" altLang="zh-TW" sz="3000" kern="100" dirty="0">
                <a:latin typeface="Times New Roman" panose="02020603050405020304" pitchFamily="18" charset="0"/>
                <a:ea typeface="標楷體" panose="03000509000000000000" pitchFamily="65" charset="-120"/>
              </a:rPr>
              <a:t>700</a:t>
            </a:r>
            <a:r>
              <a:rPr lang="zh-TW" altLang="zh-TW" sz="3000" kern="100" dirty="0">
                <a:latin typeface="Times New Roman" panose="02020603050405020304" pitchFamily="18" charset="0"/>
                <a:ea typeface="標楷體" panose="03000509000000000000" pitchFamily="65" charset="-120"/>
              </a:rPr>
              <a:t>公克</a:t>
            </a:r>
            <a:r>
              <a:rPr lang="en-US" altLang="zh-TW" sz="3000" kern="100" dirty="0">
                <a:latin typeface="Times New Roman" panose="02020603050405020304" pitchFamily="18" charset="0"/>
                <a:ea typeface="標楷體" panose="03000509000000000000" pitchFamily="65" charset="-120"/>
              </a:rPr>
              <a:t>  </a:t>
            </a:r>
          </a:p>
          <a:p>
            <a:pPr marL="0" indent="0">
              <a:lnSpc>
                <a:spcPct val="150000"/>
              </a:lnSpc>
              <a:spcAft>
                <a:spcPts val="0"/>
              </a:spcAft>
              <a:buNone/>
            </a:pPr>
            <a:r>
              <a:rPr lang="zh-TW" altLang="zh-TW" sz="3000" kern="100" dirty="0">
                <a:latin typeface="Times New Roman" panose="02020603050405020304" pitchFamily="18" charset="0"/>
                <a:cs typeface="新細明體" panose="02020500000000000000" pitchFamily="18" charset="-120"/>
              </a:rPr>
              <a:t>④</a:t>
            </a:r>
            <a:r>
              <a:rPr lang="en-US" altLang="zh-TW" sz="3000" kern="100" dirty="0">
                <a:latin typeface="標楷體" panose="03000509000000000000" pitchFamily="65" charset="-120"/>
              </a:rPr>
              <a:t> 4</a:t>
            </a:r>
            <a:r>
              <a:rPr lang="zh-TW" altLang="zh-TW" sz="3000" kern="100" dirty="0">
                <a:latin typeface="Times New Roman" panose="02020603050405020304" pitchFamily="18" charset="0"/>
                <a:ea typeface="標楷體" panose="03000509000000000000" pitchFamily="65" charset="-120"/>
              </a:rPr>
              <a:t>公斤</a:t>
            </a:r>
            <a:r>
              <a:rPr lang="en-US" altLang="zh-TW" sz="3000" kern="100" dirty="0">
                <a:latin typeface="Times New Roman" panose="02020603050405020304" pitchFamily="18" charset="0"/>
                <a:ea typeface="標楷體" panose="03000509000000000000" pitchFamily="65" charset="-120"/>
              </a:rPr>
              <a:t>90</a:t>
            </a:r>
            <a:r>
              <a:rPr lang="en-US" altLang="zh-TW" sz="3000" kern="100" dirty="0">
                <a:solidFill>
                  <a:srgbClr val="000000"/>
                </a:solidFill>
                <a:latin typeface="Times New Roman" panose="02020603050405020304" pitchFamily="18" charset="0"/>
                <a:ea typeface="標楷體" panose="03000509000000000000" pitchFamily="65" charset="-120"/>
              </a:rPr>
              <a:t>0</a:t>
            </a:r>
            <a:r>
              <a:rPr lang="zh-TW" altLang="zh-TW" sz="3000" kern="100" dirty="0">
                <a:solidFill>
                  <a:srgbClr val="000000"/>
                </a:solidFill>
                <a:latin typeface="Times New Roman" panose="02020603050405020304" pitchFamily="18" charset="0"/>
                <a:ea typeface="標楷體" panose="03000509000000000000" pitchFamily="65" charset="-120"/>
              </a:rPr>
              <a:t>公克</a:t>
            </a:r>
            <a:endParaRPr lang="zh-TW" altLang="zh-TW" sz="3000" kern="100" dirty="0">
              <a:latin typeface="Times New Roman" panose="02020603050405020304" pitchFamily="18" charset="0"/>
            </a:endParaRPr>
          </a:p>
          <a:p>
            <a:endParaRPr lang="en-US" altLang="zh-TW" dirty="0"/>
          </a:p>
          <a:p>
            <a:endParaRPr lang="zh-TW" altLang="en-US" dirty="0"/>
          </a:p>
        </p:txBody>
      </p:sp>
      <p:graphicFrame>
        <p:nvGraphicFramePr>
          <p:cNvPr id="7" name="表格 6"/>
          <p:cNvGraphicFramePr>
            <a:graphicFrameLocks noGrp="1"/>
          </p:cNvGraphicFramePr>
          <p:nvPr>
            <p:extLst>
              <p:ext uri="{D42A27DB-BD31-4B8C-83A1-F6EECF244321}">
                <p14:modId xmlns:p14="http://schemas.microsoft.com/office/powerpoint/2010/main" val="2248588100"/>
              </p:ext>
            </p:extLst>
          </p:nvPr>
        </p:nvGraphicFramePr>
        <p:xfrm>
          <a:off x="1580272" y="76483"/>
          <a:ext cx="10515601" cy="1412783"/>
        </p:xfrm>
        <a:graphic>
          <a:graphicData uri="http://schemas.openxmlformats.org/drawingml/2006/table">
            <a:tbl>
              <a:tblPr firstRow="1" firstCol="1" bandRow="1">
                <a:tableStyleId>{5C22544A-7EE6-4342-B048-85BDC9FD1C3A}</a:tableStyleId>
              </a:tblPr>
              <a:tblGrid>
                <a:gridCol w="548655">
                  <a:extLst>
                    <a:ext uri="{9D8B030D-6E8A-4147-A177-3AD203B41FA5}">
                      <a16:colId xmlns:a16="http://schemas.microsoft.com/office/drawing/2014/main" xmlns="" val="2988153442"/>
                    </a:ext>
                  </a:extLst>
                </a:gridCol>
                <a:gridCol w="2853711">
                  <a:extLst>
                    <a:ext uri="{9D8B030D-6E8A-4147-A177-3AD203B41FA5}">
                      <a16:colId xmlns:a16="http://schemas.microsoft.com/office/drawing/2014/main" xmlns="" val="20000"/>
                    </a:ext>
                  </a:extLst>
                </a:gridCol>
                <a:gridCol w="2275883">
                  <a:extLst>
                    <a:ext uri="{9D8B030D-6E8A-4147-A177-3AD203B41FA5}">
                      <a16:colId xmlns:a16="http://schemas.microsoft.com/office/drawing/2014/main" xmlns="" val="20001"/>
                    </a:ext>
                  </a:extLst>
                </a:gridCol>
                <a:gridCol w="2561469">
                  <a:extLst>
                    <a:ext uri="{9D8B030D-6E8A-4147-A177-3AD203B41FA5}">
                      <a16:colId xmlns:a16="http://schemas.microsoft.com/office/drawing/2014/main" xmlns="" val="20002"/>
                    </a:ext>
                  </a:extLst>
                </a:gridCol>
                <a:gridCol w="2275883">
                  <a:extLst>
                    <a:ext uri="{9D8B030D-6E8A-4147-A177-3AD203B41FA5}">
                      <a16:colId xmlns:a16="http://schemas.microsoft.com/office/drawing/2014/main" xmlns="" val="20003"/>
                    </a:ext>
                  </a:extLst>
                </a:gridCol>
              </a:tblGrid>
              <a:tr h="1009983">
                <a:tc>
                  <a:txBody>
                    <a:bodyPr/>
                    <a:lstStyle/>
                    <a:p>
                      <a:pPr algn="ctr">
                        <a:spcAft>
                          <a:spcPts val="0"/>
                        </a:spcAft>
                      </a:pPr>
                      <a:r>
                        <a:rPr lang="zh-TW" altLang="en-US" sz="2400" kern="100" dirty="0">
                          <a:solidFill>
                            <a:schemeClr val="bg1"/>
                          </a:solidFill>
                          <a:effectLst/>
                          <a:latin typeface="Times New Roman" panose="02020603050405020304" pitchFamily="18" charset="0"/>
                          <a:ea typeface="新細明體"/>
                          <a:cs typeface="Times New Roman" panose="02020603050405020304" pitchFamily="18" charset="0"/>
                        </a:rPr>
                        <a:t>題號</a:t>
                      </a:r>
                      <a:endParaRPr lang="zh-TW" sz="2400"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sz="2400" kern="100" dirty="0">
                          <a:solidFill>
                            <a:schemeClr val="bg1"/>
                          </a:solidFill>
                          <a:effectLst/>
                          <a:latin typeface="Times New Roman" panose="02020603050405020304" pitchFamily="18" charset="0"/>
                          <a:cs typeface="Times New Roman" panose="02020603050405020304" pitchFamily="18" charset="0"/>
                        </a:rPr>
                        <a:t>評量指標</a:t>
                      </a:r>
                      <a:endParaRPr lang="zh-TW" sz="2400"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tc>
                <a:tc gridSpan="3">
                  <a:txBody>
                    <a:bodyPr/>
                    <a:lstStyle/>
                    <a:p>
                      <a:r>
                        <a:rPr lang="en-US" altLang="zh-TW" sz="2800" b="1" kern="1200" dirty="0">
                          <a:solidFill>
                            <a:schemeClr val="tx1"/>
                          </a:solidFill>
                          <a:effectLst/>
                          <a:latin typeface="+mn-lt"/>
                          <a:ea typeface="+mn-ea"/>
                          <a:cs typeface="+mn-cs"/>
                        </a:rPr>
                        <a:t>3-n-16 </a:t>
                      </a:r>
                      <a:r>
                        <a:rPr lang="zh-TW" altLang="en-US" sz="2400" b="0" i="0" u="none" strike="noStrike" baseline="0" dirty="0">
                          <a:solidFill>
                            <a:srgbClr val="000000"/>
                          </a:solidFill>
                          <a:latin typeface="標楷體" panose="03000509000000000000" pitchFamily="65" charset="-120"/>
                          <a:ea typeface="標楷體" panose="03000509000000000000" pitchFamily="65" charset="-120"/>
                        </a:rPr>
                        <a:t>能認識重量單位「公斤」、「公克」及其關係，並做相關的實測、估測與計算。</a:t>
                      </a:r>
                    </a:p>
                  </a:txBody>
                  <a:tcPr marL="68580" marR="68580" marT="0" marB="0" anchor="ctr">
                    <a:solidFill>
                      <a:schemeClr val="accent5">
                        <a:lumMod val="20000"/>
                        <a:lumOff val="80000"/>
                      </a:schemeClr>
                    </a:solid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0000"/>
                  </a:ext>
                </a:extLst>
              </a:tr>
              <a:tr h="402800">
                <a:tc>
                  <a:txBody>
                    <a:bodyPr/>
                    <a:lstStyle/>
                    <a:p>
                      <a:pPr algn="ctr">
                        <a:spcAft>
                          <a:spcPts val="0"/>
                        </a:spcAft>
                      </a:pPr>
                      <a:r>
                        <a:rPr lang="en-US" altLang="zh-TW" sz="2400" kern="100" dirty="0">
                          <a:effectLst/>
                          <a:latin typeface="Times New Roman" panose="02020603050405020304" pitchFamily="18" charset="0"/>
                          <a:ea typeface="新細明體"/>
                          <a:cs typeface="Times New Roman" panose="02020603050405020304" pitchFamily="18" charset="0"/>
                        </a:rPr>
                        <a:t>15</a:t>
                      </a:r>
                      <a:endParaRPr lang="zh-TW" sz="2400"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sz="2400" kern="100" dirty="0">
                          <a:effectLst/>
                          <a:latin typeface="Times New Roman" panose="02020603050405020304" pitchFamily="18" charset="0"/>
                          <a:cs typeface="Times New Roman" panose="02020603050405020304" pitchFamily="18" charset="0"/>
                        </a:rPr>
                        <a:t>知識向度</a:t>
                      </a:r>
                      <a:endParaRPr lang="zh-TW" sz="2400" kern="100" dirty="0">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altLang="en-US" sz="2400" b="1" kern="100" dirty="0">
                          <a:solidFill>
                            <a:srgbClr val="0000FF"/>
                          </a:solidFill>
                          <a:effectLst/>
                          <a:latin typeface="Times New Roman" panose="02020603050405020304" pitchFamily="18" charset="0"/>
                          <a:ea typeface="+mn-ea"/>
                          <a:cs typeface="Times New Roman" panose="02020603050405020304" pitchFamily="18" charset="0"/>
                        </a:rPr>
                        <a:t>量與實測</a:t>
                      </a:r>
                      <a:endParaRPr lang="zh-TW" altLang="zh-TW" sz="2400" b="1" kern="100" dirty="0">
                        <a:solidFill>
                          <a:srgbClr val="0000FF"/>
                        </a:solidFill>
                        <a:effectLst/>
                        <a:latin typeface="Times New Roman" panose="02020603050405020304" pitchFamily="18" charset="0"/>
                        <a:ea typeface="新細明體"/>
                        <a:cs typeface="Times New Roman" panose="02020603050405020304" pitchFamily="18" charset="0"/>
                      </a:endParaRPr>
                    </a:p>
                  </a:txBody>
                  <a:tcPr marL="68580" marR="68580" marT="0" marB="0" anchor="ctr"/>
                </a:tc>
                <a:tc>
                  <a:txBody>
                    <a:bodyPr/>
                    <a:lstStyle/>
                    <a:p>
                      <a:pPr algn="ctr">
                        <a:spcAft>
                          <a:spcPts val="0"/>
                        </a:spcAft>
                      </a:pPr>
                      <a:r>
                        <a:rPr lang="zh-TW" sz="2400" b="1" kern="100" dirty="0">
                          <a:solidFill>
                            <a:schemeClr val="bg1"/>
                          </a:solidFill>
                          <a:effectLst/>
                          <a:latin typeface="Times New Roman" panose="02020603050405020304" pitchFamily="18" charset="0"/>
                          <a:cs typeface="Times New Roman" panose="02020603050405020304" pitchFamily="18" charset="0"/>
                        </a:rPr>
                        <a:t>認知向度</a:t>
                      </a:r>
                      <a:endParaRPr lang="zh-TW" sz="2400" b="1" kern="100" dirty="0">
                        <a:solidFill>
                          <a:schemeClr val="bg1"/>
                        </a:solidFill>
                        <a:effectLst/>
                        <a:latin typeface="Times New Roman" panose="02020603050405020304" pitchFamily="18" charset="0"/>
                        <a:ea typeface="新細明體"/>
                        <a:cs typeface="Times New Roman" panose="02020603050405020304" pitchFamily="18" charset="0"/>
                      </a:endParaRPr>
                    </a:p>
                  </a:txBody>
                  <a:tcPr marL="68580" marR="68580" marT="0" marB="0" anchor="ctr">
                    <a:solidFill>
                      <a:schemeClr val="accent1"/>
                    </a:solidFill>
                  </a:tcPr>
                </a:tc>
                <a:tc>
                  <a:txBody>
                    <a:bodyPr/>
                    <a:lstStyle/>
                    <a:p>
                      <a:pPr algn="ctr">
                        <a:spcAft>
                          <a:spcPts val="0"/>
                        </a:spcAft>
                      </a:pPr>
                      <a:r>
                        <a:rPr lang="zh-TW" altLang="en-US" sz="2400" b="1" kern="100" dirty="0">
                          <a:solidFill>
                            <a:srgbClr val="0000FF"/>
                          </a:solidFill>
                          <a:effectLst/>
                          <a:latin typeface="Times New Roman" panose="02020603050405020304" pitchFamily="18" charset="0"/>
                          <a:ea typeface="+mn-ea"/>
                          <a:cs typeface="Times New Roman" panose="02020603050405020304" pitchFamily="18" charset="0"/>
                        </a:rPr>
                        <a:t>解題思考</a:t>
                      </a:r>
                      <a:endParaRPr lang="en-US" altLang="zh-TW" sz="2400" b="1" kern="100" dirty="0">
                        <a:solidFill>
                          <a:srgbClr val="0000FF"/>
                        </a:solidFill>
                        <a:effectLst/>
                        <a:latin typeface="Times New Roman" panose="02020603050405020304" pitchFamily="18" charset="0"/>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xmlns="" val="10001"/>
                  </a:ext>
                </a:extLst>
              </a:tr>
            </a:tbl>
          </a:graphicData>
        </a:graphic>
      </p:graphicFrame>
      <p:sp>
        <p:nvSpPr>
          <p:cNvPr id="2" name="投影片編號版面配置區 1"/>
          <p:cNvSpPr>
            <a:spLocks noGrp="1"/>
          </p:cNvSpPr>
          <p:nvPr>
            <p:ph type="sldNum" sz="quarter" idx="12"/>
          </p:nvPr>
        </p:nvSpPr>
        <p:spPr/>
        <p:txBody>
          <a:bodyPr/>
          <a:lstStyle/>
          <a:p>
            <a:fld id="{837AAEB3-9B56-4A4A-86F0-11422E903F13}" type="slidenum">
              <a:rPr lang="zh-TW" altLang="en-US" smtClean="0"/>
              <a:t>4</a:t>
            </a:fld>
            <a:endParaRPr lang="zh-TW" altLang="en-US"/>
          </a:p>
        </p:txBody>
      </p:sp>
      <p:graphicFrame>
        <p:nvGraphicFramePr>
          <p:cNvPr id="6" name="表格 5"/>
          <p:cNvGraphicFramePr>
            <a:graphicFrameLocks noGrp="1"/>
          </p:cNvGraphicFramePr>
          <p:nvPr>
            <p:extLst/>
          </p:nvPr>
        </p:nvGraphicFramePr>
        <p:xfrm>
          <a:off x="4109544" y="3352799"/>
          <a:ext cx="7813886" cy="2188308"/>
        </p:xfrm>
        <a:graphic>
          <a:graphicData uri="http://schemas.openxmlformats.org/drawingml/2006/table">
            <a:tbl>
              <a:tblPr firstRow="1" firstCol="1" bandRow="1">
                <a:tableStyleId>{5C22544A-7EE6-4342-B048-85BDC9FD1C3A}</a:tableStyleId>
              </a:tblPr>
              <a:tblGrid>
                <a:gridCol w="2128502">
                  <a:extLst>
                    <a:ext uri="{9D8B030D-6E8A-4147-A177-3AD203B41FA5}">
                      <a16:colId xmlns:a16="http://schemas.microsoft.com/office/drawing/2014/main" xmlns="" val="3484186178"/>
                    </a:ext>
                  </a:extLst>
                </a:gridCol>
                <a:gridCol w="1895128">
                  <a:extLst>
                    <a:ext uri="{9D8B030D-6E8A-4147-A177-3AD203B41FA5}">
                      <a16:colId xmlns:a16="http://schemas.microsoft.com/office/drawing/2014/main" xmlns="" val="2489052212"/>
                    </a:ext>
                  </a:extLst>
                </a:gridCol>
                <a:gridCol w="1895128">
                  <a:extLst>
                    <a:ext uri="{9D8B030D-6E8A-4147-A177-3AD203B41FA5}">
                      <a16:colId xmlns:a16="http://schemas.microsoft.com/office/drawing/2014/main" xmlns="" val="2683528865"/>
                    </a:ext>
                  </a:extLst>
                </a:gridCol>
                <a:gridCol w="1895128">
                  <a:extLst>
                    <a:ext uri="{9D8B030D-6E8A-4147-A177-3AD203B41FA5}">
                      <a16:colId xmlns:a16="http://schemas.microsoft.com/office/drawing/2014/main" xmlns="" val="3646722997"/>
                    </a:ext>
                  </a:extLst>
                </a:gridCol>
              </a:tblGrid>
              <a:tr h="364718">
                <a:tc rowSpan="2">
                  <a:txBody>
                    <a:bodyPr/>
                    <a:lstStyle/>
                    <a:p>
                      <a:pPr algn="ctr">
                        <a:spcAft>
                          <a:spcPts val="0"/>
                        </a:spcAft>
                      </a:pPr>
                      <a:r>
                        <a:rPr lang="en-US" sz="2000" kern="100" dirty="0" smtClean="0">
                          <a:effectLst/>
                          <a:latin typeface="+mn-ea"/>
                          <a:ea typeface="+mn-ea"/>
                        </a:rPr>
                        <a:t>15</a:t>
                      </a:r>
                      <a:endParaRPr lang="zh-TW" sz="2000" kern="100" dirty="0">
                        <a:effectLst/>
                        <a:latin typeface="+mn-ea"/>
                        <a:ea typeface="+mn-ea"/>
                        <a:cs typeface="Times New Roman" panose="02020603050405020304" pitchFamily="18" charset="0"/>
                      </a:endParaRPr>
                    </a:p>
                  </a:txBody>
                  <a:tcPr marL="68580" marR="68580" marT="0" marB="0" anchor="ctr"/>
                </a:tc>
                <a:tc gridSpan="3">
                  <a:txBody>
                    <a:bodyPr/>
                    <a:lstStyle/>
                    <a:p>
                      <a:pPr algn="ctr">
                        <a:spcAft>
                          <a:spcPts val="0"/>
                        </a:spcAft>
                      </a:pPr>
                      <a:r>
                        <a:rPr lang="zh-TW" sz="2000" kern="100" dirty="0">
                          <a:effectLst/>
                          <a:latin typeface="+mn-ea"/>
                          <a:ea typeface="+mn-ea"/>
                        </a:rPr>
                        <a:t>答題反應比率（</a:t>
                      </a:r>
                      <a:r>
                        <a:rPr lang="zh-TW" sz="2000" kern="100" dirty="0">
                          <a:solidFill>
                            <a:srgbClr val="FF0000"/>
                          </a:solidFill>
                          <a:effectLst/>
                          <a:latin typeface="+mn-ea"/>
                          <a:ea typeface="+mn-ea"/>
                        </a:rPr>
                        <a:t>＊</a:t>
                      </a:r>
                      <a:r>
                        <a:rPr lang="zh-TW" sz="2000" kern="100" dirty="0">
                          <a:effectLst/>
                          <a:latin typeface="+mn-ea"/>
                          <a:ea typeface="+mn-ea"/>
                        </a:rPr>
                        <a:t>表正確答案）</a:t>
                      </a:r>
                      <a:endParaRPr lang="zh-TW" sz="2000" kern="100" dirty="0">
                        <a:effectLst/>
                        <a:latin typeface="+mn-ea"/>
                        <a:ea typeface="+mn-ea"/>
                        <a:cs typeface="Times New Roman" panose="02020603050405020304" pitchFamily="18" charset="0"/>
                      </a:endParaRPr>
                    </a:p>
                  </a:txBody>
                  <a:tcPr marL="68580" marR="68580" marT="0" marB="0" anchor="ct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252217166"/>
                  </a:ext>
                </a:extLst>
              </a:tr>
              <a:tr h="364718">
                <a:tc vMerge="1">
                  <a:txBody>
                    <a:bodyPr/>
                    <a:lstStyle/>
                    <a:p>
                      <a:endParaRPr lang="zh-TW" altLang="en-US"/>
                    </a:p>
                  </a:txBody>
                  <a:tcPr/>
                </a:tc>
                <a:tc>
                  <a:txBody>
                    <a:bodyPr/>
                    <a:lstStyle/>
                    <a:p>
                      <a:pPr algn="ctr">
                        <a:spcAft>
                          <a:spcPts val="0"/>
                        </a:spcAft>
                      </a:pPr>
                      <a:r>
                        <a:rPr lang="zh-TW" sz="2000" kern="100" dirty="0">
                          <a:effectLst/>
                          <a:latin typeface="+mn-ea"/>
                          <a:ea typeface="+mn-ea"/>
                        </a:rPr>
                        <a:t>整體</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zh-TW" sz="2000" kern="100" dirty="0">
                          <a:effectLst/>
                          <a:latin typeface="+mn-ea"/>
                          <a:ea typeface="+mn-ea"/>
                        </a:rPr>
                        <a:t>低分組</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zh-TW" sz="2000" kern="100">
                          <a:effectLst/>
                          <a:latin typeface="+mn-ea"/>
                          <a:ea typeface="+mn-ea"/>
                        </a:rPr>
                        <a:t>高分組</a:t>
                      </a:r>
                      <a:endParaRPr lang="zh-TW" sz="2000" kern="100">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xmlns="" val="2043697701"/>
                  </a:ext>
                </a:extLst>
              </a:tr>
              <a:tr h="364718">
                <a:tc>
                  <a:txBody>
                    <a:bodyPr/>
                    <a:lstStyle/>
                    <a:p>
                      <a:pPr algn="ctr">
                        <a:spcAft>
                          <a:spcPts val="0"/>
                        </a:spcAft>
                      </a:pPr>
                      <a:r>
                        <a:rPr lang="en-US" sz="2000" kern="100" dirty="0">
                          <a:solidFill>
                            <a:srgbClr val="FF0000"/>
                          </a:solidFill>
                          <a:effectLst/>
                          <a:latin typeface="+mn-ea"/>
                          <a:ea typeface="+mn-ea"/>
                        </a:rPr>
                        <a:t>1*</a:t>
                      </a:r>
                      <a:endParaRPr lang="zh-TW" sz="2000" kern="100" dirty="0">
                        <a:solidFill>
                          <a:srgbClr val="FF0000"/>
                        </a:solidFill>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solidFill>
                            <a:srgbClr val="FF0000"/>
                          </a:solidFill>
                          <a:effectLst/>
                          <a:latin typeface="+mn-ea"/>
                          <a:ea typeface="+mn-ea"/>
                        </a:rPr>
                        <a:t>0.13 </a:t>
                      </a:r>
                      <a:endParaRPr lang="zh-TW" sz="2000" kern="100" dirty="0">
                        <a:solidFill>
                          <a:srgbClr val="FF0000"/>
                        </a:solidFill>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solidFill>
                            <a:srgbClr val="FF0000"/>
                          </a:solidFill>
                          <a:effectLst/>
                          <a:latin typeface="+mn-ea"/>
                          <a:ea typeface="+mn-ea"/>
                        </a:rPr>
                        <a:t>0.08 </a:t>
                      </a:r>
                      <a:endParaRPr lang="zh-TW" sz="2000" kern="100" dirty="0">
                        <a:solidFill>
                          <a:srgbClr val="FF0000"/>
                        </a:solidFill>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solidFill>
                            <a:srgbClr val="FF0000"/>
                          </a:solidFill>
                          <a:effectLst/>
                          <a:latin typeface="+mn-ea"/>
                          <a:ea typeface="+mn-ea"/>
                        </a:rPr>
                        <a:t>0.27 </a:t>
                      </a:r>
                      <a:endParaRPr lang="zh-TW" sz="2000" kern="100" dirty="0">
                        <a:solidFill>
                          <a:srgbClr val="FF0000"/>
                        </a:solidFill>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xmlns="" val="4089434097"/>
                  </a:ext>
                </a:extLst>
              </a:tr>
              <a:tr h="364718">
                <a:tc>
                  <a:txBody>
                    <a:bodyPr/>
                    <a:lstStyle/>
                    <a:p>
                      <a:pPr algn="ctr">
                        <a:spcAft>
                          <a:spcPts val="0"/>
                        </a:spcAft>
                      </a:pPr>
                      <a:r>
                        <a:rPr lang="en-US" sz="2000" kern="100" dirty="0">
                          <a:effectLst/>
                          <a:latin typeface="+mn-ea"/>
                          <a:ea typeface="+mn-ea"/>
                        </a:rPr>
                        <a:t>2</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latin typeface="+mn-ea"/>
                          <a:ea typeface="+mn-ea"/>
                        </a:rPr>
                        <a:t>0.74 </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latin typeface="+mn-ea"/>
                          <a:ea typeface="+mn-ea"/>
                        </a:rPr>
                        <a:t>0.66 </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latin typeface="+mn-ea"/>
                          <a:ea typeface="+mn-ea"/>
                        </a:rPr>
                        <a:t>0.70 </a:t>
                      </a:r>
                      <a:endParaRPr lang="zh-TW" sz="2000" kern="100" dirty="0">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xmlns="" val="1498689121"/>
                  </a:ext>
                </a:extLst>
              </a:tr>
              <a:tr h="364718">
                <a:tc>
                  <a:txBody>
                    <a:bodyPr/>
                    <a:lstStyle/>
                    <a:p>
                      <a:pPr algn="ctr">
                        <a:spcAft>
                          <a:spcPts val="0"/>
                        </a:spcAft>
                      </a:pPr>
                      <a:r>
                        <a:rPr lang="en-US" sz="2000" kern="100">
                          <a:effectLst/>
                          <a:latin typeface="+mn-ea"/>
                          <a:ea typeface="+mn-ea"/>
                        </a:rPr>
                        <a:t>3</a:t>
                      </a:r>
                      <a:endParaRPr lang="zh-TW" sz="2000" kern="10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latin typeface="+mn-ea"/>
                          <a:ea typeface="+mn-ea"/>
                        </a:rPr>
                        <a:t>0.07 </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latin typeface="+mn-ea"/>
                          <a:ea typeface="+mn-ea"/>
                        </a:rPr>
                        <a:t>0.13 </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latin typeface="+mn-ea"/>
                          <a:ea typeface="+mn-ea"/>
                        </a:rPr>
                        <a:t>0.02 </a:t>
                      </a:r>
                      <a:endParaRPr lang="zh-TW" sz="2000" kern="100" dirty="0">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xmlns="" val="435643848"/>
                  </a:ext>
                </a:extLst>
              </a:tr>
              <a:tr h="364718">
                <a:tc>
                  <a:txBody>
                    <a:bodyPr/>
                    <a:lstStyle/>
                    <a:p>
                      <a:pPr algn="ctr">
                        <a:spcAft>
                          <a:spcPts val="0"/>
                        </a:spcAft>
                      </a:pPr>
                      <a:r>
                        <a:rPr lang="en-US" sz="2000" kern="100" dirty="0">
                          <a:effectLst/>
                          <a:latin typeface="+mn-ea"/>
                          <a:ea typeface="+mn-ea"/>
                        </a:rPr>
                        <a:t>4</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latin typeface="+mn-ea"/>
                          <a:ea typeface="+mn-ea"/>
                        </a:rPr>
                        <a:t>0.06 </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latin typeface="+mn-ea"/>
                          <a:ea typeface="+mn-ea"/>
                        </a:rPr>
                        <a:t>0.12 </a:t>
                      </a:r>
                      <a:endParaRPr lang="zh-TW" sz="2000" kern="100" dirty="0">
                        <a:effectLst/>
                        <a:latin typeface="+mn-ea"/>
                        <a:ea typeface="+mn-ea"/>
                        <a:cs typeface="Times New Roman" panose="02020603050405020304" pitchFamily="18" charset="0"/>
                      </a:endParaRPr>
                    </a:p>
                  </a:txBody>
                  <a:tcPr marL="68580" marR="68580" marT="0" marB="0" anchor="ctr"/>
                </a:tc>
                <a:tc>
                  <a:txBody>
                    <a:bodyPr/>
                    <a:lstStyle/>
                    <a:p>
                      <a:pPr algn="ctr">
                        <a:spcAft>
                          <a:spcPts val="0"/>
                        </a:spcAft>
                      </a:pPr>
                      <a:r>
                        <a:rPr lang="en-US" sz="2000" kern="100" dirty="0">
                          <a:effectLst/>
                          <a:latin typeface="+mn-ea"/>
                          <a:ea typeface="+mn-ea"/>
                        </a:rPr>
                        <a:t>0.01 </a:t>
                      </a:r>
                      <a:endParaRPr lang="zh-TW" sz="2000" kern="100" dirty="0">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xmlns="" val="4168121378"/>
                  </a:ext>
                </a:extLst>
              </a:tr>
            </a:tbl>
          </a:graphicData>
        </a:graphic>
      </p:graphicFrame>
    </p:spTree>
    <p:extLst>
      <p:ext uri="{BB962C8B-B14F-4D97-AF65-F5344CB8AC3E}">
        <p14:creationId xmlns:p14="http://schemas.microsoft.com/office/powerpoint/2010/main" val="3140585409"/>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評量目標說明及作答錯誤分析</a:t>
            </a:r>
          </a:p>
        </p:txBody>
      </p:sp>
      <p:sp>
        <p:nvSpPr>
          <p:cNvPr id="3" name="內容版面配置區 2"/>
          <p:cNvSpPr>
            <a:spLocks noGrp="1"/>
          </p:cNvSpPr>
          <p:nvPr>
            <p:ph sz="half" idx="1"/>
          </p:nvPr>
        </p:nvSpPr>
        <p:spPr>
          <a:xfrm>
            <a:off x="838200" y="1825625"/>
            <a:ext cx="3400425" cy="4351338"/>
          </a:xfrm>
        </p:spPr>
        <p:txBody>
          <a:bodyPr>
            <a:normAutofit/>
          </a:bodyPr>
          <a:lstStyle/>
          <a:p>
            <a:pPr marL="0" indent="0">
              <a:buNone/>
            </a:pPr>
            <a:r>
              <a:rPr lang="zh-TW" altLang="en-US" sz="2800" dirty="0">
                <a:latin typeface="+mn-ea"/>
              </a:rPr>
              <a:t>評量目標</a:t>
            </a:r>
            <a:r>
              <a:rPr lang="en-US" altLang="zh-TW" sz="2800" dirty="0">
                <a:latin typeface="+mn-ea"/>
              </a:rPr>
              <a:t>:</a:t>
            </a:r>
          </a:p>
          <a:p>
            <a:r>
              <a:rPr lang="zh-TW" altLang="en-US" sz="2800" dirty="0">
                <a:solidFill>
                  <a:srgbClr val="000000"/>
                </a:solidFill>
                <a:latin typeface="+mn-ea"/>
              </a:rPr>
              <a:t>評量學生是否能進行重量單位「公斤」、「公克」之關係，並做計算，並進行</a:t>
            </a:r>
            <a:r>
              <a:rPr lang="zh-TW" altLang="en-US" sz="2800" dirty="0">
                <a:solidFill>
                  <a:srgbClr val="FF0000"/>
                </a:solidFill>
                <a:latin typeface="+mn-ea"/>
              </a:rPr>
              <a:t>兩步驟</a:t>
            </a:r>
            <a:r>
              <a:rPr lang="zh-TW" altLang="en-US" sz="2800" dirty="0">
                <a:solidFill>
                  <a:srgbClr val="000000"/>
                </a:solidFill>
                <a:latin typeface="+mn-ea"/>
              </a:rPr>
              <a:t>解題進而選出正確的選項。 	</a:t>
            </a:r>
          </a:p>
          <a:p>
            <a:pPr marL="0" indent="0">
              <a:buNone/>
            </a:pPr>
            <a:endParaRPr lang="en-US" altLang="zh-TW" sz="2800" dirty="0">
              <a:latin typeface="+mn-ea"/>
            </a:endParaRPr>
          </a:p>
        </p:txBody>
      </p:sp>
      <p:sp>
        <p:nvSpPr>
          <p:cNvPr id="4" name="內容版面配置區 3"/>
          <p:cNvSpPr>
            <a:spLocks noGrp="1"/>
          </p:cNvSpPr>
          <p:nvPr>
            <p:ph sz="half" idx="2"/>
          </p:nvPr>
        </p:nvSpPr>
        <p:spPr>
          <a:xfrm>
            <a:off x="4238625" y="1825624"/>
            <a:ext cx="7822746" cy="5032375"/>
          </a:xfrm>
        </p:spPr>
        <p:txBody>
          <a:bodyPr>
            <a:normAutofit/>
          </a:bodyPr>
          <a:lstStyle/>
          <a:p>
            <a:pPr marL="0" indent="0">
              <a:buNone/>
            </a:pPr>
            <a:r>
              <a:rPr lang="zh-TW" altLang="en-US" sz="2800" dirty="0">
                <a:latin typeface="+mn-ea"/>
              </a:rPr>
              <a:t>試題分析</a:t>
            </a:r>
            <a:r>
              <a:rPr lang="en-US" altLang="zh-TW" sz="2800" dirty="0">
                <a:latin typeface="+mn-ea"/>
              </a:rPr>
              <a:t>:</a:t>
            </a:r>
          </a:p>
          <a:p>
            <a:r>
              <a:rPr lang="zh-TW" altLang="en-US" sz="2800" dirty="0">
                <a:solidFill>
                  <a:srgbClr val="000000"/>
                </a:solidFill>
                <a:latin typeface="+mn-ea"/>
              </a:rPr>
              <a:t>選②：</a:t>
            </a:r>
            <a:r>
              <a:rPr lang="zh-TW" altLang="en-US" sz="2800" dirty="0">
                <a:solidFill>
                  <a:srgbClr val="FF0000"/>
                </a:solidFill>
                <a:latin typeface="+mn-ea"/>
              </a:rPr>
              <a:t>只計算出西瓜的</a:t>
            </a:r>
            <a:r>
              <a:rPr lang="zh-TW" altLang="en-US" sz="2800" dirty="0" smtClean="0">
                <a:solidFill>
                  <a:srgbClr val="FF0000"/>
                </a:solidFill>
                <a:latin typeface="+mn-ea"/>
              </a:rPr>
              <a:t>重量</a:t>
            </a:r>
            <a:endParaRPr lang="en-US" altLang="zh-TW" sz="2800" dirty="0" smtClean="0">
              <a:solidFill>
                <a:srgbClr val="FF0000"/>
              </a:solidFill>
              <a:latin typeface="+mn-ea"/>
            </a:endParaRPr>
          </a:p>
          <a:p>
            <a:pPr marL="0" indent="0">
              <a:buNone/>
            </a:pPr>
            <a:r>
              <a:rPr lang="zh-TW" altLang="en-US" sz="2800" dirty="0">
                <a:solidFill>
                  <a:srgbClr val="FF0000"/>
                </a:solidFill>
                <a:latin typeface="+mn-ea"/>
              </a:rPr>
              <a:t> </a:t>
            </a:r>
            <a:r>
              <a:rPr lang="zh-TW" altLang="en-US" sz="2800" dirty="0" smtClean="0">
                <a:solidFill>
                  <a:srgbClr val="FF0000"/>
                </a:solidFill>
                <a:latin typeface="+mn-ea"/>
              </a:rPr>
              <a:t>  </a:t>
            </a:r>
            <a:r>
              <a:rPr lang="en-US" altLang="zh-TW" sz="2800" dirty="0" smtClean="0">
                <a:solidFill>
                  <a:srgbClr val="000000"/>
                </a:solidFill>
                <a:latin typeface="+mn-ea"/>
              </a:rPr>
              <a:t>1800</a:t>
            </a:r>
            <a:r>
              <a:rPr lang="zh-TW" altLang="en-US" sz="2800" dirty="0">
                <a:solidFill>
                  <a:srgbClr val="000000"/>
                </a:solidFill>
                <a:latin typeface="+mn-ea"/>
              </a:rPr>
              <a:t>公克＝</a:t>
            </a:r>
            <a:r>
              <a:rPr lang="en-US" altLang="zh-TW" sz="2800" dirty="0">
                <a:solidFill>
                  <a:srgbClr val="000000"/>
                </a:solidFill>
                <a:latin typeface="+mn-ea"/>
              </a:rPr>
              <a:t>1</a:t>
            </a:r>
            <a:r>
              <a:rPr lang="zh-TW" altLang="en-US" sz="2800" dirty="0">
                <a:solidFill>
                  <a:srgbClr val="000000"/>
                </a:solidFill>
                <a:latin typeface="+mn-ea"/>
              </a:rPr>
              <a:t>公斤</a:t>
            </a:r>
            <a:r>
              <a:rPr lang="en-US" altLang="zh-TW" sz="2800" dirty="0">
                <a:solidFill>
                  <a:srgbClr val="000000"/>
                </a:solidFill>
                <a:latin typeface="+mn-ea"/>
              </a:rPr>
              <a:t>800</a:t>
            </a:r>
            <a:r>
              <a:rPr lang="zh-TW" altLang="en-US" sz="2800" dirty="0">
                <a:solidFill>
                  <a:srgbClr val="000000"/>
                </a:solidFill>
                <a:latin typeface="+mn-ea"/>
              </a:rPr>
              <a:t>公克 </a:t>
            </a:r>
            <a:r>
              <a:rPr lang="en-US" altLang="zh-TW" sz="2800" dirty="0" smtClean="0">
                <a:solidFill>
                  <a:srgbClr val="000000"/>
                </a:solidFill>
                <a:latin typeface="+mn-ea"/>
              </a:rPr>
              <a:t/>
            </a:r>
            <a:br>
              <a:rPr lang="en-US" altLang="zh-TW" sz="2800" dirty="0" smtClean="0">
                <a:solidFill>
                  <a:srgbClr val="000000"/>
                </a:solidFill>
                <a:latin typeface="+mn-ea"/>
              </a:rPr>
            </a:br>
            <a:r>
              <a:rPr lang="zh-TW" altLang="en-US" sz="2800" dirty="0" smtClean="0">
                <a:solidFill>
                  <a:srgbClr val="000000"/>
                </a:solidFill>
                <a:latin typeface="+mn-ea"/>
              </a:rPr>
              <a:t>   </a:t>
            </a:r>
            <a:r>
              <a:rPr lang="en-US" altLang="zh-TW" sz="2800" dirty="0" smtClean="0">
                <a:solidFill>
                  <a:srgbClr val="000000"/>
                </a:solidFill>
                <a:latin typeface="+mn-ea"/>
              </a:rPr>
              <a:t>4</a:t>
            </a:r>
            <a:r>
              <a:rPr lang="zh-TW" altLang="en-US" sz="2800" dirty="0">
                <a:solidFill>
                  <a:srgbClr val="000000"/>
                </a:solidFill>
                <a:latin typeface="+mn-ea"/>
              </a:rPr>
              <a:t>公斤</a:t>
            </a:r>
            <a:r>
              <a:rPr lang="en-US" altLang="zh-TW" sz="2800" dirty="0">
                <a:solidFill>
                  <a:srgbClr val="000000"/>
                </a:solidFill>
                <a:latin typeface="+mn-ea"/>
              </a:rPr>
              <a:t>900</a:t>
            </a:r>
            <a:r>
              <a:rPr lang="zh-TW" altLang="en-US" sz="2800" dirty="0">
                <a:solidFill>
                  <a:srgbClr val="000000"/>
                </a:solidFill>
                <a:latin typeface="+mn-ea"/>
              </a:rPr>
              <a:t>公克</a:t>
            </a:r>
            <a:r>
              <a:rPr lang="en-US" altLang="zh-TW" sz="2800" dirty="0">
                <a:solidFill>
                  <a:srgbClr val="000000"/>
                </a:solidFill>
                <a:latin typeface="+mn-ea"/>
              </a:rPr>
              <a:t>–1</a:t>
            </a:r>
            <a:r>
              <a:rPr lang="zh-TW" altLang="en-US" sz="2800" dirty="0">
                <a:solidFill>
                  <a:srgbClr val="000000"/>
                </a:solidFill>
                <a:latin typeface="+mn-ea"/>
              </a:rPr>
              <a:t>公斤</a:t>
            </a:r>
            <a:r>
              <a:rPr lang="en-US" altLang="zh-TW" sz="2800" dirty="0">
                <a:solidFill>
                  <a:srgbClr val="000000"/>
                </a:solidFill>
                <a:latin typeface="+mn-ea"/>
              </a:rPr>
              <a:t>800</a:t>
            </a:r>
            <a:r>
              <a:rPr lang="zh-TW" altLang="en-US" sz="2800" dirty="0">
                <a:solidFill>
                  <a:srgbClr val="000000"/>
                </a:solidFill>
                <a:latin typeface="+mn-ea"/>
              </a:rPr>
              <a:t>公克</a:t>
            </a:r>
            <a:r>
              <a:rPr lang="en-US" altLang="zh-TW" sz="2800" dirty="0">
                <a:solidFill>
                  <a:srgbClr val="000000"/>
                </a:solidFill>
                <a:latin typeface="+mn-ea"/>
              </a:rPr>
              <a:t>=3</a:t>
            </a:r>
            <a:r>
              <a:rPr lang="zh-TW" altLang="en-US" sz="2800" dirty="0">
                <a:solidFill>
                  <a:srgbClr val="000000"/>
                </a:solidFill>
                <a:latin typeface="+mn-ea"/>
              </a:rPr>
              <a:t>公斤</a:t>
            </a:r>
            <a:r>
              <a:rPr lang="en-US" altLang="zh-TW" sz="2800" dirty="0">
                <a:solidFill>
                  <a:srgbClr val="000000"/>
                </a:solidFill>
                <a:latin typeface="+mn-ea"/>
              </a:rPr>
              <a:t>100</a:t>
            </a:r>
            <a:r>
              <a:rPr lang="zh-TW" altLang="en-US" sz="2800" dirty="0">
                <a:solidFill>
                  <a:srgbClr val="000000"/>
                </a:solidFill>
                <a:latin typeface="+mn-ea"/>
              </a:rPr>
              <a:t>公克。 </a:t>
            </a:r>
          </a:p>
          <a:p>
            <a:r>
              <a:rPr lang="zh-TW" altLang="en-US" sz="2800" dirty="0">
                <a:solidFill>
                  <a:srgbClr val="000000"/>
                </a:solidFill>
                <a:latin typeface="+mn-ea"/>
              </a:rPr>
              <a:t>選③</a:t>
            </a:r>
            <a:r>
              <a:rPr lang="zh-TW" altLang="en-US" sz="2800" dirty="0" smtClean="0">
                <a:solidFill>
                  <a:srgbClr val="000000"/>
                </a:solidFill>
                <a:latin typeface="+mn-ea"/>
              </a:rPr>
              <a:t>：</a:t>
            </a:r>
            <a:r>
              <a:rPr lang="en-US" altLang="zh-TW" sz="2800" dirty="0" smtClean="0">
                <a:solidFill>
                  <a:srgbClr val="000000"/>
                </a:solidFill>
                <a:latin typeface="+mn-ea"/>
              </a:rPr>
              <a:t/>
            </a:r>
            <a:br>
              <a:rPr lang="en-US" altLang="zh-TW" sz="2800" dirty="0" smtClean="0">
                <a:solidFill>
                  <a:srgbClr val="000000"/>
                </a:solidFill>
                <a:latin typeface="+mn-ea"/>
              </a:rPr>
            </a:br>
            <a:r>
              <a:rPr lang="en-US" altLang="zh-TW" sz="2800" dirty="0" smtClean="0">
                <a:solidFill>
                  <a:srgbClr val="000000"/>
                </a:solidFill>
                <a:latin typeface="+mn-ea"/>
              </a:rPr>
              <a:t>3</a:t>
            </a:r>
            <a:r>
              <a:rPr lang="zh-TW" altLang="en-US" sz="2800" dirty="0">
                <a:solidFill>
                  <a:srgbClr val="000000"/>
                </a:solidFill>
                <a:latin typeface="+mn-ea"/>
              </a:rPr>
              <a:t>公斤</a:t>
            </a:r>
            <a:r>
              <a:rPr lang="en-US" altLang="zh-TW" sz="2800" dirty="0">
                <a:solidFill>
                  <a:srgbClr val="000000"/>
                </a:solidFill>
                <a:latin typeface="+mn-ea"/>
              </a:rPr>
              <a:t>100</a:t>
            </a:r>
            <a:r>
              <a:rPr lang="zh-TW" altLang="en-US" sz="2800" dirty="0">
                <a:solidFill>
                  <a:srgbClr val="000000"/>
                </a:solidFill>
                <a:latin typeface="+mn-ea"/>
              </a:rPr>
              <a:t>公克</a:t>
            </a:r>
            <a:r>
              <a:rPr lang="en-US" altLang="zh-TW" sz="2800" dirty="0">
                <a:solidFill>
                  <a:srgbClr val="000000"/>
                </a:solidFill>
                <a:latin typeface="+mn-ea"/>
              </a:rPr>
              <a:t>–1</a:t>
            </a:r>
            <a:r>
              <a:rPr lang="zh-TW" altLang="en-US" sz="2800" dirty="0">
                <a:solidFill>
                  <a:srgbClr val="000000"/>
                </a:solidFill>
                <a:latin typeface="+mn-ea"/>
              </a:rPr>
              <a:t>公斤</a:t>
            </a:r>
            <a:r>
              <a:rPr lang="en-US" altLang="zh-TW" sz="2800" dirty="0">
                <a:solidFill>
                  <a:srgbClr val="000000"/>
                </a:solidFill>
                <a:latin typeface="+mn-ea"/>
              </a:rPr>
              <a:t>800</a:t>
            </a:r>
            <a:r>
              <a:rPr lang="zh-TW" altLang="en-US" sz="2800" dirty="0">
                <a:solidFill>
                  <a:srgbClr val="000000"/>
                </a:solidFill>
                <a:latin typeface="+mn-ea"/>
              </a:rPr>
              <a:t>公克</a:t>
            </a:r>
            <a:r>
              <a:rPr lang="en-US" altLang="zh-TW" sz="2800" dirty="0">
                <a:solidFill>
                  <a:srgbClr val="000000"/>
                </a:solidFill>
                <a:latin typeface="+mn-ea"/>
              </a:rPr>
              <a:t>=2</a:t>
            </a:r>
            <a:r>
              <a:rPr lang="zh-TW" altLang="en-US" sz="2800" dirty="0">
                <a:solidFill>
                  <a:srgbClr val="000000"/>
                </a:solidFill>
                <a:latin typeface="+mn-ea"/>
              </a:rPr>
              <a:t>公斤</a:t>
            </a:r>
            <a:r>
              <a:rPr lang="en-US" altLang="zh-TW" sz="2800" dirty="0">
                <a:solidFill>
                  <a:srgbClr val="000000"/>
                </a:solidFill>
                <a:latin typeface="+mn-ea"/>
              </a:rPr>
              <a:t>700</a:t>
            </a:r>
            <a:r>
              <a:rPr lang="zh-TW" altLang="en-US" sz="2800" dirty="0">
                <a:solidFill>
                  <a:srgbClr val="000000"/>
                </a:solidFill>
                <a:latin typeface="+mn-ea"/>
              </a:rPr>
              <a:t>公克（</a:t>
            </a:r>
            <a:r>
              <a:rPr lang="zh-TW" altLang="en-US" sz="2800" dirty="0">
                <a:solidFill>
                  <a:srgbClr val="FF0000"/>
                </a:solidFill>
                <a:latin typeface="+mn-ea"/>
              </a:rPr>
              <a:t>用大的數字減小的數字</a:t>
            </a:r>
            <a:r>
              <a:rPr lang="zh-TW" altLang="en-US" sz="2800" dirty="0">
                <a:solidFill>
                  <a:srgbClr val="000000"/>
                </a:solidFill>
                <a:latin typeface="+mn-ea"/>
              </a:rPr>
              <a:t>，分別得到</a:t>
            </a:r>
            <a:r>
              <a:rPr lang="en-US" altLang="zh-TW" sz="2800" dirty="0">
                <a:solidFill>
                  <a:srgbClr val="000000"/>
                </a:solidFill>
                <a:latin typeface="+mn-ea"/>
              </a:rPr>
              <a:t>3</a:t>
            </a:r>
            <a:r>
              <a:rPr lang="zh-TW" altLang="en-US" sz="2800" dirty="0">
                <a:solidFill>
                  <a:srgbClr val="000000"/>
                </a:solidFill>
                <a:latin typeface="+mn-ea"/>
              </a:rPr>
              <a:t>公斤</a:t>
            </a:r>
            <a:r>
              <a:rPr lang="en-US" altLang="zh-TW" sz="2800" dirty="0">
                <a:solidFill>
                  <a:srgbClr val="000000"/>
                </a:solidFill>
                <a:latin typeface="+mn-ea"/>
              </a:rPr>
              <a:t>–1</a:t>
            </a:r>
            <a:r>
              <a:rPr lang="zh-TW" altLang="en-US" sz="2800" dirty="0">
                <a:solidFill>
                  <a:srgbClr val="000000"/>
                </a:solidFill>
                <a:latin typeface="+mn-ea"/>
              </a:rPr>
              <a:t>公斤</a:t>
            </a:r>
            <a:r>
              <a:rPr lang="en-US" altLang="zh-TW" sz="2800" dirty="0">
                <a:solidFill>
                  <a:srgbClr val="000000"/>
                </a:solidFill>
                <a:latin typeface="+mn-ea"/>
              </a:rPr>
              <a:t>=2</a:t>
            </a:r>
            <a:r>
              <a:rPr lang="zh-TW" altLang="en-US" sz="2800" dirty="0">
                <a:solidFill>
                  <a:srgbClr val="000000"/>
                </a:solidFill>
                <a:latin typeface="+mn-ea"/>
              </a:rPr>
              <a:t>公斤、</a:t>
            </a:r>
            <a:r>
              <a:rPr lang="en-US" altLang="zh-TW" sz="2800" dirty="0">
                <a:solidFill>
                  <a:srgbClr val="000000"/>
                </a:solidFill>
                <a:latin typeface="+mn-ea"/>
              </a:rPr>
              <a:t>800</a:t>
            </a:r>
            <a:r>
              <a:rPr lang="zh-TW" altLang="en-US" sz="2800" dirty="0">
                <a:solidFill>
                  <a:srgbClr val="000000"/>
                </a:solidFill>
                <a:latin typeface="+mn-ea"/>
              </a:rPr>
              <a:t>公克</a:t>
            </a:r>
            <a:r>
              <a:rPr lang="en-US" altLang="zh-TW" sz="2800" dirty="0">
                <a:solidFill>
                  <a:srgbClr val="000000"/>
                </a:solidFill>
                <a:latin typeface="+mn-ea"/>
              </a:rPr>
              <a:t>–100</a:t>
            </a:r>
            <a:r>
              <a:rPr lang="zh-TW" altLang="en-US" sz="2800" dirty="0">
                <a:solidFill>
                  <a:srgbClr val="000000"/>
                </a:solidFill>
                <a:latin typeface="+mn-ea"/>
              </a:rPr>
              <a:t>公克＝</a:t>
            </a:r>
            <a:r>
              <a:rPr lang="en-US" altLang="zh-TW" sz="2800" dirty="0">
                <a:solidFill>
                  <a:srgbClr val="000000"/>
                </a:solidFill>
                <a:latin typeface="+mn-ea"/>
              </a:rPr>
              <a:t>700</a:t>
            </a:r>
            <a:r>
              <a:rPr lang="zh-TW" altLang="en-US" sz="2800" dirty="0">
                <a:solidFill>
                  <a:srgbClr val="000000"/>
                </a:solidFill>
                <a:latin typeface="+mn-ea"/>
              </a:rPr>
              <a:t>公克）。 </a:t>
            </a:r>
          </a:p>
          <a:p>
            <a:r>
              <a:rPr lang="zh-TW" altLang="en-US" sz="2800" dirty="0">
                <a:solidFill>
                  <a:srgbClr val="000000"/>
                </a:solidFill>
                <a:latin typeface="+mn-ea"/>
              </a:rPr>
              <a:t>選④：誤解題意，</a:t>
            </a:r>
            <a:r>
              <a:rPr lang="zh-TW" altLang="en-US" sz="2800" dirty="0">
                <a:solidFill>
                  <a:srgbClr val="FF0000"/>
                </a:solidFill>
                <a:latin typeface="+mn-ea"/>
              </a:rPr>
              <a:t>直接選擇</a:t>
            </a:r>
            <a:r>
              <a:rPr lang="en-US" altLang="zh-TW" sz="2800" dirty="0">
                <a:solidFill>
                  <a:srgbClr val="FF0000"/>
                </a:solidFill>
                <a:latin typeface="+mn-ea"/>
              </a:rPr>
              <a:t>1</a:t>
            </a:r>
            <a:r>
              <a:rPr lang="zh-TW" altLang="en-US" sz="2800" dirty="0">
                <a:solidFill>
                  <a:srgbClr val="FF0000"/>
                </a:solidFill>
                <a:latin typeface="+mn-ea"/>
              </a:rPr>
              <a:t>個西瓜和</a:t>
            </a:r>
            <a:r>
              <a:rPr lang="en-US" altLang="zh-TW" sz="2800" dirty="0">
                <a:solidFill>
                  <a:srgbClr val="FF0000"/>
                </a:solidFill>
                <a:latin typeface="+mn-ea"/>
              </a:rPr>
              <a:t>1</a:t>
            </a:r>
            <a:r>
              <a:rPr lang="zh-TW" altLang="en-US" sz="2800" dirty="0">
                <a:solidFill>
                  <a:srgbClr val="FF0000"/>
                </a:solidFill>
                <a:latin typeface="+mn-ea"/>
              </a:rPr>
              <a:t>個鳳梨的總重量</a:t>
            </a:r>
            <a:r>
              <a:rPr lang="zh-TW" altLang="en-US" sz="2800" dirty="0">
                <a:solidFill>
                  <a:srgbClr val="000000"/>
                </a:solidFill>
                <a:latin typeface="+mn-ea"/>
              </a:rPr>
              <a:t>。 	</a:t>
            </a:r>
          </a:p>
          <a:p>
            <a:endParaRPr lang="zh-TW" altLang="en-US" sz="2400" dirty="0">
              <a:latin typeface="+mn-ea"/>
            </a:endParaRPr>
          </a:p>
        </p:txBody>
      </p:sp>
      <p:sp>
        <p:nvSpPr>
          <p:cNvPr id="5" name="投影片編號版面配置區 4"/>
          <p:cNvSpPr>
            <a:spLocks noGrp="1"/>
          </p:cNvSpPr>
          <p:nvPr>
            <p:ph type="sldNum" sz="quarter" idx="12"/>
          </p:nvPr>
        </p:nvSpPr>
        <p:spPr/>
        <p:txBody>
          <a:bodyPr/>
          <a:lstStyle/>
          <a:p>
            <a:fld id="{837AAEB3-9B56-4A4A-86F0-11422E903F13}" type="slidenum">
              <a:rPr lang="zh-TW" altLang="en-US" smtClean="0"/>
              <a:t>5</a:t>
            </a:fld>
            <a:endParaRPr lang="zh-TW" altLang="en-US" dirty="0"/>
          </a:p>
        </p:txBody>
      </p:sp>
    </p:spTree>
    <p:extLst>
      <p:ext uri="{BB962C8B-B14F-4D97-AF65-F5344CB8AC3E}">
        <p14:creationId xmlns:p14="http://schemas.microsoft.com/office/powerpoint/2010/main" val="198249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randombar(horizontal)">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randombar(horizontal)">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randombar(horizontal)">
                                      <p:cBhvr>
                                        <p:cTn id="32" dur="500"/>
                                        <p:tgtEl>
                                          <p:spTgt spid="4">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Effect transition="in" filter="randombar(horizontal)">
                                      <p:cBhvr>
                                        <p:cTn id="3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5"/>
          <p:cNvSpPr>
            <a:spLocks noGrp="1"/>
          </p:cNvSpPr>
          <p:nvPr>
            <p:ph type="title"/>
          </p:nvPr>
        </p:nvSpPr>
        <p:spPr>
          <a:xfrm>
            <a:off x="804233" y="1419772"/>
            <a:ext cx="10796528" cy="706483"/>
          </a:xfrm>
        </p:spPr>
        <p:txBody>
          <a:bodyPr>
            <a:normAutofit/>
          </a:bodyPr>
          <a:lstStyle/>
          <a:p>
            <a:pPr algn="ctr"/>
            <a:r>
              <a:rPr lang="zh-TW" altLang="en-US" dirty="0" smtClean="0">
                <a:solidFill>
                  <a:srgbClr val="0000FF"/>
                </a:solidFill>
              </a:rPr>
              <a:t>素養教學上要先學什麼及如何改變與精進</a:t>
            </a:r>
            <a:endParaRPr lang="zh-TW" altLang="en-US" dirty="0">
              <a:solidFill>
                <a:srgbClr val="0000FF"/>
              </a:solidFill>
            </a:endParaRPr>
          </a:p>
        </p:txBody>
      </p:sp>
      <p:sp>
        <p:nvSpPr>
          <p:cNvPr id="6" name="標題 5"/>
          <p:cNvSpPr txBox="1">
            <a:spLocks/>
          </p:cNvSpPr>
          <p:nvPr/>
        </p:nvSpPr>
        <p:spPr>
          <a:xfrm>
            <a:off x="804232" y="2387420"/>
            <a:ext cx="5122843" cy="33733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buFont typeface="Arial" panose="020B0604020202020204" pitchFamily="34" charset="0"/>
              <a:buChar char="•"/>
            </a:pPr>
            <a:r>
              <a:rPr lang="zh-TW" altLang="en-US" dirty="0" smtClean="0">
                <a:solidFill>
                  <a:srgbClr val="FF0000"/>
                </a:solidFill>
                <a:latin typeface="+mn-ea"/>
                <a:ea typeface="+mn-ea"/>
              </a:rPr>
              <a:t>準備什麼教具</a:t>
            </a:r>
            <a:r>
              <a:rPr lang="zh-TW" altLang="en-US" dirty="0">
                <a:solidFill>
                  <a:srgbClr val="FF0000"/>
                </a:solidFill>
                <a:latin typeface="+mn-ea"/>
                <a:ea typeface="+mn-ea"/>
              </a:rPr>
              <a:t>？</a:t>
            </a:r>
            <a:endParaRPr lang="en-US" altLang="zh-TW" dirty="0" smtClean="0">
              <a:solidFill>
                <a:srgbClr val="FF0000"/>
              </a:solidFill>
              <a:latin typeface="+mn-ea"/>
              <a:ea typeface="+mn-ea"/>
            </a:endParaRPr>
          </a:p>
          <a:p>
            <a:pPr marL="571500" indent="-571500">
              <a:buFont typeface="Arial" panose="020B0604020202020204" pitchFamily="34" charset="0"/>
              <a:buChar char="•"/>
            </a:pPr>
            <a:endParaRPr lang="en-US" altLang="zh-TW" dirty="0" smtClean="0">
              <a:solidFill>
                <a:srgbClr val="FF0000"/>
              </a:solidFill>
              <a:latin typeface="+mn-ea"/>
              <a:ea typeface="+mn-ea"/>
            </a:endParaRPr>
          </a:p>
          <a:p>
            <a:pPr marL="571500" indent="-571500">
              <a:buFont typeface="Arial" panose="020B0604020202020204" pitchFamily="34" charset="0"/>
              <a:buChar char="•"/>
            </a:pPr>
            <a:r>
              <a:rPr lang="zh-TW" altLang="en-US" dirty="0" smtClean="0">
                <a:solidFill>
                  <a:srgbClr val="FF0000"/>
                </a:solidFill>
                <a:latin typeface="+mn-ea"/>
                <a:ea typeface="+mn-ea"/>
              </a:rPr>
              <a:t>操作什麼內容？</a:t>
            </a:r>
            <a:endParaRPr lang="en-US" altLang="zh-TW" dirty="0" smtClean="0">
              <a:solidFill>
                <a:srgbClr val="FF0000"/>
              </a:solidFill>
              <a:latin typeface="+mn-ea"/>
              <a:ea typeface="+mn-ea"/>
            </a:endParaRPr>
          </a:p>
          <a:p>
            <a:pPr marL="571500" indent="-571500">
              <a:buFont typeface="Arial" panose="020B0604020202020204" pitchFamily="34" charset="0"/>
              <a:buChar char="•"/>
            </a:pPr>
            <a:endParaRPr lang="en-US" altLang="zh-TW" dirty="0" smtClean="0">
              <a:solidFill>
                <a:srgbClr val="FF0000"/>
              </a:solidFill>
              <a:latin typeface="+mn-ea"/>
              <a:ea typeface="+mn-ea"/>
            </a:endParaRPr>
          </a:p>
          <a:p>
            <a:pPr marL="571500" indent="-571500">
              <a:buFont typeface="Arial" panose="020B0604020202020204" pitchFamily="34" charset="0"/>
              <a:buChar char="•"/>
            </a:pPr>
            <a:r>
              <a:rPr lang="zh-TW" altLang="en-US" dirty="0" smtClean="0">
                <a:solidFill>
                  <a:srgbClr val="FF0000"/>
                </a:solidFill>
                <a:latin typeface="+mn-ea"/>
                <a:ea typeface="+mn-ea"/>
              </a:rPr>
              <a:t>引導學習什麼？</a:t>
            </a:r>
            <a:endParaRPr lang="en-US" altLang="zh-TW" dirty="0" smtClean="0">
              <a:solidFill>
                <a:srgbClr val="FF0000"/>
              </a:solidFill>
              <a:latin typeface="+mn-ea"/>
              <a:ea typeface="+mn-ea"/>
            </a:endParaRPr>
          </a:p>
          <a:p>
            <a:pPr marL="571500" indent="-571500">
              <a:buFont typeface="Arial" panose="020B0604020202020204" pitchFamily="34" charset="0"/>
              <a:buChar char="•"/>
            </a:pPr>
            <a:endParaRPr lang="zh-TW" altLang="en-US" dirty="0">
              <a:solidFill>
                <a:srgbClr val="FF0000"/>
              </a:solidFill>
              <a:latin typeface="+mn-ea"/>
              <a:ea typeface="+mn-ea"/>
            </a:endParaRPr>
          </a:p>
        </p:txBody>
      </p:sp>
      <p:sp>
        <p:nvSpPr>
          <p:cNvPr id="7" name="雲朵形 6"/>
          <p:cNvSpPr/>
          <p:nvPr/>
        </p:nvSpPr>
        <p:spPr>
          <a:xfrm>
            <a:off x="5769531" y="2226055"/>
            <a:ext cx="3525398" cy="1079653"/>
          </a:xfrm>
          <a:prstGeom prst="cloud">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zh-TW" altLang="en-US" dirty="0" smtClean="0">
                <a:solidFill>
                  <a:srgbClr val="FFFF00"/>
                </a:solidFill>
              </a:rPr>
              <a:t>公克從哪裡認識</a:t>
            </a:r>
            <a:r>
              <a:rPr lang="zh-TW" altLang="en-US" dirty="0">
                <a:solidFill>
                  <a:srgbClr val="FFFF00"/>
                </a:solidFill>
              </a:rPr>
              <a:t>？</a:t>
            </a:r>
          </a:p>
        </p:txBody>
      </p:sp>
      <p:sp>
        <p:nvSpPr>
          <p:cNvPr id="8" name="雲朵形 7"/>
          <p:cNvSpPr/>
          <p:nvPr/>
        </p:nvSpPr>
        <p:spPr>
          <a:xfrm>
            <a:off x="8610622" y="2226055"/>
            <a:ext cx="3525398" cy="1079653"/>
          </a:xfrm>
          <a:prstGeom prst="cloud">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zh-TW" altLang="en-US" dirty="0" smtClean="0">
                <a:solidFill>
                  <a:srgbClr val="FFFF00"/>
                </a:solidFill>
              </a:rPr>
              <a:t>公斤從哪裡認識</a:t>
            </a:r>
            <a:r>
              <a:rPr lang="zh-TW" altLang="en-US" dirty="0">
                <a:solidFill>
                  <a:srgbClr val="FFFF00"/>
                </a:solidFill>
              </a:rPr>
              <a:t>？</a:t>
            </a:r>
          </a:p>
        </p:txBody>
      </p:sp>
      <p:sp>
        <p:nvSpPr>
          <p:cNvPr id="9" name="圓角矩形 8"/>
          <p:cNvSpPr/>
          <p:nvPr/>
        </p:nvSpPr>
        <p:spPr>
          <a:xfrm>
            <a:off x="4676622" y="2458376"/>
            <a:ext cx="716883" cy="3347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400" dirty="0" smtClean="0"/>
              <a:t>Hint 1</a:t>
            </a:r>
            <a:endParaRPr lang="zh-TW" altLang="en-US" sz="1400" dirty="0"/>
          </a:p>
        </p:txBody>
      </p:sp>
      <p:sp>
        <p:nvSpPr>
          <p:cNvPr id="10" name="圓角矩形 9"/>
          <p:cNvSpPr/>
          <p:nvPr/>
        </p:nvSpPr>
        <p:spPr>
          <a:xfrm>
            <a:off x="4676621" y="2893718"/>
            <a:ext cx="716883" cy="3347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400" dirty="0" smtClean="0"/>
              <a:t>Hint 2</a:t>
            </a:r>
            <a:endParaRPr lang="zh-TW" altLang="en-US" sz="1400" dirty="0"/>
          </a:p>
        </p:txBody>
      </p:sp>
      <p:sp>
        <p:nvSpPr>
          <p:cNvPr id="11" name="雲朵形 10"/>
          <p:cNvSpPr/>
          <p:nvPr/>
        </p:nvSpPr>
        <p:spPr>
          <a:xfrm>
            <a:off x="5769531" y="3393250"/>
            <a:ext cx="3525398" cy="1079653"/>
          </a:xfrm>
          <a:prstGeom prst="cloud">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dirty="0" smtClean="0">
                <a:solidFill>
                  <a:schemeClr val="tx1"/>
                </a:solidFill>
              </a:rPr>
              <a:t>位值轉換</a:t>
            </a:r>
            <a:endParaRPr lang="zh-TW" altLang="en-US" dirty="0">
              <a:solidFill>
                <a:schemeClr val="tx1"/>
              </a:solidFill>
            </a:endParaRPr>
          </a:p>
        </p:txBody>
      </p:sp>
      <p:sp>
        <p:nvSpPr>
          <p:cNvPr id="13" name="矩形 12"/>
          <p:cNvSpPr/>
          <p:nvPr/>
        </p:nvSpPr>
        <p:spPr>
          <a:xfrm>
            <a:off x="1580547" y="365060"/>
            <a:ext cx="10555473" cy="95410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a:lnSpc>
                <a:spcPct val="100000"/>
              </a:lnSpc>
              <a:spcAft>
                <a:spcPts val="360"/>
              </a:spcAft>
            </a:pPr>
            <a:r>
              <a:rPr lang="zh-TW" altLang="zh-TW" sz="2800" dirty="0">
                <a:solidFill>
                  <a:srgbClr val="CCFF99"/>
                </a:solidFill>
                <a:latin typeface="標楷體" panose="03000509000000000000" pitchFamily="65" charset="-120"/>
                <a:ea typeface="標楷體" panose="03000509000000000000" pitchFamily="65" charset="-120"/>
              </a:rPr>
              <a:t>王伯伯到市場買了</a:t>
            </a:r>
            <a:r>
              <a:rPr lang="en-US" altLang="zh-TW" sz="2800" dirty="0">
                <a:solidFill>
                  <a:srgbClr val="CCFF99"/>
                </a:solidFill>
                <a:latin typeface="標楷體" panose="03000509000000000000" pitchFamily="65" charset="-120"/>
                <a:ea typeface="標楷體" panose="03000509000000000000" pitchFamily="65" charset="-120"/>
              </a:rPr>
              <a:t>1</a:t>
            </a:r>
            <a:r>
              <a:rPr lang="zh-TW" altLang="zh-TW" sz="2800" dirty="0">
                <a:solidFill>
                  <a:srgbClr val="CCFF99"/>
                </a:solidFill>
                <a:latin typeface="標楷體" panose="03000509000000000000" pitchFamily="65" charset="-120"/>
                <a:ea typeface="標楷體" panose="03000509000000000000" pitchFamily="65" charset="-120"/>
              </a:rPr>
              <a:t>個鳳梨和</a:t>
            </a:r>
            <a:r>
              <a:rPr lang="en-US" altLang="zh-TW" sz="2800" dirty="0">
                <a:solidFill>
                  <a:srgbClr val="CCFF99"/>
                </a:solidFill>
                <a:latin typeface="標楷體" panose="03000509000000000000" pitchFamily="65" charset="-120"/>
                <a:ea typeface="標楷體" panose="03000509000000000000" pitchFamily="65" charset="-120"/>
              </a:rPr>
              <a:t>1</a:t>
            </a:r>
            <a:r>
              <a:rPr lang="zh-TW" altLang="zh-TW" sz="2800" dirty="0">
                <a:solidFill>
                  <a:srgbClr val="CCFF99"/>
                </a:solidFill>
                <a:latin typeface="標楷體" panose="03000509000000000000" pitchFamily="65" charset="-120"/>
                <a:ea typeface="標楷體" panose="03000509000000000000" pitchFamily="65" charset="-120"/>
              </a:rPr>
              <a:t>顆西瓜共重</a:t>
            </a:r>
            <a:r>
              <a:rPr lang="en-US" altLang="zh-TW" sz="2800" dirty="0">
                <a:solidFill>
                  <a:srgbClr val="CCFF99"/>
                </a:solidFill>
                <a:latin typeface="標楷體" panose="03000509000000000000" pitchFamily="65" charset="-120"/>
                <a:ea typeface="標楷體" panose="03000509000000000000" pitchFamily="65" charset="-120"/>
              </a:rPr>
              <a:t>4</a:t>
            </a:r>
            <a:r>
              <a:rPr lang="zh-TW" altLang="zh-TW" sz="2800" dirty="0">
                <a:solidFill>
                  <a:srgbClr val="CCFF99"/>
                </a:solidFill>
                <a:latin typeface="標楷體" panose="03000509000000000000" pitchFamily="65" charset="-120"/>
                <a:ea typeface="標楷體" panose="03000509000000000000" pitchFamily="65" charset="-120"/>
              </a:rPr>
              <a:t>公斤</a:t>
            </a:r>
            <a:r>
              <a:rPr lang="en-US" altLang="zh-TW" sz="2800" dirty="0">
                <a:solidFill>
                  <a:srgbClr val="CCFF99"/>
                </a:solidFill>
                <a:latin typeface="標楷體" panose="03000509000000000000" pitchFamily="65" charset="-120"/>
                <a:ea typeface="標楷體" panose="03000509000000000000" pitchFamily="65" charset="-120"/>
              </a:rPr>
              <a:t>900</a:t>
            </a:r>
            <a:r>
              <a:rPr lang="zh-TW" altLang="zh-TW" sz="2800" dirty="0">
                <a:solidFill>
                  <a:srgbClr val="CCFF99"/>
                </a:solidFill>
                <a:latin typeface="標楷體" panose="03000509000000000000" pitchFamily="65" charset="-120"/>
                <a:ea typeface="標楷體" panose="03000509000000000000" pitchFamily="65" charset="-120"/>
              </a:rPr>
              <a:t>公克，已經知道鳳梨的重量是</a:t>
            </a:r>
            <a:r>
              <a:rPr lang="en-US" altLang="zh-TW" sz="2800" dirty="0">
                <a:solidFill>
                  <a:srgbClr val="CCFF99"/>
                </a:solidFill>
                <a:latin typeface="標楷體" panose="03000509000000000000" pitchFamily="65" charset="-120"/>
                <a:ea typeface="標楷體" panose="03000509000000000000" pitchFamily="65" charset="-120"/>
              </a:rPr>
              <a:t>1800</a:t>
            </a:r>
            <a:r>
              <a:rPr lang="zh-TW" altLang="zh-TW" sz="2800" dirty="0">
                <a:solidFill>
                  <a:srgbClr val="CCFF99"/>
                </a:solidFill>
                <a:latin typeface="標楷體" panose="03000509000000000000" pitchFamily="65" charset="-120"/>
                <a:ea typeface="標楷體" panose="03000509000000000000" pitchFamily="65" charset="-120"/>
              </a:rPr>
              <a:t>公克，請問西瓜比鳳梨重多少？</a:t>
            </a:r>
          </a:p>
        </p:txBody>
      </p:sp>
      <p:sp>
        <p:nvSpPr>
          <p:cNvPr id="14" name="圓角矩形 13"/>
          <p:cNvSpPr/>
          <p:nvPr/>
        </p:nvSpPr>
        <p:spPr>
          <a:xfrm>
            <a:off x="4676622" y="3790366"/>
            <a:ext cx="716883" cy="3347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400" dirty="0" smtClean="0"/>
              <a:t>Hint 3</a:t>
            </a:r>
            <a:endParaRPr lang="zh-TW" altLang="en-US" sz="1400" dirty="0"/>
          </a:p>
        </p:txBody>
      </p:sp>
      <p:sp>
        <p:nvSpPr>
          <p:cNvPr id="15" name="圓角矩形 14"/>
          <p:cNvSpPr/>
          <p:nvPr/>
        </p:nvSpPr>
        <p:spPr>
          <a:xfrm>
            <a:off x="4676621" y="4225708"/>
            <a:ext cx="716883" cy="3347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400" dirty="0" smtClean="0"/>
              <a:t>Hint 4</a:t>
            </a:r>
            <a:endParaRPr lang="zh-TW" altLang="en-US" sz="1400" dirty="0"/>
          </a:p>
        </p:txBody>
      </p:sp>
      <p:sp>
        <p:nvSpPr>
          <p:cNvPr id="16" name="雲朵形 15"/>
          <p:cNvSpPr/>
          <p:nvPr/>
        </p:nvSpPr>
        <p:spPr>
          <a:xfrm>
            <a:off x="5769531" y="4560445"/>
            <a:ext cx="3525398" cy="1079653"/>
          </a:xfrm>
          <a:prstGeom prst="cloud">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zh-TW" altLang="en-US" dirty="0" smtClean="0">
                <a:solidFill>
                  <a:srgbClr val="FFFF00"/>
                </a:solidFill>
                <a:latin typeface="+mn-ea"/>
              </a:rPr>
              <a:t>有了秤要做什麼</a:t>
            </a:r>
            <a:r>
              <a:rPr lang="en-US" altLang="zh-TW" dirty="0">
                <a:solidFill>
                  <a:srgbClr val="FFFF00"/>
                </a:solidFill>
                <a:latin typeface="+mn-ea"/>
              </a:rPr>
              <a:t>?</a:t>
            </a:r>
            <a:endParaRPr lang="zh-TW" altLang="en-US" dirty="0">
              <a:solidFill>
                <a:srgbClr val="FFFF00"/>
              </a:solidFill>
              <a:latin typeface="+mn-ea"/>
            </a:endParaRPr>
          </a:p>
        </p:txBody>
      </p:sp>
      <p:sp>
        <p:nvSpPr>
          <p:cNvPr id="17" name="雲朵形 16"/>
          <p:cNvSpPr/>
          <p:nvPr/>
        </p:nvSpPr>
        <p:spPr>
          <a:xfrm>
            <a:off x="8610622" y="4560445"/>
            <a:ext cx="3525398" cy="1079653"/>
          </a:xfrm>
          <a:prstGeom prst="cloud">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zh-TW" altLang="en-US" dirty="0" smtClean="0">
                <a:solidFill>
                  <a:srgbClr val="FFFF00"/>
                </a:solidFill>
                <a:latin typeface="+mn-ea"/>
              </a:rPr>
              <a:t>沒有秤可以做什麼</a:t>
            </a:r>
            <a:r>
              <a:rPr lang="en-US" altLang="zh-TW" dirty="0" smtClean="0">
                <a:solidFill>
                  <a:srgbClr val="FFFF00"/>
                </a:solidFill>
                <a:latin typeface="+mn-ea"/>
              </a:rPr>
              <a:t>?</a:t>
            </a:r>
            <a:endParaRPr lang="zh-TW" altLang="en-US" dirty="0">
              <a:solidFill>
                <a:srgbClr val="FFFF00"/>
              </a:solidFill>
              <a:latin typeface="+mn-ea"/>
            </a:endParaRPr>
          </a:p>
        </p:txBody>
      </p:sp>
      <p:sp>
        <p:nvSpPr>
          <p:cNvPr id="18" name="雲朵形 17"/>
          <p:cNvSpPr/>
          <p:nvPr/>
        </p:nvSpPr>
        <p:spPr>
          <a:xfrm>
            <a:off x="5769530" y="5729148"/>
            <a:ext cx="4390469" cy="1079653"/>
          </a:xfrm>
          <a:prstGeom prst="cloud">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dirty="0" smtClean="0">
                <a:solidFill>
                  <a:schemeClr val="tx1"/>
                </a:solidFill>
                <a:latin typeface="+mn-ea"/>
              </a:rPr>
              <a:t>有了重量位值表</a:t>
            </a:r>
            <a:r>
              <a:rPr lang="en-US" altLang="zh-TW" dirty="0" smtClean="0">
                <a:solidFill>
                  <a:schemeClr val="tx1"/>
                </a:solidFill>
                <a:latin typeface="+mn-ea"/>
              </a:rPr>
              <a:t>,</a:t>
            </a:r>
            <a:r>
              <a:rPr lang="zh-TW" altLang="en-US" dirty="0" smtClean="0">
                <a:solidFill>
                  <a:schemeClr val="tx1"/>
                </a:solidFill>
                <a:latin typeface="+mn-ea"/>
              </a:rPr>
              <a:t>再來呢</a:t>
            </a:r>
            <a:r>
              <a:rPr lang="en-US" altLang="zh-TW" dirty="0" smtClean="0">
                <a:solidFill>
                  <a:schemeClr val="tx1"/>
                </a:solidFill>
                <a:latin typeface="+mn-ea"/>
              </a:rPr>
              <a:t>?</a:t>
            </a:r>
            <a:endParaRPr lang="zh-TW" altLang="en-US" dirty="0">
              <a:solidFill>
                <a:schemeClr val="tx1"/>
              </a:solidFill>
              <a:latin typeface="+mn-ea"/>
            </a:endParaRPr>
          </a:p>
        </p:txBody>
      </p:sp>
    </p:spTree>
    <p:extLst>
      <p:ext uri="{BB962C8B-B14F-4D97-AF65-F5344CB8AC3E}">
        <p14:creationId xmlns:p14="http://schemas.microsoft.com/office/powerpoint/2010/main" val="45526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randombar(horizontal)">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randombar(horizontal)">
                                      <p:cBhvr>
                                        <p:cTn id="25" dur="500"/>
                                        <p:tgtEl>
                                          <p:spTgt spid="14"/>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randombar(horizontal)">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9"/>
                    </p:tgtEl>
                  </p:cond>
                </p:stCondLst>
                <p:endSync evt="end" delay="0">
                  <p:rtn val="all"/>
                </p:endSync>
                <p:childTnLst>
                  <p:par>
                    <p:cTn id="30" fill="hold">
                      <p:stCondLst>
                        <p:cond delay="0"/>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randombar(horizontal)">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xit" presetSubtype="0" fill="hold" grpId="1" nodeType="clickEffect">
                                  <p:stCondLst>
                                    <p:cond delay="0"/>
                                  </p:stCondLst>
                                  <p:childTnLst>
                                    <p:set>
                                      <p:cBhvr>
                                        <p:cTn id="41" dur="1" fill="hold">
                                          <p:stCondLst>
                                            <p:cond delay="0"/>
                                          </p:stCondLst>
                                        </p:cTn>
                                        <p:tgtEl>
                                          <p:spTgt spid="7"/>
                                        </p:tgtEl>
                                        <p:attrNameLst>
                                          <p:attrName>style.visibility</p:attrName>
                                        </p:attrNameLst>
                                      </p:cBhvr>
                                      <p:to>
                                        <p:strVal val="hidden"/>
                                      </p:to>
                                    </p:set>
                                  </p:childTnLst>
                                </p:cTn>
                              </p:par>
                              <p:par>
                                <p:cTn id="42" presetID="1" presetClass="exit" presetSubtype="0" fill="hold" grpId="1" nodeType="withEffect">
                                  <p:stCondLst>
                                    <p:cond delay="0"/>
                                  </p:stCondLst>
                                  <p:childTnLst>
                                    <p:set>
                                      <p:cBhvr>
                                        <p:cTn id="43"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44" restart="whenNotActive" fill="hold" evtFilter="cancelBubble" nodeType="interactiveSeq">
                <p:stCondLst>
                  <p:cond evt="onClick" delay="0">
                    <p:tgtEl>
                      <p:spTgt spid="10"/>
                    </p:tgtEl>
                  </p:cond>
                </p:stCondLst>
                <p:endSync evt="end" delay="0">
                  <p:rtn val="all"/>
                </p:endSync>
                <p:childTnLst>
                  <p:par>
                    <p:cTn id="45" fill="hold">
                      <p:stCondLst>
                        <p:cond delay="0"/>
                      </p:stCondLst>
                      <p:childTnLst>
                        <p:par>
                          <p:cTn id="46" fill="hold">
                            <p:stCondLst>
                              <p:cond delay="0"/>
                            </p:stCondLst>
                            <p:childTnLst>
                              <p:par>
                                <p:cTn id="47" presetID="14" presetClass="entr" presetSubtype="10"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randombar(horizontal)">
                                      <p:cBhvr>
                                        <p:cTn id="49" dur="500"/>
                                        <p:tgtEl>
                                          <p:spTgt spid="11"/>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xit" presetSubtype="0" fill="hold" grpId="1" nodeType="clickEffect">
                                  <p:stCondLst>
                                    <p:cond delay="0"/>
                                  </p:stCondLst>
                                  <p:childTnLst>
                                    <p:set>
                                      <p:cBhvr>
                                        <p:cTn id="53"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54" restart="whenNotActive" fill="hold" evtFilter="cancelBubble" nodeType="interactiveSeq">
                <p:stCondLst>
                  <p:cond evt="onClick" delay="0">
                    <p:tgtEl>
                      <p:spTgt spid="14"/>
                    </p:tgtEl>
                  </p:cond>
                </p:stCondLst>
                <p:endSync evt="end" delay="0">
                  <p:rtn val="all"/>
                </p:endSync>
                <p:childTnLst>
                  <p:par>
                    <p:cTn id="55" fill="hold">
                      <p:stCondLst>
                        <p:cond delay="0"/>
                      </p:stCondLst>
                      <p:childTnLst>
                        <p:par>
                          <p:cTn id="56" fill="hold">
                            <p:stCondLst>
                              <p:cond delay="0"/>
                            </p:stCondLst>
                            <p:childTnLst>
                              <p:par>
                                <p:cTn id="57" presetID="14" presetClass="entr" presetSubtype="10"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randombar(horizontal)">
                                      <p:cBhvr>
                                        <p:cTn id="59" dur="500"/>
                                        <p:tgtEl>
                                          <p:spTgt spid="16"/>
                                        </p:tgtEl>
                                      </p:cBhvr>
                                    </p:animEffect>
                                  </p:childTnLst>
                                </p:cTn>
                              </p:par>
                              <p:par>
                                <p:cTn id="60" presetID="14" presetClass="entr" presetSubtype="10"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randombar(horizontal)">
                                      <p:cBhvr>
                                        <p:cTn id="62" dur="500"/>
                                        <p:tgtEl>
                                          <p:spTgt spid="17"/>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xit" presetSubtype="0" fill="hold" grpId="1" nodeType="clickEffect">
                                  <p:stCondLst>
                                    <p:cond delay="0"/>
                                  </p:stCondLst>
                                  <p:childTnLst>
                                    <p:set>
                                      <p:cBhvr>
                                        <p:cTn id="66" dur="1" fill="hold">
                                          <p:stCondLst>
                                            <p:cond delay="0"/>
                                          </p:stCondLst>
                                        </p:cTn>
                                        <p:tgtEl>
                                          <p:spTgt spid="16"/>
                                        </p:tgtEl>
                                        <p:attrNameLst>
                                          <p:attrName>style.visibility</p:attrName>
                                        </p:attrNameLst>
                                      </p:cBhvr>
                                      <p:to>
                                        <p:strVal val="hidden"/>
                                      </p:to>
                                    </p:set>
                                  </p:childTnLst>
                                </p:cTn>
                              </p:par>
                              <p:par>
                                <p:cTn id="67" presetID="1" presetClass="exit" presetSubtype="0" fill="hold" grpId="1" nodeType="withEffect">
                                  <p:stCondLst>
                                    <p:cond delay="0"/>
                                  </p:stCondLst>
                                  <p:childTnLst>
                                    <p:set>
                                      <p:cBhvr>
                                        <p:cTn id="68"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9" restart="whenNotActive" fill="hold" evtFilter="cancelBubble" nodeType="interactiveSeq">
                <p:stCondLst>
                  <p:cond evt="onClick" delay="0">
                    <p:tgtEl>
                      <p:spTgt spid="15"/>
                    </p:tgtEl>
                  </p:cond>
                </p:stCondLst>
                <p:endSync evt="end" delay="0">
                  <p:rtn val="all"/>
                </p:endSync>
                <p:childTnLst>
                  <p:par>
                    <p:cTn id="70" fill="hold">
                      <p:stCondLst>
                        <p:cond delay="0"/>
                      </p:stCondLst>
                      <p:childTnLst>
                        <p:par>
                          <p:cTn id="71" fill="hold">
                            <p:stCondLst>
                              <p:cond delay="0"/>
                            </p:stCondLst>
                            <p:childTnLst>
                              <p:par>
                                <p:cTn id="72" presetID="14" presetClass="entr" presetSubtype="10" fill="hold" grpId="0" nodeType="click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randombar(horizontal)">
                                      <p:cBhvr>
                                        <p:cTn id="74" dur="500"/>
                                        <p:tgtEl>
                                          <p:spTgt spid="18"/>
                                        </p:tgtEl>
                                      </p:cBhvr>
                                    </p:animEffect>
                                  </p:childTnLst>
                                </p:cTn>
                              </p:par>
                            </p:childTnLst>
                          </p:cTn>
                        </p:par>
                      </p:childTnLst>
                    </p:cTn>
                  </p:par>
                  <p:par>
                    <p:cTn id="75" fill="hold">
                      <p:stCondLst>
                        <p:cond delay="indefinite"/>
                      </p:stCondLst>
                      <p:childTnLst>
                        <p:par>
                          <p:cTn id="76" fill="hold">
                            <p:stCondLst>
                              <p:cond delay="0"/>
                            </p:stCondLst>
                            <p:childTnLst>
                              <p:par>
                                <p:cTn id="77" presetID="1" presetClass="exit" presetSubtype="0" fill="hold" grpId="1" nodeType="clickEffect">
                                  <p:stCondLst>
                                    <p:cond delay="0"/>
                                  </p:stCondLst>
                                  <p:childTnLst>
                                    <p:set>
                                      <p:cBhvr>
                                        <p:cTn id="78"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5" grpId="0"/>
      <p:bldP spid="6" grpId="0"/>
      <p:bldP spid="7" grpId="0" animBg="1"/>
      <p:bldP spid="7" grpId="1" animBg="1"/>
      <p:bldP spid="8" grpId="0" animBg="1"/>
      <p:bldP spid="8" grpId="1" animBg="1"/>
      <p:bldP spid="9" grpId="0" animBg="1"/>
      <p:bldP spid="10" grpId="0" animBg="1"/>
      <p:bldP spid="11" grpId="0" animBg="1"/>
      <p:bldP spid="11" grpId="1" animBg="1"/>
      <p:bldP spid="14" grpId="0" animBg="1"/>
      <p:bldP spid="15" grpId="0" animBg="1"/>
      <p:bldP spid="16" grpId="0" animBg="1"/>
      <p:bldP spid="16" grpId="1" animBg="1"/>
      <p:bldP spid="17" grpId="0" animBg="1"/>
      <p:bldP spid="17" grpId="1" animBg="1"/>
      <p:bldP spid="18" grpId="0" animBg="1"/>
      <p:bldP spid="18"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71886" y="3671197"/>
            <a:ext cx="3256571" cy="3248305"/>
          </a:xfrm>
          <a:prstGeom prst="rect">
            <a:avLst/>
          </a:prstGeom>
        </p:spPr>
      </p:pic>
      <p:pic>
        <p:nvPicPr>
          <p:cNvPr id="6" name="圖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1978" y="290067"/>
            <a:ext cx="2946479" cy="3396103"/>
          </a:xfrm>
          <a:prstGeom prst="rect">
            <a:avLst/>
          </a:prstGeom>
        </p:spPr>
      </p:pic>
      <p:graphicFrame>
        <p:nvGraphicFramePr>
          <p:cNvPr id="7" name="表格 6"/>
          <p:cNvGraphicFramePr>
            <a:graphicFrameLocks noGrp="1"/>
          </p:cNvGraphicFramePr>
          <p:nvPr>
            <p:extLst>
              <p:ext uri="{D42A27DB-BD31-4B8C-83A1-F6EECF244321}">
                <p14:modId xmlns:p14="http://schemas.microsoft.com/office/powerpoint/2010/main" val="3621677659"/>
              </p:ext>
            </p:extLst>
          </p:nvPr>
        </p:nvGraphicFramePr>
        <p:xfrm>
          <a:off x="5384800" y="1301308"/>
          <a:ext cx="6066972" cy="1373620"/>
        </p:xfrm>
        <a:graphic>
          <a:graphicData uri="http://schemas.openxmlformats.org/drawingml/2006/table">
            <a:tbl>
              <a:tblPr firstRow="1" bandRow="1">
                <a:tableStyleId>{5C22544A-7EE6-4342-B048-85BDC9FD1C3A}</a:tableStyleId>
              </a:tblPr>
              <a:tblGrid>
                <a:gridCol w="1516743">
                  <a:extLst>
                    <a:ext uri="{9D8B030D-6E8A-4147-A177-3AD203B41FA5}">
                      <a16:colId xmlns:a16="http://schemas.microsoft.com/office/drawing/2014/main" xmlns="" val="235901643"/>
                    </a:ext>
                  </a:extLst>
                </a:gridCol>
                <a:gridCol w="1516743">
                  <a:extLst>
                    <a:ext uri="{9D8B030D-6E8A-4147-A177-3AD203B41FA5}">
                      <a16:colId xmlns:a16="http://schemas.microsoft.com/office/drawing/2014/main" xmlns="" val="3460284238"/>
                    </a:ext>
                  </a:extLst>
                </a:gridCol>
                <a:gridCol w="1516743">
                  <a:extLst>
                    <a:ext uri="{9D8B030D-6E8A-4147-A177-3AD203B41FA5}">
                      <a16:colId xmlns:a16="http://schemas.microsoft.com/office/drawing/2014/main" xmlns="" val="1296507408"/>
                    </a:ext>
                  </a:extLst>
                </a:gridCol>
                <a:gridCol w="1516743">
                  <a:extLst>
                    <a:ext uri="{9D8B030D-6E8A-4147-A177-3AD203B41FA5}">
                      <a16:colId xmlns:a16="http://schemas.microsoft.com/office/drawing/2014/main" xmlns="" val="3873807287"/>
                    </a:ext>
                  </a:extLst>
                </a:gridCol>
              </a:tblGrid>
              <a:tr h="686810">
                <a:tc>
                  <a:txBody>
                    <a:bodyPr/>
                    <a:lstStyle/>
                    <a:p>
                      <a:pPr algn="ctr"/>
                      <a:r>
                        <a:rPr lang="zh-TW" altLang="en-US" sz="3600" dirty="0" smtClean="0"/>
                        <a:t>公斤</a:t>
                      </a:r>
                      <a:endParaRPr lang="zh-TW" altLang="en-US" sz="3600" dirty="0"/>
                    </a:p>
                  </a:txBody>
                  <a:tcPr/>
                </a:tc>
                <a:tc>
                  <a:txBody>
                    <a:bodyPr/>
                    <a:lstStyle/>
                    <a:p>
                      <a:pPr algn="ctr"/>
                      <a:endParaRPr lang="zh-TW" altLang="en-US" sz="3600" dirty="0"/>
                    </a:p>
                  </a:txBody>
                  <a:tcPr/>
                </a:tc>
                <a:tc>
                  <a:txBody>
                    <a:bodyPr/>
                    <a:lstStyle/>
                    <a:p>
                      <a:pPr algn="ctr"/>
                      <a:endParaRPr lang="zh-TW" altLang="en-US" sz="3600" dirty="0"/>
                    </a:p>
                  </a:txBody>
                  <a:tcPr/>
                </a:tc>
                <a:tc>
                  <a:txBody>
                    <a:bodyPr/>
                    <a:lstStyle/>
                    <a:p>
                      <a:pPr algn="ctr"/>
                      <a:r>
                        <a:rPr lang="zh-TW" altLang="en-US" sz="3600" dirty="0" smtClean="0"/>
                        <a:t>公克</a:t>
                      </a:r>
                      <a:endParaRPr lang="zh-TW" altLang="en-US" sz="3600" dirty="0"/>
                    </a:p>
                  </a:txBody>
                  <a:tcPr/>
                </a:tc>
                <a:extLst>
                  <a:ext uri="{0D108BD9-81ED-4DB2-BD59-A6C34878D82A}">
                    <a16:rowId xmlns:a16="http://schemas.microsoft.com/office/drawing/2014/main" xmlns="" val="1936741032"/>
                  </a:ext>
                </a:extLst>
              </a:tr>
              <a:tr h="686810">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dirty="0"/>
                    </a:p>
                  </a:txBody>
                  <a:tcPr/>
                </a:tc>
                <a:extLst>
                  <a:ext uri="{0D108BD9-81ED-4DB2-BD59-A6C34878D82A}">
                    <a16:rowId xmlns:a16="http://schemas.microsoft.com/office/drawing/2014/main" xmlns="" val="3280626661"/>
                  </a:ext>
                </a:extLst>
              </a:tr>
            </a:tbl>
          </a:graphicData>
        </a:graphic>
      </p:graphicFrame>
      <p:graphicFrame>
        <p:nvGraphicFramePr>
          <p:cNvPr id="8" name="表格 7"/>
          <p:cNvGraphicFramePr>
            <a:graphicFrameLocks noGrp="1"/>
          </p:cNvGraphicFramePr>
          <p:nvPr>
            <p:extLst>
              <p:ext uri="{D42A27DB-BD31-4B8C-83A1-F6EECF244321}">
                <p14:modId xmlns:p14="http://schemas.microsoft.com/office/powerpoint/2010/main" val="2578598587"/>
              </p:ext>
            </p:extLst>
          </p:nvPr>
        </p:nvGraphicFramePr>
        <p:xfrm>
          <a:off x="5384800" y="4266742"/>
          <a:ext cx="6066972" cy="1373620"/>
        </p:xfrm>
        <a:graphic>
          <a:graphicData uri="http://schemas.openxmlformats.org/drawingml/2006/table">
            <a:tbl>
              <a:tblPr firstRow="1" bandRow="1">
                <a:tableStyleId>{5C22544A-7EE6-4342-B048-85BDC9FD1C3A}</a:tableStyleId>
              </a:tblPr>
              <a:tblGrid>
                <a:gridCol w="1516743">
                  <a:extLst>
                    <a:ext uri="{9D8B030D-6E8A-4147-A177-3AD203B41FA5}">
                      <a16:colId xmlns:a16="http://schemas.microsoft.com/office/drawing/2014/main" xmlns="" val="235901643"/>
                    </a:ext>
                  </a:extLst>
                </a:gridCol>
                <a:gridCol w="1516743">
                  <a:extLst>
                    <a:ext uri="{9D8B030D-6E8A-4147-A177-3AD203B41FA5}">
                      <a16:colId xmlns:a16="http://schemas.microsoft.com/office/drawing/2014/main" xmlns="" val="3460284238"/>
                    </a:ext>
                  </a:extLst>
                </a:gridCol>
                <a:gridCol w="1516743">
                  <a:extLst>
                    <a:ext uri="{9D8B030D-6E8A-4147-A177-3AD203B41FA5}">
                      <a16:colId xmlns:a16="http://schemas.microsoft.com/office/drawing/2014/main" xmlns="" val="1296507408"/>
                    </a:ext>
                  </a:extLst>
                </a:gridCol>
                <a:gridCol w="1516743">
                  <a:extLst>
                    <a:ext uri="{9D8B030D-6E8A-4147-A177-3AD203B41FA5}">
                      <a16:colId xmlns:a16="http://schemas.microsoft.com/office/drawing/2014/main" xmlns="" val="3873807287"/>
                    </a:ext>
                  </a:extLst>
                </a:gridCol>
              </a:tblGrid>
              <a:tr h="686810">
                <a:tc gridSpan="4">
                  <a:txBody>
                    <a:bodyPr/>
                    <a:lstStyle/>
                    <a:p>
                      <a:pPr algn="r"/>
                      <a:r>
                        <a:rPr lang="zh-TW" altLang="en-US" sz="3600" dirty="0" smtClean="0"/>
                        <a:t>公克</a:t>
                      </a:r>
                      <a:endParaRPr lang="zh-TW" altLang="en-US" sz="3600" dirty="0"/>
                    </a:p>
                  </a:txBody>
                  <a:tcPr/>
                </a:tc>
                <a:tc hMerge="1">
                  <a:txBody>
                    <a:bodyPr/>
                    <a:lstStyle/>
                    <a:p>
                      <a:pPr algn="ctr"/>
                      <a:endParaRPr lang="zh-TW" altLang="en-US" sz="3600" dirty="0"/>
                    </a:p>
                  </a:txBody>
                  <a:tcPr/>
                </a:tc>
                <a:tc hMerge="1">
                  <a:txBody>
                    <a:bodyPr/>
                    <a:lstStyle/>
                    <a:p>
                      <a:pPr algn="ctr"/>
                      <a:endParaRPr lang="zh-TW" altLang="en-US" sz="3600" dirty="0"/>
                    </a:p>
                  </a:txBody>
                  <a:tcPr/>
                </a:tc>
                <a:tc hMerge="1">
                  <a:txBody>
                    <a:bodyPr/>
                    <a:lstStyle/>
                    <a:p>
                      <a:pPr algn="ctr"/>
                      <a:endParaRPr lang="zh-TW" altLang="en-US" sz="3600" dirty="0"/>
                    </a:p>
                  </a:txBody>
                  <a:tcPr/>
                </a:tc>
                <a:extLst>
                  <a:ext uri="{0D108BD9-81ED-4DB2-BD59-A6C34878D82A}">
                    <a16:rowId xmlns:a16="http://schemas.microsoft.com/office/drawing/2014/main" xmlns="" val="1936741032"/>
                  </a:ext>
                </a:extLst>
              </a:tr>
              <a:tr h="686810">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dirty="0"/>
                    </a:p>
                  </a:txBody>
                  <a:tcPr/>
                </a:tc>
                <a:extLst>
                  <a:ext uri="{0D108BD9-81ED-4DB2-BD59-A6C34878D82A}">
                    <a16:rowId xmlns:a16="http://schemas.microsoft.com/office/drawing/2014/main" xmlns="" val="3280626661"/>
                  </a:ext>
                </a:extLst>
              </a:tr>
            </a:tbl>
          </a:graphicData>
        </a:graphic>
      </p:graphicFrame>
    </p:spTree>
    <p:extLst>
      <p:ext uri="{BB962C8B-B14F-4D97-AF65-F5344CB8AC3E}">
        <p14:creationId xmlns:p14="http://schemas.microsoft.com/office/powerpoint/2010/main" val="37072758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標題 5"/>
          <p:cNvSpPr>
            <a:spLocks noGrp="1"/>
          </p:cNvSpPr>
          <p:nvPr>
            <p:ph type="title"/>
          </p:nvPr>
        </p:nvSpPr>
        <p:spPr>
          <a:xfrm>
            <a:off x="2356983" y="389607"/>
            <a:ext cx="8915399" cy="611879"/>
          </a:xfrm>
        </p:spPr>
        <p:txBody>
          <a:bodyPr>
            <a:normAutofit fontScale="90000"/>
          </a:bodyPr>
          <a:lstStyle/>
          <a:p>
            <a:pPr algn="ctr"/>
            <a:r>
              <a:rPr lang="zh-TW" altLang="en-US" dirty="0"/>
              <a:t>教科書相關單元比較</a:t>
            </a:r>
          </a:p>
        </p:txBody>
      </p:sp>
      <p:sp>
        <p:nvSpPr>
          <p:cNvPr id="5" name="投影片編號版面配置區 4"/>
          <p:cNvSpPr>
            <a:spLocks noGrp="1"/>
          </p:cNvSpPr>
          <p:nvPr>
            <p:ph type="sldNum" sz="quarter" idx="12"/>
          </p:nvPr>
        </p:nvSpPr>
        <p:spPr/>
        <p:txBody>
          <a:bodyPr/>
          <a:lstStyle/>
          <a:p>
            <a:fld id="{837AAEB3-9B56-4A4A-86F0-11422E903F13}" type="slidenum">
              <a:rPr lang="zh-TW" altLang="en-US" smtClean="0"/>
              <a:t>8</a:t>
            </a:fld>
            <a:endParaRPr lang="zh-TW" altLang="en-US"/>
          </a:p>
        </p:txBody>
      </p:sp>
      <p:pic>
        <p:nvPicPr>
          <p:cNvPr id="8" name="圖片 7" descr="畫面剪輯"/>
          <p:cNvPicPr>
            <a:picLocks noChangeAspect="1"/>
          </p:cNvPicPr>
          <p:nvPr/>
        </p:nvPicPr>
        <p:blipFill rotWithShape="1">
          <a:blip r:embed="rId2">
            <a:extLst>
              <a:ext uri="{28A0092B-C50C-407E-A947-70E740481C1C}">
                <a14:useLocalDpi xmlns:a14="http://schemas.microsoft.com/office/drawing/2010/main" val="0"/>
              </a:ext>
            </a:extLst>
          </a:blip>
          <a:srcRect l="3663" t="9601" r="5048" b="8071"/>
          <a:stretch/>
        </p:blipFill>
        <p:spPr>
          <a:xfrm>
            <a:off x="531812" y="1523999"/>
            <a:ext cx="11393715" cy="1480457"/>
          </a:xfrm>
          <a:prstGeom prst="rect">
            <a:avLst/>
          </a:prstGeom>
        </p:spPr>
      </p:pic>
      <p:sp>
        <p:nvSpPr>
          <p:cNvPr id="2" name="矩形 1"/>
          <p:cNvSpPr/>
          <p:nvPr/>
        </p:nvSpPr>
        <p:spPr>
          <a:xfrm>
            <a:off x="1756230" y="1944913"/>
            <a:ext cx="3236686" cy="3193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矩形 8"/>
          <p:cNvSpPr/>
          <p:nvPr/>
        </p:nvSpPr>
        <p:spPr>
          <a:xfrm>
            <a:off x="5943601" y="2315025"/>
            <a:ext cx="979713" cy="29754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5304971" y="1894111"/>
            <a:ext cx="2663372" cy="3701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9447059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1)">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heel(1)">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803564" y="0"/>
            <a:ext cx="11130539" cy="795212"/>
          </a:xfrm>
        </p:spPr>
        <p:txBody>
          <a:bodyPr>
            <a:normAutofit/>
          </a:bodyPr>
          <a:lstStyle/>
          <a:p>
            <a:pPr algn="ctr"/>
            <a:r>
              <a:rPr lang="zh-TW" altLang="en-US" dirty="0">
                <a:solidFill>
                  <a:prstClr val="black"/>
                </a:solidFill>
              </a:rPr>
              <a:t>教科書分析</a:t>
            </a:r>
            <a:r>
              <a:rPr lang="en-US" altLang="zh-TW" dirty="0">
                <a:solidFill>
                  <a:prstClr val="black"/>
                </a:solidFill>
              </a:rPr>
              <a:t>(</a:t>
            </a:r>
            <a:r>
              <a:rPr lang="zh-TW" altLang="en-US" dirty="0">
                <a:solidFill>
                  <a:prstClr val="black"/>
                </a:solidFill>
              </a:rPr>
              <a:t>秤面的認識</a:t>
            </a:r>
            <a:r>
              <a:rPr lang="en-US" altLang="zh-TW" dirty="0" smtClean="0">
                <a:solidFill>
                  <a:prstClr val="black"/>
                </a:solidFill>
              </a:rPr>
              <a:t>-</a:t>
            </a:r>
            <a:r>
              <a:rPr lang="en-US" altLang="zh-TW" dirty="0">
                <a:solidFill>
                  <a:srgbClr val="00B050"/>
                </a:solidFill>
              </a:rPr>
              <a:t> 1</a:t>
            </a:r>
            <a:r>
              <a:rPr lang="zh-TW" altLang="en-US" dirty="0">
                <a:solidFill>
                  <a:srgbClr val="00B050"/>
                </a:solidFill>
              </a:rPr>
              <a:t>公斤秤</a:t>
            </a:r>
            <a:r>
              <a:rPr lang="en-US" altLang="zh-TW" dirty="0">
                <a:solidFill>
                  <a:srgbClr val="00B050"/>
                </a:solidFill>
              </a:rPr>
              <a:t>/1000</a:t>
            </a:r>
            <a:r>
              <a:rPr lang="zh-TW" altLang="en-US" dirty="0">
                <a:solidFill>
                  <a:srgbClr val="00B050"/>
                </a:solidFill>
              </a:rPr>
              <a:t>公克秤</a:t>
            </a:r>
            <a:r>
              <a:rPr lang="en-US" altLang="zh-TW" dirty="0" smtClean="0">
                <a:solidFill>
                  <a:prstClr val="black"/>
                </a:solidFill>
              </a:rPr>
              <a:t>)</a:t>
            </a:r>
            <a:endParaRPr lang="zh-TW" altLang="en-US" dirty="0"/>
          </a:p>
        </p:txBody>
      </p:sp>
      <p:pic>
        <p:nvPicPr>
          <p:cNvPr id="7" name="圖片 6"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446" y="1590423"/>
            <a:ext cx="3258098" cy="4022343"/>
          </a:xfrm>
          <a:prstGeom prst="rect">
            <a:avLst/>
          </a:prstGeom>
        </p:spPr>
      </p:pic>
      <p:sp>
        <p:nvSpPr>
          <p:cNvPr id="2" name="圓角矩形 1"/>
          <p:cNvSpPr/>
          <p:nvPr/>
        </p:nvSpPr>
        <p:spPr>
          <a:xfrm>
            <a:off x="1283231" y="900995"/>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康軒</a:t>
            </a:r>
            <a:endParaRPr lang="zh-TW" altLang="en-US" dirty="0"/>
          </a:p>
        </p:txBody>
      </p:sp>
      <p:sp>
        <p:nvSpPr>
          <p:cNvPr id="10" name="圓角矩形 9"/>
          <p:cNvSpPr/>
          <p:nvPr/>
        </p:nvSpPr>
        <p:spPr>
          <a:xfrm>
            <a:off x="7357459" y="795212"/>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翰林</a:t>
            </a:r>
            <a:endParaRPr lang="zh-TW" altLang="en-US" dirty="0"/>
          </a:p>
        </p:txBody>
      </p:sp>
      <p:grpSp>
        <p:nvGrpSpPr>
          <p:cNvPr id="11" name="群組 10"/>
          <p:cNvGrpSpPr/>
          <p:nvPr/>
        </p:nvGrpSpPr>
        <p:grpSpPr>
          <a:xfrm>
            <a:off x="5633289" y="1497747"/>
            <a:ext cx="5306165" cy="4486934"/>
            <a:chOff x="5633289" y="1497747"/>
            <a:chExt cx="5306165" cy="4486934"/>
          </a:xfrm>
        </p:grpSpPr>
        <p:pic>
          <p:nvPicPr>
            <p:cNvPr id="3" name="圖片 2"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5763" y="1497747"/>
              <a:ext cx="4953691" cy="3877216"/>
            </a:xfrm>
            <a:prstGeom prst="rect">
              <a:avLst/>
            </a:prstGeom>
          </p:spPr>
        </p:pic>
        <p:pic>
          <p:nvPicPr>
            <p:cNvPr id="5" name="圖片 4" descr="畫面剪輯"/>
            <p:cNvPicPr>
              <a:picLocks noChangeAspect="1"/>
            </p:cNvPicPr>
            <p:nvPr/>
          </p:nvPicPr>
          <p:blipFill rotWithShape="1">
            <a:blip r:embed="rId4">
              <a:extLst>
                <a:ext uri="{28A0092B-C50C-407E-A947-70E740481C1C}">
                  <a14:useLocalDpi xmlns:a14="http://schemas.microsoft.com/office/drawing/2010/main" val="0"/>
                </a:ext>
              </a:extLst>
            </a:blip>
            <a:srcRect t="63635"/>
            <a:stretch/>
          </p:blipFill>
          <p:spPr>
            <a:xfrm>
              <a:off x="5633289" y="5374963"/>
              <a:ext cx="5306165" cy="609718"/>
            </a:xfrm>
            <a:prstGeom prst="rect">
              <a:avLst/>
            </a:prstGeom>
          </p:spPr>
        </p:pic>
      </p:grpSp>
      <p:pic>
        <p:nvPicPr>
          <p:cNvPr id="12" name="圖片 11" descr="畫面剪輯"/>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916" y="4802986"/>
            <a:ext cx="5351610" cy="1831125"/>
          </a:xfrm>
          <a:prstGeom prst="rect">
            <a:avLst/>
          </a:prstGeom>
        </p:spPr>
      </p:pic>
    </p:spTree>
    <p:extLst>
      <p:ext uri="{BB962C8B-B14F-4D97-AF65-F5344CB8AC3E}">
        <p14:creationId xmlns:p14="http://schemas.microsoft.com/office/powerpoint/2010/main" val="206640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heel(1)">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360218" y="-359563"/>
            <a:ext cx="11831782" cy="1280890"/>
          </a:xfrm>
        </p:spPr>
        <p:txBody>
          <a:bodyPr>
            <a:normAutofit/>
          </a:bodyPr>
          <a:lstStyle/>
          <a:p>
            <a:r>
              <a:rPr lang="zh-TW" altLang="en-US" dirty="0">
                <a:solidFill>
                  <a:prstClr val="black"/>
                </a:solidFill>
              </a:rPr>
              <a:t>教科書分析</a:t>
            </a:r>
            <a:r>
              <a:rPr lang="en-US" altLang="zh-TW" dirty="0">
                <a:solidFill>
                  <a:prstClr val="black"/>
                </a:solidFill>
              </a:rPr>
              <a:t>(</a:t>
            </a:r>
            <a:r>
              <a:rPr lang="zh-TW" altLang="en-US" dirty="0">
                <a:solidFill>
                  <a:srgbClr val="FF0000"/>
                </a:solidFill>
              </a:rPr>
              <a:t>公克</a:t>
            </a:r>
            <a:r>
              <a:rPr lang="zh-TW" altLang="en-US" dirty="0">
                <a:solidFill>
                  <a:prstClr val="black"/>
                </a:solidFill>
              </a:rPr>
              <a:t>單位的引入</a:t>
            </a:r>
            <a:r>
              <a:rPr lang="en-US" altLang="zh-TW" dirty="0">
                <a:solidFill>
                  <a:prstClr val="black"/>
                </a:solidFill>
              </a:rPr>
              <a:t>-</a:t>
            </a:r>
            <a:r>
              <a:rPr lang="en-US" altLang="zh-TW" dirty="0">
                <a:solidFill>
                  <a:srgbClr val="00B050"/>
                </a:solidFill>
              </a:rPr>
              <a:t>1</a:t>
            </a:r>
            <a:r>
              <a:rPr lang="zh-TW" altLang="en-US" dirty="0">
                <a:solidFill>
                  <a:srgbClr val="00B050"/>
                </a:solidFill>
              </a:rPr>
              <a:t>公斤</a:t>
            </a:r>
            <a:r>
              <a:rPr lang="zh-TW" altLang="en-US" dirty="0" smtClean="0">
                <a:solidFill>
                  <a:srgbClr val="00B050"/>
                </a:solidFill>
              </a:rPr>
              <a:t>秤</a:t>
            </a:r>
            <a:r>
              <a:rPr lang="en-US" altLang="zh-TW" dirty="0" smtClean="0">
                <a:solidFill>
                  <a:srgbClr val="00B050"/>
                </a:solidFill>
              </a:rPr>
              <a:t>/1000</a:t>
            </a:r>
            <a:r>
              <a:rPr lang="zh-TW" altLang="en-US" dirty="0" smtClean="0">
                <a:solidFill>
                  <a:srgbClr val="00B050"/>
                </a:solidFill>
              </a:rPr>
              <a:t>公克秤</a:t>
            </a:r>
            <a:r>
              <a:rPr lang="en-US" altLang="zh-TW" dirty="0" smtClean="0">
                <a:solidFill>
                  <a:prstClr val="black"/>
                </a:solidFill>
              </a:rPr>
              <a:t>)</a:t>
            </a:r>
            <a:endParaRPr lang="zh-TW" altLang="en-US" dirty="0"/>
          </a:p>
        </p:txBody>
      </p:sp>
      <p:pic>
        <p:nvPicPr>
          <p:cNvPr id="6" name="圖片 5"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400" y="1677927"/>
            <a:ext cx="6050516" cy="4586681"/>
          </a:xfrm>
          <a:prstGeom prst="rect">
            <a:avLst/>
          </a:prstGeom>
        </p:spPr>
      </p:pic>
      <p:sp>
        <p:nvSpPr>
          <p:cNvPr id="10" name="圓角矩形 9"/>
          <p:cNvSpPr/>
          <p:nvPr/>
        </p:nvSpPr>
        <p:spPr>
          <a:xfrm>
            <a:off x="1283231" y="900995"/>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康軒</a:t>
            </a:r>
            <a:endParaRPr lang="zh-TW" altLang="en-US" dirty="0"/>
          </a:p>
        </p:txBody>
      </p:sp>
      <p:sp>
        <p:nvSpPr>
          <p:cNvPr id="11" name="圓角矩形 10"/>
          <p:cNvSpPr/>
          <p:nvPr/>
        </p:nvSpPr>
        <p:spPr>
          <a:xfrm>
            <a:off x="7357458" y="925024"/>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翰林</a:t>
            </a:r>
            <a:endParaRPr lang="zh-TW" altLang="en-US" dirty="0"/>
          </a:p>
        </p:txBody>
      </p:sp>
      <p:pic>
        <p:nvPicPr>
          <p:cNvPr id="2" name="圖片 1"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3819" y="1710561"/>
            <a:ext cx="5557267" cy="5028971"/>
          </a:xfrm>
          <a:prstGeom prst="rect">
            <a:avLst/>
          </a:prstGeom>
        </p:spPr>
      </p:pic>
      <p:pic>
        <p:nvPicPr>
          <p:cNvPr id="5" name="圖片 4" descr="畫面剪輯"/>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218" y="1677927"/>
            <a:ext cx="5067804" cy="4755939"/>
          </a:xfrm>
          <a:prstGeom prst="rect">
            <a:avLst/>
          </a:prstGeom>
        </p:spPr>
      </p:pic>
    </p:spTree>
    <p:extLst>
      <p:ext uri="{BB962C8B-B14F-4D97-AF65-F5344CB8AC3E}">
        <p14:creationId xmlns:p14="http://schemas.microsoft.com/office/powerpoint/2010/main" val="367682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heel(1)">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a:xfrm>
            <a:off x="803564" y="0"/>
            <a:ext cx="11130539" cy="795212"/>
          </a:xfrm>
          <a:prstGeom prst="rect">
            <a:avLst/>
          </a:prstGeom>
        </p:spPr>
        <p:txBody>
          <a:bodyPr vert="horz" lIns="91440" tIns="45720" rIns="91440" bIns="45720" rtlCol="0" anchor="b">
            <a:normAutofit/>
          </a:bodyPr>
          <a:lstStyle>
            <a:lvl1pPr algn="l" defTabSz="457200" rtl="0" eaLnBrk="1" latinLnBrk="0" hangingPunct="1">
              <a:spcBef>
                <a:spcPct val="0"/>
              </a:spcBef>
              <a:buNone/>
              <a:defRPr sz="4000" b="0" kern="1200" cap="none">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zh-TW" altLang="en-US" dirty="0" smtClean="0">
                <a:solidFill>
                  <a:prstClr val="black"/>
                </a:solidFill>
              </a:rPr>
              <a:t>教科書分析</a:t>
            </a:r>
            <a:r>
              <a:rPr lang="en-US" altLang="zh-TW" dirty="0" smtClean="0">
                <a:solidFill>
                  <a:prstClr val="black"/>
                </a:solidFill>
              </a:rPr>
              <a:t>(</a:t>
            </a:r>
            <a:r>
              <a:rPr lang="zh-TW" altLang="en-US" dirty="0" smtClean="0">
                <a:solidFill>
                  <a:prstClr val="black"/>
                </a:solidFill>
              </a:rPr>
              <a:t>秤面的認識</a:t>
            </a:r>
            <a:r>
              <a:rPr lang="en-US" altLang="zh-TW" dirty="0" smtClean="0">
                <a:solidFill>
                  <a:prstClr val="black"/>
                </a:solidFill>
              </a:rPr>
              <a:t>-</a:t>
            </a:r>
            <a:r>
              <a:rPr lang="en-US" altLang="zh-TW" dirty="0" smtClean="0">
                <a:solidFill>
                  <a:srgbClr val="00B050"/>
                </a:solidFill>
              </a:rPr>
              <a:t> 3</a:t>
            </a:r>
            <a:r>
              <a:rPr lang="zh-TW" altLang="en-US" dirty="0" smtClean="0">
                <a:solidFill>
                  <a:srgbClr val="00B050"/>
                </a:solidFill>
              </a:rPr>
              <a:t>公斤秤</a:t>
            </a:r>
            <a:r>
              <a:rPr lang="en-US" altLang="zh-TW" dirty="0" smtClean="0">
                <a:solidFill>
                  <a:prstClr val="black"/>
                </a:solidFill>
              </a:rPr>
              <a:t>)</a:t>
            </a:r>
            <a:endParaRPr lang="zh-TW" altLang="en-US" dirty="0"/>
          </a:p>
        </p:txBody>
      </p:sp>
      <p:pic>
        <p:nvPicPr>
          <p:cNvPr id="5" name="圖片 4"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043" y="1590424"/>
            <a:ext cx="4092078" cy="4770260"/>
          </a:xfrm>
          <a:prstGeom prst="rect">
            <a:avLst/>
          </a:prstGeom>
        </p:spPr>
      </p:pic>
      <p:pic>
        <p:nvPicPr>
          <p:cNvPr id="6" name="圖片 5"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6564" y="1590424"/>
            <a:ext cx="5737778" cy="3286376"/>
          </a:xfrm>
          <a:prstGeom prst="rect">
            <a:avLst/>
          </a:prstGeom>
        </p:spPr>
      </p:pic>
      <p:pic>
        <p:nvPicPr>
          <p:cNvPr id="8" name="圖片 7" descr="畫面剪輯"/>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043" y="3150895"/>
            <a:ext cx="4355439" cy="3558132"/>
          </a:xfrm>
          <a:prstGeom prst="rect">
            <a:avLst/>
          </a:prstGeom>
        </p:spPr>
      </p:pic>
      <p:sp>
        <p:nvSpPr>
          <p:cNvPr id="9" name="圓角矩形 8"/>
          <p:cNvSpPr/>
          <p:nvPr/>
        </p:nvSpPr>
        <p:spPr>
          <a:xfrm>
            <a:off x="1283231" y="900995"/>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康軒</a:t>
            </a:r>
            <a:endParaRPr lang="zh-TW" altLang="en-US" dirty="0"/>
          </a:p>
        </p:txBody>
      </p:sp>
      <p:sp>
        <p:nvSpPr>
          <p:cNvPr id="10" name="圓角矩形 9"/>
          <p:cNvSpPr/>
          <p:nvPr/>
        </p:nvSpPr>
        <p:spPr>
          <a:xfrm>
            <a:off x="7357459" y="795212"/>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翰林</a:t>
            </a:r>
            <a:endParaRPr lang="zh-TW" altLang="en-US" dirty="0"/>
          </a:p>
        </p:txBody>
      </p:sp>
    </p:spTree>
    <p:extLst>
      <p:ext uri="{BB962C8B-B14F-4D97-AF65-F5344CB8AC3E}">
        <p14:creationId xmlns:p14="http://schemas.microsoft.com/office/powerpoint/2010/main" val="1161294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360218" y="-359563"/>
            <a:ext cx="11831782" cy="1280890"/>
          </a:xfrm>
        </p:spPr>
        <p:txBody>
          <a:bodyPr>
            <a:normAutofit/>
          </a:bodyPr>
          <a:lstStyle/>
          <a:p>
            <a:pPr algn="ctr"/>
            <a:r>
              <a:rPr lang="zh-TW" altLang="en-US" dirty="0">
                <a:solidFill>
                  <a:prstClr val="black"/>
                </a:solidFill>
              </a:rPr>
              <a:t>教科書分析</a:t>
            </a:r>
            <a:r>
              <a:rPr lang="en-US" altLang="zh-TW" dirty="0">
                <a:solidFill>
                  <a:prstClr val="black"/>
                </a:solidFill>
              </a:rPr>
              <a:t>(</a:t>
            </a:r>
            <a:r>
              <a:rPr lang="zh-TW" altLang="en-US" dirty="0" smtClean="0">
                <a:solidFill>
                  <a:srgbClr val="FF0000"/>
                </a:solidFill>
              </a:rPr>
              <a:t>公斤</a:t>
            </a:r>
            <a:r>
              <a:rPr lang="zh-TW" altLang="en-US" dirty="0" smtClean="0">
                <a:solidFill>
                  <a:prstClr val="black"/>
                </a:solidFill>
              </a:rPr>
              <a:t>單位</a:t>
            </a:r>
            <a:r>
              <a:rPr lang="zh-TW" altLang="en-US" dirty="0">
                <a:solidFill>
                  <a:prstClr val="black"/>
                </a:solidFill>
              </a:rPr>
              <a:t>的引入</a:t>
            </a:r>
            <a:r>
              <a:rPr lang="en-US" altLang="zh-TW" dirty="0" smtClean="0">
                <a:solidFill>
                  <a:prstClr val="black"/>
                </a:solidFill>
              </a:rPr>
              <a:t>-</a:t>
            </a:r>
            <a:r>
              <a:rPr lang="en-US" altLang="zh-TW" dirty="0">
                <a:solidFill>
                  <a:srgbClr val="00B050"/>
                </a:solidFill>
              </a:rPr>
              <a:t> 1</a:t>
            </a:r>
            <a:r>
              <a:rPr lang="zh-TW" altLang="en-US" dirty="0">
                <a:solidFill>
                  <a:srgbClr val="00B050"/>
                </a:solidFill>
              </a:rPr>
              <a:t>公斤</a:t>
            </a:r>
            <a:r>
              <a:rPr lang="zh-TW" altLang="en-US" dirty="0" smtClean="0">
                <a:solidFill>
                  <a:srgbClr val="00B050"/>
                </a:solidFill>
              </a:rPr>
              <a:t>秤</a:t>
            </a:r>
            <a:r>
              <a:rPr lang="en-US" altLang="zh-TW" dirty="0" smtClean="0">
                <a:solidFill>
                  <a:srgbClr val="00B050"/>
                </a:solidFill>
              </a:rPr>
              <a:t>/3</a:t>
            </a:r>
            <a:r>
              <a:rPr lang="zh-TW" altLang="en-US" dirty="0" smtClean="0">
                <a:solidFill>
                  <a:srgbClr val="00B050"/>
                </a:solidFill>
              </a:rPr>
              <a:t>公斤秤</a:t>
            </a:r>
            <a:r>
              <a:rPr lang="en-US" altLang="zh-TW" dirty="0" smtClean="0">
                <a:solidFill>
                  <a:prstClr val="black"/>
                </a:solidFill>
              </a:rPr>
              <a:t>)</a:t>
            </a:r>
            <a:endParaRPr lang="zh-TW" altLang="en-US" dirty="0"/>
          </a:p>
        </p:txBody>
      </p:sp>
      <p:pic>
        <p:nvPicPr>
          <p:cNvPr id="2" name="圖片 1"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218" y="1585353"/>
            <a:ext cx="4808495" cy="2275448"/>
          </a:xfrm>
          <a:prstGeom prst="rect">
            <a:avLst/>
          </a:prstGeom>
        </p:spPr>
      </p:pic>
      <p:pic>
        <p:nvPicPr>
          <p:cNvPr id="3" name="圖片 2"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6227" y="1585353"/>
            <a:ext cx="5791316" cy="3755921"/>
          </a:xfrm>
          <a:prstGeom prst="rect">
            <a:avLst/>
          </a:prstGeom>
        </p:spPr>
      </p:pic>
      <p:sp>
        <p:nvSpPr>
          <p:cNvPr id="5" name="圓角矩形 4"/>
          <p:cNvSpPr/>
          <p:nvPr/>
        </p:nvSpPr>
        <p:spPr>
          <a:xfrm>
            <a:off x="1283231" y="900995"/>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康軒</a:t>
            </a:r>
            <a:endParaRPr lang="zh-TW" altLang="en-US" dirty="0"/>
          </a:p>
        </p:txBody>
      </p:sp>
      <p:sp>
        <p:nvSpPr>
          <p:cNvPr id="6" name="圓角矩形 5"/>
          <p:cNvSpPr/>
          <p:nvPr/>
        </p:nvSpPr>
        <p:spPr>
          <a:xfrm>
            <a:off x="7357459" y="900994"/>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翰林</a:t>
            </a:r>
            <a:endParaRPr lang="zh-TW" altLang="en-US" dirty="0"/>
          </a:p>
        </p:txBody>
      </p:sp>
    </p:spTree>
    <p:extLst>
      <p:ext uri="{BB962C8B-B14F-4D97-AF65-F5344CB8AC3E}">
        <p14:creationId xmlns:p14="http://schemas.microsoft.com/office/powerpoint/2010/main" val="2087219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prstClr val="black"/>
                </a:solidFill>
              </a:rPr>
              <a:t>教科書分析</a:t>
            </a:r>
            <a:r>
              <a:rPr lang="en-US" altLang="zh-TW" dirty="0">
                <a:solidFill>
                  <a:prstClr val="black"/>
                </a:solidFill>
              </a:rPr>
              <a:t>(</a:t>
            </a:r>
            <a:r>
              <a:rPr lang="zh-TW" altLang="en-US" dirty="0">
                <a:solidFill>
                  <a:prstClr val="black"/>
                </a:solidFill>
              </a:rPr>
              <a:t>估測與實測</a:t>
            </a:r>
            <a:r>
              <a:rPr lang="en-US" altLang="zh-TW" dirty="0">
                <a:solidFill>
                  <a:prstClr val="black"/>
                </a:solidFill>
              </a:rPr>
              <a:t>)</a:t>
            </a:r>
            <a:endParaRPr lang="zh-TW" altLang="en-US" dirty="0"/>
          </a:p>
        </p:txBody>
      </p:sp>
      <p:sp>
        <p:nvSpPr>
          <p:cNvPr id="7" name="投影片編號版面配置區 6"/>
          <p:cNvSpPr>
            <a:spLocks noGrp="1"/>
          </p:cNvSpPr>
          <p:nvPr>
            <p:ph type="sldNum" sz="quarter" idx="12"/>
          </p:nvPr>
        </p:nvSpPr>
        <p:spPr/>
        <p:txBody>
          <a:bodyPr/>
          <a:lstStyle/>
          <a:p>
            <a:fld id="{837AAEB3-9B56-4A4A-86F0-11422E903F13}" type="slidenum">
              <a:rPr lang="zh-TW" altLang="en-US" smtClean="0"/>
              <a:t>13</a:t>
            </a:fld>
            <a:endParaRPr lang="zh-TW" altLang="en-US"/>
          </a:p>
        </p:txBody>
      </p:sp>
      <p:pic>
        <p:nvPicPr>
          <p:cNvPr id="8" name="圖片 7"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769" y="1980058"/>
            <a:ext cx="6139840" cy="3420070"/>
          </a:xfrm>
          <a:prstGeom prst="rect">
            <a:avLst/>
          </a:prstGeom>
        </p:spPr>
      </p:pic>
      <p:pic>
        <p:nvPicPr>
          <p:cNvPr id="9" name="圖片 8"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9649" y="2128826"/>
            <a:ext cx="5043685" cy="4014835"/>
          </a:xfrm>
          <a:prstGeom prst="rect">
            <a:avLst/>
          </a:prstGeom>
        </p:spPr>
      </p:pic>
      <p:sp>
        <p:nvSpPr>
          <p:cNvPr id="10" name="矩形 9"/>
          <p:cNvSpPr/>
          <p:nvPr/>
        </p:nvSpPr>
        <p:spPr>
          <a:xfrm>
            <a:off x="6889111" y="2128825"/>
            <a:ext cx="1630775" cy="237004"/>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10"/>
          <p:cNvSpPr/>
          <p:nvPr/>
        </p:nvSpPr>
        <p:spPr>
          <a:xfrm>
            <a:off x="921695" y="4712368"/>
            <a:ext cx="1545734" cy="324089"/>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圓角矩形 11"/>
          <p:cNvSpPr/>
          <p:nvPr/>
        </p:nvSpPr>
        <p:spPr>
          <a:xfrm>
            <a:off x="1820259" y="1321355"/>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康軒</a:t>
            </a:r>
            <a:endParaRPr lang="zh-TW" altLang="en-US" dirty="0"/>
          </a:p>
        </p:txBody>
      </p:sp>
      <p:sp>
        <p:nvSpPr>
          <p:cNvPr id="13" name="圓角矩形 12"/>
          <p:cNvSpPr/>
          <p:nvPr/>
        </p:nvSpPr>
        <p:spPr>
          <a:xfrm>
            <a:off x="7894487" y="1321354"/>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翰林</a:t>
            </a:r>
            <a:endParaRPr lang="zh-TW" altLang="en-US" dirty="0"/>
          </a:p>
        </p:txBody>
      </p:sp>
    </p:spTree>
    <p:extLst>
      <p:ext uri="{BB962C8B-B14F-4D97-AF65-F5344CB8AC3E}">
        <p14:creationId xmlns:p14="http://schemas.microsoft.com/office/powerpoint/2010/main" val="10503184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1)">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1" name="圖片 10"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7680" y="1420763"/>
            <a:ext cx="6382393" cy="2512608"/>
          </a:xfrm>
          <a:prstGeom prst="rect">
            <a:avLst/>
          </a:prstGeom>
        </p:spPr>
      </p:pic>
      <p:sp>
        <p:nvSpPr>
          <p:cNvPr id="2" name="標題 1"/>
          <p:cNvSpPr>
            <a:spLocks noGrp="1"/>
          </p:cNvSpPr>
          <p:nvPr>
            <p:ph type="title"/>
          </p:nvPr>
        </p:nvSpPr>
        <p:spPr/>
        <p:txBody>
          <a:bodyPr/>
          <a:lstStyle/>
          <a:p>
            <a:r>
              <a:rPr lang="zh-TW" altLang="en-US" dirty="0">
                <a:solidFill>
                  <a:prstClr val="black"/>
                </a:solidFill>
              </a:rPr>
              <a:t>教科書分析</a:t>
            </a:r>
            <a:r>
              <a:rPr lang="en-US" altLang="zh-TW" dirty="0">
                <a:solidFill>
                  <a:prstClr val="black"/>
                </a:solidFill>
              </a:rPr>
              <a:t>(</a:t>
            </a:r>
            <a:r>
              <a:rPr lang="zh-TW" altLang="en-US" dirty="0"/>
              <a:t>單位換算與比較</a:t>
            </a:r>
            <a:r>
              <a:rPr lang="en-US" altLang="zh-TW" dirty="0">
                <a:solidFill>
                  <a:prstClr val="black"/>
                </a:solidFill>
              </a:rPr>
              <a:t>)</a:t>
            </a:r>
            <a:endParaRPr lang="zh-TW" altLang="en-US" dirty="0"/>
          </a:p>
        </p:txBody>
      </p:sp>
      <p:sp>
        <p:nvSpPr>
          <p:cNvPr id="7" name="投影片編號版面配置區 6"/>
          <p:cNvSpPr>
            <a:spLocks noGrp="1"/>
          </p:cNvSpPr>
          <p:nvPr>
            <p:ph type="sldNum" sz="quarter" idx="12"/>
          </p:nvPr>
        </p:nvSpPr>
        <p:spPr/>
        <p:txBody>
          <a:bodyPr/>
          <a:lstStyle/>
          <a:p>
            <a:fld id="{837AAEB3-9B56-4A4A-86F0-11422E903F13}" type="slidenum">
              <a:rPr lang="zh-TW" altLang="en-US" smtClean="0"/>
              <a:t>14</a:t>
            </a:fld>
            <a:endParaRPr lang="zh-TW" altLang="en-US"/>
          </a:p>
        </p:txBody>
      </p:sp>
      <p:sp>
        <p:nvSpPr>
          <p:cNvPr id="8" name="矩形 7"/>
          <p:cNvSpPr/>
          <p:nvPr/>
        </p:nvSpPr>
        <p:spPr>
          <a:xfrm>
            <a:off x="5007428" y="2073251"/>
            <a:ext cx="1792583" cy="1860120"/>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7583082" y="1530277"/>
            <a:ext cx="3148521" cy="2011207"/>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dirty="0">
                <a:solidFill>
                  <a:srgbClr val="FF0000"/>
                </a:solidFill>
                <a:latin typeface="標楷體" panose="03000509000000000000" pitchFamily="65" charset="-120"/>
                <a:ea typeface="標楷體" panose="03000509000000000000" pitchFamily="65" charset="-120"/>
              </a:rPr>
              <a:t>重量單位位值表</a:t>
            </a:r>
          </a:p>
        </p:txBody>
      </p:sp>
      <p:pic>
        <p:nvPicPr>
          <p:cNvPr id="12" name="圖片 11"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3598" y="4121145"/>
            <a:ext cx="7222680" cy="2671974"/>
          </a:xfrm>
          <a:prstGeom prst="rect">
            <a:avLst/>
          </a:prstGeom>
        </p:spPr>
      </p:pic>
      <p:sp>
        <p:nvSpPr>
          <p:cNvPr id="9" name="矩形 8"/>
          <p:cNvSpPr/>
          <p:nvPr/>
        </p:nvSpPr>
        <p:spPr>
          <a:xfrm>
            <a:off x="10029371" y="4599662"/>
            <a:ext cx="2066907" cy="2018852"/>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42646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1)">
                                      <p:cBhvr>
                                        <p:cTn id="18" dur="2000"/>
                                        <p:tgtEl>
                                          <p:spTgt spid="12"/>
                                        </p:tgtEl>
                                      </p:cBhvr>
                                    </p:animEffec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solidFill>
                  <a:prstClr val="black"/>
                </a:solidFill>
              </a:rPr>
              <a:t>教科書分析</a:t>
            </a:r>
            <a:r>
              <a:rPr lang="en-US" altLang="zh-TW" dirty="0">
                <a:solidFill>
                  <a:prstClr val="black"/>
                </a:solidFill>
              </a:rPr>
              <a:t>(</a:t>
            </a:r>
            <a:r>
              <a:rPr lang="zh-TW" altLang="en-US" dirty="0"/>
              <a:t>解題</a:t>
            </a:r>
            <a:r>
              <a:rPr lang="en-US" altLang="zh-TW" dirty="0">
                <a:solidFill>
                  <a:prstClr val="black"/>
                </a:solidFill>
              </a:rPr>
              <a:t>)</a:t>
            </a:r>
            <a:endParaRPr lang="zh-TW" altLang="en-US" dirty="0"/>
          </a:p>
        </p:txBody>
      </p:sp>
      <p:sp>
        <p:nvSpPr>
          <p:cNvPr id="7" name="投影片編號版面配置區 6"/>
          <p:cNvSpPr>
            <a:spLocks noGrp="1"/>
          </p:cNvSpPr>
          <p:nvPr>
            <p:ph type="sldNum" sz="quarter" idx="12"/>
          </p:nvPr>
        </p:nvSpPr>
        <p:spPr/>
        <p:txBody>
          <a:bodyPr/>
          <a:lstStyle/>
          <a:p>
            <a:fld id="{837AAEB3-9B56-4A4A-86F0-11422E903F13}" type="slidenum">
              <a:rPr lang="zh-TW" altLang="en-US" smtClean="0"/>
              <a:t>15</a:t>
            </a:fld>
            <a:endParaRPr lang="zh-TW" altLang="en-US"/>
          </a:p>
        </p:txBody>
      </p:sp>
      <p:sp>
        <p:nvSpPr>
          <p:cNvPr id="8" name="圓角矩形 7"/>
          <p:cNvSpPr/>
          <p:nvPr/>
        </p:nvSpPr>
        <p:spPr>
          <a:xfrm>
            <a:off x="1704145" y="1321355"/>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康軒</a:t>
            </a:r>
            <a:endParaRPr lang="zh-TW" altLang="en-US" dirty="0"/>
          </a:p>
        </p:txBody>
      </p:sp>
      <p:sp>
        <p:nvSpPr>
          <p:cNvPr id="9" name="圓角矩形 8"/>
          <p:cNvSpPr/>
          <p:nvPr/>
        </p:nvSpPr>
        <p:spPr>
          <a:xfrm>
            <a:off x="7778373" y="1321354"/>
            <a:ext cx="2210300" cy="5836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翰林</a:t>
            </a:r>
            <a:endParaRPr lang="zh-TW" altLang="en-US" dirty="0"/>
          </a:p>
        </p:txBody>
      </p:sp>
      <p:pic>
        <p:nvPicPr>
          <p:cNvPr id="10" name="圖片 9"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811" y="2098503"/>
            <a:ext cx="5028933" cy="2778297"/>
          </a:xfrm>
          <a:prstGeom prst="rect">
            <a:avLst/>
          </a:prstGeom>
        </p:spPr>
      </p:pic>
      <p:pic>
        <p:nvPicPr>
          <p:cNvPr id="11" name="圖片 10"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811" y="4957456"/>
            <a:ext cx="4867503" cy="1900543"/>
          </a:xfrm>
          <a:prstGeom prst="rect">
            <a:avLst/>
          </a:prstGeom>
        </p:spPr>
      </p:pic>
      <p:pic>
        <p:nvPicPr>
          <p:cNvPr id="12" name="圖片 11" descr="畫面剪輯"/>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1302" y="2098503"/>
            <a:ext cx="5449335" cy="1834868"/>
          </a:xfrm>
          <a:prstGeom prst="rect">
            <a:avLst/>
          </a:prstGeom>
        </p:spPr>
      </p:pic>
      <p:pic>
        <p:nvPicPr>
          <p:cNvPr id="13" name="圖片 12" descr="畫面剪輯"/>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1302" y="3720474"/>
            <a:ext cx="5449335" cy="2942428"/>
          </a:xfrm>
          <a:prstGeom prst="rect">
            <a:avLst/>
          </a:prstGeom>
        </p:spPr>
      </p:pic>
    </p:spTree>
    <p:extLst>
      <p:ext uri="{BB962C8B-B14F-4D97-AF65-F5344CB8AC3E}">
        <p14:creationId xmlns:p14="http://schemas.microsoft.com/office/powerpoint/2010/main" val="40275512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heel(1)">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2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heel(1)">
                                      <p:cBhvr>
                                        <p:cTn id="2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教學建議</a:t>
            </a:r>
            <a:r>
              <a:rPr lang="en-US" altLang="zh-TW" dirty="0"/>
              <a:t>(</a:t>
            </a:r>
            <a:r>
              <a:rPr lang="zh-TW" altLang="en-US" dirty="0"/>
              <a:t>含教具使用</a:t>
            </a:r>
            <a:r>
              <a:rPr lang="en-US" altLang="zh-TW" dirty="0"/>
              <a:t>)</a:t>
            </a:r>
            <a:endParaRPr lang="zh-TW" altLang="en-US" dirty="0"/>
          </a:p>
        </p:txBody>
      </p:sp>
      <p:sp>
        <p:nvSpPr>
          <p:cNvPr id="3" name="內容版面配置區 2"/>
          <p:cNvSpPr>
            <a:spLocks noGrp="1"/>
          </p:cNvSpPr>
          <p:nvPr>
            <p:ph idx="1"/>
          </p:nvPr>
        </p:nvSpPr>
        <p:spPr>
          <a:xfrm>
            <a:off x="1063385" y="1598023"/>
            <a:ext cx="10193033" cy="3777622"/>
          </a:xfrm>
        </p:spPr>
        <p:txBody>
          <a:bodyPr>
            <a:normAutofit/>
          </a:bodyPr>
          <a:lstStyle/>
          <a:p>
            <a:r>
              <a:rPr lang="zh-TW" altLang="en-US" sz="2800" dirty="0">
                <a:solidFill>
                  <a:srgbClr val="000000"/>
                </a:solidFill>
                <a:latin typeface="微軟正黑體" panose="020B0604030504040204" pitchFamily="34" charset="-120"/>
                <a:ea typeface="微軟正黑體" panose="020B0604030504040204" pitchFamily="34" charset="-120"/>
              </a:rPr>
              <a:t>量感的建立是相當重要的，透過實際測量</a:t>
            </a:r>
            <a:r>
              <a:rPr lang="zh-TW" altLang="en-US" sz="2800" dirty="0">
                <a:solidFill>
                  <a:srgbClr val="FF0000"/>
                </a:solidFill>
                <a:latin typeface="微軟正黑體" panose="020B0604030504040204" pitchFamily="34" charset="-120"/>
                <a:ea typeface="微軟正黑體" panose="020B0604030504040204" pitchFamily="34" charset="-120"/>
              </a:rPr>
              <a:t>操作</a:t>
            </a:r>
            <a:r>
              <a:rPr lang="zh-TW" altLang="en-US" sz="2800" dirty="0">
                <a:solidFill>
                  <a:srgbClr val="000000"/>
                </a:solidFill>
                <a:latin typeface="微軟正黑體" panose="020B0604030504040204" pitchFamily="34" charset="-120"/>
                <a:ea typeface="微軟正黑體" panose="020B0604030504040204" pitchFamily="34" charset="-120"/>
              </a:rPr>
              <a:t>與秤面刻度的判讀有助於學生對重量單位的認識</a:t>
            </a:r>
            <a:endParaRPr lang="en-US" altLang="zh-TW" sz="2800" dirty="0">
              <a:solidFill>
                <a:srgbClr val="000000"/>
              </a:solidFill>
              <a:latin typeface="微軟正黑體" panose="020B0604030504040204" pitchFamily="34" charset="-120"/>
              <a:ea typeface="微軟正黑體" panose="020B0604030504040204" pitchFamily="34" charset="-120"/>
            </a:endParaRPr>
          </a:p>
          <a:p>
            <a:r>
              <a:rPr lang="zh-TW" altLang="en-US" sz="2800" dirty="0">
                <a:solidFill>
                  <a:srgbClr val="000000"/>
                </a:solidFill>
                <a:latin typeface="微軟正黑體" panose="020B0604030504040204" pitchFamily="34" charset="-120"/>
                <a:ea typeface="微軟正黑體" panose="020B0604030504040204" pitchFamily="34" charset="-120"/>
              </a:rPr>
              <a:t>本題若依內容細目規範直接進行複名數的加減計算則超出命題範圍，教師仍可以指導學生將複名數化為單名數計算後再轉換為複名數選擇正確答案</a:t>
            </a:r>
            <a:endParaRPr lang="en-US" altLang="zh-TW" sz="2800" dirty="0">
              <a:solidFill>
                <a:srgbClr val="000000"/>
              </a:solidFill>
              <a:latin typeface="微軟正黑體" panose="020B0604030504040204" pitchFamily="34" charset="-120"/>
              <a:ea typeface="微軟正黑體" panose="020B0604030504040204" pitchFamily="34" charset="-120"/>
            </a:endParaRPr>
          </a:p>
          <a:p>
            <a:r>
              <a:rPr lang="zh-TW" altLang="en-US" sz="2800" dirty="0">
                <a:solidFill>
                  <a:srgbClr val="000000"/>
                </a:solidFill>
                <a:latin typeface="微軟正黑體" panose="020B0604030504040204" pitchFamily="34" charset="-120"/>
                <a:ea typeface="微軟正黑體" panose="020B0604030504040204" pitchFamily="34" charset="-120"/>
              </a:rPr>
              <a:t>可透過</a:t>
            </a:r>
            <a:r>
              <a:rPr lang="zh-TW" altLang="en-US" sz="2800" dirty="0">
                <a:solidFill>
                  <a:srgbClr val="FF0000"/>
                </a:solidFill>
                <a:latin typeface="微軟正黑體" panose="020B0604030504040204" pitchFamily="34" charset="-120"/>
                <a:ea typeface="微軟正黑體" panose="020B0604030504040204" pitchFamily="34" charset="-120"/>
              </a:rPr>
              <a:t>具體物操作</a:t>
            </a:r>
            <a:r>
              <a:rPr lang="zh-TW" altLang="en-US" sz="2800" dirty="0">
                <a:solidFill>
                  <a:srgbClr val="000000"/>
                </a:solidFill>
                <a:latin typeface="微軟正黑體" panose="020B0604030504040204" pitchFamily="34" charset="-120"/>
                <a:ea typeface="微軟正黑體" panose="020B0604030504040204" pitchFamily="34" charset="-120"/>
              </a:rPr>
              <a:t>或</a:t>
            </a:r>
            <a:r>
              <a:rPr lang="zh-TW" altLang="en-US" sz="2800" dirty="0">
                <a:solidFill>
                  <a:srgbClr val="FF0000"/>
                </a:solidFill>
                <a:latin typeface="微軟正黑體" panose="020B0604030504040204" pitchFamily="34" charset="-120"/>
                <a:ea typeface="微軟正黑體" panose="020B0604030504040204" pitchFamily="34" charset="-120"/>
              </a:rPr>
              <a:t>線段圖</a:t>
            </a:r>
            <a:r>
              <a:rPr lang="zh-TW" altLang="en-US" sz="2800" dirty="0">
                <a:solidFill>
                  <a:srgbClr val="000000"/>
                </a:solidFill>
                <a:latin typeface="微軟正黑體" panose="020B0604030504040204" pitchFamily="34" charset="-120"/>
                <a:ea typeface="微軟正黑體" panose="020B0604030504040204" pitchFamily="34" charset="-120"/>
              </a:rPr>
              <a:t>幫助學生了解題意以及思考解題策略</a:t>
            </a:r>
          </a:p>
        </p:txBody>
      </p:sp>
      <p:sp>
        <p:nvSpPr>
          <p:cNvPr id="4" name="投影片編號版面配置區 3"/>
          <p:cNvSpPr>
            <a:spLocks noGrp="1"/>
          </p:cNvSpPr>
          <p:nvPr>
            <p:ph type="sldNum" sz="quarter" idx="12"/>
          </p:nvPr>
        </p:nvSpPr>
        <p:spPr/>
        <p:txBody>
          <a:bodyPr/>
          <a:lstStyle/>
          <a:p>
            <a:fld id="{837AAEB3-9B56-4A4A-86F0-11422E903F13}" type="slidenum">
              <a:rPr lang="zh-TW" altLang="en-US" smtClean="0"/>
              <a:t>16</a:t>
            </a:fld>
            <a:endParaRPr lang="zh-TW" altLang="en-US"/>
          </a:p>
        </p:txBody>
      </p:sp>
    </p:spTree>
    <p:extLst>
      <p:ext uri="{BB962C8B-B14F-4D97-AF65-F5344CB8AC3E}">
        <p14:creationId xmlns:p14="http://schemas.microsoft.com/office/powerpoint/2010/main" val="1681402273"/>
      </p:ext>
    </p:extLst>
  </p:cSld>
  <p:clrMapOvr>
    <a:masterClrMapping/>
  </p:clrMapOvr>
  <p:timing>
    <p:tnLst>
      <p:par>
        <p:cTn id="1" dur="indefinite" restart="never" nodeType="tmRoot"/>
      </p:par>
    </p:tnLst>
  </p:timing>
</p:sld>
</file>

<file path=ppt/theme/theme1.xml><?xml version="1.0" encoding="utf-8"?>
<a:theme xmlns:a="http://schemas.openxmlformats.org/drawingml/2006/main" name="絲縷">
  <a:themeElements>
    <a:clrScheme name="絲縷">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絲縷">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絲縷">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589</TotalTime>
  <Words>857</Words>
  <Application>Microsoft Office PowerPoint</Application>
  <PresentationFormat>寬螢幕</PresentationFormat>
  <Paragraphs>145</Paragraphs>
  <Slides>16</Slides>
  <Notes>1</Notes>
  <HiddenSlides>4</HiddenSlides>
  <MMClips>0</MMClips>
  <ScaleCrop>false</ScaleCrop>
  <HeadingPairs>
    <vt:vector size="6" baseType="variant">
      <vt:variant>
        <vt:lpstr>使用字型</vt:lpstr>
      </vt:variant>
      <vt:variant>
        <vt:i4>10</vt:i4>
      </vt:variant>
      <vt:variant>
        <vt:lpstr>佈景主題</vt:lpstr>
      </vt:variant>
      <vt:variant>
        <vt:i4>1</vt:i4>
      </vt:variant>
      <vt:variant>
        <vt:lpstr>投影片標題</vt:lpstr>
      </vt:variant>
      <vt:variant>
        <vt:i4>16</vt:i4>
      </vt:variant>
    </vt:vector>
  </HeadingPairs>
  <TitlesOfParts>
    <vt:vector size="27" baseType="lpstr">
      <vt:lpstr>微軟正黑體</vt:lpstr>
      <vt:lpstr>新細明體</vt:lpstr>
      <vt:lpstr>新細明體</vt:lpstr>
      <vt:lpstr>標楷體</vt:lpstr>
      <vt:lpstr>Arial</vt:lpstr>
      <vt:lpstr>Calibri</vt:lpstr>
      <vt:lpstr>Century Gothic</vt:lpstr>
      <vt:lpstr>Times New Roman</vt:lpstr>
      <vt:lpstr>Trebuchet MS</vt:lpstr>
      <vt:lpstr>Wingdings 3</vt:lpstr>
      <vt:lpstr>絲縷</vt:lpstr>
      <vt:lpstr>學力檢測試題解析與教學探究~~三年級</vt:lpstr>
      <vt:lpstr>三年級數學-評量架構-知識向度說明</vt:lpstr>
      <vt:lpstr>三年級數學-評量架構與結果</vt:lpstr>
      <vt:lpstr>PowerPoint 簡報</vt:lpstr>
      <vt:lpstr>評量目標說明及作答錯誤分析</vt:lpstr>
      <vt:lpstr>素養教學上要先學什麼及如何改變與精進</vt:lpstr>
      <vt:lpstr>PowerPoint 簡報</vt:lpstr>
      <vt:lpstr>教科書相關單元比較</vt:lpstr>
      <vt:lpstr>教科書分析(秤面的認識- 1公斤秤/1000公克秤)</vt:lpstr>
      <vt:lpstr>教科書分析(公克單位的引入-1公斤秤/1000公克秤)</vt:lpstr>
      <vt:lpstr>PowerPoint 簡報</vt:lpstr>
      <vt:lpstr>教科書分析(公斤單位的引入- 1公斤秤/3公斤秤)</vt:lpstr>
      <vt:lpstr>教科書分析(估測與實測)</vt:lpstr>
      <vt:lpstr>教科書分析(單位換算與比較)</vt:lpstr>
      <vt:lpstr>教科書分析(解題)</vt:lpstr>
      <vt:lpstr>教學建議(含教具使用)</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國小三年級學力檢核分析</dc:title>
  <dc:creator>user</dc:creator>
  <cp:lastModifiedBy>user</cp:lastModifiedBy>
  <cp:revision>31</cp:revision>
  <dcterms:created xsi:type="dcterms:W3CDTF">2021-10-04T02:44:08Z</dcterms:created>
  <dcterms:modified xsi:type="dcterms:W3CDTF">2021-10-12T03:19:03Z</dcterms:modified>
</cp:coreProperties>
</file>