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A14D0FB-2C76-4D43-8B0F-9EB1F27247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6855" y="1241570"/>
            <a:ext cx="8690994" cy="2615928"/>
          </a:xfrm>
        </p:spPr>
        <p:txBody>
          <a:bodyPr>
            <a:normAutofit/>
          </a:bodyPr>
          <a:lstStyle/>
          <a:p>
            <a: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Joseph </a:t>
            </a: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Had a little Overcoat</a:t>
            </a: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簡案設計</a:t>
            </a:r>
            <a: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</a:t>
            </a:r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說課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2E3C2562-13EF-46A5-8662-0F8E6A3F3E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6855" y="4101905"/>
            <a:ext cx="5469623" cy="1213982"/>
          </a:xfrm>
        </p:spPr>
        <p:txBody>
          <a:bodyPr>
            <a:normAutofit/>
          </a:bodyPr>
          <a:lstStyle/>
          <a:p>
            <a:r>
              <a:rPr lang="en-US" altLang="zh-TW" sz="2400" b="1" dirty="0" err="1">
                <a:solidFill>
                  <a:schemeClr val="bg1"/>
                </a:solidFill>
              </a:rPr>
              <a:t>Ninalynn</a:t>
            </a:r>
            <a:r>
              <a:rPr lang="en-US" altLang="zh-TW" sz="2400" b="1" dirty="0">
                <a:solidFill>
                  <a:schemeClr val="bg1"/>
                </a:solidFill>
              </a:rPr>
              <a:t> Chang </a:t>
            </a:r>
            <a:r>
              <a:rPr lang="zh-TW" altLang="en-US" sz="2400" b="1" dirty="0">
                <a:solidFill>
                  <a:schemeClr val="bg1"/>
                </a:solidFill>
              </a:rPr>
              <a:t> </a:t>
            </a:r>
            <a:endParaRPr lang="en-US" altLang="zh-TW" sz="2400" b="1" dirty="0">
              <a:solidFill>
                <a:schemeClr val="bg1"/>
              </a:solidFill>
            </a:endParaRPr>
          </a:p>
          <a:p>
            <a:r>
              <a:rPr lang="zh-TW" altLang="en-US" sz="2400" b="1" dirty="0">
                <a:solidFill>
                  <a:schemeClr val="bg1"/>
                </a:solidFill>
              </a:rPr>
              <a:t>桃園市英語輔導團   林森國小教師</a:t>
            </a:r>
          </a:p>
        </p:txBody>
      </p:sp>
      <p:pic>
        <p:nvPicPr>
          <p:cNvPr id="1026" name="Picture 2" descr="博客來-Joseph Had a Little Overcoat">
            <a:extLst>
              <a:ext uri="{FF2B5EF4-FFF2-40B4-BE49-F238E27FC236}">
                <a16:creationId xmlns:a16="http://schemas.microsoft.com/office/drawing/2014/main" id="{AEE7249B-5E06-431C-8215-5855BFCA9D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7529" y="1241570"/>
            <a:ext cx="2145060" cy="261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F424C9AB-48DD-424A-B4A2-01501CFEDF70}"/>
              </a:ext>
            </a:extLst>
          </p:cNvPr>
          <p:cNvPicPr/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6" t="29800" r="84468" b="59770"/>
          <a:stretch/>
        </p:blipFill>
        <p:spPr bwMode="auto">
          <a:xfrm>
            <a:off x="6474695" y="3422709"/>
            <a:ext cx="2070508" cy="212660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37251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7C079CB-5A6D-4063-86BE-4FB115A4C5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747" y="973306"/>
            <a:ext cx="2811567" cy="4547121"/>
          </a:xfrm>
        </p:spPr>
        <p:txBody>
          <a:bodyPr>
            <a:normAutofit/>
          </a:bodyPr>
          <a:lstStyle/>
          <a:p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設計理念</a:t>
            </a: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zh-TW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4DAC2B4-F952-42F3-9989-3B9C45D2DC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8" y="788565"/>
            <a:ext cx="7315200" cy="5196183"/>
          </a:xfrm>
        </p:spPr>
        <p:txBody>
          <a:bodyPr>
            <a:normAutofit/>
          </a:bodyPr>
          <a:lstStyle/>
          <a:p>
            <a:r>
              <a:rPr lang="zh-TW" altLang="en-US" sz="2800" b="1" dirty="0"/>
              <a:t>語用</a:t>
            </a:r>
            <a:r>
              <a:rPr lang="en-US" altLang="zh-TW" sz="2800" b="1" dirty="0"/>
              <a:t>__</a:t>
            </a:r>
          </a:p>
          <a:p>
            <a:pPr marL="0" indent="0">
              <a:buNone/>
            </a:pPr>
            <a:r>
              <a:rPr lang="en-US" altLang="zh-TW" sz="2800" dirty="0"/>
              <a:t>  </a:t>
            </a:r>
            <a:r>
              <a:rPr lang="zh-TW" altLang="en-US" sz="2800" dirty="0"/>
              <a:t>藉由英文繪本讓學生綜合運用所學過的英文</a:t>
            </a:r>
            <a:endParaRPr lang="en-US" altLang="zh-TW" sz="2800" dirty="0"/>
          </a:p>
          <a:p>
            <a:r>
              <a:rPr lang="zh-TW" altLang="en-US" sz="2800" b="1" dirty="0"/>
              <a:t>語學</a:t>
            </a:r>
            <a:r>
              <a:rPr lang="en-US" altLang="zh-TW" sz="2800" b="1" dirty="0"/>
              <a:t>—</a:t>
            </a:r>
          </a:p>
          <a:p>
            <a:pPr marL="0" indent="0">
              <a:buNone/>
            </a:pPr>
            <a:r>
              <a:rPr lang="zh-TW" altLang="en-US" sz="2800" b="1" dirty="0"/>
              <a:t>            單字：</a:t>
            </a:r>
            <a:r>
              <a:rPr lang="en-US" altLang="zh-TW" sz="2800" b="1" dirty="0"/>
              <a:t>Clothing</a:t>
            </a:r>
          </a:p>
          <a:p>
            <a:pPr marL="0" indent="0">
              <a:buNone/>
            </a:pPr>
            <a:r>
              <a:rPr lang="en-US" altLang="zh-TW" sz="2800" b="1" dirty="0"/>
              <a:t>            </a:t>
            </a:r>
            <a:r>
              <a:rPr lang="zh-TW" altLang="en-US" sz="2800" b="1" dirty="0"/>
              <a:t>句子：</a:t>
            </a:r>
            <a:r>
              <a:rPr lang="en-US" altLang="zh-TW" sz="2800" b="1" dirty="0"/>
              <a:t>Joseph had a little </a:t>
            </a:r>
            <a:r>
              <a:rPr lang="en-US" altLang="zh-TW" sz="2800" b="1" u="sng" dirty="0"/>
              <a:t>overcoat</a:t>
            </a:r>
            <a:r>
              <a:rPr lang="en-US" altLang="zh-TW" sz="2800" b="1" dirty="0"/>
              <a:t>.</a:t>
            </a:r>
          </a:p>
          <a:p>
            <a:r>
              <a:rPr lang="zh-TW" altLang="en-US" sz="2800" b="1" dirty="0"/>
              <a:t>素養</a:t>
            </a:r>
            <a:r>
              <a:rPr lang="en-US" altLang="zh-TW" sz="2800" b="1" dirty="0"/>
              <a:t>__</a:t>
            </a:r>
          </a:p>
          <a:p>
            <a:pPr marL="0" indent="0">
              <a:buNone/>
            </a:pPr>
            <a:r>
              <a:rPr lang="zh-TW" altLang="en-US" sz="2800" dirty="0"/>
              <a:t>   誘發及強化孩子愛物惜物的心理素養</a:t>
            </a:r>
            <a:endParaRPr lang="en-US" altLang="zh-TW" sz="2800" dirty="0"/>
          </a:p>
          <a:p>
            <a:pPr marL="0" indent="0">
              <a:buNone/>
            </a:pPr>
            <a:r>
              <a:rPr lang="zh-TW" altLang="en-US" sz="2800" dirty="0"/>
              <a:t>   引發孩子關心社會貢獻己力的使命感</a:t>
            </a:r>
            <a:endParaRPr lang="en-US" altLang="zh-TW" sz="2800" dirty="0"/>
          </a:p>
        </p:txBody>
      </p:sp>
    </p:spTree>
    <p:extLst>
      <p:ext uri="{BB962C8B-B14F-4D97-AF65-F5344CB8AC3E}">
        <p14:creationId xmlns:p14="http://schemas.microsoft.com/office/powerpoint/2010/main" val="3357468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7C079CB-5A6D-4063-86BE-4FB115A4C5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72" y="998738"/>
            <a:ext cx="3443955" cy="5306782"/>
          </a:xfrm>
        </p:spPr>
        <p:txBody>
          <a:bodyPr>
            <a:normAutofit fontScale="90000"/>
          </a:bodyPr>
          <a:lstStyle/>
          <a:p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繪本教學</a:t>
            </a:r>
            <a: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</a:t>
            </a: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     -reading </a:t>
            </a: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While-reading</a:t>
            </a: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After -reading</a:t>
            </a: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zh-TW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Top-Down vs Bottom-Up Processing — Insights to English">
            <a:extLst>
              <a:ext uri="{FF2B5EF4-FFF2-40B4-BE49-F238E27FC236}">
                <a16:creationId xmlns:a16="http://schemas.microsoft.com/office/drawing/2014/main" id="{211A61D3-F7AE-4AC7-A5A5-4B509540A3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681" y="1657886"/>
            <a:ext cx="7674317" cy="33583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" name="圖形 7" descr="游標">
            <a:extLst>
              <a:ext uri="{FF2B5EF4-FFF2-40B4-BE49-F238E27FC236}">
                <a16:creationId xmlns:a16="http://schemas.microsoft.com/office/drawing/2014/main" id="{39965386-57C6-4557-B416-88756C10C2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3356004">
            <a:off x="235869" y="2411146"/>
            <a:ext cx="687044" cy="687044"/>
          </a:xfrm>
          <a:prstGeom prst="rect">
            <a:avLst/>
          </a:prstGeom>
        </p:spPr>
      </p:pic>
      <p:pic>
        <p:nvPicPr>
          <p:cNvPr id="10" name="圖形 9" descr="游標">
            <a:extLst>
              <a:ext uri="{FF2B5EF4-FFF2-40B4-BE49-F238E27FC236}">
                <a16:creationId xmlns:a16="http://schemas.microsoft.com/office/drawing/2014/main" id="{2E4280EF-EF06-4EA8-9279-9ABBAFE8D7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3356004">
            <a:off x="307683" y="3759810"/>
            <a:ext cx="687044" cy="687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525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063C953-DCDA-439C-89CB-5343ECD35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1123837"/>
            <a:ext cx="3766720" cy="4601183"/>
          </a:xfrm>
        </p:spPr>
        <p:txBody>
          <a:bodyPr/>
          <a:lstStyle/>
          <a:p>
            <a: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Pre-</a:t>
            </a: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Reading the Book</a:t>
            </a: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zh-TW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25435CD-0231-4583-8CF1-8C311DA41E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66719" y="763399"/>
            <a:ext cx="7315200" cy="3435942"/>
          </a:xfrm>
        </p:spPr>
        <p:txBody>
          <a:bodyPr>
            <a:normAutofit/>
          </a:bodyPr>
          <a:lstStyle/>
          <a:p>
            <a:r>
              <a:rPr lang="en-US" altLang="zh-TW" sz="3600" dirty="0"/>
              <a:t>Words Teaching-</a:t>
            </a:r>
          </a:p>
          <a:p>
            <a:pPr marL="0" indent="0">
              <a:buNone/>
            </a:pPr>
            <a:r>
              <a:rPr lang="en-US" altLang="zh-TW" sz="3200" dirty="0">
                <a:latin typeface="+mj-lt"/>
              </a:rPr>
              <a:t>  </a:t>
            </a:r>
            <a:r>
              <a:rPr lang="zh-TW" altLang="en-US" sz="3200" dirty="0">
                <a:latin typeface="+mj-lt"/>
              </a:rPr>
              <a:t> </a:t>
            </a:r>
            <a:r>
              <a:rPr lang="en-US" altLang="zh-TW" sz="2800" dirty="0">
                <a:latin typeface="+mj-lt"/>
                <a:ea typeface="新細明體" panose="02020500000000000000" pitchFamily="18" charset="-120"/>
              </a:rPr>
              <a:t>①</a:t>
            </a:r>
            <a:r>
              <a:rPr lang="zh-TW" altLang="en-US" sz="2800" dirty="0">
                <a:latin typeface="+mj-lt"/>
                <a:ea typeface="新細明體" panose="02020500000000000000" pitchFamily="18" charset="-120"/>
              </a:rPr>
              <a:t> </a:t>
            </a:r>
            <a:r>
              <a:rPr lang="en-US" altLang="zh-TW" sz="2800" dirty="0">
                <a:latin typeface="+mj-lt"/>
              </a:rPr>
              <a:t>Use A PPT to Teaching Words</a:t>
            </a:r>
          </a:p>
          <a:p>
            <a:pPr marL="0" indent="0">
              <a:buNone/>
            </a:pPr>
            <a:r>
              <a:rPr lang="en-US" altLang="zh-TW" sz="2800" dirty="0">
                <a:latin typeface="+mj-lt"/>
              </a:rPr>
              <a:t>  </a:t>
            </a:r>
            <a:r>
              <a:rPr lang="zh-TW" altLang="en-US" sz="2800" dirty="0">
                <a:latin typeface="+mj-lt"/>
                <a:ea typeface="新細明體" panose="02020500000000000000" pitchFamily="18" charset="-120"/>
              </a:rPr>
              <a:t> ② </a:t>
            </a:r>
            <a:r>
              <a:rPr lang="en-US" altLang="zh-TW" sz="2800" dirty="0">
                <a:latin typeface="+mj-lt"/>
              </a:rPr>
              <a:t>Use A Clip to Practice Words.</a:t>
            </a:r>
          </a:p>
          <a:p>
            <a:pPr marL="0" indent="0">
              <a:buNone/>
            </a:pPr>
            <a:r>
              <a:rPr lang="zh-TW" altLang="en-US" sz="2800" dirty="0">
                <a:latin typeface="+mj-lt"/>
                <a:ea typeface="新細明體" panose="02020500000000000000" pitchFamily="18" charset="-120"/>
              </a:rPr>
              <a:t>   ③ </a:t>
            </a:r>
            <a:r>
              <a:rPr lang="en-US" altLang="zh-TW" sz="2800" dirty="0">
                <a:latin typeface="+mj-lt"/>
                <a:ea typeface="新細明體" panose="02020500000000000000" pitchFamily="18" charset="-120"/>
              </a:rPr>
              <a:t>Use word sheet activity</a:t>
            </a:r>
          </a:p>
          <a:p>
            <a:pPr marL="0" indent="0">
              <a:buNone/>
            </a:pPr>
            <a:endParaRPr lang="en-US" altLang="zh-TW" sz="2800" dirty="0">
              <a:latin typeface="Corbel" panose="020B0503020204020204" pitchFamily="34" charset="0"/>
              <a:ea typeface="新細明體" panose="02020500000000000000" pitchFamily="18" charset="-120"/>
            </a:endParaRPr>
          </a:p>
          <a:p>
            <a:pPr marL="0" indent="0">
              <a:buNone/>
            </a:pPr>
            <a:endParaRPr lang="en-US" altLang="zh-TW" sz="2800" dirty="0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9A47706D-DDB1-4D3D-8996-256EFB7411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895" t="16387" r="16675" b="12172"/>
          <a:stretch/>
        </p:blipFill>
        <p:spPr>
          <a:xfrm>
            <a:off x="9080521" y="763399"/>
            <a:ext cx="2241446" cy="17179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4F91F3EF-BCFB-4A78-A4B0-A2B4C494147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373" t="4547" r="12942" b="15148"/>
          <a:stretch/>
        </p:blipFill>
        <p:spPr>
          <a:xfrm>
            <a:off x="8376343" y="3096659"/>
            <a:ext cx="2825600" cy="18952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9B08AD65-398E-4100-83B6-38F42C24D03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000" t="15168" r="15779" b="11132"/>
          <a:stretch/>
        </p:blipFill>
        <p:spPr>
          <a:xfrm>
            <a:off x="4613945" y="3955594"/>
            <a:ext cx="2919494" cy="2232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3068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063C953-DCDA-439C-89CB-5343ECD35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1123837"/>
            <a:ext cx="3640823" cy="4601183"/>
          </a:xfrm>
        </p:spPr>
        <p:txBody>
          <a:bodyPr/>
          <a:lstStyle/>
          <a:p>
            <a: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Pre-</a:t>
            </a: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Reading the Book</a:t>
            </a: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zh-TW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25435CD-0231-4583-8CF1-8C311DA41E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66719" y="753013"/>
            <a:ext cx="7315200" cy="3075503"/>
          </a:xfrm>
        </p:spPr>
        <p:txBody>
          <a:bodyPr>
            <a:normAutofit/>
          </a:bodyPr>
          <a:lstStyle/>
          <a:p>
            <a:r>
              <a:rPr lang="en-US" altLang="zh-TW" sz="3600" dirty="0"/>
              <a:t>Recycle Paper Fun-</a:t>
            </a:r>
          </a:p>
          <a:p>
            <a:pPr marL="0" indent="0">
              <a:buNone/>
            </a:pPr>
            <a:r>
              <a:rPr lang="en-US" altLang="zh-TW" sz="3200" dirty="0"/>
              <a:t>  </a:t>
            </a:r>
            <a:r>
              <a:rPr lang="zh-TW" altLang="en-US" sz="3200" dirty="0"/>
              <a:t> </a:t>
            </a:r>
            <a:r>
              <a:rPr lang="en-US" altLang="zh-TW" sz="28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①</a:t>
            </a:r>
            <a:r>
              <a:rPr lang="zh-TW" altLang="en-US" sz="28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 </a:t>
            </a:r>
            <a:r>
              <a:rPr lang="en-US" altLang="zh-TW" sz="2800" dirty="0"/>
              <a:t>Ask Ss </a:t>
            </a:r>
            <a:r>
              <a:rPr lang="zh-TW" altLang="en-US" sz="2800" dirty="0"/>
              <a:t>：</a:t>
            </a:r>
            <a:r>
              <a:rPr lang="en-US" altLang="zh-TW" sz="2800" dirty="0"/>
              <a:t>Still Usable or Useless?</a:t>
            </a:r>
          </a:p>
          <a:p>
            <a:pPr marL="0" indent="0">
              <a:buNone/>
            </a:pPr>
            <a:r>
              <a:rPr lang="en-US" altLang="zh-TW" sz="2800" dirty="0"/>
              <a:t>  </a:t>
            </a:r>
            <a:r>
              <a:rPr lang="zh-TW" altLang="en-US" sz="28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 ② </a:t>
            </a:r>
            <a:r>
              <a:rPr lang="en-US" altLang="zh-TW" sz="2800" dirty="0"/>
              <a:t>Listen and Do</a:t>
            </a:r>
            <a:r>
              <a:rPr lang="zh-TW" altLang="en-US" sz="2800" dirty="0"/>
              <a:t>：</a:t>
            </a:r>
            <a:r>
              <a:rPr lang="en-US" altLang="zh-TW" sz="2800" dirty="0"/>
              <a:t>Make Shapes             </a:t>
            </a:r>
          </a:p>
          <a:p>
            <a:r>
              <a:rPr lang="en-US" altLang="zh-TW" sz="2800" dirty="0"/>
              <a:t> </a:t>
            </a:r>
            <a:r>
              <a:rPr lang="en-US" altLang="zh-TW" sz="28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③ </a:t>
            </a:r>
            <a:r>
              <a:rPr lang="en-US" altLang="zh-TW" sz="2800" dirty="0"/>
              <a:t>Ask Ss </a:t>
            </a:r>
            <a:r>
              <a:rPr lang="zh-TW" altLang="en-US" sz="2800" dirty="0"/>
              <a:t>：</a:t>
            </a:r>
            <a:r>
              <a:rPr lang="en-US" altLang="zh-TW" sz="2800" dirty="0"/>
              <a:t>Still Usable or Useless?</a:t>
            </a:r>
          </a:p>
          <a:p>
            <a:r>
              <a:rPr lang="zh-TW" altLang="en-US" sz="2800" dirty="0"/>
              <a:t> </a:t>
            </a:r>
            <a:r>
              <a:rPr lang="zh-TW" altLang="en-US" sz="28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④ </a:t>
            </a:r>
            <a:r>
              <a:rPr lang="en-US" altLang="zh-TW" sz="2800" dirty="0">
                <a:latin typeface="Corbel" panose="020B0503020204020204" pitchFamily="34" charset="0"/>
                <a:ea typeface="新細明體" panose="02020500000000000000" pitchFamily="18" charset="-120"/>
              </a:rPr>
              <a:t>Make a ball and through the ball!</a:t>
            </a:r>
          </a:p>
        </p:txBody>
      </p:sp>
      <p:pic>
        <p:nvPicPr>
          <p:cNvPr id="1026" name="Picture 2" descr="Students throwing paper balls to Teacher - Royalty-free Teenager Stock Photo">
            <a:extLst>
              <a:ext uri="{FF2B5EF4-FFF2-40B4-BE49-F238E27FC236}">
                <a16:creationId xmlns:a16="http://schemas.microsoft.com/office/drawing/2014/main" id="{25E3873F-17B8-4725-B31F-01DDD66EF2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3864" y="3828516"/>
            <a:ext cx="3640823" cy="2424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5915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063C953-DCDA-439C-89CB-5343ECD35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985795"/>
            <a:ext cx="3431097" cy="4601183"/>
          </a:xfrm>
        </p:spPr>
        <p:txBody>
          <a:bodyPr/>
          <a:lstStyle/>
          <a:p>
            <a: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While-</a:t>
            </a: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Reading the Book</a:t>
            </a: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zh-TW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25435CD-0231-4583-8CF1-8C311DA41E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8939" y="778180"/>
            <a:ext cx="7315200" cy="30755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2800" dirty="0">
                <a:latin typeface="+mj-lt"/>
                <a:ea typeface="新細明體" panose="02020500000000000000" pitchFamily="18" charset="-120"/>
              </a:rPr>
              <a:t>   </a:t>
            </a:r>
            <a:r>
              <a:rPr lang="zh-TW" altLang="en-US" sz="2800" dirty="0">
                <a:latin typeface="+mj-lt"/>
                <a:ea typeface="新細明體" panose="02020500000000000000" pitchFamily="18" charset="-120"/>
              </a:rPr>
              <a:t> </a:t>
            </a:r>
            <a:r>
              <a:rPr lang="en-US" altLang="zh-TW" sz="2800" dirty="0">
                <a:latin typeface="+mj-lt"/>
                <a:ea typeface="新細明體" panose="02020500000000000000" pitchFamily="18" charset="-120"/>
              </a:rPr>
              <a:t>①</a:t>
            </a:r>
            <a:r>
              <a:rPr lang="zh-TW" altLang="en-US" sz="2800" dirty="0">
                <a:latin typeface="+mj-lt"/>
                <a:ea typeface="新細明體" panose="02020500000000000000" pitchFamily="18" charset="-120"/>
              </a:rPr>
              <a:t> </a:t>
            </a:r>
            <a:r>
              <a:rPr lang="en-US" altLang="zh-TW" sz="2800" dirty="0">
                <a:latin typeface="+mj-lt"/>
                <a:ea typeface="新細明體" panose="02020500000000000000" pitchFamily="18" charset="-120"/>
              </a:rPr>
              <a:t>Use YouTube clip to listen to the story</a:t>
            </a:r>
            <a:endParaRPr lang="en-US" altLang="zh-TW" sz="2800" dirty="0">
              <a:latin typeface="+mj-lt"/>
            </a:endParaRPr>
          </a:p>
          <a:p>
            <a:pPr marL="0" indent="0">
              <a:buNone/>
            </a:pPr>
            <a:r>
              <a:rPr lang="en-US" altLang="zh-TW" sz="2800" dirty="0">
                <a:latin typeface="+mj-lt"/>
              </a:rPr>
              <a:t>  </a:t>
            </a:r>
            <a:r>
              <a:rPr lang="zh-TW" altLang="en-US" sz="2800" dirty="0">
                <a:latin typeface="+mj-lt"/>
                <a:ea typeface="新細明體" panose="02020500000000000000" pitchFamily="18" charset="-120"/>
              </a:rPr>
              <a:t>  ② </a:t>
            </a:r>
            <a:r>
              <a:rPr lang="en-US" altLang="zh-TW" sz="2800" dirty="0">
                <a:latin typeface="+mj-lt"/>
                <a:ea typeface="新細明體" panose="02020500000000000000" pitchFamily="18" charset="-120"/>
              </a:rPr>
              <a:t>A</a:t>
            </a:r>
            <a:r>
              <a:rPr lang="zh-TW" altLang="en-US" sz="2800" dirty="0">
                <a:latin typeface="+mj-lt"/>
                <a:ea typeface="新細明體" panose="02020500000000000000" pitchFamily="18" charset="-120"/>
              </a:rPr>
              <a:t> </a:t>
            </a:r>
            <a:r>
              <a:rPr lang="en-US" altLang="zh-TW" sz="2800" dirty="0">
                <a:latin typeface="+mj-lt"/>
                <a:ea typeface="新細明體" panose="02020500000000000000" pitchFamily="18" charset="-120"/>
              </a:rPr>
              <a:t>lot of Q and As</a:t>
            </a:r>
          </a:p>
          <a:p>
            <a:pPr marL="0" indent="0">
              <a:buNone/>
            </a:pPr>
            <a:r>
              <a:rPr lang="en-US" altLang="zh-TW" sz="2800" dirty="0">
                <a:latin typeface="+mj-lt"/>
                <a:ea typeface="新細明體" panose="02020500000000000000" pitchFamily="18" charset="-120"/>
              </a:rPr>
              <a:t>    ③ Listen and Guess, Listen and Do</a:t>
            </a:r>
            <a:r>
              <a:rPr lang="zh-TW" altLang="en-US" sz="2800" dirty="0">
                <a:latin typeface="+mj-lt"/>
                <a:ea typeface="新細明體" panose="02020500000000000000" pitchFamily="18" charset="-120"/>
              </a:rPr>
              <a:t> </a:t>
            </a:r>
            <a:endParaRPr lang="en-US" altLang="zh-TW" sz="2800" dirty="0">
              <a:latin typeface="+mj-lt"/>
              <a:ea typeface="新細明體" panose="02020500000000000000" pitchFamily="18" charset="-120"/>
            </a:endParaRPr>
          </a:p>
          <a:p>
            <a:pPr marL="0" indent="0">
              <a:buNone/>
            </a:pPr>
            <a:endParaRPr lang="en-US" altLang="zh-TW" sz="2800" dirty="0">
              <a:latin typeface="Corbel" panose="020B0503020204020204" pitchFamily="34" charset="0"/>
              <a:ea typeface="新細明體" panose="02020500000000000000" pitchFamily="18" charset="-120"/>
            </a:endParaRPr>
          </a:p>
        </p:txBody>
      </p:sp>
      <p:pic>
        <p:nvPicPr>
          <p:cNvPr id="2050" name="Picture 2" descr="The Death of the Newspaper Industry - John W Hayes - Medium">
            <a:extLst>
              <a:ext uri="{FF2B5EF4-FFF2-40B4-BE49-F238E27FC236}">
                <a16:creationId xmlns:a16="http://schemas.microsoft.com/office/drawing/2014/main" id="{625E93AA-18A0-4C7D-BB27-03122F7E14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2104" y="2973807"/>
            <a:ext cx="1959878" cy="2613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69400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063C953-DCDA-439C-89CB-5343ECD35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23" y="1002573"/>
            <a:ext cx="3414381" cy="4601183"/>
          </a:xfrm>
        </p:spPr>
        <p:txBody>
          <a:bodyPr>
            <a:normAutofit/>
          </a:bodyPr>
          <a:lstStyle/>
          <a:p>
            <a:r>
              <a:rPr lang="en-US" altLang="zh-TW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After-</a:t>
            </a:r>
            <a:br>
              <a:rPr lang="en-US" altLang="zh-TW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altLang="zh-TW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Reading the Book</a:t>
            </a:r>
            <a:br>
              <a:rPr lang="en-US" altLang="zh-TW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zh-TW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zh-TW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25435CD-0231-4583-8CF1-8C311DA41E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82829" y="780177"/>
            <a:ext cx="7315200" cy="40624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2800" dirty="0">
                <a:latin typeface="Corbel" panose="020B0503020204020204" pitchFamily="34" charset="0"/>
                <a:ea typeface="新細明體" panose="02020500000000000000" pitchFamily="18" charset="-120"/>
              </a:rPr>
              <a:t>    ① Re-tell the story</a:t>
            </a:r>
            <a:r>
              <a:rPr lang="zh-TW" altLang="en-US" sz="2800" dirty="0">
                <a:latin typeface="Corbel" panose="020B0503020204020204" pitchFamily="34" charset="0"/>
                <a:ea typeface="新細明體" panose="02020500000000000000" pitchFamily="18" charset="-120"/>
              </a:rPr>
              <a:t> </a:t>
            </a:r>
            <a:r>
              <a:rPr lang="en-US" altLang="zh-TW" sz="2800" dirty="0">
                <a:latin typeface="Corbel" panose="020B0503020204020204" pitchFamily="34" charset="0"/>
                <a:ea typeface="新細明體" panose="02020500000000000000" pitchFamily="18" charset="-120"/>
              </a:rPr>
              <a:t>/</a:t>
            </a:r>
            <a:r>
              <a:rPr lang="zh-TW" altLang="en-US" sz="2800" dirty="0">
                <a:latin typeface="Corbel" panose="020B0503020204020204" pitchFamily="34" charset="0"/>
                <a:ea typeface="新細明體" panose="02020500000000000000" pitchFamily="18" charset="-120"/>
              </a:rPr>
              <a:t> </a:t>
            </a:r>
            <a:r>
              <a:rPr lang="en-US" altLang="zh-TW" sz="2800" dirty="0">
                <a:latin typeface="Corbel" panose="020B0503020204020204" pitchFamily="34" charset="0"/>
                <a:ea typeface="新細明體" panose="02020500000000000000" pitchFamily="18" charset="-120"/>
              </a:rPr>
              <a:t>Use flash cards</a:t>
            </a:r>
          </a:p>
          <a:p>
            <a:pPr marL="0" indent="0">
              <a:buNone/>
            </a:pPr>
            <a:r>
              <a:rPr lang="en-US" altLang="zh-TW" sz="2800" dirty="0">
                <a:latin typeface="Corbel" panose="020B0503020204020204" pitchFamily="34" charset="0"/>
                <a:ea typeface="新細明體" panose="02020500000000000000" pitchFamily="18" charset="-120"/>
              </a:rPr>
              <a:t>    ② A teacher can make something out of </a:t>
            </a:r>
          </a:p>
          <a:p>
            <a:pPr marL="0" indent="0">
              <a:buNone/>
            </a:pPr>
            <a:r>
              <a:rPr lang="en-US" altLang="zh-TW" sz="2800" dirty="0">
                <a:latin typeface="Corbel" panose="020B0503020204020204" pitchFamily="34" charset="0"/>
                <a:ea typeface="新細明體" panose="02020500000000000000" pitchFamily="18" charset="-120"/>
              </a:rPr>
              <a:t>         nothing  (Clip)</a:t>
            </a:r>
          </a:p>
          <a:p>
            <a:pPr marL="0" indent="0">
              <a:buNone/>
            </a:pPr>
            <a:r>
              <a:rPr lang="en-US" altLang="zh-TW" sz="2800" dirty="0">
                <a:latin typeface="Corbel" panose="020B0503020204020204" pitchFamily="34" charset="0"/>
                <a:ea typeface="新細明體" panose="02020500000000000000" pitchFamily="18" charset="-120"/>
              </a:rPr>
              <a:t>    ③ </a:t>
            </a:r>
            <a:r>
              <a:rPr lang="en-US" altLang="zh-TW" sz="2800">
                <a:latin typeface="Corbel" panose="020B0503020204020204" pitchFamily="34" charset="0"/>
                <a:ea typeface="新細明體" panose="02020500000000000000" pitchFamily="18" charset="-120"/>
              </a:rPr>
              <a:t>Can you?</a:t>
            </a:r>
            <a:endParaRPr lang="en-US" altLang="zh-TW" sz="2800" dirty="0">
              <a:latin typeface="Corbel" panose="020B0503020204020204" pitchFamily="34" charset="0"/>
              <a:ea typeface="新細明體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93103755"/>
      </p:ext>
    </p:extLst>
  </p:cSld>
  <p:clrMapOvr>
    <a:masterClrMapping/>
  </p:clrMapOvr>
</p:sld>
</file>

<file path=ppt/theme/theme1.xml><?xml version="1.0" encoding="utf-8"?>
<a:theme xmlns:a="http://schemas.openxmlformats.org/drawingml/2006/main" name="框架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TM03457475[[fn=框架]]</Template>
  <TotalTime>396</TotalTime>
  <Words>277</Words>
  <Application>Microsoft Office PowerPoint</Application>
  <PresentationFormat>寬螢幕</PresentationFormat>
  <Paragraphs>33</Paragraphs>
  <Slides>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3" baseType="lpstr">
      <vt:lpstr>微軟正黑體</vt:lpstr>
      <vt:lpstr>新細明體</vt:lpstr>
      <vt:lpstr>Arial</vt:lpstr>
      <vt:lpstr>Corbel</vt:lpstr>
      <vt:lpstr>Wingdings 2</vt:lpstr>
      <vt:lpstr>框架</vt:lpstr>
      <vt:lpstr>Joseph  Had a little Overcoat 簡案設計+說課</vt:lpstr>
      <vt:lpstr>設計理念        </vt:lpstr>
      <vt:lpstr>繪本教學Model  Pre     -reading    While-reading   After -reading   </vt:lpstr>
      <vt:lpstr>Pre- Reading the Book      </vt:lpstr>
      <vt:lpstr>Pre- Reading the Book      </vt:lpstr>
      <vt:lpstr>While- Reading the Book      </vt:lpstr>
      <vt:lpstr>After- Reading the Book  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Joseph  Had a little Overcoat 簡案設計+說課</dc:title>
  <dc:creator>user</dc:creator>
  <cp:lastModifiedBy>user</cp:lastModifiedBy>
  <cp:revision>19</cp:revision>
  <dcterms:created xsi:type="dcterms:W3CDTF">2020-05-04T01:40:46Z</dcterms:created>
  <dcterms:modified xsi:type="dcterms:W3CDTF">2020-05-12T03:56:38Z</dcterms:modified>
</cp:coreProperties>
</file>