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17"/>
    <p:sldId id="257" r:id="rId18"/>
    <p:sldId id="258" r:id="rId19"/>
    <p:sldId id="259" r:id="rId20"/>
    <p:sldId id="260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王漢宗特黑體" charset="1" panose="02000500000000000000"/>
      <p:regular r:id="rId10"/>
    </p:embeddedFont>
    <p:embeddedFont>
      <p:font typeface="DM Sans" charset="1" panose="00000000000000000000"/>
      <p:regular r:id="rId11"/>
    </p:embeddedFont>
    <p:embeddedFont>
      <p:font typeface="DM Sans Bold" charset="1" panose="00000000000000000000"/>
      <p:regular r:id="rId12"/>
    </p:embeddedFont>
    <p:embeddedFont>
      <p:font typeface="DM Sans Italics" charset="1" panose="00000000000000000000"/>
      <p:regular r:id="rId13"/>
    </p:embeddedFont>
    <p:embeddedFont>
      <p:font typeface="DM Sans Bold Italics" charset="1" panose="00000000000000000000"/>
      <p:regular r:id="rId14"/>
    </p:embeddedFont>
    <p:embeddedFont>
      <p:font typeface="Garet" charset="1" panose="00000000000000000000"/>
      <p:regular r:id="rId15"/>
    </p:embeddedFont>
    <p:embeddedFont>
      <p:font typeface="Garet Bold" charset="1" panose="000000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slides/slide1.xml" Type="http://schemas.openxmlformats.org/officeDocument/2006/relationships/slide"/><Relationship Id="rId18" Target="slides/slide2.xml" Type="http://schemas.openxmlformats.org/officeDocument/2006/relationships/slide"/><Relationship Id="rId19" Target="slides/slide3.xml" Type="http://schemas.openxmlformats.org/officeDocument/2006/relationships/slide"/><Relationship Id="rId2" Target="presProps.xml" Type="http://schemas.openxmlformats.org/officeDocument/2006/relationships/presProps"/><Relationship Id="rId20" Target="slides/slide4.xml" Type="http://schemas.openxmlformats.org/officeDocument/2006/relationships/slide"/><Relationship Id="rId21" Target="slides/slide5.xml" Type="http://schemas.openxmlformats.org/officeDocument/2006/relationships/slide"/><Relationship Id="rId22" Target="slides/slide6.xml" Type="http://schemas.openxmlformats.org/officeDocument/2006/relationships/slide"/><Relationship Id="rId23" Target="slides/slide7.xml" Type="http://schemas.openxmlformats.org/officeDocument/2006/relationships/slide"/><Relationship Id="rId24" Target="slides/slide8.xml" Type="http://schemas.openxmlformats.org/officeDocument/2006/relationships/slide"/><Relationship Id="rId25" Target="slides/slide9.xml" Type="http://schemas.openxmlformats.org/officeDocument/2006/relationships/slide"/><Relationship Id="rId26" Target="slides/slide10.xml" Type="http://schemas.openxmlformats.org/officeDocument/2006/relationships/slide"/><Relationship Id="rId27" Target="slides/slide11.xml" Type="http://schemas.openxmlformats.org/officeDocument/2006/relationships/slide"/><Relationship Id="rId28" Target="slides/slide12.xml" Type="http://schemas.openxmlformats.org/officeDocument/2006/relationships/slide"/><Relationship Id="rId29" Target="slides/slide13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Relationship Id="rId3" Target="../media/image1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jpeg" Type="http://schemas.openxmlformats.org/officeDocument/2006/relationships/image"/><Relationship Id="rId3" Target="../media/image20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722110" y="0"/>
            <a:ext cx="9025740" cy="10287000"/>
            <a:chOff x="0" y="0"/>
            <a:chExt cx="1203432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34580" t="0" r="6926" b="0"/>
            <a:stretch>
              <a:fillRect/>
            </a:stretch>
          </p:blipFill>
          <p:spPr>
            <a:xfrm>
              <a:off x="0" y="0"/>
              <a:ext cx="12034320" cy="13716000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0" y="0"/>
            <a:ext cx="9722110" cy="10287000"/>
            <a:chOff x="0" y="0"/>
            <a:chExt cx="3288714" cy="3479800"/>
          </a:xfrm>
        </p:grpSpPr>
        <p:sp>
          <p:nvSpPr>
            <p:cNvPr name="Freeform 5" id="5"/>
            <p:cNvSpPr/>
            <p:nvPr/>
          </p:nvSpPr>
          <p:spPr>
            <a:xfrm>
              <a:off x="0" y="0"/>
              <a:ext cx="3288714" cy="3479800"/>
            </a:xfrm>
            <a:custGeom>
              <a:avLst/>
              <a:gdLst/>
              <a:ahLst/>
              <a:cxnLst/>
              <a:rect r="r" b="b" t="t" l="l"/>
              <a:pathLst>
                <a:path h="3479800" w="3288714">
                  <a:moveTo>
                    <a:pt x="0" y="0"/>
                  </a:moveTo>
                  <a:lnTo>
                    <a:pt x="3288714" y="0"/>
                  </a:lnTo>
                  <a:lnTo>
                    <a:pt x="3288714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028700" y="876300"/>
            <a:ext cx="618986" cy="535423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677365" y="2674898"/>
            <a:ext cx="8693410" cy="21575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315"/>
              </a:lnSpc>
            </a:pPr>
            <a:r>
              <a:rPr lang="en-US" sz="8399">
                <a:solidFill>
                  <a:srgbClr val="2E3947"/>
                </a:solidFill>
                <a:ea typeface="Garet Bold"/>
              </a:rPr>
              <a:t>國中工作圈</a:t>
            </a:r>
          </a:p>
          <a:p>
            <a:pPr>
              <a:lnSpc>
                <a:spcPts val="8315"/>
              </a:lnSpc>
            </a:pPr>
            <a:r>
              <a:rPr lang="en-US" sz="8399">
                <a:solidFill>
                  <a:srgbClr val="2E3947"/>
                </a:solidFill>
                <a:ea typeface="Garet Bold"/>
              </a:rPr>
              <a:t>素養導向試題分享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5824502"/>
            <a:ext cx="7990740" cy="13597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57"/>
              </a:lnSpc>
            </a:pPr>
            <a:r>
              <a:rPr lang="en-US" sz="4699">
                <a:solidFill>
                  <a:srgbClr val="2E3947"/>
                </a:solidFill>
                <a:ea typeface="DM Sans"/>
              </a:rPr>
              <a:t>仁和國中 紀貫騰老師</a:t>
            </a:r>
          </a:p>
          <a:p>
            <a:pPr>
              <a:lnSpc>
                <a:spcPts val="5357"/>
              </a:lnSpc>
              <a:spcBef>
                <a:spcPct val="0"/>
              </a:spcBef>
            </a:pPr>
            <a:r>
              <a:rPr lang="en-US" sz="4699">
                <a:solidFill>
                  <a:srgbClr val="2E3947"/>
                </a:solidFill>
                <a:ea typeface="DM Sans"/>
              </a:rPr>
              <a:t>八德國中 陳俊亨老師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90700" y="1153536"/>
            <a:ext cx="23622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28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DM Sans"/>
              </a:rPr>
              <a:t>LARANA, INC.</a:t>
            </a:r>
          </a:p>
        </p:txBody>
      </p:sp>
      <p:sp>
        <p:nvSpPr>
          <p:cNvPr name="AutoShape 10" id="10"/>
          <p:cNvSpPr/>
          <p:nvPr/>
        </p:nvSpPr>
        <p:spPr>
          <a:xfrm rot="0">
            <a:off x="1028700" y="7184291"/>
            <a:ext cx="7990740" cy="0"/>
          </a:xfrm>
          <a:prstGeom prst="line">
            <a:avLst/>
          </a:prstGeom>
          <a:ln cap="flat" w="209550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1" id="11"/>
          <p:cNvSpPr txBox="true"/>
          <p:nvPr/>
        </p:nvSpPr>
        <p:spPr>
          <a:xfrm rot="0">
            <a:off x="1028700" y="9267825"/>
            <a:ext cx="3000375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2E3947"/>
                </a:solidFill>
                <a:latin typeface="DM Sans"/>
              </a:rPr>
              <a:t>MARCH </a:t>
            </a:r>
            <a:r>
              <a:rPr lang="en-US" sz="2400">
                <a:solidFill>
                  <a:srgbClr val="2E3947"/>
                </a:solidFill>
                <a:latin typeface="DM Sans"/>
              </a:rPr>
              <a:t>2022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6787812" y="9267825"/>
            <a:ext cx="942975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DM Sans"/>
              </a:rPr>
              <a:t>01</a:t>
            </a:r>
          </a:p>
        </p:txBody>
      </p:sp>
      <p:sp>
        <p:nvSpPr>
          <p:cNvPr name="AutoShape 13" id="13"/>
          <p:cNvSpPr/>
          <p:nvPr/>
        </p:nvSpPr>
        <p:spPr>
          <a:xfrm rot="0">
            <a:off x="4259844" y="9453181"/>
            <a:ext cx="12320058" cy="0"/>
          </a:xfrm>
          <a:prstGeom prst="line">
            <a:avLst/>
          </a:prstGeom>
          <a:ln cap="rnd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924557" y="-1963047"/>
            <a:ext cx="10066114" cy="10650991"/>
            <a:chOff x="0" y="0"/>
            <a:chExt cx="3288714" cy="3479800"/>
          </a:xfrm>
        </p:grpSpPr>
        <p:sp>
          <p:nvSpPr>
            <p:cNvPr name="Freeform 3" id="3"/>
            <p:cNvSpPr/>
            <p:nvPr/>
          </p:nvSpPr>
          <p:spPr>
            <a:xfrm>
              <a:off x="0" y="0"/>
              <a:ext cx="3288714" cy="3479800"/>
            </a:xfrm>
            <a:custGeom>
              <a:avLst/>
              <a:gdLst/>
              <a:ahLst/>
              <a:cxnLst/>
              <a:rect r="r" b="b" t="t" l="l"/>
              <a:pathLst>
                <a:path h="3479800" w="3288714">
                  <a:moveTo>
                    <a:pt x="0" y="0"/>
                  </a:moveTo>
                  <a:lnTo>
                    <a:pt x="3288714" y="0"/>
                  </a:lnTo>
                  <a:lnTo>
                    <a:pt x="3288714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2044752" y="1448736"/>
            <a:ext cx="14535150" cy="5657850"/>
            <a:chOff x="0" y="0"/>
            <a:chExt cx="19380200" cy="7543800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2"/>
            <a:srcRect l="0" t="20806" r="0" b="20806"/>
            <a:stretch>
              <a:fillRect/>
            </a:stretch>
          </p:blipFill>
          <p:spPr>
            <a:xfrm>
              <a:off x="0" y="0"/>
              <a:ext cx="19380200" cy="7543800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12982575" y="7106586"/>
            <a:ext cx="3597327" cy="585069"/>
            <a:chOff x="0" y="0"/>
            <a:chExt cx="1159933" cy="188651"/>
          </a:xfrm>
        </p:grpSpPr>
        <p:sp>
          <p:nvSpPr>
            <p:cNvPr name="Freeform 7" id="7"/>
            <p:cNvSpPr/>
            <p:nvPr/>
          </p:nvSpPr>
          <p:spPr>
            <a:xfrm>
              <a:off x="0" y="0"/>
              <a:ext cx="1159933" cy="188651"/>
            </a:xfrm>
            <a:custGeom>
              <a:avLst/>
              <a:gdLst/>
              <a:ahLst/>
              <a:cxnLst/>
              <a:rect r="r" b="b" t="t" l="l"/>
              <a:pathLst>
                <a:path h="188651" w="1159933">
                  <a:moveTo>
                    <a:pt x="0" y="0"/>
                  </a:moveTo>
                  <a:lnTo>
                    <a:pt x="1159933" y="0"/>
                  </a:lnTo>
                  <a:lnTo>
                    <a:pt x="1159933" y="188651"/>
                  </a:lnTo>
                  <a:lnTo>
                    <a:pt x="0" y="188651"/>
                  </a:lnTo>
                  <a:close/>
                </a:path>
              </a:pathLst>
            </a:custGeom>
            <a:solidFill>
              <a:srgbClr val="2E3947"/>
            </a:solidFill>
          </p:spPr>
        </p:sp>
      </p:grpSp>
      <p:sp>
        <p:nvSpPr>
          <p:cNvPr name="AutoShape 8" id="8"/>
          <p:cNvSpPr/>
          <p:nvPr/>
        </p:nvSpPr>
        <p:spPr>
          <a:xfrm rot="0">
            <a:off x="3432623" y="9453182"/>
            <a:ext cx="13147278" cy="0"/>
          </a:xfrm>
          <a:prstGeom prst="line">
            <a:avLst/>
          </a:prstGeom>
          <a:ln cap="rnd" w="19050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16787812" y="9267825"/>
            <a:ext cx="695325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2E3947"/>
                </a:solidFill>
                <a:latin typeface="DM Sans"/>
              </a:rPr>
              <a:t>02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185600" y="7578095"/>
            <a:ext cx="10379819" cy="1109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315"/>
              </a:lnSpc>
            </a:pPr>
            <a:r>
              <a:rPr lang="en-US" sz="8399">
                <a:solidFill>
                  <a:srgbClr val="2E3947"/>
                </a:solidFill>
                <a:ea typeface="Garet Bold"/>
              </a:rPr>
              <a:t>輕鬆分享、激發創意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94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0300" y="1428750"/>
            <a:ext cx="6743700" cy="7829550"/>
            <a:chOff x="0" y="0"/>
            <a:chExt cx="8991600" cy="104394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8374" t="0" r="14204" b="0"/>
            <a:stretch>
              <a:fillRect/>
            </a:stretch>
          </p:blipFill>
          <p:spPr>
            <a:xfrm>
              <a:off x="0" y="0"/>
              <a:ext cx="8991600" cy="10439400"/>
            </a:xfrm>
            <a:prstGeom prst="rect">
              <a:avLst/>
            </a:prstGeom>
          </p:spPr>
        </p:pic>
      </p:grpSp>
      <p:sp>
        <p:nvSpPr>
          <p:cNvPr name="AutoShape 4" id="4"/>
          <p:cNvSpPr/>
          <p:nvPr/>
        </p:nvSpPr>
        <p:spPr>
          <a:xfrm rot="-33532">
            <a:off x="3912071" y="1732895"/>
            <a:ext cx="3720158" cy="0"/>
          </a:xfrm>
          <a:prstGeom prst="line">
            <a:avLst/>
          </a:prstGeom>
          <a:ln cap="flat" w="180975">
            <a:solidFill>
              <a:srgbClr val="DADADA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9446716" y="2065824"/>
            <a:ext cx="200025" cy="200025"/>
            <a:chOff x="0" y="0"/>
            <a:chExt cx="1913890" cy="1913890"/>
          </a:xfrm>
        </p:grpSpPr>
        <p:sp>
          <p:nvSpPr>
            <p:cNvPr name="Freeform 6" id="6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sp>
        <p:nvSpPr>
          <p:cNvPr name="AutoShape 7" id="7"/>
          <p:cNvSpPr/>
          <p:nvPr/>
        </p:nvSpPr>
        <p:spPr>
          <a:xfrm rot="5331">
            <a:off x="10438355" y="9448419"/>
            <a:ext cx="6141551" cy="0"/>
          </a:xfrm>
          <a:prstGeom prst="line">
            <a:avLst/>
          </a:prstGeom>
          <a:ln cap="rnd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9446716" y="3071421"/>
            <a:ext cx="200025" cy="200025"/>
            <a:chOff x="0" y="0"/>
            <a:chExt cx="1913890" cy="1913890"/>
          </a:xfrm>
        </p:grpSpPr>
        <p:sp>
          <p:nvSpPr>
            <p:cNvPr name="Freeform 9" id="9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true" flipV="false" rot="0">
            <a:off x="9905020" y="3786320"/>
            <a:ext cx="1066647" cy="672957"/>
          </a:xfrm>
          <a:prstGeom prst="rect">
            <a:avLst/>
          </a:prstGeom>
        </p:spPr>
      </p:pic>
      <p:sp>
        <p:nvSpPr>
          <p:cNvPr name="TextBox 11" id="11"/>
          <p:cNvSpPr txBox="true"/>
          <p:nvPr/>
        </p:nvSpPr>
        <p:spPr>
          <a:xfrm rot="0">
            <a:off x="1253554" y="655278"/>
            <a:ext cx="6772609" cy="1276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0031"/>
              </a:lnSpc>
            </a:pPr>
            <a:r>
              <a:rPr lang="en-US" sz="8799">
                <a:solidFill>
                  <a:srgbClr val="FFFFFF"/>
                </a:solidFill>
                <a:ea typeface="Garet Bold"/>
              </a:rPr>
              <a:t>流程表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846766" y="1747183"/>
            <a:ext cx="5429821" cy="7611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98"/>
              </a:lnSpc>
              <a:spcBef>
                <a:spcPct val="0"/>
              </a:spcBef>
            </a:pPr>
            <a:r>
              <a:rPr lang="en-US" sz="4570">
                <a:solidFill>
                  <a:srgbClr val="FFFFFF"/>
                </a:solidFill>
                <a:ea typeface="DM Sans"/>
              </a:rPr>
              <a:t>閱讀各校試題 10 min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787812" y="9267825"/>
            <a:ext cx="942975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DM Sans"/>
              </a:rPr>
              <a:t>03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846766" y="2752781"/>
            <a:ext cx="5429821" cy="7611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98"/>
              </a:lnSpc>
              <a:spcBef>
                <a:spcPct val="0"/>
              </a:spcBef>
            </a:pPr>
            <a:r>
              <a:rPr lang="en-US" sz="4570">
                <a:solidFill>
                  <a:srgbClr val="FFFFFF"/>
                </a:solidFill>
                <a:ea typeface="DM Sans"/>
              </a:rPr>
              <a:t>各校發表試題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971667" y="3710120"/>
            <a:ext cx="5429821" cy="7611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98"/>
              </a:lnSpc>
              <a:spcBef>
                <a:spcPct val="0"/>
              </a:spcBef>
            </a:pPr>
            <a:r>
              <a:rPr lang="en-US" sz="4570">
                <a:solidFill>
                  <a:srgbClr val="FFFFFF"/>
                </a:solidFill>
                <a:ea typeface="DM Sans"/>
              </a:rPr>
              <a:t>試題內容 7min</a:t>
            </a:r>
          </a:p>
        </p:txBody>
      </p:sp>
      <p:pic>
        <p:nvPicPr>
          <p:cNvPr name="Picture 16" id="1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true" flipV="false" rot="0">
            <a:off x="10241596" y="4670568"/>
            <a:ext cx="1066647" cy="672957"/>
          </a:xfrm>
          <a:prstGeom prst="rect">
            <a:avLst/>
          </a:prstGeom>
        </p:spPr>
      </p:pic>
      <p:sp>
        <p:nvSpPr>
          <p:cNvPr name="TextBox 17" id="17"/>
          <p:cNvSpPr txBox="true"/>
          <p:nvPr/>
        </p:nvSpPr>
        <p:spPr>
          <a:xfrm rot="0">
            <a:off x="11308243" y="4582419"/>
            <a:ext cx="5429821" cy="7611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98"/>
              </a:lnSpc>
              <a:spcBef>
                <a:spcPct val="0"/>
              </a:spcBef>
            </a:pPr>
            <a:r>
              <a:rPr lang="en-US" sz="4570">
                <a:solidFill>
                  <a:srgbClr val="FFFFFF"/>
                </a:solidFill>
                <a:ea typeface="DM Sans"/>
              </a:rPr>
              <a:t>它校回饋 2min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9546729" y="5819641"/>
            <a:ext cx="200025" cy="200025"/>
            <a:chOff x="0" y="0"/>
            <a:chExt cx="1913890" cy="1913890"/>
          </a:xfrm>
        </p:grpSpPr>
        <p:sp>
          <p:nvSpPr>
            <p:cNvPr name="Freeform 19" id="19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9946779" y="5501000"/>
            <a:ext cx="5429821" cy="7611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98"/>
              </a:lnSpc>
              <a:spcBef>
                <a:spcPct val="0"/>
              </a:spcBef>
            </a:pPr>
            <a:r>
              <a:rPr lang="en-US" sz="4570">
                <a:solidFill>
                  <a:srgbClr val="FFFFFF"/>
                </a:solidFill>
                <a:ea typeface="DM Sans"/>
              </a:rPr>
              <a:t>繳交互評表(學校)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9546729" y="6740918"/>
            <a:ext cx="200025" cy="200025"/>
            <a:chOff x="0" y="0"/>
            <a:chExt cx="1913890" cy="1913890"/>
          </a:xfrm>
        </p:grpSpPr>
        <p:sp>
          <p:nvSpPr>
            <p:cNvPr name="Freeform 22" id="22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9946779" y="7293589"/>
            <a:ext cx="5429821" cy="7611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98"/>
              </a:lnSpc>
              <a:spcBef>
                <a:spcPct val="0"/>
              </a:spcBef>
            </a:pPr>
            <a:r>
              <a:rPr lang="en-US" sz="4570">
                <a:solidFill>
                  <a:srgbClr val="FFFFFF"/>
                </a:solidFill>
                <a:ea typeface="DM Sans"/>
              </a:rPr>
              <a:t>完成線上問卷(個人)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9546729" y="7612229"/>
            <a:ext cx="200025" cy="200025"/>
            <a:chOff x="0" y="0"/>
            <a:chExt cx="1913890" cy="1913890"/>
          </a:xfrm>
        </p:grpSpPr>
        <p:sp>
          <p:nvSpPr>
            <p:cNvPr name="Freeform 25" id="25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9946779" y="8164900"/>
            <a:ext cx="5429821" cy="7611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98"/>
              </a:lnSpc>
              <a:spcBef>
                <a:spcPct val="0"/>
              </a:spcBef>
            </a:pPr>
            <a:r>
              <a:rPr lang="en-US" sz="4570">
                <a:solidFill>
                  <a:srgbClr val="FFFFFF"/>
                </a:solidFill>
                <a:ea typeface="DM Sans"/>
              </a:rPr>
              <a:t>歸賦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9546729" y="8383528"/>
            <a:ext cx="200025" cy="200025"/>
            <a:chOff x="0" y="0"/>
            <a:chExt cx="1913890" cy="1913890"/>
          </a:xfrm>
        </p:grpSpPr>
        <p:sp>
          <p:nvSpPr>
            <p:cNvPr name="Freeform 28" id="28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9946779" y="6422278"/>
            <a:ext cx="5429821" cy="7611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98"/>
              </a:lnSpc>
              <a:spcBef>
                <a:spcPct val="0"/>
              </a:spcBef>
            </a:pPr>
            <a:r>
              <a:rPr lang="en-US" sz="4570">
                <a:solidFill>
                  <a:srgbClr val="FFFFFF"/>
                </a:solidFill>
                <a:ea typeface="DM Sans"/>
              </a:rPr>
              <a:t>繳交授權書(學校)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DA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7825" r="0" b="7825"/>
            <a:stretch>
              <a:fillRect/>
            </a:stretch>
          </p:blipFill>
          <p:spPr>
            <a:xfrm>
              <a:off x="0" y="0"/>
              <a:ext cx="24384000" cy="13716000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8959896" y="3400143"/>
            <a:ext cx="9328104" cy="3969188"/>
            <a:chOff x="0" y="0"/>
            <a:chExt cx="3155433" cy="1342664"/>
          </a:xfrm>
        </p:grpSpPr>
        <p:sp>
          <p:nvSpPr>
            <p:cNvPr name="Freeform 5" id="5"/>
            <p:cNvSpPr/>
            <p:nvPr/>
          </p:nvSpPr>
          <p:spPr>
            <a:xfrm>
              <a:off x="0" y="0"/>
              <a:ext cx="3155433" cy="1342664"/>
            </a:xfrm>
            <a:custGeom>
              <a:avLst/>
              <a:gdLst/>
              <a:ahLst/>
              <a:cxnLst/>
              <a:rect r="r" b="b" t="t" l="l"/>
              <a:pathLst>
                <a:path h="1342664" w="3155433">
                  <a:moveTo>
                    <a:pt x="0" y="0"/>
                  </a:moveTo>
                  <a:lnTo>
                    <a:pt x="3155433" y="0"/>
                  </a:lnTo>
                  <a:lnTo>
                    <a:pt x="3155433" y="1342664"/>
                  </a:lnTo>
                  <a:lnTo>
                    <a:pt x="0" y="1342664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2716206" y="3866770"/>
            <a:ext cx="6239601" cy="12767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0031"/>
              </a:lnSpc>
            </a:pPr>
            <a:r>
              <a:rPr lang="en-US" sz="8799">
                <a:solidFill>
                  <a:srgbClr val="FFFFFF"/>
                </a:solidFill>
                <a:ea typeface="Garet Bold"/>
              </a:rPr>
              <a:t>共同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812383" y="5307971"/>
            <a:ext cx="4396063" cy="1276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0031"/>
              </a:lnSpc>
            </a:pPr>
            <a:r>
              <a:rPr lang="en-US" sz="8799">
                <a:solidFill>
                  <a:srgbClr val="FFFFFF"/>
                </a:solidFill>
                <a:ea typeface="Garet Bold"/>
              </a:rPr>
              <a:t>默契</a:t>
            </a:r>
          </a:p>
        </p:txBody>
      </p:sp>
      <p:sp>
        <p:nvSpPr>
          <p:cNvPr name="AutoShape 8" id="8"/>
          <p:cNvSpPr/>
          <p:nvPr/>
        </p:nvSpPr>
        <p:spPr>
          <a:xfrm rot="0">
            <a:off x="2716206" y="5153025"/>
            <a:ext cx="6492240" cy="0"/>
          </a:xfrm>
          <a:prstGeom prst="line">
            <a:avLst/>
          </a:prstGeom>
          <a:ln cap="rnd" w="76200">
            <a:solidFill>
              <a:srgbClr val="DADAD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1028700" y="9267825"/>
            <a:ext cx="2189034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DM Sans"/>
              </a:rPr>
              <a:t>PROPOSAL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6787812" y="9267825"/>
            <a:ext cx="736200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DM Sans"/>
              </a:rPr>
              <a:t>04</a:t>
            </a:r>
          </a:p>
        </p:txBody>
      </p:sp>
      <p:sp>
        <p:nvSpPr>
          <p:cNvPr name="AutoShape 11" id="11"/>
          <p:cNvSpPr/>
          <p:nvPr/>
        </p:nvSpPr>
        <p:spPr>
          <a:xfrm rot="0">
            <a:off x="3677280" y="9453181"/>
            <a:ext cx="12902622" cy="0"/>
          </a:xfrm>
          <a:prstGeom prst="line">
            <a:avLst/>
          </a:prstGeom>
          <a:ln cap="rnd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 rot="0">
            <a:off x="8959896" y="3291513"/>
            <a:ext cx="9889156" cy="0"/>
          </a:xfrm>
          <a:prstGeom prst="line">
            <a:avLst/>
          </a:prstGeom>
          <a:ln cap="flat" w="180975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10634513" y="3704845"/>
            <a:ext cx="4479096" cy="953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840"/>
              </a:lnSpc>
              <a:spcBef>
                <a:spcPct val="0"/>
              </a:spcBef>
            </a:pPr>
            <a:r>
              <a:rPr lang="en-US" sz="5600">
                <a:solidFill>
                  <a:srgbClr val="000000"/>
                </a:solidFill>
                <a:ea typeface="DM Sans"/>
              </a:rPr>
              <a:t>試題發表原則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634513" y="4721866"/>
            <a:ext cx="4479096" cy="953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840"/>
              </a:lnSpc>
              <a:spcBef>
                <a:spcPct val="0"/>
              </a:spcBef>
            </a:pPr>
            <a:r>
              <a:rPr lang="en-US" sz="5600">
                <a:solidFill>
                  <a:srgbClr val="000000"/>
                </a:solidFill>
                <a:ea typeface="DM Sans"/>
              </a:rPr>
              <a:t>它校回饋原則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634513" y="5812987"/>
            <a:ext cx="5125552" cy="953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840"/>
              </a:lnSpc>
              <a:spcBef>
                <a:spcPct val="0"/>
              </a:spcBef>
            </a:pPr>
            <a:r>
              <a:rPr lang="en-US" sz="5600">
                <a:solidFill>
                  <a:srgbClr val="000000"/>
                </a:solidFill>
                <a:ea typeface="DM Sans"/>
              </a:rPr>
              <a:t>互評表撰寫原則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9916151" y="4021360"/>
            <a:ext cx="424879" cy="424879"/>
            <a:chOff x="0" y="0"/>
            <a:chExt cx="1913890" cy="1913890"/>
          </a:xfrm>
        </p:grpSpPr>
        <p:sp>
          <p:nvSpPr>
            <p:cNvPr name="Freeform 17" id="17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9916151" y="5038382"/>
            <a:ext cx="424879" cy="424879"/>
            <a:chOff x="0" y="0"/>
            <a:chExt cx="1913890" cy="1913890"/>
          </a:xfrm>
        </p:grpSpPr>
        <p:sp>
          <p:nvSpPr>
            <p:cNvPr name="Freeform 19" id="19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9916151" y="6129502"/>
            <a:ext cx="424879" cy="424879"/>
            <a:chOff x="0" y="0"/>
            <a:chExt cx="1913890" cy="1913890"/>
          </a:xfrm>
        </p:grpSpPr>
        <p:sp>
          <p:nvSpPr>
            <p:cNvPr name="Freeform 21" id="21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94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3616692" y="9438894"/>
            <a:ext cx="12963210" cy="0"/>
          </a:xfrm>
          <a:prstGeom prst="line">
            <a:avLst/>
          </a:prstGeom>
          <a:ln cap="rnd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2116681" y="1856522"/>
            <a:ext cx="6736840" cy="7730299"/>
            <a:chOff x="0" y="0"/>
            <a:chExt cx="2195670" cy="2519458"/>
          </a:xfrm>
        </p:grpSpPr>
        <p:sp>
          <p:nvSpPr>
            <p:cNvPr name="Freeform 4" id="4"/>
            <p:cNvSpPr/>
            <p:nvPr/>
          </p:nvSpPr>
          <p:spPr>
            <a:xfrm>
              <a:off x="0" y="0"/>
              <a:ext cx="2195670" cy="2519458"/>
            </a:xfrm>
            <a:custGeom>
              <a:avLst/>
              <a:gdLst/>
              <a:ahLst/>
              <a:cxnLst/>
              <a:rect r="r" b="b" t="t" l="l"/>
              <a:pathLst>
                <a:path h="2519458" w="2195670">
                  <a:moveTo>
                    <a:pt x="0" y="0"/>
                  </a:moveTo>
                  <a:lnTo>
                    <a:pt x="2195670" y="0"/>
                  </a:lnTo>
                  <a:lnTo>
                    <a:pt x="2195670" y="2519458"/>
                  </a:lnTo>
                  <a:lnTo>
                    <a:pt x="0" y="2519458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9872873" y="1889189"/>
            <a:ext cx="6722785" cy="7730299"/>
            <a:chOff x="0" y="0"/>
            <a:chExt cx="2191089" cy="2519458"/>
          </a:xfrm>
        </p:grpSpPr>
        <p:sp>
          <p:nvSpPr>
            <p:cNvPr name="Freeform 6" id="6"/>
            <p:cNvSpPr/>
            <p:nvPr/>
          </p:nvSpPr>
          <p:spPr>
            <a:xfrm>
              <a:off x="0" y="0"/>
              <a:ext cx="2191089" cy="2519458"/>
            </a:xfrm>
            <a:custGeom>
              <a:avLst/>
              <a:gdLst/>
              <a:ahLst/>
              <a:cxnLst/>
              <a:rect r="r" b="b" t="t" l="l"/>
              <a:pathLst>
                <a:path h="2519458" w="2191089">
                  <a:moveTo>
                    <a:pt x="0" y="0"/>
                  </a:moveTo>
                  <a:lnTo>
                    <a:pt x="2191089" y="0"/>
                  </a:lnTo>
                  <a:lnTo>
                    <a:pt x="2191089" y="2519458"/>
                  </a:lnTo>
                  <a:lnTo>
                    <a:pt x="0" y="2519458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2116681" y="2261789"/>
            <a:ext cx="6736840" cy="1252231"/>
            <a:chOff x="0" y="0"/>
            <a:chExt cx="1453412" cy="270157"/>
          </a:xfrm>
        </p:grpSpPr>
        <p:sp>
          <p:nvSpPr>
            <p:cNvPr name="Freeform 8" id="8"/>
            <p:cNvSpPr/>
            <p:nvPr/>
          </p:nvSpPr>
          <p:spPr>
            <a:xfrm>
              <a:off x="0" y="0"/>
              <a:ext cx="1453412" cy="270157"/>
            </a:xfrm>
            <a:custGeom>
              <a:avLst/>
              <a:gdLst/>
              <a:ahLst/>
              <a:cxnLst/>
              <a:rect r="r" b="b" t="t" l="l"/>
              <a:pathLst>
                <a:path h="270157" w="1453412">
                  <a:moveTo>
                    <a:pt x="0" y="0"/>
                  </a:moveTo>
                  <a:lnTo>
                    <a:pt x="1453412" y="0"/>
                  </a:lnTo>
                  <a:lnTo>
                    <a:pt x="1453412" y="270157"/>
                  </a:lnTo>
                  <a:lnTo>
                    <a:pt x="0" y="270157"/>
                  </a:lnTo>
                  <a:close/>
                </a:path>
              </a:pathLst>
            </a:custGeom>
            <a:solidFill>
              <a:srgbClr val="2E3947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9872873" y="2261789"/>
            <a:ext cx="6722785" cy="1252231"/>
            <a:chOff x="0" y="0"/>
            <a:chExt cx="1450379" cy="270157"/>
          </a:xfrm>
        </p:grpSpPr>
        <p:sp>
          <p:nvSpPr>
            <p:cNvPr name="Freeform 10" id="10"/>
            <p:cNvSpPr/>
            <p:nvPr/>
          </p:nvSpPr>
          <p:spPr>
            <a:xfrm>
              <a:off x="0" y="0"/>
              <a:ext cx="1450379" cy="270157"/>
            </a:xfrm>
            <a:custGeom>
              <a:avLst/>
              <a:gdLst/>
              <a:ahLst/>
              <a:cxnLst/>
              <a:rect r="r" b="b" t="t" l="l"/>
              <a:pathLst>
                <a:path h="270157" w="1450379">
                  <a:moveTo>
                    <a:pt x="0" y="0"/>
                  </a:moveTo>
                  <a:lnTo>
                    <a:pt x="1450379" y="0"/>
                  </a:lnTo>
                  <a:lnTo>
                    <a:pt x="1450379" y="270157"/>
                  </a:lnTo>
                  <a:lnTo>
                    <a:pt x="0" y="270157"/>
                  </a:lnTo>
                  <a:close/>
                </a:path>
              </a:pathLst>
            </a:custGeom>
            <a:solidFill>
              <a:srgbClr val="2E3947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863980" y="725589"/>
            <a:ext cx="9234316" cy="1130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719"/>
              </a:lnSpc>
            </a:pPr>
            <a:r>
              <a:rPr lang="en-US" sz="7999">
                <a:solidFill>
                  <a:srgbClr val="FFFFFF"/>
                </a:solidFill>
                <a:ea typeface="Garet Bold"/>
              </a:rPr>
              <a:t>試題發表原則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305805" y="4879617"/>
            <a:ext cx="6358591" cy="3480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20"/>
              </a:lnSpc>
            </a:pPr>
            <a:r>
              <a:rPr lang="en-US" sz="8000">
                <a:solidFill>
                  <a:srgbClr val="2E3947"/>
                </a:solidFill>
                <a:latin typeface="DM Sans"/>
              </a:rPr>
              <a:t> only 7min</a:t>
            </a:r>
          </a:p>
          <a:p>
            <a:pPr algn="ctr">
              <a:lnSpc>
                <a:spcPts val="9120"/>
              </a:lnSpc>
            </a:pPr>
            <a:r>
              <a:rPr lang="en-US" sz="8000">
                <a:solidFill>
                  <a:srgbClr val="2E3947"/>
                </a:solidFill>
                <a:ea typeface="DM Sans"/>
              </a:rPr>
              <a:t>挑部分題目</a:t>
            </a:r>
          </a:p>
          <a:p>
            <a:pPr algn="ctr">
              <a:lnSpc>
                <a:spcPts val="9120"/>
              </a:lnSpc>
              <a:spcBef>
                <a:spcPct val="0"/>
              </a:spcBef>
            </a:pPr>
            <a:r>
              <a:rPr lang="en-US" sz="8000">
                <a:solidFill>
                  <a:srgbClr val="2E3947"/>
                </a:solidFill>
                <a:ea typeface="DM Sans"/>
              </a:rPr>
              <a:t>分享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504132" y="3726013"/>
            <a:ext cx="6722847" cy="81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1209041" indent="-604520" lvl="1">
              <a:lnSpc>
                <a:spcPts val="6384"/>
              </a:lnSpc>
              <a:buFont typeface="Arial"/>
              <a:buChar char="•"/>
            </a:pPr>
            <a:r>
              <a:rPr lang="en-US" sz="5600">
                <a:solidFill>
                  <a:srgbClr val="2E3947"/>
                </a:solidFill>
                <a:ea typeface="DM Sans"/>
              </a:rPr>
              <a:t>評量目的</a:t>
            </a:r>
            <a:r>
              <a:rPr lang="en-US" sz="5600">
                <a:solidFill>
                  <a:srgbClr val="FF1616"/>
                </a:solidFill>
                <a:latin typeface="DM Sans"/>
              </a:rPr>
              <a:t>(必備)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6787812" y="9267825"/>
            <a:ext cx="736200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DM Sans"/>
              </a:rPr>
              <a:t>05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710279" y="2509324"/>
            <a:ext cx="3549644" cy="7952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56"/>
              </a:lnSpc>
              <a:spcBef>
                <a:spcPct val="0"/>
              </a:spcBef>
            </a:pPr>
            <a:r>
              <a:rPr lang="en-US" sz="5487">
                <a:solidFill>
                  <a:srgbClr val="FFFFFF"/>
                </a:solidFill>
                <a:ea typeface="DM Sans Bold"/>
              </a:rPr>
              <a:t>時間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054847" y="2509324"/>
            <a:ext cx="4358836" cy="7952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56"/>
              </a:lnSpc>
              <a:spcBef>
                <a:spcPct val="0"/>
              </a:spcBef>
            </a:pPr>
            <a:r>
              <a:rPr lang="en-US" sz="5487">
                <a:solidFill>
                  <a:srgbClr val="FFFFFF"/>
                </a:solidFill>
                <a:ea typeface="DM Sans Bold"/>
              </a:rPr>
              <a:t>內容</a:t>
            </a:r>
          </a:p>
        </p:txBody>
      </p:sp>
      <p:sp>
        <p:nvSpPr>
          <p:cNvPr name="AutoShape 17" id="17"/>
          <p:cNvSpPr/>
          <p:nvPr/>
        </p:nvSpPr>
        <p:spPr>
          <a:xfrm rot="0">
            <a:off x="-1269726" y="-133350"/>
            <a:ext cx="19707476" cy="0"/>
          </a:xfrm>
          <a:prstGeom prst="line">
            <a:avLst/>
          </a:prstGeom>
          <a:ln cap="flat" w="4476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8" id="18"/>
          <p:cNvSpPr txBox="true"/>
          <p:nvPr/>
        </p:nvSpPr>
        <p:spPr>
          <a:xfrm rot="0">
            <a:off x="9504132" y="5693809"/>
            <a:ext cx="7075769" cy="81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1209041" indent="-604520" lvl="1">
              <a:lnSpc>
                <a:spcPts val="6384"/>
              </a:lnSpc>
              <a:buFont typeface="Arial"/>
              <a:buChar char="•"/>
            </a:pPr>
            <a:r>
              <a:rPr lang="en-US" sz="5600">
                <a:solidFill>
                  <a:srgbClr val="2E3947"/>
                </a:solidFill>
                <a:ea typeface="DM Sans"/>
              </a:rPr>
              <a:t>靈感與創意</a:t>
            </a:r>
            <a:r>
              <a:rPr lang="en-US" sz="5600">
                <a:solidFill>
                  <a:srgbClr val="FF1616"/>
                </a:solidFill>
                <a:latin typeface="DM Sans"/>
              </a:rPr>
              <a:t>(必備)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504132" y="7670697"/>
            <a:ext cx="6329351" cy="81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1209041" indent="-604520" lvl="1">
              <a:lnSpc>
                <a:spcPts val="6384"/>
              </a:lnSpc>
              <a:buFont typeface="Arial"/>
              <a:buChar char="•"/>
            </a:pPr>
            <a:r>
              <a:rPr lang="en-US" sz="5600">
                <a:solidFill>
                  <a:srgbClr val="2E3947"/>
                </a:solidFill>
                <a:ea typeface="DM Sans"/>
              </a:rPr>
              <a:t>校內回饋</a:t>
            </a:r>
            <a:r>
              <a:rPr lang="en-US" sz="5600">
                <a:solidFill>
                  <a:srgbClr val="5271FF"/>
                </a:solidFill>
                <a:latin typeface="DM Sans"/>
              </a:rPr>
              <a:t>(選擇)</a:t>
            </a:r>
          </a:p>
        </p:txBody>
      </p:sp>
      <p:pic>
        <p:nvPicPr>
          <p:cNvPr name="Picture 20" id="20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true" flipV="false" rot="0">
            <a:off x="10832545" y="4757878"/>
            <a:ext cx="881655" cy="556244"/>
          </a:xfrm>
          <a:prstGeom prst="rect">
            <a:avLst/>
          </a:prstGeom>
        </p:spPr>
      </p:pic>
      <p:sp>
        <p:nvSpPr>
          <p:cNvPr name="TextBox 21" id="21"/>
          <p:cNvSpPr txBox="true"/>
          <p:nvPr/>
        </p:nvSpPr>
        <p:spPr>
          <a:xfrm rot="0">
            <a:off x="11714200" y="4452130"/>
            <a:ext cx="2478718" cy="1203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88"/>
              </a:lnSpc>
            </a:pPr>
            <a:r>
              <a:rPr lang="en-US" sz="4200">
                <a:solidFill>
                  <a:srgbClr val="FF1616"/>
                </a:solidFill>
                <a:ea typeface="DM Sans"/>
              </a:rPr>
              <a:t>學習內容</a:t>
            </a:r>
          </a:p>
          <a:p>
            <a:pPr>
              <a:lnSpc>
                <a:spcPts val="4788"/>
              </a:lnSpc>
            </a:pPr>
            <a:r>
              <a:rPr lang="en-US" sz="4200">
                <a:solidFill>
                  <a:srgbClr val="FF1616"/>
                </a:solidFill>
                <a:ea typeface="DM Sans"/>
              </a:rPr>
              <a:t>學習表現</a:t>
            </a:r>
          </a:p>
        </p:txBody>
      </p:sp>
      <p:pic>
        <p:nvPicPr>
          <p:cNvPr name="Picture 22" id="2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true" flipV="false" rot="0">
            <a:off x="10832545" y="6734767"/>
            <a:ext cx="881655" cy="556244"/>
          </a:xfrm>
          <a:prstGeom prst="rect">
            <a:avLst/>
          </a:prstGeom>
        </p:spPr>
      </p:pic>
      <p:sp>
        <p:nvSpPr>
          <p:cNvPr name="TextBox 23" id="23"/>
          <p:cNvSpPr txBox="true"/>
          <p:nvPr/>
        </p:nvSpPr>
        <p:spPr>
          <a:xfrm rot="0">
            <a:off x="11714200" y="6429018"/>
            <a:ext cx="4512779" cy="1203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88"/>
              </a:lnSpc>
            </a:pPr>
            <a:r>
              <a:rPr lang="en-US" sz="4200">
                <a:solidFill>
                  <a:srgbClr val="FF1616"/>
                </a:solidFill>
                <a:ea typeface="DM Sans"/>
              </a:rPr>
              <a:t>從哪題延伸</a:t>
            </a:r>
          </a:p>
          <a:p>
            <a:pPr>
              <a:lnSpc>
                <a:spcPts val="4788"/>
              </a:lnSpc>
            </a:pPr>
            <a:r>
              <a:rPr lang="en-US" sz="4200">
                <a:solidFill>
                  <a:srgbClr val="FF1616"/>
                </a:solidFill>
                <a:ea typeface="DM Sans"/>
              </a:rPr>
              <a:t>從生活觀察到什麼</a:t>
            </a:r>
          </a:p>
        </p:txBody>
      </p:sp>
      <p:pic>
        <p:nvPicPr>
          <p:cNvPr name="Picture 24" id="24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0" t="0" r="0" b="0"/>
          <a:stretch>
            <a:fillRect/>
          </a:stretch>
        </p:blipFill>
        <p:spPr>
          <a:xfrm flipH="true" flipV="false" rot="0">
            <a:off x="10832545" y="8694376"/>
            <a:ext cx="881655" cy="556244"/>
          </a:xfrm>
          <a:prstGeom prst="rect">
            <a:avLst/>
          </a:prstGeom>
        </p:spPr>
      </p:pic>
      <p:sp>
        <p:nvSpPr>
          <p:cNvPr name="TextBox 25" id="25"/>
          <p:cNvSpPr txBox="true"/>
          <p:nvPr/>
        </p:nvSpPr>
        <p:spPr>
          <a:xfrm rot="0">
            <a:off x="11714200" y="8388628"/>
            <a:ext cx="3699484" cy="1203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88"/>
              </a:lnSpc>
            </a:pPr>
            <a:r>
              <a:rPr lang="en-US" sz="4200">
                <a:solidFill>
                  <a:srgbClr val="5271FF"/>
                </a:solidFill>
                <a:ea typeface="DM Sans"/>
              </a:rPr>
              <a:t>同校老師回饋</a:t>
            </a:r>
          </a:p>
          <a:p>
            <a:pPr>
              <a:lnSpc>
                <a:spcPts val="4788"/>
              </a:lnSpc>
            </a:pPr>
            <a:r>
              <a:rPr lang="en-US" sz="4200">
                <a:solidFill>
                  <a:srgbClr val="5271FF"/>
                </a:solidFill>
                <a:ea typeface="DM Sans"/>
              </a:rPr>
              <a:t>學生作答回饋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-1269726" y="-133350"/>
            <a:ext cx="19707476" cy="0"/>
          </a:xfrm>
          <a:prstGeom prst="line">
            <a:avLst/>
          </a:prstGeom>
          <a:ln cap="flat" w="447675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466564" y="3462237"/>
            <a:ext cx="9429641" cy="6507356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15759112" y="9267825"/>
            <a:ext cx="695325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2E3947"/>
                </a:solidFill>
                <a:latin typeface="DM Sans"/>
              </a:rPr>
              <a:t>06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0" y="342900"/>
            <a:ext cx="18089294" cy="18036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88"/>
              </a:lnSpc>
              <a:spcBef>
                <a:spcPct val="0"/>
              </a:spcBef>
            </a:pPr>
            <a:r>
              <a:rPr lang="en-US" sz="4200">
                <a:solidFill>
                  <a:srgbClr val="2E3947"/>
                </a:solidFill>
                <a:ea typeface="DM Sans"/>
              </a:rPr>
              <a:t>因大氣中的二氧化碳會略溶於雨水中，故自然情況下與水的酸鹼性為弱酸性。不過，由於空氣中若含有酸性的汙染物質，會使雨水進一步酸化變成酸雨。但若持續下雨，發現雨水的酸性會隨著減弱。請回答下列題目: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536515" y="3750127"/>
            <a:ext cx="6722785" cy="5931575"/>
            <a:chOff x="0" y="0"/>
            <a:chExt cx="2191089" cy="1933218"/>
          </a:xfrm>
        </p:grpSpPr>
        <p:sp>
          <p:nvSpPr>
            <p:cNvPr name="Freeform 7" id="7"/>
            <p:cNvSpPr/>
            <p:nvPr/>
          </p:nvSpPr>
          <p:spPr>
            <a:xfrm>
              <a:off x="0" y="0"/>
              <a:ext cx="2191089" cy="1933218"/>
            </a:xfrm>
            <a:custGeom>
              <a:avLst/>
              <a:gdLst/>
              <a:ahLst/>
              <a:cxnLst/>
              <a:rect r="r" b="b" t="t" l="l"/>
              <a:pathLst>
                <a:path h="1933218" w="2191089">
                  <a:moveTo>
                    <a:pt x="0" y="0"/>
                  </a:moveTo>
                  <a:lnTo>
                    <a:pt x="2191089" y="0"/>
                  </a:lnTo>
                  <a:lnTo>
                    <a:pt x="2191089" y="1933218"/>
                  </a:lnTo>
                  <a:lnTo>
                    <a:pt x="0" y="1933218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0167775" y="3788227"/>
            <a:ext cx="6722847" cy="81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1209041" indent="-604520" lvl="1">
              <a:lnSpc>
                <a:spcPts val="6384"/>
              </a:lnSpc>
              <a:buFont typeface="Arial"/>
              <a:buChar char="•"/>
            </a:pPr>
            <a:r>
              <a:rPr lang="en-US" sz="5600">
                <a:solidFill>
                  <a:srgbClr val="2E3947"/>
                </a:solidFill>
                <a:ea typeface="DM Sans"/>
              </a:rPr>
              <a:t>評量目的</a:t>
            </a:r>
            <a:r>
              <a:rPr lang="en-US" sz="5600">
                <a:solidFill>
                  <a:srgbClr val="FF1616"/>
                </a:solidFill>
                <a:latin typeface="DM Sans"/>
              </a:rPr>
              <a:t>(必備)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167775" y="5756023"/>
            <a:ext cx="7075769" cy="81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1209041" indent="-604520" lvl="1">
              <a:lnSpc>
                <a:spcPts val="6384"/>
              </a:lnSpc>
              <a:buFont typeface="Arial"/>
              <a:buChar char="•"/>
            </a:pPr>
            <a:r>
              <a:rPr lang="en-US" sz="5600">
                <a:solidFill>
                  <a:srgbClr val="2E3947"/>
                </a:solidFill>
                <a:ea typeface="DM Sans"/>
              </a:rPr>
              <a:t>靈感與創意</a:t>
            </a:r>
            <a:r>
              <a:rPr lang="en-US" sz="5600">
                <a:solidFill>
                  <a:srgbClr val="FF1616"/>
                </a:solidFill>
                <a:latin typeface="DM Sans"/>
              </a:rPr>
              <a:t>(必備)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167775" y="7732911"/>
            <a:ext cx="6329351" cy="81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1209041" indent="-604520" lvl="1">
              <a:lnSpc>
                <a:spcPts val="6384"/>
              </a:lnSpc>
              <a:buFont typeface="Arial"/>
              <a:buChar char="•"/>
            </a:pPr>
            <a:r>
              <a:rPr lang="en-US" sz="5600">
                <a:solidFill>
                  <a:srgbClr val="2E3947"/>
                </a:solidFill>
                <a:ea typeface="DM Sans"/>
              </a:rPr>
              <a:t>校內回饋</a:t>
            </a:r>
            <a:r>
              <a:rPr lang="en-US" sz="5600">
                <a:solidFill>
                  <a:srgbClr val="5271FF"/>
                </a:solidFill>
                <a:latin typeface="DM Sans"/>
              </a:rPr>
              <a:t>(選擇)</a:t>
            </a:r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true" flipV="false" rot="0">
            <a:off x="11496187" y="4820093"/>
            <a:ext cx="881655" cy="556244"/>
          </a:xfrm>
          <a:prstGeom prst="rect">
            <a:avLst/>
          </a:prstGeom>
        </p:spPr>
      </p:pic>
      <p:sp>
        <p:nvSpPr>
          <p:cNvPr name="TextBox 12" id="12"/>
          <p:cNvSpPr txBox="true"/>
          <p:nvPr/>
        </p:nvSpPr>
        <p:spPr>
          <a:xfrm rot="0">
            <a:off x="12467348" y="4788835"/>
            <a:ext cx="4333767" cy="1203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88"/>
              </a:lnSpc>
            </a:pPr>
            <a:r>
              <a:rPr lang="en-US" sz="4200">
                <a:solidFill>
                  <a:srgbClr val="FF1616"/>
                </a:solidFill>
                <a:latin typeface="DM Sans"/>
              </a:rPr>
              <a:t>pH值判斷酸鹼性</a:t>
            </a:r>
          </a:p>
          <a:p>
            <a:pPr>
              <a:lnSpc>
                <a:spcPts val="4788"/>
              </a:lnSpc>
            </a:pPr>
          </a:p>
        </p:txBody>
      </p:sp>
      <p:pic>
        <p:nvPicPr>
          <p:cNvPr name="Picture 13" id="1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true" flipV="false" rot="0">
            <a:off x="11496187" y="6796981"/>
            <a:ext cx="881655" cy="556244"/>
          </a:xfrm>
          <a:prstGeom prst="rect">
            <a:avLst/>
          </a:prstGeom>
        </p:spPr>
      </p:pic>
      <p:sp>
        <p:nvSpPr>
          <p:cNvPr name="TextBox 14" id="14"/>
          <p:cNvSpPr txBox="true"/>
          <p:nvPr/>
        </p:nvSpPr>
        <p:spPr>
          <a:xfrm rot="0">
            <a:off x="12377842" y="6491232"/>
            <a:ext cx="4512779" cy="1203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88"/>
              </a:lnSpc>
            </a:pPr>
            <a:r>
              <a:rPr lang="en-US" sz="4200">
                <a:solidFill>
                  <a:srgbClr val="FF1616"/>
                </a:solidFill>
                <a:ea typeface="DM Sans"/>
              </a:rPr>
              <a:t>降水多寡會不會</a:t>
            </a:r>
          </a:p>
          <a:p>
            <a:pPr>
              <a:lnSpc>
                <a:spcPts val="4788"/>
              </a:lnSpc>
            </a:pPr>
            <a:r>
              <a:rPr lang="en-US" sz="4200">
                <a:solidFill>
                  <a:srgbClr val="FF1616"/>
                </a:solidFill>
                <a:ea typeface="DM Sans"/>
              </a:rPr>
              <a:t>影響雨水pH值</a:t>
            </a:r>
          </a:p>
        </p:txBody>
      </p:sp>
      <p:pic>
        <p:nvPicPr>
          <p:cNvPr name="Picture 15" id="15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true" flipV="false" rot="0">
            <a:off x="11496187" y="8756591"/>
            <a:ext cx="881655" cy="556244"/>
          </a:xfrm>
          <a:prstGeom prst="rect">
            <a:avLst/>
          </a:prstGeom>
        </p:spPr>
      </p:pic>
      <p:sp>
        <p:nvSpPr>
          <p:cNvPr name="TextBox 16" id="16"/>
          <p:cNvSpPr txBox="true"/>
          <p:nvPr/>
        </p:nvSpPr>
        <p:spPr>
          <a:xfrm rot="0">
            <a:off x="12377842" y="8750879"/>
            <a:ext cx="4865702" cy="6035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88"/>
              </a:lnSpc>
            </a:pPr>
            <a:r>
              <a:rPr lang="en-US" sz="4200">
                <a:solidFill>
                  <a:srgbClr val="5271FF"/>
                </a:solidFill>
                <a:ea typeface="DM Sans"/>
              </a:rPr>
              <a:t>疫情停課沒有施測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0" y="2258657"/>
            <a:ext cx="18288000" cy="1203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88"/>
              </a:lnSpc>
              <a:spcBef>
                <a:spcPct val="0"/>
              </a:spcBef>
            </a:pPr>
            <a:r>
              <a:rPr lang="en-US" sz="4200">
                <a:solidFill>
                  <a:srgbClr val="004AAD"/>
                </a:solidFill>
                <a:ea typeface="DM Sans"/>
              </a:rPr>
              <a:t>下列是中央氣象局X城市每日雨水pH值的資料圖，根據圖中pH值的座標格線，判斷哪一個圖是合理的?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94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3817129" y="9453181"/>
            <a:ext cx="12762773" cy="0"/>
          </a:xfrm>
          <a:prstGeom prst="line">
            <a:avLst/>
          </a:prstGeom>
          <a:ln cap="rnd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rcRect l="3681" t="0" r="3958" b="0"/>
          <a:stretch>
            <a:fillRect/>
          </a:stretch>
        </p:blipFill>
        <p:spPr>
          <a:xfrm flipH="false" flipV="false" rot="0">
            <a:off x="643695" y="2626022"/>
            <a:ext cx="8150976" cy="5034957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rcRect l="5495" t="9365" r="7196" b="2611"/>
          <a:stretch>
            <a:fillRect/>
          </a:stretch>
        </p:blipFill>
        <p:spPr>
          <a:xfrm flipH="false" flipV="false" rot="0">
            <a:off x="9144000" y="3871063"/>
            <a:ext cx="8931206" cy="3789916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567517" y="1200150"/>
            <a:ext cx="16012385" cy="1198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089"/>
              </a:lnSpc>
            </a:pPr>
            <a:r>
              <a:rPr lang="en-US" sz="8999">
                <a:solidFill>
                  <a:srgbClr val="FFFFFF"/>
                </a:solidFill>
                <a:ea typeface="Garet Bold"/>
              </a:rPr>
              <a:t>如果您有數據，就大方秀出來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787812" y="9267825"/>
            <a:ext cx="736200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DM Sans"/>
              </a:rPr>
              <a:t>07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346667" y="7972916"/>
            <a:ext cx="6525873" cy="9258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22"/>
              </a:lnSpc>
              <a:spcBef>
                <a:spcPct val="0"/>
              </a:spcBef>
            </a:pPr>
            <a:r>
              <a:rPr lang="en-US" sz="6423">
                <a:solidFill>
                  <a:srgbClr val="FFFFFF"/>
                </a:solidFill>
                <a:ea typeface="DM Sans"/>
              </a:rPr>
              <a:t>有施測可附上結果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3423348" y="9453182"/>
            <a:ext cx="13156553" cy="0"/>
          </a:xfrm>
          <a:prstGeom prst="line">
            <a:avLst/>
          </a:prstGeom>
          <a:ln cap="rnd" w="19050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rcRect l="0" t="0" r="0" b="48157"/>
          <a:stretch>
            <a:fillRect/>
          </a:stretch>
        </p:blipFill>
        <p:spPr>
          <a:xfrm flipH="false" flipV="false" rot="0">
            <a:off x="1451341" y="283137"/>
            <a:ext cx="7692659" cy="633051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16787812" y="9267825"/>
            <a:ext cx="695325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2E3947"/>
                </a:solidFill>
                <a:latin typeface="DM Sans"/>
              </a:rPr>
              <a:t>08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9696287" y="2670163"/>
            <a:ext cx="7091525" cy="5931575"/>
            <a:chOff x="0" y="0"/>
            <a:chExt cx="9455367" cy="7908767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491654" y="0"/>
              <a:ext cx="8963713" cy="7908767"/>
              <a:chOff x="0" y="0"/>
              <a:chExt cx="2191089" cy="1933218"/>
            </a:xfrm>
          </p:grpSpPr>
          <p:sp>
            <p:nvSpPr>
              <p:cNvPr name="Freeform 7" id="7"/>
              <p:cNvSpPr/>
              <p:nvPr/>
            </p:nvSpPr>
            <p:spPr>
              <a:xfrm>
                <a:off x="0" y="0"/>
                <a:ext cx="2191089" cy="1933218"/>
              </a:xfrm>
              <a:custGeom>
                <a:avLst/>
                <a:gdLst/>
                <a:ahLst/>
                <a:cxnLst/>
                <a:rect r="r" b="b" t="t" l="l"/>
                <a:pathLst>
                  <a:path h="1933218" w="2191089">
                    <a:moveTo>
                      <a:pt x="0" y="0"/>
                    </a:moveTo>
                    <a:lnTo>
                      <a:pt x="2191089" y="0"/>
                    </a:lnTo>
                    <a:lnTo>
                      <a:pt x="2191089" y="1933218"/>
                    </a:lnTo>
                    <a:lnTo>
                      <a:pt x="0" y="1933218"/>
                    </a:lnTo>
                    <a:close/>
                  </a:path>
                </a:pathLst>
              </a:custGeom>
              <a:solidFill>
                <a:srgbClr val="DADADA"/>
              </a:solidFill>
            </p:spPr>
          </p:sp>
        </p:grpSp>
        <p:sp>
          <p:nvSpPr>
            <p:cNvPr name="TextBox 8" id="8"/>
            <p:cNvSpPr txBox="true"/>
            <p:nvPr/>
          </p:nvSpPr>
          <p:spPr>
            <a:xfrm rot="0">
              <a:off x="0" y="38100"/>
              <a:ext cx="8963795" cy="10982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marL="1209041" indent="-604520" lvl="1">
                <a:lnSpc>
                  <a:spcPts val="6384"/>
                </a:lnSpc>
                <a:buFont typeface="Arial"/>
                <a:buChar char="•"/>
              </a:pPr>
              <a:r>
                <a:rPr lang="en-US" sz="5600">
                  <a:solidFill>
                    <a:srgbClr val="2E3947"/>
                  </a:solidFill>
                  <a:ea typeface="DM Sans"/>
                </a:rPr>
                <a:t>評量目的</a:t>
              </a:r>
              <a:r>
                <a:rPr lang="en-US" sz="5600">
                  <a:solidFill>
                    <a:srgbClr val="FF1616"/>
                  </a:solidFill>
                  <a:latin typeface="DM Sans"/>
                </a:rPr>
                <a:t>(必備)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0" y="2661828"/>
              <a:ext cx="9434359" cy="10982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marL="1209041" indent="-604520" lvl="1">
                <a:lnSpc>
                  <a:spcPts val="6384"/>
                </a:lnSpc>
                <a:buFont typeface="Arial"/>
                <a:buChar char="•"/>
              </a:pPr>
              <a:r>
                <a:rPr lang="en-US" sz="5600">
                  <a:solidFill>
                    <a:srgbClr val="2E3947"/>
                  </a:solidFill>
                  <a:ea typeface="DM Sans"/>
                </a:rPr>
                <a:t>靈感與創意</a:t>
              </a:r>
              <a:r>
                <a:rPr lang="en-US" sz="5600">
                  <a:solidFill>
                    <a:srgbClr val="FF1616"/>
                  </a:solidFill>
                  <a:latin typeface="DM Sans"/>
                </a:rPr>
                <a:t>(必備)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5297679"/>
              <a:ext cx="8439135" cy="10982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marL="1209041" indent="-604520" lvl="1">
                <a:lnSpc>
                  <a:spcPts val="6384"/>
                </a:lnSpc>
                <a:buFont typeface="Arial"/>
                <a:buChar char="•"/>
              </a:pPr>
              <a:r>
                <a:rPr lang="en-US" sz="5600">
                  <a:solidFill>
                    <a:srgbClr val="2E3947"/>
                  </a:solidFill>
                  <a:ea typeface="DM Sans"/>
                </a:rPr>
                <a:t>校內回饋</a:t>
              </a:r>
              <a:r>
                <a:rPr lang="en-US" sz="5600">
                  <a:solidFill>
                    <a:srgbClr val="5271FF"/>
                  </a:solidFill>
                  <a:latin typeface="DM Sans"/>
                </a:rPr>
                <a:t>(選擇)</a:t>
              </a:r>
            </a:p>
          </p:txBody>
        </p:sp>
        <p:pic>
          <p:nvPicPr>
            <p:cNvPr name="Picture 11" id="11"/>
            <p:cNvPicPr>
              <a:picLocks noChangeAspect="true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 l="0" t="0" r="0" b="0"/>
            <a:stretch>
              <a:fillRect/>
            </a:stretch>
          </p:blipFill>
          <p:spPr>
            <a:xfrm flipH="true" flipV="false" rot="0">
              <a:off x="1771216" y="1426621"/>
              <a:ext cx="1175540" cy="741659"/>
            </a:xfrm>
            <a:prstGeom prst="rect">
              <a:avLst/>
            </a:prstGeom>
          </p:spPr>
        </p:pic>
        <p:sp>
          <p:nvSpPr>
            <p:cNvPr name="TextBox 12" id="12"/>
            <p:cNvSpPr txBox="true"/>
            <p:nvPr/>
          </p:nvSpPr>
          <p:spPr>
            <a:xfrm rot="0">
              <a:off x="3066098" y="1375418"/>
              <a:ext cx="5778357" cy="161429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4788"/>
                </a:lnSpc>
              </a:pPr>
              <a:r>
                <a:rPr lang="en-US" sz="4200">
                  <a:solidFill>
                    <a:srgbClr val="FF1616"/>
                  </a:solidFill>
                  <a:ea typeface="DM Sans"/>
                </a:rPr>
                <a:t>反射定律應用作圖</a:t>
              </a:r>
            </a:p>
            <a:p>
              <a:pPr>
                <a:lnSpc>
                  <a:spcPts val="4788"/>
                </a:lnSpc>
              </a:pPr>
            </a:p>
          </p:txBody>
        </p:sp>
        <p:pic>
          <p:nvPicPr>
            <p:cNvPr name="Picture 13" id="13"/>
            <p:cNvPicPr>
              <a:picLocks noChangeAspect="true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 l="0" t="0" r="0" b="0"/>
            <a:stretch>
              <a:fillRect/>
            </a:stretch>
          </p:blipFill>
          <p:spPr>
            <a:xfrm flipH="true" flipV="false" rot="0">
              <a:off x="1771216" y="4062472"/>
              <a:ext cx="1175540" cy="741659"/>
            </a:xfrm>
            <a:prstGeom prst="rect">
              <a:avLst/>
            </a:prstGeom>
          </p:spPr>
        </p:pic>
        <p:sp>
          <p:nvSpPr>
            <p:cNvPr name="TextBox 14" id="14"/>
            <p:cNvSpPr txBox="true"/>
            <p:nvPr/>
          </p:nvSpPr>
          <p:spPr>
            <a:xfrm rot="0">
              <a:off x="2946756" y="3645282"/>
              <a:ext cx="6017039" cy="161429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4788"/>
                </a:lnSpc>
              </a:pPr>
              <a:r>
                <a:rPr lang="en-US" sz="4200">
                  <a:solidFill>
                    <a:srgbClr val="FF1616"/>
                  </a:solidFill>
                  <a:ea typeface="DM Sans"/>
                </a:rPr>
                <a:t>常考選擇題</a:t>
              </a:r>
            </a:p>
            <a:p>
              <a:pPr>
                <a:lnSpc>
                  <a:spcPts val="4788"/>
                </a:lnSpc>
              </a:pPr>
              <a:r>
                <a:rPr lang="en-US" sz="4200">
                  <a:solidFill>
                    <a:srgbClr val="FF1616"/>
                  </a:solidFill>
                  <a:ea typeface="DM Sans"/>
                </a:rPr>
                <a:t>作圖題很少考</a:t>
              </a:r>
            </a:p>
          </p:txBody>
        </p:sp>
        <p:pic>
          <p:nvPicPr>
            <p:cNvPr name="Picture 15" id="15"/>
            <p:cNvPicPr>
              <a:picLocks noChangeAspect="true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l="0" t="0" r="0" b="0"/>
            <a:stretch>
              <a:fillRect/>
            </a:stretch>
          </p:blipFill>
          <p:spPr>
            <a:xfrm flipH="true" flipV="false" rot="0">
              <a:off x="1771216" y="6675285"/>
              <a:ext cx="1175540" cy="741659"/>
            </a:xfrm>
            <a:prstGeom prst="rect">
              <a:avLst/>
            </a:prstGeom>
          </p:spPr>
        </p:pic>
        <p:sp>
          <p:nvSpPr>
            <p:cNvPr name="TextBox 16" id="16"/>
            <p:cNvSpPr txBox="true"/>
            <p:nvPr/>
          </p:nvSpPr>
          <p:spPr>
            <a:xfrm rot="0">
              <a:off x="2946756" y="6258095"/>
              <a:ext cx="6487602" cy="161429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4788"/>
                </a:lnSpc>
              </a:pPr>
              <a:r>
                <a:rPr lang="en-US" sz="4200">
                  <a:solidFill>
                    <a:srgbClr val="5271FF"/>
                  </a:solidFill>
                  <a:ea typeface="DM Sans"/>
                </a:rPr>
                <a:t>怕學生考太差</a:t>
              </a:r>
            </a:p>
            <a:p>
              <a:pPr>
                <a:lnSpc>
                  <a:spcPts val="4788"/>
                </a:lnSpc>
              </a:pPr>
              <a:r>
                <a:rPr lang="en-US" sz="4200">
                  <a:solidFill>
                    <a:srgbClr val="5271FF"/>
                  </a:solidFill>
                  <a:ea typeface="Arimo"/>
                </a:rPr>
                <a:t>考前先發題庫卷</a:t>
              </a:r>
            </a:p>
          </p:txBody>
        </p:sp>
      </p:grpSp>
      <p:pic>
        <p:nvPicPr>
          <p:cNvPr name="Picture 17" id="17"/>
          <p:cNvPicPr>
            <a:picLocks noChangeAspect="true"/>
          </p:cNvPicPr>
          <p:nvPr/>
        </p:nvPicPr>
        <p:blipFill>
          <a:blip r:embed="rId2"/>
          <a:srcRect l="0" t="51842" r="2683" b="14802"/>
          <a:stretch>
            <a:fillRect/>
          </a:stretch>
        </p:blipFill>
        <p:spPr>
          <a:xfrm flipH="false" flipV="false" rot="0">
            <a:off x="2468999" y="6613647"/>
            <a:ext cx="6115808" cy="33274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3722919" y="9453181"/>
            <a:ext cx="12856982" cy="0"/>
          </a:xfrm>
          <a:prstGeom prst="line">
            <a:avLst/>
          </a:prstGeom>
          <a:ln cap="rnd" w="19050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16787812" y="9267825"/>
            <a:ext cx="695325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2E3947"/>
                </a:solidFill>
                <a:latin typeface="DM Sans"/>
              </a:rPr>
              <a:t>09</a:t>
            </a:r>
          </a:p>
        </p:txBody>
      </p:sp>
      <p:sp>
        <p:nvSpPr>
          <p:cNvPr name="AutoShape 4" id="4"/>
          <p:cNvSpPr/>
          <p:nvPr/>
        </p:nvSpPr>
        <p:spPr>
          <a:xfrm rot="-26129">
            <a:off x="-2266161" y="938212"/>
            <a:ext cx="8180397" cy="0"/>
          </a:xfrm>
          <a:prstGeom prst="line">
            <a:avLst/>
          </a:prstGeom>
          <a:ln cap="flat" w="180975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" id="5"/>
          <p:cNvSpPr txBox="true"/>
          <p:nvPr/>
        </p:nvSpPr>
        <p:spPr>
          <a:xfrm rot="0">
            <a:off x="1028700" y="9267825"/>
            <a:ext cx="2245462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2E3947"/>
                </a:solidFill>
                <a:latin typeface="DM Sans Bold"/>
              </a:rPr>
              <a:t>PROPOSAL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0" y="2442027"/>
            <a:ext cx="9574167" cy="6720133"/>
            <a:chOff x="0" y="0"/>
            <a:chExt cx="12765556" cy="8960178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2"/>
            <a:srcRect l="2510" t="0" r="2510" b="0"/>
            <a:stretch>
              <a:fillRect/>
            </a:stretch>
          </p:blipFill>
          <p:spPr>
            <a:xfrm>
              <a:off x="0" y="0"/>
              <a:ext cx="12765556" cy="8960178"/>
            </a:xfrm>
            <a:prstGeom prst="rect">
              <a:avLst/>
            </a:prstGeom>
          </p:spPr>
        </p:pic>
      </p:grpSp>
      <p:sp>
        <p:nvSpPr>
          <p:cNvPr name="TextBox 8" id="8"/>
          <p:cNvSpPr txBox="true"/>
          <p:nvPr/>
        </p:nvSpPr>
        <p:spPr>
          <a:xfrm rot="0">
            <a:off x="171306" y="1321723"/>
            <a:ext cx="8781846" cy="1198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9089"/>
              </a:lnSpc>
            </a:pPr>
            <a:r>
              <a:rPr lang="en-US" sz="8999">
                <a:solidFill>
                  <a:srgbClr val="2E3947"/>
                </a:solidFill>
                <a:ea typeface="Garet Bold"/>
              </a:rPr>
              <a:t>它校回饋原則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724534" y="2689695"/>
            <a:ext cx="7758603" cy="10976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272"/>
              </a:lnSpc>
            </a:pPr>
            <a:r>
              <a:rPr lang="en-US" sz="7200">
                <a:solidFill>
                  <a:srgbClr val="2E3947"/>
                </a:solidFill>
                <a:latin typeface="王漢宗特黑體 Bold"/>
              </a:rPr>
              <a:t>1.報告者不重複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724534" y="3991756"/>
            <a:ext cx="8271383" cy="22360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208"/>
              </a:lnSpc>
              <a:spcBef>
                <a:spcPct val="0"/>
              </a:spcBef>
            </a:pPr>
            <a:r>
              <a:rPr lang="en-US" sz="7200">
                <a:solidFill>
                  <a:srgbClr val="2E3947"/>
                </a:solidFill>
                <a:latin typeface="王漢宗特黑體 Bold"/>
              </a:rPr>
              <a:t>2.亮點與值得學習</a:t>
            </a:r>
          </a:p>
          <a:p>
            <a:pPr>
              <a:lnSpc>
                <a:spcPts val="8208"/>
              </a:lnSpc>
              <a:spcBef>
                <a:spcPct val="0"/>
              </a:spcBef>
            </a:pPr>
            <a:r>
              <a:rPr lang="en-US" sz="7200">
                <a:solidFill>
                  <a:srgbClr val="2E3947"/>
                </a:solidFill>
                <a:latin typeface="王漢宗特黑體 Bold"/>
              </a:rPr>
              <a:t>  之處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724534" y="6319818"/>
            <a:ext cx="8271383" cy="1197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208"/>
              </a:lnSpc>
              <a:spcBef>
                <a:spcPct val="0"/>
              </a:spcBef>
            </a:pPr>
            <a:r>
              <a:rPr lang="en-US" sz="7200">
                <a:solidFill>
                  <a:srgbClr val="2E3947"/>
                </a:solidFill>
                <a:latin typeface="王漢宗特黑體 Bold"/>
              </a:rPr>
              <a:t>3</a:t>
            </a:r>
            <a:r>
              <a:rPr lang="en-US" sz="7200">
                <a:solidFill>
                  <a:srgbClr val="2E3947"/>
                </a:solidFill>
                <a:latin typeface="王漢宗特黑體 Bold"/>
              </a:rPr>
              <a:t>.注意時間2min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DA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-26129">
            <a:off x="-2266161" y="938212"/>
            <a:ext cx="8180397" cy="0"/>
          </a:xfrm>
          <a:prstGeom prst="line">
            <a:avLst/>
          </a:prstGeom>
          <a:ln cap="flat" w="180975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233987" y="2653175"/>
            <a:ext cx="11775079" cy="5957722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233987" y="1321723"/>
            <a:ext cx="9134868" cy="1198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9089"/>
              </a:lnSpc>
            </a:pPr>
            <a:r>
              <a:rPr lang="en-US" sz="8999">
                <a:solidFill>
                  <a:srgbClr val="2E3947"/>
                </a:solidFill>
                <a:ea typeface="Garet Bold"/>
              </a:rPr>
              <a:t>互評表撰寫原則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787812" y="9267825"/>
            <a:ext cx="695325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2E3947"/>
                </a:solidFill>
                <a:latin typeface="DM Sans"/>
              </a:rPr>
              <a:t>10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2009065" y="2405525"/>
            <a:ext cx="5903554" cy="34855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959"/>
              </a:lnSpc>
            </a:pPr>
            <a:r>
              <a:rPr lang="en-US" sz="6399">
                <a:solidFill>
                  <a:srgbClr val="2E3947"/>
                </a:solidFill>
                <a:latin typeface="王漢宗特黑體 Bold"/>
              </a:rPr>
              <a:t>1.一校交一張</a:t>
            </a:r>
          </a:p>
          <a:p>
            <a:pPr algn="just">
              <a:lnSpc>
                <a:spcPts val="8959"/>
              </a:lnSpc>
            </a:pPr>
            <a:r>
              <a:rPr lang="en-US" sz="6399">
                <a:solidFill>
                  <a:srgbClr val="2E3947"/>
                </a:solidFill>
                <a:latin typeface="王漢宗特黑體 Bold"/>
              </a:rPr>
              <a:t>2.自己學校免評</a:t>
            </a:r>
          </a:p>
          <a:p>
            <a:pPr algn="just">
              <a:lnSpc>
                <a:spcPts val="8959"/>
              </a:lnSpc>
            </a:pPr>
            <a:r>
              <a:rPr lang="en-US" sz="6399">
                <a:solidFill>
                  <a:srgbClr val="2E3947"/>
                </a:solidFill>
                <a:latin typeface="王漢宗特黑體 Bold"/>
              </a:rPr>
              <a:t>3.客觀公正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466059" cy="10287000"/>
            <a:chOff x="0" y="0"/>
            <a:chExt cx="3202099" cy="3479800"/>
          </a:xfrm>
        </p:grpSpPr>
        <p:sp>
          <p:nvSpPr>
            <p:cNvPr name="Freeform 3" id="3"/>
            <p:cNvSpPr/>
            <p:nvPr/>
          </p:nvSpPr>
          <p:spPr>
            <a:xfrm>
              <a:off x="0" y="0"/>
              <a:ext cx="3202099" cy="3479800"/>
            </a:xfrm>
            <a:custGeom>
              <a:avLst/>
              <a:gdLst/>
              <a:ahLst/>
              <a:cxnLst/>
              <a:rect r="r" b="b" t="t" l="l"/>
              <a:pathLst>
                <a:path h="3479800" w="3202099">
                  <a:moveTo>
                    <a:pt x="0" y="0"/>
                  </a:moveTo>
                  <a:lnTo>
                    <a:pt x="3202099" y="0"/>
                  </a:lnTo>
                  <a:lnTo>
                    <a:pt x="3202099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DADADA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91503" y="3150331"/>
            <a:ext cx="9074555" cy="6107969"/>
            <a:chOff x="0" y="0"/>
            <a:chExt cx="12099407" cy="8143959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2"/>
            <a:srcRect l="476" t="0" r="476" b="0"/>
            <a:stretch>
              <a:fillRect/>
            </a:stretch>
          </p:blipFill>
          <p:spPr>
            <a:xfrm>
              <a:off x="0" y="0"/>
              <a:ext cx="12099407" cy="8143959"/>
            </a:xfrm>
            <a:prstGeom prst="rect">
              <a:avLst/>
            </a:prstGeom>
          </p:spPr>
        </p:pic>
      </p:grpSp>
      <p:sp>
        <p:nvSpPr>
          <p:cNvPr name="AutoShape 6" id="6"/>
          <p:cNvSpPr/>
          <p:nvPr/>
        </p:nvSpPr>
        <p:spPr>
          <a:xfrm rot="0">
            <a:off x="3064473" y="9453182"/>
            <a:ext cx="13515428" cy="0"/>
          </a:xfrm>
          <a:prstGeom prst="line">
            <a:avLst/>
          </a:prstGeom>
          <a:ln cap="rnd" w="19050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 rot="0">
            <a:off x="-1269726" y="-133350"/>
            <a:ext cx="19707476" cy="0"/>
          </a:xfrm>
          <a:prstGeom prst="line">
            <a:avLst/>
          </a:prstGeom>
          <a:ln cap="flat" w="447675">
            <a:solidFill>
              <a:srgbClr val="2E394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 rot="0">
            <a:off x="11795760" y="2117814"/>
            <a:ext cx="6492240" cy="0"/>
          </a:xfrm>
          <a:prstGeom prst="line">
            <a:avLst/>
          </a:prstGeom>
          <a:ln cap="rnd" w="219075">
            <a:solidFill>
              <a:srgbClr val="DADAD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1028700" y="2045180"/>
            <a:ext cx="7979479" cy="1105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382"/>
              </a:lnSpc>
            </a:pPr>
            <a:r>
              <a:rPr lang="en-US" sz="8299">
                <a:solidFill>
                  <a:srgbClr val="2E3947"/>
                </a:solidFill>
                <a:ea typeface="Garet Bold"/>
              </a:rPr>
              <a:t>小提醒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6787812" y="9267825"/>
            <a:ext cx="695325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2E3947"/>
                </a:solidFill>
                <a:latin typeface="DM Sans"/>
              </a:rPr>
              <a:t>13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466059" y="2260689"/>
            <a:ext cx="8271808" cy="1858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128"/>
              </a:lnSpc>
            </a:pPr>
            <a:r>
              <a:rPr lang="en-US" sz="7200">
                <a:solidFill>
                  <a:srgbClr val="2E3947"/>
                </a:solidFill>
                <a:ea typeface="Garet Bold"/>
              </a:rPr>
              <a:t>如果要參加自然科素養導向競賽…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466059" y="4253858"/>
            <a:ext cx="8271808" cy="1858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128"/>
              </a:lnSpc>
            </a:pPr>
            <a:r>
              <a:rPr lang="en-US" sz="7200">
                <a:solidFill>
                  <a:srgbClr val="FF1616"/>
                </a:solidFill>
                <a:ea typeface="Garet Bold"/>
              </a:rPr>
              <a:t>請勿直接以工作圈作業參賽，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466059" y="6255633"/>
            <a:ext cx="8271808" cy="954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128"/>
              </a:lnSpc>
            </a:pPr>
            <a:r>
              <a:rPr lang="en-US" sz="7200">
                <a:solidFill>
                  <a:srgbClr val="FF1616"/>
                </a:solidFill>
                <a:ea typeface="Garet Bold"/>
              </a:rPr>
              <a:t>應做明顯調整或修改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466059" y="7304907"/>
            <a:ext cx="7321754" cy="7001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169"/>
              </a:lnSpc>
            </a:pPr>
            <a:r>
              <a:rPr lang="en-US" sz="5221">
                <a:solidFill>
                  <a:srgbClr val="5271FF"/>
                </a:solidFill>
                <a:ea typeface="Garet Bold"/>
              </a:rPr>
              <a:t>會有重複敘獎的問題…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94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047136"/>
            <a:ext cx="9144000" cy="4918342"/>
            <a:chOff x="0" y="0"/>
            <a:chExt cx="12192000" cy="655779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9671" r="0" b="9671"/>
            <a:stretch>
              <a:fillRect/>
            </a:stretch>
          </p:blipFill>
          <p:spPr>
            <a:xfrm>
              <a:off x="0" y="0"/>
              <a:ext cx="12192000" cy="6557790"/>
            </a:xfrm>
            <a:prstGeom prst="rect">
              <a:avLst/>
            </a:prstGeom>
          </p:spPr>
        </p:pic>
      </p:grpSp>
      <p:sp>
        <p:nvSpPr>
          <p:cNvPr name="AutoShape 4" id="4"/>
          <p:cNvSpPr/>
          <p:nvPr/>
        </p:nvSpPr>
        <p:spPr>
          <a:xfrm rot="0">
            <a:off x="2989237" y="9453182"/>
            <a:ext cx="13590665" cy="0"/>
          </a:xfrm>
          <a:prstGeom prst="line">
            <a:avLst/>
          </a:prstGeom>
          <a:ln cap="rnd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" id="5"/>
          <p:cNvSpPr txBox="true"/>
          <p:nvPr/>
        </p:nvSpPr>
        <p:spPr>
          <a:xfrm rot="0">
            <a:off x="16787812" y="9267825"/>
            <a:ext cx="471488" cy="351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736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DM Sans"/>
              </a:rPr>
              <a:t>12</a:t>
            </a:r>
          </a:p>
        </p:txBody>
      </p:sp>
      <p:sp>
        <p:nvSpPr>
          <p:cNvPr name="AutoShape 6" id="6"/>
          <p:cNvSpPr/>
          <p:nvPr/>
        </p:nvSpPr>
        <p:spPr>
          <a:xfrm rot="-26129">
            <a:off x="-2266161" y="938212"/>
            <a:ext cx="8180397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9787077" y="358407"/>
            <a:ext cx="6792825" cy="9570187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233987" y="1321723"/>
            <a:ext cx="9134868" cy="1198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9089"/>
              </a:lnSpc>
            </a:pPr>
            <a:r>
              <a:rPr lang="en-US" sz="8999">
                <a:solidFill>
                  <a:srgbClr val="FFFFFF"/>
                </a:solidFill>
                <a:ea typeface="Garet Bold"/>
              </a:rPr>
              <a:t>填寫線上問卷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94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411786" y="1705893"/>
            <a:ext cx="12279526" cy="5973544"/>
            <a:chOff x="0" y="0"/>
            <a:chExt cx="16372702" cy="796472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1284" r="0" b="15791"/>
            <a:stretch>
              <a:fillRect/>
            </a:stretch>
          </p:blipFill>
          <p:spPr>
            <a:xfrm>
              <a:off x="0" y="0"/>
              <a:ext cx="16372702" cy="7964725"/>
            </a:xfrm>
            <a:prstGeom prst="rect">
              <a:avLst/>
            </a:prstGeom>
          </p:spPr>
        </p:pic>
      </p:grpSp>
      <p:sp>
        <p:nvSpPr>
          <p:cNvPr name="TextBox 4" id="4"/>
          <p:cNvSpPr txBox="true"/>
          <p:nvPr/>
        </p:nvSpPr>
        <p:spPr>
          <a:xfrm rot="0">
            <a:off x="1028700" y="1085850"/>
            <a:ext cx="9340665" cy="1276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0031"/>
              </a:lnSpc>
            </a:pPr>
            <a:r>
              <a:rPr lang="en-US" sz="8799">
                <a:solidFill>
                  <a:srgbClr val="FFFFFF"/>
                </a:solidFill>
                <a:latin typeface="Garet Bold"/>
              </a:rPr>
              <a:t>Thank You</a:t>
            </a:r>
          </a:p>
        </p:txBody>
      </p:sp>
      <p:sp>
        <p:nvSpPr>
          <p:cNvPr name="AutoShape 5" id="5"/>
          <p:cNvSpPr/>
          <p:nvPr/>
        </p:nvSpPr>
        <p:spPr>
          <a:xfrm rot="2486">
            <a:off x="3411784" y="9448419"/>
            <a:ext cx="13168119" cy="0"/>
          </a:xfrm>
          <a:prstGeom prst="line">
            <a:avLst/>
          </a:prstGeom>
          <a:ln cap="rnd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 rot="0">
            <a:off x="12534060" y="2181606"/>
            <a:ext cx="5753940" cy="0"/>
          </a:xfrm>
          <a:prstGeom prst="line">
            <a:avLst/>
          </a:prstGeom>
          <a:ln cap="flat" w="180975">
            <a:solidFill>
              <a:srgbClr val="DADAD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 rot="0">
            <a:off x="-1269726" y="-133350"/>
            <a:ext cx="19707476" cy="0"/>
          </a:xfrm>
          <a:prstGeom prst="line">
            <a:avLst/>
          </a:prstGeom>
          <a:ln cap="flat" w="447675">
            <a:solidFill>
              <a:srgbClr val="DADADA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DAE55tO8fnA</dc:identifier>
  <dcterms:modified xsi:type="dcterms:W3CDTF">2011-08-01T06:04:30Z</dcterms:modified>
  <cp:revision>1</cp:revision>
  <dc:title>國中工作圈試題分析</dc:title>
</cp:coreProperties>
</file>