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63" r:id="rId8"/>
    <p:sldId id="266" r:id="rId9"/>
    <p:sldId id="268" r:id="rId10"/>
    <p:sldId id="267" r:id="rId11"/>
    <p:sldId id="277" r:id="rId12"/>
    <p:sldId id="270" r:id="rId13"/>
    <p:sldId id="269" r:id="rId14"/>
    <p:sldId id="279" r:id="rId15"/>
    <p:sldId id="272" r:id="rId16"/>
    <p:sldId id="282" r:id="rId1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1D9EF"/>
    <a:srgbClr val="FFCCCC"/>
    <a:srgbClr val="FCFDCD"/>
    <a:srgbClr val="AE8512"/>
    <a:srgbClr val="99FFCC"/>
    <a:srgbClr val="66FF66"/>
    <a:srgbClr val="FFE9AB"/>
    <a:srgbClr val="EF8D4B"/>
    <a:srgbClr val="B3B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4746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5795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9232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9058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416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1876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0610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4412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7196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706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756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1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" y="4610925"/>
            <a:ext cx="12192015" cy="224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73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B4BC6-AE8D-4A4E-AFD4-B812993A9641}" type="datetimeFigureOut">
              <a:rPr lang="zh-TW" altLang="en-US" smtClean="0"/>
              <a:t>2022/4/13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9259F-499D-4158-BB4C-9B6A61CD7F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1977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g"/><Relationship Id="rId2" Type="http://schemas.openxmlformats.org/officeDocument/2006/relationships/image" Target="../media/image16.jpeg"/><Relationship Id="rId16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5" Type="http://schemas.openxmlformats.org/officeDocument/2006/relationships/image" Target="../media/image29.png"/><Relationship Id="rId10" Type="http://schemas.openxmlformats.org/officeDocument/2006/relationships/image" Target="../media/image24.jpeg"/><Relationship Id="rId4" Type="http://schemas.openxmlformats.org/officeDocument/2006/relationships/image" Target="../media/image18.jpg"/><Relationship Id="rId9" Type="http://schemas.openxmlformats.org/officeDocument/2006/relationships/image" Target="../media/image23.jpg"/><Relationship Id="rId14" Type="http://schemas.openxmlformats.org/officeDocument/2006/relationships/image" Target="../media/image28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13" Type="http://schemas.openxmlformats.org/officeDocument/2006/relationships/image" Target="../media/image34.jpeg"/><Relationship Id="rId3" Type="http://schemas.openxmlformats.org/officeDocument/2006/relationships/image" Target="../media/image21.jpeg"/><Relationship Id="rId7" Type="http://schemas.openxmlformats.org/officeDocument/2006/relationships/image" Target="../media/image31.jpeg"/><Relationship Id="rId12" Type="http://schemas.openxmlformats.org/officeDocument/2006/relationships/image" Target="../media/image33.jpeg"/><Relationship Id="rId2" Type="http://schemas.openxmlformats.org/officeDocument/2006/relationships/image" Target="../media/image16.jpeg"/><Relationship Id="rId16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11" Type="http://schemas.openxmlformats.org/officeDocument/2006/relationships/image" Target="../media/image18.jpg"/><Relationship Id="rId5" Type="http://schemas.openxmlformats.org/officeDocument/2006/relationships/image" Target="../media/image30.jpg"/><Relationship Id="rId15" Type="http://schemas.openxmlformats.org/officeDocument/2006/relationships/image" Target="../media/image29.png"/><Relationship Id="rId10" Type="http://schemas.openxmlformats.org/officeDocument/2006/relationships/image" Target="../media/image23.jpg"/><Relationship Id="rId4" Type="http://schemas.openxmlformats.org/officeDocument/2006/relationships/image" Target="../media/image28.jpg"/><Relationship Id="rId9" Type="http://schemas.openxmlformats.org/officeDocument/2006/relationships/image" Target="../media/image32.jpg"/><Relationship Id="rId1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13" Type="http://schemas.openxmlformats.org/officeDocument/2006/relationships/image" Target="../media/image22.jpeg"/><Relationship Id="rId3" Type="http://schemas.openxmlformats.org/officeDocument/2006/relationships/image" Target="../media/image19.jpeg"/><Relationship Id="rId7" Type="http://schemas.openxmlformats.org/officeDocument/2006/relationships/image" Target="../media/image26.jpg"/><Relationship Id="rId12" Type="http://schemas.openxmlformats.org/officeDocument/2006/relationships/image" Target="../media/image29.png"/><Relationship Id="rId2" Type="http://schemas.openxmlformats.org/officeDocument/2006/relationships/image" Target="../media/image18.jpg"/><Relationship Id="rId16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3.jpg"/><Relationship Id="rId5" Type="http://schemas.openxmlformats.org/officeDocument/2006/relationships/image" Target="../media/image32.jpg"/><Relationship Id="rId15" Type="http://schemas.openxmlformats.org/officeDocument/2006/relationships/image" Target="../media/image21.jpeg"/><Relationship Id="rId10" Type="http://schemas.openxmlformats.org/officeDocument/2006/relationships/image" Target="../media/image28.jpg"/><Relationship Id="rId4" Type="http://schemas.openxmlformats.org/officeDocument/2006/relationships/image" Target="../media/image25.jpeg"/><Relationship Id="rId9" Type="http://schemas.openxmlformats.org/officeDocument/2006/relationships/image" Target="../media/image20.jpeg"/><Relationship Id="rId1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13" Type="http://schemas.openxmlformats.org/officeDocument/2006/relationships/image" Target="../media/image22.jpeg"/><Relationship Id="rId3" Type="http://schemas.openxmlformats.org/officeDocument/2006/relationships/image" Target="../media/image37.jpeg"/><Relationship Id="rId7" Type="http://schemas.openxmlformats.org/officeDocument/2006/relationships/image" Target="../media/image26.jpg"/><Relationship Id="rId12" Type="http://schemas.openxmlformats.org/officeDocument/2006/relationships/image" Target="../media/image29.png"/><Relationship Id="rId2" Type="http://schemas.openxmlformats.org/officeDocument/2006/relationships/image" Target="../media/image18.jpg"/><Relationship Id="rId16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23.jpg"/><Relationship Id="rId5" Type="http://schemas.openxmlformats.org/officeDocument/2006/relationships/image" Target="../media/image38.jpeg"/><Relationship Id="rId15" Type="http://schemas.openxmlformats.org/officeDocument/2006/relationships/image" Target="../media/image21.jpeg"/><Relationship Id="rId10" Type="http://schemas.openxmlformats.org/officeDocument/2006/relationships/image" Target="../media/image28.jpg"/><Relationship Id="rId4" Type="http://schemas.openxmlformats.org/officeDocument/2006/relationships/image" Target="../media/image25.jpeg"/><Relationship Id="rId9" Type="http://schemas.openxmlformats.org/officeDocument/2006/relationships/image" Target="../media/image40.jpeg"/><Relationship Id="rId1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1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18" y="0"/>
            <a:ext cx="15450095" cy="633453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042" y="3732325"/>
            <a:ext cx="1221693" cy="195324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18" y="379335"/>
            <a:ext cx="2584188" cy="64786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77312"/>
            <a:ext cx="12192000" cy="398068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992116" y="1712125"/>
            <a:ext cx="5121915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000" dirty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4">
                      <a:lumMod val="60000"/>
                      <a:lumOff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歡迎光臨</a:t>
            </a:r>
            <a:r>
              <a:rPr lang="en-US" altLang="zh-TW" sz="4000" dirty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4">
                      <a:lumMod val="60000"/>
                      <a:lumOff val="40000"/>
                    </a:schemeClr>
                  </a:outerShdw>
                </a:effectLst>
                <a:latin typeface="新細明體" panose="02020500000000000000" pitchFamily="18" charset="-120"/>
              </a:rPr>
              <a:t>【</a:t>
            </a:r>
            <a:r>
              <a:rPr lang="zh-TW" altLang="en-US" sz="4000" dirty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4">
                      <a:lumMod val="60000"/>
                      <a:lumOff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二玩館</a:t>
            </a:r>
            <a:r>
              <a:rPr lang="en-US" altLang="zh-TW" sz="4000" dirty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4">
                      <a:lumMod val="60000"/>
                      <a:lumOff val="40000"/>
                    </a:schemeClr>
                  </a:outerShdw>
                </a:effectLst>
                <a:latin typeface="新細明體" panose="02020500000000000000" pitchFamily="18" charset="-120"/>
              </a:rPr>
              <a:t>】--</a:t>
            </a:r>
          </a:p>
          <a:p>
            <a:pPr algn="ctr"/>
            <a:r>
              <a:rPr lang="zh-TW" altLang="en-US" sz="5400" dirty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4">
                      <a:lumMod val="60000"/>
                      <a:lumOff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玩具找新家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6948795" y="3356793"/>
            <a:ext cx="3416321" cy="646331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zh-TW" altLang="en-US" sz="3600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4">
                      <a:lumMod val="60000"/>
                      <a:lumOff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教學者</a:t>
            </a:r>
            <a:r>
              <a:rPr lang="zh-TW" altLang="en-US" sz="3600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4">
                      <a:lumMod val="60000"/>
                      <a:lumOff val="40000"/>
                    </a:schemeClr>
                  </a:outerShdw>
                </a:effectLst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en-US" sz="3600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4">
                      <a:lumMod val="60000"/>
                      <a:lumOff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陳雪緣</a:t>
            </a:r>
            <a:endParaRPr lang="zh-TW" altLang="en-US" sz="3600" dirty="0">
              <a:solidFill>
                <a:srgbClr val="002060"/>
              </a:solidFill>
              <a:effectLst>
                <a:outerShdw blurRad="50800" dist="50800" dir="5400000" algn="ctr" rotWithShape="0">
                  <a:schemeClr val="accent4">
                    <a:lumMod val="60000"/>
                    <a:lumOff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95250" y="42637"/>
            <a:ext cx="5089855" cy="461665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生活領域</a:t>
            </a:r>
            <a:r>
              <a:rPr lang="en-US" altLang="zh-TW" sz="24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(</a:t>
            </a:r>
            <a:r>
              <a:rPr lang="zh-TW" altLang="en-US" sz="24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一下</a:t>
            </a:r>
            <a:r>
              <a:rPr lang="en-US" altLang="zh-TW" sz="24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)-</a:t>
            </a:r>
            <a:r>
              <a:rPr lang="zh-TW" altLang="en-US" sz="24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玩具同樂會延伸課程</a:t>
            </a:r>
            <a:endParaRPr lang="zh-TW" altLang="en-US" sz="2400" b="1" dirty="0"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0606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5" y="-1286143"/>
            <a:ext cx="11092441" cy="952428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614586" y="410198"/>
            <a:ext cx="5375304" cy="680245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332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499" y="153954"/>
            <a:ext cx="9742206" cy="6118659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2555192" y="6366616"/>
            <a:ext cx="156966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accent6">
                    <a:lumMod val="50000"/>
                  </a:schemeClr>
                </a:solidFill>
                <a:latin typeface="華康標楷W5注音" panose="03000500000000000000" pitchFamily="66" charset="-120"/>
                <a:ea typeface="華康標楷W5注音" panose="03000500000000000000" pitchFamily="66" charset="-120"/>
              </a:rPr>
              <a:t>整理前</a:t>
            </a:r>
            <a:endParaRPr lang="zh-TW" altLang="en-US" sz="2400" b="1" dirty="0">
              <a:solidFill>
                <a:schemeClr val="accent6">
                  <a:lumMod val="50000"/>
                </a:schemeClr>
              </a:solidFill>
              <a:latin typeface="華康標楷W5注音" panose="03000500000000000000" pitchFamily="66" charset="-120"/>
              <a:ea typeface="華康標楷W5注音" panose="03000500000000000000" pitchFamily="66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7997439" y="6366616"/>
            <a:ext cx="1569660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accent6">
                    <a:lumMod val="50000"/>
                  </a:schemeClr>
                </a:solidFill>
                <a:latin typeface="華康標楷W5注音" panose="03000500000000000000" pitchFamily="66" charset="-120"/>
                <a:ea typeface="華康標楷W5注音" panose="03000500000000000000" pitchFamily="66" charset="-120"/>
              </a:rPr>
              <a:t>整理後</a:t>
            </a:r>
            <a:endParaRPr lang="zh-TW" altLang="en-US" sz="2400" b="1" dirty="0">
              <a:solidFill>
                <a:schemeClr val="accent6">
                  <a:lumMod val="50000"/>
                </a:schemeClr>
              </a:solidFill>
              <a:latin typeface="華康標楷W5注音" panose="03000500000000000000" pitchFamily="66" charset="-120"/>
              <a:ea typeface="華康標楷W5注音" panose="03000500000000000000" pitchFamily="66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61518" y="-34119"/>
            <a:ext cx="4958026" cy="6494804"/>
          </a:xfrm>
          <a:prstGeom prst="rect">
            <a:avLst/>
          </a:prstGeom>
          <a:solidFill>
            <a:srgbClr val="EF8D4B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151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179" y="59822"/>
            <a:ext cx="5380596" cy="7392112"/>
          </a:xfrm>
          <a:prstGeom prst="rect">
            <a:avLst/>
          </a:prstGeom>
        </p:spPr>
      </p:pic>
      <p:sp>
        <p:nvSpPr>
          <p:cNvPr id="11" name="流程圖: 結束點 10"/>
          <p:cNvSpPr/>
          <p:nvPr/>
        </p:nvSpPr>
        <p:spPr>
          <a:xfrm>
            <a:off x="4854011" y="59822"/>
            <a:ext cx="2640650" cy="495655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流程圖: 結束點 11"/>
          <p:cNvSpPr/>
          <p:nvPr/>
        </p:nvSpPr>
        <p:spPr>
          <a:xfrm>
            <a:off x="4854011" y="3737717"/>
            <a:ext cx="2640650" cy="531976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圓角矩形圖說文字 1"/>
          <p:cNvSpPr/>
          <p:nvPr/>
        </p:nvSpPr>
        <p:spPr>
          <a:xfrm>
            <a:off x="487110" y="1179320"/>
            <a:ext cx="2691925" cy="1743341"/>
          </a:xfrm>
          <a:prstGeom prst="wedgeRoundRectCallout">
            <a:avLst>
              <a:gd name="adj1" fmla="val 63893"/>
              <a:gd name="adj2" fmla="val 1235"/>
              <a:gd name="adj3" fmla="val 16667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東</a:t>
            </a:r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華康標楷W5破音一" panose="03000500000000000000" pitchFamily="66" charset="-120"/>
                <a:ea typeface="華康標楷W5破音一" panose="03000500000000000000" pitchFamily="66" charset="-120"/>
              </a:rPr>
              <a:t>西</a:t>
            </a:r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很多</a:t>
            </a:r>
            <a:endParaRPr lang="en-US" altLang="zh-TW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pPr algn="ctr"/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很雜</a:t>
            </a:r>
            <a:endParaRPr lang="en-US" altLang="zh-TW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pPr algn="ctr"/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亂七八糟</a:t>
            </a:r>
            <a:endParaRPr lang="en-US" altLang="zh-TW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pPr algn="ctr"/>
            <a:r>
              <a:rPr lang="zh-TW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東</a:t>
            </a:r>
            <a:r>
              <a:rPr lang="zh-TW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華康標楷W5破音一" panose="03000500000000000000" pitchFamily="66" charset="-120"/>
                <a:ea typeface="華康標楷W5破音一" panose="03000500000000000000" pitchFamily="66" charset="-120"/>
              </a:rPr>
              <a:t>西不</a:t>
            </a:r>
            <a:r>
              <a:rPr lang="zh-TW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好找</a:t>
            </a:r>
            <a:endParaRPr lang="en-US" altLang="zh-TW" sz="2400" dirty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6" name="圓角矩形圖說文字 5"/>
          <p:cNvSpPr/>
          <p:nvPr/>
        </p:nvSpPr>
        <p:spPr>
          <a:xfrm>
            <a:off x="9262215" y="4269693"/>
            <a:ext cx="2691925" cy="1743341"/>
          </a:xfrm>
          <a:prstGeom prst="wedgeRoundRectCallout">
            <a:avLst>
              <a:gd name="adj1" fmla="val -58647"/>
              <a:gd name="adj2" fmla="val -2196"/>
              <a:gd name="adj3" fmla="val 16667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東</a:t>
            </a:r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華康標楷W5破音一" panose="03000500000000000000" pitchFamily="66" charset="-120"/>
                <a:ea typeface="華康標楷W5破音一" panose="03000500000000000000" pitchFamily="66" charset="-120"/>
              </a:rPr>
              <a:t>西</a:t>
            </a:r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很多</a:t>
            </a:r>
            <a:endParaRPr lang="en-US" altLang="zh-TW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pPr algn="ctr"/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很整齊</a:t>
            </a:r>
            <a:endParaRPr lang="en-US" altLang="zh-TW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pPr algn="ctr"/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乾淨</a:t>
            </a:r>
            <a:endParaRPr lang="en-US" altLang="zh-TW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pPr algn="ctr"/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東</a:t>
            </a:r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華康標楷W5破音一" panose="03000500000000000000" pitchFamily="66" charset="-120"/>
                <a:ea typeface="華康標楷W5破音一" panose="03000500000000000000" pitchFamily="66" charset="-120"/>
              </a:rPr>
              <a:t>西</a:t>
            </a:r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好</a:t>
            </a:r>
            <a:r>
              <a:rPr lang="zh-TW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找</a:t>
            </a:r>
            <a:endParaRPr lang="en-US" altLang="zh-TW" sz="2400" dirty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98082" y="3033757"/>
            <a:ext cx="2954655" cy="46166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沒有分類放好</a:t>
            </a:r>
            <a:endParaRPr lang="zh-TW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9435919" y="6143001"/>
            <a:ext cx="2492990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有分類放好</a:t>
            </a:r>
            <a:endParaRPr lang="zh-TW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2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" grpId="0" animBg="1"/>
      <p:bldP spid="6" grpId="0" animBg="1"/>
      <p:bldP spid="3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6" y="76200"/>
            <a:ext cx="10330514" cy="573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49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364"/>
            <a:ext cx="6110524" cy="333874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843" y="51924"/>
            <a:ext cx="5683459" cy="329135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6710" y="3113514"/>
            <a:ext cx="5988739" cy="3744486"/>
          </a:xfrm>
          <a:prstGeom prst="rect">
            <a:avLst/>
          </a:prstGeom>
        </p:spPr>
      </p:pic>
      <p:sp>
        <p:nvSpPr>
          <p:cNvPr id="7" name="橢圓 6"/>
          <p:cNvSpPr/>
          <p:nvPr/>
        </p:nvSpPr>
        <p:spPr>
          <a:xfrm>
            <a:off x="3543300" y="1167543"/>
            <a:ext cx="1352550" cy="530056"/>
          </a:xfrm>
          <a:prstGeom prst="ellipse">
            <a:avLst/>
          </a:prstGeom>
          <a:noFill/>
          <a:ln w="698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8282224" y="1411849"/>
            <a:ext cx="1352550" cy="530056"/>
          </a:xfrm>
          <a:prstGeom prst="ellipse">
            <a:avLst/>
          </a:prstGeom>
          <a:noFill/>
          <a:ln w="698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4968529" y="4886325"/>
            <a:ext cx="1352550" cy="530056"/>
          </a:xfrm>
          <a:prstGeom prst="ellipse">
            <a:avLst/>
          </a:prstGeom>
          <a:noFill/>
          <a:ln w="698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9259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0050" y="277222"/>
            <a:ext cx="7067550" cy="621982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50" y="809626"/>
            <a:ext cx="6191250" cy="5934074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896100" y="1905000"/>
            <a:ext cx="75212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200" b="1" dirty="0" smtClean="0">
                <a:solidFill>
                  <a:srgbClr val="C00000"/>
                </a:solidFill>
              </a:rPr>
              <a:t>4</a:t>
            </a:r>
            <a:r>
              <a:rPr lang="zh-TW" altLang="en-US" sz="2200" b="1" dirty="0" smtClean="0">
                <a:solidFill>
                  <a:srgbClr val="C00000"/>
                </a:solidFill>
                <a:ea typeface="PMingLiU" panose="02020500000000000000" pitchFamily="18" charset="-120"/>
              </a:rPr>
              <a:t>、</a:t>
            </a:r>
            <a:r>
              <a:rPr lang="en-US" altLang="zh-TW" sz="2200" b="1" dirty="0" smtClean="0">
                <a:solidFill>
                  <a:srgbClr val="C00000"/>
                </a:solidFill>
                <a:ea typeface="PMingLiU" panose="02020500000000000000" pitchFamily="18" charset="-120"/>
              </a:rPr>
              <a:t>8</a:t>
            </a:r>
            <a:endParaRPr lang="zh-TW" altLang="en-US" sz="2200" b="1" dirty="0">
              <a:solidFill>
                <a:srgbClr val="C0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913367" y="1914525"/>
            <a:ext cx="3273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200" b="1" dirty="0" smtClean="0">
                <a:solidFill>
                  <a:srgbClr val="C00000"/>
                </a:solidFill>
              </a:rPr>
              <a:t>7</a:t>
            </a:r>
            <a:endParaRPr lang="zh-TW" altLang="en-US" sz="2200" b="1" dirty="0">
              <a:solidFill>
                <a:srgbClr val="C0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0377659" y="1904999"/>
            <a:ext cx="124104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200" b="1" dirty="0" smtClean="0">
                <a:solidFill>
                  <a:srgbClr val="C00000"/>
                </a:solidFill>
                <a:ea typeface="PMingLiU" panose="02020500000000000000" pitchFamily="18" charset="-120"/>
              </a:rPr>
              <a:t>1</a:t>
            </a:r>
            <a:r>
              <a:rPr lang="zh-TW" altLang="en-US" sz="2200" b="1" dirty="0" smtClean="0">
                <a:solidFill>
                  <a:srgbClr val="C00000"/>
                </a:solidFill>
                <a:ea typeface="PMingLiU" panose="02020500000000000000" pitchFamily="18" charset="-120"/>
              </a:rPr>
              <a:t>、</a:t>
            </a:r>
            <a:r>
              <a:rPr lang="en-US" altLang="zh-TW" sz="2200" b="1" dirty="0" smtClean="0">
                <a:solidFill>
                  <a:srgbClr val="C00000"/>
                </a:solidFill>
                <a:ea typeface="PMingLiU" panose="02020500000000000000" pitchFamily="18" charset="-120"/>
              </a:rPr>
              <a:t>2</a:t>
            </a:r>
            <a:r>
              <a:rPr lang="zh-TW" altLang="en-US" sz="2200" b="1" dirty="0" smtClean="0">
                <a:solidFill>
                  <a:srgbClr val="C00000"/>
                </a:solidFill>
                <a:ea typeface="PMingLiU" panose="02020500000000000000" pitchFamily="18" charset="-120"/>
              </a:rPr>
              <a:t> 、</a:t>
            </a:r>
            <a:r>
              <a:rPr lang="en-US" altLang="zh-TW" sz="2200" b="1" dirty="0" smtClean="0">
                <a:solidFill>
                  <a:srgbClr val="C00000"/>
                </a:solidFill>
                <a:ea typeface="PMingLiU" panose="02020500000000000000" pitchFamily="18" charset="-120"/>
              </a:rPr>
              <a:t>6</a:t>
            </a:r>
            <a:endParaRPr lang="zh-TW" altLang="en-US" sz="2200" b="1" dirty="0">
              <a:solidFill>
                <a:srgbClr val="C0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478576" y="4610099"/>
            <a:ext cx="3273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200" b="1" dirty="0" smtClean="0">
                <a:solidFill>
                  <a:srgbClr val="C00000"/>
                </a:solidFill>
                <a:ea typeface="PMingLiU" panose="02020500000000000000" pitchFamily="18" charset="-120"/>
              </a:rPr>
              <a:t>5</a:t>
            </a:r>
            <a:endParaRPr lang="zh-TW" altLang="en-US" sz="2200" b="1" dirty="0">
              <a:solidFill>
                <a:srgbClr val="C00000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401175" y="4610098"/>
            <a:ext cx="3273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200" b="1" dirty="0" smtClean="0">
                <a:solidFill>
                  <a:srgbClr val="C00000"/>
                </a:solidFill>
              </a:rPr>
              <a:t>3</a:t>
            </a:r>
            <a:endParaRPr lang="zh-TW" altLang="en-US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260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圖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429" y="1290993"/>
            <a:ext cx="2207638" cy="2207638"/>
          </a:xfrm>
          <a:prstGeom prst="rect">
            <a:avLst/>
          </a:prstGeom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687" y="3565294"/>
            <a:ext cx="1557782" cy="1381430"/>
          </a:xfrm>
          <a:prstGeom prst="rect">
            <a:avLst/>
          </a:prstGeom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1949">
            <a:off x="7455612" y="1898122"/>
            <a:ext cx="1878069" cy="2244478"/>
          </a:xfrm>
          <a:prstGeom prst="rect">
            <a:avLst/>
          </a:prstGeom>
        </p:spPr>
      </p:pic>
      <p:pic>
        <p:nvPicPr>
          <p:cNvPr id="26" name="圖片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0838">
            <a:off x="2840071" y="3733158"/>
            <a:ext cx="2118878" cy="2267289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24" y="1509164"/>
            <a:ext cx="2057779" cy="2057779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459" y="3096645"/>
            <a:ext cx="1711170" cy="171117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439" y="2614016"/>
            <a:ext cx="1677869" cy="1794029"/>
          </a:xfrm>
          <a:prstGeom prst="rect">
            <a:avLst/>
          </a:prstGeom>
        </p:spPr>
      </p:pic>
      <p:pic>
        <p:nvPicPr>
          <p:cNvPr id="19" name="圖片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619" y="4130279"/>
            <a:ext cx="1892910" cy="1892910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747" y="2695288"/>
            <a:ext cx="1867281" cy="1867281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1233">
            <a:off x="7031248" y="4145841"/>
            <a:ext cx="1983089" cy="1983089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6033576" y="1338277"/>
            <a:ext cx="724583" cy="46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5899">
            <a:off x="5472484" y="4158479"/>
            <a:ext cx="2262254" cy="1952176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642" y="1809809"/>
            <a:ext cx="2049055" cy="2049055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578" y="3024152"/>
            <a:ext cx="2090865" cy="189291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888" y="3325293"/>
            <a:ext cx="1478492" cy="1609973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343" y="3423858"/>
            <a:ext cx="1758794" cy="1758794"/>
          </a:xfrm>
          <a:prstGeom prst="rect">
            <a:avLst/>
          </a:prstGeom>
        </p:spPr>
      </p:pic>
      <p:sp>
        <p:nvSpPr>
          <p:cNvPr id="28" name="文字方塊 27"/>
          <p:cNvSpPr txBox="1"/>
          <p:nvPr/>
        </p:nvSpPr>
        <p:spPr>
          <a:xfrm>
            <a:off x="627711" y="424402"/>
            <a:ext cx="45736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哇</a:t>
            </a:r>
            <a:r>
              <a:rPr lang="en-US" altLang="zh-TW" sz="36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!</a:t>
            </a:r>
            <a:r>
              <a:rPr lang="zh-TW" altLang="en-US" sz="36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好多玩具啊</a:t>
            </a:r>
            <a:r>
              <a:rPr lang="en-US" altLang="zh-TW" sz="36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!</a:t>
            </a:r>
            <a:endParaRPr lang="en-US" altLang="zh-TW" sz="3600" dirty="0" smtClean="0"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r>
              <a:rPr lang="zh-TW" altLang="en-US" sz="36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但是</a:t>
            </a:r>
            <a:r>
              <a:rPr lang="en-US" altLang="zh-TW" sz="36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……</a:t>
            </a:r>
            <a:endParaRPr lang="zh-TW" altLang="en-US" sz="36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 rot="21283683">
            <a:off x="6319413" y="1068013"/>
            <a:ext cx="2675732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有多少</a:t>
            </a:r>
            <a:r>
              <a:rPr lang="en-US" altLang="zh-TW" sz="40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?</a:t>
            </a:r>
            <a:endParaRPr lang="zh-TW" altLang="en-US" sz="4000" dirty="0">
              <a:solidFill>
                <a:srgbClr val="C0000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 rot="814534">
            <a:off x="736150" y="5438712"/>
            <a:ext cx="2675732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有什麼</a:t>
            </a:r>
            <a:r>
              <a:rPr lang="en-US" altLang="zh-TW" sz="4000" dirty="0" smtClean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?</a:t>
            </a:r>
            <a:endParaRPr lang="zh-TW" altLang="en-US" sz="4000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761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圖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6747" y="678813"/>
            <a:ext cx="2207638" cy="2207638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454" y="2627812"/>
            <a:ext cx="1711170" cy="1711170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470" y="4386249"/>
            <a:ext cx="2090865" cy="1892910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22" y="4640814"/>
            <a:ext cx="1957804" cy="1957804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127" y="4905824"/>
            <a:ext cx="2262254" cy="1952176"/>
          </a:xfrm>
          <a:prstGeom prst="rect">
            <a:avLst/>
          </a:prstGeom>
        </p:spPr>
      </p:pic>
      <p:pic>
        <p:nvPicPr>
          <p:cNvPr id="26" name="圖片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487" y="4539005"/>
            <a:ext cx="2104292" cy="2251681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39" y="2692780"/>
            <a:ext cx="2049055" cy="2049055"/>
          </a:xfrm>
          <a:prstGeom prst="rect">
            <a:avLst/>
          </a:prstGeom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428" y="258473"/>
            <a:ext cx="2175043" cy="1928812"/>
          </a:xfrm>
          <a:prstGeom prst="rect">
            <a:avLst/>
          </a:prstGeom>
        </p:spPr>
      </p:pic>
      <p:pic>
        <p:nvPicPr>
          <p:cNvPr id="19" name="圖片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133" y="2583726"/>
            <a:ext cx="1892910" cy="1892910"/>
          </a:xfrm>
          <a:prstGeom prst="rect">
            <a:avLst/>
          </a:prstGeom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697" y="4229347"/>
            <a:ext cx="1878069" cy="2244478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7203168" y="620562"/>
            <a:ext cx="724583" cy="46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5249205" y="4486275"/>
            <a:ext cx="1780245" cy="180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/>
          <p:cNvSpPr txBox="1"/>
          <p:nvPr/>
        </p:nvSpPr>
        <p:spPr>
          <a:xfrm>
            <a:off x="1355079" y="2102453"/>
            <a:ext cx="3674814" cy="707886"/>
          </a:xfrm>
          <a:prstGeom prst="rect">
            <a:avLst/>
          </a:prstGeom>
          <a:solidFill>
            <a:srgbClr val="FCFDCD"/>
          </a:solidFill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這樣</a:t>
            </a:r>
            <a:r>
              <a:rPr lang="zh-TW" altLang="en-US" sz="4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放</a:t>
            </a:r>
            <a:r>
              <a:rPr lang="zh-TW" altLang="en-US" sz="40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呢？</a:t>
            </a:r>
            <a:endParaRPr lang="zh-TW" altLang="en-US" sz="40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713" y="2886451"/>
            <a:ext cx="1964257" cy="1964257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58" y="139164"/>
            <a:ext cx="1907554" cy="1907554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652" y="836004"/>
            <a:ext cx="1760764" cy="1882663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313" y="2718667"/>
            <a:ext cx="1717072" cy="1869770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690" y="15674"/>
            <a:ext cx="1983089" cy="198308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085652" y="2595530"/>
            <a:ext cx="1877981" cy="1570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9164416" y="654759"/>
            <a:ext cx="802350" cy="639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文字方塊 27"/>
          <p:cNvSpPr txBox="1"/>
          <p:nvPr/>
        </p:nvSpPr>
        <p:spPr>
          <a:xfrm rot="1010789">
            <a:off x="9334610" y="512838"/>
            <a:ext cx="242566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有多少</a:t>
            </a:r>
            <a:r>
              <a:rPr lang="en-US" altLang="zh-TW" sz="36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?</a:t>
            </a:r>
            <a:endParaRPr lang="zh-TW" altLang="en-US" sz="3600" dirty="0">
              <a:solidFill>
                <a:srgbClr val="C0000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 rot="20535815">
            <a:off x="8470004" y="3039750"/>
            <a:ext cx="2177199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有什麼</a:t>
            </a:r>
            <a:r>
              <a:rPr lang="en-US" altLang="zh-TW" sz="3200" dirty="0" smtClean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?</a:t>
            </a:r>
            <a:endParaRPr lang="zh-TW" altLang="en-US" sz="3200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2184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8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圖片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8914" y="556237"/>
            <a:ext cx="1878069" cy="2244478"/>
          </a:xfrm>
          <a:prstGeom prst="rect">
            <a:avLst/>
          </a:prstGeom>
        </p:spPr>
      </p:pic>
      <p:pic>
        <p:nvPicPr>
          <p:cNvPr id="26" name="圖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743" y="2678341"/>
            <a:ext cx="2118878" cy="2267289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4355" y="4875450"/>
            <a:ext cx="1983089" cy="1983089"/>
          </a:xfrm>
          <a:prstGeom prst="rect">
            <a:avLst/>
          </a:prstGeom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2401" y="2801255"/>
            <a:ext cx="2175043" cy="1928812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792" y="576515"/>
            <a:ext cx="2207638" cy="2207638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7203168" y="620562"/>
            <a:ext cx="724583" cy="46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538" y="4860617"/>
            <a:ext cx="2262254" cy="1952176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43" y="576515"/>
            <a:ext cx="2049055" cy="2049055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925" y="620562"/>
            <a:ext cx="2057779" cy="2057779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43" y="4875451"/>
            <a:ext cx="2090865" cy="1892910"/>
          </a:xfrm>
          <a:prstGeom prst="rect">
            <a:avLst/>
          </a:prstGeom>
        </p:spPr>
      </p:pic>
      <p:pic>
        <p:nvPicPr>
          <p:cNvPr id="19" name="圖片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795" y="4875450"/>
            <a:ext cx="1892910" cy="1892910"/>
          </a:xfrm>
          <a:prstGeom prst="rect">
            <a:avLst/>
          </a:prstGeom>
        </p:spPr>
      </p:pic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192158"/>
              </p:ext>
            </p:extLst>
          </p:nvPr>
        </p:nvGraphicFramePr>
        <p:xfrm>
          <a:off x="428624" y="638174"/>
          <a:ext cx="11277600" cy="621982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255520">
                  <a:extLst>
                    <a:ext uri="{9D8B030D-6E8A-4147-A177-3AD203B41FA5}">
                      <a16:colId xmlns:a16="http://schemas.microsoft.com/office/drawing/2014/main" val="2665007760"/>
                    </a:ext>
                  </a:extLst>
                </a:gridCol>
                <a:gridCol w="2255520">
                  <a:extLst>
                    <a:ext uri="{9D8B030D-6E8A-4147-A177-3AD203B41FA5}">
                      <a16:colId xmlns:a16="http://schemas.microsoft.com/office/drawing/2014/main" val="51100092"/>
                    </a:ext>
                  </a:extLst>
                </a:gridCol>
                <a:gridCol w="2255520">
                  <a:extLst>
                    <a:ext uri="{9D8B030D-6E8A-4147-A177-3AD203B41FA5}">
                      <a16:colId xmlns:a16="http://schemas.microsoft.com/office/drawing/2014/main" val="783371183"/>
                    </a:ext>
                  </a:extLst>
                </a:gridCol>
                <a:gridCol w="2255520">
                  <a:extLst>
                    <a:ext uri="{9D8B030D-6E8A-4147-A177-3AD203B41FA5}">
                      <a16:colId xmlns:a16="http://schemas.microsoft.com/office/drawing/2014/main" val="2332684411"/>
                    </a:ext>
                  </a:extLst>
                </a:gridCol>
                <a:gridCol w="2255520">
                  <a:extLst>
                    <a:ext uri="{9D8B030D-6E8A-4147-A177-3AD203B41FA5}">
                      <a16:colId xmlns:a16="http://schemas.microsoft.com/office/drawing/2014/main" val="2157958322"/>
                    </a:ext>
                  </a:extLst>
                </a:gridCol>
              </a:tblGrid>
              <a:tr h="2073275">
                <a:tc>
                  <a:txBody>
                    <a:bodyPr/>
                    <a:lstStyle/>
                    <a:p>
                      <a:endParaRPr lang="zh-TW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196106"/>
                  </a:ext>
                </a:extLst>
              </a:tr>
              <a:tr h="207327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0771611"/>
                  </a:ext>
                </a:extLst>
              </a:tr>
              <a:tr h="207327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8268339"/>
                  </a:ext>
                </a:extLst>
              </a:tr>
            </a:tbl>
          </a:graphicData>
        </a:graphic>
      </p:graphicFrame>
      <p:pic>
        <p:nvPicPr>
          <p:cNvPr id="9" name="圖片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588" y="690800"/>
            <a:ext cx="1717072" cy="186977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205" y="2873221"/>
            <a:ext cx="1677869" cy="1794029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5249205" y="4486275"/>
            <a:ext cx="1780245" cy="180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139" y="2908456"/>
            <a:ext cx="1758794" cy="1758794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742" y="4860617"/>
            <a:ext cx="1711170" cy="1711170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80" y="2862786"/>
            <a:ext cx="1867281" cy="1867281"/>
          </a:xfrm>
          <a:prstGeom prst="rect">
            <a:avLst/>
          </a:prstGeom>
        </p:spPr>
      </p:pic>
      <p:sp>
        <p:nvSpPr>
          <p:cNvPr id="28" name="文字方塊 27"/>
          <p:cNvSpPr txBox="1"/>
          <p:nvPr/>
        </p:nvSpPr>
        <p:spPr>
          <a:xfrm>
            <a:off x="428624" y="-12666"/>
            <a:ext cx="4048126" cy="646331"/>
          </a:xfrm>
          <a:prstGeom prst="rect">
            <a:avLst/>
          </a:prstGeom>
          <a:solidFill>
            <a:srgbClr val="FCFDCD"/>
          </a:solidFill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這樣</a:t>
            </a:r>
            <a:r>
              <a:rPr lang="zh-TW" altLang="en-US" sz="36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放</a:t>
            </a:r>
            <a:r>
              <a:rPr lang="zh-TW" altLang="en-US" sz="36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呢？</a:t>
            </a:r>
            <a:endParaRPr lang="zh-TW" altLang="en-US" sz="36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22416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531170_162158900000_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0"/>
          <a:stretch>
            <a:fillRect/>
          </a:stretch>
        </p:blipFill>
        <p:spPr bwMode="auto">
          <a:xfrm>
            <a:off x="3147439" y="617402"/>
            <a:ext cx="5868987" cy="553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4604604" y="2740465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金氏遊戲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24629" y="3554140"/>
            <a:ext cx="2877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記憶大考驗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427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464084"/>
              </p:ext>
            </p:extLst>
          </p:nvPr>
        </p:nvGraphicFramePr>
        <p:xfrm>
          <a:off x="389844" y="707483"/>
          <a:ext cx="11373530" cy="6150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4706">
                  <a:extLst>
                    <a:ext uri="{9D8B030D-6E8A-4147-A177-3AD203B41FA5}">
                      <a16:colId xmlns:a16="http://schemas.microsoft.com/office/drawing/2014/main" val="2665007760"/>
                    </a:ext>
                  </a:extLst>
                </a:gridCol>
                <a:gridCol w="2274706">
                  <a:extLst>
                    <a:ext uri="{9D8B030D-6E8A-4147-A177-3AD203B41FA5}">
                      <a16:colId xmlns:a16="http://schemas.microsoft.com/office/drawing/2014/main" val="51100092"/>
                    </a:ext>
                  </a:extLst>
                </a:gridCol>
                <a:gridCol w="2274706">
                  <a:extLst>
                    <a:ext uri="{9D8B030D-6E8A-4147-A177-3AD203B41FA5}">
                      <a16:colId xmlns:a16="http://schemas.microsoft.com/office/drawing/2014/main" val="783371183"/>
                    </a:ext>
                  </a:extLst>
                </a:gridCol>
                <a:gridCol w="2274706">
                  <a:extLst>
                    <a:ext uri="{9D8B030D-6E8A-4147-A177-3AD203B41FA5}">
                      <a16:colId xmlns:a16="http://schemas.microsoft.com/office/drawing/2014/main" val="2332684411"/>
                    </a:ext>
                  </a:extLst>
                </a:gridCol>
                <a:gridCol w="2274706">
                  <a:extLst>
                    <a:ext uri="{9D8B030D-6E8A-4147-A177-3AD203B41FA5}">
                      <a16:colId xmlns:a16="http://schemas.microsoft.com/office/drawing/2014/main" val="2157958322"/>
                    </a:ext>
                  </a:extLst>
                </a:gridCol>
              </a:tblGrid>
              <a:tr h="1958523">
                <a:tc>
                  <a:txBody>
                    <a:bodyPr/>
                    <a:lstStyle/>
                    <a:p>
                      <a:r>
                        <a:rPr lang="en-US" altLang="zh-TW" sz="28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zh-TW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196106"/>
                  </a:ext>
                </a:extLst>
              </a:tr>
              <a:tr h="209599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0771611"/>
                  </a:ext>
                </a:extLst>
              </a:tr>
              <a:tr h="209599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8268339"/>
                  </a:ext>
                </a:extLst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389844" y="122708"/>
            <a:ext cx="6590266" cy="584775"/>
          </a:xfrm>
          <a:prstGeom prst="rect">
            <a:avLst/>
          </a:prstGeom>
          <a:solidFill>
            <a:srgbClr val="FFCCCC"/>
          </a:solidFill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學習單（一）</a:t>
            </a:r>
            <a:r>
              <a:rPr lang="en-US" altLang="zh-TW" sz="3200" dirty="0" smtClean="0"/>
              <a:t>--</a:t>
            </a:r>
            <a:r>
              <a:rPr lang="zh-TW" altLang="en-US" sz="32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金氏遊戲</a:t>
            </a:r>
            <a:endParaRPr lang="zh-TW" altLang="en-US" sz="32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9032905" y="230429"/>
            <a:ext cx="2351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第</a:t>
            </a:r>
            <a:r>
              <a:rPr lang="en-US" altLang="zh-TW" sz="28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【    】</a:t>
            </a:r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組</a:t>
            </a:r>
            <a:endParaRPr lang="zh-TW" altLang="en-US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4909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表格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716172"/>
              </p:ext>
            </p:extLst>
          </p:nvPr>
        </p:nvGraphicFramePr>
        <p:xfrm>
          <a:off x="7267963" y="4700816"/>
          <a:ext cx="4654338" cy="2033468"/>
        </p:xfrm>
        <a:graphic>
          <a:graphicData uri="http://schemas.openxmlformats.org/drawingml/2006/table">
            <a:tbl>
              <a:tblPr/>
              <a:tblGrid>
                <a:gridCol w="4654338">
                  <a:extLst>
                    <a:ext uri="{9D8B030D-6E8A-4147-A177-3AD203B41FA5}">
                      <a16:colId xmlns:a16="http://schemas.microsoft.com/office/drawing/2014/main" val="2395475930"/>
                    </a:ext>
                  </a:extLst>
                </a:gridCol>
              </a:tblGrid>
              <a:tr h="2033468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14</a:t>
                      </a:r>
                      <a:endParaRPr lang="zh-TW" altLang="en-US" dirty="0"/>
                    </a:p>
                  </a:txBody>
                  <a:tcPr>
                    <a:lnL w="76200" cmpd="sng">
                      <a:solidFill>
                        <a:srgbClr val="EF8D4B"/>
                      </a:solidFill>
                      <a:prstDash val="solid"/>
                    </a:lnL>
                    <a:lnR w="76200" cmpd="sng">
                      <a:solidFill>
                        <a:srgbClr val="EF8D4B"/>
                      </a:solidFill>
                      <a:prstDash val="solid"/>
                    </a:lnR>
                    <a:lnT w="76200" cmpd="sng">
                      <a:solidFill>
                        <a:srgbClr val="EF8D4B"/>
                      </a:solidFill>
                      <a:prstDash val="solid"/>
                    </a:lnT>
                    <a:lnB w="76200" cmpd="sng">
                      <a:solidFill>
                        <a:srgbClr val="EF8D4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988947"/>
                  </a:ext>
                </a:extLst>
              </a:tr>
            </a:tbl>
          </a:graphicData>
        </a:graphic>
      </p:graphicFrame>
      <p:graphicFrame>
        <p:nvGraphicFramePr>
          <p:cNvPr id="36" name="表格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937694"/>
              </p:ext>
            </p:extLst>
          </p:nvPr>
        </p:nvGraphicFramePr>
        <p:xfrm>
          <a:off x="9454648" y="581629"/>
          <a:ext cx="2465152" cy="2005404"/>
        </p:xfrm>
        <a:graphic>
          <a:graphicData uri="http://schemas.openxmlformats.org/drawingml/2006/table">
            <a:tbl>
              <a:tblPr/>
              <a:tblGrid>
                <a:gridCol w="2465152">
                  <a:extLst>
                    <a:ext uri="{9D8B030D-6E8A-4147-A177-3AD203B41FA5}">
                      <a16:colId xmlns:a16="http://schemas.microsoft.com/office/drawing/2014/main" val="2395475930"/>
                    </a:ext>
                  </a:extLst>
                </a:gridCol>
              </a:tblGrid>
              <a:tr h="2005404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5</a:t>
                      </a:r>
                      <a:endParaRPr lang="zh-TW" altLang="en-US" dirty="0"/>
                    </a:p>
                  </a:txBody>
                  <a:tcPr>
                    <a:lnL w="76200" cmpd="sng">
                      <a:solidFill>
                        <a:srgbClr val="EF8D4B"/>
                      </a:solidFill>
                      <a:prstDash val="solid"/>
                    </a:lnL>
                    <a:lnR w="76200" cmpd="sng">
                      <a:solidFill>
                        <a:srgbClr val="EF8D4B"/>
                      </a:solidFill>
                      <a:prstDash val="solid"/>
                    </a:lnR>
                    <a:lnT w="76200" cmpd="sng">
                      <a:solidFill>
                        <a:srgbClr val="EF8D4B"/>
                      </a:solidFill>
                      <a:prstDash val="solid"/>
                    </a:lnT>
                    <a:lnB w="76200" cmpd="sng">
                      <a:solidFill>
                        <a:srgbClr val="EF8D4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988947"/>
                  </a:ext>
                </a:extLst>
              </a:tr>
            </a:tbl>
          </a:graphicData>
        </a:graphic>
      </p:graphicFrame>
      <p:graphicFrame>
        <p:nvGraphicFramePr>
          <p:cNvPr id="32" name="表格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557550"/>
              </p:ext>
            </p:extLst>
          </p:nvPr>
        </p:nvGraphicFramePr>
        <p:xfrm>
          <a:off x="306608" y="581630"/>
          <a:ext cx="9133872" cy="2005403"/>
        </p:xfrm>
        <a:graphic>
          <a:graphicData uri="http://schemas.openxmlformats.org/drawingml/2006/table">
            <a:tbl>
              <a:tblPr/>
              <a:tblGrid>
                <a:gridCol w="9133872">
                  <a:extLst>
                    <a:ext uri="{9D8B030D-6E8A-4147-A177-3AD203B41FA5}">
                      <a16:colId xmlns:a16="http://schemas.microsoft.com/office/drawing/2014/main" val="2395475930"/>
                    </a:ext>
                  </a:extLst>
                </a:gridCol>
              </a:tblGrid>
              <a:tr h="2005403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</a:t>
                      </a:r>
                      <a:endParaRPr lang="zh-TW" altLang="en-US" dirty="0"/>
                    </a:p>
                  </a:txBody>
                  <a:tcPr>
                    <a:lnL w="76200" cmpd="sng">
                      <a:solidFill>
                        <a:srgbClr val="EF8D4B"/>
                      </a:solidFill>
                      <a:prstDash val="solid"/>
                    </a:lnL>
                    <a:lnR w="76200" cmpd="sng">
                      <a:solidFill>
                        <a:srgbClr val="EF8D4B"/>
                      </a:solidFill>
                      <a:prstDash val="solid"/>
                    </a:lnR>
                    <a:lnT w="76200" cmpd="sng">
                      <a:solidFill>
                        <a:srgbClr val="EF8D4B"/>
                      </a:solidFill>
                      <a:prstDash val="solid"/>
                    </a:lnT>
                    <a:lnB w="76200" cmpd="sng">
                      <a:solidFill>
                        <a:srgbClr val="EF8D4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988947"/>
                  </a:ext>
                </a:extLst>
              </a:tr>
            </a:tbl>
          </a:graphicData>
        </a:graphic>
      </p:graphicFrame>
      <p:pic>
        <p:nvPicPr>
          <p:cNvPr id="27" name="圖片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8764" y="4764357"/>
            <a:ext cx="1878069" cy="1857407"/>
          </a:xfrm>
          <a:prstGeom prst="rect">
            <a:avLst/>
          </a:prstGeom>
        </p:spPr>
      </p:pic>
      <p:pic>
        <p:nvPicPr>
          <p:cNvPr id="26" name="圖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915" y="660839"/>
            <a:ext cx="1814438" cy="1767514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9412" y="2689035"/>
            <a:ext cx="1983089" cy="1983089"/>
          </a:xfrm>
          <a:prstGeom prst="rect">
            <a:avLst/>
          </a:prstGeom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270" y="702051"/>
            <a:ext cx="1903995" cy="1649868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139" y="713157"/>
            <a:ext cx="2069642" cy="1915851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028" y="4765493"/>
            <a:ext cx="2262254" cy="1952176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83" y="4572709"/>
            <a:ext cx="2049055" cy="2049055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211" y="2635870"/>
            <a:ext cx="2057779" cy="1908531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910" y="742960"/>
            <a:ext cx="2090865" cy="1892910"/>
          </a:xfrm>
          <a:prstGeom prst="rect">
            <a:avLst/>
          </a:prstGeom>
        </p:spPr>
      </p:pic>
      <p:pic>
        <p:nvPicPr>
          <p:cNvPr id="19" name="圖片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28" y="660838"/>
            <a:ext cx="1892910" cy="189291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983" y="4741013"/>
            <a:ext cx="1717072" cy="186977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800" y="2723518"/>
            <a:ext cx="1677869" cy="1794029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5240851" y="2428352"/>
            <a:ext cx="1780245" cy="180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589" y="4958875"/>
            <a:ext cx="1758794" cy="1758794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53" y="2776752"/>
            <a:ext cx="1711170" cy="1711170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332" y="2635870"/>
            <a:ext cx="1867281" cy="1867281"/>
          </a:xfrm>
          <a:prstGeom prst="rect">
            <a:avLst/>
          </a:prstGeom>
        </p:spPr>
      </p:pic>
      <p:graphicFrame>
        <p:nvGraphicFramePr>
          <p:cNvPr id="30" name="表格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330877"/>
              </p:ext>
            </p:extLst>
          </p:nvPr>
        </p:nvGraphicFramePr>
        <p:xfrm>
          <a:off x="305600" y="4709888"/>
          <a:ext cx="2324961" cy="2018442"/>
        </p:xfrm>
        <a:graphic>
          <a:graphicData uri="http://schemas.openxmlformats.org/drawingml/2006/table">
            <a:tbl>
              <a:tblPr/>
              <a:tblGrid>
                <a:gridCol w="2324961">
                  <a:extLst>
                    <a:ext uri="{9D8B030D-6E8A-4147-A177-3AD203B41FA5}">
                      <a16:colId xmlns:a16="http://schemas.microsoft.com/office/drawing/2014/main" val="323646211"/>
                    </a:ext>
                  </a:extLst>
                </a:gridCol>
              </a:tblGrid>
              <a:tr h="2018442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11</a:t>
                      </a:r>
                      <a:endParaRPr lang="zh-TW" altLang="en-US" dirty="0"/>
                    </a:p>
                  </a:txBody>
                  <a:tcPr>
                    <a:lnL w="76200" cmpd="sng">
                      <a:solidFill>
                        <a:srgbClr val="EF8D4B"/>
                      </a:solidFill>
                      <a:prstDash val="solid"/>
                    </a:lnL>
                    <a:lnR w="76200" cmpd="sng">
                      <a:solidFill>
                        <a:srgbClr val="EF8D4B"/>
                      </a:solidFill>
                      <a:prstDash val="solid"/>
                    </a:lnR>
                    <a:lnT w="76200" cmpd="sng">
                      <a:solidFill>
                        <a:srgbClr val="EF8D4B"/>
                      </a:solidFill>
                      <a:prstDash val="solid"/>
                    </a:lnT>
                    <a:lnB w="76200" cmpd="sng">
                      <a:solidFill>
                        <a:srgbClr val="EF8D4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4764323"/>
                  </a:ext>
                </a:extLst>
              </a:tr>
            </a:tbl>
          </a:graphicData>
        </a:graphic>
      </p:graphicFrame>
      <p:graphicFrame>
        <p:nvGraphicFramePr>
          <p:cNvPr id="31" name="表格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569783"/>
              </p:ext>
            </p:extLst>
          </p:nvPr>
        </p:nvGraphicFramePr>
        <p:xfrm>
          <a:off x="2640474" y="4683465"/>
          <a:ext cx="4617576" cy="2047341"/>
        </p:xfrm>
        <a:graphic>
          <a:graphicData uri="http://schemas.openxmlformats.org/drawingml/2006/table">
            <a:tbl>
              <a:tblPr/>
              <a:tblGrid>
                <a:gridCol w="4617576">
                  <a:extLst>
                    <a:ext uri="{9D8B030D-6E8A-4147-A177-3AD203B41FA5}">
                      <a16:colId xmlns:a16="http://schemas.microsoft.com/office/drawing/2014/main" val="2395475930"/>
                    </a:ext>
                  </a:extLst>
                </a:gridCol>
              </a:tblGrid>
              <a:tr h="2047341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12</a:t>
                      </a:r>
                      <a:endParaRPr lang="zh-TW" altLang="en-US" dirty="0"/>
                    </a:p>
                  </a:txBody>
                  <a:tcPr>
                    <a:lnL w="76200" cmpd="sng">
                      <a:solidFill>
                        <a:srgbClr val="EF8D4B"/>
                      </a:solidFill>
                      <a:prstDash val="solid"/>
                    </a:lnL>
                    <a:lnR w="76200" cmpd="sng">
                      <a:solidFill>
                        <a:srgbClr val="EF8D4B"/>
                      </a:solidFill>
                      <a:prstDash val="solid"/>
                    </a:lnR>
                    <a:lnT w="76200" cmpd="sng">
                      <a:solidFill>
                        <a:srgbClr val="EF8D4B"/>
                      </a:solidFill>
                      <a:prstDash val="solid"/>
                    </a:lnT>
                    <a:lnB w="76200" cmpd="sng">
                      <a:solidFill>
                        <a:srgbClr val="EF8D4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988947"/>
                  </a:ext>
                </a:extLst>
              </a:tr>
            </a:tbl>
          </a:graphicData>
        </a:graphic>
      </p:graphicFrame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8238576"/>
              </p:ext>
            </p:extLst>
          </p:nvPr>
        </p:nvGraphicFramePr>
        <p:xfrm>
          <a:off x="305601" y="2584532"/>
          <a:ext cx="6938878" cy="2094572"/>
        </p:xfrm>
        <a:graphic>
          <a:graphicData uri="http://schemas.openxmlformats.org/drawingml/2006/table">
            <a:tbl>
              <a:tblPr/>
              <a:tblGrid>
                <a:gridCol w="6938878">
                  <a:extLst>
                    <a:ext uri="{9D8B030D-6E8A-4147-A177-3AD203B41FA5}">
                      <a16:colId xmlns:a16="http://schemas.microsoft.com/office/drawing/2014/main" val="2395475930"/>
                    </a:ext>
                  </a:extLst>
                </a:gridCol>
              </a:tblGrid>
              <a:tr h="2094572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6</a:t>
                      </a:r>
                      <a:endParaRPr lang="zh-TW" altLang="en-US" dirty="0"/>
                    </a:p>
                  </a:txBody>
                  <a:tcPr>
                    <a:lnL w="76200" cmpd="sng">
                      <a:solidFill>
                        <a:srgbClr val="EF8D4B"/>
                      </a:solidFill>
                      <a:prstDash val="solid"/>
                    </a:lnL>
                    <a:lnR w="76200" cmpd="sng">
                      <a:solidFill>
                        <a:srgbClr val="EF8D4B"/>
                      </a:solidFill>
                      <a:prstDash val="solid"/>
                    </a:lnR>
                    <a:lnT w="76200" cmpd="sng">
                      <a:solidFill>
                        <a:srgbClr val="EF8D4B"/>
                      </a:solidFill>
                      <a:prstDash val="solid"/>
                    </a:lnT>
                    <a:lnB w="76200" cmpd="sng">
                      <a:solidFill>
                        <a:srgbClr val="EF8D4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988947"/>
                  </a:ext>
                </a:extLst>
              </a:tr>
            </a:tbl>
          </a:graphicData>
        </a:graphic>
      </p:graphicFrame>
      <p:graphicFrame>
        <p:nvGraphicFramePr>
          <p:cNvPr id="35" name="表格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908077"/>
              </p:ext>
            </p:extLst>
          </p:nvPr>
        </p:nvGraphicFramePr>
        <p:xfrm>
          <a:off x="7268554" y="2609327"/>
          <a:ext cx="4650238" cy="2069777"/>
        </p:xfrm>
        <a:graphic>
          <a:graphicData uri="http://schemas.openxmlformats.org/drawingml/2006/table">
            <a:tbl>
              <a:tblPr/>
              <a:tblGrid>
                <a:gridCol w="4650238">
                  <a:extLst>
                    <a:ext uri="{9D8B030D-6E8A-4147-A177-3AD203B41FA5}">
                      <a16:colId xmlns:a16="http://schemas.microsoft.com/office/drawing/2014/main" val="2395475930"/>
                    </a:ext>
                  </a:extLst>
                </a:gridCol>
              </a:tblGrid>
              <a:tr h="2069777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9</a:t>
                      </a:r>
                      <a:endParaRPr lang="zh-TW" altLang="en-US" dirty="0"/>
                    </a:p>
                  </a:txBody>
                  <a:tcPr>
                    <a:lnL w="76200" cmpd="sng">
                      <a:solidFill>
                        <a:srgbClr val="EF8D4B"/>
                      </a:solidFill>
                      <a:prstDash val="solid"/>
                    </a:lnL>
                    <a:lnR w="76200" cmpd="sng">
                      <a:solidFill>
                        <a:srgbClr val="EF8D4B"/>
                      </a:solidFill>
                      <a:prstDash val="solid"/>
                    </a:lnR>
                    <a:lnT w="76200" cmpd="sng">
                      <a:solidFill>
                        <a:srgbClr val="EF8D4B"/>
                      </a:solidFill>
                      <a:prstDash val="solid"/>
                    </a:lnT>
                    <a:lnB w="76200" cmpd="sng">
                      <a:solidFill>
                        <a:srgbClr val="EF8D4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988947"/>
                  </a:ext>
                </a:extLst>
              </a:tr>
            </a:tbl>
          </a:graphicData>
        </a:graphic>
      </p:graphicFrame>
      <p:sp>
        <p:nvSpPr>
          <p:cNvPr id="65" name="文字方塊 64"/>
          <p:cNvSpPr txBox="1"/>
          <p:nvPr/>
        </p:nvSpPr>
        <p:spPr>
          <a:xfrm>
            <a:off x="5085388" y="594045"/>
            <a:ext cx="33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3</a:t>
            </a:r>
            <a:endParaRPr lang="zh-TW" altLang="en-US" dirty="0"/>
          </a:p>
        </p:txBody>
      </p:sp>
      <p:sp>
        <p:nvSpPr>
          <p:cNvPr id="66" name="文字方塊 65"/>
          <p:cNvSpPr txBox="1"/>
          <p:nvPr/>
        </p:nvSpPr>
        <p:spPr>
          <a:xfrm>
            <a:off x="5162372" y="2645922"/>
            <a:ext cx="33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8</a:t>
            </a:r>
            <a:endParaRPr lang="zh-TW" altLang="en-US" dirty="0"/>
          </a:p>
        </p:txBody>
      </p:sp>
      <p:sp>
        <p:nvSpPr>
          <p:cNvPr id="67" name="文字方塊 66"/>
          <p:cNvSpPr txBox="1"/>
          <p:nvPr/>
        </p:nvSpPr>
        <p:spPr>
          <a:xfrm>
            <a:off x="2742768" y="2784793"/>
            <a:ext cx="33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7</a:t>
            </a:r>
            <a:endParaRPr lang="zh-TW" altLang="en-US" dirty="0"/>
          </a:p>
        </p:txBody>
      </p:sp>
      <p:sp>
        <p:nvSpPr>
          <p:cNvPr id="68" name="文字方塊 67"/>
          <p:cNvSpPr txBox="1"/>
          <p:nvPr/>
        </p:nvSpPr>
        <p:spPr>
          <a:xfrm>
            <a:off x="7256518" y="594045"/>
            <a:ext cx="33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4</a:t>
            </a:r>
            <a:endParaRPr lang="zh-TW" altLang="en-US" dirty="0"/>
          </a:p>
        </p:txBody>
      </p:sp>
      <p:sp>
        <p:nvSpPr>
          <p:cNvPr id="69" name="文字方塊 68"/>
          <p:cNvSpPr txBox="1"/>
          <p:nvPr/>
        </p:nvSpPr>
        <p:spPr>
          <a:xfrm>
            <a:off x="9534400" y="2631509"/>
            <a:ext cx="437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10</a:t>
            </a:r>
            <a:endParaRPr lang="zh-TW" altLang="en-US" dirty="0"/>
          </a:p>
        </p:txBody>
      </p:sp>
      <p:sp>
        <p:nvSpPr>
          <p:cNvPr id="72" name="文字方塊 71"/>
          <p:cNvSpPr txBox="1"/>
          <p:nvPr/>
        </p:nvSpPr>
        <p:spPr>
          <a:xfrm>
            <a:off x="5099327" y="4785748"/>
            <a:ext cx="480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13</a:t>
            </a:r>
            <a:endParaRPr lang="zh-TW" altLang="en-US" dirty="0"/>
          </a:p>
        </p:txBody>
      </p:sp>
      <p:sp>
        <p:nvSpPr>
          <p:cNvPr id="73" name="文字方塊 72"/>
          <p:cNvSpPr txBox="1"/>
          <p:nvPr/>
        </p:nvSpPr>
        <p:spPr>
          <a:xfrm>
            <a:off x="9480060" y="481455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15</a:t>
            </a:r>
            <a:endParaRPr lang="zh-TW" altLang="en-US" dirty="0"/>
          </a:p>
        </p:txBody>
      </p:sp>
      <p:sp>
        <p:nvSpPr>
          <p:cNvPr id="85" name="矩形 84"/>
          <p:cNvSpPr/>
          <p:nvPr/>
        </p:nvSpPr>
        <p:spPr>
          <a:xfrm>
            <a:off x="2837172" y="889159"/>
            <a:ext cx="439428" cy="87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矩形 85"/>
          <p:cNvSpPr/>
          <p:nvPr/>
        </p:nvSpPr>
        <p:spPr>
          <a:xfrm>
            <a:off x="2880424" y="4337022"/>
            <a:ext cx="1846619" cy="2725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7" name="矩形 86"/>
          <p:cNvSpPr/>
          <p:nvPr/>
        </p:nvSpPr>
        <p:spPr>
          <a:xfrm>
            <a:off x="2823004" y="700020"/>
            <a:ext cx="502273" cy="4985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4" name="文字方塊 63"/>
          <p:cNvSpPr txBox="1"/>
          <p:nvPr/>
        </p:nvSpPr>
        <p:spPr>
          <a:xfrm>
            <a:off x="2635114" y="658045"/>
            <a:ext cx="304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88" name="文字方塊 87"/>
          <p:cNvSpPr txBox="1"/>
          <p:nvPr/>
        </p:nvSpPr>
        <p:spPr>
          <a:xfrm>
            <a:off x="168933" y="-25610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分類放好</a:t>
            </a:r>
            <a:endParaRPr lang="zh-TW" altLang="en-US" sz="32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90" name="文字方塊 89"/>
          <p:cNvSpPr txBox="1"/>
          <p:nvPr/>
        </p:nvSpPr>
        <p:spPr>
          <a:xfrm>
            <a:off x="2192423" y="743426"/>
            <a:ext cx="326243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益智遊戲類</a:t>
            </a:r>
            <a:endParaRPr lang="en-US" altLang="zh-TW" sz="3200" dirty="0">
              <a:solidFill>
                <a:srgbClr val="C0000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/>
          </a:p>
        </p:txBody>
      </p:sp>
      <p:sp>
        <p:nvSpPr>
          <p:cNvPr id="91" name="文字方塊 90"/>
          <p:cNvSpPr txBox="1"/>
          <p:nvPr/>
        </p:nvSpPr>
        <p:spPr>
          <a:xfrm>
            <a:off x="1775893" y="4069183"/>
            <a:ext cx="326243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娃</a:t>
            </a:r>
            <a:r>
              <a:rPr lang="zh-TW" altLang="en-US" sz="3200" dirty="0" smtClean="0">
                <a:solidFill>
                  <a:srgbClr val="C0000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娃</a:t>
            </a:r>
            <a:r>
              <a:rPr lang="zh-TW" altLang="en-US" sz="32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布偶類</a:t>
            </a:r>
            <a:endParaRPr lang="en-US" altLang="zh-TW" sz="3200" dirty="0">
              <a:solidFill>
                <a:srgbClr val="C0000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/>
          </a:p>
        </p:txBody>
      </p:sp>
      <p:sp>
        <p:nvSpPr>
          <p:cNvPr id="92" name="文字方塊 91"/>
          <p:cNvSpPr txBox="1"/>
          <p:nvPr/>
        </p:nvSpPr>
        <p:spPr>
          <a:xfrm>
            <a:off x="7485248" y="4086660"/>
            <a:ext cx="36225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人物模型類</a:t>
            </a:r>
            <a:endParaRPr lang="en-US" altLang="zh-TW" sz="3200" dirty="0">
              <a:solidFill>
                <a:srgbClr val="C0000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/>
          </a:p>
        </p:txBody>
      </p:sp>
      <p:sp>
        <p:nvSpPr>
          <p:cNvPr id="93" name="文字方塊 92"/>
          <p:cNvSpPr txBox="1"/>
          <p:nvPr/>
        </p:nvSpPr>
        <p:spPr>
          <a:xfrm>
            <a:off x="9990825" y="2012714"/>
            <a:ext cx="141577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其他</a:t>
            </a:r>
            <a:endParaRPr lang="en-US" altLang="zh-TW" sz="3200" dirty="0">
              <a:solidFill>
                <a:srgbClr val="C0000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/>
          </a:p>
        </p:txBody>
      </p:sp>
      <p:sp>
        <p:nvSpPr>
          <p:cNvPr id="94" name="文字方塊 93"/>
          <p:cNvSpPr txBox="1"/>
          <p:nvPr/>
        </p:nvSpPr>
        <p:spPr>
          <a:xfrm>
            <a:off x="224223" y="6175537"/>
            <a:ext cx="24929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交通工具類</a:t>
            </a:r>
            <a:endParaRPr lang="en-US" altLang="zh-TW" sz="2400" dirty="0">
              <a:solidFill>
                <a:srgbClr val="C0000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/>
          </a:p>
        </p:txBody>
      </p:sp>
      <p:sp>
        <p:nvSpPr>
          <p:cNvPr id="95" name="文字方塊 94"/>
          <p:cNvSpPr txBox="1"/>
          <p:nvPr/>
        </p:nvSpPr>
        <p:spPr>
          <a:xfrm>
            <a:off x="7568743" y="6140303"/>
            <a:ext cx="36225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C0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動物模型類</a:t>
            </a:r>
            <a:endParaRPr lang="en-US" altLang="zh-TW" sz="3200" dirty="0">
              <a:solidFill>
                <a:srgbClr val="C0000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/>
          </a:p>
        </p:txBody>
      </p:sp>
      <p:sp>
        <p:nvSpPr>
          <p:cNvPr id="96" name="文字方塊 95"/>
          <p:cNvSpPr txBox="1"/>
          <p:nvPr/>
        </p:nvSpPr>
        <p:spPr>
          <a:xfrm>
            <a:off x="3257452" y="6119279"/>
            <a:ext cx="36225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00206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扮家家酒類</a:t>
            </a:r>
            <a:endParaRPr lang="en-US" altLang="zh-TW" sz="3200" dirty="0">
              <a:solidFill>
                <a:srgbClr val="00206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3561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93" grpId="0"/>
      <p:bldP spid="94" grpId="0"/>
      <p:bldP spid="95" grpId="0"/>
      <p:bldP spid="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531170_162158900000_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0"/>
          <a:stretch>
            <a:fillRect/>
          </a:stretch>
        </p:blipFill>
        <p:spPr bwMode="auto">
          <a:xfrm>
            <a:off x="3107162" y="617402"/>
            <a:ext cx="5868987" cy="553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4480973" y="2969365"/>
            <a:ext cx="31213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金氏遊戲</a:t>
            </a:r>
            <a:r>
              <a:rPr lang="en-US" altLang="zh-TW" sz="3200" dirty="0" smtClean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2.0</a:t>
            </a:r>
            <a:endParaRPr lang="zh-CN" altLang="en-US" sz="3200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24629" y="3639865"/>
            <a:ext cx="2877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記憶大考驗</a:t>
            </a:r>
            <a:endParaRPr lang="zh-CN" altLang="en-US" sz="2800" b="1" dirty="0">
              <a:solidFill>
                <a:srgbClr val="FF000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17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464084"/>
              </p:ext>
            </p:extLst>
          </p:nvPr>
        </p:nvGraphicFramePr>
        <p:xfrm>
          <a:off x="389844" y="707483"/>
          <a:ext cx="11373530" cy="6150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4706">
                  <a:extLst>
                    <a:ext uri="{9D8B030D-6E8A-4147-A177-3AD203B41FA5}">
                      <a16:colId xmlns:a16="http://schemas.microsoft.com/office/drawing/2014/main" val="2665007760"/>
                    </a:ext>
                  </a:extLst>
                </a:gridCol>
                <a:gridCol w="2274706">
                  <a:extLst>
                    <a:ext uri="{9D8B030D-6E8A-4147-A177-3AD203B41FA5}">
                      <a16:colId xmlns:a16="http://schemas.microsoft.com/office/drawing/2014/main" val="51100092"/>
                    </a:ext>
                  </a:extLst>
                </a:gridCol>
                <a:gridCol w="2274706">
                  <a:extLst>
                    <a:ext uri="{9D8B030D-6E8A-4147-A177-3AD203B41FA5}">
                      <a16:colId xmlns:a16="http://schemas.microsoft.com/office/drawing/2014/main" val="783371183"/>
                    </a:ext>
                  </a:extLst>
                </a:gridCol>
                <a:gridCol w="2274706">
                  <a:extLst>
                    <a:ext uri="{9D8B030D-6E8A-4147-A177-3AD203B41FA5}">
                      <a16:colId xmlns:a16="http://schemas.microsoft.com/office/drawing/2014/main" val="2332684411"/>
                    </a:ext>
                  </a:extLst>
                </a:gridCol>
                <a:gridCol w="2274706">
                  <a:extLst>
                    <a:ext uri="{9D8B030D-6E8A-4147-A177-3AD203B41FA5}">
                      <a16:colId xmlns:a16="http://schemas.microsoft.com/office/drawing/2014/main" val="2157958322"/>
                    </a:ext>
                  </a:extLst>
                </a:gridCol>
              </a:tblGrid>
              <a:tr h="1958523">
                <a:tc>
                  <a:txBody>
                    <a:bodyPr/>
                    <a:lstStyle/>
                    <a:p>
                      <a:r>
                        <a:rPr lang="en-US" altLang="zh-TW" sz="28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zh-TW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196106"/>
                  </a:ext>
                </a:extLst>
              </a:tr>
              <a:tr h="209599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0771611"/>
                  </a:ext>
                </a:extLst>
              </a:tr>
              <a:tr h="209599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8268339"/>
                  </a:ext>
                </a:extLst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389844" y="122708"/>
            <a:ext cx="7064755" cy="584775"/>
          </a:xfrm>
          <a:prstGeom prst="rect">
            <a:avLst/>
          </a:prstGeom>
          <a:solidFill>
            <a:srgbClr val="FFCCCC"/>
          </a:solidFill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學習單（二）</a:t>
            </a:r>
            <a:r>
              <a:rPr lang="en-US" altLang="zh-TW" sz="3200" dirty="0" smtClean="0"/>
              <a:t>--</a:t>
            </a:r>
            <a:r>
              <a:rPr lang="zh-TW" altLang="en-US" sz="32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金氏遊戲</a:t>
            </a:r>
            <a:r>
              <a:rPr lang="en-US" altLang="zh-TW" sz="32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2.0</a:t>
            </a:r>
            <a:endParaRPr lang="zh-TW" altLang="en-US" sz="32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89843" y="735755"/>
            <a:ext cx="9078006" cy="1936485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altLang="zh-TW" sz="5500" dirty="0" smtClean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pPr algn="ctr"/>
            <a:r>
              <a:rPr lang="zh-TW" altLang="en-US" sz="6600" dirty="0">
                <a:solidFill>
                  <a:srgbClr val="FFCCCC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益智遊戲</a:t>
            </a:r>
            <a:r>
              <a:rPr lang="zh-TW" altLang="en-US" sz="6600" dirty="0" smtClean="0">
                <a:solidFill>
                  <a:srgbClr val="FFCCCC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類</a:t>
            </a:r>
            <a:endParaRPr lang="en-US" altLang="zh-TW" sz="6600" dirty="0">
              <a:solidFill>
                <a:srgbClr val="FFCCCC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9467849" y="735754"/>
            <a:ext cx="2295525" cy="1938992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solidFill>
                  <a:srgbClr val="FCFDCD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其他</a:t>
            </a:r>
            <a:endParaRPr lang="en-US" altLang="zh-TW" sz="6000" dirty="0" smtClean="0">
              <a:solidFill>
                <a:srgbClr val="FCFDCD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89843" y="2674746"/>
            <a:ext cx="6820241" cy="2123658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altLang="zh-TW" sz="6600" dirty="0" smtClean="0">
              <a:solidFill>
                <a:schemeClr val="bg2">
                  <a:lumMod val="90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pPr algn="ctr"/>
            <a:r>
              <a:rPr lang="zh-TW" altLang="en-US" sz="6600" dirty="0" smtClean="0">
                <a:solidFill>
                  <a:schemeClr val="bg2">
                    <a:lumMod val="90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娃</a:t>
            </a:r>
            <a:r>
              <a:rPr lang="zh-TW" altLang="en-US" sz="6600" dirty="0" smtClean="0">
                <a:solidFill>
                  <a:schemeClr val="bg2">
                    <a:lumMod val="90000"/>
                  </a:schemeClr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娃</a:t>
            </a:r>
            <a:r>
              <a:rPr lang="zh-TW" altLang="en-US" sz="6600" dirty="0">
                <a:solidFill>
                  <a:schemeClr val="bg2">
                    <a:lumMod val="90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布偶類</a:t>
            </a:r>
            <a:endParaRPr lang="en-US" altLang="zh-TW" sz="6600" dirty="0">
              <a:solidFill>
                <a:schemeClr val="bg2">
                  <a:lumMod val="90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89843" y="4800910"/>
            <a:ext cx="2277157" cy="2031325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4200" dirty="0" smtClean="0">
                <a:solidFill>
                  <a:srgbClr val="F1D9EF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交通工具類</a:t>
            </a:r>
            <a:endParaRPr lang="en-US" altLang="zh-TW" sz="4200" dirty="0" smtClean="0">
              <a:solidFill>
                <a:srgbClr val="F1D9EF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7210424" y="4798404"/>
            <a:ext cx="4566217" cy="2018442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6200" dirty="0" smtClean="0">
                <a:solidFill>
                  <a:srgbClr val="CCECFF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動物</a:t>
            </a:r>
            <a:endParaRPr lang="en-US" altLang="zh-TW" sz="6200" dirty="0" smtClean="0">
              <a:solidFill>
                <a:srgbClr val="CCECFF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pPr algn="ctr"/>
            <a:r>
              <a:rPr lang="zh-TW" altLang="en-US" sz="6200" dirty="0" smtClean="0">
                <a:solidFill>
                  <a:srgbClr val="CCECFF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模型類</a:t>
            </a:r>
            <a:endParaRPr lang="en-US" altLang="zh-TW" sz="6200" dirty="0" smtClean="0">
              <a:solidFill>
                <a:srgbClr val="CCECFF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2670743" y="4798404"/>
            <a:ext cx="4526074" cy="2031325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6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扮家家酒類</a:t>
            </a:r>
            <a:endParaRPr lang="en-US" altLang="zh-TW" sz="6200" dirty="0" smtClean="0">
              <a:solidFill>
                <a:schemeClr val="accent4">
                  <a:lumMod val="40000"/>
                  <a:lumOff val="60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7210084" y="2674746"/>
            <a:ext cx="4553290" cy="2123658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6600" dirty="0" smtClean="0">
                <a:solidFill>
                  <a:srgbClr val="F1D9EF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人物模型類</a:t>
            </a:r>
            <a:endParaRPr lang="en-US" altLang="zh-TW" sz="6600" dirty="0" smtClean="0">
              <a:solidFill>
                <a:srgbClr val="F1D9EF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9032905" y="230429"/>
            <a:ext cx="2351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第</a:t>
            </a:r>
            <a:r>
              <a:rPr lang="en-US" altLang="zh-TW" sz="28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【    】</a:t>
            </a:r>
            <a:r>
              <a:rPr lang="zh-TW" altLang="en-US" sz="2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組</a:t>
            </a:r>
            <a:endParaRPr lang="zh-TW" altLang="en-US" sz="2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9360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531170_162158900000_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0"/>
          <a:stretch>
            <a:fillRect/>
          </a:stretch>
        </p:blipFill>
        <p:spPr bwMode="auto">
          <a:xfrm>
            <a:off x="3098616" y="611669"/>
            <a:ext cx="5868987" cy="553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標題 1"/>
          <p:cNvSpPr txBox="1">
            <a:spLocks/>
          </p:cNvSpPr>
          <p:nvPr/>
        </p:nvSpPr>
        <p:spPr>
          <a:xfrm rot="1372695">
            <a:off x="557925" y="560031"/>
            <a:ext cx="4007265" cy="7885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益智遊戲類</a:t>
            </a:r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 rot="571364">
            <a:off x="-168922" y="2266460"/>
            <a:ext cx="4007265" cy="7885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娃</a:t>
            </a:r>
            <a:r>
              <a:rPr lang="zh-TW" altLang="en-US" dirty="0" smtClean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娃</a:t>
            </a:r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布偶類</a:t>
            </a:r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 rot="21158679">
            <a:off x="665" y="3893131"/>
            <a:ext cx="4007265" cy="7885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人物模型類</a:t>
            </a:r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 rot="21158679">
            <a:off x="183343" y="5425955"/>
            <a:ext cx="4007265" cy="7885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動物模型類</a:t>
            </a:r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 rot="21158679">
            <a:off x="8075381" y="1002165"/>
            <a:ext cx="4007265" cy="7885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交通工具類</a:t>
            </a:r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1" name="標題 1"/>
          <p:cNvSpPr txBox="1">
            <a:spLocks/>
          </p:cNvSpPr>
          <p:nvPr/>
        </p:nvSpPr>
        <p:spPr>
          <a:xfrm>
            <a:off x="8617260" y="2740649"/>
            <a:ext cx="3712987" cy="746409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800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扮家家酒類</a:t>
            </a:r>
            <a:endParaRPr lang="zh-TW" altLang="en-US" sz="3800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 rot="1644103">
            <a:off x="8505735" y="4660670"/>
            <a:ext cx="1914077" cy="78855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其他</a:t>
            </a:r>
            <a:endParaRPr lang="en-US" altLang="zh-TW" dirty="0" smtClean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3" name="文本框 3"/>
          <p:cNvSpPr txBox="1"/>
          <p:nvPr/>
        </p:nvSpPr>
        <p:spPr>
          <a:xfrm>
            <a:off x="5297102" y="2637059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玩具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4" name="文本框 3"/>
          <p:cNvSpPr txBox="1"/>
          <p:nvPr/>
        </p:nvSpPr>
        <p:spPr>
          <a:xfrm>
            <a:off x="4423629" y="3283390"/>
            <a:ext cx="36471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分類小幫手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15" name="文本框 3"/>
          <p:cNvSpPr txBox="1"/>
          <p:nvPr/>
        </p:nvSpPr>
        <p:spPr>
          <a:xfrm>
            <a:off x="5647357" y="4073459"/>
            <a:ext cx="869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lef" panose="00000500000000000000" pitchFamily="2" charset="-79"/>
                <a:ea typeface="書法中楷（注音一）" panose="02010609010101010101" pitchFamily="49" charset="-120"/>
                <a:cs typeface="Alef" panose="00000500000000000000" pitchFamily="2" charset="-79"/>
              </a:rPr>
              <a:t>Go</a:t>
            </a:r>
            <a:r>
              <a:rPr lang="en-US" altLang="zh-TW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!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2017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625</TotalTime>
  <Words>240</Words>
  <Application>Microsoft Office PowerPoint</Application>
  <PresentationFormat>寬螢幕</PresentationFormat>
  <Paragraphs>110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9" baseType="lpstr">
      <vt:lpstr>書法中楷（注音一）</vt:lpstr>
      <vt:lpstr>書法中楷（破音二）</vt:lpstr>
      <vt:lpstr>華康流隸體</vt:lpstr>
      <vt:lpstr>華康標楷W5注音</vt:lpstr>
      <vt:lpstr>華康標楷W5破音一</vt:lpstr>
      <vt:lpstr>新細明體</vt:lpstr>
      <vt:lpstr>新細明體</vt:lpstr>
      <vt:lpstr>標楷體</vt:lpstr>
      <vt:lpstr>Alef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51</cp:revision>
  <dcterms:created xsi:type="dcterms:W3CDTF">2022-03-24T06:51:52Z</dcterms:created>
  <dcterms:modified xsi:type="dcterms:W3CDTF">2022-04-13T06:22:01Z</dcterms:modified>
</cp:coreProperties>
</file>