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0" r:id="rId3"/>
    <p:sldId id="275" r:id="rId4"/>
    <p:sldId id="257" r:id="rId5"/>
    <p:sldId id="258" r:id="rId6"/>
    <p:sldId id="259" r:id="rId7"/>
    <p:sldId id="271" r:id="rId8"/>
    <p:sldId id="260" r:id="rId9"/>
    <p:sldId id="261" r:id="rId10"/>
    <p:sldId id="264" r:id="rId11"/>
    <p:sldId id="262" r:id="rId12"/>
    <p:sldId id="265" r:id="rId13"/>
    <p:sldId id="263" r:id="rId14"/>
    <p:sldId id="266" r:id="rId15"/>
    <p:sldId id="272" r:id="rId16"/>
    <p:sldId id="273" r:id="rId17"/>
    <p:sldId id="274" r:id="rId18"/>
    <p:sldId id="269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中等深淺樣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adl.edu.tw/modules_new.php?op=modload&amp;name=dashboard&amp;file=modules_dashboard" TargetMode="Externa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104594A7-F65A-923D-292E-3FBFA4AE97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8000" dirty="0">
                <a:latin typeface="標楷體" panose="03000509000000000000" pitchFamily="65" charset="-120"/>
                <a:ea typeface="標楷體" panose="03000509000000000000" pitchFamily="65" charset="-120"/>
              </a:rPr>
              <a:t>基準量與比較量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xmlns="" id="{82613695-5073-E715-AA95-0157373A61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蔡佩樺老師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10099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22940" y="2179463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zh-TW" altLang="en-US" sz="6600" dirty="0">
                <a:latin typeface="標楷體" panose="03000509000000000000" pitchFamily="65" charset="-120"/>
                <a:ea typeface="標楷體" panose="03000509000000000000" pitchFamily="65" charset="-120"/>
              </a:rPr>
              <a:t>暖身活動</a:t>
            </a:r>
            <a:r>
              <a:rPr lang="en-US" altLang="zh-TW" sz="6600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6600" dirty="0">
                <a:latin typeface="標楷體" panose="03000509000000000000" pitchFamily="65" charset="-120"/>
                <a:ea typeface="標楷體" panose="03000509000000000000" pitchFamily="65" charset="-120"/>
              </a:rPr>
              <a:t>座號比一比</a:t>
            </a:r>
          </a:p>
        </p:txBody>
      </p:sp>
    </p:spTree>
    <p:extLst>
      <p:ext uri="{BB962C8B-B14F-4D97-AF65-F5344CB8AC3E}">
        <p14:creationId xmlns:p14="http://schemas.microsoft.com/office/powerpoint/2010/main" val="1158862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5D8809E-130D-F76E-3113-DA2BBE7F3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5400" dirty="0">
                <a:latin typeface="標楷體" panose="03000509000000000000" pitchFamily="65" charset="-120"/>
                <a:ea typeface="標楷體" panose="03000509000000000000" pitchFamily="65" charset="-120"/>
              </a:rPr>
              <a:t>  大座號是小座號的幾倍？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     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5AE112C4-0CA3-0111-FB33-70205FE6393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4000" dirty="0"/>
              <a:t>  答案不一定是整數</a:t>
            </a:r>
          </a:p>
        </p:txBody>
      </p:sp>
    </p:spTree>
    <p:extLst>
      <p:ext uri="{BB962C8B-B14F-4D97-AF65-F5344CB8AC3E}">
        <p14:creationId xmlns:p14="http://schemas.microsoft.com/office/powerpoint/2010/main" val="22410352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5D8809E-130D-F76E-3113-DA2BBE7F3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5400" dirty="0">
                <a:latin typeface="標楷體" panose="03000509000000000000" pitchFamily="65" charset="-120"/>
                <a:ea typeface="標楷體" panose="03000509000000000000" pitchFamily="65" charset="-120"/>
              </a:rPr>
              <a:t>  大座號是小座號的幾倍？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     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基準量：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比較量：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5AE112C4-0CA3-0111-FB33-70205FE63935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/>
              <a:t>            答案不一定是整數</a:t>
            </a:r>
          </a:p>
        </p:txBody>
      </p:sp>
    </p:spTree>
    <p:extLst>
      <p:ext uri="{BB962C8B-B14F-4D97-AF65-F5344CB8AC3E}">
        <p14:creationId xmlns:p14="http://schemas.microsoft.com/office/powerpoint/2010/main" val="27400464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818D9A75-F508-CDCD-2192-FA99904A8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5400" dirty="0">
                <a:latin typeface="標楷體" panose="03000509000000000000" pitchFamily="65" charset="-120"/>
                <a:ea typeface="標楷體" panose="03000509000000000000" pitchFamily="65" charset="-120"/>
              </a:rPr>
              <a:t>  小座號是大座號的幾倍？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基準量：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 比較量：</a:t>
            </a:r>
            <a:endParaRPr lang="zh-TW" altLang="en-US" dirty="0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9FB7B57D-F598-8DF8-4287-6666ABBDE53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zh-TW" altLang="en-US" sz="1800" dirty="0"/>
              <a:t>            </a:t>
            </a:r>
            <a:r>
              <a:rPr lang="zh-TW" altLang="en-US" sz="4000" dirty="0"/>
              <a:t>答案不一定是整數</a:t>
            </a:r>
          </a:p>
        </p:txBody>
      </p:sp>
    </p:spTree>
    <p:extLst>
      <p:ext uri="{BB962C8B-B14F-4D97-AF65-F5344CB8AC3E}">
        <p14:creationId xmlns:p14="http://schemas.microsoft.com/office/powerpoint/2010/main" val="35648343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714F97B1-7C08-E08D-FB35-26B9FA534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623" y="618931"/>
            <a:ext cx="9905955" cy="3429000"/>
          </a:xfrm>
        </p:spPr>
        <p:txBody>
          <a:bodyPr>
            <a:normAutofit/>
          </a:bodyPr>
          <a:lstStyle/>
          <a:p>
            <a:r>
              <a:rPr lang="zh-TW" altLang="en-US" sz="5400" dirty="0">
                <a:latin typeface="標楷體" panose="03000509000000000000" pitchFamily="65" charset="-120"/>
                <a:ea typeface="標楷體" panose="03000509000000000000" pitchFamily="65" charset="-120"/>
              </a:rPr>
              <a:t>大座號是小座號的幾倍？</a:t>
            </a:r>
            <a:r>
              <a:rPr lang="en-US" altLang="zh-TW" sz="54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5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54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54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5400" dirty="0">
                <a:latin typeface="標楷體" panose="03000509000000000000" pitchFamily="65" charset="-120"/>
                <a:ea typeface="標楷體" panose="03000509000000000000" pitchFamily="65" charset="-120"/>
              </a:rPr>
              <a:t>小座號是大座號的幾倍？</a:t>
            </a:r>
            <a:endParaRPr lang="zh-TW" altLang="en-US" sz="5400" dirty="0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98E822A3-A2E4-5DCF-F068-D1F5A81781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340360" y="4047931"/>
            <a:ext cx="7210987" cy="1371599"/>
          </a:xfrm>
        </p:spPr>
        <p:txBody>
          <a:bodyPr>
            <a:normAutofit/>
          </a:bodyPr>
          <a:lstStyle/>
          <a:p>
            <a:r>
              <a:rPr lang="zh-TW" altLang="en-US" sz="3200" dirty="0"/>
              <a:t>比值是？</a:t>
            </a:r>
          </a:p>
        </p:txBody>
      </p:sp>
    </p:spTree>
    <p:extLst>
      <p:ext uri="{BB962C8B-B14F-4D97-AF65-F5344CB8AC3E}">
        <p14:creationId xmlns:p14="http://schemas.microsoft.com/office/powerpoint/2010/main" val="498291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課前自學之迷思澄清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14479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933B46D5-42D5-4194-B895-B45DCFF223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18896DCC-8879-4CF3-BB2D-0C535C8059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0" y="-1"/>
            <a:ext cx="2281238" cy="5289551"/>
            <a:chOff x="0" y="-1"/>
            <a:chExt cx="2281238" cy="528955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534630B0-6EE6-4DFE-9FC5-0988FED6CB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209675" y="4762"/>
              <a:ext cx="23813" cy="2181225"/>
            </a:xfrm>
            <a:prstGeom prst="rect">
              <a:avLst/>
            </a:pr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5" name="Freeform 6">
              <a:extLst>
                <a:ext uri="{FF2B5EF4-FFF2-40B4-BE49-F238E27FC236}">
                  <a16:creationId xmlns:a16="http://schemas.microsoft.com/office/drawing/2014/main" xmlns="" id="{605C0C27-BDE8-4899-B838-C0DC2EAB8C3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8713" y="2176462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xmlns="" id="{EDC3E8DB-0AA9-4C49-A986-24A6D44A521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3950" y="4021137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Rectangle 13">
              <a:extLst>
                <a:ext uri="{FF2B5EF4-FFF2-40B4-BE49-F238E27FC236}">
                  <a16:creationId xmlns:a16="http://schemas.microsoft.com/office/drawing/2014/main" xmlns="" id="{334CA156-4C5B-4EAD-99BC-E2C734D5A5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414338" y="9524"/>
              <a:ext cx="28575" cy="4481513"/>
            </a:xfrm>
            <a:prstGeom prst="rect">
              <a:avLst/>
            </a:pr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5E568387-0266-4411-9330-8E9CD9B823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3375" y="4481512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C84DAA3E-ACD2-4620-8906-7C7280CEBC6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90500" y="9524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2D86F227-CF83-476B-B657-D6B0C53B3A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290638" y="14287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14934B78-B04C-4CFA-A64D-EFA402E14E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00200" y="1801812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60B3248E-2504-49B9-879B-D0158482C8C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81125" y="9524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CA4F4223-FB0B-4CA0-8913-341EDCD78C5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43063" y="-1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42327D55-3076-45A9-8C23-54CC450F38B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85925" y="1420812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10BA2659-760C-445C-96A9-155F0BF09F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85925" y="903287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9EF5E6EC-49CF-43A0-8ED2-136FCDCADE9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743075" y="4762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xmlns="" id="{F4A1A617-AE8C-49B0-9B78-F0E2BFB2BD9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119313" y="488949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xmlns="" id="{4B1C21A9-2A27-4BA8-AB2C-E2F23D93F29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952500" y="4762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xmlns="" id="{803E4DF0-86BE-4F7B-99D9-A4DAF790A6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866775" y="903287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xmlns="" id="{324C4266-1501-454D-A3A2-C60585E379C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890588" y="1554162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4">
              <a:extLst>
                <a:ext uri="{FF2B5EF4-FFF2-40B4-BE49-F238E27FC236}">
                  <a16:creationId xmlns:a16="http://schemas.microsoft.com/office/drawing/2014/main" xmlns="" id="{335F4B74-90BA-4372-9744-660DE1DAE6F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675" y="903287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5">
              <a:extLst>
                <a:ext uri="{FF2B5EF4-FFF2-40B4-BE49-F238E27FC236}">
                  <a16:creationId xmlns:a16="http://schemas.microsoft.com/office/drawing/2014/main" xmlns="" id="{676BC228-1D88-4E9F-A39C-485245F38A1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0" y="3897312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6">
              <a:extLst>
                <a:ext uri="{FF2B5EF4-FFF2-40B4-BE49-F238E27FC236}">
                  <a16:creationId xmlns:a16="http://schemas.microsoft.com/office/drawing/2014/main" xmlns="" id="{82C283AD-515F-427B-A581-F1EC42B2F8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675" y="4149724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xmlns="" id="{A211013C-44EA-4C7F-867A-70F84606A17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0" y="1644649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xmlns="" id="{5A091894-50E1-4B1B-94B2-693B5DC5A07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675" y="1468437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9">
              <a:extLst>
                <a:ext uri="{FF2B5EF4-FFF2-40B4-BE49-F238E27FC236}">
                  <a16:creationId xmlns:a16="http://schemas.microsoft.com/office/drawing/2014/main" xmlns="" id="{33665320-A7B0-4BE7-B587-654A5E130F0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95325" y="4762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36">
              <a:extLst>
                <a:ext uri="{FF2B5EF4-FFF2-40B4-BE49-F238E27FC236}">
                  <a16:creationId xmlns:a16="http://schemas.microsoft.com/office/drawing/2014/main" xmlns="" id="{5E731000-CA59-41D5-BBAF-4CF0C93CC0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14413" y="1801812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37">
              <a:extLst>
                <a:ext uri="{FF2B5EF4-FFF2-40B4-BE49-F238E27FC236}">
                  <a16:creationId xmlns:a16="http://schemas.microsoft.com/office/drawing/2014/main" xmlns="" id="{3ADE52FC-89F2-4DE3-90F2-23F8A19B5F6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938213" y="2547937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38">
              <a:extLst>
                <a:ext uri="{FF2B5EF4-FFF2-40B4-BE49-F238E27FC236}">
                  <a16:creationId xmlns:a16="http://schemas.microsoft.com/office/drawing/2014/main" xmlns="" id="{C598494B-717D-4E29-9D55-F0FEF36C026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95313" y="4762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9">
              <a:extLst>
                <a:ext uri="{FF2B5EF4-FFF2-40B4-BE49-F238E27FC236}">
                  <a16:creationId xmlns:a16="http://schemas.microsoft.com/office/drawing/2014/main" xmlns="" id="{4E748B28-C809-4A72-BA26-B42706005B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223963" y="1382712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40">
              <a:extLst>
                <a:ext uri="{FF2B5EF4-FFF2-40B4-BE49-F238E27FC236}">
                  <a16:creationId xmlns:a16="http://schemas.microsoft.com/office/drawing/2014/main" xmlns="" id="{1B55B6D8-6E87-41B4-8C20-4C59AB35B07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00163" y="1849437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41">
              <a:extLst>
                <a:ext uri="{FF2B5EF4-FFF2-40B4-BE49-F238E27FC236}">
                  <a16:creationId xmlns:a16="http://schemas.microsoft.com/office/drawing/2014/main" xmlns="" id="{8AF0CB98-D797-4C0F-B534-B53FFEC5803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80988" y="3417887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Freeform 42">
              <a:extLst>
                <a:ext uri="{FF2B5EF4-FFF2-40B4-BE49-F238E27FC236}">
                  <a16:creationId xmlns:a16="http://schemas.microsoft.com/office/drawing/2014/main" xmlns="" id="{8161F426-0884-4746-ADFB-ED2E8ED5E29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38125" y="3883024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1" name="Freeform 43">
              <a:extLst>
                <a:ext uri="{FF2B5EF4-FFF2-40B4-BE49-F238E27FC236}">
                  <a16:creationId xmlns:a16="http://schemas.microsoft.com/office/drawing/2014/main" xmlns="" id="{9FB6AEF0-B7A7-4C34-8BCA-D1939E5C0F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4763" y="2166937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44">
              <a:extLst>
                <a:ext uri="{FF2B5EF4-FFF2-40B4-BE49-F238E27FC236}">
                  <a16:creationId xmlns:a16="http://schemas.microsoft.com/office/drawing/2014/main" xmlns="" id="{C4221C70-D5F8-42A7-B0AF-B63791EFA89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2388" y="2066924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57">
              <a:extLst>
                <a:ext uri="{FF2B5EF4-FFF2-40B4-BE49-F238E27FC236}">
                  <a16:creationId xmlns:a16="http://schemas.microsoft.com/office/drawing/2014/main" xmlns="" id="{4C075733-AA99-4CB2-934E-9F42E6FC167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04825" y="9524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58">
              <a:extLst>
                <a:ext uri="{FF2B5EF4-FFF2-40B4-BE49-F238E27FC236}">
                  <a16:creationId xmlns:a16="http://schemas.microsoft.com/office/drawing/2014/main" xmlns="" id="{266B426D-F5FB-456F-84B5-2DACFEA7AB6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33413" y="5103812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46" name="Round Diagonal Corner Rectangle 6">
            <a:extLst>
              <a:ext uri="{FF2B5EF4-FFF2-40B4-BE49-F238E27FC236}">
                <a16:creationId xmlns:a16="http://schemas.microsoft.com/office/drawing/2014/main" xmlns="" id="{083A6575-45DF-4CD7-8E7D-50E51B82D5C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011680" y="808057"/>
            <a:ext cx="9370695" cy="5234394"/>
          </a:xfrm>
          <a:prstGeom prst="round2DiagRect">
            <a:avLst>
              <a:gd name="adj1" fmla="val 6185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圖片 2" descr="一張含有 文字 的圖片&#10;&#10;自動產生的描述">
            <a:extLst>
              <a:ext uri="{FF2B5EF4-FFF2-40B4-BE49-F238E27FC236}">
                <a16:creationId xmlns:a16="http://schemas.microsoft.com/office/drawing/2014/main" xmlns="" id="{6D2AF8F7-1E18-D181-CC7A-D707F9B0BE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5866" y="1136606"/>
            <a:ext cx="8718658" cy="457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4949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933B46D5-42D5-4194-B895-B45DCFF223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18896DCC-8879-4CF3-BB2D-0C535C8059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0" y="-1"/>
            <a:ext cx="2281238" cy="5289551"/>
            <a:chOff x="0" y="-1"/>
            <a:chExt cx="2281238" cy="528955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534630B0-6EE6-4DFE-9FC5-0988FED6CB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209675" y="4762"/>
              <a:ext cx="23813" cy="2181225"/>
            </a:xfrm>
            <a:prstGeom prst="rect">
              <a:avLst/>
            </a:pr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605C0C27-BDE8-4899-B838-C0DC2EAB8C3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8713" y="2176462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EDC3E8DB-0AA9-4C49-A986-24A6D44A521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3950" y="4021137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334CA156-4C5B-4EAD-99BC-E2C734D5A5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414338" y="9524"/>
              <a:ext cx="28575" cy="4481513"/>
            </a:xfrm>
            <a:prstGeom prst="rect">
              <a:avLst/>
            </a:pr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5E568387-0266-4411-9330-8E9CD9B823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3375" y="4481512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C84DAA3E-ACD2-4620-8906-7C7280CEBC6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90500" y="9524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2D86F227-CF83-476B-B657-D6B0C53B3A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290638" y="14287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14934B78-B04C-4CFA-A64D-EFA402E14E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00200" y="1801812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60B3248E-2504-49B9-879B-D0158482C8C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81125" y="9524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CA4F4223-FB0B-4CA0-8913-341EDCD78C5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43063" y="-1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42327D55-3076-45A9-8C23-54CC450F38B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85925" y="1420812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10BA2659-760C-445C-96A9-155F0BF09F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85925" y="903287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9EF5E6EC-49CF-43A0-8ED2-136FCDCADE9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743075" y="4762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xmlns="" id="{F4A1A617-AE8C-49B0-9B78-F0E2BFB2BD9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119313" y="488949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xmlns="" id="{4B1C21A9-2A27-4BA8-AB2C-E2F23D93F29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952500" y="4762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xmlns="" id="{803E4DF0-86BE-4F7B-99D9-A4DAF790A6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866775" y="903287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xmlns="" id="{324C4266-1501-454D-A3A2-C60585E379C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890588" y="1554162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4">
              <a:extLst>
                <a:ext uri="{FF2B5EF4-FFF2-40B4-BE49-F238E27FC236}">
                  <a16:creationId xmlns:a16="http://schemas.microsoft.com/office/drawing/2014/main" xmlns="" id="{335F4B74-90BA-4372-9744-660DE1DAE6F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675" y="903287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5">
              <a:extLst>
                <a:ext uri="{FF2B5EF4-FFF2-40B4-BE49-F238E27FC236}">
                  <a16:creationId xmlns:a16="http://schemas.microsoft.com/office/drawing/2014/main" xmlns="" id="{676BC228-1D88-4E9F-A39C-485245F38A1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0" y="3897312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6">
              <a:extLst>
                <a:ext uri="{FF2B5EF4-FFF2-40B4-BE49-F238E27FC236}">
                  <a16:creationId xmlns:a16="http://schemas.microsoft.com/office/drawing/2014/main" xmlns="" id="{82C283AD-515F-427B-A581-F1EC42B2F8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675" y="4149724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xmlns="" id="{A211013C-44EA-4C7F-867A-70F84606A17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0" y="1644649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xmlns="" id="{5A091894-50E1-4B1B-94B2-693B5DC5A07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675" y="1468437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9">
              <a:extLst>
                <a:ext uri="{FF2B5EF4-FFF2-40B4-BE49-F238E27FC236}">
                  <a16:creationId xmlns:a16="http://schemas.microsoft.com/office/drawing/2014/main" xmlns="" id="{33665320-A7B0-4BE7-B587-654A5E130F0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95325" y="4762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36">
              <a:extLst>
                <a:ext uri="{FF2B5EF4-FFF2-40B4-BE49-F238E27FC236}">
                  <a16:creationId xmlns:a16="http://schemas.microsoft.com/office/drawing/2014/main" xmlns="" id="{5E731000-CA59-41D5-BBAF-4CF0C93CC0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14413" y="1801812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37">
              <a:extLst>
                <a:ext uri="{FF2B5EF4-FFF2-40B4-BE49-F238E27FC236}">
                  <a16:creationId xmlns:a16="http://schemas.microsoft.com/office/drawing/2014/main" xmlns="" id="{3ADE52FC-89F2-4DE3-90F2-23F8A19B5F6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938213" y="2547937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38">
              <a:extLst>
                <a:ext uri="{FF2B5EF4-FFF2-40B4-BE49-F238E27FC236}">
                  <a16:creationId xmlns:a16="http://schemas.microsoft.com/office/drawing/2014/main" xmlns="" id="{C598494B-717D-4E29-9D55-F0FEF36C026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95313" y="4762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9">
              <a:extLst>
                <a:ext uri="{FF2B5EF4-FFF2-40B4-BE49-F238E27FC236}">
                  <a16:creationId xmlns:a16="http://schemas.microsoft.com/office/drawing/2014/main" xmlns="" id="{4E748B28-C809-4A72-BA26-B42706005B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223963" y="1382712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40">
              <a:extLst>
                <a:ext uri="{FF2B5EF4-FFF2-40B4-BE49-F238E27FC236}">
                  <a16:creationId xmlns:a16="http://schemas.microsoft.com/office/drawing/2014/main" xmlns="" id="{1B55B6D8-6E87-41B4-8C20-4C59AB35B07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00163" y="1849437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41">
              <a:extLst>
                <a:ext uri="{FF2B5EF4-FFF2-40B4-BE49-F238E27FC236}">
                  <a16:creationId xmlns:a16="http://schemas.microsoft.com/office/drawing/2014/main" xmlns="" id="{8AF0CB98-D797-4C0F-B534-B53FFEC5803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80988" y="3417887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Freeform 42">
              <a:extLst>
                <a:ext uri="{FF2B5EF4-FFF2-40B4-BE49-F238E27FC236}">
                  <a16:creationId xmlns:a16="http://schemas.microsoft.com/office/drawing/2014/main" xmlns="" id="{8161F426-0884-4746-ADFB-ED2E8ED5E29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38125" y="3883024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1" name="Freeform 43">
              <a:extLst>
                <a:ext uri="{FF2B5EF4-FFF2-40B4-BE49-F238E27FC236}">
                  <a16:creationId xmlns:a16="http://schemas.microsoft.com/office/drawing/2014/main" xmlns="" id="{9FB6AEF0-B7A7-4C34-8BCA-D1939E5C0F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4763" y="2166937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44">
              <a:extLst>
                <a:ext uri="{FF2B5EF4-FFF2-40B4-BE49-F238E27FC236}">
                  <a16:creationId xmlns:a16="http://schemas.microsoft.com/office/drawing/2014/main" xmlns="" id="{C4221C70-D5F8-42A7-B0AF-B63791EFA89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2388" y="2066924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57">
              <a:extLst>
                <a:ext uri="{FF2B5EF4-FFF2-40B4-BE49-F238E27FC236}">
                  <a16:creationId xmlns:a16="http://schemas.microsoft.com/office/drawing/2014/main" xmlns="" id="{4C075733-AA99-4CB2-934E-9F42E6FC167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04825" y="9524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58">
              <a:extLst>
                <a:ext uri="{FF2B5EF4-FFF2-40B4-BE49-F238E27FC236}">
                  <a16:creationId xmlns:a16="http://schemas.microsoft.com/office/drawing/2014/main" xmlns="" id="{266B426D-F5FB-456F-84B5-2DACFEA7AB6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33413" y="5103812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46" name="Round Diagonal Corner Rectangle 6">
            <a:extLst>
              <a:ext uri="{FF2B5EF4-FFF2-40B4-BE49-F238E27FC236}">
                <a16:creationId xmlns:a16="http://schemas.microsoft.com/office/drawing/2014/main" xmlns="" id="{083A6575-45DF-4CD7-8E7D-50E51B82D5C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011680" y="808057"/>
            <a:ext cx="9370695" cy="5234394"/>
          </a:xfrm>
          <a:prstGeom prst="round2DiagRect">
            <a:avLst>
              <a:gd name="adj1" fmla="val 6185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圖片 2" descr="一張含有 桌 的圖片&#10;&#10;自動產生的描述">
            <a:extLst>
              <a:ext uri="{FF2B5EF4-FFF2-40B4-BE49-F238E27FC236}">
                <a16:creationId xmlns:a16="http://schemas.microsoft.com/office/drawing/2014/main" xmlns="" id="{190954DF-8EF4-27BE-E00E-38FA15F64B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3412" y="1277076"/>
            <a:ext cx="8723567" cy="4296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1464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>
            <a:extLst>
              <a:ext uri="{FF2B5EF4-FFF2-40B4-BE49-F238E27FC236}">
                <a16:creationId xmlns:a16="http://schemas.microsoft.com/office/drawing/2014/main" xmlns="" id="{C1AD4796-F060-464A-9B99-CA7A8F80327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>
          <a:blip r:embed="rId3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E6954C68-F4A8-4F2A-82C0-11A25835A8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xmlns="" id="{52CD7100-D4F4-4ADF-97DB-61FCD455F28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5" name="Rectangle 5">
                <a:extLst>
                  <a:ext uri="{FF2B5EF4-FFF2-40B4-BE49-F238E27FC236}">
                    <a16:creationId xmlns:a16="http://schemas.microsoft.com/office/drawing/2014/main" xmlns="" id="{97DD267C-88EC-49F2-91AD-85859EA1F159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6">
                <a:extLst>
                  <a:ext uri="{FF2B5EF4-FFF2-40B4-BE49-F238E27FC236}">
                    <a16:creationId xmlns:a16="http://schemas.microsoft.com/office/drawing/2014/main" xmlns="" id="{41C0C312-DC2D-4F06-BF91-67FC24CB0F0A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7">
                <a:extLst>
                  <a:ext uri="{FF2B5EF4-FFF2-40B4-BE49-F238E27FC236}">
                    <a16:creationId xmlns:a16="http://schemas.microsoft.com/office/drawing/2014/main" xmlns="" id="{98ED335C-4989-4139-8AFE-E0E9A38C6800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8">
                <a:extLst>
                  <a:ext uri="{FF2B5EF4-FFF2-40B4-BE49-F238E27FC236}">
                    <a16:creationId xmlns:a16="http://schemas.microsoft.com/office/drawing/2014/main" xmlns="" id="{70CB20B8-C064-4A4C-A003-4423F836DB09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9">
                <a:extLst>
                  <a:ext uri="{FF2B5EF4-FFF2-40B4-BE49-F238E27FC236}">
                    <a16:creationId xmlns:a16="http://schemas.microsoft.com/office/drawing/2014/main" xmlns="" id="{0CB7DD39-7D63-42E5-9C34-9081CB75FAC8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0">
                <a:extLst>
                  <a:ext uri="{FF2B5EF4-FFF2-40B4-BE49-F238E27FC236}">
                    <a16:creationId xmlns:a16="http://schemas.microsoft.com/office/drawing/2014/main" xmlns="" id="{493CE3D8-9CAA-4921-8B9F-6B6148BBC350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1">
                <a:extLst>
                  <a:ext uri="{FF2B5EF4-FFF2-40B4-BE49-F238E27FC236}">
                    <a16:creationId xmlns:a16="http://schemas.microsoft.com/office/drawing/2014/main" xmlns="" id="{2A7FA93B-18AE-4123-916C-F94E4EB7738F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Freeform 12">
                <a:extLst>
                  <a:ext uri="{FF2B5EF4-FFF2-40B4-BE49-F238E27FC236}">
                    <a16:creationId xmlns:a16="http://schemas.microsoft.com/office/drawing/2014/main" xmlns="" id="{A498C205-8772-4B38-8BE7-E6A7924881CF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3" name="Freeform 13">
                <a:extLst>
                  <a:ext uri="{FF2B5EF4-FFF2-40B4-BE49-F238E27FC236}">
                    <a16:creationId xmlns:a16="http://schemas.microsoft.com/office/drawing/2014/main" xmlns="" id="{4763B0F4-ECFB-4A4D-80DB-7FA62BEFEF7A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4">
                <a:extLst>
                  <a:ext uri="{FF2B5EF4-FFF2-40B4-BE49-F238E27FC236}">
                    <a16:creationId xmlns:a16="http://schemas.microsoft.com/office/drawing/2014/main" xmlns="" id="{2D66D85A-DEF8-4E7C-ABEF-68FDF5B97466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5">
                <a:extLst>
                  <a:ext uri="{FF2B5EF4-FFF2-40B4-BE49-F238E27FC236}">
                    <a16:creationId xmlns:a16="http://schemas.microsoft.com/office/drawing/2014/main" xmlns="" id="{01F4F0B6-7DA7-47BA-A14E-4ECD9AEC83FC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Line 16">
                <a:extLst>
                  <a:ext uri="{FF2B5EF4-FFF2-40B4-BE49-F238E27FC236}">
                    <a16:creationId xmlns:a16="http://schemas.microsoft.com/office/drawing/2014/main" xmlns="" id="{878FD81F-82C0-490D-9184-FF531C6C43E8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7" name="Freeform 17">
                <a:extLst>
                  <a:ext uri="{FF2B5EF4-FFF2-40B4-BE49-F238E27FC236}">
                    <a16:creationId xmlns:a16="http://schemas.microsoft.com/office/drawing/2014/main" xmlns="" id="{578D934A-A7ED-41D4-B9E6-D912634F306C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18">
                <a:extLst>
                  <a:ext uri="{FF2B5EF4-FFF2-40B4-BE49-F238E27FC236}">
                    <a16:creationId xmlns:a16="http://schemas.microsoft.com/office/drawing/2014/main" xmlns="" id="{7EEFADCD-C440-4425-873F-3DD18D08654E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19">
                <a:extLst>
                  <a:ext uri="{FF2B5EF4-FFF2-40B4-BE49-F238E27FC236}">
                    <a16:creationId xmlns:a16="http://schemas.microsoft.com/office/drawing/2014/main" xmlns="" id="{2D0982BD-331A-4407-AE43-87BF6C03531D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0">
                <a:extLst>
                  <a:ext uri="{FF2B5EF4-FFF2-40B4-BE49-F238E27FC236}">
                    <a16:creationId xmlns:a16="http://schemas.microsoft.com/office/drawing/2014/main" xmlns="" id="{F52DB1E2-3215-4F35-9326-AB0C8207EB2B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Rectangle 21">
                <a:extLst>
                  <a:ext uri="{FF2B5EF4-FFF2-40B4-BE49-F238E27FC236}">
                    <a16:creationId xmlns:a16="http://schemas.microsoft.com/office/drawing/2014/main" xmlns="" id="{E8D29CC5-B230-4FFE-B9FE-83ADC3582D6E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2">
                <a:extLst>
                  <a:ext uri="{FF2B5EF4-FFF2-40B4-BE49-F238E27FC236}">
                    <a16:creationId xmlns:a16="http://schemas.microsoft.com/office/drawing/2014/main" xmlns="" id="{AC35B6C5-7C4B-4B88-B93A-BC19AEFABFC7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3">
                <a:extLst>
                  <a:ext uri="{FF2B5EF4-FFF2-40B4-BE49-F238E27FC236}">
                    <a16:creationId xmlns:a16="http://schemas.microsoft.com/office/drawing/2014/main" xmlns="" id="{9D5C52D7-D70C-4E3F-87DA-26395DFC66CB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4">
                <a:extLst>
                  <a:ext uri="{FF2B5EF4-FFF2-40B4-BE49-F238E27FC236}">
                    <a16:creationId xmlns:a16="http://schemas.microsoft.com/office/drawing/2014/main" xmlns="" id="{ABD503F3-79F1-4B25-8DB1-647558205114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5">
                <a:extLst>
                  <a:ext uri="{FF2B5EF4-FFF2-40B4-BE49-F238E27FC236}">
                    <a16:creationId xmlns:a16="http://schemas.microsoft.com/office/drawing/2014/main" xmlns="" id="{E25CFE63-C676-464C-80DB-0FA1F2D23056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26">
                <a:extLst>
                  <a:ext uri="{FF2B5EF4-FFF2-40B4-BE49-F238E27FC236}">
                    <a16:creationId xmlns:a16="http://schemas.microsoft.com/office/drawing/2014/main" xmlns="" id="{6F4CCC10-040D-4C0D-9007-F4B6573A9B64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27">
                <a:extLst>
                  <a:ext uri="{FF2B5EF4-FFF2-40B4-BE49-F238E27FC236}">
                    <a16:creationId xmlns:a16="http://schemas.microsoft.com/office/drawing/2014/main" xmlns="" id="{A9016F76-4EAB-4C3D-BD95-7EA3ABA1B0AB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8" name="Freeform 28">
                <a:extLst>
                  <a:ext uri="{FF2B5EF4-FFF2-40B4-BE49-F238E27FC236}">
                    <a16:creationId xmlns:a16="http://schemas.microsoft.com/office/drawing/2014/main" xmlns="" id="{829588D7-CCBA-4685-82BA-4D71D1536AC3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9" name="Freeform 29">
                <a:extLst>
                  <a:ext uri="{FF2B5EF4-FFF2-40B4-BE49-F238E27FC236}">
                    <a16:creationId xmlns:a16="http://schemas.microsoft.com/office/drawing/2014/main" xmlns="" id="{BDFB4B91-9C8B-4BEE-8E98-C364DA9AF016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0" name="Freeform 30">
                <a:extLst>
                  <a:ext uri="{FF2B5EF4-FFF2-40B4-BE49-F238E27FC236}">
                    <a16:creationId xmlns:a16="http://schemas.microsoft.com/office/drawing/2014/main" xmlns="" id="{14FF449B-6633-4C6E-BCB8-94FB257BFFAC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51" name="Freeform 31">
                <a:extLst>
                  <a:ext uri="{FF2B5EF4-FFF2-40B4-BE49-F238E27FC236}">
                    <a16:creationId xmlns:a16="http://schemas.microsoft.com/office/drawing/2014/main" xmlns="" id="{95F075F6-DA28-4A79-91EB-B1EA1FDED7D3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xmlns="" id="{89590349-6F75-45AA-9AAC-2202B13165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5" name="Freeform 32">
                <a:extLst>
                  <a:ext uri="{FF2B5EF4-FFF2-40B4-BE49-F238E27FC236}">
                    <a16:creationId xmlns:a16="http://schemas.microsoft.com/office/drawing/2014/main" xmlns="" id="{2AB7455C-1A9E-4187-9AFE-A8A9048BE01B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3">
                <a:extLst>
                  <a:ext uri="{FF2B5EF4-FFF2-40B4-BE49-F238E27FC236}">
                    <a16:creationId xmlns:a16="http://schemas.microsoft.com/office/drawing/2014/main" xmlns="" id="{465FDDE1-2142-403B-A6C9-8E3992FB49AD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4">
                <a:extLst>
                  <a:ext uri="{FF2B5EF4-FFF2-40B4-BE49-F238E27FC236}">
                    <a16:creationId xmlns:a16="http://schemas.microsoft.com/office/drawing/2014/main" xmlns="" id="{9C747485-B2B1-44F0-AF19-20688C09E2C4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5">
                <a:extLst>
                  <a:ext uri="{FF2B5EF4-FFF2-40B4-BE49-F238E27FC236}">
                    <a16:creationId xmlns:a16="http://schemas.microsoft.com/office/drawing/2014/main" xmlns="" id="{FE27BE57-62AD-4C39-B0F2-390427233E92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36">
                <a:extLst>
                  <a:ext uri="{FF2B5EF4-FFF2-40B4-BE49-F238E27FC236}">
                    <a16:creationId xmlns:a16="http://schemas.microsoft.com/office/drawing/2014/main" xmlns="" id="{F6B1CC7C-AE3D-493A-8944-154A6D1594FF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Freeform 37">
                <a:extLst>
                  <a:ext uri="{FF2B5EF4-FFF2-40B4-BE49-F238E27FC236}">
                    <a16:creationId xmlns:a16="http://schemas.microsoft.com/office/drawing/2014/main" xmlns="" id="{8B18AEB7-C12C-47A8-B1CE-A5DCBF60A0C9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1" name="Freeform 38">
                <a:extLst>
                  <a:ext uri="{FF2B5EF4-FFF2-40B4-BE49-F238E27FC236}">
                    <a16:creationId xmlns:a16="http://schemas.microsoft.com/office/drawing/2014/main" xmlns="" id="{FE770841-CE54-4F5F-922B-A3194C3963F5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39">
                <a:extLst>
                  <a:ext uri="{FF2B5EF4-FFF2-40B4-BE49-F238E27FC236}">
                    <a16:creationId xmlns:a16="http://schemas.microsoft.com/office/drawing/2014/main" xmlns="" id="{40B18FB6-11F3-4D60-9C41-80BE0BAA274C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40">
                <a:extLst>
                  <a:ext uri="{FF2B5EF4-FFF2-40B4-BE49-F238E27FC236}">
                    <a16:creationId xmlns:a16="http://schemas.microsoft.com/office/drawing/2014/main" xmlns="" id="{06B8C902-5015-4390-9FBE-118DBD76BC22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Rectangle 41">
                <a:extLst>
                  <a:ext uri="{FF2B5EF4-FFF2-40B4-BE49-F238E27FC236}">
                    <a16:creationId xmlns:a16="http://schemas.microsoft.com/office/drawing/2014/main" xmlns="" id="{0936ED1A-43E5-4D3D-82A9-7A5C86F76DED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xmlns="" val="1"/>
                  </p:ext>
                </p:extLst>
              </p:nvPr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p14="http://schemas.microsoft.com/office/powerpoint/2010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內容版面配置區 3">
                <a:extLst>
                  <a:ext uri="{FF2B5EF4-FFF2-40B4-BE49-F238E27FC236}">
                    <a16:creationId xmlns:a16="http://schemas.microsoft.com/office/drawing/2014/main" xmlns="" id="{48A09CD5-5C24-468B-1BC0-64C005C6026D}"/>
                  </a:ext>
                </a:extLst>
              </p:cNvPr>
              <p:cNvSpPr>
                <a:spLocks noGrp="1"/>
              </p:cNvSpPr>
              <p:nvPr>
                <p:ph sz="half" idx="2"/>
              </p:nvPr>
            </p:nvSpPr>
            <p:spPr>
              <a:xfrm>
                <a:off x="6199429" y="527050"/>
                <a:ext cx="4710683" cy="3541714"/>
              </a:xfrm>
            </p:spPr>
            <p:txBody>
              <a:bodyPr vert="horz" lIns="91440" tIns="45720" rIns="91440" bIns="45720" rtlCol="0">
                <a:normAutofit/>
              </a:bodyPr>
              <a:lstStyle/>
              <a:p>
                <a:r>
                  <a:rPr lang="zh-TW" altLang="en-US" b="1" u="sng" dirty="0">
                    <a:effectLst>
                      <a:outerShdw blurRad="152400" dist="38100" dir="2700000" algn="tl">
                        <a:srgbClr val="000000">
                          <a:alpha val="36000"/>
                        </a:srgbClr>
                      </a:outerShdw>
                    </a:effectLst>
                    <a:latin typeface="標楷體" panose="03000509000000000000" pitchFamily="65" charset="-120"/>
                    <a:ea typeface="標楷體" panose="03000509000000000000" pitchFamily="65" charset="-120"/>
                  </a:rPr>
                  <a:t>小左</a:t>
                </a:r>
                <a:r>
                  <a:rPr lang="zh-TW" altLang="en-US" b="1" dirty="0">
                    <a:effectLst>
                      <a:outerShdw blurRad="152400" dist="38100" dir="2700000" algn="tl">
                        <a:srgbClr val="000000">
                          <a:alpha val="36000"/>
                        </a:srgbClr>
                      </a:outerShdw>
                    </a:effectLst>
                    <a:latin typeface="標楷體" panose="03000509000000000000" pitchFamily="65" charset="-120"/>
                    <a:ea typeface="標楷體" panose="03000509000000000000" pitchFamily="65" charset="-120"/>
                  </a:rPr>
                  <a:t>點了</a:t>
                </a:r>
                <a:r>
                  <a:rPr lang="en-US" altLang="zh-TW" b="1" dirty="0">
                    <a:effectLst>
                      <a:outerShdw blurRad="152400" dist="38100" dir="2700000" algn="tl">
                        <a:srgbClr val="000000">
                          <a:alpha val="36000"/>
                        </a:srgbClr>
                      </a:outerShdw>
                    </a:effectLst>
                    <a:latin typeface="標楷體" panose="03000509000000000000" pitchFamily="65" charset="-120"/>
                    <a:ea typeface="標楷體" panose="03000509000000000000" pitchFamily="65" charset="-120"/>
                  </a:rPr>
                  <a:t>340</a:t>
                </a:r>
                <a:r>
                  <a:rPr lang="zh-TW" altLang="en-US" b="1" dirty="0">
                    <a:effectLst>
                      <a:outerShdw blurRad="152400" dist="38100" dir="2700000" algn="tl">
                        <a:srgbClr val="000000">
                          <a:alpha val="36000"/>
                        </a:srgbClr>
                      </a:outerShdw>
                    </a:effectLst>
                    <a:latin typeface="標楷體" panose="03000509000000000000" pitchFamily="65" charset="-120"/>
                    <a:ea typeface="標楷體" panose="03000509000000000000" pitchFamily="65" charset="-120"/>
                  </a:rPr>
                  <a:t>元的外賣，</a:t>
                </a:r>
                <a:r>
                  <a:rPr lang="zh-TW" altLang="en-US" b="1" u="sng" dirty="0">
                    <a:effectLst>
                      <a:outerShdw blurRad="152400" dist="38100" dir="2700000" algn="tl">
                        <a:srgbClr val="000000">
                          <a:alpha val="36000"/>
                        </a:srgbClr>
                      </a:outerShdw>
                    </a:effectLst>
                    <a:latin typeface="標楷體" panose="03000509000000000000" pitchFamily="65" charset="-120"/>
                    <a:ea typeface="標楷體" panose="03000509000000000000" pitchFamily="65" charset="-120"/>
                  </a:rPr>
                  <a:t>小肖</a:t>
                </a:r>
                <a:r>
                  <a:rPr lang="zh-TW" altLang="en-US" b="1" dirty="0">
                    <a:effectLst>
                      <a:outerShdw blurRad="152400" dist="38100" dir="2700000" algn="tl">
                        <a:srgbClr val="000000">
                          <a:alpha val="36000"/>
                        </a:srgbClr>
                      </a:outerShdw>
                    </a:effectLst>
                    <a:latin typeface="標楷體" panose="03000509000000000000" pitchFamily="65" charset="-120"/>
                    <a:ea typeface="標楷體" panose="03000509000000000000" pitchFamily="65" charset="-120"/>
                  </a:rPr>
                  <a:t>點的價錢是小左的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TW" altLang="zh-TW" sz="3200" b="1" i="1" kern="100" smtClean="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Mangal" panose="02040503050203030202" pitchFamily="18" charset="0"/>
                          </a:rPr>
                        </m:ctrlPr>
                      </m:fPr>
                      <m:num>
                        <m:r>
                          <a:rPr lang="en-US" altLang="zh-TW" sz="3200" b="1" i="1" kern="100">
                            <a:effectLst/>
                            <a:latin typeface="Cambria Math" panose="02040503050406030204" pitchFamily="18" charset="0"/>
                            <a:ea typeface="標楷體" panose="03000509000000000000" pitchFamily="65" charset="-120"/>
                            <a:cs typeface="Mangal" panose="02040503050203030202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TW" sz="3200" b="1" i="1" kern="100">
                            <a:effectLst/>
                            <a:latin typeface="Cambria Math" panose="02040503050406030204" pitchFamily="18" charset="0"/>
                            <a:ea typeface="標楷體" panose="03000509000000000000" pitchFamily="65" charset="-120"/>
                            <a:cs typeface="Mangal" panose="02040503050203030202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zh-TW" altLang="en-US" b="1" dirty="0">
                    <a:effectLst>
                      <a:outerShdw blurRad="152400" dist="38100" dir="2700000" algn="tl">
                        <a:srgbClr val="000000">
                          <a:alpha val="36000"/>
                        </a:srgbClr>
                      </a:outerShdw>
                    </a:effectLst>
                    <a:latin typeface="標楷體" panose="03000509000000000000" pitchFamily="65" charset="-120"/>
                    <a:ea typeface="標楷體" panose="03000509000000000000" pitchFamily="65" charset="-120"/>
                  </a:rPr>
                  <a:t>，請問他們共花了多少元？</a:t>
                </a:r>
                <a:endParaRPr lang="en-US" altLang="zh-TW" b="1" dirty="0">
                  <a:effectLst>
                    <a:outerShdw blurRad="152400" dist="38100" dir="2700000" algn="tl">
                      <a:srgbClr val="000000">
                        <a:alpha val="36000"/>
                      </a:srgbClr>
                    </a:outerShdw>
                  </a:effectLst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mc:Choice>
        <mc:Fallback xmlns="">
          <p:sp>
            <p:nvSpPr>
              <p:cNvPr id="4" name="內容版面配置區 3">
                <a:extLst>
                  <a:ext uri="{FF2B5EF4-FFF2-40B4-BE49-F238E27FC236}">
                    <a16:creationId xmlns:a16="http://schemas.microsoft.com/office/drawing/2014/main" id="{48A09CD5-5C24-468B-1BC0-64C005C6026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199429" y="527050"/>
                <a:ext cx="4710683" cy="3541714"/>
              </a:xfrm>
              <a:blipFill>
                <a:blip r:embed="rId4"/>
                <a:stretch>
                  <a:fillRect l="-3881" t="-3787" r="-1164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內容版面配置區 4">
            <a:extLst>
              <a:ext uri="{FF2B5EF4-FFF2-40B4-BE49-F238E27FC236}">
                <a16:creationId xmlns:a16="http://schemas.microsoft.com/office/drawing/2014/main" xmlns="" id="{2B959AEB-1479-7F79-672E-7E7F489C5B28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169555597"/>
              </p:ext>
            </p:extLst>
          </p:nvPr>
        </p:nvGraphicFramePr>
        <p:xfrm>
          <a:off x="662230" y="9525"/>
          <a:ext cx="5076824" cy="661483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076824">
                  <a:extLst>
                    <a:ext uri="{9D8B030D-6E8A-4147-A177-3AD203B41FA5}">
                      <a16:colId xmlns:a16="http://schemas.microsoft.com/office/drawing/2014/main" xmlns="" val="3985403317"/>
                    </a:ext>
                  </a:extLst>
                </a:gridCol>
              </a:tblGrid>
              <a:tr h="495340">
                <a:tc>
                  <a:txBody>
                    <a:bodyPr/>
                    <a:lstStyle/>
                    <a:p>
                      <a:pPr algn="ctr"/>
                      <a:r>
                        <a:rPr lang="zh-TW" sz="2000" b="0" kern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繪製線段圖的步驟</a:t>
                      </a:r>
                      <a:endParaRPr lang="zh-TW" sz="2000" b="0" kern="10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 anchor="ctr"/>
                </a:tc>
                <a:extLst>
                  <a:ext uri="{0D108BD9-81ED-4DB2-BD59-A6C34878D82A}">
                    <a16:rowId xmlns:a16="http://schemas.microsoft.com/office/drawing/2014/main" xmlns="" val="479418820"/>
                  </a:ext>
                </a:extLst>
              </a:tr>
              <a:tr h="451114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：找出基準量。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15238647"/>
                  </a:ext>
                </a:extLst>
              </a:tr>
              <a:tr h="451114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：判斷比較量與基準量何者較大？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4711358"/>
                  </a:ext>
                </a:extLst>
              </a:tr>
              <a:tr h="673755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3: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繪製基準量相當於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的線段圖。</a:t>
                      </a:r>
                      <a:endParaRPr lang="en-US" altLang="zh-TW" sz="2000" b="1" kern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/>
                      <a:r>
                        <a:rPr lang="zh-TW" alt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並在線段圖下方寫數字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。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01459246"/>
                  </a:ext>
                </a:extLst>
              </a:tr>
              <a:tr h="716474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4: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在左側寫被當作基準量的文字。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07694294"/>
                  </a:ext>
                </a:extLst>
              </a:tr>
              <a:tr h="716474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5: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在線段圖上方寫數量。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/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35708509"/>
                  </a:ext>
                </a:extLst>
              </a:tr>
              <a:tr h="673755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6: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繪製比較量的線段圖，</a:t>
                      </a:r>
                      <a:endParaRPr lang="en-US" altLang="zh-TW" sz="2000" b="1" kern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/>
                      <a:r>
                        <a:rPr lang="zh-TW" alt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並在線段圖下方寫上數字。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005768"/>
                  </a:ext>
                </a:extLst>
              </a:tr>
              <a:tr h="716474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7: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在左側寫被當作比較量的文字。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/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02125887"/>
                  </a:ext>
                </a:extLst>
              </a:tr>
              <a:tr h="1615919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：在線段圖上方寫數量。</a:t>
                      </a:r>
                      <a:endParaRPr lang="en-US" altLang="zh-TW" sz="2000" b="1" kern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/>
                      <a:endParaRPr lang="en-US" altLang="zh-TW" sz="2400" b="1" kern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步驟</a:t>
                      </a:r>
                      <a:r>
                        <a:rPr lang="en-US" altLang="zh-TW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zh-TW" altLang="zh-TW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：依所畫線段圖列出算式並計算。</a:t>
                      </a:r>
                      <a:r>
                        <a:rPr lang="en-US" altLang="zh-TW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步驟</a:t>
                      </a:r>
                      <a:r>
                        <a:rPr lang="en-US" altLang="zh-TW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zh-TW" altLang="zh-TW" sz="2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：驗證答案。</a:t>
                      </a:r>
                    </a:p>
                    <a:p>
                      <a:pPr algn="l"/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106920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61024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xmlns="" id="{933B46D5-42D5-4194-B895-B45DCFF223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18896DCC-8879-4CF3-BB2D-0C535C8059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0" y="-1"/>
            <a:ext cx="2281238" cy="5289551"/>
            <a:chOff x="0" y="-1"/>
            <a:chExt cx="2281238" cy="528955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xmlns="" id="{534630B0-6EE6-4DFE-9FC5-0988FED6CB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209675" y="4762"/>
              <a:ext cx="23813" cy="2181225"/>
            </a:xfrm>
            <a:prstGeom prst="rect">
              <a:avLst/>
            </a:pr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605C0C27-BDE8-4899-B838-C0DC2EAB8C3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8713" y="2176462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EDC3E8DB-0AA9-4C49-A986-24A6D44A521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123950" y="4021137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334CA156-4C5B-4EAD-99BC-E2C734D5A5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414338" y="9524"/>
              <a:ext cx="28575" cy="4481513"/>
            </a:xfrm>
            <a:prstGeom prst="rect">
              <a:avLst/>
            </a:pr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5E568387-0266-4411-9330-8E9CD9B823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333375" y="4481512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C84DAA3E-ACD2-4620-8906-7C7280CEBC6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90500" y="9524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xmlns="" id="{2D86F227-CF83-476B-B657-D6B0C53B3A3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290638" y="14287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xmlns="" id="{14934B78-B04C-4CFA-A64D-EFA402E14E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00200" y="1801812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xmlns="" id="{60B3248E-2504-49B9-879B-D0158482C8C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81125" y="9524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xmlns="" id="{CA4F4223-FB0B-4CA0-8913-341EDCD78C5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43063" y="-1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xmlns="" id="{42327D55-3076-45A9-8C23-54CC450F38B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85925" y="1420812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6">
              <a:extLst>
                <a:ext uri="{FF2B5EF4-FFF2-40B4-BE49-F238E27FC236}">
                  <a16:creationId xmlns:a16="http://schemas.microsoft.com/office/drawing/2014/main" xmlns="" id="{10BA2659-760C-445C-96A9-155F0BF09F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685925" y="903287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xmlns="" id="{9EF5E6EC-49CF-43A0-8ED2-136FCDCADE9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743075" y="4762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xmlns="" id="{F4A1A617-AE8C-49B0-9B78-F0E2BFB2BD9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119313" y="488949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xmlns="" id="{4B1C21A9-2A27-4BA8-AB2C-E2F23D93F29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952500" y="4762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xmlns="" id="{803E4DF0-86BE-4F7B-99D9-A4DAF790A62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866775" y="903287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1">
              <a:extLst>
                <a:ext uri="{FF2B5EF4-FFF2-40B4-BE49-F238E27FC236}">
                  <a16:creationId xmlns:a16="http://schemas.microsoft.com/office/drawing/2014/main" xmlns="" id="{324C4266-1501-454D-A3A2-C60585E379C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890588" y="1554162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4">
              <a:extLst>
                <a:ext uri="{FF2B5EF4-FFF2-40B4-BE49-F238E27FC236}">
                  <a16:creationId xmlns:a16="http://schemas.microsoft.com/office/drawing/2014/main" xmlns="" id="{335F4B74-90BA-4372-9744-660DE1DAE6F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675" y="903287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5">
              <a:extLst>
                <a:ext uri="{FF2B5EF4-FFF2-40B4-BE49-F238E27FC236}">
                  <a16:creationId xmlns:a16="http://schemas.microsoft.com/office/drawing/2014/main" xmlns="" id="{676BC228-1D88-4E9F-A39C-485245F38A1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0" y="3897312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6">
              <a:extLst>
                <a:ext uri="{FF2B5EF4-FFF2-40B4-BE49-F238E27FC236}">
                  <a16:creationId xmlns:a16="http://schemas.microsoft.com/office/drawing/2014/main" xmlns="" id="{82C283AD-515F-427B-A581-F1EC42B2F8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675" y="4149724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xmlns="" id="{A211013C-44EA-4C7F-867A-70F84606A17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0" y="1644649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xmlns="" id="{5A091894-50E1-4B1B-94B2-693B5DC5A07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6675" y="1468437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9">
              <a:extLst>
                <a:ext uri="{FF2B5EF4-FFF2-40B4-BE49-F238E27FC236}">
                  <a16:creationId xmlns:a16="http://schemas.microsoft.com/office/drawing/2014/main" xmlns="" id="{33665320-A7B0-4BE7-B587-654A5E130F0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95325" y="4762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36">
              <a:extLst>
                <a:ext uri="{FF2B5EF4-FFF2-40B4-BE49-F238E27FC236}">
                  <a16:creationId xmlns:a16="http://schemas.microsoft.com/office/drawing/2014/main" xmlns="" id="{5E731000-CA59-41D5-BBAF-4CF0C93CC0F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014413" y="1801812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37">
              <a:extLst>
                <a:ext uri="{FF2B5EF4-FFF2-40B4-BE49-F238E27FC236}">
                  <a16:creationId xmlns:a16="http://schemas.microsoft.com/office/drawing/2014/main" xmlns="" id="{3ADE52FC-89F2-4DE3-90F2-23F8A19B5F6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938213" y="2547937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38">
              <a:extLst>
                <a:ext uri="{FF2B5EF4-FFF2-40B4-BE49-F238E27FC236}">
                  <a16:creationId xmlns:a16="http://schemas.microsoft.com/office/drawing/2014/main" xmlns="" id="{C598494B-717D-4E29-9D55-F0FEF36C026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95313" y="4762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9">
              <a:extLst>
                <a:ext uri="{FF2B5EF4-FFF2-40B4-BE49-F238E27FC236}">
                  <a16:creationId xmlns:a16="http://schemas.microsoft.com/office/drawing/2014/main" xmlns="" id="{4E748B28-C809-4A72-BA26-B42706005BC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223963" y="1382712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40">
              <a:extLst>
                <a:ext uri="{FF2B5EF4-FFF2-40B4-BE49-F238E27FC236}">
                  <a16:creationId xmlns:a16="http://schemas.microsoft.com/office/drawing/2014/main" xmlns="" id="{1B55B6D8-6E87-41B4-8C20-4C59AB35B07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1300163" y="1849437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41">
              <a:extLst>
                <a:ext uri="{FF2B5EF4-FFF2-40B4-BE49-F238E27FC236}">
                  <a16:creationId xmlns:a16="http://schemas.microsoft.com/office/drawing/2014/main" xmlns="" id="{8AF0CB98-D797-4C0F-B534-B53FFEC5803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80988" y="3417887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Freeform 42">
              <a:extLst>
                <a:ext uri="{FF2B5EF4-FFF2-40B4-BE49-F238E27FC236}">
                  <a16:creationId xmlns:a16="http://schemas.microsoft.com/office/drawing/2014/main" xmlns="" id="{8161F426-0884-4746-ADFB-ED2E8ED5E29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238125" y="3883024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1" name="Freeform 43">
              <a:extLst>
                <a:ext uri="{FF2B5EF4-FFF2-40B4-BE49-F238E27FC236}">
                  <a16:creationId xmlns:a16="http://schemas.microsoft.com/office/drawing/2014/main" xmlns="" id="{9FB6AEF0-B7A7-4C34-8BCA-D1939E5C0F8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4763" y="2166937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44">
              <a:extLst>
                <a:ext uri="{FF2B5EF4-FFF2-40B4-BE49-F238E27FC236}">
                  <a16:creationId xmlns:a16="http://schemas.microsoft.com/office/drawing/2014/main" xmlns="" id="{C4221C70-D5F8-42A7-B0AF-B63791EFA89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2388" y="2066924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57">
              <a:extLst>
                <a:ext uri="{FF2B5EF4-FFF2-40B4-BE49-F238E27FC236}">
                  <a16:creationId xmlns:a16="http://schemas.microsoft.com/office/drawing/2014/main" xmlns="" id="{4C075733-AA99-4CB2-934E-9F42E6FC167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504825" y="9524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58">
              <a:extLst>
                <a:ext uri="{FF2B5EF4-FFF2-40B4-BE49-F238E27FC236}">
                  <a16:creationId xmlns:a16="http://schemas.microsoft.com/office/drawing/2014/main" xmlns="" id="{266B426D-F5FB-456F-84B5-2DACFEA7AB6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 bwMode="auto">
            <a:xfrm>
              <a:off x="633413" y="5103812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solidFill>
              <a:srgbClr val="FFFFFF">
                <a:alpha val="70000"/>
              </a:srgbClr>
            </a:solidFill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46" name="Round Diagonal Corner Rectangle 6">
            <a:extLst>
              <a:ext uri="{FF2B5EF4-FFF2-40B4-BE49-F238E27FC236}">
                <a16:creationId xmlns:a16="http://schemas.microsoft.com/office/drawing/2014/main" xmlns="" id="{083A6575-45DF-4CD7-8E7D-50E51B82D5C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011680" y="808057"/>
            <a:ext cx="9370695" cy="5234394"/>
          </a:xfrm>
          <a:prstGeom prst="round2DiagRect">
            <a:avLst>
              <a:gd name="adj1" fmla="val 6185"/>
              <a:gd name="adj2" fmla="val 0"/>
            </a:avLst>
          </a:prstGeom>
          <a:solidFill>
            <a:srgbClr val="FFFFFF"/>
          </a:solidFill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圖片 2" descr="一張含有 桌 的圖片&#10;&#10;自動產生的描述">
            <a:extLst>
              <a:ext uri="{FF2B5EF4-FFF2-40B4-BE49-F238E27FC236}">
                <a16:creationId xmlns:a16="http://schemas.microsoft.com/office/drawing/2014/main" xmlns="" id="{2E02DD8F-0664-EA40-67B5-F61DC190A7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0863" y="696193"/>
            <a:ext cx="7527608" cy="5401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2658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xmlns="" id="{48A09CD5-5C24-468B-1BC0-64C005C602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9429" y="527050"/>
            <a:ext cx="5175007" cy="348511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zh-TW" altLang="en-US" sz="2800" b="1" dirty="0">
                <a:effectLst>
                  <a:outerShdw blurRad="152400" dist="38100" dir="2700000" algn="tl">
                    <a:srgbClr val="000000">
                      <a:alpha val="36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玩具抽獎中第五獎簽的張數是第一獎簽的</a:t>
            </a:r>
            <a:r>
              <a:rPr lang="en-US" altLang="zh-TW" sz="2800" b="1" dirty="0">
                <a:effectLst>
                  <a:outerShdw blurRad="152400" dist="38100" dir="2700000" algn="tl">
                    <a:srgbClr val="000000">
                      <a:alpha val="36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3.5</a:t>
            </a:r>
            <a:r>
              <a:rPr lang="zh-TW" altLang="en-US" sz="2800" b="1" dirty="0">
                <a:effectLst>
                  <a:outerShdw blurRad="152400" dist="38100" dir="2700000" algn="tl">
                    <a:srgbClr val="000000">
                      <a:alpha val="36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倍，第五獎簽的張數比第一獎多</a:t>
            </a:r>
            <a:r>
              <a:rPr lang="en-US" altLang="zh-TW" sz="2800" b="1" dirty="0">
                <a:effectLst>
                  <a:outerShdw blurRad="152400" dist="38100" dir="2700000" algn="tl">
                    <a:srgbClr val="000000">
                      <a:alpha val="36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TW" altLang="en-US" sz="2800" b="1" dirty="0">
                <a:effectLst>
                  <a:outerShdw blurRad="152400" dist="38100" dir="2700000" algn="tl">
                    <a:srgbClr val="000000">
                      <a:alpha val="3600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張，請問第一獎和第五獎簽的張數各有幾張？</a:t>
            </a:r>
            <a:endParaRPr lang="en-US" altLang="zh-TW" sz="2800" b="1" dirty="0">
              <a:effectLst>
                <a:outerShdw blurRad="152400" dist="38100" dir="2700000" algn="tl">
                  <a:srgbClr val="000000">
                    <a:alpha val="3600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5" name="內容版面配置區 4">
            <a:extLst>
              <a:ext uri="{FF2B5EF4-FFF2-40B4-BE49-F238E27FC236}">
                <a16:creationId xmlns:a16="http://schemas.microsoft.com/office/drawing/2014/main" xmlns="" id="{2B959AEB-1479-7F79-672E-7E7F489C5B28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317972576"/>
              </p:ext>
            </p:extLst>
          </p:nvPr>
        </p:nvGraphicFramePr>
        <p:xfrm>
          <a:off x="702291" y="145030"/>
          <a:ext cx="5175007" cy="6617893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175007">
                  <a:extLst>
                    <a:ext uri="{9D8B030D-6E8A-4147-A177-3AD203B41FA5}">
                      <a16:colId xmlns:a16="http://schemas.microsoft.com/office/drawing/2014/main" xmlns="" val="3985403317"/>
                    </a:ext>
                  </a:extLst>
                </a:gridCol>
              </a:tblGrid>
              <a:tr h="512793">
                <a:tc>
                  <a:txBody>
                    <a:bodyPr/>
                    <a:lstStyle/>
                    <a:p>
                      <a:pPr algn="ctr"/>
                      <a:r>
                        <a:rPr lang="zh-TW" sz="2000" b="0" kern="0" cap="none" spc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繪製線段圖的步驟</a:t>
                      </a:r>
                      <a:endParaRPr lang="zh-TW" sz="2000" b="0" kern="100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 anchor="ctr"/>
                </a:tc>
                <a:extLst>
                  <a:ext uri="{0D108BD9-81ED-4DB2-BD59-A6C34878D82A}">
                    <a16:rowId xmlns:a16="http://schemas.microsoft.com/office/drawing/2014/main" xmlns="" val="479418820"/>
                  </a:ext>
                </a:extLst>
              </a:tr>
              <a:tr h="467009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：找出基準量。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15238647"/>
                  </a:ext>
                </a:extLst>
              </a:tr>
              <a:tr h="467009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：判斷比較量與基準量何者較大？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4711358"/>
                  </a:ext>
                </a:extLst>
              </a:tr>
              <a:tr h="467009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3: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繪製基準量相當於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的線段圖。</a:t>
                      </a:r>
                      <a:endParaRPr lang="en-US" altLang="zh-TW" sz="2000" b="1" kern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/>
                      <a:r>
                        <a:rPr lang="zh-TW" alt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並在線段圖下方寫數字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。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01459246"/>
                  </a:ext>
                </a:extLst>
              </a:tr>
              <a:tr h="741719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4: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在左側寫被當作基準量的文字。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07694294"/>
                  </a:ext>
                </a:extLst>
              </a:tr>
              <a:tr h="741719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5: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在線段圖上方寫數量。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/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35708509"/>
                  </a:ext>
                </a:extLst>
              </a:tr>
              <a:tr h="467009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6: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繪製比較量的線段圖，</a:t>
                      </a:r>
                      <a:endParaRPr lang="en-US" altLang="zh-TW" sz="2000" b="1" kern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/>
                      <a:r>
                        <a:rPr lang="zh-TW" alt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          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並在線段圖下方寫上數字。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005768"/>
                  </a:ext>
                </a:extLst>
              </a:tr>
              <a:tr h="741719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7: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在左側寫被當作比較量的文字。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/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02125887"/>
                  </a:ext>
                </a:extLst>
              </a:tr>
              <a:tr h="741719">
                <a:tc>
                  <a:txBody>
                    <a:bodyPr/>
                    <a:lstStyle/>
                    <a:p>
                      <a:pPr algn="l"/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步驟</a:t>
                      </a:r>
                      <a:r>
                        <a:rPr lang="en-US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r>
                        <a:rPr lang="zh-TW" sz="2000" b="1" kern="0" cap="none" spc="0" dirty="0">
                          <a:solidFill>
                            <a:schemeClr val="tx1"/>
                          </a:solidFill>
                          <a:effectLst/>
                        </a:rPr>
                        <a:t>：在線段圖上方寫數量。</a:t>
                      </a:r>
                      <a:endParaRPr lang="en-US" altLang="zh-TW" sz="2000" b="1" kern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/>
                      <a:endParaRPr lang="en-US" altLang="zh-TW" sz="2000" b="1" kern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步驟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zh-TW" altLang="zh-TW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：依所畫線段圖列出算式並計算。</a:t>
                      </a:r>
                      <a:r>
                        <a:rPr lang="en-US" altLang="zh-TW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步驟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zh-TW" altLang="zh-TW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：驗證答案。</a:t>
                      </a:r>
                    </a:p>
                    <a:p>
                      <a:pPr algn="l"/>
                      <a:endParaRPr lang="zh-TW" sz="2000" b="1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851" marR="51851" marT="87895" marB="0">
                    <a:solidFill>
                      <a:schemeClr val="bg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106920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15368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 descr="一張含有 文字 的圖片&#10;&#10;自動產生的描述">
            <a:extLst>
              <a:ext uri="{FF2B5EF4-FFF2-40B4-BE49-F238E27FC236}">
                <a16:creationId xmlns:a16="http://schemas.microsoft.com/office/drawing/2014/main" xmlns="" id="{7C5D896A-9F95-E39A-2ECA-4C06EFED9B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226" y="224679"/>
            <a:ext cx="8220829" cy="6561042"/>
          </a:xfrm>
          <a:prstGeom prst="rect">
            <a:avLst/>
          </a:prstGeom>
        </p:spPr>
      </p:pic>
      <p:pic>
        <p:nvPicPr>
          <p:cNvPr id="12" name="圖片 11" descr="一張含有 文字 的圖片&#10;&#10;自動產生的描述">
            <a:extLst>
              <a:ext uri="{FF2B5EF4-FFF2-40B4-BE49-F238E27FC236}">
                <a16:creationId xmlns:a16="http://schemas.microsoft.com/office/drawing/2014/main" xmlns="" id="{07B2895A-0C0F-D7EF-670E-497358B0A0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5705" y="224679"/>
            <a:ext cx="3223539" cy="3132091"/>
          </a:xfrm>
          <a:prstGeom prst="rect">
            <a:avLst/>
          </a:prstGeom>
        </p:spPr>
      </p:pic>
      <p:pic>
        <p:nvPicPr>
          <p:cNvPr id="14" name="圖片 13" descr="一張含有 廣場 的圖片&#10;&#10;自動產生的描述">
            <a:extLst>
              <a:ext uri="{FF2B5EF4-FFF2-40B4-BE49-F238E27FC236}">
                <a16:creationId xmlns:a16="http://schemas.microsoft.com/office/drawing/2014/main" xmlns="" id="{678CB6F7-A0C4-90EC-CA1B-9E531AEE40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4773" y="3684125"/>
            <a:ext cx="3025402" cy="294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3843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xmlns="" id="{4DFF79AC-25E0-04DB-E164-B3D535E631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223" y="119900"/>
            <a:ext cx="8089967" cy="661820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xmlns="" id="{BEBF9E44-2D1D-1C9D-B19D-3C45A7D500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9982" y="119900"/>
            <a:ext cx="3185436" cy="2911092"/>
          </a:xfrm>
          <a:prstGeom prst="rect">
            <a:avLst/>
          </a:prstGeom>
        </p:spPr>
      </p:pic>
      <p:pic>
        <p:nvPicPr>
          <p:cNvPr id="7" name="圖片 6" descr="一張含有 廣場 的圖片&#10;&#10;自動產生的描述">
            <a:extLst>
              <a:ext uri="{FF2B5EF4-FFF2-40B4-BE49-F238E27FC236}">
                <a16:creationId xmlns:a16="http://schemas.microsoft.com/office/drawing/2014/main" xmlns="" id="{42986EE7-E1B9-4FF1-C6F9-9C05217F75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9999" y="3419475"/>
            <a:ext cx="3025402" cy="294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3535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組內共學</a:t>
            </a:r>
            <a:r>
              <a:rPr lang="en-US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小組合作學習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altLang="zh-TW" dirty="0">
                <a:hlinkClick r:id="rId2"/>
              </a:rPr>
              <a:t>https://adl.edu.tw/modules_new.php?op=modload&amp;name=dashboard&amp;file=modules_dashboard</a:t>
            </a:r>
            <a:endParaRPr lang="en-US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383788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zh-TW" sz="6000" kern="150" dirty="0">
                <a:latin typeface="Times New Roman" panose="02020603050405020304" pitchFamily="18" charset="0"/>
                <a:ea typeface="標楷體" panose="03000509000000000000" pitchFamily="65" charset="-120"/>
              </a:rPr>
              <a:t>組間互學：學習發表與觀摩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20518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教師導學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33320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7F00FC50-9633-9B12-666C-E27876279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重點：</a:t>
            </a:r>
            <a:r>
              <a:rPr lang="en-US" altLang="zh-TW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/>
            </a:r>
            <a:br>
              <a:rPr lang="en-US" altLang="zh-TW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en-US" altLang="zh-TW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/>
            </a:r>
            <a:br>
              <a:rPr lang="en-US" altLang="zh-TW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en-US" altLang="zh-TW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1</a:t>
            </a:r>
            <a:r>
              <a:rPr lang="zh-TW" altLang="en-US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、</a:t>
            </a:r>
            <a:r>
              <a:rPr lang="zh-TW" altLang="zh-TW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能依據題意，分辨出基準量與比較量</a:t>
            </a:r>
            <a:r>
              <a:rPr lang="en-US" altLang="zh-TW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/>
            </a:r>
            <a:br>
              <a:rPr lang="en-US" altLang="zh-TW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en-US" altLang="zh-TW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/>
            </a:r>
            <a:br>
              <a:rPr lang="en-US" altLang="zh-TW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</a:br>
            <a:r>
              <a:rPr lang="en-US" altLang="zh-TW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2</a:t>
            </a:r>
            <a:r>
              <a:rPr lang="zh-TW" altLang="en-US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、</a:t>
            </a:r>
            <a:r>
              <a:rPr lang="zh-TW" altLang="zh-TW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能以</a:t>
            </a:r>
            <a:r>
              <a:rPr lang="zh-TW" altLang="zh-TW" kern="150" dirty="0">
                <a:effectLst/>
                <a:highlight>
                  <a:srgbClr val="FF0000"/>
                </a:highlight>
                <a:latin typeface="Times New Roman" panose="02020603050405020304" pitchFamily="18" charset="0"/>
                <a:ea typeface="標楷體" panose="03000509000000000000" pitchFamily="65" charset="-120"/>
              </a:rPr>
              <a:t>畫線段圖</a:t>
            </a:r>
            <a:r>
              <a:rPr lang="zh-TW" altLang="zh-TW" kern="150" dirty="0"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的方式來幫助正確列式解題</a:t>
            </a:r>
            <a:r>
              <a:rPr lang="zh-TW" altLang="zh-TW" kern="15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/>
            </a:r>
            <a:br>
              <a:rPr lang="zh-TW" altLang="zh-TW" kern="150" dirty="0"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</a:b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247167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電路">
  <a:themeElements>
    <a:clrScheme name="Circuit">
      <a:dk1>
        <a:sysClr val="windowText" lastClr="000000"/>
      </a:dk1>
      <a:lt1>
        <a:sysClr val="window" lastClr="FFFFFF"/>
      </a:lt1>
      <a:dk2>
        <a:srgbClr val="252C36"/>
      </a:dk2>
      <a:lt2>
        <a:srgbClr val="7C96A3"/>
      </a:lt2>
      <a:accent1>
        <a:srgbClr val="4FD093"/>
      </a:accent1>
      <a:accent2>
        <a:srgbClr val="54BCDF"/>
      </a:accent2>
      <a:accent3>
        <a:srgbClr val="A262D0"/>
      </a:accent3>
      <a:accent4>
        <a:srgbClr val="D7537B"/>
      </a:accent4>
      <a:accent5>
        <a:srgbClr val="E78045"/>
      </a:accent5>
      <a:accent6>
        <a:srgbClr val="84C350"/>
      </a:accent6>
      <a:hlink>
        <a:srgbClr val="22FFFF"/>
      </a:hlink>
      <a:folHlink>
        <a:srgbClr val="9BF3FD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2578CA-DEC9-49C3-80AF-C113973CC9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TM04033919[[fn=電路]]</Template>
  <TotalTime>197</TotalTime>
  <Words>443</Words>
  <Application>Microsoft Office PowerPoint</Application>
  <PresentationFormat>寬螢幕</PresentationFormat>
  <Paragraphs>51</Paragraphs>
  <Slides>18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7" baseType="lpstr">
      <vt:lpstr>Mangal</vt:lpstr>
      <vt:lpstr>新細明體</vt:lpstr>
      <vt:lpstr>標楷體</vt:lpstr>
      <vt:lpstr>Arial</vt:lpstr>
      <vt:lpstr>Cambria Math</vt:lpstr>
      <vt:lpstr>Times New Roman</vt:lpstr>
      <vt:lpstr>Trebuchet MS</vt:lpstr>
      <vt:lpstr>Tw Cen MT</vt:lpstr>
      <vt:lpstr>電路</vt:lpstr>
      <vt:lpstr>基準量與比較量</vt:lpstr>
      <vt:lpstr>暖身活動:座號比一比</vt:lpstr>
      <vt:lpstr>  大座號是小座號的幾倍？           </vt:lpstr>
      <vt:lpstr>  大座號是小座號的幾倍？       基準量：    比較量：</vt:lpstr>
      <vt:lpstr>  小座號是大座號的幾倍？     基準量：    比較量：</vt:lpstr>
      <vt:lpstr>大座號是小座號的幾倍？  小座號是大座號的幾倍？</vt:lpstr>
      <vt:lpstr>課前自學之迷思澄清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組內共學-小組合作學習</vt:lpstr>
      <vt:lpstr>組間互學：學習發表與觀摩</vt:lpstr>
      <vt:lpstr>教師導學</vt:lpstr>
      <vt:lpstr>重點：  1、能依據題意，分辨出基準量與比較量  2、能以畫線段圖的方式來幫助正確列式解題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基準量與比較量</dc:title>
  <dc:creator>佩樺 蔡</dc:creator>
  <cp:lastModifiedBy>張惠娟</cp:lastModifiedBy>
  <cp:revision>17</cp:revision>
  <dcterms:created xsi:type="dcterms:W3CDTF">2023-03-06T12:58:55Z</dcterms:created>
  <dcterms:modified xsi:type="dcterms:W3CDTF">2023-05-04T07:47:48Z</dcterms:modified>
</cp:coreProperties>
</file>