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68" r:id="rId3"/>
    <p:sldId id="272" r:id="rId4"/>
    <p:sldId id="277" r:id="rId5"/>
    <p:sldId id="273" r:id="rId6"/>
    <p:sldId id="269" r:id="rId7"/>
    <p:sldId id="274" r:id="rId8"/>
    <p:sldId id="278" r:id="rId9"/>
    <p:sldId id="261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2C58"/>
    <a:srgbClr val="E5863F"/>
    <a:srgbClr val="F0D790"/>
    <a:srgbClr val="E3B229"/>
    <a:srgbClr val="73CBCF"/>
    <a:srgbClr val="86CF3D"/>
    <a:srgbClr val="3B4A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-2844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8880E-830A-497E-8DA6-EE44A134BFAE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31BA7-81E8-4309-AEFE-FA49154C858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9598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2ABA81-6C6D-42A9-BEEC-AC6F89BF1596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190726-1D7A-48F6-9E34-D0B7E20AAA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177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398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139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592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17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606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smtClean="0"/>
              <a:t>back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733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411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1-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62679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solidFill>
          <a:srgbClr val="73C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bs_05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79697" y="1928802"/>
            <a:ext cx="3164335" cy="4735629"/>
          </a:xfrm>
          <a:prstGeom prst="rect">
            <a:avLst/>
          </a:prstGeom>
        </p:spPr>
      </p:pic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57818" y="5143512"/>
            <a:ext cx="1013080" cy="1329992"/>
          </a:xfrm>
          <a:prstGeom prst="rect">
            <a:avLst/>
          </a:prstGeom>
        </p:spPr>
      </p:pic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bg>
      <p:bgPr>
        <a:solidFill>
          <a:srgbClr val="73C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8" name="任意多边形 7"/>
          <p:cNvSpPr/>
          <p:nvPr userDrawn="1"/>
        </p:nvSpPr>
        <p:spPr>
          <a:xfrm>
            <a:off x="6429388" y="357166"/>
            <a:ext cx="2286016" cy="1643074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4572000" y="3500438"/>
            <a:ext cx="1678514" cy="1279246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未标题-1_1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214554"/>
            <a:ext cx="1500166" cy="1047657"/>
          </a:xfrm>
          <a:prstGeom prst="rect">
            <a:avLst/>
          </a:prstGeom>
        </p:spPr>
      </p:pic>
      <p:pic>
        <p:nvPicPr>
          <p:cNvPr id="7" name="图片 6" descr="bs_05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79697" y="1928802"/>
            <a:ext cx="3164335" cy="4735629"/>
          </a:xfrm>
          <a:prstGeom prst="rect">
            <a:avLst/>
          </a:prstGeom>
        </p:spPr>
      </p:pic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357818" y="5143512"/>
            <a:ext cx="1013080" cy="13299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solidFill>
          <a:srgbClr val="F0D7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pic>
        <p:nvPicPr>
          <p:cNvPr id="8" name="图片 7" descr="返校2_0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00760" y="4214818"/>
            <a:ext cx="3143240" cy="2420802"/>
          </a:xfrm>
          <a:prstGeom prst="rect">
            <a:avLst/>
          </a:prstGeom>
        </p:spPr>
      </p:pic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86578" y="5286388"/>
            <a:ext cx="1013080" cy="1329992"/>
          </a:xfrm>
          <a:prstGeom prst="rect">
            <a:avLst/>
          </a:prstGeom>
        </p:spPr>
      </p:pic>
      <p:grpSp>
        <p:nvGrpSpPr>
          <p:cNvPr id="14" name="组合 13"/>
          <p:cNvGrpSpPr/>
          <p:nvPr userDrawn="1"/>
        </p:nvGrpSpPr>
        <p:grpSpPr>
          <a:xfrm>
            <a:off x="6572264" y="3159625"/>
            <a:ext cx="3000396" cy="1779455"/>
            <a:chOff x="6572264" y="3159625"/>
            <a:chExt cx="3000396" cy="1779455"/>
          </a:xfrm>
        </p:grpSpPr>
        <p:sp>
          <p:nvSpPr>
            <p:cNvPr id="10" name="矩形 9"/>
            <p:cNvSpPr/>
            <p:nvPr userDrawn="1"/>
          </p:nvSpPr>
          <p:spPr>
            <a:xfrm>
              <a:off x="6929454" y="3159625"/>
              <a:ext cx="228601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spc="0" smtClean="0"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B</a:t>
              </a:r>
              <a:r>
                <a:rPr lang="en-US" altLang="zh-CN" sz="4400" spc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A</a:t>
              </a:r>
              <a:r>
                <a:rPr lang="en-US" altLang="zh-CN" sz="4400" spc="0" smtClean="0">
                  <a:solidFill>
                    <a:srgbClr val="92D05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C</a:t>
              </a:r>
              <a:r>
                <a:rPr lang="en-US" altLang="zh-CN" sz="4400" spc="0" smtClean="0">
                  <a:solidFill>
                    <a:srgbClr val="7030A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K</a:t>
              </a:r>
              <a:endParaRPr lang="zh-CN" altLang="en-US" sz="4400" spc="0"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itchFamily="34" charset="0"/>
              </a:endParaRPr>
            </a:p>
          </p:txBody>
        </p:sp>
        <p:sp>
          <p:nvSpPr>
            <p:cNvPr id="11" name="矩形 10"/>
            <p:cNvSpPr/>
            <p:nvPr userDrawn="1"/>
          </p:nvSpPr>
          <p:spPr>
            <a:xfrm>
              <a:off x="7358082" y="3659691"/>
              <a:ext cx="1285884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spc="0" smtClean="0">
                  <a:solidFill>
                    <a:srgbClr val="7030A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T</a:t>
              </a:r>
              <a:r>
                <a:rPr lang="en-US" altLang="zh-CN" sz="4400" spc="0" smtClean="0"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O</a:t>
              </a:r>
              <a:endParaRPr lang="zh-CN" altLang="en-US" sz="4400" spc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itchFamily="34" charset="0"/>
              </a:endParaRPr>
            </a:p>
          </p:txBody>
        </p:sp>
        <p:sp>
          <p:nvSpPr>
            <p:cNvPr id="12" name="矩形 11"/>
            <p:cNvSpPr/>
            <p:nvPr userDrawn="1"/>
          </p:nvSpPr>
          <p:spPr>
            <a:xfrm>
              <a:off x="6572264" y="4169639"/>
              <a:ext cx="300039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spc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S</a:t>
              </a:r>
              <a:r>
                <a:rPr lang="en-US" altLang="zh-CN" sz="4400" spc="0" smtClean="0">
                  <a:solidFill>
                    <a:srgbClr val="E42C5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C</a:t>
              </a:r>
              <a:r>
                <a:rPr lang="en-US" altLang="zh-CN" sz="4400" spc="0" smtClean="0">
                  <a:solidFill>
                    <a:srgbClr val="92D05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H</a:t>
              </a:r>
              <a:r>
                <a:rPr lang="en-US" altLang="zh-CN" sz="4400" spc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O</a:t>
              </a:r>
              <a:r>
                <a:rPr lang="en-US" altLang="zh-CN" sz="4400" spc="0" smtClean="0">
                  <a:solidFill>
                    <a:srgbClr val="92D05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O</a:t>
              </a:r>
              <a:r>
                <a:rPr lang="en-US" altLang="zh-CN" sz="4400" spc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L</a:t>
              </a:r>
              <a:endParaRPr lang="zh-CN" altLang="en-US" sz="4400" spc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itchFamily="34" charset="0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solidFill>
          <a:srgbClr val="73C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6429388" y="357166"/>
            <a:ext cx="2286016" cy="1643074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>
            <a:off x="5357818" y="3857628"/>
            <a:ext cx="1428760" cy="1088901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72396" y="4929198"/>
            <a:ext cx="1143906" cy="1501743"/>
          </a:xfrm>
          <a:prstGeom prst="rect">
            <a:avLst/>
          </a:prstGeom>
        </p:spPr>
      </p:pic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pic>
        <p:nvPicPr>
          <p:cNvPr id="16" name="图片 15" descr="未标题-1_13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214554"/>
            <a:ext cx="1500166" cy="104765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sb_03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429520" y="4357694"/>
            <a:ext cx="1568904" cy="1962668"/>
          </a:xfrm>
          <a:prstGeom prst="rect">
            <a:avLst/>
          </a:prstGeom>
        </p:spPr>
      </p:pic>
      <p:pic>
        <p:nvPicPr>
          <p:cNvPr id="10" name="图片 9" descr="bs_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71472" y="1214422"/>
            <a:ext cx="1170020" cy="1751010"/>
          </a:xfrm>
          <a:prstGeom prst="rect">
            <a:avLst/>
          </a:prstGeom>
        </p:spPr>
      </p:pic>
      <p:pic>
        <p:nvPicPr>
          <p:cNvPr id="11" name="图片 10" descr="bs_08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694209" y="4878712"/>
            <a:ext cx="949757" cy="836304"/>
          </a:xfrm>
          <a:prstGeom prst="rect">
            <a:avLst/>
          </a:prstGeom>
        </p:spPr>
      </p:pic>
      <p:pic>
        <p:nvPicPr>
          <p:cNvPr id="8" name="图片 7" descr="sb_06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215206" y="5286388"/>
            <a:ext cx="1013080" cy="1329992"/>
          </a:xfrm>
          <a:prstGeom prst="rect">
            <a:avLst/>
          </a:prstGeom>
        </p:spPr>
      </p:pic>
      <p:pic>
        <p:nvPicPr>
          <p:cNvPr id="12" name="图片 11" descr="返校2_03.png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428860" y="1071546"/>
            <a:ext cx="3143240" cy="2420802"/>
          </a:xfrm>
          <a:prstGeom prst="rect">
            <a:avLst/>
          </a:prstGeom>
        </p:spPr>
      </p:pic>
      <p:pic>
        <p:nvPicPr>
          <p:cNvPr id="13" name="图片 12" descr="返校1_03.pn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357554" y="571480"/>
            <a:ext cx="2011341" cy="13220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0" y="0"/>
            <a:ext cx="9144000" cy="5929330"/>
          </a:xfrm>
          <a:prstGeom prst="rect">
            <a:avLst/>
          </a:prstGeom>
          <a:solidFill>
            <a:srgbClr val="73CBCF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 descr="{DF512866-3CB9-4A0D-A54D-82A1C76D83BE}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13021" y="4429132"/>
            <a:ext cx="2831011" cy="2107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文本占位符 18"/>
          <p:cNvSpPr>
            <a:spLocks noGrp="1"/>
          </p:cNvSpPr>
          <p:nvPr>
            <p:ph type="body" sz="quarter" idx="11"/>
          </p:nvPr>
        </p:nvSpPr>
        <p:spPr>
          <a:xfrm>
            <a:off x="3500430" y="714356"/>
            <a:ext cx="4643444" cy="21431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22" name="图片占位符 21"/>
          <p:cNvSpPr>
            <a:spLocks noGrp="1"/>
          </p:cNvSpPr>
          <p:nvPr>
            <p:ph type="pic" sz="quarter" idx="12"/>
          </p:nvPr>
        </p:nvSpPr>
        <p:spPr>
          <a:xfrm>
            <a:off x="857224" y="714356"/>
            <a:ext cx="2500330" cy="2143125"/>
          </a:xfrm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23" name="图片占位符 21"/>
          <p:cNvSpPr>
            <a:spLocks noGrp="1"/>
          </p:cNvSpPr>
          <p:nvPr>
            <p:ph type="pic" sz="quarter" idx="13"/>
          </p:nvPr>
        </p:nvSpPr>
        <p:spPr>
          <a:xfrm>
            <a:off x="857224" y="3000372"/>
            <a:ext cx="2500330" cy="2143125"/>
          </a:xfrm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24" name="文本占位符 18"/>
          <p:cNvSpPr>
            <a:spLocks noGrp="1"/>
          </p:cNvSpPr>
          <p:nvPr>
            <p:ph type="body" sz="quarter" idx="14"/>
          </p:nvPr>
        </p:nvSpPr>
        <p:spPr>
          <a:xfrm>
            <a:off x="3500430" y="3000372"/>
            <a:ext cx="4643444" cy="21431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5929330"/>
          </a:xfrm>
          <a:prstGeom prst="rect">
            <a:avLst/>
          </a:prstGeom>
          <a:solidFill>
            <a:srgbClr val="73CBCF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 descr="{DF512866-3CB9-4A0D-A54D-82A1C76D83BE}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13021" y="4429132"/>
            <a:ext cx="2831011" cy="2107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4572000" y="500042"/>
            <a:ext cx="3428998" cy="200026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11"/>
          </p:nvPr>
        </p:nvSpPr>
        <p:spPr>
          <a:xfrm>
            <a:off x="1071538" y="500042"/>
            <a:ext cx="3357560" cy="200026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785813" y="357188"/>
            <a:ext cx="7429500" cy="13573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广告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1C866-91A5-4FE8-852F-4E4EA3F8DEE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6" r:id="rId3"/>
    <p:sldLayoutId id="2147483665" r:id="rId4"/>
    <p:sldLayoutId id="2147483664" r:id="rId5"/>
    <p:sldLayoutId id="2147483660" r:id="rId6"/>
    <p:sldLayoutId id="2147483661" r:id="rId7"/>
    <p:sldLayoutId id="2147483663" r:id="rId8"/>
    <p:sldLayoutId id="2147483650" r:id="rId9"/>
    <p:sldLayoutId id="2147483651" r:id="rId10"/>
    <p:sldLayoutId id="2147483652" r:id="rId11"/>
    <p:sldLayoutId id="2147483653" r:id="rId12"/>
    <p:sldLayoutId id="2147483654" r:id="rId13"/>
    <p:sldLayoutId id="2147483655" r:id="rId14"/>
    <p:sldLayoutId id="2147483656" r:id="rId15"/>
    <p:sldLayoutId id="2147483657" r:id="rId16"/>
    <p:sldLayoutId id="2147483658" r:id="rId17"/>
    <p:sldLayoutId id="2147483659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7097" y="571480"/>
            <a:ext cx="8103885" cy="923330"/>
            <a:chOff x="441583" y="428604"/>
            <a:chExt cx="8103885" cy="923330"/>
          </a:xfrm>
        </p:grpSpPr>
        <p:sp>
          <p:nvSpPr>
            <p:cNvPr id="3" name="矩形 2"/>
            <p:cNvSpPr/>
            <p:nvPr/>
          </p:nvSpPr>
          <p:spPr>
            <a:xfrm>
              <a:off x="441583" y="428604"/>
              <a:ext cx="81038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TW" sz="5400" b="1" cap="none" spc="0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rPr>
                <a:t>U1:</a:t>
              </a:r>
              <a:r>
                <a:rPr lang="zh-TW" altLang="en-US" sz="5400" b="1" cap="none" spc="0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rPr>
                <a:t> </a:t>
              </a:r>
              <a:r>
                <a:rPr lang="en-US" altLang="zh-TW" sz="5400" b="1" cap="none" spc="0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rPr>
                <a:t>The Steak looks Yummy</a:t>
              </a:r>
              <a:endParaRPr lang="zh-CN" altLang="en-US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401153" y="428604"/>
              <a:ext cx="184730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5400" b="1" cap="none" spc="0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>
          <a:xfrm>
            <a:off x="1259632" y="2132856"/>
            <a:ext cx="5143536" cy="13573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4600" b="1" dirty="0" smtClean="0">
                <a:latin typeface="Arial" pitchFamily="34" charset="0"/>
                <a:cs typeface="Arial" pitchFamily="34" charset="0"/>
              </a:rPr>
              <a:t>Part 1: </a:t>
            </a:r>
          </a:p>
          <a:p>
            <a:pPr marL="0" indent="0">
              <a:buNone/>
            </a:pPr>
            <a:r>
              <a:rPr lang="en-US" altLang="zh-TW" sz="4600" b="1" dirty="0" smtClean="0">
                <a:latin typeface="Arial" pitchFamily="34" charset="0"/>
                <a:cs typeface="Arial" pitchFamily="34" charset="0"/>
              </a:rPr>
              <a:t>Dialogue Q&amp;A </a:t>
            </a:r>
            <a:endParaRPr lang="zh-CN" altLang="en-US" sz="4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179512" y="410129"/>
            <a:ext cx="6481160" cy="1071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TW" sz="6000" b="1" i="1" dirty="0" smtClean="0">
                <a:solidFill>
                  <a:srgbClr val="FF0000"/>
                </a:solidFill>
              </a:rPr>
              <a:t>Circle</a:t>
            </a:r>
            <a:r>
              <a:rPr lang="en-US" altLang="zh-TW" sz="4500" dirty="0" smtClean="0">
                <a:solidFill>
                  <a:srgbClr val="FF0000"/>
                </a:solidFill>
              </a:rPr>
              <a:t> </a:t>
            </a:r>
            <a:r>
              <a:rPr lang="en-US" altLang="zh-TW" sz="4500" dirty="0">
                <a:solidFill>
                  <a:srgbClr val="FF0000"/>
                </a:solidFill>
              </a:rPr>
              <a:t>the correct answer </a:t>
            </a:r>
            <a:endParaRPr lang="en-US" altLang="zh-CN" sz="4500" dirty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1453869"/>
            <a:ext cx="69127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1</a:t>
            </a:r>
            <a:r>
              <a:rPr lang="en-US" altLang="zh-TW" sz="3400" dirty="0" smtClean="0"/>
              <a:t>. Taiwan </a:t>
            </a:r>
            <a:r>
              <a:rPr lang="en-US" altLang="zh-TW" sz="3400" dirty="0"/>
              <a:t>is ( bigger / smaller ) than </a:t>
            </a:r>
            <a:r>
              <a:rPr lang="en-US" altLang="zh-TW" sz="3400" dirty="0" smtClean="0"/>
              <a:t>Turkey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endParaRPr lang="en-US" altLang="zh-TW" sz="3400" dirty="0" smtClean="0"/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2. Taiwan is ( warmer / colder ) than Turkey</a:t>
            </a:r>
            <a:r>
              <a:rPr lang="en-US" altLang="zh-TW" sz="3400" dirty="0" smtClean="0"/>
              <a:t>.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endParaRPr lang="en-US" altLang="zh-TW" sz="3400" dirty="0" smtClean="0"/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3. Getting around in Taiwan is ( harder / easier) than in Turkey</a:t>
            </a:r>
            <a:r>
              <a:rPr lang="en-US" altLang="zh-TW" sz="3400" dirty="0" smtClean="0"/>
              <a:t>.</a:t>
            </a:r>
          </a:p>
        </p:txBody>
      </p:sp>
      <p:pic>
        <p:nvPicPr>
          <p:cNvPr id="7" name="圖片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7" t="13308" r="15241" b="16563"/>
          <a:stretch/>
        </p:blipFill>
        <p:spPr bwMode="auto">
          <a:xfrm rot="20907357">
            <a:off x="6762848" y="226456"/>
            <a:ext cx="1236980" cy="11461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圖片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5" t="16263" r="14606" b="18883"/>
          <a:stretch/>
        </p:blipFill>
        <p:spPr bwMode="auto">
          <a:xfrm rot="874802">
            <a:off x="8007878" y="243916"/>
            <a:ext cx="1174750" cy="11315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橢圓 1"/>
          <p:cNvSpPr/>
          <p:nvPr/>
        </p:nvSpPr>
        <p:spPr>
          <a:xfrm>
            <a:off x="3851920" y="1379966"/>
            <a:ext cx="1728192" cy="7951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2411760" y="2945104"/>
            <a:ext cx="1728192" cy="7951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179512" y="5059901"/>
            <a:ext cx="1728192" cy="7951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179512" y="410129"/>
            <a:ext cx="6481160" cy="1071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TW" sz="6000" b="1" i="1" dirty="0" smtClean="0">
                <a:solidFill>
                  <a:srgbClr val="FF0000"/>
                </a:solidFill>
              </a:rPr>
              <a:t>Circle</a:t>
            </a:r>
            <a:r>
              <a:rPr lang="en-US" altLang="zh-TW" sz="4500" dirty="0" smtClean="0">
                <a:solidFill>
                  <a:srgbClr val="FF0000"/>
                </a:solidFill>
              </a:rPr>
              <a:t> </a:t>
            </a:r>
            <a:r>
              <a:rPr lang="en-US" altLang="zh-TW" sz="4500" dirty="0">
                <a:solidFill>
                  <a:srgbClr val="FF0000"/>
                </a:solidFill>
              </a:rPr>
              <a:t>the correct answer </a:t>
            </a:r>
            <a:endParaRPr lang="en-US" altLang="zh-CN" sz="4500" dirty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1677651"/>
            <a:ext cx="6265136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500" dirty="0" smtClean="0"/>
              <a:t>4</a:t>
            </a:r>
            <a:r>
              <a:rPr lang="en-US" altLang="zh-TW" sz="3500" dirty="0"/>
              <a:t>. Ela and her family ( eat / don’t eat ) beef</a:t>
            </a:r>
            <a:r>
              <a:rPr lang="en-US" altLang="zh-TW" sz="3500" dirty="0" smtClean="0"/>
              <a:t>.</a:t>
            </a:r>
            <a:br>
              <a:rPr lang="en-US" altLang="zh-TW" sz="3500" dirty="0" smtClean="0"/>
            </a:br>
            <a:endParaRPr lang="en-US" altLang="zh-TW" sz="3500" dirty="0" smtClean="0"/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500" dirty="0"/>
              <a:t>5. Beef dishes in Taiwan is ( better / worse ) than in Turkey. </a:t>
            </a:r>
            <a:endParaRPr lang="en-US" altLang="zh-CN" sz="3500" dirty="0" smtClean="0">
              <a:solidFill>
                <a:schemeClr val="bg1"/>
              </a:solidFill>
              <a:ea typeface="宋体" charset="-122"/>
            </a:endParaRPr>
          </a:p>
        </p:txBody>
      </p:sp>
      <p:pic>
        <p:nvPicPr>
          <p:cNvPr id="7" name="圖片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7" t="13308" r="15241" b="16563"/>
          <a:stretch/>
        </p:blipFill>
        <p:spPr bwMode="auto">
          <a:xfrm rot="20907357">
            <a:off x="6402368" y="372827"/>
            <a:ext cx="1236980" cy="11461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圖片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5" t="16263" r="14606" b="18883"/>
          <a:stretch/>
        </p:blipFill>
        <p:spPr bwMode="auto">
          <a:xfrm rot="874802">
            <a:off x="7747800" y="390289"/>
            <a:ext cx="1174750" cy="11315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橢圓 5"/>
          <p:cNvSpPr/>
          <p:nvPr/>
        </p:nvSpPr>
        <p:spPr>
          <a:xfrm>
            <a:off x="4355976" y="1528721"/>
            <a:ext cx="905463" cy="7951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423800" y="3655203"/>
            <a:ext cx="1602986" cy="7951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6121284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162817" y="181477"/>
            <a:ext cx="6481160" cy="1071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TW" sz="6000" b="1" i="1" dirty="0" smtClean="0">
                <a:solidFill>
                  <a:srgbClr val="FF0000"/>
                </a:solidFill>
              </a:rPr>
              <a:t>Write </a:t>
            </a:r>
            <a:r>
              <a:rPr lang="en-US" altLang="zh-TW" sz="4500" dirty="0">
                <a:solidFill>
                  <a:srgbClr val="FF0000"/>
                </a:solidFill>
              </a:rPr>
              <a:t>down the </a:t>
            </a:r>
            <a:r>
              <a:rPr lang="en-US" altLang="zh-TW" sz="4500" dirty="0" smtClean="0">
                <a:solidFill>
                  <a:srgbClr val="FF0000"/>
                </a:solidFill>
              </a:rPr>
              <a:t>answers </a:t>
            </a:r>
            <a:endParaRPr lang="en-US" altLang="zh-CN" sz="4500" dirty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8869" y="1484812"/>
            <a:ext cx="6912768" cy="563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1</a:t>
            </a:r>
            <a:r>
              <a:rPr lang="en-US" altLang="zh-TW" sz="3400" dirty="0" smtClean="0"/>
              <a:t>. What </a:t>
            </a:r>
            <a:r>
              <a:rPr lang="en-US" altLang="zh-TW" sz="3400" dirty="0"/>
              <a:t>did Zac order</a:t>
            </a:r>
            <a:r>
              <a:rPr lang="en-US" altLang="zh-TW" sz="3400" dirty="0" smtClean="0"/>
              <a:t>?</a:t>
            </a:r>
            <a:endParaRPr lang="en-US" altLang="zh-TW" sz="3400" dirty="0"/>
          </a:p>
        </p:txBody>
      </p:sp>
      <p:pic>
        <p:nvPicPr>
          <p:cNvPr id="7" name="圖片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7" t="13308" r="15241" b="16563"/>
          <a:stretch/>
        </p:blipFill>
        <p:spPr bwMode="auto">
          <a:xfrm rot="20907357">
            <a:off x="6762848" y="226456"/>
            <a:ext cx="1236980" cy="11461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圖片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5" t="16263" r="14606" b="18883"/>
          <a:stretch/>
        </p:blipFill>
        <p:spPr bwMode="auto">
          <a:xfrm rot="874802">
            <a:off x="8007878" y="243916"/>
            <a:ext cx="1174750" cy="11315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矩形 11"/>
          <p:cNvSpPr/>
          <p:nvPr/>
        </p:nvSpPr>
        <p:spPr>
          <a:xfrm>
            <a:off x="198869" y="2981447"/>
            <a:ext cx="6912768" cy="563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2</a:t>
            </a:r>
            <a:r>
              <a:rPr lang="en-US" altLang="zh-TW" sz="3400" dirty="0" smtClean="0"/>
              <a:t>. How </a:t>
            </a:r>
            <a:r>
              <a:rPr lang="en-US" altLang="zh-TW" sz="3400" dirty="0"/>
              <a:t>would Ela like her steak?</a:t>
            </a:r>
          </a:p>
        </p:txBody>
      </p:sp>
      <p:sp>
        <p:nvSpPr>
          <p:cNvPr id="14" name="矩形 13"/>
          <p:cNvSpPr/>
          <p:nvPr/>
        </p:nvSpPr>
        <p:spPr>
          <a:xfrm>
            <a:off x="198869" y="4365104"/>
            <a:ext cx="691276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3</a:t>
            </a:r>
            <a:r>
              <a:rPr lang="en-US" altLang="zh-TW" sz="3400" dirty="0" smtClean="0"/>
              <a:t>. Did </a:t>
            </a:r>
            <a:r>
              <a:rPr lang="en-US" altLang="zh-TW" sz="3400" dirty="0"/>
              <a:t>the girls order pumpkin pie with ice cream? </a:t>
            </a:r>
          </a:p>
        </p:txBody>
      </p:sp>
    </p:spTree>
    <p:extLst>
      <p:ext uri="{BB962C8B-B14F-4D97-AF65-F5344CB8AC3E}">
        <p14:creationId xmlns:p14="http://schemas.microsoft.com/office/powerpoint/2010/main" val="3442111702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162817" y="181477"/>
            <a:ext cx="6481160" cy="1071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TW" sz="6000" b="1" i="1" dirty="0" smtClean="0">
                <a:solidFill>
                  <a:srgbClr val="FF0000"/>
                </a:solidFill>
              </a:rPr>
              <a:t>Write </a:t>
            </a:r>
            <a:r>
              <a:rPr lang="en-US" altLang="zh-TW" sz="4500" dirty="0">
                <a:solidFill>
                  <a:srgbClr val="FF0000"/>
                </a:solidFill>
              </a:rPr>
              <a:t>down the </a:t>
            </a:r>
            <a:r>
              <a:rPr lang="en-US" altLang="zh-TW" sz="4500" dirty="0" smtClean="0">
                <a:solidFill>
                  <a:srgbClr val="FF0000"/>
                </a:solidFill>
              </a:rPr>
              <a:t>answers </a:t>
            </a:r>
            <a:endParaRPr lang="en-US" altLang="zh-CN" sz="4500" dirty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8869" y="1484812"/>
            <a:ext cx="6912768" cy="563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1</a:t>
            </a:r>
            <a:r>
              <a:rPr lang="en-US" altLang="zh-TW" sz="3400" dirty="0" smtClean="0"/>
              <a:t>. What </a:t>
            </a:r>
            <a:r>
              <a:rPr lang="en-US" altLang="zh-TW" sz="3400" dirty="0"/>
              <a:t>did Zac order</a:t>
            </a:r>
            <a:r>
              <a:rPr lang="en-US" altLang="zh-TW" sz="3400" dirty="0" smtClean="0"/>
              <a:t>?</a:t>
            </a:r>
            <a:endParaRPr lang="en-US" altLang="zh-TW" sz="3400" dirty="0"/>
          </a:p>
        </p:txBody>
      </p:sp>
      <p:pic>
        <p:nvPicPr>
          <p:cNvPr id="7" name="圖片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7" t="13308" r="15241" b="16563"/>
          <a:stretch/>
        </p:blipFill>
        <p:spPr bwMode="auto">
          <a:xfrm rot="20907357">
            <a:off x="6762848" y="226456"/>
            <a:ext cx="1236980" cy="11461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圖片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5" t="16263" r="14606" b="18883"/>
          <a:stretch/>
        </p:blipFill>
        <p:spPr bwMode="auto">
          <a:xfrm rot="874802">
            <a:off x="8007878" y="243916"/>
            <a:ext cx="1174750" cy="11315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矩形 8"/>
          <p:cNvSpPr/>
          <p:nvPr/>
        </p:nvSpPr>
        <p:spPr>
          <a:xfrm>
            <a:off x="161256" y="2103397"/>
            <a:ext cx="691276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zh-TW" alt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altLang="zh-TW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order</a:t>
            </a:r>
            <a:r>
              <a:rPr lang="en-US" altLang="zh-TW" sz="3600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  <a:r>
              <a:rPr lang="en-US" altLang="zh-TW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cheeseburger</a:t>
            </a:r>
            <a:r>
              <a:rPr lang="en-US" altLang="zh-TW" sz="3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TW" sz="3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8869" y="2981447"/>
            <a:ext cx="6912768" cy="563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2</a:t>
            </a:r>
            <a:r>
              <a:rPr lang="en-US" altLang="zh-TW" sz="3400" dirty="0" smtClean="0"/>
              <a:t>. How </a:t>
            </a:r>
            <a:r>
              <a:rPr lang="en-US" altLang="zh-TW" sz="3400" dirty="0"/>
              <a:t>would Ela like her steak?</a:t>
            </a:r>
          </a:p>
        </p:txBody>
      </p:sp>
      <p:sp>
        <p:nvSpPr>
          <p:cNvPr id="13" name="矩形 12"/>
          <p:cNvSpPr/>
          <p:nvPr/>
        </p:nvSpPr>
        <p:spPr>
          <a:xfrm>
            <a:off x="161256" y="3627732"/>
            <a:ext cx="691276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zh-TW" alt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altLang="zh-TW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</a:t>
            </a:r>
            <a:r>
              <a:rPr lang="en-US" altLang="zh-TW" sz="3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TW" sz="3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8869" y="4365104"/>
            <a:ext cx="691276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400" dirty="0"/>
              <a:t>3</a:t>
            </a:r>
            <a:r>
              <a:rPr lang="en-US" altLang="zh-TW" sz="3400" dirty="0" smtClean="0"/>
              <a:t>. Did </a:t>
            </a:r>
            <a:r>
              <a:rPr lang="en-US" altLang="zh-TW" sz="3400" dirty="0"/>
              <a:t>the girls order pumpkin pie with ice cream? </a:t>
            </a:r>
          </a:p>
        </p:txBody>
      </p:sp>
      <p:sp>
        <p:nvSpPr>
          <p:cNvPr id="15" name="矩形 14"/>
          <p:cNvSpPr/>
          <p:nvPr/>
        </p:nvSpPr>
        <p:spPr>
          <a:xfrm>
            <a:off x="198869" y="5301208"/>
            <a:ext cx="691276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zh-TW" alt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altLang="zh-TW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did</a:t>
            </a:r>
            <a:r>
              <a:rPr lang="en-US" altLang="zh-TW" sz="3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TW" sz="3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606276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928662" y="428604"/>
            <a:ext cx="6379642" cy="17859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6000" b="1" dirty="0">
                <a:latin typeface="Arial" pitchFamily="34" charset="0"/>
                <a:cs typeface="Arial" pitchFamily="34" charset="0"/>
              </a:rPr>
              <a:t>Part </a:t>
            </a:r>
            <a:r>
              <a:rPr lang="en-US" altLang="zh-TW" sz="6000" b="1" dirty="0" smtClean="0">
                <a:latin typeface="Arial" pitchFamily="34" charset="0"/>
                <a:cs typeface="Arial" pitchFamily="34" charset="0"/>
              </a:rPr>
              <a:t>2: Survey </a:t>
            </a:r>
            <a:endParaRPr lang="zh-CN" altLang="en-US" sz="60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928662" y="1673206"/>
            <a:ext cx="609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600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宋体" charset="-122"/>
                <a:cs typeface="Times New Roman" panose="02020603050405020304" pitchFamily="18" charset="0"/>
              </a:rPr>
              <a:t>Find </a:t>
            </a:r>
            <a:r>
              <a:rPr lang="en-US" altLang="zh-TW" sz="3600" i="1" dirty="0">
                <a:solidFill>
                  <a:srgbClr val="0070C0"/>
                </a:solidFill>
                <a:latin typeface="Times New Roman" panose="02020603050405020304" pitchFamily="18" charset="0"/>
                <a:ea typeface="宋体" charset="-122"/>
                <a:cs typeface="Times New Roman" panose="02020603050405020304" pitchFamily="18" charset="0"/>
              </a:rPr>
              <a:t>the Difference of </a:t>
            </a:r>
            <a:endParaRPr lang="en-US" altLang="zh-TW" sz="3600" i="1" dirty="0" smtClean="0">
              <a:solidFill>
                <a:srgbClr val="0070C0"/>
              </a:solidFill>
              <a:latin typeface="Times New Roman" panose="02020603050405020304" pitchFamily="18" charset="0"/>
              <a:ea typeface="宋体" charset="-122"/>
              <a:cs typeface="Times New Roman" panose="02020603050405020304" pitchFamily="18" charset="0"/>
            </a:endParaRP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6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宋体" charset="-122"/>
                <a:cs typeface="Times New Roman" panose="02020603050405020304" pitchFamily="18" charset="0"/>
              </a:rPr>
              <a:t>Taiwan</a:t>
            </a:r>
            <a:r>
              <a:rPr lang="en-US" altLang="zh-TW" sz="3600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宋体" charset="-122"/>
                <a:cs typeface="Times New Roman" panose="02020603050405020304" pitchFamily="18" charset="0"/>
              </a:rPr>
              <a:t> </a:t>
            </a:r>
            <a:r>
              <a:rPr lang="en-US" altLang="zh-TW" sz="3600" i="1" dirty="0">
                <a:solidFill>
                  <a:srgbClr val="0070C0"/>
                </a:solidFill>
                <a:latin typeface="Times New Roman" panose="02020603050405020304" pitchFamily="18" charset="0"/>
                <a:ea typeface="宋体" charset="-122"/>
                <a:cs typeface="Times New Roman" panose="02020603050405020304" pitchFamily="18" charset="0"/>
              </a:rPr>
              <a:t>and </a:t>
            </a:r>
            <a:r>
              <a:rPr lang="en-US" altLang="zh-TW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 charset="-122"/>
                <a:cs typeface="Times New Roman" panose="02020603050405020304" pitchFamily="18" charset="0"/>
              </a:rPr>
              <a:t>Turkey</a:t>
            </a:r>
            <a:endParaRPr lang="en-US" altLang="zh-CN" sz="3600" b="1" i="1" dirty="0">
              <a:solidFill>
                <a:srgbClr val="0070C0"/>
              </a:solidFill>
              <a:latin typeface="Times New Roman" panose="02020603050405020304" pitchFamily="18" charset="0"/>
              <a:ea typeface="宋体" charset="-122"/>
              <a:cs typeface="Times New Roman" panose="02020603050405020304" pitchFamily="18" charset="0"/>
            </a:endParaRPr>
          </a:p>
        </p:txBody>
      </p:sp>
      <p:pic>
        <p:nvPicPr>
          <p:cNvPr id="7" name="圖片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7" t="13308" r="15241" b="16563"/>
          <a:stretch/>
        </p:blipFill>
        <p:spPr bwMode="auto">
          <a:xfrm rot="20907357">
            <a:off x="1145785" y="3253148"/>
            <a:ext cx="1236980" cy="11461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圖片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5" t="16263" r="14606" b="18883"/>
          <a:stretch/>
        </p:blipFill>
        <p:spPr bwMode="auto">
          <a:xfrm rot="874802">
            <a:off x="3387093" y="3250292"/>
            <a:ext cx="1174750" cy="11315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7504" y="1353875"/>
            <a:ext cx="69127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It 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snows / doesn’t snow ) in Turkey in winter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It 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about ( two / twenty ) size of Taiwan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Most 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Turkey ( like / don’t like ) to put sugar in their tea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Most people in Turkey don’t eat pork because____________________________.</a:t>
            </a:r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圖片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7" t="13308" r="15241" b="16563"/>
          <a:stretch/>
        </p:blipFill>
        <p:spPr bwMode="auto">
          <a:xfrm rot="20907357">
            <a:off x="2254252" y="102929"/>
            <a:ext cx="1502401" cy="12994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圖片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5" t="16263" r="14606" b="18883"/>
          <a:stretch/>
        </p:blipFill>
        <p:spPr bwMode="auto">
          <a:xfrm rot="874802">
            <a:off x="4875601" y="75929"/>
            <a:ext cx="1498656" cy="14596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3995936" y="722933"/>
            <a:ext cx="100811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500" b="1" dirty="0" smtClean="0"/>
              <a:t>VS.</a:t>
            </a:r>
            <a:endParaRPr lang="zh-TW" altLang="en-US" sz="3500" b="1" dirty="0"/>
          </a:p>
        </p:txBody>
      </p:sp>
    </p:spTree>
    <p:extLst>
      <p:ext uri="{BB962C8B-B14F-4D97-AF65-F5344CB8AC3E}">
        <p14:creationId xmlns:p14="http://schemas.microsoft.com/office/powerpoint/2010/main" val="164355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7504" y="1353875"/>
            <a:ext cx="69127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It 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snows / doesn’t snow ) in Turkey in winter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It 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about ( two / twenty ) size of Taiwan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Most 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Turkey ( like / don’t like ) to put sugar in their tea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Most people in Turkey don’t eat pork because____________________________.</a:t>
            </a:r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圖片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7" t="13308" r="15241" b="16563"/>
          <a:stretch/>
        </p:blipFill>
        <p:spPr bwMode="auto">
          <a:xfrm rot="20907357">
            <a:off x="2254252" y="102929"/>
            <a:ext cx="1502401" cy="12994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圖片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5" t="16263" r="14606" b="18883"/>
          <a:stretch/>
        </p:blipFill>
        <p:spPr bwMode="auto">
          <a:xfrm rot="874802">
            <a:off x="4875601" y="75929"/>
            <a:ext cx="1498656" cy="14596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3995936" y="722933"/>
            <a:ext cx="100811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500" b="1" dirty="0" smtClean="0"/>
              <a:t>VS.</a:t>
            </a:r>
            <a:endParaRPr lang="zh-TW" altLang="en-US" sz="3500" b="1" dirty="0"/>
          </a:p>
        </p:txBody>
      </p:sp>
      <p:sp>
        <p:nvSpPr>
          <p:cNvPr id="7" name="橢圓 6"/>
          <p:cNvSpPr/>
          <p:nvPr/>
        </p:nvSpPr>
        <p:spPr>
          <a:xfrm>
            <a:off x="899592" y="1353875"/>
            <a:ext cx="1359182" cy="63805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2884297" y="2608699"/>
            <a:ext cx="1359182" cy="63805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3820401" y="3478670"/>
            <a:ext cx="1039631" cy="63805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1475656" y="5212466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t</a:t>
            </a:r>
            <a:r>
              <a:rPr lang="en-US" altLang="zh-TW" sz="3200" dirty="0" smtClean="0">
                <a:solidFill>
                  <a:srgbClr val="FF0000"/>
                </a:solidFill>
              </a:rPr>
              <a:t>hey are Muslims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77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059832" y="1124744"/>
            <a:ext cx="45448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Good job</a:t>
            </a:r>
            <a:r>
              <a:rPr lang="en-US" altLang="zh-CN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endParaRPr lang="zh-CN" altLang="en-US" sz="7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24744"/>
            <a:ext cx="2857500" cy="2857500"/>
          </a:xfrm>
          <a:prstGeom prst="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548DD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Education-2 (1)</Template>
  <TotalTime>232</TotalTime>
  <Words>208</Words>
  <Application>Microsoft Office PowerPoint</Application>
  <PresentationFormat>如螢幕大小 (4:3)</PresentationFormat>
  <Paragraphs>48</Paragraphs>
  <Slides>9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宋体</vt:lpstr>
      <vt:lpstr>新細明體</vt:lpstr>
      <vt:lpstr>Arial</vt:lpstr>
      <vt:lpstr>Arial Rounded MT Bold</vt:lpstr>
      <vt:lpstr>Calibri</vt:lpstr>
      <vt:lpstr>Times New Roman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18</cp:revision>
  <dcterms:created xsi:type="dcterms:W3CDTF">2020-03-24T07:20:29Z</dcterms:created>
  <dcterms:modified xsi:type="dcterms:W3CDTF">2022-02-24T04:33:21Z</dcterms:modified>
</cp:coreProperties>
</file>