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7559675" cy="10691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724" y="-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zh-TW" sz="4400" b="0" strike="noStrike" spc="-1">
                <a:solidFill>
                  <a:srgbClr val="000000"/>
                </a:solidFill>
                <a:latin typeface="Calibri Light"/>
              </a:rPr>
              <a:t>按一下以編輯母片標題樣式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zh-TW" sz="2800" b="0" strike="noStrike" spc="-1">
                <a:solidFill>
                  <a:srgbClr val="000000"/>
                </a:solidFill>
                <a:latin typeface="Calibri"/>
              </a:rPr>
              <a:t>編輯母片文字樣式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zh-TW" sz="2400" b="0" strike="noStrike" spc="-1">
                <a:solidFill>
                  <a:srgbClr val="000000"/>
                </a:solidFill>
                <a:latin typeface="Calibri"/>
              </a:rPr>
              <a:t>第二層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zh-TW" sz="2000" b="0" strike="noStrike" spc="-1">
                <a:solidFill>
                  <a:srgbClr val="000000"/>
                </a:solidFill>
                <a:latin typeface="Calibri"/>
              </a:rPr>
              <a:t>第三層</a:t>
            </a:r>
            <a:endParaRPr lang="en-US" sz="2000" b="0" strike="noStrike" spc="-1">
              <a:solidFill>
                <a:srgbClr val="000000"/>
              </a:solidFill>
              <a:latin typeface="Calibri"/>
            </a:endParaRPr>
          </a:p>
          <a:p>
            <a:pPr marL="1600200" lvl="3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zh-TW" sz="1800" b="0" strike="noStrike" spc="-1">
                <a:solidFill>
                  <a:srgbClr val="000000"/>
                </a:solidFill>
                <a:latin typeface="Calibri"/>
              </a:rPr>
              <a:t>第四層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  <a:p>
            <a:pPr marL="2057400" lvl="4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zh-TW" sz="1800" b="0" strike="noStrike" spc="-1">
                <a:solidFill>
                  <a:srgbClr val="000000"/>
                </a:solidFill>
                <a:latin typeface="Calibri"/>
              </a:rPr>
              <a:t>第五層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C914F727-D9E1-4612-AD30-5D1157DCE259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11/5/2020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56868B04-2FE2-450B-946D-ED0951CB960B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圖片 4"/>
          <p:cNvPicPr/>
          <p:nvPr/>
        </p:nvPicPr>
        <p:blipFill>
          <a:blip r:embed="rId2"/>
          <a:stretch/>
        </p:blipFill>
        <p:spPr>
          <a:xfrm>
            <a:off x="543240" y="0"/>
            <a:ext cx="7586640" cy="6857640"/>
          </a:xfrm>
          <a:prstGeom prst="rect">
            <a:avLst/>
          </a:prstGeom>
          <a:ln>
            <a:noFill/>
          </a:ln>
        </p:spPr>
      </p:pic>
      <p:pic>
        <p:nvPicPr>
          <p:cNvPr id="42" name="Picture 8" descr="Image"/>
          <p:cNvPicPr/>
          <p:nvPr/>
        </p:nvPicPr>
        <p:blipFill>
          <a:blip r:embed="rId3"/>
          <a:stretch/>
        </p:blipFill>
        <p:spPr>
          <a:xfrm>
            <a:off x="5292720" y="3074400"/>
            <a:ext cx="2837160" cy="3783240"/>
          </a:xfrm>
          <a:prstGeom prst="rect">
            <a:avLst/>
          </a:prstGeom>
          <a:ln>
            <a:noFill/>
          </a:ln>
        </p:spPr>
      </p:pic>
      <p:sp>
        <p:nvSpPr>
          <p:cNvPr id="43" name="CustomShape 1"/>
          <p:cNvSpPr/>
          <p:nvPr/>
        </p:nvSpPr>
        <p:spPr>
          <a:xfrm>
            <a:off x="8295840" y="145800"/>
            <a:ext cx="3657240" cy="6152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sz="6600" b="0" strike="noStrike" spc="-1" dirty="0">
                <a:solidFill>
                  <a:srgbClr val="C00000"/>
                </a:solidFill>
                <a:latin typeface="標楷體"/>
                <a:ea typeface="標楷體"/>
              </a:rPr>
              <a:t>遇見</a:t>
            </a:r>
            <a:r>
              <a:rPr lang="zh-TW" sz="6600" b="0" strike="noStrike" spc="-1" dirty="0" smtClean="0">
                <a:solidFill>
                  <a:srgbClr val="C00000"/>
                </a:solidFill>
                <a:latin typeface="標楷體"/>
                <a:ea typeface="標楷體"/>
              </a:rPr>
              <a:t>小說</a:t>
            </a:r>
            <a:endParaRPr lang="en-US" sz="6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三國演義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紅樓夢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水滸傳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儒林外史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老殘遊記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世說新語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西遊記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金瓶梅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虯髯客傳</a:t>
            </a:r>
            <a:endParaRPr lang="en-US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․</a:t>
            </a:r>
            <a:r>
              <a:rPr lang="zh-TW" sz="32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聊齋志異</a:t>
            </a:r>
            <a:endParaRPr lang="en-US" sz="3200" b="0" strike="noStrike" spc="-1" dirty="0">
              <a:latin typeface="Arial"/>
            </a:endParaRPr>
          </a:p>
        </p:txBody>
      </p:sp>
      <p:pic>
        <p:nvPicPr>
          <p:cNvPr id="44" name="Picture 2" descr="名偵探柯南動態圖，好可愛啊"/>
          <p:cNvPicPr/>
          <p:nvPr/>
        </p:nvPicPr>
        <p:blipFill>
          <a:blip r:embed="rId4"/>
          <a:stretch/>
        </p:blipFill>
        <p:spPr>
          <a:xfrm>
            <a:off x="10641600" y="5532840"/>
            <a:ext cx="1417680" cy="1063080"/>
          </a:xfrm>
          <a:prstGeom prst="rect">
            <a:avLst/>
          </a:prstGeom>
          <a:ln>
            <a:noFill/>
          </a:ln>
        </p:spPr>
      </p:pic>
      <p:sp>
        <p:nvSpPr>
          <p:cNvPr id="45" name="CustomShape 2"/>
          <p:cNvSpPr/>
          <p:nvPr/>
        </p:nvSpPr>
        <p:spPr>
          <a:xfrm>
            <a:off x="10728000" y="1338480"/>
            <a:ext cx="1225080" cy="3922200"/>
          </a:xfrm>
          <a:prstGeom prst="borderCallout1">
            <a:avLst>
              <a:gd name="adj1" fmla="val 100624"/>
              <a:gd name="adj2" fmla="val 79338"/>
              <a:gd name="adj3" fmla="val 105435"/>
              <a:gd name="adj4" fmla="val 43858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rot="5400000" vert="eaVert"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en-US" sz="2000" b="0" strike="noStrike" spc="-1" dirty="0">
              <a:latin typeface="Arial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0748644" y="1338480"/>
            <a:ext cx="1107996" cy="39222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千呼萬「喚」、千呼萬「換」</a:t>
            </a:r>
          </a:p>
          <a:p>
            <a:r>
              <a:rPr lang="zh-TW" altLang="en-US" sz="2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如果我的推理沒錯的話，人物應該</a:t>
            </a:r>
          </a:p>
          <a:p>
            <a:r>
              <a:rPr lang="zh-TW" altLang="en-US" sz="2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是在</a:t>
            </a:r>
            <a:r>
              <a:rPr lang="en-US" altLang="zh-TW" sz="2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……</a:t>
            </a:r>
            <a:endParaRPr lang="en-US" altLang="zh-TW" sz="2000" b="1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2" descr="https://i2.kknews.cc/SIG=5dqbmd/593300020qr424n9o575.jpg"/>
          <p:cNvPicPr/>
          <p:nvPr/>
        </p:nvPicPr>
        <p:blipFill>
          <a:blip r:embed="rId2"/>
          <a:stretch/>
        </p:blipFill>
        <p:spPr>
          <a:xfrm>
            <a:off x="0" y="0"/>
            <a:ext cx="3302280" cy="6857640"/>
          </a:xfrm>
          <a:prstGeom prst="rect">
            <a:avLst/>
          </a:prstGeom>
          <a:ln>
            <a:noFill/>
          </a:ln>
        </p:spPr>
      </p:pic>
      <p:sp>
        <p:nvSpPr>
          <p:cNvPr id="47" name="TextShape 1"/>
          <p:cNvSpPr txBox="1"/>
          <p:nvPr/>
        </p:nvSpPr>
        <p:spPr>
          <a:xfrm>
            <a:off x="3096000" y="288360"/>
            <a:ext cx="3265200" cy="6281280"/>
          </a:xfrm>
          <a:prstGeom prst="rect">
            <a:avLst/>
          </a:prstGeom>
          <a:solidFill>
            <a:srgbClr val="FFFFFF"/>
          </a:solidFill>
          <a:ln w="38160">
            <a:solidFill>
              <a:srgbClr val="70AD47"/>
            </a:solidFill>
            <a:miter/>
          </a:ln>
        </p:spPr>
        <p:txBody>
          <a:bodyPr lIns="180000" rIns="180000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遊戲目標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------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玩家擔任召喚師，藉由呼喚名字來蒐集每一部小說中的角色，讓同部小說的角色回到書本中。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遊戲結束時，擁有最多角色牌的玩家獲勝。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8" name="Picture 7" descr="「遇見小說」的圖片搜尋結果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8000"/>
                    </a14:imgEffect>
                  </a14:imgLayer>
                </a14:imgProps>
              </a:ext>
            </a:extLst>
          </a:blip>
          <a:stretch/>
        </p:blipFill>
        <p:spPr>
          <a:xfrm rot="15889800">
            <a:off x="3848040" y="4287240"/>
            <a:ext cx="2025000" cy="2217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9" name="CustomShape 2"/>
          <p:cNvSpPr/>
          <p:nvPr/>
        </p:nvSpPr>
        <p:spPr>
          <a:xfrm>
            <a:off x="6264000" y="156600"/>
            <a:ext cx="6048000" cy="6490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三國演義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曹操、孫權、周瑜、劉備、關羽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、張飛、諸葛亮。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FFC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FFC000"/>
                </a:solidFill>
                <a:latin typeface="標楷體"/>
                <a:ea typeface="標楷體"/>
              </a:rPr>
              <a:t>紅樓夢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賈寶玉、林黛玉、薛寶釵、王熙鳳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、劉姥姥、賈母。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385623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385623"/>
                </a:solidFill>
                <a:latin typeface="標楷體"/>
                <a:ea typeface="標楷體"/>
              </a:rPr>
              <a:t>水滸傳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武松、宋江、李逵、吳用、林沖、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魯智深。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儒林外史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王冕、范進、胡屠戶、杜少卿、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周進。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FFC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FFC000"/>
                </a:solidFill>
                <a:latin typeface="標楷體"/>
                <a:ea typeface="標楷體"/>
              </a:rPr>
              <a:t>老殘遊記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老殘、黑妞、剛弼、王小玉。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385623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385623"/>
                </a:solidFill>
                <a:latin typeface="標楷體"/>
                <a:ea typeface="標楷體"/>
              </a:rPr>
              <a:t>世說新語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王羲之、謝道韞、王子猷、謝安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、嵇康、阮籍。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西遊記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唐三藏、孫悟空、豬八戒、沙悟淨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、如來佛、牛魔王、鐵扇公主。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FFC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FFC000"/>
                </a:solidFill>
                <a:latin typeface="標楷體"/>
                <a:ea typeface="標楷體"/>
              </a:rPr>
              <a:t>金瓶梅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潘金蓮、李瓶兒、龐春梅、西門慶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385623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385623"/>
                </a:solidFill>
                <a:latin typeface="標楷體"/>
                <a:ea typeface="標楷體"/>
              </a:rPr>
              <a:t>虯髯客傳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虯髯客、李世民、紅拂女、李靖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․</a:t>
            </a:r>
            <a:r>
              <a:rPr lang="zh-TW" sz="2800" b="1" strike="noStrike" spc="-1">
                <a:solidFill>
                  <a:srgbClr val="C00000"/>
                </a:solidFill>
                <a:latin typeface="標楷體"/>
                <a:ea typeface="標楷體"/>
              </a:rPr>
              <a:t>聊齋志異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聶小倩、司文郎、勞山道士、</a:t>
            </a:r>
            <a:endParaRPr lang="en-US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 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嬰寧</a:t>
            </a: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(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狐女</a:t>
            </a: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、葛巾</a:t>
            </a: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(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花妖</a:t>
            </a:r>
            <a:r>
              <a:rPr lang="en-US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  <a:r>
              <a:rPr lang="zh-TW" sz="20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lang="en-US" sz="2000" b="0" strike="noStrike" spc="-1">
              <a:latin typeface="Arial"/>
            </a:endParaRPr>
          </a:p>
        </p:txBody>
      </p:sp>
      <p:sp>
        <p:nvSpPr>
          <p:cNvPr id="50" name="CustomShape 3"/>
          <p:cNvSpPr/>
          <p:nvPr/>
        </p:nvSpPr>
        <p:spPr>
          <a:xfrm>
            <a:off x="238680" y="2438280"/>
            <a:ext cx="437040" cy="4273560"/>
          </a:xfrm>
          <a:prstGeom prst="borderCallout1">
            <a:avLst>
              <a:gd name="adj1" fmla="val 29800"/>
              <a:gd name="adj2" fmla="val 119546"/>
              <a:gd name="adj3" fmla="val 20509"/>
              <a:gd name="adj4" fmla="val 153371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1800" b="1" strike="noStrike" spc="-1" dirty="0">
                <a:solidFill>
                  <a:srgbClr val="FFFFFF"/>
                </a:solidFill>
                <a:latin typeface="Calibri"/>
              </a:rPr>
              <a:t>10</a:t>
            </a:r>
            <a:r>
              <a:rPr lang="zh-TW" sz="1800" b="1" strike="noStrike" spc="-1" dirty="0">
                <a:solidFill>
                  <a:srgbClr val="FFFFFF"/>
                </a:solidFill>
                <a:latin typeface="Calibri"/>
              </a:rPr>
              <a:t>部</a:t>
            </a:r>
            <a:r>
              <a:rPr lang="zh-TW" sz="1800" b="1" strike="noStrike" spc="-1" dirty="0" smtClean="0">
                <a:solidFill>
                  <a:srgbClr val="FFFFFF"/>
                </a:solidFill>
                <a:latin typeface="Calibri"/>
              </a:rPr>
              <a:t>小</a:t>
            </a:r>
            <a:r>
              <a:rPr lang="zh-TW" altLang="en-US" b="1" spc="-1" dirty="0">
                <a:solidFill>
                  <a:srgbClr val="FFFFFF"/>
                </a:solidFill>
                <a:latin typeface="Calibri"/>
              </a:rPr>
              <a:t>說</a:t>
            </a:r>
            <a:endParaRPr lang="en-US" sz="1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1" strike="noStrike" spc="-1" dirty="0">
                <a:solidFill>
                  <a:srgbClr val="FFFFFF"/>
                </a:solidFill>
                <a:latin typeface="Calibri"/>
              </a:rPr>
              <a:t>‚</a:t>
            </a:r>
            <a:endParaRPr lang="en-US" sz="1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1" strike="noStrike" spc="-1" dirty="0">
                <a:solidFill>
                  <a:srgbClr val="FFFFFF"/>
                </a:solidFill>
                <a:latin typeface="Calibri"/>
              </a:rPr>
              <a:t>54</a:t>
            </a:r>
            <a:endParaRPr lang="en-US" sz="1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zh-TW" sz="1800" b="1" strike="noStrike" spc="-1" dirty="0">
                <a:solidFill>
                  <a:srgbClr val="FFFFFF"/>
                </a:solidFill>
                <a:latin typeface="Calibri"/>
              </a:rPr>
              <a:t>個人物</a:t>
            </a:r>
            <a:endParaRPr lang="en-US" sz="1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zh-TW" sz="1800" b="1" strike="noStrike" spc="-1" dirty="0">
                <a:solidFill>
                  <a:srgbClr val="FFFFFF"/>
                </a:solidFill>
                <a:latin typeface="Calibri"/>
              </a:rPr>
              <a:t>等你來收集</a:t>
            </a:r>
            <a:endParaRPr lang="en-US" sz="18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1800" b="1" strike="noStrike" spc="-1" dirty="0">
                <a:solidFill>
                  <a:srgbClr val="FFFFFF"/>
                </a:solidFill>
                <a:latin typeface="Calibri"/>
              </a:rPr>
              <a:t>!</a:t>
            </a:r>
            <a:endParaRPr lang="en-US" sz="18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2" descr="https://i2.kknews.cc/SIG=5dqbmd/593300020qr424n9o575.jpg"/>
          <p:cNvPicPr/>
          <p:nvPr/>
        </p:nvPicPr>
        <p:blipFill>
          <a:blip r:embed="rId2"/>
          <a:stretch/>
        </p:blipFill>
        <p:spPr>
          <a:xfrm>
            <a:off x="0" y="0"/>
            <a:ext cx="3302280" cy="6857640"/>
          </a:xfrm>
          <a:prstGeom prst="rect">
            <a:avLst/>
          </a:prstGeom>
          <a:ln>
            <a:noFill/>
          </a:ln>
        </p:spPr>
      </p:pic>
      <p:sp>
        <p:nvSpPr>
          <p:cNvPr id="52" name="CustomShape 1"/>
          <p:cNvSpPr/>
          <p:nvPr/>
        </p:nvSpPr>
        <p:spPr>
          <a:xfrm>
            <a:off x="3472200" y="437400"/>
            <a:ext cx="8719560" cy="5830560"/>
          </a:xfrm>
          <a:prstGeom prst="rect">
            <a:avLst/>
          </a:prstGeom>
          <a:ln w="3816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80000" rIns="180000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遊戲流程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------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1-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指派一位玩家擔任起始召喚師。召喚師將角色牌洗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勻，發給每位玩家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6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張手牌。其餘的牌面朝下置於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  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桌上，作為牌庫。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</p:txBody>
      </p:sp>
      <p:pic>
        <p:nvPicPr>
          <p:cNvPr id="53" name="圖片 2"/>
          <p:cNvPicPr/>
          <p:nvPr/>
        </p:nvPicPr>
        <p:blipFill>
          <a:blip r:embed="rId3"/>
          <a:stretch/>
        </p:blipFill>
        <p:spPr>
          <a:xfrm>
            <a:off x="3472200" y="2945520"/>
            <a:ext cx="4420080" cy="2991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" name="圖片 3"/>
          <p:cNvPicPr/>
          <p:nvPr/>
        </p:nvPicPr>
        <p:blipFill>
          <a:blip r:embed="rId4"/>
          <a:stretch/>
        </p:blipFill>
        <p:spPr>
          <a:xfrm>
            <a:off x="7998480" y="2041920"/>
            <a:ext cx="3702960" cy="4798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" name="CustomShape 2"/>
          <p:cNvSpPr/>
          <p:nvPr/>
        </p:nvSpPr>
        <p:spPr>
          <a:xfrm>
            <a:off x="7182720" y="5115240"/>
            <a:ext cx="993600" cy="198360"/>
          </a:xfrm>
          <a:prstGeom prst="rightArrow">
            <a:avLst>
              <a:gd name="adj1" fmla="val 50000"/>
              <a:gd name="adj2" fmla="val 50000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" name="CustomShape 3"/>
          <p:cNvSpPr/>
          <p:nvPr/>
        </p:nvSpPr>
        <p:spPr>
          <a:xfrm>
            <a:off x="9289800" y="2372040"/>
            <a:ext cx="927360" cy="794880"/>
          </a:xfrm>
          <a:prstGeom prst="ellipse">
            <a:avLst/>
          </a:prstGeom>
          <a:noFill/>
          <a:ln w="3816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" name="CustomShape 4"/>
          <p:cNvSpPr/>
          <p:nvPr/>
        </p:nvSpPr>
        <p:spPr>
          <a:xfrm>
            <a:off x="8196480" y="2252880"/>
            <a:ext cx="927360" cy="2557440"/>
          </a:xfrm>
          <a:prstGeom prst="ellipse">
            <a:avLst/>
          </a:prstGeom>
          <a:noFill/>
          <a:ln w="3816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8" name="CustomShape 5"/>
          <p:cNvSpPr/>
          <p:nvPr/>
        </p:nvSpPr>
        <p:spPr>
          <a:xfrm>
            <a:off x="7832160" y="6197760"/>
            <a:ext cx="4087080" cy="642240"/>
          </a:xfrm>
          <a:prstGeom prst="ellipse">
            <a:avLst/>
          </a:prstGeom>
          <a:noFill/>
          <a:ln w="3816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2" descr="https://i2.kknews.cc/SIG=5dqbmd/593300020qr424n9o575.jpg"/>
          <p:cNvPicPr/>
          <p:nvPr/>
        </p:nvPicPr>
        <p:blipFill>
          <a:blip r:embed="rId2"/>
          <a:stretch/>
        </p:blipFill>
        <p:spPr>
          <a:xfrm>
            <a:off x="0" y="0"/>
            <a:ext cx="3302280" cy="6857640"/>
          </a:xfrm>
          <a:prstGeom prst="rect">
            <a:avLst/>
          </a:prstGeom>
          <a:ln>
            <a:noFill/>
          </a:ln>
        </p:spPr>
      </p:pic>
      <p:sp>
        <p:nvSpPr>
          <p:cNvPr id="60" name="CustomShape 1"/>
          <p:cNvSpPr/>
          <p:nvPr/>
        </p:nvSpPr>
        <p:spPr>
          <a:xfrm>
            <a:off x="3302280" y="437400"/>
            <a:ext cx="8865720" cy="5830560"/>
          </a:xfrm>
          <a:prstGeom prst="rect">
            <a:avLst/>
          </a:prstGeom>
          <a:ln w="3816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80000" rIns="180000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遊戲流程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------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2-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玩家們按順時鐘方向輪流成為召喚師並依序進行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: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【遇見】→【呼喚】→【完成小說】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0" strike="noStrike" spc="-1">
                <a:solidFill>
                  <a:srgbClr val="C00000"/>
                </a:solidFill>
                <a:latin typeface="標楷體"/>
                <a:ea typeface="標楷體"/>
              </a:rPr>
              <a:t>【遇見】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: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從牌庫抽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1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張牌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(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若牌庫沒牌則跳過此動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 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作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。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</p:txBody>
      </p:sp>
      <p:pic>
        <p:nvPicPr>
          <p:cNvPr id="61" name="圖片 1"/>
          <p:cNvPicPr/>
          <p:nvPr/>
        </p:nvPicPr>
        <p:blipFill>
          <a:blip r:embed="rId3"/>
          <a:stretch/>
        </p:blipFill>
        <p:spPr>
          <a:xfrm>
            <a:off x="4924800" y="3056760"/>
            <a:ext cx="4487760" cy="2944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https://i2.kknews.cc/SIG=5dqbmd/593300020qr424n9o575.jpg"/>
          <p:cNvPicPr/>
          <p:nvPr/>
        </p:nvPicPr>
        <p:blipFill>
          <a:blip r:embed="rId2"/>
          <a:stretch/>
        </p:blipFill>
        <p:spPr>
          <a:xfrm>
            <a:off x="0" y="0"/>
            <a:ext cx="3302280" cy="6857640"/>
          </a:xfrm>
          <a:prstGeom prst="rect">
            <a:avLst/>
          </a:prstGeom>
          <a:ln>
            <a:noFill/>
          </a:ln>
        </p:spPr>
      </p:pic>
      <p:sp>
        <p:nvSpPr>
          <p:cNvPr id="63" name="CustomShape 1"/>
          <p:cNvSpPr/>
          <p:nvPr/>
        </p:nvSpPr>
        <p:spPr>
          <a:xfrm>
            <a:off x="3472200" y="437400"/>
            <a:ext cx="8719560" cy="5830560"/>
          </a:xfrm>
          <a:prstGeom prst="rect">
            <a:avLst/>
          </a:prstGeom>
          <a:ln w="3816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80000" rIns="180000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遊戲流程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------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2-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玩家們按順時鐘方向輪流成為召喚師並依序進行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: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【遇見】→【呼喚】→【完成小說】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zh-TW" sz="2800" b="0" strike="noStrike" spc="-1">
                <a:solidFill>
                  <a:srgbClr val="FFC000"/>
                </a:solidFill>
                <a:latin typeface="標楷體"/>
                <a:ea typeface="標楷體"/>
              </a:rPr>
              <a:t>【呼喚】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: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指定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1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位玩家，說出想要的角色名字，並向他索取該張角色牌。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</p:txBody>
      </p:sp>
      <p:sp>
        <p:nvSpPr>
          <p:cNvPr id="64" name="CustomShape 2"/>
          <p:cNvSpPr/>
          <p:nvPr/>
        </p:nvSpPr>
        <p:spPr>
          <a:xfrm>
            <a:off x="3570840" y="3429000"/>
            <a:ext cx="7719840" cy="2944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56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72000" rIns="36000" bIns="72000">
            <a:noAutofit/>
          </a:bodyPr>
          <a:lstStyle/>
          <a:p>
            <a:pPr>
              <a:lnSpc>
                <a:spcPct val="100000"/>
              </a:lnSpc>
            </a:pPr>
            <a:r>
              <a:rPr lang="zh-TW" sz="2800" b="1" strike="noStrike" spc="-1">
                <a:solidFill>
                  <a:srgbClr val="BF9000"/>
                </a:solidFill>
                <a:latin typeface="標楷體"/>
                <a:ea typeface="標楷體"/>
              </a:rPr>
              <a:t>呼喚成功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zh-TW" sz="2400" b="0" strike="noStrike" spc="-1">
                <a:solidFill>
                  <a:srgbClr val="000000"/>
                </a:solidFill>
                <a:latin typeface="標楷體"/>
                <a:ea typeface="標楷體"/>
              </a:rPr>
              <a:t>被指定的玩家擁有該張角色牌，</a:t>
            </a:r>
            <a:r>
              <a:rPr lang="zh-TW" sz="2400" b="0" strike="noStrike" spc="-1">
                <a:solidFill>
                  <a:srgbClr val="C00000"/>
                </a:solidFill>
                <a:latin typeface="標楷體"/>
                <a:ea typeface="標楷體"/>
              </a:rPr>
              <a:t>必須</a:t>
            </a:r>
            <a:r>
              <a:rPr lang="zh-TW" sz="2400" b="0" strike="noStrike" spc="-1">
                <a:solidFill>
                  <a:srgbClr val="000000"/>
                </a:solidFill>
                <a:latin typeface="標楷體"/>
                <a:ea typeface="標楷體"/>
              </a:rPr>
              <a:t>拿出來交給召喚師，可以再進行角色牌呼喚。</a:t>
            </a:r>
            <a:endParaRPr lang="en-US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en-US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zh-TW" sz="2800" b="1" strike="noStrike" spc="-1">
                <a:solidFill>
                  <a:srgbClr val="BF9000"/>
                </a:solidFill>
                <a:latin typeface="標楷體"/>
                <a:ea typeface="標楷體"/>
              </a:rPr>
              <a:t>呼喚失敗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zh-TW" sz="2400" b="0" strike="noStrike" spc="-1">
                <a:solidFill>
                  <a:srgbClr val="000000"/>
                </a:solidFill>
                <a:latin typeface="標楷體"/>
                <a:ea typeface="標楷體"/>
              </a:rPr>
              <a:t>被指定的玩家沒有該張角色牌，則屬呼喚失敗，強制結束此動作。</a:t>
            </a:r>
            <a:endParaRPr lang="en-US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en-US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en-US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en-US" sz="2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https://i2.kknews.cc/SIG=5dqbmd/593300020qr424n9o575.jpg"/>
          <p:cNvPicPr/>
          <p:nvPr/>
        </p:nvPicPr>
        <p:blipFill>
          <a:blip r:embed="rId2"/>
          <a:stretch/>
        </p:blipFill>
        <p:spPr>
          <a:xfrm>
            <a:off x="0" y="0"/>
            <a:ext cx="3302280" cy="6857640"/>
          </a:xfrm>
          <a:prstGeom prst="rect">
            <a:avLst/>
          </a:prstGeom>
          <a:ln>
            <a:noFill/>
          </a:ln>
        </p:spPr>
      </p:pic>
      <p:sp>
        <p:nvSpPr>
          <p:cNvPr id="66" name="CustomShape 1"/>
          <p:cNvSpPr/>
          <p:nvPr/>
        </p:nvSpPr>
        <p:spPr>
          <a:xfrm>
            <a:off x="3472200" y="437400"/>
            <a:ext cx="8719560" cy="5830560"/>
          </a:xfrm>
          <a:prstGeom prst="rect">
            <a:avLst/>
          </a:prstGeom>
          <a:ln w="3816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80000" rIns="180000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遊戲流程</a:t>
            </a:r>
            <a:r>
              <a:rPr lang="en-US" sz="2800" b="1" strike="noStrike" spc="-1">
                <a:solidFill>
                  <a:srgbClr val="000000"/>
                </a:solidFill>
                <a:latin typeface="標楷體"/>
                <a:ea typeface="標楷體"/>
              </a:rPr>
              <a:t>------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2-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玩家們按順時鐘方向輪流成為召喚師並依序進行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: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【遇見】→【呼喚】→【完成小說】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zh-TW" sz="2800" b="0" strike="noStrike" spc="-1">
                <a:solidFill>
                  <a:srgbClr val="385623"/>
                </a:solidFill>
                <a:latin typeface="標楷體"/>
                <a:ea typeface="標楷體"/>
              </a:rPr>
              <a:t>【完成小說】</a:t>
            </a:r>
            <a:r>
              <a:rPr lang="en-US" sz="2800" b="0" strike="noStrike" spc="-1">
                <a:solidFill>
                  <a:srgbClr val="385623"/>
                </a:solidFill>
                <a:latin typeface="標楷體"/>
                <a:ea typeface="標楷體"/>
              </a:rPr>
              <a:t>: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一旦蒐集到某一部小說所有人物，召喚師須馬上把這小說中的所有人物打在桌上，並宣告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: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「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OO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小說完成</a:t>
            </a:r>
            <a:r>
              <a:rPr lang="en-US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!</a:t>
            </a:r>
            <a:r>
              <a:rPr lang="zh-TW" sz="2800" b="0" strike="noStrike" spc="-1">
                <a:solidFill>
                  <a:srgbClr val="000000"/>
                </a:solidFill>
                <a:latin typeface="標楷體"/>
                <a:ea typeface="標楷體"/>
              </a:rPr>
              <a:t>」其他玩家將不能再索取這部小說的角色牌。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 descr="https://i2.kknews.cc/SIG=5dqbmd/593300020qr424n9o575.jpg"/>
          <p:cNvPicPr/>
          <p:nvPr/>
        </p:nvPicPr>
        <p:blipFill>
          <a:blip r:embed="rId2"/>
          <a:stretch/>
        </p:blipFill>
        <p:spPr>
          <a:xfrm>
            <a:off x="0" y="0"/>
            <a:ext cx="3302280" cy="6857640"/>
          </a:xfrm>
          <a:prstGeom prst="rect">
            <a:avLst/>
          </a:prstGeom>
          <a:ln>
            <a:noFill/>
          </a:ln>
        </p:spPr>
      </p:pic>
      <p:sp>
        <p:nvSpPr>
          <p:cNvPr id="68" name="CustomShape 1"/>
          <p:cNvSpPr/>
          <p:nvPr/>
        </p:nvSpPr>
        <p:spPr>
          <a:xfrm>
            <a:off x="3472200" y="437400"/>
            <a:ext cx="8719560" cy="5830560"/>
          </a:xfrm>
          <a:prstGeom prst="rect">
            <a:avLst/>
          </a:prstGeom>
          <a:ln w="38160">
            <a:solidFill>
              <a:schemeClr val="accent6"/>
            </a:solidFill>
          </a:ln>
          <a:scene3d>
            <a:camera prst="perspectiveRight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80000" rIns="180000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zh-TW" sz="2800" b="1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遊戲結束與獲勝條件</a:t>
            </a:r>
            <a:r>
              <a:rPr lang="en-US" sz="2800" b="1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------</a:t>
            </a:r>
            <a:endParaRPr lang="en-US" sz="2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30</a:t>
            </a:r>
            <a:r>
              <a:rPr lang="zh-TW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分鐘比賽時間到或遊戲結束</a:t>
            </a:r>
            <a:r>
              <a:rPr lang="en-US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(10</a:t>
            </a:r>
            <a:r>
              <a:rPr lang="zh-TW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本小說全蒐集完成</a:t>
            </a:r>
            <a:r>
              <a:rPr lang="en-US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  <a:r>
              <a:rPr lang="zh-TW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時，統計積分一位小說人物</a:t>
            </a:r>
            <a:r>
              <a:rPr lang="zh-TW" sz="2800" b="0" strike="noStrike" spc="-1" dirty="0" smtClean="0">
                <a:solidFill>
                  <a:srgbClr val="000000"/>
                </a:solidFill>
                <a:latin typeface="標楷體"/>
                <a:ea typeface="標楷體"/>
              </a:rPr>
              <a:t>得</a:t>
            </a:r>
            <a:r>
              <a:rPr lang="en-US" sz="2800" b="0" strike="noStrike" spc="-1" dirty="0" smtClean="0">
                <a:solidFill>
                  <a:srgbClr val="000000"/>
                </a:solidFill>
                <a:latin typeface="標楷體"/>
                <a:ea typeface="標楷體"/>
              </a:rPr>
              <a:t>1</a:t>
            </a:r>
            <a:r>
              <a:rPr lang="zh-TW" sz="2800" b="0" strike="noStrike" spc="-1" dirty="0" smtClean="0">
                <a:solidFill>
                  <a:srgbClr val="000000"/>
                </a:solidFill>
                <a:latin typeface="標楷體"/>
                <a:ea typeface="標楷體"/>
              </a:rPr>
              <a:t>分</a:t>
            </a:r>
            <a:r>
              <a:rPr lang="en-US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(</a:t>
            </a:r>
            <a:r>
              <a:rPr lang="zh-TW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需完整小說</a:t>
            </a:r>
            <a:r>
              <a:rPr lang="en-US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)</a:t>
            </a:r>
            <a:r>
              <a:rPr lang="zh-TW" sz="2800" b="0" strike="noStrike" spc="-1" dirty="0">
                <a:solidFill>
                  <a:srgbClr val="000000"/>
                </a:solidFill>
                <a:latin typeface="標楷體"/>
                <a:ea typeface="標楷體"/>
              </a:rPr>
              <a:t>，分出勝負。</a:t>
            </a:r>
            <a:endParaRPr lang="en-US" sz="2800" b="0" strike="noStrike" spc="-1" dirty="0">
              <a:latin typeface="Arial"/>
            </a:endParaRPr>
          </a:p>
        </p:txBody>
      </p:sp>
      <p:sp>
        <p:nvSpPr>
          <p:cNvPr id="69" name="CustomShape 2"/>
          <p:cNvSpPr/>
          <p:nvPr/>
        </p:nvSpPr>
        <p:spPr>
          <a:xfrm>
            <a:off x="4101480" y="4165560"/>
            <a:ext cx="1443960" cy="1324800"/>
          </a:xfrm>
          <a:prstGeom prst="actionButtonMovi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70" name="Picture 2" descr="「遇見小說」的圖片搜尋結果"/>
          <p:cNvPicPr/>
          <p:nvPr/>
        </p:nvPicPr>
        <p:blipFill>
          <a:blip r:embed="rId3"/>
          <a:stretch/>
        </p:blipFill>
        <p:spPr>
          <a:xfrm>
            <a:off x="6274080" y="2226240"/>
            <a:ext cx="4482720" cy="3362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" name="CustomShape 3"/>
          <p:cNvSpPr/>
          <p:nvPr/>
        </p:nvSpPr>
        <p:spPr>
          <a:xfrm rot="21343200">
            <a:off x="3619080" y="5512320"/>
            <a:ext cx="3152880" cy="63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zh-TW" sz="1800" b="0" strike="noStrike" spc="-1">
                <a:solidFill>
                  <a:srgbClr val="000000"/>
                </a:solidFill>
                <a:latin typeface="Roboto"/>
              </a:rPr>
              <a:t>告訴你遊玩重點！</a:t>
            </a:r>
            <a:endParaRPr lang="en-US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zh-TW" sz="1800" b="0" strike="noStrike" spc="-1">
                <a:solidFill>
                  <a:srgbClr val="000000"/>
                </a:solidFill>
                <a:latin typeface="Roboto"/>
              </a:rPr>
              <a:t>超易懂的古典小說桌遊來啦！</a:t>
            </a:r>
            <a:endParaRPr lang="en-US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2157</TotalTime>
  <Words>629</Words>
  <Application>Microsoft Office PowerPoint</Application>
  <PresentationFormat>自訂</PresentationFormat>
  <Paragraphs>73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冗詞贅字 語病 連詞關係</dc:title>
  <dc:subject/>
  <dc:creator>admin</dc:creator>
  <dc:description/>
  <cp:lastModifiedBy>user</cp:lastModifiedBy>
  <cp:revision>174</cp:revision>
  <cp:lastPrinted>2020-04-07T03:06:33Z</cp:lastPrinted>
  <dcterms:created xsi:type="dcterms:W3CDTF">2018-06-27T05:17:39Z</dcterms:created>
  <dcterms:modified xsi:type="dcterms:W3CDTF">2020-11-05T07:06:17Z</dcterms:modified>
  <dc:language>zh-TW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自訂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7</vt:i4>
  </property>
</Properties>
</file>