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69" r:id="rId4"/>
    <p:sldId id="275" r:id="rId5"/>
    <p:sldId id="266" r:id="rId6"/>
    <p:sldId id="267" r:id="rId7"/>
    <p:sldId id="283" r:id="rId8"/>
    <p:sldId id="268" r:id="rId9"/>
    <p:sldId id="285" r:id="rId10"/>
    <p:sldId id="286" r:id="rId11"/>
    <p:sldId id="284" r:id="rId12"/>
    <p:sldId id="287" r:id="rId13"/>
    <p:sldId id="288" r:id="rId14"/>
    <p:sldId id="289" r:id="rId15"/>
    <p:sldId id="291" r:id="rId16"/>
    <p:sldId id="290" r:id="rId17"/>
    <p:sldId id="292" r:id="rId18"/>
    <p:sldId id="294" r:id="rId19"/>
    <p:sldId id="295" r:id="rId20"/>
    <p:sldId id="296" r:id="rId21"/>
    <p:sldId id="293" r:id="rId22"/>
    <p:sldId id="297" r:id="rId23"/>
    <p:sldId id="300" r:id="rId24"/>
    <p:sldId id="298" r:id="rId25"/>
    <p:sldId id="301" r:id="rId26"/>
    <p:sldId id="302" r:id="rId27"/>
    <p:sldId id="303" r:id="rId28"/>
    <p:sldId id="304" r:id="rId29"/>
    <p:sldId id="306" r:id="rId30"/>
    <p:sldId id="281" r:id="rId31"/>
    <p:sldId id="305" r:id="rId32"/>
    <p:sldId id="307" r:id="rId33"/>
    <p:sldId id="308" r:id="rId34"/>
    <p:sldId id="274" r:id="rId35"/>
    <p:sldId id="310" r:id="rId36"/>
    <p:sldId id="309" r:id="rId37"/>
    <p:sldId id="311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D8F"/>
    <a:srgbClr val="024481"/>
    <a:srgbClr val="000000"/>
    <a:srgbClr val="D09553"/>
    <a:srgbClr val="E3D676"/>
    <a:srgbClr val="FFFFFF"/>
    <a:srgbClr val="97C1AB"/>
    <a:srgbClr val="FFCCC5"/>
    <a:srgbClr val="FCF1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95" d="100"/>
          <a:sy n="95" d="100"/>
        </p:scale>
        <p:origin x="168" y="16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png"/><Relationship Id="rId5" Type="http://schemas.openxmlformats.org/officeDocument/2006/relationships/image" Target="../media/image6.png"/><Relationship Id="rId4" Type="http://schemas.openxmlformats.org/officeDocument/2006/relationships/image" Target="../media/image1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solidFill>
          <a:srgbClr val="0244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6CA5C42-8660-4144-90F8-83E42246A6E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81400" y="2218765"/>
            <a:ext cx="5544445" cy="1673454"/>
          </a:xfrm>
          <a:noFill/>
          <a:ln w="76200">
            <a:noFill/>
          </a:ln>
        </p:spPr>
        <p:txBody>
          <a:bodyPr anchor="ctr"/>
          <a:lstStyle>
            <a:lvl1pPr algn="ctr">
              <a:defRPr sz="6000">
                <a:solidFill>
                  <a:srgbClr val="FCF1E6"/>
                </a:solidFill>
                <a:latin typeface="Playfair Display" panose="00000500000000000000" pitchFamily="2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  <a:endParaRPr lang="en-ID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FA84757-0A31-42A4-8AF4-E9682F72562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08955" y="5223506"/>
            <a:ext cx="7324628" cy="453495"/>
          </a:xfrm>
        </p:spPr>
        <p:txBody>
          <a:bodyPr/>
          <a:lstStyle>
            <a:lvl1pPr marL="0" indent="0" algn="ctr">
              <a:buNone/>
              <a:defRPr sz="2400" i="1">
                <a:solidFill>
                  <a:srgbClr val="FCF1E6"/>
                </a:solidFill>
                <a:latin typeface="Playfair Display" panose="00000500000000000000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Presentation Subtitle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7FAE704-8736-43EB-B790-0237AE0C5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CF1E6"/>
                </a:solidFill>
                <a:latin typeface="Playfair Display" panose="00000500000000000000" pitchFamily="2" charset="0"/>
              </a:defRPr>
            </a:lvl1pPr>
          </a:lstStyle>
          <a:p>
            <a:fld id="{79AA9DB5-A1F6-4624-970D-0BADA959D4A3}" type="datetimeFigureOut">
              <a:rPr lang="en-ID" smtClean="0"/>
              <a:pPr/>
              <a:t>04/10/2021</a:t>
            </a:fld>
            <a:endParaRPr lang="en-ID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E82D268-297F-4761-8EF4-DC6A0F988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CF1E6"/>
                </a:solidFill>
                <a:latin typeface="Playfair Display" panose="00000500000000000000" pitchFamily="2" charset="0"/>
              </a:defRPr>
            </a:lvl1pPr>
          </a:lstStyle>
          <a:p>
            <a:endParaRPr lang="en-ID" dirty="0">
              <a:latin typeface="Playfair Display" panose="00000500000000000000" pitchFamily="2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17180F5-C3D6-4504-BDF3-1BCE2F53A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CF1E6"/>
                </a:solidFill>
              </a:defRPr>
            </a:lvl1pPr>
          </a:lstStyle>
          <a:p>
            <a:fld id="{356B735F-8457-406A-A744-FC5DA5F22371}" type="slidenum">
              <a:rPr lang="en-ID" smtClean="0"/>
              <a:pPr/>
              <a:t>‹#›</a:t>
            </a:fld>
            <a:endParaRPr lang="en-ID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59BE5FB-894B-4C86-9AFB-A40230AF37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6" t="10247" r="13671" b="26173"/>
          <a:stretch/>
        </p:blipFill>
        <p:spPr>
          <a:xfrm>
            <a:off x="1447800" y="702732"/>
            <a:ext cx="9076267" cy="4360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61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7BFD46-59E1-4F55-AC46-F453E1B06B6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11988" y="552910"/>
            <a:ext cx="3681241" cy="1325563"/>
          </a:xfrm>
        </p:spPr>
        <p:txBody>
          <a:bodyPr>
            <a:noAutofit/>
          </a:bodyPr>
          <a:lstStyle>
            <a:lvl1pPr>
              <a:defRPr sz="5400">
                <a:solidFill>
                  <a:srgbClr val="024481"/>
                </a:solidFill>
              </a:defRPr>
            </a:lvl1pPr>
          </a:lstStyle>
          <a:p>
            <a:r>
              <a:rPr lang="en-US" dirty="0"/>
              <a:t>About us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1C66221-AADF-4726-9FA1-2CB4F0C22E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110" y="6356350"/>
            <a:ext cx="2743200" cy="365125"/>
          </a:xfrm>
        </p:spPr>
        <p:txBody>
          <a:bodyPr/>
          <a:lstStyle/>
          <a:p>
            <a:fld id="{79AA9DB5-A1F6-4624-970D-0BADA959D4A3}" type="datetimeFigureOut">
              <a:rPr lang="en-ID" smtClean="0"/>
              <a:t>04/10/2021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B8143C5-1D4B-46C8-A783-9D7353BCC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87596" y="6356350"/>
            <a:ext cx="4114800" cy="365125"/>
          </a:xfrm>
        </p:spPr>
        <p:txBody>
          <a:bodyPr/>
          <a:lstStyle/>
          <a:p>
            <a:endParaRPr lang="en-ID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1DB84BE-8FE3-4C31-9AE1-41C645ACE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24206" y="6356350"/>
            <a:ext cx="2743200" cy="365125"/>
          </a:xfrm>
        </p:spPr>
        <p:txBody>
          <a:bodyPr/>
          <a:lstStyle/>
          <a:p>
            <a:fld id="{356B735F-8457-406A-A744-FC5DA5F22371}" type="slidenum">
              <a:rPr lang="en-ID" smtClean="0"/>
              <a:t>‹#›</a:t>
            </a:fld>
            <a:endParaRPr lang="en-ID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19497B1-6F44-40E3-A415-69D1DFC097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9" t="43574" r="74181"/>
          <a:stretch/>
        </p:blipFill>
        <p:spPr>
          <a:xfrm flipH="1">
            <a:off x="7979508" y="1876790"/>
            <a:ext cx="2281286" cy="49812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369522C-E600-47EF-9CB7-F59F70C547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50" t="6323" r="2334"/>
          <a:stretch/>
        </p:blipFill>
        <p:spPr>
          <a:xfrm flipH="1">
            <a:off x="9024206" y="3429000"/>
            <a:ext cx="1217635" cy="3429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4ED626D-EB32-42E6-A0AC-94A7310BCDD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4" t="52646" r="11072"/>
          <a:stretch/>
        </p:blipFill>
        <p:spPr>
          <a:xfrm flipH="1">
            <a:off x="9328722" y="4354002"/>
            <a:ext cx="1410089" cy="25039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15E4266-7AFC-4AF6-BF77-0D6ED38776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50" t="6323" r="2334"/>
          <a:stretch/>
        </p:blipFill>
        <p:spPr>
          <a:xfrm flipH="1">
            <a:off x="10045063" y="1904520"/>
            <a:ext cx="1758976" cy="4953479"/>
          </a:xfrm>
          <a:prstGeom prst="rect">
            <a:avLst/>
          </a:prstGeom>
        </p:spPr>
      </p:pic>
      <p:sp>
        <p:nvSpPr>
          <p:cNvPr id="10" name="Picture Placeholder 2">
            <a:extLst>
              <a:ext uri="{FF2B5EF4-FFF2-40B4-BE49-F238E27FC236}">
                <a16:creationId xmlns:a16="http://schemas.microsoft.com/office/drawing/2014/main" xmlns="" id="{DB9D8F12-25F7-426A-B193-60FF98B295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01347" y="2134052"/>
            <a:ext cx="3005939" cy="3015876"/>
          </a:xfrm>
          <a:prstGeom prst="ellipse">
            <a:avLst/>
          </a:prstGeom>
          <a:ln w="76200"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ID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="" id="{479000F2-C3BD-4EE0-A686-60147953BF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64372" y="2356027"/>
            <a:ext cx="3328638" cy="2698573"/>
          </a:xfrm>
        </p:spPr>
        <p:txBody>
          <a:bodyPr/>
          <a:lstStyle>
            <a:lvl1pPr marL="0" indent="0" algn="just">
              <a:buNone/>
              <a:defRPr sz="1600">
                <a:solidFill>
                  <a:srgbClr val="02448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779229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Pr>
        <a:solidFill>
          <a:srgbClr val="0244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41E6DE7-FD13-4F7C-A9AF-915CC5C47A3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3" t="6426" r="66242"/>
          <a:stretch/>
        </p:blipFill>
        <p:spPr>
          <a:xfrm>
            <a:off x="1066799" y="440703"/>
            <a:ext cx="2743201" cy="641729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0F9AFA-F1A4-4219-979B-6CECB1B293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15060" y="2375603"/>
            <a:ext cx="6332390" cy="1225386"/>
          </a:xfrm>
        </p:spPr>
        <p:txBody>
          <a:bodyPr anchor="b"/>
          <a:lstStyle>
            <a:lvl1pPr>
              <a:defRPr sz="6000">
                <a:solidFill>
                  <a:srgbClr val="FCF1E6"/>
                </a:solidFill>
              </a:defRPr>
            </a:lvl1pPr>
          </a:lstStyle>
          <a:p>
            <a:r>
              <a:rPr lang="en-US" dirty="0"/>
              <a:t>Section One</a:t>
            </a:r>
            <a:endParaRPr lang="en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350B6C0-F851-4755-8DFC-C25496DDE40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015060" y="3627977"/>
            <a:ext cx="6332390" cy="548145"/>
          </a:xfrm>
        </p:spPr>
        <p:txBody>
          <a:bodyPr/>
          <a:lstStyle>
            <a:lvl1pPr marL="0" indent="0">
              <a:buNone/>
              <a:defRPr sz="2400">
                <a:solidFill>
                  <a:srgbClr val="97C1A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81DE03B-7B5E-468E-A317-7B5F0B33C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CF1E6"/>
                </a:solidFill>
              </a:defRPr>
            </a:lvl1pPr>
          </a:lstStyle>
          <a:p>
            <a:fld id="{79AA9DB5-A1F6-4624-970D-0BADA959D4A3}" type="datetimeFigureOut">
              <a:rPr lang="en-ID" smtClean="0"/>
              <a:pPr/>
              <a:t>04/10/2021</a:t>
            </a:fld>
            <a:endParaRPr lang="en-ID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8F3C55C-16DA-450F-AED0-FF4EEBF3B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CF1E6"/>
                </a:solidFill>
              </a:defRPr>
            </a:lvl1pPr>
          </a:lstStyle>
          <a:p>
            <a:endParaRPr lang="en-ID">
              <a:solidFill>
                <a:srgbClr val="FCF1E6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A3D4842-8D05-4CC8-A307-EDD41A318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CF1E6"/>
                </a:solidFill>
              </a:defRPr>
            </a:lvl1pPr>
          </a:lstStyle>
          <a:p>
            <a:fld id="{356B735F-8457-406A-A744-FC5DA5F22371}" type="slidenum">
              <a:rPr lang="en-ID" smtClean="0"/>
              <a:pPr/>
              <a:t>‹#›</a:t>
            </a:fld>
            <a:endParaRPr lang="en-ID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6C2355C-681B-4950-8123-BF1384ACC1E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9" t="43574" r="74181"/>
          <a:stretch/>
        </p:blipFill>
        <p:spPr>
          <a:xfrm>
            <a:off x="1151640" y="2988296"/>
            <a:ext cx="1772240" cy="386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507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2C2D448-C2E1-4A6B-A6C4-73B446CAC70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648931"/>
            <a:ext cx="7772400" cy="3528031"/>
          </a:xfrm>
        </p:spPr>
        <p:txBody>
          <a:bodyPr/>
          <a:lstStyle>
            <a:lvl1pPr>
              <a:defRPr>
                <a:latin typeface="Playfair Display" panose="00000500000000000000" pitchFamily="2" charset="0"/>
              </a:defRPr>
            </a:lvl1pPr>
            <a:lvl2pPr>
              <a:defRPr>
                <a:latin typeface="Playfair Display" panose="00000500000000000000" pitchFamily="2" charset="0"/>
              </a:defRPr>
            </a:lvl2pPr>
            <a:lvl3pPr>
              <a:defRPr>
                <a:latin typeface="Playfair Display" panose="00000500000000000000" pitchFamily="2" charset="0"/>
              </a:defRPr>
            </a:lvl3pPr>
            <a:lvl4pPr>
              <a:defRPr>
                <a:latin typeface="Playfair Display" panose="00000500000000000000" pitchFamily="2" charset="0"/>
              </a:defRPr>
            </a:lvl4pPr>
            <a:lvl5pPr>
              <a:defRPr>
                <a:latin typeface="Playfair Display" panose="00000500000000000000" pitchFamily="2" charset="0"/>
              </a:defRPr>
            </a:lvl5pPr>
          </a:lstStyle>
          <a:p>
            <a:pPr lvl="0"/>
            <a:r>
              <a:rPr lang="en-US" dirty="0"/>
              <a:t>Pointers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FF1C679-03E4-4643-B26D-F3D99C789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  <a:latin typeface="Playfair Display" panose="00000500000000000000" pitchFamily="2" charset="0"/>
              </a:defRPr>
            </a:lvl1pPr>
          </a:lstStyle>
          <a:p>
            <a:fld id="{79AA9DB5-A1F6-4624-970D-0BADA959D4A3}" type="datetimeFigureOut">
              <a:rPr lang="en-ID" smtClean="0"/>
              <a:pPr/>
              <a:t>04/10/2021</a:t>
            </a:fld>
            <a:endParaRPr lang="en-ID" dirty="0">
              <a:solidFill>
                <a:srgbClr val="97C1AB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C8BC614-E49F-441E-974F-448840036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endParaRPr lang="en-ID" dirty="0">
              <a:solidFill>
                <a:srgbClr val="97C1AB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AA91D14-5274-4886-B3C8-4071E75F8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fld id="{356B735F-8457-406A-A744-FC5DA5F22371}" type="slidenum">
              <a:rPr lang="en-ID" smtClean="0"/>
              <a:pPr/>
              <a:t>‹#›</a:t>
            </a:fld>
            <a:endParaRPr lang="en-ID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778B9E4-A283-4973-8C75-789C7D8230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" t="6461" r="49123" b="55397"/>
          <a:stretch/>
        </p:blipFill>
        <p:spPr>
          <a:xfrm>
            <a:off x="0" y="136525"/>
            <a:ext cx="6193410" cy="261577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B971A7-BCA4-40C3-A04E-80F58FC23A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5079" y="681037"/>
            <a:ext cx="4893297" cy="1325563"/>
          </a:xfrm>
        </p:spPr>
        <p:txBody>
          <a:bodyPr/>
          <a:lstStyle>
            <a:lvl1pPr>
              <a:defRPr>
                <a:solidFill>
                  <a:srgbClr val="FCF1E6"/>
                </a:solidFill>
                <a:latin typeface="Playfair Display" panose="00000500000000000000" pitchFamily="2" charset="0"/>
              </a:defRPr>
            </a:lvl1pPr>
          </a:lstStyle>
          <a:p>
            <a:r>
              <a:rPr lang="en-US" dirty="0"/>
              <a:t>Headlines</a:t>
            </a:r>
            <a:endParaRPr lang="en-ID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A88AE29C-60CD-421A-B3E0-A262FEF86D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4" t="52646" r="11072"/>
          <a:stretch/>
        </p:blipFill>
        <p:spPr>
          <a:xfrm>
            <a:off x="9012024" y="3610466"/>
            <a:ext cx="1828801" cy="3247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7F45F055-0814-46A3-9D96-0885049284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50" t="6323" r="2334"/>
          <a:stretch/>
        </p:blipFill>
        <p:spPr>
          <a:xfrm>
            <a:off x="9624766" y="433632"/>
            <a:ext cx="2281287" cy="6424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439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r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FF1C679-03E4-4643-B26D-F3D99C789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  <a:latin typeface="Playfair Display" panose="00000500000000000000" pitchFamily="2" charset="0"/>
              </a:defRPr>
            </a:lvl1pPr>
          </a:lstStyle>
          <a:p>
            <a:fld id="{79AA9DB5-A1F6-4624-970D-0BADA959D4A3}" type="datetimeFigureOut">
              <a:rPr lang="en-ID" smtClean="0"/>
              <a:pPr/>
              <a:t>04/10/2021</a:t>
            </a:fld>
            <a:endParaRPr lang="en-ID" dirty="0">
              <a:solidFill>
                <a:srgbClr val="97C1AB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C8BC614-E49F-441E-974F-448840036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endParaRPr lang="en-ID" dirty="0">
              <a:solidFill>
                <a:srgbClr val="97C1AB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AA91D14-5274-4886-B3C8-4071E75F8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fld id="{356B735F-8457-406A-A744-FC5DA5F22371}" type="slidenum">
              <a:rPr lang="en-ID" smtClean="0"/>
              <a:pPr/>
              <a:t>‹#›</a:t>
            </a:fld>
            <a:endParaRPr lang="en-ID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778B9E4-A283-4973-8C75-789C7D8230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" t="6461" r="49123" b="55397"/>
          <a:stretch/>
        </p:blipFill>
        <p:spPr>
          <a:xfrm>
            <a:off x="0" y="136525"/>
            <a:ext cx="6193410" cy="261577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B971A7-BCA4-40C3-A04E-80F58FC23A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5079" y="681037"/>
            <a:ext cx="4893297" cy="1325563"/>
          </a:xfrm>
        </p:spPr>
        <p:txBody>
          <a:bodyPr/>
          <a:lstStyle>
            <a:lvl1pPr>
              <a:defRPr>
                <a:solidFill>
                  <a:srgbClr val="FCF1E6"/>
                </a:solidFill>
                <a:latin typeface="Playfair Display" panose="00000500000000000000" pitchFamily="2" charset="0"/>
              </a:defRPr>
            </a:lvl1pPr>
          </a:lstStyle>
          <a:p>
            <a:r>
              <a:rPr lang="en-US" dirty="0"/>
              <a:t>Chart Title</a:t>
            </a:r>
            <a:endParaRPr lang="en-ID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A88AE29C-60CD-421A-B3E0-A262FEF86D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4" t="52646" r="11072"/>
          <a:stretch/>
        </p:blipFill>
        <p:spPr>
          <a:xfrm>
            <a:off x="9012024" y="3610466"/>
            <a:ext cx="1828801" cy="3247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7F45F055-0814-46A3-9D96-0885049284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50" t="6323" r="2334"/>
          <a:stretch/>
        </p:blipFill>
        <p:spPr>
          <a:xfrm>
            <a:off x="9624766" y="433632"/>
            <a:ext cx="2281287" cy="6424367"/>
          </a:xfrm>
          <a:prstGeom prst="rect">
            <a:avLst/>
          </a:prstGeom>
        </p:spPr>
      </p:pic>
      <p:sp>
        <p:nvSpPr>
          <p:cNvPr id="9" name="Chart Placeholder 8">
            <a:extLst>
              <a:ext uri="{FF2B5EF4-FFF2-40B4-BE49-F238E27FC236}">
                <a16:creationId xmlns:a16="http://schemas.microsoft.com/office/drawing/2014/main" xmlns="" id="{37145E78-FB70-422B-B31C-26E80089255D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2125663" y="2438400"/>
            <a:ext cx="6578600" cy="3505200"/>
          </a:xfrm>
        </p:spPr>
        <p:txBody>
          <a:bodyPr/>
          <a:lstStyle/>
          <a:p>
            <a:r>
              <a:rPr lang="zh-TW" altLang="en-US" smtClean="0"/>
              <a:t>按一下圖示以新增圖表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240387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FF1C679-03E4-4643-B26D-F3D99C789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  <a:latin typeface="Playfair Display" panose="00000500000000000000" pitchFamily="2" charset="0"/>
              </a:defRPr>
            </a:lvl1pPr>
          </a:lstStyle>
          <a:p>
            <a:fld id="{79AA9DB5-A1F6-4624-970D-0BADA959D4A3}" type="datetimeFigureOut">
              <a:rPr lang="en-ID" smtClean="0"/>
              <a:pPr/>
              <a:t>04/10/2021</a:t>
            </a:fld>
            <a:endParaRPr lang="en-ID" dirty="0">
              <a:solidFill>
                <a:srgbClr val="97C1AB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C8BC614-E49F-441E-974F-448840036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endParaRPr lang="en-ID" dirty="0">
              <a:solidFill>
                <a:srgbClr val="97C1AB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AA91D14-5274-4886-B3C8-4071E75F8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fld id="{356B735F-8457-406A-A744-FC5DA5F22371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B971A7-BCA4-40C3-A04E-80F58FC23A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33551" y="614361"/>
            <a:ext cx="4505326" cy="1325563"/>
          </a:xfrm>
        </p:spPr>
        <p:txBody>
          <a:bodyPr>
            <a:normAutofit/>
          </a:bodyPr>
          <a:lstStyle>
            <a:lvl1pPr algn="r">
              <a:defRPr sz="5400">
                <a:solidFill>
                  <a:srgbClr val="024481"/>
                </a:solidFill>
                <a:latin typeface="Playfair Display" panose="00000500000000000000" pitchFamily="2" charset="0"/>
              </a:defRPr>
            </a:lvl1pPr>
          </a:lstStyle>
          <a:p>
            <a:r>
              <a:rPr lang="en-US" dirty="0"/>
              <a:t>Chart Title</a:t>
            </a:r>
            <a:endParaRPr lang="en-ID" dirty="0"/>
          </a:p>
        </p:txBody>
      </p:sp>
      <p:sp>
        <p:nvSpPr>
          <p:cNvPr id="9" name="Chart Placeholder 8">
            <a:extLst>
              <a:ext uri="{FF2B5EF4-FFF2-40B4-BE49-F238E27FC236}">
                <a16:creationId xmlns:a16="http://schemas.microsoft.com/office/drawing/2014/main" xmlns="" id="{37145E78-FB70-422B-B31C-26E80089255D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343455" y="1876113"/>
            <a:ext cx="5513583" cy="4067487"/>
          </a:xfrm>
        </p:spPr>
        <p:txBody>
          <a:bodyPr/>
          <a:lstStyle/>
          <a:p>
            <a:r>
              <a:rPr lang="zh-TW" altLang="en-US" smtClean="0"/>
              <a:t>按一下圖示以新增圖表</a:t>
            </a:r>
            <a:endParaRPr lang="en-ID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F605E1E-A41F-4026-B324-E493E862983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33550" y="2076450"/>
            <a:ext cx="4505326" cy="3867150"/>
          </a:xfrm>
        </p:spPr>
        <p:txBody>
          <a:bodyPr anchor="ctr">
            <a:normAutofit/>
          </a:bodyPr>
          <a:lstStyle>
            <a:lvl1pPr algn="r">
              <a:defRPr sz="2400"/>
            </a:lvl1pPr>
            <a:lvl2pPr algn="r">
              <a:defRPr sz="2000"/>
            </a:lvl2pPr>
            <a:lvl3pPr algn="r">
              <a:defRPr sz="1800"/>
            </a:lvl3pPr>
            <a:lvl4pPr algn="r">
              <a:defRPr sz="1600"/>
            </a:lvl4pPr>
            <a:lvl5pPr algn="r"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ID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C0624184-920F-4372-A0EF-EC65BCF2633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0" y="2457451"/>
            <a:ext cx="1962150" cy="4400550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029098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46AEF4-A670-4040-AD77-1BF78326B9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699" y="916454"/>
            <a:ext cx="8980602" cy="1325563"/>
          </a:xfrm>
        </p:spPr>
        <p:txBody>
          <a:bodyPr/>
          <a:lstStyle>
            <a:lvl1pPr algn="ctr">
              <a:defRPr>
                <a:solidFill>
                  <a:srgbClr val="02448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ID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11A7A9F-8CB0-4885-8C10-0CB02F091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fld id="{79AA9DB5-A1F6-4624-970D-0BADA959D4A3}" type="datetimeFigureOut">
              <a:rPr lang="en-ID" smtClean="0"/>
              <a:pPr/>
              <a:t>04/10/2021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DDB91E-FBAD-41E2-AC1E-9F19277B3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endParaRPr lang="en-ID">
              <a:solidFill>
                <a:srgbClr val="97C1AB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9C4518E-B930-4327-B3E2-8C79DCA6F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fld id="{356B735F-8457-406A-A744-FC5DA5F22371}" type="slidenum">
              <a:rPr lang="en-ID" smtClean="0"/>
              <a:pPr/>
              <a:t>‹#›</a:t>
            </a:fld>
            <a:endParaRPr lang="en-ID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D7D058D-639F-4EEE-A906-925DDA4101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859"/>
          <a:stretch/>
        </p:blipFill>
        <p:spPr>
          <a:xfrm>
            <a:off x="1524" y="0"/>
            <a:ext cx="1723581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E5286FEA-2984-4E16-973B-373A89C015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39"/>
          <a:stretch/>
        </p:blipFill>
        <p:spPr>
          <a:xfrm>
            <a:off x="10586300" y="0"/>
            <a:ext cx="1604175" cy="6858000"/>
          </a:xfrm>
          <a:prstGeom prst="rect">
            <a:avLst/>
          </a:prstGeom>
        </p:spPr>
      </p:pic>
      <p:sp>
        <p:nvSpPr>
          <p:cNvPr id="16" name="Picture Placeholder 2">
            <a:extLst>
              <a:ext uri="{FF2B5EF4-FFF2-40B4-BE49-F238E27FC236}">
                <a16:creationId xmlns:a16="http://schemas.microsoft.com/office/drawing/2014/main" xmlns="" id="{2142B423-F3AE-4A85-A9BE-565D6B8C9F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620160" y="2376955"/>
            <a:ext cx="4414102" cy="3015876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ID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xmlns="" id="{0A9C1DE1-2FF6-4288-8149-DDF8C3DF7CA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157738" y="2376955"/>
            <a:ext cx="4414102" cy="3015876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ID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xmlns="" id="{4E45C699-CAA2-4C7E-A4AF-E8F1D6C161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20161" y="5530547"/>
            <a:ext cx="4414102" cy="410999"/>
          </a:xfrm>
        </p:spPr>
        <p:txBody>
          <a:bodyPr anchor="ctr"/>
          <a:lstStyle>
            <a:lvl1pPr marL="0" indent="0" algn="ctr">
              <a:buNone/>
              <a:defRPr sz="1600" i="1">
                <a:solidFill>
                  <a:srgbClr val="02448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="" id="{3E4D1C67-CB57-4382-9EBF-31DC4EC29E05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6172197" y="5525715"/>
            <a:ext cx="4414102" cy="410999"/>
          </a:xfrm>
        </p:spPr>
        <p:txBody>
          <a:bodyPr anchor="ctr"/>
          <a:lstStyle>
            <a:lvl1pPr marL="0" indent="0" algn="ctr">
              <a:buNone/>
              <a:defRPr sz="1600" i="1">
                <a:solidFill>
                  <a:srgbClr val="02448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125251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7BFD46-59E1-4F55-AC46-F453E1B06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5448" y="551227"/>
            <a:ext cx="7772400" cy="1325563"/>
          </a:xfrm>
        </p:spPr>
        <p:txBody>
          <a:bodyPr/>
          <a:lstStyle>
            <a:lvl1pPr>
              <a:defRPr>
                <a:solidFill>
                  <a:srgbClr val="02448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1C66221-AADF-4726-9FA1-2CB4F0C22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fld id="{79AA9DB5-A1F6-4624-970D-0BADA959D4A3}" type="datetimeFigureOut">
              <a:rPr lang="en-ID" smtClean="0"/>
              <a:pPr/>
              <a:t>04/10/2021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B8143C5-1D4B-46C8-A783-9D7353BCC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endParaRPr lang="en-ID">
              <a:solidFill>
                <a:srgbClr val="97C1AB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1DB84BE-8FE3-4C31-9AE1-41C645ACE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fld id="{356B735F-8457-406A-A744-FC5DA5F22371}" type="slidenum">
              <a:rPr lang="en-ID" smtClean="0"/>
              <a:pPr/>
              <a:t>‹#›</a:t>
            </a:fld>
            <a:endParaRPr lang="en-ID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4ED626D-EB32-42E6-A0AC-94A7310BCDD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4" t="52646" r="11072"/>
          <a:stretch/>
        </p:blipFill>
        <p:spPr>
          <a:xfrm>
            <a:off x="9012024" y="3610466"/>
            <a:ext cx="1828801" cy="3247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15E4266-7AFC-4AF6-BF77-0D6ED38776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50" t="6323" r="2334"/>
          <a:stretch/>
        </p:blipFill>
        <p:spPr>
          <a:xfrm>
            <a:off x="9624766" y="433632"/>
            <a:ext cx="2281287" cy="64243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19497B1-6F44-40E3-A415-69D1DFC097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9" t="43574" r="74181"/>
          <a:stretch/>
        </p:blipFill>
        <p:spPr>
          <a:xfrm flipH="1">
            <a:off x="103797" y="1876790"/>
            <a:ext cx="2281286" cy="49812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369522C-E600-47EF-9CB7-F59F70C547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50" t="6323" r="2334"/>
          <a:stretch/>
        </p:blipFill>
        <p:spPr>
          <a:xfrm flipH="1">
            <a:off x="1167448" y="3429000"/>
            <a:ext cx="1217635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639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2">
            <a:extLst>
              <a:ext uri="{FF2B5EF4-FFF2-40B4-BE49-F238E27FC236}">
                <a16:creationId xmlns:a16="http://schemas.microsoft.com/office/drawing/2014/main" xmlns="" id="{EFE64FAC-5479-4CDF-B93C-E8CE0D5559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-5727" y="0"/>
            <a:ext cx="4915811" cy="6858000"/>
          </a:xfrm>
        </p:spPr>
        <p:txBody>
          <a:bodyPr/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ID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E8E6F3B9-B2F0-4936-A941-345015BC3560}"/>
              </a:ext>
            </a:extLst>
          </p:cNvPr>
          <p:cNvSpPr/>
          <p:nvPr userDrawn="1"/>
        </p:nvSpPr>
        <p:spPr>
          <a:xfrm>
            <a:off x="4910085" y="0"/>
            <a:ext cx="7281915" cy="6857999"/>
          </a:xfrm>
          <a:prstGeom prst="rect">
            <a:avLst/>
          </a:prstGeom>
          <a:solidFill>
            <a:srgbClr val="0244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E450614-111B-481D-B661-7F1BC0215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3503" y="457200"/>
            <a:ext cx="5394193" cy="1600200"/>
          </a:xfrm>
        </p:spPr>
        <p:txBody>
          <a:bodyPr anchor="ctr"/>
          <a:lstStyle>
            <a:lvl1pPr>
              <a:defRPr sz="3200">
                <a:solidFill>
                  <a:srgbClr val="FCF1E6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ID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A46F703-B627-4B6B-8663-620A5CC619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13503" y="2057400"/>
            <a:ext cx="5394193" cy="3811588"/>
          </a:xfrm>
        </p:spPr>
        <p:txBody>
          <a:bodyPr/>
          <a:lstStyle>
            <a:lvl1pPr marL="0" indent="0">
              <a:buNone/>
              <a:defRPr sz="1600">
                <a:solidFill>
                  <a:srgbClr val="FCF1E6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436262B-23B8-4AB8-A52A-A96F9FF6F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fld id="{79AA9DB5-A1F6-4624-970D-0BADA959D4A3}" type="datetimeFigureOut">
              <a:rPr lang="en-ID" smtClean="0"/>
              <a:pPr/>
              <a:t>04/10/2021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5DB139A-A351-4040-A6D4-8C0AC653C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endParaRPr lang="en-ID" dirty="0">
              <a:solidFill>
                <a:srgbClr val="97C1AB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0A01873-32A3-4CC1-8939-73F0B43D5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fld id="{356B735F-8457-406A-A744-FC5DA5F22371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xmlns="" id="{7C4AE80C-675F-4EAE-BD35-B69D683545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-1" y="3963194"/>
            <a:ext cx="4910085" cy="2893981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373434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503F4D9-F45E-4139-83D5-0A3803216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fld id="{79AA9DB5-A1F6-4624-970D-0BADA959D4A3}" type="datetimeFigureOut">
              <a:rPr lang="en-ID" smtClean="0"/>
              <a:pPr/>
              <a:t>04/10/2021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B6FFC3C-1755-45B8-9A15-FA947DE49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endParaRPr lang="en-ID">
              <a:solidFill>
                <a:srgbClr val="97C1AB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497CD62-6ACA-41C3-A1AF-76FB3AAEF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97C1AB"/>
                </a:solidFill>
              </a:defRPr>
            </a:lvl1pPr>
          </a:lstStyle>
          <a:p>
            <a:fld id="{356B735F-8457-406A-A744-FC5DA5F22371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52377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naments">
    <p:bg>
      <p:bgPr>
        <a:solidFill>
          <a:schemeClr val="accent1">
            <a:alpha val="7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B040BEA-FBAB-420D-8266-501B475D4EA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4" t="52646" r="11072"/>
          <a:stretch/>
        </p:blipFill>
        <p:spPr>
          <a:xfrm>
            <a:off x="9012024" y="4827132"/>
            <a:ext cx="1143653" cy="20308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DEBC67D-8EBE-4D56-9AA6-93A98BCACC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50" t="6323" r="2334"/>
          <a:stretch/>
        </p:blipFill>
        <p:spPr>
          <a:xfrm>
            <a:off x="9624767" y="2840477"/>
            <a:ext cx="1426618" cy="401752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290BF82-607D-459D-9C64-07E843B385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9" t="43574" r="74181"/>
          <a:stretch/>
        </p:blipFill>
        <p:spPr>
          <a:xfrm>
            <a:off x="10768420" y="3742966"/>
            <a:ext cx="1426618" cy="31150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9A92997E-E815-4301-AD47-079AA3065B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3" t="6426" r="66242"/>
          <a:stretch/>
        </p:blipFill>
        <p:spPr>
          <a:xfrm flipH="1">
            <a:off x="98610" y="440703"/>
            <a:ext cx="2743201" cy="64172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C5C5085-2991-4FFA-BAFB-5F5928E33C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6" t="10247" r="13671" b="26173"/>
          <a:stretch/>
        </p:blipFill>
        <p:spPr>
          <a:xfrm>
            <a:off x="2540000" y="1719601"/>
            <a:ext cx="6959600" cy="3343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24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1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5183DA2-AB58-40A9-9F27-C89AC8614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7080" y="365125"/>
            <a:ext cx="811991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E7AB1CE-4A8A-481A-9353-A480D2634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97080" y="1825625"/>
            <a:ext cx="811991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AF92708-E52D-4103-9A98-C480CDECD3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AA9DB5-A1F6-4624-970D-0BADA959D4A3}" type="datetimeFigureOut">
              <a:rPr lang="en-ID" smtClean="0"/>
              <a:t>04/10/2021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E3B8837-B0F6-4426-8862-F133D501E4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B332B1A-B0B9-4218-96CA-0C74E02900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B735F-8457-406A-A744-FC5DA5F22371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01766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1" r:id="rId3"/>
    <p:sldLayoutId id="2147483650" r:id="rId4"/>
    <p:sldLayoutId id="2147483658" r:id="rId5"/>
    <p:sldLayoutId id="2147483659" r:id="rId6"/>
    <p:sldLayoutId id="2147483652" r:id="rId7"/>
    <p:sldLayoutId id="2147483654" r:id="rId8"/>
    <p:sldLayoutId id="2147483656" r:id="rId9"/>
    <p:sldLayoutId id="2147483655" r:id="rId10"/>
    <p:sldLayoutId id="214748366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2448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tabLst>
          <a:tab pos="1885950" algn="l"/>
        </a:tabLst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>
          <a:tab pos="1885950" algn="l"/>
        </a:tabLst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>
          <a:tab pos="1885950" algn="l"/>
        </a:tabLst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>
          <a:tab pos="1885950" algn="l"/>
        </a:tabLst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>
          <a:tab pos="1885950" algn="l"/>
        </a:tabLst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4.jpeg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6.jpeg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A31E91-8D5B-4FCE-96A8-5E1859E6F3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0139" y="1806782"/>
            <a:ext cx="6302259" cy="1673454"/>
          </a:xfrm>
        </p:spPr>
        <p:txBody>
          <a:bodyPr>
            <a:noAutofit/>
          </a:bodyPr>
          <a:lstStyle/>
          <a:p>
            <a:r>
              <a:rPr lang="en-US" altLang="zh-TW" dirty="0" smtClean="0"/>
              <a:t>2-1</a:t>
            </a:r>
            <a:br>
              <a:rPr lang="en-US" altLang="zh-TW" dirty="0" smtClean="0"/>
            </a:br>
            <a:r>
              <a:rPr lang="zh-TW" altLang="en-US" dirty="0" smtClean="0"/>
              <a:t>果實和種子的功能</a:t>
            </a:r>
            <a:endParaRPr lang="en-ID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F2522D8-061A-4342-9903-C0F82E6415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08955" y="5110385"/>
            <a:ext cx="7324628" cy="453495"/>
          </a:xfrm>
        </p:spPr>
        <p:txBody>
          <a:bodyPr>
            <a:noAutofit/>
          </a:bodyPr>
          <a:lstStyle/>
          <a:p>
            <a:r>
              <a:rPr lang="en-US" altLang="zh-TW" sz="2800" i="0" dirty="0" smtClean="0"/>
              <a:t>110.10.05</a:t>
            </a:r>
            <a:r>
              <a:rPr lang="zh-TW" altLang="en-US" sz="2800" i="0" dirty="0" smtClean="0"/>
              <a:t> 公開授課 </a:t>
            </a:r>
            <a:endParaRPr lang="en-US" altLang="zh-TW" sz="2800" i="0" dirty="0" smtClean="0"/>
          </a:p>
          <a:p>
            <a:r>
              <a:rPr lang="zh-TW" altLang="en-US" sz="2800" i="0" dirty="0" smtClean="0"/>
              <a:t>教學者</a:t>
            </a:r>
            <a:r>
              <a:rPr lang="en-US" altLang="zh-TW" sz="2800" i="0" dirty="0" smtClean="0"/>
              <a:t>:</a:t>
            </a:r>
            <a:r>
              <a:rPr lang="zh-TW" altLang="en-US" sz="2800" i="0" dirty="0" smtClean="0"/>
              <a:t>徐鈺媜老師</a:t>
            </a:r>
            <a:endParaRPr lang="en-ID" sz="2800" i="0" dirty="0"/>
          </a:p>
        </p:txBody>
      </p:sp>
    </p:spTree>
    <p:extLst>
      <p:ext uri="{BB962C8B-B14F-4D97-AF65-F5344CB8AC3E}">
        <p14:creationId xmlns:p14="http://schemas.microsoft.com/office/powerpoint/2010/main" val="298249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224387" y="904603"/>
            <a:ext cx="3039181" cy="1325563"/>
          </a:xfrm>
        </p:spPr>
        <p:txBody>
          <a:bodyPr/>
          <a:lstStyle/>
          <a:p>
            <a:r>
              <a:rPr lang="zh-TW" altLang="en-US" b="1" dirty="0" smtClean="0"/>
              <a:t>故事開始</a:t>
            </a:r>
            <a:endParaRPr lang="zh-TW" altLang="en-US" b="1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11018" y="336620"/>
            <a:ext cx="8129114" cy="6521380"/>
          </a:xfrm>
        </p:spPr>
        <p:txBody>
          <a:bodyPr>
            <a:normAutofit fontScale="85000" lnSpcReduction="20000"/>
          </a:bodyPr>
          <a:lstStyle/>
          <a:p>
            <a:r>
              <a:rPr lang="zh-TW" altLang="en-US" sz="4100" dirty="0">
                <a:latin typeface="標楷體" panose="03000509000000000000" pitchFamily="65" charset="-120"/>
                <a:ea typeface="標楷體" panose="03000509000000000000" pitchFamily="65" charset="-120"/>
              </a:rPr>
              <a:t>橹夫是東安國小五年級的</a:t>
            </a:r>
            <a:r>
              <a:rPr lang="zh-TW" altLang="en-US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學生，</a:t>
            </a:r>
            <a:endParaRPr lang="en-US" altLang="zh-TW" sz="41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</a:pPr>
            <a:r>
              <a:rPr lang="zh-TW" altLang="en-US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星期二的第二節下課到操場打籃球，打到上課鐘響了，大家都快步回教室時，橹夫又快速的投了最後一球，投進籃框的球卻彈進草堆裡，想上快點回教室上自然課，又怕球被撿走，只好走進草堆去，踏入草堆後就像掉進一個無底洞，</a:t>
            </a:r>
            <a:endParaRPr lang="en-US" altLang="zh-TW" sz="41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</a:pPr>
            <a:r>
              <a:rPr lang="zh-TW" altLang="en-US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醒來後，聽到有聲音在說話</a:t>
            </a:r>
            <a:endParaRPr lang="en-US" altLang="zh-TW" sz="41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誰</a:t>
            </a:r>
            <a:r>
              <a:rPr lang="en-US" altLang="zh-TW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是誰</a:t>
            </a:r>
            <a:r>
              <a:rPr lang="en-US" altLang="zh-TW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是誰在說話</a:t>
            </a:r>
            <a:r>
              <a:rPr lang="en-US" altLang="zh-TW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這是哪裡</a:t>
            </a:r>
            <a:r>
              <a:rPr lang="en-US" altLang="zh-TW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r>
              <a:rPr lang="zh-TW" altLang="en-US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我要回去</a:t>
            </a:r>
            <a:r>
              <a:rPr lang="en-US" altLang="zh-TW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502</a:t>
            </a:r>
            <a:r>
              <a:rPr lang="zh-TW" altLang="en-US" sz="4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上課</a:t>
            </a:r>
            <a:endParaRPr lang="en-US" altLang="zh-TW" sz="41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200" dirty="0"/>
          </a:p>
        </p:txBody>
      </p:sp>
      <p:pic>
        <p:nvPicPr>
          <p:cNvPr id="2050" name="Picture 2" descr="橹夫 的圖片結果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" r="158"/>
          <a:stretch>
            <a:fillRect/>
          </a:stretch>
        </p:blipFill>
        <p:spPr bwMode="auto">
          <a:xfrm>
            <a:off x="10400897" y="4737258"/>
            <a:ext cx="1791103" cy="301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53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F1C819-6D10-4FC4-AC9B-339537BD3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2619" y="1699182"/>
            <a:ext cx="6953459" cy="2109144"/>
          </a:xfrm>
        </p:spPr>
        <p:txBody>
          <a:bodyPr>
            <a:normAutofit/>
          </a:bodyPr>
          <a:lstStyle/>
          <a:p>
            <a:r>
              <a:rPr lang="zh-TW" altLang="en-US" sz="7200" dirty="0" smtClean="0">
                <a:solidFill>
                  <a:srgbClr val="FF9D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歡迎來到</a:t>
            </a:r>
            <a:r>
              <a:rPr lang="en-US" altLang="zh-TW" sz="7200" dirty="0" smtClean="0">
                <a:solidFill>
                  <a:srgbClr val="FF9D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7200" dirty="0" smtClean="0">
                <a:solidFill>
                  <a:srgbClr val="FF9D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7200" dirty="0" smtClean="0">
                <a:solidFill>
                  <a:srgbClr val="FF9D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植物奇幻國度</a:t>
            </a:r>
            <a:endParaRPr lang="en-ID" sz="7200" dirty="0">
              <a:solidFill>
                <a:srgbClr val="FF9D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3884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F587C3-7127-47C5-AB45-2CDD6115D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3468" y="552910"/>
            <a:ext cx="3159761" cy="1325563"/>
          </a:xfrm>
        </p:spPr>
        <p:txBody>
          <a:bodyPr/>
          <a:lstStyle/>
          <a:p>
            <a:r>
              <a:rPr lang="zh-TW" altLang="en-US" b="1" dirty="0" smtClean="0"/>
              <a:t>通關條件</a:t>
            </a:r>
            <a:endParaRPr lang="en-ID" b="1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CE4EB24-BA61-469A-860A-291C10F879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341267" y="296426"/>
            <a:ext cx="6149590" cy="6561574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你好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我是精靈薇薇，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我能幫助你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通過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植物奇幻國度，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到達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&lt;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世界城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&gt;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山頂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結界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才能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回到真實的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世界，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但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需要你的植物知識相助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親愛的</a:t>
            </a:r>
            <a:r>
              <a:rPr lang="en-US" altLang="zh-TW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502</a:t>
            </a:r>
            <a:r>
              <a:rPr lang="zh-TW" altLang="zh-TW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孩子們</a:t>
            </a:r>
            <a:r>
              <a:rPr lang="zh-TW" altLang="zh-TW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40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願意</a:t>
            </a:r>
            <a:r>
              <a:rPr lang="zh-TW" altLang="zh-TW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幫助</a:t>
            </a:r>
            <a:r>
              <a:rPr lang="zh-TW" altLang="zh-TW" sz="4000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橹夫</a:t>
            </a:r>
            <a:r>
              <a:rPr lang="zh-TW" altLang="zh-TW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回到他原本的世界嗎</a:t>
            </a:r>
            <a:r>
              <a:rPr lang="zh-TW" altLang="zh-TW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40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願意</a:t>
            </a:r>
            <a:r>
              <a:rPr lang="zh-TW" altLang="zh-TW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en-US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zh-TW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舉起手</a:t>
            </a:r>
            <a:r>
              <a:rPr lang="en-US" altLang="zh-TW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zh-TW" sz="4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26" name="Picture 2" descr="精靈 植物 的圖片結果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" r="817"/>
          <a:stretch>
            <a:fillRect/>
          </a:stretch>
        </p:blipFill>
        <p:spPr bwMode="auto">
          <a:xfrm>
            <a:off x="7527" y="170822"/>
            <a:ext cx="2333739" cy="301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4796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567E42-9320-4211-921C-9DB0A2B0B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053" y="713433"/>
            <a:ext cx="8521002" cy="127614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認識果實與種子的傳播方式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AF1C819-6D10-4FC4-AC9B-339537BD3556}"/>
              </a:ext>
            </a:extLst>
          </p:cNvPr>
          <p:cNvSpPr txBox="1">
            <a:spLocks/>
          </p:cNvSpPr>
          <p:nvPr/>
        </p:nvSpPr>
        <p:spPr>
          <a:xfrm>
            <a:off x="4220307" y="3035612"/>
            <a:ext cx="6953459" cy="21091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rgbClr val="FCF1E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7200" dirty="0" smtClean="0">
                <a:solidFill>
                  <a:srgbClr val="FF9D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挑戰開始，</a:t>
            </a:r>
            <a:r>
              <a:rPr lang="en-US" altLang="zh-TW" sz="7200" dirty="0" smtClean="0">
                <a:solidFill>
                  <a:srgbClr val="FF9D8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GO!</a:t>
            </a:r>
            <a:endParaRPr lang="en-ID" sz="7200" dirty="0">
              <a:solidFill>
                <a:srgbClr val="FF9D8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7277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7EF860D4-1D52-4026-B01B-0A40F75314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6047" y="2760026"/>
            <a:ext cx="7015385" cy="3316033"/>
          </a:xfrm>
        </p:spPr>
        <p:txBody>
          <a:bodyPr>
            <a:normAutofit/>
          </a:bodyPr>
          <a:lstStyle/>
          <a:p>
            <a:pPr algn="just"/>
            <a:endParaRPr lang="en-ID" sz="1600" dirty="0">
              <a:solidFill>
                <a:srgbClr val="02448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B6D53845-8421-4DBB-BBE6-344A72910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32246"/>
            <a:ext cx="5958672" cy="1325563"/>
          </a:xfrm>
        </p:spPr>
        <p:txBody>
          <a:bodyPr>
            <a:noAutofit/>
          </a:bodyPr>
          <a:lstStyle/>
          <a:p>
            <a:r>
              <a:rPr lang="zh-TW" altLang="en-US" sz="5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請領取通關驚喜包</a:t>
            </a:r>
            <a:endParaRPr lang="en-ID" sz="5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Picture 2" descr="驚喜包 的圖片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047" y="2800219"/>
            <a:ext cx="7015385" cy="3419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82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8268" y="918508"/>
            <a:ext cx="9601563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xmlns="" id="{C1DD1F92-389A-4392-8178-7B209629436B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7112331" y="2372451"/>
            <a:ext cx="4414102" cy="3015876"/>
          </a:xfrm>
        </p:spPr>
      </p:sp>
      <p:pic>
        <p:nvPicPr>
          <p:cNvPr id="3074" name="Picture 2" descr="台灣欒樹-紅實16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" r="1131"/>
          <a:stretch>
            <a:fillRect/>
          </a:stretch>
        </p:blipFill>
        <p:spPr bwMode="auto">
          <a:xfrm>
            <a:off x="7106000" y="2257654"/>
            <a:ext cx="2387581" cy="155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kplant.biodiv.tw/%E5%8F%B0%E7%81%A3%E6%AC%92%E6%A8%B9/%E5%8F%B0%E7%81%A3%E6%AC%92%E6%A8%B9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189" y="2123035"/>
            <a:ext cx="4075597" cy="3371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台灣欒樹-種子-青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331" y="3748035"/>
            <a:ext cx="2381250" cy="163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台灣欒樹-種子-黑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183" y="2238198"/>
            <a:ext cx="2381250" cy="314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台灣欒樹-花3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161" y="2105770"/>
            <a:ext cx="2381250" cy="338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第一題</a:t>
            </a:r>
            <a:r>
              <a:rPr lang="en-US" altLang="zh-TW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5452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365" y="918508"/>
            <a:ext cx="9581466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xmlns="" id="{C1DD1F92-389A-4392-8178-7B209629436B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7112331" y="2372451"/>
            <a:ext cx="4414102" cy="3015876"/>
          </a:xfrm>
        </p:spPr>
      </p:sp>
      <p:pic>
        <p:nvPicPr>
          <p:cNvPr id="3074" name="Picture 2" descr="台灣欒樹-紅實16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" r="1131"/>
          <a:stretch>
            <a:fillRect/>
          </a:stretch>
        </p:blipFill>
        <p:spPr bwMode="auto">
          <a:xfrm>
            <a:off x="7106000" y="2257654"/>
            <a:ext cx="2387581" cy="155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kplant.biodiv.tw/%E5%8F%B0%E7%81%A3%E6%AC%92%E6%A8%B9/%E5%8F%B0%E7%81%A3%E6%AC%92%E6%A8%B9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997" y="2123035"/>
            <a:ext cx="4115790" cy="3371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台灣欒樹-種子-青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331" y="3748035"/>
            <a:ext cx="2381250" cy="163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台灣欒樹-種子-黑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183" y="2238198"/>
            <a:ext cx="2381250" cy="314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台灣欒樹-花3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161" y="2105770"/>
            <a:ext cx="2381250" cy="338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5203146" y="27585"/>
            <a:ext cx="38057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臺灣欒樹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562603" y="5842337"/>
            <a:ext cx="487172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果實像氣球</a:t>
            </a:r>
          </a:p>
        </p:txBody>
      </p:sp>
    </p:spTree>
    <p:extLst>
      <p:ext uri="{BB962C8B-B14F-4D97-AF65-F5344CB8AC3E}">
        <p14:creationId xmlns:p14="http://schemas.microsoft.com/office/powerpoint/2010/main" val="349840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7833" y="918508"/>
            <a:ext cx="9691998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xmlns="" id="{C1DD1F92-389A-4392-8178-7B209629436B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7112331" y="2372451"/>
            <a:ext cx="4414102" cy="3015876"/>
          </a:xfrm>
        </p:spPr>
      </p:sp>
      <p:pic>
        <p:nvPicPr>
          <p:cNvPr id="3074" name="Picture 2" descr="台灣欒樹-紅實16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" r="1131"/>
          <a:stretch>
            <a:fillRect/>
          </a:stretch>
        </p:blipFill>
        <p:spPr bwMode="auto">
          <a:xfrm>
            <a:off x="7106000" y="2257654"/>
            <a:ext cx="2387581" cy="155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kplant.biodiv.tw/%E5%8F%B0%E7%81%A3%E6%AC%92%E6%A8%B9/%E5%8F%B0%E7%81%A3%E6%AC%92%E6%A8%B9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627" y="2123035"/>
            <a:ext cx="3229159" cy="3371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台灣欒樹-種子-青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331" y="3748035"/>
            <a:ext cx="2381250" cy="163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台灣欒樹-種子-黑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183" y="2238198"/>
            <a:ext cx="2381250" cy="314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台灣欒樹-花3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161" y="2105770"/>
            <a:ext cx="2381250" cy="338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5203146" y="27585"/>
            <a:ext cx="38057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臺灣欒樹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125548" y="5807805"/>
            <a:ext cx="38057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風力傳播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89900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567E42-9320-4211-921C-9DB0A2B0B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372" y="2331218"/>
            <a:ext cx="6641960" cy="1276140"/>
          </a:xfrm>
        </p:spPr>
        <p:txBody>
          <a:bodyPr>
            <a:normAutofit/>
          </a:bodyPr>
          <a:lstStyle/>
          <a:p>
            <a:r>
              <a:rPr lang="zh-TW" altLang="en-US" sz="7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恭喜過關</a:t>
            </a:r>
            <a:endParaRPr lang="en-ID" sz="7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8252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松樹 種子 的圖片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105" y="2157255"/>
            <a:ext cx="3019425" cy="318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334" y="918508"/>
            <a:ext cx="10003497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第二題</a:t>
            </a:r>
            <a:r>
              <a:rPr lang="en-US" altLang="zh-TW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170" name="Picture 2" descr="松樹 種子 的圖片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334" y="2105770"/>
            <a:ext cx="2883877" cy="328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松樹 種子 的圖片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8109" y="2244072"/>
            <a:ext cx="1546383" cy="313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查看來源圖片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685" y="2197212"/>
            <a:ext cx="3249821" cy="318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32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松樹 種子 的圖片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715" y="2157255"/>
            <a:ext cx="3019425" cy="318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222" y="918508"/>
            <a:ext cx="10234609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170" name="Picture 2" descr="松樹 種子 的圖片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455" y="2105770"/>
            <a:ext cx="2932206" cy="328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松樹 種子 的圖片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9125" y="2244072"/>
            <a:ext cx="1335368" cy="313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6199832" y="27585"/>
            <a:ext cx="28090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松</a:t>
            </a:r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樹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064369" y="5842337"/>
            <a:ext cx="43699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果實有翅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1" name="Picture 2" descr="查看來源圖片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312" y="2247105"/>
            <a:ext cx="3291813" cy="309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697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松樹 種子 的圖片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112" y="2083098"/>
            <a:ext cx="3019425" cy="331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189" y="918508"/>
            <a:ext cx="10033642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170" name="Picture 2" descr="松樹 種子 的圖片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613" y="2113336"/>
            <a:ext cx="3324392" cy="328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松樹 種子 的圖片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9067" y="2244073"/>
            <a:ext cx="1495425" cy="326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6199832" y="27585"/>
            <a:ext cx="28090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松</a:t>
            </a:r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樹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064369" y="5842337"/>
            <a:ext cx="43699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風力傳播</a:t>
            </a:r>
          </a:p>
        </p:txBody>
      </p:sp>
      <p:pic>
        <p:nvPicPr>
          <p:cNvPr id="9218" name="Picture 2" descr="查看來源圖片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9535" y="2219988"/>
            <a:ext cx="2596678" cy="317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192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567E42-9320-4211-921C-9DB0A2B0B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372" y="2331218"/>
            <a:ext cx="6641960" cy="127614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恭喜過關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8286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查看來源圖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2373876"/>
            <a:ext cx="2643226" cy="273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413" y="918508"/>
            <a:ext cx="9571418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第三題</a:t>
            </a:r>
            <a:r>
              <a:rPr lang="en-US" altLang="zh-TW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196" name="Picture 4" descr="睡蓮 種子 的圖片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941" y="2047559"/>
            <a:ext cx="2031805" cy="346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查看來源圖片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369" y="2373876"/>
            <a:ext cx="2043712" cy="272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6620" y="2047559"/>
            <a:ext cx="2803549" cy="34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28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查看來源圖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2373876"/>
            <a:ext cx="2643226" cy="273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6431" y="918508"/>
            <a:ext cx="9983400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196" name="Picture 4" descr="睡蓮 種子 的圖片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178" y="1996684"/>
            <a:ext cx="2115249" cy="3475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查看來源圖片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369" y="2373876"/>
            <a:ext cx="2043712" cy="272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/>
          <p:cNvSpPr/>
          <p:nvPr/>
        </p:nvSpPr>
        <p:spPr>
          <a:xfrm>
            <a:off x="6199832" y="27585"/>
            <a:ext cx="28090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睡蓮</a:t>
            </a:r>
          </a:p>
        </p:txBody>
      </p:sp>
      <p:sp>
        <p:nvSpPr>
          <p:cNvPr id="15" name="矩形 14"/>
          <p:cNvSpPr/>
          <p:nvPr/>
        </p:nvSpPr>
        <p:spPr>
          <a:xfrm>
            <a:off x="5446207" y="5842337"/>
            <a:ext cx="39881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輕輕</a:t>
            </a:r>
            <a:r>
              <a:rPr lang="en-US" altLang="zh-TW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搖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9216" y="1996683"/>
            <a:ext cx="3509393" cy="34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635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查看來源圖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2373876"/>
            <a:ext cx="2643226" cy="273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7156" y="918508"/>
            <a:ext cx="9832675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196" name="Picture 4" descr="睡蓮 種子 的圖片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048" y="2100106"/>
            <a:ext cx="1934380" cy="299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查看來源圖片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369" y="2373876"/>
            <a:ext cx="2043712" cy="272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/>
          <p:cNvSpPr/>
          <p:nvPr/>
        </p:nvSpPr>
        <p:spPr>
          <a:xfrm>
            <a:off x="6199832" y="27585"/>
            <a:ext cx="28090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睡蓮</a:t>
            </a:r>
          </a:p>
        </p:txBody>
      </p:sp>
      <p:sp>
        <p:nvSpPr>
          <p:cNvPr id="15" name="矩形 14"/>
          <p:cNvSpPr/>
          <p:nvPr/>
        </p:nvSpPr>
        <p:spPr>
          <a:xfrm>
            <a:off x="5446207" y="5842337"/>
            <a:ext cx="39881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水力傳播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8504" y="2100106"/>
            <a:ext cx="2698056" cy="299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71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567E42-9320-4211-921C-9DB0A2B0B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372" y="2331218"/>
            <a:ext cx="6641960" cy="127614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恭喜過關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8308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229" y="918508"/>
            <a:ext cx="8980602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第四題</a:t>
            </a:r>
            <a:r>
              <a:rPr lang="en-US" altLang="zh-TW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3314" name="Picture 2" descr="查看來源圖片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535" y="1919236"/>
            <a:ext cx="2495096" cy="359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查看來源圖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092" y="1919236"/>
            <a:ext cx="2941357" cy="360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水力 椰子 的圖片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200" y="1919236"/>
            <a:ext cx="3095364" cy="359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水力 椰子 的圖片結果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9339" y="1919235"/>
            <a:ext cx="1910492" cy="347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07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查看來源圖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2373876"/>
            <a:ext cx="2643226" cy="273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497" y="918508"/>
            <a:ext cx="10385334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198" name="Picture 6" descr="查看來源圖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369" y="2373876"/>
            <a:ext cx="2043712" cy="272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6199832" y="27585"/>
            <a:ext cx="28090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椰子</a:t>
            </a:r>
          </a:p>
        </p:txBody>
      </p:sp>
      <p:sp>
        <p:nvSpPr>
          <p:cNvPr id="10" name="矩形 9"/>
          <p:cNvSpPr/>
          <p:nvPr/>
        </p:nvSpPr>
        <p:spPr>
          <a:xfrm>
            <a:off x="5446207" y="5842337"/>
            <a:ext cx="39881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輕</a:t>
            </a:r>
            <a:r>
              <a:rPr lang="en-US" altLang="zh-TW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中空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1" name="Picture 4" descr="查看來源圖片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092" y="1919236"/>
            <a:ext cx="2941357" cy="360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查看來源圖片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535" y="1919236"/>
            <a:ext cx="2495096" cy="359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水力 椰子 的圖片結果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200" y="1919236"/>
            <a:ext cx="3095364" cy="359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水力 椰子 的圖片結果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9339" y="1919235"/>
            <a:ext cx="1910492" cy="347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0495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查看來源圖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2373876"/>
            <a:ext cx="2643226" cy="273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914" y="918508"/>
            <a:ext cx="9882917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第四題</a:t>
            </a:r>
            <a:r>
              <a:rPr lang="en-US" altLang="zh-TW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198" name="Picture 6" descr="查看來源圖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369" y="2373876"/>
            <a:ext cx="2043712" cy="272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6199832" y="27585"/>
            <a:ext cx="28090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椰子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446207" y="5842337"/>
            <a:ext cx="39881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水力傳播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1" name="Picture 8" descr="水力 椰子 的圖片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9339" y="1919235"/>
            <a:ext cx="1910492" cy="347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水力 椰子 的圖片結果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200" y="1919236"/>
            <a:ext cx="3095364" cy="359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查看來源圖片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535" y="1919236"/>
            <a:ext cx="2495096" cy="359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查看來源圖片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092" y="1919236"/>
            <a:ext cx="2941357" cy="360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488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567E42-9320-4211-921C-9DB0A2B0B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372" y="2331218"/>
            <a:ext cx="6641960" cy="127614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恭喜過關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568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229" y="918508"/>
            <a:ext cx="8980602" cy="1325563"/>
          </a:xfrm>
        </p:spPr>
        <p:txBody>
          <a:bodyPr/>
          <a:lstStyle/>
          <a:p>
            <a:r>
              <a:rPr lang="zh-TW" altLang="en-US" dirty="0" smtClean="0"/>
              <a:t>植物特色看</a:t>
            </a:r>
            <a:r>
              <a:rPr lang="en-US" altLang="zh-TW" dirty="0" smtClean="0"/>
              <a:t>?</a:t>
            </a:r>
            <a:r>
              <a:rPr lang="zh-TW" altLang="en-US" dirty="0"/>
              <a:t>想</a:t>
            </a:r>
            <a:r>
              <a:rPr lang="en-US" altLang="zh-TW" dirty="0" smtClean="0"/>
              <a:t>?</a:t>
            </a:r>
            <a:r>
              <a:rPr lang="zh-TW" altLang="en-US" dirty="0" smtClean="0"/>
              <a:t>          猜猜我的名</a:t>
            </a:r>
            <a:r>
              <a:rPr lang="en-US" altLang="zh-TW" dirty="0" smtClean="0"/>
              <a:t>?</a:t>
            </a:r>
            <a:endParaRPr lang="en-ID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第五題</a:t>
            </a:r>
            <a:r>
              <a:rPr lang="en-US" altLang="zh-TW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7410" name="Picture 2" descr="木瓜 鳥 的圖片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446" y="2244071"/>
            <a:ext cx="3498763" cy="309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木瓜 的圖片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676" y="2227263"/>
            <a:ext cx="3543300" cy="309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http://kplant.biodiv.tw/%E6%9C%A8%E7%93%9C/%E6%9C%A8%E7%93%9C-%E8%91%89%E6%9F%84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826" y="2227263"/>
            <a:ext cx="3366233" cy="310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38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229" y="918508"/>
            <a:ext cx="8980602" cy="1325563"/>
          </a:xfrm>
        </p:spPr>
        <p:txBody>
          <a:bodyPr/>
          <a:lstStyle/>
          <a:p>
            <a:r>
              <a:rPr lang="zh-TW" altLang="en-US" dirty="0" smtClean="0"/>
              <a:t>植物特色看</a:t>
            </a:r>
            <a:r>
              <a:rPr lang="en-US" altLang="zh-TW" dirty="0" smtClean="0"/>
              <a:t>?</a:t>
            </a:r>
            <a:r>
              <a:rPr lang="zh-TW" altLang="en-US" dirty="0"/>
              <a:t>想</a:t>
            </a:r>
            <a:r>
              <a:rPr lang="en-US" altLang="zh-TW" dirty="0" smtClean="0"/>
              <a:t>?</a:t>
            </a:r>
            <a:r>
              <a:rPr lang="zh-TW" altLang="en-US" dirty="0" smtClean="0"/>
              <a:t>          猜猜我的名</a:t>
            </a:r>
            <a:r>
              <a:rPr lang="en-US" altLang="zh-TW" dirty="0" smtClean="0"/>
              <a:t>?</a:t>
            </a:r>
            <a:endParaRPr lang="en-ID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7410" name="Picture 2" descr="木瓜 鳥 的圖片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488" y="2244071"/>
            <a:ext cx="3498763" cy="309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木瓜 的圖片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4292" y="2265473"/>
            <a:ext cx="3543300" cy="309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>
            <a:off x="6199832" y="27585"/>
            <a:ext cx="28090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木瓜</a:t>
            </a:r>
          </a:p>
        </p:txBody>
      </p:sp>
      <p:sp>
        <p:nvSpPr>
          <p:cNvPr id="14" name="矩形 13"/>
          <p:cNvSpPr/>
          <p:nvPr/>
        </p:nvSpPr>
        <p:spPr>
          <a:xfrm>
            <a:off x="5446207" y="5842337"/>
            <a:ext cx="39881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香</a:t>
            </a:r>
            <a:r>
              <a:rPr lang="en-US" altLang="zh-TW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甜</a:t>
            </a:r>
          </a:p>
        </p:txBody>
      </p:sp>
      <p:pic>
        <p:nvPicPr>
          <p:cNvPr id="17414" name="Picture 6" descr="http://kplant.biodiv.tw/%E6%9C%A8%E7%93%9C/%E6%9C%A8%E7%93%9C-%E8%91%89%E6%9F%84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178" y="2244071"/>
            <a:ext cx="3999244" cy="3113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705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229" y="918508"/>
            <a:ext cx="8980602" cy="1325563"/>
          </a:xfrm>
        </p:spPr>
        <p:txBody>
          <a:bodyPr/>
          <a:lstStyle/>
          <a:p>
            <a:r>
              <a:rPr lang="zh-TW" altLang="en-US" dirty="0" smtClean="0"/>
              <a:t>植物特色看</a:t>
            </a:r>
            <a:r>
              <a:rPr lang="en-US" altLang="zh-TW" dirty="0" smtClean="0"/>
              <a:t>?</a:t>
            </a:r>
            <a:r>
              <a:rPr lang="zh-TW" altLang="en-US" dirty="0"/>
              <a:t>想</a:t>
            </a:r>
            <a:r>
              <a:rPr lang="en-US" altLang="zh-TW" dirty="0" smtClean="0"/>
              <a:t>?</a:t>
            </a:r>
            <a:r>
              <a:rPr lang="zh-TW" altLang="en-US" dirty="0" smtClean="0"/>
              <a:t>          猜猜我的名</a:t>
            </a:r>
            <a:r>
              <a:rPr lang="en-US" altLang="zh-TW" dirty="0" smtClean="0"/>
              <a:t>?</a:t>
            </a:r>
            <a:endParaRPr lang="en-ID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7410" name="Picture 2" descr="木瓜 鳥 的圖片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716" y="2244071"/>
            <a:ext cx="3498763" cy="309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木瓜 的圖片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266" y="2255691"/>
            <a:ext cx="3543300" cy="309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>
            <a:off x="6199832" y="27585"/>
            <a:ext cx="28090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木瓜</a:t>
            </a:r>
          </a:p>
        </p:txBody>
      </p:sp>
      <p:sp>
        <p:nvSpPr>
          <p:cNvPr id="14" name="矩形 13"/>
          <p:cNvSpPr/>
          <p:nvPr/>
        </p:nvSpPr>
        <p:spPr>
          <a:xfrm>
            <a:off x="5446207" y="5842337"/>
            <a:ext cx="39881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動物傳播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" name="Picture 2" descr="http://kplant.biodiv.tw/%E6%9C%A8%E7%93%9C/%E6%9C%A8%E7%93%9C-%E8%91%89%E6%9F%84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033" y="2244071"/>
            <a:ext cx="3366233" cy="310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525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567E42-9320-4211-921C-9DB0A2B0B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372" y="2331218"/>
            <a:ext cx="6641960" cy="127614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恭喜過關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8575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6092" y="918508"/>
            <a:ext cx="10053739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第六題</a:t>
            </a:r>
            <a:r>
              <a:rPr lang="en-US" altLang="zh-TW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8434" name="Picture 2" descr="豌豆 的圖片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221" y="2146561"/>
            <a:ext cx="4152196" cy="30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9530" y="2158941"/>
            <a:ext cx="4055824" cy="3060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17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6092" y="918508"/>
            <a:ext cx="10053739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8434" name="Picture 2" descr="豌豆 的圖片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124" y="2195316"/>
            <a:ext cx="4407403" cy="30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6199832" y="27585"/>
            <a:ext cx="28090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豌豆</a:t>
            </a:r>
          </a:p>
        </p:txBody>
      </p:sp>
      <p:sp>
        <p:nvSpPr>
          <p:cNvPr id="10" name="矩形 9"/>
          <p:cNvSpPr/>
          <p:nvPr/>
        </p:nvSpPr>
        <p:spPr>
          <a:xfrm>
            <a:off x="5446207" y="5842337"/>
            <a:ext cx="39881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成熟</a:t>
            </a:r>
            <a:r>
              <a:rPr lang="en-US" altLang="zh-TW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乾裂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961" y="2136686"/>
            <a:ext cx="4149918" cy="313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303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8462" y="918508"/>
            <a:ext cx="9561369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5428" y="551133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標註果實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52258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99832" y="27585"/>
            <a:ext cx="28090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豌豆</a:t>
            </a:r>
          </a:p>
        </p:txBody>
      </p:sp>
      <p:sp>
        <p:nvSpPr>
          <p:cNvPr id="10" name="矩形 9"/>
          <p:cNvSpPr/>
          <p:nvPr/>
        </p:nvSpPr>
        <p:spPr>
          <a:xfrm>
            <a:off x="4439395" y="5842337"/>
            <a:ext cx="55757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自身</a:t>
            </a:r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彈力傳播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1" name="Picture 2" descr="豌豆 的圖片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639" y="2195316"/>
            <a:ext cx="4407403" cy="30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7992" y="2244071"/>
            <a:ext cx="3895050" cy="293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605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55560" y="71232"/>
            <a:ext cx="999810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影片補充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翰林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國小自然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上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2-1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補充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─</a:t>
            </a:r>
          </a:p>
          <a:p>
            <a:r>
              <a:rPr lang="zh-TW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微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距：非洲鳳仙花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配合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2-1 p.39) - YouTube)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536" y="1996270"/>
            <a:ext cx="5375032" cy="458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66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EE52B2-73B4-4320-AD79-CAC3473B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292" y="918508"/>
            <a:ext cx="10067539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植物特色看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猜猜我的名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922639" y="5719240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豌豆</a:t>
            </a:r>
            <a:r>
              <a:rPr lang="en-US" altLang="zh-TW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鳳仙花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76B5388-3478-4501-8B75-786F5532BCAC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7227274" y="5662963"/>
            <a:ext cx="4414102" cy="410999"/>
          </a:xfrm>
        </p:spPr>
        <p:txBody>
          <a:bodyPr>
            <a:noAutofit/>
          </a:bodyPr>
          <a:lstStyle/>
          <a:p>
            <a:r>
              <a:rPr lang="zh-TW" altLang="en-US" sz="3200" b="1" i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標註種子</a:t>
            </a:r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C14DA788-69FF-486E-8395-1137BC1B2ADF}"/>
              </a:ext>
            </a:extLst>
          </p:cNvPr>
          <p:cNvSpPr txBox="1">
            <a:spLocks/>
          </p:cNvSpPr>
          <p:nvPr/>
        </p:nvSpPr>
        <p:spPr>
          <a:xfrm>
            <a:off x="-386387" y="283906"/>
            <a:ext cx="4414102" cy="4109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600" i="1" kern="1200">
                <a:solidFill>
                  <a:srgbClr val="02448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tabLst>
                <a:tab pos="1885950" algn="l"/>
              </a:tabLs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D" sz="3200" b="1" i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8434" name="Picture 2" descr="豌豆 的圖片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292" y="2146561"/>
            <a:ext cx="2364105" cy="351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5184949" y="164489"/>
            <a:ext cx="59184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豌豆</a:t>
            </a:r>
            <a:r>
              <a:rPr lang="en-US" altLang="zh-TW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鳳仙花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2530" name="Picture 2" descr="豌豆 的圖片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855" y="2244071"/>
            <a:ext cx="1735855" cy="2975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4521758" y="5842337"/>
            <a:ext cx="491256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自身</a:t>
            </a:r>
            <a:r>
              <a:rPr lang="zh-TW" altLang="en-US" sz="6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彈力傳播</a:t>
            </a:r>
            <a:endParaRPr lang="zh-TW" altLang="en-US" sz="6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4578" name="Picture 2" descr="https://i1.kknews.cc/SIG=s9ks9/qsvp-vzntrunaqyre/2qq3p05n-45oo-4738-8045-1q48p86rso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5315" y="2195316"/>
            <a:ext cx="2128384" cy="3024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https://i2.kknews.cc/SIG=2176ole/o9r00059q3n6os625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064" y="3402605"/>
            <a:ext cx="3186871" cy="226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鳳仙花 的圖片結果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266" y="2146561"/>
            <a:ext cx="3188670" cy="125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804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567E42-9320-4211-921C-9DB0A2B0B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372" y="2331218"/>
            <a:ext cx="6641960" cy="127614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恭喜過關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9227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479907" y="71232"/>
            <a:ext cx="87995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600" dirty="0" smtClean="0">
                <a:latin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重點整理</a:t>
            </a:r>
            <a:r>
              <a:rPr lang="en-US" altLang="zh-TW" sz="3600" dirty="0" smtClean="0">
                <a:latin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endParaRPr lang="zh-TW" altLang="en-US" sz="3600" dirty="0"/>
          </a:p>
        </p:txBody>
      </p:sp>
      <p:sp>
        <p:nvSpPr>
          <p:cNvPr id="4" name="矩形 3"/>
          <p:cNvSpPr/>
          <p:nvPr/>
        </p:nvSpPr>
        <p:spPr>
          <a:xfrm>
            <a:off x="1758462" y="1090691"/>
            <a:ext cx="826979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TW" altLang="en-US" sz="4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臺灣欒樹</a:t>
            </a:r>
            <a:r>
              <a:rPr lang="en-US" altLang="zh-TW" sz="4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.</a:t>
            </a:r>
            <a:r>
              <a:rPr lang="zh-TW" altLang="en-US" sz="4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松樹</a:t>
            </a:r>
            <a:endParaRPr lang="en-US" altLang="zh-TW" sz="40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利用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絨毛或薄翅，由風力傳播。</a:t>
            </a:r>
          </a:p>
          <a:p>
            <a:pPr algn="ctr"/>
            <a:r>
              <a:rPr lang="zh-TW" altLang="en-US" sz="40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睡蓮</a:t>
            </a:r>
            <a:r>
              <a:rPr lang="en-US" altLang="zh-TW" sz="40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.</a:t>
            </a:r>
            <a:r>
              <a:rPr lang="zh-TW" altLang="en-US" sz="40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椰子</a:t>
            </a:r>
            <a:endParaRPr lang="en-US" altLang="zh-TW" sz="4000" b="1" dirty="0" smtClean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  <a:cs typeface="標楷體" panose="03000509000000000000" pitchFamily="65" charset="-120"/>
            </a:endParaRPr>
          </a:p>
          <a:p>
            <a:r>
              <a:rPr lang="zh-TW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果實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具有浮水性，藉由水力傳播。</a:t>
            </a:r>
          </a:p>
          <a:p>
            <a:pPr algn="ctr">
              <a:spcAft>
                <a:spcPts val="0"/>
              </a:spcAft>
            </a:pPr>
            <a:r>
              <a:rPr lang="zh-TW" altLang="en-US" sz="40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木瓜</a:t>
            </a:r>
            <a:endParaRPr lang="en-US" altLang="zh-TW" sz="4000" b="1" dirty="0" smtClean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  <a:cs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果實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多肉多汁吸引動物食用來傳播。</a:t>
            </a:r>
          </a:p>
          <a:p>
            <a:pPr algn="ctr">
              <a:spcAft>
                <a:spcPts val="0"/>
              </a:spcAft>
            </a:pPr>
            <a:r>
              <a:rPr lang="zh-TW" altLang="en-US" sz="4000" b="1" dirty="0" smtClean="0">
                <a:solidFill>
                  <a:schemeClr val="accent6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豌豆</a:t>
            </a:r>
            <a:r>
              <a:rPr lang="en-US" altLang="zh-TW" sz="4000" b="1" dirty="0" smtClean="0">
                <a:solidFill>
                  <a:schemeClr val="accent6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.</a:t>
            </a:r>
            <a:r>
              <a:rPr lang="zh-TW" altLang="en-US" sz="4000" b="1" dirty="0" smtClean="0">
                <a:solidFill>
                  <a:schemeClr val="accent6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鳳仙花</a:t>
            </a:r>
            <a:endParaRPr lang="en-US" altLang="zh-TW" sz="4000" b="1" dirty="0" smtClean="0">
              <a:solidFill>
                <a:schemeClr val="accent6"/>
              </a:solidFill>
              <a:latin typeface="標楷體" panose="03000509000000000000" pitchFamily="65" charset="-120"/>
              <a:ea typeface="標楷體" panose="03000509000000000000" pitchFamily="65" charset="-120"/>
              <a:cs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果實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" panose="03000509000000000000" pitchFamily="65" charset="-120"/>
              </a:rPr>
              <a:t>成熟後會迸裂開，使種子彈出。</a:t>
            </a:r>
            <a:endParaRPr lang="zh-TW" altLang="zh-TW" sz="4000" dirty="0">
              <a:solidFill>
                <a:srgbClr val="0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7867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Placeholder 28">
            <a:extLst>
              <a:ext uri="{FF2B5EF4-FFF2-40B4-BE49-F238E27FC236}">
                <a16:creationId xmlns:a16="http://schemas.microsoft.com/office/drawing/2014/main" xmlns="" id="{3CE01D69-84DE-4D17-8CBF-D9C74205688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6" r="5026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xmlns="" id="{6E8C50B0-7065-4F84-AD3E-880771199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6691" y="492369"/>
            <a:ext cx="5761006" cy="1430435"/>
          </a:xfrm>
        </p:spPr>
        <p:txBody>
          <a:bodyPr>
            <a:noAutofit/>
          </a:bodyPr>
          <a:lstStyle/>
          <a:p>
            <a:r>
              <a:rPr lang="zh-TW" altLang="en-US" sz="5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解謎時間</a:t>
            </a:r>
            <a:r>
              <a:rPr lang="en-US" altLang="zh-TW" sz="5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5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54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try!try!again</a:t>
            </a:r>
            <a:endParaRPr lang="en-ID" sz="5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C84DBA6-DF3F-4FB4-BAB7-926033C44A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13504" y="2057399"/>
            <a:ext cx="3933882" cy="4155393"/>
          </a:xfrm>
        </p:spPr>
        <p:txBody>
          <a:bodyPr>
            <a:normAutofit/>
          </a:bodyPr>
          <a:lstStyle/>
          <a:p>
            <a:pPr algn="just"/>
            <a:endParaRPr lang="en-ID" sz="2400" dirty="0">
              <a:solidFill>
                <a:srgbClr val="E3D676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8AA4FB4-2FDD-41E0-AE3E-695213E94B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503" y="2058194"/>
            <a:ext cx="4295622" cy="429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0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567E42-9320-4211-921C-9DB0A2B0B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372" y="2331218"/>
            <a:ext cx="6641960" cy="127614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恭喜過關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6481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圖片版面配置區 1"/>
          <p:cNvSpPr>
            <a:spLocks noGrp="1"/>
          </p:cNvSpPr>
          <p:nvPr>
            <p:ph type="pic" idx="1"/>
          </p:nvPr>
        </p:nvSpPr>
        <p:spPr/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15811" cy="4000847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3454" y="0"/>
            <a:ext cx="7228546" cy="685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30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567E42-9320-4211-921C-9DB0A2B0B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8712" y="1879042"/>
            <a:ext cx="7536264" cy="2150347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恭喜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獲得加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今日回家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作業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預習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2-2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植物的繁殖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xmlns="" id="{49567E42-9320-4211-921C-9DB0A2B0B0C0}"/>
              </a:ext>
            </a:extLst>
          </p:cNvPr>
          <p:cNvSpPr txBox="1">
            <a:spLocks/>
          </p:cNvSpPr>
          <p:nvPr/>
        </p:nvSpPr>
        <p:spPr>
          <a:xfrm>
            <a:off x="3788229" y="4903596"/>
            <a:ext cx="6641960" cy="12761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rgbClr val="FCF1E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過關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下課囉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~.~</a:t>
            </a:r>
            <a:endParaRPr lang="en-ID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0044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Blue Botanical">
      <a:dk1>
        <a:srgbClr val="024481"/>
      </a:dk1>
      <a:lt1>
        <a:srgbClr val="FCF1E6"/>
      </a:lt1>
      <a:dk2>
        <a:srgbClr val="44546A"/>
      </a:dk2>
      <a:lt2>
        <a:srgbClr val="E7E6E6"/>
      </a:lt2>
      <a:accent1>
        <a:srgbClr val="024481"/>
      </a:accent1>
      <a:accent2>
        <a:srgbClr val="FF9D8F"/>
      </a:accent2>
      <a:accent3>
        <a:srgbClr val="E1D476"/>
      </a:accent3>
      <a:accent4>
        <a:srgbClr val="97C1AB"/>
      </a:accent4>
      <a:accent5>
        <a:srgbClr val="3C79A6"/>
      </a:accent5>
      <a:accent6>
        <a:srgbClr val="D09553"/>
      </a:accent6>
      <a:hlink>
        <a:srgbClr val="97C1AB"/>
      </a:hlink>
      <a:folHlink>
        <a:srgbClr val="FF9D8F"/>
      </a:folHlink>
    </a:clrScheme>
    <a:fontScheme name="Blue Botanical">
      <a:majorFont>
        <a:latin typeface="Playfair Display"/>
        <a:ea typeface=""/>
        <a:cs typeface=""/>
      </a:majorFont>
      <a:minorFont>
        <a:latin typeface="Playfair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y Botanical Template.potx" id="{B26D689B-E29B-4FBA-B291-23E6F5313283}" vid="{C5F95BCF-77A7-452F-9315-A4BF532E933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Day Botanical Template</Template>
  <TotalTime>355</TotalTime>
  <Words>744</Words>
  <Application>Microsoft Office PowerPoint</Application>
  <PresentationFormat>寬螢幕</PresentationFormat>
  <Paragraphs>135</Paragraphs>
  <Slides>37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37</vt:i4>
      </vt:variant>
    </vt:vector>
  </HeadingPairs>
  <TitlesOfParts>
    <vt:vector size="42" baseType="lpstr">
      <vt:lpstr>Playfair Display</vt:lpstr>
      <vt:lpstr>標楷體</vt:lpstr>
      <vt:lpstr>Arial</vt:lpstr>
      <vt:lpstr>Times New Roman</vt:lpstr>
      <vt:lpstr>Office 佈景主題</vt:lpstr>
      <vt:lpstr>2-1 果實和種子的功能</vt:lpstr>
      <vt:lpstr>故事開始</vt:lpstr>
      <vt:lpstr>歡迎來到 植物奇幻國度</vt:lpstr>
      <vt:lpstr>通關條件</vt:lpstr>
      <vt:lpstr>認識果實與種子的傳播方式</vt:lpstr>
      <vt:lpstr>請領取通關驚喜包</vt:lpstr>
      <vt:lpstr>植物特色看?想?      猜猜我的名?</vt:lpstr>
      <vt:lpstr>植物特色看?想?      猜猜我的名?</vt:lpstr>
      <vt:lpstr>植物特色看?想?      猜猜我的名?</vt:lpstr>
      <vt:lpstr>恭喜過關</vt:lpstr>
      <vt:lpstr>植物特色看?想?       猜猜我的名?</vt:lpstr>
      <vt:lpstr>植物特色看?想?       猜猜我的名?</vt:lpstr>
      <vt:lpstr>植物特色看?想?       猜猜我的名?</vt:lpstr>
      <vt:lpstr>恭喜過關</vt:lpstr>
      <vt:lpstr>植物特色看?想?      猜猜我的名?</vt:lpstr>
      <vt:lpstr>植物特色看?想?      猜猜我的名?</vt:lpstr>
      <vt:lpstr>植物特色看?想?      猜猜我的名?</vt:lpstr>
      <vt:lpstr>恭喜過關</vt:lpstr>
      <vt:lpstr>植物特色看?想?      猜猜我的名?</vt:lpstr>
      <vt:lpstr>植物特色看?想?    猜猜我的名?</vt:lpstr>
      <vt:lpstr>植物特色看?想?          猜猜我的名?</vt:lpstr>
      <vt:lpstr>恭喜過關</vt:lpstr>
      <vt:lpstr>植物特色看?想?          猜猜我的名?</vt:lpstr>
      <vt:lpstr>植物特色看?想?          猜猜我的名?</vt:lpstr>
      <vt:lpstr>植物特色看?想?          猜猜我的名?</vt:lpstr>
      <vt:lpstr>恭喜過關</vt:lpstr>
      <vt:lpstr>植物特色看?想?          猜猜我的名?</vt:lpstr>
      <vt:lpstr>植物特色看?想?          猜猜我的名?</vt:lpstr>
      <vt:lpstr>植物特色看?想?        猜猜我的名?</vt:lpstr>
      <vt:lpstr>PowerPoint 簡報</vt:lpstr>
      <vt:lpstr>植物特色看?想?          猜猜我的名?</vt:lpstr>
      <vt:lpstr>恭喜過關</vt:lpstr>
      <vt:lpstr>PowerPoint 簡報</vt:lpstr>
      <vt:lpstr>解謎時間 try!try!again</vt:lpstr>
      <vt:lpstr>恭喜過關</vt:lpstr>
      <vt:lpstr>PowerPoint 簡報</vt:lpstr>
      <vt:lpstr>恭喜獲得加分  今日回家作業 預習2-2植物的繁殖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2-1 果實和種子的功能</dc:title>
  <dc:creator>yu zhen xu</dc:creator>
  <cp:lastModifiedBy>yu zhen xu</cp:lastModifiedBy>
  <cp:revision>48</cp:revision>
  <dcterms:created xsi:type="dcterms:W3CDTF">2021-10-03T18:46:39Z</dcterms:created>
  <dcterms:modified xsi:type="dcterms:W3CDTF">2021-10-04T00:42:03Z</dcterms:modified>
</cp:coreProperties>
</file>