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19"/>
  </p:notesMasterIdLst>
  <p:handoutMasterIdLst>
    <p:handoutMasterId r:id="rId20"/>
  </p:handoutMasterIdLst>
  <p:sldIdLst>
    <p:sldId id="27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8" r:id="rId11"/>
    <p:sldId id="264" r:id="rId12"/>
    <p:sldId id="269" r:id="rId13"/>
    <p:sldId id="265" r:id="rId14"/>
    <p:sldId id="270" r:id="rId15"/>
    <p:sldId id="266" r:id="rId16"/>
    <p:sldId id="271" r:id="rId17"/>
    <p:sldId id="277" r:id="rId18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6600CC"/>
    <a:srgbClr val="009900"/>
    <a:srgbClr val="FF6600"/>
    <a:srgbClr val="FF9900"/>
    <a:srgbClr val="FF0000"/>
    <a:srgbClr val="FF3300"/>
    <a:srgbClr val="23FD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19" autoAdjust="0"/>
    <p:restoredTop sz="86289" autoAdjust="0"/>
  </p:normalViewPr>
  <p:slideViewPr>
    <p:cSldViewPr>
      <p:cViewPr varScale="1">
        <p:scale>
          <a:sx n="67" d="100"/>
          <a:sy n="67" d="100"/>
        </p:scale>
        <p:origin x="27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7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448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643" y="0"/>
            <a:ext cx="2945448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3F22893-3978-4B04-871C-74A3D340B812}" type="datetimeFigureOut">
              <a:rPr lang="zh-TW" altLang="en-US"/>
              <a:pPr/>
              <a:t>2017/5/3</a:t>
            </a:fld>
            <a:endParaRPr lang="en-US" altLang="zh-TW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800"/>
            <a:ext cx="2945448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643" y="9428800"/>
            <a:ext cx="2945448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0C0688E-5AEB-4FD1-9C09-6D932D5A0D6E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643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492BCC5-4756-4C9A-B76D-6E0EB54C4CA7}" type="datetimeFigureOut">
              <a:rPr lang="zh-TW" altLang="en-US"/>
              <a:pPr>
                <a:defRPr/>
              </a:pPr>
              <a:t>2017/5/3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085" y="4715192"/>
            <a:ext cx="5437506" cy="4466274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643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3ED2145-BFC9-443D-803F-C702ECAAF1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起始頁：遊戲開啟時所出現的畫面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                可以輸入遊戲名稱、作者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…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等文字，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                 也可放置自己設計的圖片。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229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221355-9CCE-4926-8CB0-AB5D3E39085B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說明頁最多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3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頁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說明頁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1</a:t>
            </a:r>
          </a:p>
        </p:txBody>
      </p:sp>
      <p:sp>
        <p:nvSpPr>
          <p:cNvPr id="1433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D2EBD8-1646-4E08-BB45-550D2CEBB65D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說明頁最多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3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頁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說明頁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2</a:t>
            </a:r>
          </a:p>
        </p:txBody>
      </p:sp>
      <p:sp>
        <p:nvSpPr>
          <p:cNvPr id="1638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F10E92-7F50-48D3-823E-573563D46AAF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說明頁最多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3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頁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說明頁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3</a:t>
            </a:r>
          </a:p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B45F3A-44D4-4CC1-B247-3A4D31DA6086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題目最多</a:t>
            </a:r>
            <a:r>
              <a:rPr lang="en-US" altLang="zh-TW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6</a:t>
            </a:r>
            <a:r>
              <a:rPr lang="zh-TW" altLang="en-US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題</a:t>
            </a:r>
            <a:endParaRPr lang="en-US" altLang="zh-TW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Q1 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第一題題目</a:t>
            </a:r>
          </a:p>
        </p:txBody>
      </p:sp>
      <p:sp>
        <p:nvSpPr>
          <p:cNvPr id="2048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CF912C-0C32-4FEF-8162-0747575353C7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每題都可製作提示。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Q1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提示</a:t>
            </a:r>
          </a:p>
        </p:txBody>
      </p:sp>
      <p:sp>
        <p:nvSpPr>
          <p:cNvPr id="2253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9C827E-342D-4DF6-AE81-786E97BEAB57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題目最多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6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Q2 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第二題題目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457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E03DD3-AE4F-4C24-A558-159A24F8C58E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每題都可製作提示。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Q2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提示</a:t>
            </a:r>
          </a:p>
        </p:txBody>
      </p:sp>
      <p:sp>
        <p:nvSpPr>
          <p:cNvPr id="2662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70044F-2E9B-4780-AB0B-3F9282BAD4E3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題目最多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6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Q3 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第三題題目</a:t>
            </a:r>
          </a:p>
        </p:txBody>
      </p:sp>
      <p:sp>
        <p:nvSpPr>
          <p:cNvPr id="2867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1E05C3-4BA0-4D5C-9451-F4B9DB233190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每題都可製作提示。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Q3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提示</a:t>
            </a:r>
          </a:p>
        </p:txBody>
      </p:sp>
      <p:sp>
        <p:nvSpPr>
          <p:cNvPr id="3072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557C95-BF23-4DB2-9479-35DF78E97FB5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題目最多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6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Q4 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第四題題目</a:t>
            </a:r>
          </a:p>
        </p:txBody>
      </p:sp>
      <p:sp>
        <p:nvSpPr>
          <p:cNvPr id="3277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AFB1AB-7E55-4A5F-97B7-6768996DBDDE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每題都可製作提示。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Q4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提示</a:t>
            </a:r>
          </a:p>
        </p:txBody>
      </p:sp>
      <p:sp>
        <p:nvSpPr>
          <p:cNvPr id="3481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04CB02-00FE-44BC-9F2A-27B110A7DEA4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題目最多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6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Q5 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第五題題目</a:t>
            </a:r>
          </a:p>
        </p:txBody>
      </p:sp>
      <p:sp>
        <p:nvSpPr>
          <p:cNvPr id="3686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6BB17A-AA0F-4FA9-A23E-9AB43469A493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每題都可製作提示。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Q5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提示</a:t>
            </a:r>
          </a:p>
        </p:txBody>
      </p:sp>
      <p:sp>
        <p:nvSpPr>
          <p:cNvPr id="3891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84323C-685A-4A82-8D43-DDA69D61B018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題目最多</a:t>
            </a: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6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題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Q6 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第六題題目</a:t>
            </a:r>
          </a:p>
        </p:txBody>
      </p:sp>
      <p:sp>
        <p:nvSpPr>
          <p:cNvPr id="409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18D562-A531-4E23-BCAA-2D582FBE99F3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每題都可製作提示。</a:t>
            </a:r>
            <a:endParaRPr lang="en-US" altLang="zh-TW" smtClean="0">
              <a:latin typeface="微軟正黑體"/>
              <a:ea typeface="微軟正黑體"/>
              <a:cs typeface="微軟正黑體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Q6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提示</a:t>
            </a:r>
          </a:p>
        </p:txBody>
      </p:sp>
      <p:sp>
        <p:nvSpPr>
          <p:cNvPr id="4301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C45D64-F741-493B-821B-5AF4EDDC33ED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起始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7" descr="F:\空白資料區\資料夾\png\iTS5密室逃脫計畫 - 遊戲故事前言 A4-14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9950" y="1557338"/>
            <a:ext cx="232410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936104"/>
          </a:xfrm>
          <a:prstGeom prst="rect">
            <a:avLst/>
          </a:prstGeom>
        </p:spPr>
        <p:txBody>
          <a:bodyPr anchor="ctr"/>
          <a:lstStyle>
            <a:lvl1pPr>
              <a:defRPr b="1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09955" y="5949280"/>
            <a:ext cx="5658190" cy="720080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說明頁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Rena\Desktop\遊戲版型(201611) - 複製\投影片2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19672" y="1484784"/>
            <a:ext cx="5904656" cy="38884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說明頁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Rena\Desktop\遊戲版型(201611) - 複製\投影片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19672" y="1484784"/>
            <a:ext cx="5904656" cy="38884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說明頁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ena\Desktop\遊戲版型(201611) - 複製\投影片4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19672" y="1484784"/>
            <a:ext cx="5904656" cy="38884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題目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Rena\Desktop\遊戲版型(201611) - 複製\投影片5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標題版面配置區 1"/>
          <p:cNvSpPr>
            <a:spLocks noGrp="1"/>
          </p:cNvSpPr>
          <p:nvPr>
            <p:ph type="title"/>
          </p:nvPr>
        </p:nvSpPr>
        <p:spPr>
          <a:xfrm>
            <a:off x="1763688" y="836712"/>
            <a:ext cx="6120680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algn="l" defTabSz="914400" rtl="0" eaLnBrk="1" latinLnBrk="0" hangingPunct="1">
              <a:defRPr lang="zh-TW" altLang="en-US" sz="2800" b="1" kern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15" name="內容版面配置區 2"/>
          <p:cNvSpPr>
            <a:spLocks noGrp="1"/>
          </p:cNvSpPr>
          <p:nvPr>
            <p:ph idx="1"/>
          </p:nvPr>
        </p:nvSpPr>
        <p:spPr>
          <a:xfrm>
            <a:off x="1835696" y="1772816"/>
            <a:ext cx="5904656" cy="38884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示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ena\Desktop\遊戲版型(201611) - 複製\投影片6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標題版面配置區 1"/>
          <p:cNvSpPr>
            <a:spLocks noGrp="1"/>
          </p:cNvSpPr>
          <p:nvPr>
            <p:ph type="title"/>
          </p:nvPr>
        </p:nvSpPr>
        <p:spPr>
          <a:xfrm>
            <a:off x="1181740" y="1296105"/>
            <a:ext cx="6774635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algn="l" defTabSz="914400" rtl="0" eaLnBrk="1" latinLnBrk="0" hangingPunct="1">
              <a:defRPr lang="zh-TW" altLang="en-US" sz="2800" b="1" kern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16" name="內容版面配置區 2"/>
          <p:cNvSpPr>
            <a:spLocks noGrp="1"/>
          </p:cNvSpPr>
          <p:nvPr>
            <p:ph idx="1"/>
          </p:nvPr>
        </p:nvSpPr>
        <p:spPr>
          <a:xfrm>
            <a:off x="1115616" y="2274236"/>
            <a:ext cx="6912768" cy="38884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闖關成功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940" t="4449" r="2957" b="44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闖關失敗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940" t="2921" r="2959" b="29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ena\Desktop\logo_2000.png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27988" y="57324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副標題 9"/>
          <p:cNvSpPr>
            <a:spLocks noGrp="1"/>
          </p:cNvSpPr>
          <p:nvPr>
            <p:ph type="subTitle" idx="1"/>
          </p:nvPr>
        </p:nvSpPr>
        <p:spPr>
          <a:xfrm>
            <a:off x="6732588" y="6308725"/>
            <a:ext cx="2447925" cy="7207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2000" dirty="0"/>
              <a:t>作者：</a:t>
            </a:r>
            <a:r>
              <a:rPr lang="zh-TW" altLang="en-US" sz="2000" dirty="0" smtClean="0"/>
              <a:t>小高</a:t>
            </a:r>
            <a:endParaRPr lang="zh-TW" altLang="en-US" sz="2000" dirty="0"/>
          </a:p>
        </p:txBody>
      </p:sp>
      <p:sp>
        <p:nvSpPr>
          <p:cNvPr id="4" name="標題 1"/>
          <p:cNvSpPr>
            <a:spLocks/>
          </p:cNvSpPr>
          <p:nvPr/>
        </p:nvSpPr>
        <p:spPr bwMode="auto">
          <a:xfrm>
            <a:off x="539552" y="5013176"/>
            <a:ext cx="81369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ChevronInverted">
              <a:avLst>
                <a:gd name="adj" fmla="val 50000"/>
              </a:avLst>
            </a:prstTxWarp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b="1" dirty="0">
                <a:latin typeface="Calibri" pitchFamily="34" charset="0"/>
                <a:ea typeface="+mn-ea"/>
              </a:rPr>
              <a:t>竹筷在</a:t>
            </a:r>
            <a:r>
              <a:rPr kumimoji="0" lang="zh-TW" altLang="en-US" sz="4400" b="1" dirty="0">
                <a:solidFill>
                  <a:srgbClr val="FF0000"/>
                </a:solidFill>
                <a:latin typeface="Calibri" pitchFamily="34" charset="0"/>
                <a:ea typeface="+mn-ea"/>
              </a:rPr>
              <a:t>無氧狀態下加熱</a:t>
            </a:r>
            <a:r>
              <a:rPr kumimoji="0" lang="zh-TW" altLang="en-US" sz="4400" b="1" dirty="0">
                <a:latin typeface="Calibri" pitchFamily="34" charset="0"/>
                <a:ea typeface="+mn-ea"/>
              </a:rPr>
              <a:t>會怎樣？</a:t>
            </a:r>
          </a:p>
        </p:txBody>
      </p:sp>
      <p:sp>
        <p:nvSpPr>
          <p:cNvPr id="8" name="矩形 7"/>
          <p:cNvSpPr/>
          <p:nvPr/>
        </p:nvSpPr>
        <p:spPr>
          <a:xfrm>
            <a:off x="72008" y="72008"/>
            <a:ext cx="1331640" cy="1412776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prstTxWarp prst="textCirclePour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理化追追追</a:t>
            </a:r>
          </a:p>
        </p:txBody>
      </p:sp>
      <p:sp>
        <p:nvSpPr>
          <p:cNvPr id="11" name="矩形 10"/>
          <p:cNvSpPr/>
          <p:nvPr/>
        </p:nvSpPr>
        <p:spPr>
          <a:xfrm>
            <a:off x="1907704" y="72008"/>
            <a:ext cx="1368152" cy="1412776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prstTxWarp prst="textCirclePour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理化追追追</a:t>
            </a:r>
          </a:p>
        </p:txBody>
      </p:sp>
      <p:sp>
        <p:nvSpPr>
          <p:cNvPr id="12" name="矩形 11"/>
          <p:cNvSpPr/>
          <p:nvPr/>
        </p:nvSpPr>
        <p:spPr>
          <a:xfrm>
            <a:off x="3816424" y="72008"/>
            <a:ext cx="1403648" cy="1340768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prstTxWarp prst="textCirclePour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理化追追追</a:t>
            </a:r>
          </a:p>
        </p:txBody>
      </p:sp>
      <p:sp>
        <p:nvSpPr>
          <p:cNvPr id="13" name="矩形 12"/>
          <p:cNvSpPr/>
          <p:nvPr/>
        </p:nvSpPr>
        <p:spPr>
          <a:xfrm>
            <a:off x="5688632" y="72008"/>
            <a:ext cx="1331640" cy="1340768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prstTxWarp prst="textCirclePour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理化追追追</a:t>
            </a:r>
          </a:p>
        </p:txBody>
      </p:sp>
      <p:sp>
        <p:nvSpPr>
          <p:cNvPr id="14" name="矩形 13"/>
          <p:cNvSpPr/>
          <p:nvPr/>
        </p:nvSpPr>
        <p:spPr>
          <a:xfrm>
            <a:off x="7452320" y="72008"/>
            <a:ext cx="1368152" cy="1412776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prstTxWarp prst="textCirclePour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理化追追追</a:t>
            </a:r>
          </a:p>
        </p:txBody>
      </p:sp>
      <p:sp>
        <p:nvSpPr>
          <p:cNvPr id="15" name="圓角矩形圖說文字 14"/>
          <p:cNvSpPr/>
          <p:nvPr/>
        </p:nvSpPr>
        <p:spPr>
          <a:xfrm>
            <a:off x="5651500" y="2133600"/>
            <a:ext cx="2449513" cy="1511300"/>
          </a:xfrm>
          <a:prstGeom prst="wedgeRoundRectCallout">
            <a:avLst>
              <a:gd name="adj1" fmla="val -89735"/>
              <a:gd name="adj2" fmla="val 411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FF0000"/>
                </a:solidFill>
              </a:rPr>
              <a:t>溫馨小叮嚀：</a:t>
            </a:r>
            <a:endParaRPr kumimoji="0" lang="en-US" altLang="zh-TW" b="1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solidFill>
                  <a:schemeClr val="tx1"/>
                </a:solidFill>
              </a:rPr>
              <a:t>記得要</a:t>
            </a:r>
            <a:r>
              <a:rPr kumimoji="0" lang="zh-TW" altLang="en-US" b="1" dirty="0">
                <a:solidFill>
                  <a:schemeClr val="tx1"/>
                </a:solidFill>
              </a:rPr>
              <a:t>拍照存證</a:t>
            </a:r>
            <a:r>
              <a:rPr kumimoji="0" lang="zh-TW" altLang="en-US" dirty="0">
                <a:solidFill>
                  <a:schemeClr val="tx1"/>
                </a:solidFill>
              </a:rPr>
              <a:t>，</a:t>
            </a:r>
            <a:endParaRPr kumimoji="0" lang="en-US" altLang="zh-TW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</a:rPr>
              <a:t>並繳交完成，</a:t>
            </a:r>
            <a:endParaRPr kumimoji="0" lang="en-US" altLang="zh-TW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solidFill>
                  <a:schemeClr val="tx1"/>
                </a:solidFill>
              </a:rPr>
              <a:t>才算</a:t>
            </a:r>
            <a:r>
              <a:rPr kumimoji="0" lang="zh-TW" altLang="en-US" b="1" dirty="0">
                <a:solidFill>
                  <a:schemeClr val="tx1"/>
                </a:solidFill>
              </a:rPr>
              <a:t>闖關成功</a:t>
            </a:r>
            <a:r>
              <a:rPr kumimoji="0" lang="zh-TW" altLang="en-US" dirty="0">
                <a:solidFill>
                  <a:schemeClr val="tx1"/>
                </a:solidFill>
              </a:rPr>
              <a:t>喔。</a:t>
            </a:r>
          </a:p>
        </p:txBody>
      </p:sp>
      <p:sp>
        <p:nvSpPr>
          <p:cNvPr id="17" name="手繪多邊形 16"/>
          <p:cNvSpPr/>
          <p:nvPr/>
        </p:nvSpPr>
        <p:spPr>
          <a:xfrm>
            <a:off x="4233863" y="3468688"/>
            <a:ext cx="215900" cy="84137"/>
          </a:xfrm>
          <a:custGeom>
            <a:avLst/>
            <a:gdLst>
              <a:gd name="connsiteX0" fmla="*/ 7143 w 216693"/>
              <a:gd name="connsiteY0" fmla="*/ 83344 h 83344"/>
              <a:gd name="connsiteX1" fmla="*/ 216693 w 216693"/>
              <a:gd name="connsiteY1" fmla="*/ 78582 h 83344"/>
              <a:gd name="connsiteX2" fmla="*/ 211931 w 216693"/>
              <a:gd name="connsiteY2" fmla="*/ 0 h 83344"/>
              <a:gd name="connsiteX3" fmla="*/ 0 w 216693"/>
              <a:gd name="connsiteY3" fmla="*/ 9525 h 83344"/>
              <a:gd name="connsiteX4" fmla="*/ 7143 w 216693"/>
              <a:gd name="connsiteY4" fmla="*/ 83344 h 8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693" h="83344">
                <a:moveTo>
                  <a:pt x="7143" y="83344"/>
                </a:moveTo>
                <a:lnTo>
                  <a:pt x="216693" y="78582"/>
                </a:lnTo>
                <a:lnTo>
                  <a:pt x="211931" y="0"/>
                </a:lnTo>
                <a:lnTo>
                  <a:pt x="0" y="9525"/>
                </a:lnTo>
                <a:lnTo>
                  <a:pt x="7143" y="833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11274" name="Picture 8" descr="D:\高錦松資料庫\高錦松--國中自然與生活科技教學資料庫\高錦松--理化教學資料庫\理化動畫庫\理化實驗小動畫\dry-l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852738"/>
            <a:ext cx="3116263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>
            <a:spLocks/>
          </p:cNvSpPr>
          <p:nvPr/>
        </p:nvSpPr>
        <p:spPr bwMode="auto">
          <a:xfrm>
            <a:off x="539750" y="908050"/>
            <a:ext cx="82296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zh-TW" altLang="en-US" sz="3200" b="1" dirty="0">
                <a:solidFill>
                  <a:srgbClr val="0000CC"/>
                </a:solidFill>
                <a:latin typeface="Calibri" pitchFamily="34" charset="0"/>
                <a:ea typeface="+mn-ea"/>
              </a:rPr>
              <a:t>氧氣有助燃性</a:t>
            </a:r>
            <a:endParaRPr kumimoji="0" lang="en-US" altLang="zh-TW" sz="3200" b="1" dirty="0">
              <a:solidFill>
                <a:srgbClr val="0000CC"/>
              </a:solidFill>
              <a:latin typeface="Calibri" pitchFamily="34" charset="0"/>
              <a:ea typeface="+mn-ea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kumimoji="0" lang="zh-TW" altLang="en-US" sz="3200" b="1" dirty="0">
                <a:solidFill>
                  <a:srgbClr val="FF0000"/>
                </a:solidFill>
                <a:latin typeface="Calibri" pitchFamily="34" charset="0"/>
                <a:ea typeface="+mn-ea"/>
              </a:rPr>
              <a:t>沒有氧氣   物質無法燃燒！！！</a:t>
            </a:r>
            <a:endParaRPr kumimoji="0" lang="en-US" altLang="zh-TW" sz="3200" b="1" dirty="0">
              <a:solidFill>
                <a:srgbClr val="FF0000"/>
              </a:solidFill>
              <a:latin typeface="Calibri" pitchFamily="34" charset="0"/>
              <a:ea typeface="+mn-ea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endParaRPr kumimoji="0" lang="en-US" altLang="zh-TW" sz="3200" dirty="0">
              <a:latin typeface="Calibri" pitchFamily="34" charset="0"/>
              <a:ea typeface="+mn-ea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endParaRPr kumimoji="0" lang="en-US" altLang="zh-TW" sz="3200" dirty="0">
              <a:latin typeface="Calibri" pitchFamily="34" charset="0"/>
              <a:ea typeface="+mn-ea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endParaRPr kumimoji="0" lang="en-US" altLang="zh-TW" sz="3200" dirty="0">
              <a:latin typeface="Calibri" pitchFamily="34" charset="0"/>
              <a:ea typeface="+mn-ea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endParaRPr kumimoji="0" lang="en-US" altLang="zh-TW" sz="3200" dirty="0">
              <a:latin typeface="Calibri" pitchFamily="34" charset="0"/>
              <a:ea typeface="+mn-ea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例如：鋅粉燃燒後，離開火源就會熄滅；</a:t>
            </a:r>
            <a:endParaRPr kumimoji="0"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用針挑開內部</a:t>
            </a: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，才見</a:t>
            </a:r>
            <a:r>
              <a:rPr kumimoji="0"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復燃</a:t>
            </a: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  <p:pic>
        <p:nvPicPr>
          <p:cNvPr id="5" name="Picture 8" descr="圖4-3"/>
          <p:cNvPicPr>
            <a:picLocks noChangeAspect="1" noChangeArrowheads="1"/>
          </p:cNvPicPr>
          <p:nvPr/>
        </p:nvPicPr>
        <p:blipFill>
          <a:blip r:embed="rId3" cstate="print"/>
          <a:srcRect l="24319" t="13332" r="32652" b="52322"/>
          <a:stretch>
            <a:fillRect/>
          </a:stretch>
        </p:blipFill>
        <p:spPr bwMode="auto">
          <a:xfrm>
            <a:off x="1908175" y="2205038"/>
            <a:ext cx="2825750" cy="23764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4" cstate="print"/>
          <a:srcRect l="3288" t="5490" r="37578" b="7747"/>
          <a:stretch>
            <a:fillRect/>
          </a:stretch>
        </p:blipFill>
        <p:spPr bwMode="auto">
          <a:xfrm>
            <a:off x="4859338" y="2201863"/>
            <a:ext cx="2782887" cy="23796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內容版面配置區 1"/>
          <p:cNvSpPr>
            <a:spLocks noGrp="1"/>
          </p:cNvSpPr>
          <p:nvPr>
            <p:ph idx="1"/>
          </p:nvPr>
        </p:nvSpPr>
        <p:spPr bwMode="auto">
          <a:xfrm>
            <a:off x="1619250" y="620713"/>
            <a:ext cx="5905500" cy="51117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</a:pPr>
            <a:r>
              <a:rPr lang="zh-TW" altLang="en-US" sz="4000" b="1" smtClean="0">
                <a:solidFill>
                  <a:schemeClr val="tx1"/>
                </a:solidFill>
                <a:latin typeface="華康特粗楷體"/>
                <a:ea typeface="華康特粗楷體"/>
                <a:cs typeface="華康特粗楷體"/>
              </a:rPr>
              <a:t>本次任務：</a:t>
            </a:r>
            <a:endParaRPr lang="en-US" altLang="zh-TW" sz="4000" b="1" smtClean="0">
              <a:solidFill>
                <a:schemeClr val="tx1"/>
              </a:solidFill>
              <a:latin typeface="華康特粗楷體"/>
              <a:ea typeface="華康特粗楷體"/>
              <a:cs typeface="華康特粗楷體"/>
            </a:endParaRPr>
          </a:p>
          <a:p>
            <a:pPr marL="342900" indent="-342900">
              <a:lnSpc>
                <a:spcPct val="90000"/>
              </a:lnSpc>
            </a:pPr>
            <a:r>
              <a:rPr lang="zh-TW" altLang="en-US" sz="4000" b="1" smtClean="0">
                <a:solidFill>
                  <a:srgbClr val="FFFF00"/>
                </a:solidFill>
                <a:latin typeface="Calibri" pitchFamily="34" charset="0"/>
                <a:ea typeface="微軟正黑體"/>
                <a:cs typeface="微軟正黑體"/>
              </a:rPr>
              <a:t>查出將竹筷</a:t>
            </a:r>
            <a:r>
              <a:rPr lang="zh-TW" altLang="en-US" sz="4000" b="1" smtClean="0">
                <a:solidFill>
                  <a:srgbClr val="FF0000"/>
                </a:solidFill>
                <a:latin typeface="Calibri" pitchFamily="34" charset="0"/>
                <a:ea typeface="微軟正黑體"/>
                <a:cs typeface="微軟正黑體"/>
              </a:rPr>
              <a:t>隔絕空氣</a:t>
            </a:r>
            <a:r>
              <a:rPr lang="zh-TW" altLang="en-US" sz="4000" b="1" smtClean="0">
                <a:solidFill>
                  <a:srgbClr val="FFFF00"/>
                </a:solidFill>
                <a:latin typeface="Calibri" pitchFamily="34" charset="0"/>
                <a:ea typeface="微軟正黑體"/>
                <a:cs typeface="微軟正黑體"/>
              </a:rPr>
              <a:t>後 </a:t>
            </a:r>
            <a:endParaRPr lang="en-US" altLang="zh-TW" sz="4000" b="1" smtClean="0">
              <a:solidFill>
                <a:srgbClr val="FFFF00"/>
              </a:solidFill>
              <a:latin typeface="Calibri" pitchFamily="34" charset="0"/>
              <a:ea typeface="微軟正黑體"/>
              <a:cs typeface="微軟正黑體"/>
            </a:endParaRPr>
          </a:p>
          <a:p>
            <a:pPr marL="342900" indent="-342900">
              <a:lnSpc>
                <a:spcPct val="90000"/>
              </a:lnSpc>
            </a:pPr>
            <a:r>
              <a:rPr lang="zh-TW" altLang="en-US" sz="4000" b="1" smtClean="0">
                <a:solidFill>
                  <a:srgbClr val="FFFF00"/>
                </a:solidFill>
                <a:latin typeface="Calibri" pitchFamily="34" charset="0"/>
                <a:ea typeface="微軟正黑體"/>
                <a:cs typeface="微軟正黑體"/>
              </a:rPr>
              <a:t>再用酒精燈加熱</a:t>
            </a:r>
            <a:endParaRPr lang="en-US" altLang="zh-TW" sz="4000" smtClean="0">
              <a:solidFill>
                <a:srgbClr val="FFFF00"/>
              </a:solidFill>
              <a:latin typeface="Calibri" pitchFamily="34" charset="0"/>
              <a:ea typeface="微軟正黑體"/>
              <a:cs typeface="微軟正黑體"/>
            </a:endParaRPr>
          </a:p>
          <a:p>
            <a:pPr marL="342900" indent="-342900">
              <a:lnSpc>
                <a:spcPct val="90000"/>
              </a:lnSpc>
            </a:pPr>
            <a:r>
              <a:rPr lang="zh-TW" altLang="en-US" sz="4000" b="1" smtClean="0">
                <a:solidFill>
                  <a:srgbClr val="FFFF00"/>
                </a:solidFill>
                <a:latin typeface="Calibri" pitchFamily="34" charset="0"/>
                <a:ea typeface="微軟正黑體"/>
                <a:cs typeface="微軟正黑體"/>
              </a:rPr>
              <a:t>會發生那些事？</a:t>
            </a:r>
            <a:endParaRPr lang="en-US" altLang="zh-TW" b="1" smtClean="0">
              <a:solidFill>
                <a:srgbClr val="FFFF00"/>
              </a:solidFill>
              <a:latin typeface="Calibri" pitchFamily="34" charset="0"/>
              <a:ea typeface="微軟正黑體"/>
              <a:cs typeface="微軟正黑體"/>
            </a:endParaRPr>
          </a:p>
          <a:p>
            <a:pPr marL="342900" indent="-342900">
              <a:lnSpc>
                <a:spcPct val="90000"/>
              </a:lnSpc>
            </a:pPr>
            <a:r>
              <a:rPr lang="en-US" altLang="zh-TW" sz="2800" b="1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800" b="1" smtClean="0">
                <a:latin typeface="標楷體" pitchFamily="65" charset="-120"/>
                <a:ea typeface="標楷體" pitchFamily="65" charset="-120"/>
              </a:rPr>
              <a:t>分鐘小組討論</a:t>
            </a:r>
            <a:endParaRPr lang="en-US" altLang="zh-TW" sz="2800" b="1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lnSpc>
                <a:spcPct val="90000"/>
              </a:lnSpc>
            </a:pPr>
            <a:r>
              <a:rPr lang="zh-TW" altLang="en-US" sz="2800" b="1" smtClean="0">
                <a:latin typeface="標楷體" pitchFamily="65" charset="-120"/>
                <a:ea typeface="標楷體" pitchFamily="65" charset="-120"/>
              </a:rPr>
              <a:t>把你認為</a:t>
            </a:r>
            <a:r>
              <a:rPr lang="zh-TW" altLang="en-US" sz="2800" b="1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可能的結果</a:t>
            </a:r>
            <a:r>
              <a:rPr lang="zh-TW" altLang="en-US" sz="2800" b="1" smtClean="0">
                <a:latin typeface="標楷體" pitchFamily="65" charset="-120"/>
                <a:ea typeface="標楷體" pitchFamily="65" charset="-120"/>
              </a:rPr>
              <a:t> 寫在學習單上</a:t>
            </a:r>
            <a:endParaRPr lang="en-US" altLang="zh-TW" sz="2800" b="1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lnSpc>
                <a:spcPct val="90000"/>
              </a:lnSpc>
            </a:pPr>
            <a:r>
              <a:rPr lang="zh-TW" altLang="en-US" sz="2800" b="1" smtClean="0">
                <a:solidFill>
                  <a:srgbClr val="0000CC"/>
                </a:solidFill>
                <a:latin typeface="標楷體" pitchFamily="65" charset="-120"/>
                <a:ea typeface="金梅小黑歪體字形"/>
                <a:cs typeface="金梅小黑歪體字形"/>
              </a:rPr>
              <a:t>拍照後</a:t>
            </a:r>
            <a:r>
              <a:rPr lang="zh-TW" altLang="en-US" sz="2800" b="1" smtClean="0">
                <a:latin typeface="新細明體" charset="-120"/>
                <a:ea typeface="金梅小黑歪體字形"/>
                <a:cs typeface="金梅小黑歪體字形"/>
              </a:rPr>
              <a:t>，繳交至</a:t>
            </a:r>
            <a:r>
              <a:rPr lang="en-US" altLang="zh-TW" sz="2800" b="1" smtClean="0">
                <a:solidFill>
                  <a:srgbClr val="0000CC"/>
                </a:solidFill>
                <a:latin typeface="新細明體" charset="-120"/>
                <a:ea typeface="金梅小黑歪體字形"/>
                <a:cs typeface="金梅小黑歪體字形"/>
              </a:rPr>
              <a:t>Q-0</a:t>
            </a:r>
            <a:r>
              <a:rPr lang="zh-TW" altLang="en-US" sz="2800" b="1" smtClean="0">
                <a:solidFill>
                  <a:srgbClr val="0000CC"/>
                </a:solidFill>
                <a:latin typeface="新細明體" charset="-120"/>
                <a:ea typeface="金梅小黑歪體字形"/>
                <a:cs typeface="金梅小黑歪體字形"/>
              </a:rPr>
              <a:t>資料夾</a:t>
            </a:r>
            <a:endParaRPr lang="en-US" altLang="zh-TW" sz="2800" b="1" smtClean="0">
              <a:solidFill>
                <a:srgbClr val="0000CC"/>
              </a:solidFill>
              <a:latin typeface="新細明體" charset="-120"/>
              <a:ea typeface="新細明體" charset="-120"/>
            </a:endParaRPr>
          </a:p>
          <a:p>
            <a:pPr marL="342900" indent="-342900">
              <a:lnSpc>
                <a:spcPct val="90000"/>
              </a:lnSpc>
            </a:pPr>
            <a:r>
              <a:rPr lang="zh-TW" altLang="en-US" sz="2800" b="1" smtClean="0">
                <a:latin typeface="標楷體" pitchFamily="65" charset="-120"/>
                <a:ea typeface="標楷體" pitchFamily="65" charset="-120"/>
              </a:rPr>
              <a:t>發表討論成果者 可得</a:t>
            </a:r>
            <a:r>
              <a:rPr lang="zh-TW" altLang="en-US" sz="28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解密小物</a:t>
            </a:r>
            <a:endParaRPr lang="zh-TW" altLang="en-US" sz="2800" b="1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lnSpc>
                <a:spcPct val="90000"/>
              </a:lnSpc>
            </a:pPr>
            <a:r>
              <a:rPr lang="en-US" altLang="zh-TW" sz="280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限量三個</a:t>
            </a:r>
            <a:r>
              <a:rPr lang="en-US" altLang="zh-TW" sz="280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80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619250" y="765175"/>
            <a:ext cx="5905500" cy="4824413"/>
          </a:xfrm>
        </p:spPr>
        <p:txBody>
          <a:bodyPr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600" b="1" dirty="0" smtClean="0">
                <a:solidFill>
                  <a:srgbClr val="FFFF00"/>
                </a:solidFill>
              </a:rPr>
              <a:t>桌上有任務袋</a:t>
            </a:r>
            <a:endParaRPr lang="en-US" altLang="zh-TW" sz="4600" b="1" dirty="0" smtClean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600" b="1" dirty="0" smtClean="0">
                <a:solidFill>
                  <a:srgbClr val="FFFF00"/>
                </a:solidFill>
              </a:rPr>
              <a:t>內有重要線索</a:t>
            </a:r>
            <a:endParaRPr lang="en-US" altLang="zh-TW" sz="4600" b="1" dirty="0" smtClean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600" b="1" dirty="0" smtClean="0">
                <a:solidFill>
                  <a:srgbClr val="FFFF00"/>
                </a:solidFill>
              </a:rPr>
              <a:t>務必小心善用</a:t>
            </a:r>
            <a:endParaRPr lang="en-US" altLang="zh-TW" sz="4600" b="1" dirty="0" smtClean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zh-TW" sz="41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100" b="1" dirty="0" smtClean="0">
                <a:solidFill>
                  <a:srgbClr val="FF0000"/>
                </a:solidFill>
              </a:rPr>
              <a:t>共有</a:t>
            </a:r>
            <a:r>
              <a:rPr lang="en-US" altLang="zh-TW" sz="4100" b="1" dirty="0" smtClean="0">
                <a:solidFill>
                  <a:srgbClr val="FF0000"/>
                </a:solidFill>
              </a:rPr>
              <a:t>6</a:t>
            </a:r>
            <a:r>
              <a:rPr lang="zh-TW" altLang="en-US" sz="4100" b="1" dirty="0" smtClean="0">
                <a:solidFill>
                  <a:srgbClr val="FF0000"/>
                </a:solidFill>
              </a:rPr>
              <a:t>道謎題</a:t>
            </a:r>
            <a:endParaRPr lang="en-US" altLang="zh-TW" sz="4100" b="1" dirty="0" smtClean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100" b="1" dirty="0" smtClean="0">
                <a:solidFill>
                  <a:srgbClr val="FF0000"/>
                </a:solidFill>
              </a:rPr>
              <a:t>只有</a:t>
            </a:r>
            <a:r>
              <a:rPr lang="en-US" altLang="zh-TW" sz="4100" b="1" dirty="0" smtClean="0">
                <a:solidFill>
                  <a:srgbClr val="FF0000"/>
                </a:solidFill>
              </a:rPr>
              <a:t>25</a:t>
            </a:r>
            <a:r>
              <a:rPr lang="zh-TW" altLang="en-US" sz="4100" b="1" dirty="0" smtClean="0">
                <a:solidFill>
                  <a:srgbClr val="FF0000"/>
                </a:solidFill>
              </a:rPr>
              <a:t>分鐘</a:t>
            </a:r>
            <a:endParaRPr lang="en-US" altLang="zh-TW" sz="4100" b="1" dirty="0" smtClean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sz="4100" b="1" dirty="0" smtClean="0">
                <a:solidFill>
                  <a:srgbClr val="FFFF00"/>
                </a:solidFill>
              </a:rPr>
              <a:t>祝好運</a:t>
            </a:r>
            <a:endParaRPr lang="en-US" altLang="zh-TW" sz="4100" b="1" dirty="0" smtClean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zh-TW" sz="900" b="1" dirty="0" smtClean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TW" altLang="en-US" b="1" dirty="0" smtClean="0">
                <a:solidFill>
                  <a:srgbClr val="23FD66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7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理化追追追</a:t>
            </a:r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Let</a:t>
            </a:r>
            <a:r>
              <a:rPr lang="en-US" altLang="zh-TW" sz="24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′</a:t>
            </a:r>
            <a:r>
              <a:rPr lang="en-US" altLang="zh-TW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s</a:t>
            </a:r>
            <a:r>
              <a:rPr lang="zh-TW" altLang="en-US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go</a:t>
            </a:r>
            <a:r>
              <a:rPr lang="zh-TW" altLang="en-US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！</a:t>
            </a:r>
            <a:endParaRPr lang="zh-TW" altLang="en-US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1355725" y="822325"/>
            <a:ext cx="6624638" cy="11525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altLang="zh-TW" sz="3600" dirty="0"/>
              <a:t>Q1  </a:t>
            </a:r>
            <a:r>
              <a:rPr sz="3600" dirty="0" err="1" smtClean="0"/>
              <a:t>要如何才能讓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r>
              <a:rPr sz="3600" dirty="0" err="1" smtClean="0"/>
              <a:t>竹筷子</a:t>
            </a:r>
            <a:r>
              <a:rPr sz="3600" dirty="0" err="1" smtClean="0">
                <a:solidFill>
                  <a:srgbClr val="FF0000"/>
                </a:solidFill>
              </a:rPr>
              <a:t>跟空氣隔絕</a:t>
            </a:r>
            <a:r>
              <a:rPr sz="3600" dirty="0" err="1" smtClean="0"/>
              <a:t>呢</a:t>
            </a:r>
            <a:r>
              <a:rPr sz="3600" dirty="0" smtClean="0"/>
              <a:t>？</a:t>
            </a:r>
            <a:endParaRPr sz="3600" dirty="0"/>
          </a:p>
        </p:txBody>
      </p:sp>
      <p:sp>
        <p:nvSpPr>
          <p:cNvPr id="8" name="內容版面配置區 7"/>
          <p:cNvSpPr>
            <a:spLocks noGrp="1"/>
          </p:cNvSpPr>
          <p:nvPr>
            <p:ph idx="1"/>
          </p:nvPr>
        </p:nvSpPr>
        <p:spPr>
          <a:xfrm>
            <a:off x="1435100" y="1885950"/>
            <a:ext cx="6777038" cy="3887788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lang="en-US" altLang="zh-TW" sz="2800" dirty="0" smtClean="0">
                <a:latin typeface="標楷體" pitchFamily="65" charset="-120"/>
                <a:ea typeface="金梅小黑歪體字形"/>
                <a:cs typeface="金梅小黑歪體字形"/>
              </a:rPr>
              <a:t>1.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用任務袋資源，讓竹筷和空氣隔絕。</a:t>
            </a:r>
            <a:endParaRPr lang="en-US" altLang="zh-TW" sz="2800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>
              <a:defRPr/>
            </a:pPr>
            <a:r>
              <a:rPr lang="en-US" altLang="zh-TW" sz="2800" dirty="0" smtClean="0">
                <a:latin typeface="標楷體" pitchFamily="65" charset="-120"/>
                <a:ea typeface="金梅小黑歪體字形"/>
                <a:cs typeface="金梅小黑歪體字形"/>
              </a:rPr>
              <a:t>2.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處理竹筷時，</a:t>
            </a:r>
            <a:r>
              <a:rPr lang="zh-TW" altLang="en-US" sz="2800" dirty="0" smtClean="0">
                <a:solidFill>
                  <a:srgbClr val="0000CC"/>
                </a:solidFill>
                <a:latin typeface="標楷體" pitchFamily="65" charset="-120"/>
                <a:ea typeface="金梅小黑歪體字形"/>
                <a:cs typeface="金梅小黑歪體字形"/>
              </a:rPr>
              <a:t>一端封閉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金梅小黑歪體字形"/>
                <a:cs typeface="金梅小黑歪體字形"/>
              </a:rPr>
              <a:t>另一端要</a:t>
            </a:r>
            <a:endParaRPr lang="en-US" altLang="zh-TW" sz="2800" b="1" dirty="0" smtClean="0">
              <a:solidFill>
                <a:srgbClr val="FF0000"/>
              </a:solidFill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>
              <a:defRPr/>
            </a:pP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金梅小黑歪體字形"/>
                <a:cs typeface="金梅小黑歪體字形"/>
              </a:rPr>
              <a:t>  留透氣口</a:t>
            </a:r>
            <a:r>
              <a:rPr lang="zh-TW" altLang="en-US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。</a:t>
            </a:r>
            <a:endParaRPr lang="en-US" altLang="zh-TW" sz="2800" b="1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>
              <a:defRPr/>
            </a:pPr>
            <a:r>
              <a:rPr lang="en-US" altLang="zh-TW" sz="2800" dirty="0" smtClean="0">
                <a:latin typeface="標楷體" pitchFamily="65" charset="-120"/>
                <a:ea typeface="金梅小黑歪體字形"/>
                <a:cs typeface="金梅小黑歪體字形"/>
              </a:rPr>
              <a:t>3.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拍</a:t>
            </a:r>
            <a:r>
              <a:rPr lang="en-US" altLang="zh-TW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3</a:t>
            </a:r>
            <a:r>
              <a:rPr lang="zh-TW" altLang="en-US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張照片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紀錄過程，繳交至</a:t>
            </a:r>
            <a:r>
              <a:rPr lang="en-US" altLang="zh-TW" sz="2800" dirty="0" smtClean="0">
                <a:latin typeface="標楷體" pitchFamily="65" charset="-120"/>
                <a:ea typeface="金梅小黑歪體字形"/>
                <a:cs typeface="金梅小黑歪體字形"/>
              </a:rPr>
              <a:t>Q1</a:t>
            </a:r>
            <a:r>
              <a:rPr lang="zh-TW" altLang="en-US" sz="2800" b="1" dirty="0" smtClean="0">
                <a:solidFill>
                  <a:srgbClr val="0000CC"/>
                </a:solidFill>
                <a:latin typeface="+mn-ea"/>
                <a:cs typeface="金梅小黑歪體字形"/>
              </a:rPr>
              <a:t>資料夾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。</a:t>
            </a:r>
            <a:endParaRPr lang="en-US" altLang="zh-TW" sz="2800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>
              <a:defRPr/>
            </a:pPr>
            <a:r>
              <a:rPr lang="en-US" altLang="zh-TW" sz="2800" dirty="0" smtClean="0">
                <a:latin typeface="標楷體" pitchFamily="65" charset="-120"/>
                <a:ea typeface="金梅小黑歪體字形"/>
                <a:cs typeface="金梅小黑歪體字形"/>
              </a:rPr>
              <a:t>4.</a:t>
            </a:r>
            <a:r>
              <a:rPr lang="zh-TW" altLang="en-US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竹筷隔絕空氣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完成後，經</a:t>
            </a:r>
            <a:r>
              <a:rPr lang="zh-TW" altLang="en-US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老師檢查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，可</a:t>
            </a:r>
            <a:endParaRPr lang="en-US" altLang="zh-TW" sz="2800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>
              <a:defRPr/>
            </a:pP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  獲得通關密碼。</a:t>
            </a:r>
          </a:p>
        </p:txBody>
      </p:sp>
      <p:sp>
        <p:nvSpPr>
          <p:cNvPr id="19459" name="標題 5"/>
          <p:cNvSpPr txBox="1">
            <a:spLocks/>
          </p:cNvSpPr>
          <p:nvPr/>
        </p:nvSpPr>
        <p:spPr bwMode="auto">
          <a:xfrm>
            <a:off x="2138363" y="4941168"/>
            <a:ext cx="69913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               </a:t>
            </a:r>
            <a:r>
              <a:rPr kumimoji="0" lang="zh-TW" altLang="en-US" sz="3600" b="1" dirty="0">
                <a:latin typeface="微軟正黑體"/>
                <a:ea typeface="微軟正黑體"/>
                <a:cs typeface="微軟正黑體"/>
              </a:rPr>
              <a:t>    </a:t>
            </a:r>
            <a:r>
              <a:rPr kumimoji="0" lang="en-US" altLang="zh-TW" sz="60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*</a:t>
            </a:r>
            <a:r>
              <a:rPr kumimoji="0" lang="zh-TW" altLang="en-US" sz="60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 * </a:t>
            </a:r>
            <a:r>
              <a:rPr kumimoji="0" lang="en-US" altLang="zh-TW" sz="60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*</a:t>
            </a:r>
            <a:r>
              <a:rPr kumimoji="0" lang="zh-TW" altLang="en-US" sz="60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kumimoji="0" lang="en-US" altLang="zh-TW" sz="60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*</a:t>
            </a:r>
            <a:endParaRPr kumimoji="0" lang="zh-TW" altLang="en-US" sz="6000" b="1" dirty="0">
              <a:solidFill>
                <a:srgbClr val="6600CC"/>
              </a:solidFill>
              <a:latin typeface="微軟正黑體"/>
              <a:ea typeface="微軟正黑體"/>
              <a:cs typeface="微軟正黑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1042988" y="188913"/>
            <a:ext cx="6775450" cy="711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mtClean="0"/>
              <a:t>Q1</a:t>
            </a:r>
            <a:r>
              <a:rPr smtClean="0"/>
              <a:t>提示：</a:t>
            </a:r>
            <a:endParaRPr/>
          </a:p>
        </p:txBody>
      </p:sp>
      <p:sp>
        <p:nvSpPr>
          <p:cNvPr id="21506" name="內容版面配置區 6"/>
          <p:cNvSpPr>
            <a:spLocks noGrp="1"/>
          </p:cNvSpPr>
          <p:nvPr>
            <p:ph idx="1"/>
          </p:nvPr>
        </p:nvSpPr>
        <p:spPr bwMode="auto">
          <a:xfrm>
            <a:off x="684213" y="692150"/>
            <a:ext cx="7920037" cy="38877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1.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將物質</a:t>
            </a:r>
            <a:r>
              <a:rPr lang="zh-TW" altLang="en-US" sz="3000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隔絕空氣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後加熱的處理方法稱為：</a:t>
            </a:r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  「</a:t>
            </a:r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乾餾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」。</a:t>
            </a:r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2.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鋁箔包竹筷時，先將</a:t>
            </a:r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半支竹筷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與</a:t>
            </a:r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整支竹筷</a:t>
            </a:r>
            <a:endParaRPr lang="en-US" altLang="zh-TW" sz="3000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    一起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放中間，並</a:t>
            </a:r>
            <a:r>
              <a:rPr lang="zh-TW" altLang="en-US" sz="3000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讓整支的竹筷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露出一小段</a:t>
            </a:r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；</a:t>
            </a:r>
            <a:endParaRPr lang="en-US" altLang="zh-TW" sz="3000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   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包好後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將整支的竹筷抽出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，形成氣體通道，</a:t>
            </a:r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   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留下的半支竹筷</a:t>
            </a:r>
            <a:r>
              <a:rPr lang="zh-TW" altLang="en-US" sz="300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可做「乾餾」材料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。</a:t>
            </a:r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</p:txBody>
      </p:sp>
      <p:pic>
        <p:nvPicPr>
          <p:cNvPr id="21507" name="Picture 2" descr="F:\Holiyo\IMG_20170414_135257.jpg"/>
          <p:cNvPicPr>
            <a:picLocks noChangeAspect="1" noChangeArrowheads="1"/>
          </p:cNvPicPr>
          <p:nvPr/>
        </p:nvPicPr>
        <p:blipFill>
          <a:blip r:embed="rId3" cstate="print"/>
          <a:srcRect l="32250" t="5885" r="18575"/>
          <a:stretch>
            <a:fillRect/>
          </a:stretch>
        </p:blipFill>
        <p:spPr bwMode="auto">
          <a:xfrm rot="6002739">
            <a:off x="462257" y="4677015"/>
            <a:ext cx="3087177" cy="2577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08" name="群組 11"/>
          <p:cNvGrpSpPr>
            <a:grpSpLocks/>
          </p:cNvGrpSpPr>
          <p:nvPr/>
        </p:nvGrpSpPr>
        <p:grpSpPr bwMode="auto">
          <a:xfrm>
            <a:off x="5435600" y="4221163"/>
            <a:ext cx="3492500" cy="2636837"/>
            <a:chOff x="7668344" y="5157192"/>
            <a:chExt cx="1475656" cy="1700808"/>
          </a:xfrm>
        </p:grpSpPr>
        <p:pic>
          <p:nvPicPr>
            <p:cNvPr id="21516" name="Picture 3" descr="F:\Holiyo\IMG_20170414_135947.jpg"/>
            <p:cNvPicPr>
              <a:picLocks noChangeAspect="1" noChangeArrowheads="1"/>
            </p:cNvPicPr>
            <p:nvPr/>
          </p:nvPicPr>
          <p:blipFill>
            <a:blip r:embed="rId4" cstate="print"/>
            <a:srcRect t="13641" b="13248"/>
            <a:stretch>
              <a:fillRect/>
            </a:stretch>
          </p:blipFill>
          <p:spPr bwMode="auto">
            <a:xfrm>
              <a:off x="7668344" y="5157192"/>
              <a:ext cx="1475656" cy="1700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7"/>
            <p:cNvSpPr/>
            <p:nvPr/>
          </p:nvSpPr>
          <p:spPr>
            <a:xfrm rot="19745346" flipV="1">
              <a:off x="8079516" y="5729589"/>
              <a:ext cx="569469" cy="29695"/>
            </a:xfrm>
            <a:prstGeom prst="rect">
              <a:avLst/>
            </a:prstGeom>
            <a:solidFill>
              <a:srgbClr val="FF9900"/>
            </a:solidFill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n>
                  <a:solidFill>
                    <a:schemeClr val="tx1"/>
                  </a:solidFill>
                  <a:prstDash val="sysDot"/>
                </a:ln>
              </a:endParaRPr>
            </a:p>
          </p:txBody>
        </p:sp>
        <p:sp>
          <p:nvSpPr>
            <p:cNvPr id="9" name="矩形 8"/>
            <p:cNvSpPr/>
            <p:nvPr/>
          </p:nvSpPr>
          <p:spPr>
            <a:xfrm rot="19564595">
              <a:off x="8111712" y="5794099"/>
              <a:ext cx="563432" cy="37886"/>
            </a:xfrm>
            <a:prstGeom prst="rect">
              <a:avLst/>
            </a:prstGeom>
            <a:solidFill>
              <a:srgbClr val="FF9900"/>
            </a:solidFill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n>
                  <a:solidFill>
                    <a:schemeClr val="tx1"/>
                  </a:solidFill>
                  <a:prstDash val="sysDot"/>
                </a:ln>
              </a:endParaRPr>
            </a:p>
          </p:txBody>
        </p:sp>
        <p:cxnSp>
          <p:nvCxnSpPr>
            <p:cNvPr id="10" name="直線單箭頭接點 9"/>
            <p:cNvCxnSpPr/>
            <p:nvPr/>
          </p:nvCxnSpPr>
          <p:spPr>
            <a:xfrm flipV="1">
              <a:off x="8191531" y="5644600"/>
              <a:ext cx="523187" cy="463856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向右箭號 10"/>
          <p:cNvSpPr/>
          <p:nvPr/>
        </p:nvSpPr>
        <p:spPr>
          <a:xfrm>
            <a:off x="3851920" y="5373216"/>
            <a:ext cx="1224136" cy="576064"/>
          </a:xfrm>
          <a:prstGeom prst="rightArrow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2987675" y="4508500"/>
            <a:ext cx="720725" cy="6492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14" name="直線接點 13"/>
          <p:cNvCxnSpPr/>
          <p:nvPr/>
        </p:nvCxnSpPr>
        <p:spPr>
          <a:xfrm>
            <a:off x="611188" y="5732463"/>
            <a:ext cx="1160462" cy="13716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/>
          <p:nvPr/>
        </p:nvCxnSpPr>
        <p:spPr>
          <a:xfrm flipV="1">
            <a:off x="1187624" y="5949428"/>
            <a:ext cx="576064" cy="50390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headEnd type="arrow" w="sm" len="med"/>
            <a:tailEnd type="arrow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弧形箭號 (上彎) 18"/>
          <p:cNvSpPr/>
          <p:nvPr/>
        </p:nvSpPr>
        <p:spPr>
          <a:xfrm rot="21133915">
            <a:off x="1503234" y="5981751"/>
            <a:ext cx="4792233" cy="733425"/>
          </a:xfrm>
          <a:prstGeom prst="curvedUpArrow">
            <a:avLst>
              <a:gd name="adj1" fmla="val 25000"/>
              <a:gd name="adj2" fmla="val 50000"/>
              <a:gd name="adj3" fmla="val 3951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1431925" y="971550"/>
            <a:ext cx="6462713" cy="107791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altLang="zh-TW" sz="3600" dirty="0" smtClean="0"/>
              <a:t>Q2</a:t>
            </a:r>
            <a:r>
              <a:rPr sz="3600" dirty="0" smtClean="0"/>
              <a:t>  </a:t>
            </a:r>
            <a:r>
              <a:rPr sz="3600" dirty="0" err="1" smtClean="0"/>
              <a:t>將處理後的竹筷加熱時</a:t>
            </a:r>
            <a:r>
              <a:rPr sz="3600" dirty="0" smtClean="0"/>
              <a:t>，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r>
              <a:rPr sz="3600" dirty="0" err="1" smtClean="0"/>
              <a:t>剛冒出的</a:t>
            </a:r>
            <a:r>
              <a:rPr sz="3600" dirty="0" err="1" smtClean="0">
                <a:solidFill>
                  <a:srgbClr val="FF0000"/>
                </a:solidFill>
              </a:rPr>
              <a:t>氣體可以點燃嗎</a:t>
            </a:r>
            <a:r>
              <a:rPr sz="3600" dirty="0" smtClean="0"/>
              <a:t>？</a:t>
            </a:r>
            <a:endParaRPr sz="3600" dirty="0"/>
          </a:p>
        </p:txBody>
      </p:sp>
      <p:sp>
        <p:nvSpPr>
          <p:cNvPr id="23554" name="內容版面配置區 8"/>
          <p:cNvSpPr>
            <a:spLocks noGrp="1"/>
          </p:cNvSpPr>
          <p:nvPr>
            <p:ph idx="1"/>
          </p:nvPr>
        </p:nvSpPr>
        <p:spPr bwMode="auto">
          <a:xfrm>
            <a:off x="1855788" y="2560638"/>
            <a:ext cx="5903912" cy="39671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1.</a:t>
            </a:r>
            <a:r>
              <a:rPr lang="zh-TW" altLang="en-US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將處理好的</a:t>
            </a:r>
            <a:r>
              <a:rPr lang="zh-TW" altLang="zh-TW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竹筷，用試管夾夾</a:t>
            </a:r>
            <a:endParaRPr lang="en-US" altLang="zh-TW" sz="2800" dirty="0" smtClean="0">
              <a:solidFill>
                <a:srgbClr val="000000"/>
              </a:solidFill>
              <a:latin typeface="微軟正黑體"/>
              <a:ea typeface="金梅小黑歪體字形"/>
              <a:cs typeface="金梅小黑歪體字形"/>
            </a:endParaRPr>
          </a:p>
          <a:p>
            <a:pPr algn="l" eaLnBrk="1" hangingPunct="1"/>
            <a:r>
              <a:rPr lang="zh-TW" altLang="en-US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   </a:t>
            </a:r>
            <a:r>
              <a:rPr lang="zh-TW" altLang="zh-TW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住，</a:t>
            </a:r>
            <a:r>
              <a:rPr lang="zh-TW" altLang="en-US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並在酒精燈上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/>
                <a:ea typeface="金梅小黑歪體字形"/>
                <a:cs typeface="金梅小黑歪體字形"/>
              </a:rPr>
              <a:t>慢慢</a:t>
            </a:r>
            <a:r>
              <a:rPr lang="zh-TW" altLang="zh-TW" sz="2800" b="1" dirty="0" smtClean="0">
                <a:solidFill>
                  <a:srgbClr val="FF0000"/>
                </a:solidFill>
                <a:latin typeface="微軟正黑體"/>
                <a:ea typeface="金梅小黑歪體字形"/>
                <a:cs typeface="金梅小黑歪體字形"/>
              </a:rPr>
              <a:t>來回加熱</a:t>
            </a:r>
            <a:r>
              <a:rPr lang="zh-TW" altLang="en-US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，</a:t>
            </a:r>
            <a:endParaRPr lang="en-US" altLang="zh-TW" sz="2800" dirty="0" smtClean="0">
              <a:solidFill>
                <a:srgbClr val="000000"/>
              </a:solidFill>
              <a:latin typeface="微軟正黑體"/>
              <a:ea typeface="金梅小黑歪體字形"/>
              <a:cs typeface="金梅小黑歪體字形"/>
            </a:endParaRPr>
          </a:p>
          <a:p>
            <a:pPr algn="l" eaLnBrk="1" hangingPunct="1"/>
            <a:r>
              <a:rPr lang="zh-TW" altLang="en-US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   </a:t>
            </a:r>
            <a:r>
              <a:rPr lang="zh-TW" altLang="zh-TW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直到</a:t>
            </a:r>
            <a:r>
              <a:rPr lang="zh-TW" altLang="zh-TW" sz="2800" b="1" dirty="0" smtClean="0">
                <a:solidFill>
                  <a:srgbClr val="0000CC"/>
                </a:solidFill>
                <a:latin typeface="微軟正黑體"/>
                <a:ea typeface="金梅小黑歪體字形"/>
                <a:cs typeface="金梅小黑歪體字形"/>
              </a:rPr>
              <a:t>開始冒出氣體</a:t>
            </a:r>
            <a:r>
              <a:rPr lang="zh-TW" altLang="en-US" sz="2800" dirty="0" smtClean="0">
                <a:latin typeface="微軟正黑體"/>
                <a:ea typeface="金梅小黑歪體字形"/>
                <a:cs typeface="金梅小黑歪體字形"/>
              </a:rPr>
              <a:t>。</a:t>
            </a:r>
            <a:endParaRPr lang="en-US" altLang="zh-TW" sz="2800" dirty="0" smtClean="0">
              <a:latin typeface="微軟正黑體"/>
              <a:ea typeface="金梅小黑歪體字形"/>
              <a:cs typeface="金梅小黑歪體字形"/>
            </a:endParaRPr>
          </a:p>
          <a:p>
            <a:pPr algn="l" eaLnBrk="1" hangingPunct="1"/>
            <a:r>
              <a:rPr lang="en-US" altLang="zh-TW" sz="2800" dirty="0" smtClean="0">
                <a:latin typeface="微軟正黑體"/>
                <a:ea typeface="金梅小黑歪體字形"/>
                <a:cs typeface="金梅小黑歪體字形"/>
              </a:rPr>
              <a:t>2.</a:t>
            </a:r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利用酒精燈點燃</a:t>
            </a:r>
            <a:r>
              <a:rPr lang="zh-TW" altLang="en-US" sz="2800" b="1" dirty="0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抽出的整支竹筷</a:t>
            </a:r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，</a:t>
            </a:r>
            <a:endParaRPr lang="en-US" altLang="zh-TW" sz="2800" dirty="0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   靠近</a:t>
            </a:r>
            <a:r>
              <a:rPr lang="zh-TW" altLang="zh-TW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氣體</a:t>
            </a:r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檢驗</a:t>
            </a:r>
            <a:r>
              <a:rPr lang="zh-TW" altLang="zh-TW" sz="2800" b="1" dirty="0" smtClean="0">
                <a:solidFill>
                  <a:srgbClr val="FF0000"/>
                </a:solidFill>
                <a:latin typeface="微軟正黑體"/>
                <a:ea typeface="金梅小黑歪體字形"/>
                <a:cs typeface="金梅小黑歪體字形"/>
              </a:rPr>
              <a:t>是否可燃</a:t>
            </a:r>
            <a:r>
              <a:rPr lang="zh-TW" altLang="zh-TW" sz="2800" dirty="0" smtClean="0">
                <a:solidFill>
                  <a:srgbClr val="000000"/>
                </a:solidFill>
                <a:latin typeface="微軟正黑體"/>
                <a:ea typeface="金梅小黑歪體字形"/>
                <a:cs typeface="金梅小黑歪體字形"/>
              </a:rPr>
              <a:t>？</a:t>
            </a:r>
            <a:endParaRPr lang="en-US" altLang="zh-TW" sz="2800" dirty="0" smtClean="0">
              <a:solidFill>
                <a:srgbClr val="000000"/>
              </a:solidFill>
              <a:latin typeface="微軟正黑體"/>
              <a:ea typeface="金梅小黑歪體字形"/>
              <a:cs typeface="金梅小黑歪體字形"/>
            </a:endParaRPr>
          </a:p>
          <a:p>
            <a:pPr algn="l" eaLnBrk="1" hangingPunct="1"/>
            <a:r>
              <a:rPr lang="en-US" altLang="zh-TW" sz="2800" dirty="0" smtClean="0">
                <a:latin typeface="標楷體" pitchFamily="65" charset="-120"/>
                <a:ea typeface="金梅小黑歪體字形"/>
                <a:cs typeface="金梅小黑歪體字形"/>
              </a:rPr>
              <a:t>3.</a:t>
            </a:r>
            <a:r>
              <a:rPr lang="zh-TW" altLang="en-US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拍</a:t>
            </a:r>
            <a:r>
              <a:rPr lang="en-US" altLang="zh-TW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1</a:t>
            </a:r>
            <a:r>
              <a:rPr lang="zh-TW" altLang="en-US" sz="2800" b="1" dirty="0" smtClean="0">
                <a:latin typeface="標楷體" pitchFamily="65" charset="-120"/>
                <a:ea typeface="金梅小黑歪體字形"/>
                <a:cs typeface="金梅小黑歪體字形"/>
              </a:rPr>
              <a:t>張照片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紀錄結果，繳交至</a:t>
            </a:r>
            <a:r>
              <a:rPr lang="en-US" altLang="zh-TW" sz="2800" dirty="0" smtClean="0">
                <a:solidFill>
                  <a:srgbClr val="0000CC"/>
                </a:solidFill>
                <a:latin typeface="標楷體" pitchFamily="65" charset="-120"/>
                <a:ea typeface="金梅小黑歪體字形"/>
                <a:cs typeface="金梅小黑歪體字形"/>
              </a:rPr>
              <a:t>Q2</a:t>
            </a:r>
            <a:r>
              <a:rPr lang="zh-TW" altLang="en-US" sz="2800" b="1" dirty="0" smtClean="0">
                <a:solidFill>
                  <a:srgbClr val="0000CC"/>
                </a:solidFill>
                <a:latin typeface="新細明體" charset="-120"/>
                <a:ea typeface="微軟正黑體"/>
                <a:cs typeface="金梅小黑歪體字形"/>
              </a:rPr>
              <a:t>資 </a:t>
            </a:r>
          </a:p>
          <a:p>
            <a:pPr algn="l" eaLnBrk="1" hangingPunct="1"/>
            <a:r>
              <a:rPr lang="zh-TW" altLang="en-US" sz="2800" b="1" dirty="0" smtClean="0">
                <a:solidFill>
                  <a:srgbClr val="0000CC"/>
                </a:solidFill>
                <a:latin typeface="新細明體" charset="-120"/>
                <a:ea typeface="微軟正黑體"/>
                <a:cs typeface="金梅小黑歪體字形"/>
              </a:rPr>
              <a:t>   料夾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。</a:t>
            </a:r>
            <a:endParaRPr lang="en-US" altLang="zh-TW" sz="2800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/>
            <a:endParaRPr lang="en-US" altLang="zh-TW" sz="3000" dirty="0" smtClean="0">
              <a:solidFill>
                <a:srgbClr val="000000"/>
              </a:solidFill>
              <a:latin typeface="微軟正黑體"/>
              <a:ea typeface="金梅小黑歪體字形"/>
              <a:cs typeface="金梅小黑歪體字形"/>
            </a:endParaRPr>
          </a:p>
          <a:p>
            <a:pPr algn="l" eaLnBrk="1" hangingPunct="1"/>
            <a:endParaRPr lang="zh-TW" altLang="en-US" dirty="0" smtClean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3555" name="標題 5"/>
          <p:cNvSpPr txBox="1">
            <a:spLocks/>
          </p:cNvSpPr>
          <p:nvPr/>
        </p:nvSpPr>
        <p:spPr bwMode="auto">
          <a:xfrm>
            <a:off x="971550" y="6146800"/>
            <a:ext cx="69913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b="1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               </a:t>
            </a:r>
            <a:r>
              <a:rPr kumimoji="0" lang="en-US" altLang="zh-TW" sz="3600" b="1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A</a:t>
            </a:r>
            <a:r>
              <a:rPr kumimoji="0" lang="zh-TW" altLang="en-US" sz="3600" b="1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可燃</a:t>
            </a:r>
            <a:r>
              <a:rPr kumimoji="0" lang="zh-TW" altLang="en-US" sz="3600" b="1">
                <a:latin typeface="微軟正黑體"/>
                <a:ea typeface="微軟正黑體"/>
                <a:cs typeface="微軟正黑體"/>
              </a:rPr>
              <a:t>      </a:t>
            </a:r>
            <a:r>
              <a:rPr kumimoji="0" lang="en-US" altLang="zh-TW" sz="3600" b="1">
                <a:latin typeface="微軟正黑體"/>
                <a:ea typeface="微軟正黑體"/>
                <a:cs typeface="微軟正黑體"/>
              </a:rPr>
              <a:t>B</a:t>
            </a:r>
            <a:r>
              <a:rPr kumimoji="0" lang="zh-TW" altLang="en-US" sz="3600" b="1">
                <a:latin typeface="微軟正黑體"/>
                <a:ea typeface="微軟正黑體"/>
                <a:cs typeface="微軟正黑體"/>
              </a:rPr>
              <a:t>不可燃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1181100" y="1295400"/>
            <a:ext cx="6775450" cy="711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mtClean="0"/>
              <a:t>Q2</a:t>
            </a:r>
            <a:r>
              <a:rPr smtClean="0"/>
              <a:t>提示</a:t>
            </a:r>
            <a:endParaRPr/>
          </a:p>
        </p:txBody>
      </p:sp>
      <p:sp>
        <p:nvSpPr>
          <p:cNvPr id="25602" name="內容版面配置區 9"/>
          <p:cNvSpPr>
            <a:spLocks noGrp="1"/>
          </p:cNvSpPr>
          <p:nvPr>
            <p:ph idx="1"/>
          </p:nvPr>
        </p:nvSpPr>
        <p:spPr bwMode="auto">
          <a:xfrm>
            <a:off x="1187450" y="549275"/>
            <a:ext cx="7416800" cy="38893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z="3000" b="1" smtClean="0">
                <a:latin typeface="微軟正黑體"/>
                <a:ea typeface="微軟正黑體"/>
                <a:cs typeface="微軟正黑體"/>
              </a:rPr>
              <a:t>1.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用試管夾</a:t>
            </a:r>
            <a:r>
              <a:rPr lang="zh-TW" altLang="en-US" sz="3000" b="1" smtClean="0">
                <a:latin typeface="微軟正黑體"/>
                <a:ea typeface="微軟正黑體"/>
                <a:cs typeface="微軟正黑體"/>
              </a:rPr>
              <a:t>夾住鋁箔封口的尾端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來回加熱</a:t>
            </a:r>
            <a:r>
              <a:rPr lang="zh-TW" altLang="en-US" sz="3000" b="1" smtClean="0">
                <a:latin typeface="微軟正黑體"/>
                <a:ea typeface="微軟正黑體"/>
                <a:cs typeface="微軟正黑體"/>
              </a:rPr>
              <a:t>。</a:t>
            </a:r>
            <a:endParaRPr lang="en-US" altLang="zh-TW" sz="3000" b="1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2.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檢驗完將點燃的</a:t>
            </a:r>
            <a:r>
              <a:rPr lang="zh-TW" altLang="en-US" sz="3000" b="1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竹筷熄火</a:t>
            </a:r>
            <a:r>
              <a:rPr lang="en-US" altLang="zh-TW" sz="3000" b="1" smtClean="0">
                <a:latin typeface="微軟正黑體"/>
                <a:ea typeface="微軟正黑體"/>
                <a:cs typeface="微軟正黑體"/>
              </a:rPr>
              <a:t>(</a:t>
            </a:r>
            <a:r>
              <a:rPr lang="zh-TW" altLang="en-US" sz="3000" b="1" smtClean="0">
                <a:latin typeface="微軟正黑體"/>
                <a:ea typeface="微軟正黑體"/>
                <a:cs typeface="微軟正黑體"/>
              </a:rPr>
              <a:t>勿弄濕</a:t>
            </a:r>
            <a:r>
              <a:rPr lang="en-US" altLang="zh-TW" sz="3000" b="1" smtClean="0">
                <a:latin typeface="微軟正黑體"/>
                <a:ea typeface="微軟正黑體"/>
                <a:cs typeface="微軟正黑體"/>
              </a:rPr>
              <a:t>)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 。</a:t>
            </a:r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</p:txBody>
      </p:sp>
      <p:grpSp>
        <p:nvGrpSpPr>
          <p:cNvPr id="25603" name="群組 11"/>
          <p:cNvGrpSpPr>
            <a:grpSpLocks/>
          </p:cNvGrpSpPr>
          <p:nvPr/>
        </p:nvGrpSpPr>
        <p:grpSpPr bwMode="auto">
          <a:xfrm>
            <a:off x="3132138" y="3162300"/>
            <a:ext cx="2843212" cy="3695700"/>
            <a:chOff x="6300192" y="3161740"/>
            <a:chExt cx="2843808" cy="3696260"/>
          </a:xfrm>
        </p:grpSpPr>
        <p:pic>
          <p:nvPicPr>
            <p:cNvPr id="25605" name="Picture 3" descr="F:\Holiyo\IMG_20170414_135947.jpg"/>
            <p:cNvPicPr>
              <a:picLocks noChangeAspect="1" noChangeArrowheads="1"/>
            </p:cNvPicPr>
            <p:nvPr/>
          </p:nvPicPr>
          <p:blipFill>
            <a:blip r:embed="rId3" cstate="print"/>
            <a:srcRect t="13641" b="13248"/>
            <a:stretch>
              <a:fillRect/>
            </a:stretch>
          </p:blipFill>
          <p:spPr bwMode="auto">
            <a:xfrm>
              <a:off x="6300192" y="3161740"/>
              <a:ext cx="2843808" cy="3696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矩形 5"/>
            <p:cNvSpPr/>
            <p:nvPr/>
          </p:nvSpPr>
          <p:spPr>
            <a:xfrm rot="18905466">
              <a:off x="7011541" y="4427170"/>
              <a:ext cx="1224219" cy="71448"/>
            </a:xfrm>
            <a:prstGeom prst="rect">
              <a:avLst/>
            </a:prstGeom>
            <a:solidFill>
              <a:srgbClr val="FF9900"/>
            </a:solidFill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 rot="18705428">
              <a:off x="7059211" y="4522432"/>
              <a:ext cx="1224148" cy="71453"/>
            </a:xfrm>
            <a:prstGeom prst="rect">
              <a:avLst/>
            </a:prstGeom>
            <a:solidFill>
              <a:srgbClr val="FF9900"/>
            </a:solidFill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cxnSp>
          <p:nvCxnSpPr>
            <p:cNvPr id="11" name="直線單箭頭接點 10"/>
            <p:cNvCxnSpPr/>
            <p:nvPr/>
          </p:nvCxnSpPr>
          <p:spPr>
            <a:xfrm flipV="1">
              <a:off x="7308465" y="4220763"/>
              <a:ext cx="1008274" cy="1008215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橢圓 12"/>
          <p:cNvSpPr/>
          <p:nvPr/>
        </p:nvSpPr>
        <p:spPr>
          <a:xfrm rot="19677153">
            <a:off x="3078163" y="4962525"/>
            <a:ext cx="979487" cy="8651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1719263" y="925513"/>
            <a:ext cx="6121400" cy="12255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z="3000" dirty="0" smtClean="0"/>
              <a:t>Q3</a:t>
            </a:r>
            <a:r>
              <a:rPr altLang="zh-TW" sz="3000" dirty="0" smtClean="0">
                <a:solidFill>
                  <a:schemeClr val="dk1"/>
                </a:solidFill>
              </a:rPr>
              <a:t>繼續來回加熱竹筷，</a:t>
            </a:r>
            <a:r>
              <a:rPr altLang="zh-TW" sz="3000" dirty="0" smtClean="0"/>
              <a:t>氣體冒出</a:t>
            </a:r>
            <a:r>
              <a:rPr sz="3000" dirty="0" smtClean="0"/>
              <a:t>一段時間以後，</a:t>
            </a:r>
            <a:r>
              <a:rPr sz="3000" dirty="0" smtClean="0">
                <a:solidFill>
                  <a:srgbClr val="FF0000"/>
                </a:solidFill>
              </a:rPr>
              <a:t>此時的氣體能點燃嗎</a:t>
            </a:r>
            <a:r>
              <a:rPr sz="3000" dirty="0" smtClean="0">
                <a:solidFill>
                  <a:schemeClr val="tx2"/>
                </a:solidFill>
              </a:rPr>
              <a:t>？</a:t>
            </a:r>
            <a:endParaRPr sz="3000" dirty="0"/>
          </a:p>
        </p:txBody>
      </p:sp>
      <p:sp>
        <p:nvSpPr>
          <p:cNvPr id="4" name="內容版面配置區 8"/>
          <p:cNvSpPr>
            <a:spLocks noGrp="1"/>
          </p:cNvSpPr>
          <p:nvPr>
            <p:ph idx="1"/>
          </p:nvPr>
        </p:nvSpPr>
        <p:spPr>
          <a:xfrm>
            <a:off x="1763713" y="2790825"/>
            <a:ext cx="6551612" cy="3254375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TW" sz="3000" dirty="0" smtClean="0">
                <a:solidFill>
                  <a:schemeClr val="dk1"/>
                </a:solidFill>
                <a:ea typeface="金梅小黑歪體字形" pitchFamily="49" charset="-120"/>
              </a:rPr>
              <a:t>1.</a:t>
            </a:r>
            <a:r>
              <a:rPr lang="zh-TW" altLang="en-US" sz="3000" dirty="0" smtClean="0">
                <a:solidFill>
                  <a:schemeClr val="dk1"/>
                </a:solidFill>
                <a:ea typeface="金梅小黑歪體字形" pitchFamily="49" charset="-120"/>
              </a:rPr>
              <a:t>繼續將鋁箔在酒精燈上</a:t>
            </a:r>
            <a:r>
              <a:rPr lang="zh-TW" altLang="zh-TW" sz="3000" b="1" dirty="0" smtClean="0">
                <a:solidFill>
                  <a:srgbClr val="0000CC"/>
                </a:solidFill>
                <a:ea typeface="金梅小黑歪體字形" pitchFamily="49" charset="-120"/>
              </a:rPr>
              <a:t>來回加熱</a:t>
            </a:r>
            <a:r>
              <a:rPr lang="zh-TW" altLang="en-US" sz="3000" dirty="0" smtClean="0">
                <a:solidFill>
                  <a:schemeClr val="dk1"/>
                </a:solidFill>
                <a:ea typeface="金梅小黑歪體字形" pitchFamily="49" charset="-120"/>
              </a:rPr>
              <a:t>，</a:t>
            </a:r>
            <a:endParaRPr lang="en-US" altLang="zh-TW" sz="3000" dirty="0" smtClean="0">
              <a:solidFill>
                <a:schemeClr val="dk1"/>
              </a:solidFill>
              <a:ea typeface="金梅小黑歪體字形" pitchFamily="49" charset="-12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zh-TW" altLang="en-US" sz="3000" dirty="0" smtClean="0">
                <a:solidFill>
                  <a:schemeClr val="dk1"/>
                </a:solidFill>
                <a:ea typeface="金梅小黑歪體字形" pitchFamily="49" charset="-120"/>
              </a:rPr>
              <a:t>   </a:t>
            </a:r>
            <a:r>
              <a:rPr lang="zh-TW" altLang="zh-TW" sz="3000" dirty="0" smtClean="0">
                <a:solidFill>
                  <a:schemeClr val="dk1"/>
                </a:solidFill>
                <a:ea typeface="金梅小黑歪體字形" pitchFamily="49" charset="-120"/>
              </a:rPr>
              <a:t>直到</a:t>
            </a:r>
            <a:r>
              <a:rPr lang="zh-TW" altLang="zh-TW" sz="3000" b="1" dirty="0" smtClean="0">
                <a:solidFill>
                  <a:srgbClr val="FF0000"/>
                </a:solidFill>
                <a:ea typeface="金梅小黑歪體字形" pitchFamily="49" charset="-120"/>
              </a:rPr>
              <a:t>冒出</a:t>
            </a:r>
            <a:r>
              <a:rPr lang="zh-TW" altLang="en-US" sz="3000" b="1" dirty="0" smtClean="0">
                <a:solidFill>
                  <a:srgbClr val="FF0000"/>
                </a:solidFill>
                <a:ea typeface="金梅小黑歪體字形" pitchFamily="49" charset="-120"/>
              </a:rPr>
              <a:t>大量</a:t>
            </a:r>
            <a:r>
              <a:rPr lang="zh-TW" altLang="zh-TW" sz="3000" b="1" dirty="0" smtClean="0">
                <a:solidFill>
                  <a:srgbClr val="FF0000"/>
                </a:solidFill>
                <a:ea typeface="金梅小黑歪體字形" pitchFamily="49" charset="-120"/>
              </a:rPr>
              <a:t>氣體</a:t>
            </a:r>
            <a:r>
              <a:rPr lang="zh-TW" altLang="en-US" sz="3000" dirty="0" smtClean="0">
                <a:ea typeface="金梅小黑歪體字形" pitchFamily="49" charset="-120"/>
              </a:rPr>
              <a:t>。</a:t>
            </a:r>
            <a:endParaRPr lang="en-US" altLang="zh-TW" sz="3000" dirty="0" smtClean="0">
              <a:ea typeface="金梅小黑歪體字形" pitchFamily="49" charset="-120"/>
            </a:endParaRPr>
          </a:p>
          <a:p>
            <a:pPr algn="l" eaLnBrk="1" hangingPunct="1">
              <a:defRPr/>
            </a:pPr>
            <a:r>
              <a:rPr lang="en-US" altLang="zh-TW" sz="3000" dirty="0" smtClean="0">
                <a:ea typeface="金梅小黑歪體字形" pitchFamily="49" charset="-120"/>
              </a:rPr>
              <a:t>2.</a:t>
            </a:r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利用酒精燈點燃</a:t>
            </a:r>
            <a:r>
              <a:rPr lang="zh-TW" altLang="en-US" sz="2800" b="1" dirty="0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抽出的整支竹筷</a:t>
            </a:r>
            <a:r>
              <a:rPr lang="zh-TW" altLang="en-US" sz="2800" b="1" dirty="0" smtClean="0">
                <a:latin typeface="微軟正黑體"/>
                <a:ea typeface="微軟正黑體"/>
                <a:cs typeface="微軟正黑體"/>
              </a:rPr>
              <a:t>，</a:t>
            </a:r>
            <a:endParaRPr lang="en-US" altLang="zh-TW" sz="2800" b="1" dirty="0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>
              <a:defRPr/>
            </a:pPr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   靠近</a:t>
            </a:r>
            <a:r>
              <a:rPr lang="zh-TW" altLang="zh-TW" sz="2800" dirty="0" smtClean="0">
                <a:solidFill>
                  <a:schemeClr val="dk1"/>
                </a:solidFill>
                <a:ea typeface="金梅小黑歪體字形" pitchFamily="49" charset="-120"/>
              </a:rPr>
              <a:t>氣體</a:t>
            </a:r>
            <a:r>
              <a:rPr lang="zh-TW" altLang="en-US" sz="2800" dirty="0" smtClean="0">
                <a:latin typeface="微軟正黑體"/>
                <a:ea typeface="微軟正黑體"/>
                <a:cs typeface="微軟正黑體"/>
              </a:rPr>
              <a:t>檢驗</a:t>
            </a:r>
            <a:r>
              <a:rPr lang="zh-TW" altLang="zh-TW" sz="2800" b="1" dirty="0" smtClean="0">
                <a:solidFill>
                  <a:srgbClr val="FF0000"/>
                </a:solidFill>
                <a:ea typeface="金梅小黑歪體字形" pitchFamily="49" charset="-120"/>
              </a:rPr>
              <a:t>是否可燃</a:t>
            </a:r>
            <a:r>
              <a:rPr lang="zh-TW" altLang="zh-TW" sz="2800" dirty="0" smtClean="0">
                <a:solidFill>
                  <a:schemeClr val="dk1"/>
                </a:solidFill>
                <a:ea typeface="金梅小黑歪體字形" pitchFamily="49" charset="-120"/>
              </a:rPr>
              <a:t>？</a:t>
            </a:r>
            <a:r>
              <a:rPr lang="en-US" altLang="zh-TW" sz="2800" b="1" dirty="0" smtClean="0">
                <a:solidFill>
                  <a:schemeClr val="dk1"/>
                </a:solidFill>
                <a:ea typeface="金梅小黑歪體字形" pitchFamily="49" charset="-120"/>
              </a:rPr>
              <a:t>(</a:t>
            </a:r>
            <a:r>
              <a:rPr lang="zh-TW" altLang="en-US" sz="2800" b="1" dirty="0" smtClean="0">
                <a:solidFill>
                  <a:schemeClr val="dk1"/>
                </a:solidFill>
                <a:ea typeface="金梅小黑歪體字形" pitchFamily="49" charset="-120"/>
              </a:rPr>
              <a:t>多試幾次喔</a:t>
            </a:r>
            <a:r>
              <a:rPr lang="en-US" altLang="zh-TW" sz="2800" b="1" dirty="0" smtClean="0">
                <a:solidFill>
                  <a:schemeClr val="dk1"/>
                </a:solidFill>
                <a:ea typeface="金梅小黑歪體字形" pitchFamily="49" charset="-120"/>
              </a:rPr>
              <a:t>)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zh-TW" sz="3000" dirty="0" smtClean="0">
                <a:latin typeface="標楷體" pitchFamily="65" charset="-120"/>
                <a:ea typeface="金梅小黑歪體字形" pitchFamily="49" charset="-120"/>
              </a:rPr>
              <a:t>3.</a:t>
            </a:r>
            <a:r>
              <a:rPr lang="zh-TW" altLang="en-US" sz="3000" b="1" dirty="0" smtClean="0">
                <a:latin typeface="標楷體" pitchFamily="65" charset="-120"/>
                <a:ea typeface="金梅小黑歪體字形" pitchFamily="49" charset="-120"/>
              </a:rPr>
              <a:t>拍</a:t>
            </a:r>
            <a:r>
              <a:rPr lang="en-US" altLang="zh-TW" sz="3000" b="1" dirty="0" smtClean="0">
                <a:latin typeface="標楷體" pitchFamily="65" charset="-120"/>
                <a:ea typeface="金梅小黑歪體字形" pitchFamily="49" charset="-120"/>
              </a:rPr>
              <a:t>1</a:t>
            </a:r>
            <a:r>
              <a:rPr lang="zh-TW" altLang="en-US" sz="3000" b="1" dirty="0" smtClean="0">
                <a:latin typeface="標楷體" pitchFamily="65" charset="-120"/>
                <a:ea typeface="金梅小黑歪體字形" pitchFamily="49" charset="-120"/>
              </a:rPr>
              <a:t>張照片</a:t>
            </a:r>
            <a:r>
              <a:rPr lang="zh-TW" altLang="en-US" sz="3000" dirty="0" smtClean="0">
                <a:latin typeface="標楷體" pitchFamily="65" charset="-120"/>
                <a:ea typeface="金梅小黑歪體字形" pitchFamily="49" charset="-120"/>
              </a:rPr>
              <a:t>紀錄結果，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繳交至</a:t>
            </a:r>
            <a:r>
              <a:rPr lang="en-US" altLang="zh-TW" sz="2800" dirty="0" smtClean="0">
                <a:solidFill>
                  <a:srgbClr val="0000CC"/>
                </a:solidFill>
                <a:latin typeface="標楷體" pitchFamily="65" charset="-120"/>
                <a:ea typeface="金梅小黑歪體字形"/>
                <a:cs typeface="金梅小黑歪體字形"/>
              </a:rPr>
              <a:t>Q3</a:t>
            </a:r>
            <a:r>
              <a:rPr lang="zh-TW" altLang="en-US" sz="2800" b="1" dirty="0" smtClean="0">
                <a:solidFill>
                  <a:srgbClr val="0000CC"/>
                </a:solidFill>
                <a:latin typeface="+mn-ea"/>
                <a:cs typeface="金梅小黑歪體字形"/>
              </a:rPr>
              <a:t>資料夾</a:t>
            </a:r>
            <a:r>
              <a:rPr lang="zh-TW" altLang="en-US" sz="3000" dirty="0" smtClean="0">
                <a:latin typeface="標楷體" pitchFamily="65" charset="-120"/>
                <a:ea typeface="金梅小黑歪體字形" pitchFamily="49" charset="-120"/>
              </a:rPr>
              <a:t>。</a:t>
            </a:r>
            <a:endParaRPr lang="en-US" altLang="zh-TW" sz="3000" dirty="0" smtClean="0">
              <a:latin typeface="標楷體" pitchFamily="65" charset="-120"/>
              <a:ea typeface="金梅小黑歪體字形" pitchFamily="49" charset="-12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zh-TW" sz="3000" dirty="0" smtClean="0">
              <a:solidFill>
                <a:schemeClr val="dk1"/>
              </a:solidFill>
              <a:ea typeface="金梅小黑歪體字形" pitchFamily="49" charset="-12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zh-TW" altLang="en-US" dirty="0"/>
          </a:p>
        </p:txBody>
      </p:sp>
      <p:sp>
        <p:nvSpPr>
          <p:cNvPr id="27651" name="標題 5"/>
          <p:cNvSpPr txBox="1">
            <a:spLocks/>
          </p:cNvSpPr>
          <p:nvPr/>
        </p:nvSpPr>
        <p:spPr bwMode="auto">
          <a:xfrm>
            <a:off x="971550" y="6146800"/>
            <a:ext cx="69913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b="1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               </a:t>
            </a:r>
            <a:r>
              <a:rPr kumimoji="0" lang="en-US" altLang="zh-TW" sz="3600" b="1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A</a:t>
            </a:r>
            <a:r>
              <a:rPr kumimoji="0" lang="zh-TW" altLang="en-US" sz="3600" b="1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可燃</a:t>
            </a:r>
            <a:r>
              <a:rPr kumimoji="0" lang="zh-TW" altLang="en-US" sz="3600" b="1">
                <a:latin typeface="微軟正黑體"/>
                <a:ea typeface="微軟正黑體"/>
                <a:cs typeface="微軟正黑體"/>
              </a:rPr>
              <a:t>      </a:t>
            </a:r>
            <a:r>
              <a:rPr kumimoji="0" lang="en-US" altLang="zh-TW" sz="3600" b="1">
                <a:latin typeface="微軟正黑體"/>
                <a:ea typeface="微軟正黑體"/>
                <a:cs typeface="微軟正黑體"/>
              </a:rPr>
              <a:t>B</a:t>
            </a:r>
            <a:r>
              <a:rPr kumimoji="0" lang="zh-TW" altLang="en-US" sz="3600" b="1">
                <a:latin typeface="微軟正黑體"/>
                <a:ea typeface="微軟正黑體"/>
                <a:cs typeface="微軟正黑體"/>
              </a:rPr>
              <a:t>不可燃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181100" y="1295400"/>
            <a:ext cx="6775450" cy="711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mtClean="0"/>
              <a:t>Q3</a:t>
            </a:r>
            <a:r>
              <a:rPr smtClean="0"/>
              <a:t>提示</a:t>
            </a:r>
            <a:endParaRPr/>
          </a:p>
        </p:txBody>
      </p:sp>
      <p:sp>
        <p:nvSpPr>
          <p:cNvPr id="29698" name="內容版面配置區 5"/>
          <p:cNvSpPr>
            <a:spLocks noGrp="1"/>
          </p:cNvSpPr>
          <p:nvPr>
            <p:ph idx="1"/>
          </p:nvPr>
        </p:nvSpPr>
        <p:spPr bwMode="auto">
          <a:xfrm>
            <a:off x="1187450" y="1916113"/>
            <a:ext cx="6911975" cy="38877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1.</a:t>
            </a:r>
            <a:r>
              <a:rPr lang="zh-TW" altLang="en-US" sz="3000" b="1" smtClean="0">
                <a:latin typeface="微軟正黑體"/>
                <a:ea typeface="微軟正黑體"/>
                <a:cs typeface="微軟正黑體"/>
              </a:rPr>
              <a:t>繼續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讓鋁箔裡的竹筷均勻受熱</a:t>
            </a:r>
            <a:r>
              <a:rPr lang="zh-TW" altLang="en-US" sz="3000" b="1" smtClean="0">
                <a:latin typeface="微軟正黑體"/>
                <a:ea typeface="微軟正黑體"/>
                <a:cs typeface="微軟正黑體"/>
              </a:rPr>
              <a:t>。</a:t>
            </a:r>
            <a:endParaRPr lang="en-US" altLang="zh-TW" sz="3000" b="1" smtClean="0">
              <a:latin typeface="微軟正黑體"/>
              <a:ea typeface="微軟正黑體"/>
              <a:cs typeface="微軟正黑體"/>
            </a:endParaRPr>
          </a:p>
          <a:p>
            <a:pPr eaLnBrk="1" hangingPunct="1"/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(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將所有氣體逼出</a:t>
            </a:r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)</a:t>
            </a:r>
          </a:p>
          <a:p>
            <a:pPr eaLnBrk="1" hangingPunct="1"/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en-US" altLang="zh-TW" sz="3000" smtClean="0">
                <a:latin typeface="微軟正黑體"/>
                <a:ea typeface="微軟正黑體"/>
                <a:cs typeface="微軟正黑體"/>
              </a:rPr>
              <a:t>2.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酒精燈火焰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別太靠近鋁箔開口端</a:t>
            </a:r>
            <a:r>
              <a:rPr lang="zh-TW" altLang="en-US" sz="3000" smtClean="0">
                <a:latin typeface="微軟正黑體"/>
                <a:ea typeface="微軟正黑體"/>
                <a:cs typeface="微軟正黑體"/>
              </a:rPr>
              <a:t>。</a:t>
            </a:r>
            <a:endParaRPr lang="en-US" altLang="zh-TW" sz="3000" smtClean="0">
              <a:latin typeface="微軟正黑體"/>
              <a:ea typeface="微軟正黑體"/>
              <a:cs typeface="微軟正黑體"/>
            </a:endParaRPr>
          </a:p>
          <a:p>
            <a:pPr eaLnBrk="1" hangingPunct="1"/>
            <a:r>
              <a:rPr lang="en-US" altLang="zh-TW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(</a:t>
            </a:r>
            <a:r>
              <a:rPr lang="zh-TW" altLang="en-US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以免將液態產物燒到乾掉！</a:t>
            </a:r>
            <a:r>
              <a:rPr lang="en-US" altLang="zh-TW" sz="3000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)</a:t>
            </a:r>
          </a:p>
          <a:p>
            <a:pPr algn="l" eaLnBrk="1" hangingPunct="1"/>
            <a:endParaRPr lang="zh-TW" altLang="en-US" sz="3000" b="1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eaLnBrk="1" hangingPunct="1"/>
            <a:endParaRPr lang="zh-TW" altLang="en-US" smtClean="0">
              <a:latin typeface="微軟正黑體"/>
              <a:ea typeface="微軟正黑體"/>
              <a:cs typeface="微軟正黑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1271588" y="1003300"/>
            <a:ext cx="7124700" cy="22225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mtClean="0"/>
              <a:t>Q4</a:t>
            </a:r>
            <a:r>
              <a:rPr smtClean="0"/>
              <a:t>  </a:t>
            </a:r>
            <a:r>
              <a:rPr altLang="zh-TW" smtClean="0">
                <a:solidFill>
                  <a:schemeClr val="dk1"/>
                </a:solidFill>
              </a:rPr>
              <a:t>當氣體</a:t>
            </a:r>
            <a:r>
              <a:rPr altLang="zh-TW" smtClean="0"/>
              <a:t>不再冒出</a:t>
            </a:r>
            <a:r>
              <a:rPr altLang="zh-TW" smtClean="0">
                <a:solidFill>
                  <a:schemeClr val="dk1"/>
                </a:solidFill>
              </a:rPr>
              <a:t>時，停止加熱，打開鋁箔，檢</a:t>
            </a:r>
            <a:r>
              <a:rPr smtClean="0">
                <a:solidFill>
                  <a:schemeClr val="dk1"/>
                </a:solidFill>
              </a:rPr>
              <a:t>驗</a:t>
            </a:r>
            <a:r>
              <a:rPr lang="en-US" altLang="zh-TW" smtClean="0">
                <a:solidFill>
                  <a:schemeClr val="dk1"/>
                </a:solidFill>
              </a:rPr>
              <a:t>1</a:t>
            </a:r>
            <a:r>
              <a:rPr smtClean="0">
                <a:solidFill>
                  <a:schemeClr val="dk1"/>
                </a:solidFill>
              </a:rPr>
              <a:t>：</a:t>
            </a:r>
            <a:r>
              <a:rPr altLang="zh-TW" smtClean="0">
                <a:solidFill>
                  <a:schemeClr val="dk1"/>
                </a:solidFill>
              </a:rPr>
              <a:t>鋁箔</a:t>
            </a:r>
            <a:r>
              <a:rPr smtClean="0">
                <a:solidFill>
                  <a:srgbClr val="0000CC"/>
                </a:solidFill>
              </a:rPr>
              <a:t>開口端</a:t>
            </a:r>
            <a:r>
              <a:rPr altLang="zh-TW" smtClean="0"/>
              <a:t>物質</a:t>
            </a:r>
            <a:r>
              <a:rPr smtClean="0"/>
              <a:t>的</a:t>
            </a:r>
            <a:r>
              <a:rPr altLang="zh-TW" smtClean="0">
                <a:solidFill>
                  <a:srgbClr val="FF0000"/>
                </a:solidFill>
              </a:rPr>
              <a:t>酸鹼性</a:t>
            </a:r>
            <a:r>
              <a:rPr smtClean="0"/>
              <a:t>？</a:t>
            </a:r>
            <a:r>
              <a:rPr lang="en-US" altLang="zh-TW" smtClean="0">
                <a:solidFill>
                  <a:schemeClr val="tx2"/>
                </a:solidFill>
              </a:rPr>
              <a:t/>
            </a:r>
            <a:br>
              <a:rPr lang="en-US" altLang="zh-TW" smtClean="0">
                <a:solidFill>
                  <a:schemeClr val="tx2"/>
                </a:solidFill>
              </a:rPr>
            </a:br>
            <a:r>
              <a:rPr smtClean="0">
                <a:solidFill>
                  <a:schemeClr val="tx2"/>
                </a:solidFill>
              </a:rPr>
              <a:t>        </a:t>
            </a:r>
            <a:r>
              <a:rPr smtClean="0"/>
              <a:t>檢驗</a:t>
            </a:r>
            <a:r>
              <a:rPr lang="en-US" altLang="zh-TW" smtClean="0"/>
              <a:t>2</a:t>
            </a:r>
            <a:r>
              <a:rPr smtClean="0"/>
              <a:t>：</a:t>
            </a:r>
            <a:r>
              <a:rPr smtClean="0">
                <a:solidFill>
                  <a:srgbClr val="FF0000"/>
                </a:solidFill>
              </a:rPr>
              <a:t>剩下的固體</a:t>
            </a:r>
            <a:r>
              <a:rPr smtClean="0"/>
              <a:t>能不能燃燒？    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smtClean="0"/>
              <a:t>        推論</a:t>
            </a:r>
            <a:r>
              <a:rPr lang="en-US" altLang="zh-TW" smtClean="0"/>
              <a:t>3</a:t>
            </a:r>
            <a:r>
              <a:rPr smtClean="0"/>
              <a:t>：天書密語的字中含有何成分？</a:t>
            </a:r>
            <a:endParaRPr/>
          </a:p>
        </p:txBody>
      </p:sp>
      <p:sp>
        <p:nvSpPr>
          <p:cNvPr id="31746" name="內容版面配置區 7"/>
          <p:cNvSpPr>
            <a:spLocks noGrp="1"/>
          </p:cNvSpPr>
          <p:nvPr>
            <p:ph idx="1"/>
          </p:nvPr>
        </p:nvSpPr>
        <p:spPr bwMode="auto">
          <a:xfrm>
            <a:off x="1106488" y="2530475"/>
            <a:ext cx="6992937" cy="38877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z="3000" dirty="0" smtClean="0">
                <a:latin typeface="微軟正黑體"/>
                <a:ea typeface="金梅小黑歪體字形"/>
                <a:cs typeface="金梅小黑歪體字形"/>
              </a:rPr>
              <a:t>1.</a:t>
            </a:r>
            <a:r>
              <a:rPr lang="zh-TW" altLang="en-US" sz="3000" dirty="0" smtClean="0">
                <a:latin typeface="微軟正黑體"/>
                <a:ea typeface="金梅小黑歪體字形"/>
                <a:cs typeface="金梅小黑歪體字形"/>
              </a:rPr>
              <a:t>資料遭「</a:t>
            </a:r>
            <a:r>
              <a:rPr lang="zh-TW" altLang="en-US" sz="3000" b="1" dirty="0" smtClean="0">
                <a:latin typeface="微軟正黑體"/>
                <a:ea typeface="金梅小黑歪體字形"/>
                <a:cs typeface="金梅小黑歪體字形"/>
              </a:rPr>
              <a:t>焦油」</a:t>
            </a:r>
            <a:r>
              <a:rPr lang="zh-TW" altLang="en-US" sz="3000" dirty="0" smtClean="0">
                <a:latin typeface="微軟正黑體"/>
                <a:ea typeface="金梅小黑歪體字形"/>
                <a:cs typeface="金梅小黑歪體字形"/>
              </a:rPr>
              <a:t>汙損，快檢視</a:t>
            </a:r>
            <a:r>
              <a:rPr lang="zh-TW" altLang="en-US" sz="3000" b="1" dirty="0" smtClean="0">
                <a:latin typeface="微軟正黑體"/>
                <a:ea typeface="金梅小黑歪體字形"/>
                <a:cs typeface="金梅小黑歪體字形"/>
              </a:rPr>
              <a:t>天書密語</a:t>
            </a:r>
            <a:endParaRPr lang="en-US" altLang="zh-TW" sz="3000" b="1" dirty="0" smtClean="0">
              <a:solidFill>
                <a:srgbClr val="FF0000"/>
              </a:solidFill>
              <a:latin typeface="微軟正黑體"/>
              <a:ea typeface="金梅小黑歪體字形"/>
              <a:cs typeface="金梅小黑歪體字形"/>
            </a:endParaRPr>
          </a:p>
          <a:p>
            <a:pPr algn="l" eaLnBrk="1" hangingPunct="1"/>
            <a:r>
              <a:rPr lang="en-US" altLang="zh-TW" sz="3000" dirty="0" smtClean="0">
                <a:latin typeface="微軟正黑體"/>
                <a:ea typeface="金梅小黑歪體字形"/>
                <a:cs typeface="金梅小黑歪體字形"/>
              </a:rPr>
              <a:t>2.</a:t>
            </a:r>
            <a:r>
              <a:rPr lang="zh-TW" altLang="en-US" sz="3000" b="1" dirty="0" smtClean="0">
                <a:latin typeface="標楷體" pitchFamily="65" charset="-120"/>
                <a:ea typeface="金梅小黑歪體字形"/>
                <a:cs typeface="金梅小黑歪體字形"/>
              </a:rPr>
              <a:t>拍</a:t>
            </a:r>
            <a:r>
              <a:rPr lang="en-US" altLang="zh-TW" sz="3000" b="1" dirty="0" smtClean="0">
                <a:latin typeface="標楷體" pitchFamily="65" charset="-120"/>
                <a:ea typeface="金梅小黑歪體字形"/>
                <a:cs typeface="金梅小黑歪體字形"/>
              </a:rPr>
              <a:t>3</a:t>
            </a:r>
            <a:r>
              <a:rPr lang="zh-TW" altLang="en-US" sz="3000" b="1" dirty="0" smtClean="0">
                <a:latin typeface="標楷體" pitchFamily="65" charset="-120"/>
                <a:ea typeface="金梅小黑歪體字形"/>
                <a:cs typeface="金梅小黑歪體字形"/>
              </a:rPr>
              <a:t>張照片</a:t>
            </a:r>
            <a:r>
              <a:rPr lang="zh-TW" altLang="en-US" sz="3000" dirty="0" smtClean="0">
                <a:latin typeface="標楷體" pitchFamily="65" charset="-120"/>
                <a:ea typeface="金梅小黑歪體字形"/>
                <a:cs typeface="金梅小黑歪體字形"/>
              </a:rPr>
              <a:t>紀錄結果，</a:t>
            </a:r>
            <a:r>
              <a:rPr lang="zh-TW" altLang="en-US" sz="2800" dirty="0" smtClean="0">
                <a:latin typeface="標楷體" pitchFamily="65" charset="-120"/>
                <a:ea typeface="金梅小黑歪體字形"/>
                <a:cs typeface="金梅小黑歪體字形"/>
              </a:rPr>
              <a:t>繳交至</a:t>
            </a:r>
            <a:r>
              <a:rPr lang="en-US" altLang="zh-TW" sz="2800" dirty="0" smtClean="0">
                <a:solidFill>
                  <a:srgbClr val="0000CC"/>
                </a:solidFill>
                <a:latin typeface="標楷體" pitchFamily="65" charset="-120"/>
                <a:ea typeface="金梅小黑歪體字形"/>
                <a:cs typeface="金梅小黑歪體字形"/>
              </a:rPr>
              <a:t>Q4</a:t>
            </a:r>
            <a:r>
              <a:rPr lang="zh-TW" altLang="en-US" sz="2800" b="1" dirty="0" smtClean="0">
                <a:solidFill>
                  <a:srgbClr val="0000CC"/>
                </a:solidFill>
                <a:latin typeface="新細明體" charset="-120"/>
                <a:ea typeface="微軟正黑體"/>
                <a:cs typeface="金梅小黑歪體字形"/>
              </a:rPr>
              <a:t>資料夾</a:t>
            </a:r>
            <a:r>
              <a:rPr lang="zh-TW" altLang="en-US" sz="3000" dirty="0" smtClean="0">
                <a:latin typeface="標楷體" pitchFamily="65" charset="-120"/>
                <a:ea typeface="金梅小黑歪體字形"/>
                <a:cs typeface="金梅小黑歪體字形"/>
              </a:rPr>
              <a:t>。</a:t>
            </a:r>
            <a:endParaRPr lang="en-US" altLang="zh-TW" sz="3000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/>
            <a:r>
              <a:rPr lang="en-US" altLang="zh-TW" sz="3000" dirty="0" smtClean="0">
                <a:latin typeface="標楷體" pitchFamily="65" charset="-120"/>
                <a:ea typeface="金梅小黑歪體字形"/>
                <a:cs typeface="金梅小黑歪體字形"/>
              </a:rPr>
              <a:t>3.</a:t>
            </a:r>
            <a:r>
              <a:rPr lang="zh-TW" altLang="en-US" sz="3000" dirty="0" smtClean="0">
                <a:latin typeface="標楷體" pitchFamily="65" charset="-120"/>
                <a:ea typeface="金梅小黑歪體字形"/>
                <a:cs typeface="金梅小黑歪體字形"/>
              </a:rPr>
              <a:t>將</a:t>
            </a:r>
            <a:r>
              <a:rPr lang="zh-TW" altLang="en-US" sz="3000" b="1" dirty="0" smtClean="0">
                <a:latin typeface="標楷體" pitchFamily="65" charset="-120"/>
                <a:ea typeface="金梅小黑歪體字形"/>
                <a:cs typeface="金梅小黑歪體字形"/>
              </a:rPr>
              <a:t>焦油</a:t>
            </a:r>
            <a:r>
              <a:rPr lang="zh-TW" altLang="en-US" sz="3000" dirty="0" smtClean="0">
                <a:latin typeface="標楷體" pitchFamily="65" charset="-120"/>
                <a:ea typeface="金梅小黑歪體字形"/>
                <a:cs typeface="金梅小黑歪體字形"/>
              </a:rPr>
              <a:t>塗於學習單</a:t>
            </a:r>
            <a:r>
              <a:rPr lang="zh-TW" altLang="en-US" sz="3000" b="1" dirty="0" smtClean="0">
                <a:latin typeface="標楷體" pitchFamily="65" charset="-120"/>
                <a:ea typeface="金梅小黑歪體字形"/>
                <a:cs typeface="金梅小黑歪體字形"/>
              </a:rPr>
              <a:t>採樣處</a:t>
            </a:r>
            <a:r>
              <a:rPr lang="zh-TW" altLang="en-US" sz="3000" dirty="0" smtClean="0">
                <a:latin typeface="標楷體" pitchFamily="65" charset="-120"/>
                <a:ea typeface="金梅小黑歪體字形"/>
                <a:cs typeface="金梅小黑歪體字形"/>
              </a:rPr>
              <a:t>。</a:t>
            </a:r>
            <a:endParaRPr lang="en-US" altLang="zh-TW" sz="3000" dirty="0" smtClean="0">
              <a:latin typeface="標楷體" pitchFamily="65" charset="-120"/>
              <a:ea typeface="金梅小黑歪體字形"/>
              <a:cs typeface="金梅小黑歪體字形"/>
            </a:endParaRPr>
          </a:p>
          <a:p>
            <a:pPr algn="l" eaLnBrk="1" hangingPunct="1"/>
            <a:endParaRPr lang="zh-TW" altLang="en-US" dirty="0" smtClean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1747" name="標題 5"/>
          <p:cNvSpPr txBox="1">
            <a:spLocks/>
          </p:cNvSpPr>
          <p:nvPr/>
        </p:nvSpPr>
        <p:spPr bwMode="auto">
          <a:xfrm>
            <a:off x="468313" y="5129213"/>
            <a:ext cx="7559675" cy="17287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kumimoji="0" lang="en-US" altLang="zh-TW" sz="3200" b="1" dirty="0">
                <a:solidFill>
                  <a:srgbClr val="FF3300"/>
                </a:solidFill>
                <a:latin typeface="微軟正黑體"/>
                <a:ea typeface="微軟正黑體"/>
                <a:cs typeface="微軟正黑體"/>
              </a:rPr>
              <a:t>1</a:t>
            </a:r>
            <a:r>
              <a:rPr kumimoji="0" lang="zh-TW" altLang="en-US" sz="3200" b="1" dirty="0">
                <a:solidFill>
                  <a:srgbClr val="FF3300"/>
                </a:solidFill>
                <a:latin typeface="微軟正黑體"/>
                <a:ea typeface="微軟正黑體"/>
                <a:cs typeface="微軟正黑體"/>
              </a:rPr>
              <a:t> 酸性   </a:t>
            </a:r>
            <a:r>
              <a:rPr kumimoji="0" lang="en-US" altLang="zh-TW" sz="3200" b="1" dirty="0">
                <a:solidFill>
                  <a:srgbClr val="009900"/>
                </a:solidFill>
                <a:latin typeface="微軟正黑體"/>
                <a:ea typeface="微軟正黑體"/>
                <a:cs typeface="微軟正黑體"/>
              </a:rPr>
              <a:t>2</a:t>
            </a:r>
            <a:r>
              <a:rPr kumimoji="0" lang="zh-TW" altLang="en-US" sz="3200" b="1" dirty="0">
                <a:solidFill>
                  <a:srgbClr val="009900"/>
                </a:solidFill>
                <a:latin typeface="微軟正黑體"/>
                <a:ea typeface="微軟正黑體"/>
                <a:cs typeface="微軟正黑體"/>
              </a:rPr>
              <a:t> 中性 </a:t>
            </a:r>
            <a:r>
              <a:rPr kumimoji="0" lang="zh-TW" altLang="en-US" sz="3200" b="1" dirty="0">
                <a:solidFill>
                  <a:srgbClr val="23FD66"/>
                </a:solidFill>
                <a:latin typeface="微軟正黑體"/>
                <a:ea typeface="微軟正黑體"/>
                <a:cs typeface="微軟正黑體"/>
              </a:rPr>
              <a:t>  </a:t>
            </a:r>
            <a:r>
              <a:rPr kumimoji="0" lang="en-US" altLang="zh-TW" sz="3200" b="1" dirty="0">
                <a:solidFill>
                  <a:schemeClr val="hlink"/>
                </a:solidFill>
                <a:latin typeface="微軟正黑體"/>
                <a:ea typeface="微軟正黑體"/>
                <a:cs typeface="微軟正黑體"/>
              </a:rPr>
              <a:t>3</a:t>
            </a:r>
            <a:r>
              <a:rPr kumimoji="0" lang="zh-TW" altLang="en-US" sz="3200" b="1" dirty="0">
                <a:solidFill>
                  <a:schemeClr val="hlink"/>
                </a:solidFill>
                <a:latin typeface="微軟正黑體"/>
                <a:ea typeface="微軟正黑體"/>
                <a:cs typeface="微軟正黑體"/>
              </a:rPr>
              <a:t> 鹼性</a:t>
            </a:r>
            <a:r>
              <a:rPr kumimoji="0" lang="zh-TW" altLang="en-US" sz="3200" b="1" dirty="0">
                <a:solidFill>
                  <a:srgbClr val="6600CC"/>
                </a:solidFill>
                <a:latin typeface="微軟正黑體"/>
                <a:ea typeface="微軟正黑體"/>
                <a:cs typeface="微軟正黑體"/>
              </a:rPr>
              <a:t> </a:t>
            </a:r>
            <a:endParaRPr kumimoji="0" lang="en-US" altLang="zh-TW" sz="3200" b="1" dirty="0">
              <a:solidFill>
                <a:srgbClr val="6600CC"/>
              </a:solidFill>
              <a:latin typeface="微軟正黑體"/>
              <a:ea typeface="微軟正黑體"/>
              <a:cs typeface="微軟正黑體"/>
            </a:endParaRPr>
          </a:p>
          <a:p>
            <a:pPr algn="ctr">
              <a:defRPr/>
            </a:pPr>
            <a:r>
              <a:rPr kumimoji="0" lang="zh-TW" altLang="en-US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kumimoji="0" lang="en-US" altLang="zh-TW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A</a:t>
            </a:r>
            <a:r>
              <a:rPr kumimoji="0" lang="zh-TW" altLang="en-US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 可燃   </a:t>
            </a:r>
            <a:r>
              <a:rPr kumimoji="0" lang="en-US" altLang="zh-TW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B</a:t>
            </a:r>
            <a:r>
              <a:rPr kumimoji="0" lang="zh-TW" altLang="en-US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 不可燃  </a:t>
            </a:r>
            <a:r>
              <a:rPr kumimoji="0" lang="en-US" altLang="zh-TW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C</a:t>
            </a:r>
            <a:r>
              <a:rPr kumimoji="0" lang="zh-TW" altLang="en-US" sz="3200" b="1" dirty="0">
                <a:solidFill>
                  <a:srgbClr val="C00000"/>
                </a:solidFill>
                <a:latin typeface="微軟正黑體"/>
                <a:ea typeface="微軟正黑體"/>
                <a:cs typeface="微軟正黑體"/>
              </a:rPr>
              <a:t> 無法確定</a:t>
            </a:r>
            <a:endParaRPr kumimoji="0" lang="en-US" altLang="zh-TW" sz="3200" b="1" dirty="0">
              <a:solidFill>
                <a:srgbClr val="C00000"/>
              </a:solidFill>
              <a:latin typeface="微軟正黑體"/>
              <a:ea typeface="微軟正黑體"/>
              <a:cs typeface="微軟正黑體"/>
            </a:endParaRPr>
          </a:p>
          <a:p>
            <a:pPr algn="ctr">
              <a:defRPr/>
            </a:pPr>
            <a:r>
              <a:rPr kumimoji="0" lang="zh-TW" altLang="en-US" sz="3200" b="1" dirty="0">
                <a:latin typeface="微軟正黑體"/>
                <a:ea typeface="微軟正黑體"/>
                <a:cs typeface="微軟正黑體"/>
              </a:rPr>
              <a:t> 甲 氯化亞鈷   乙 硫酸銅  丙 澱粉  丁 硫酸</a:t>
            </a:r>
          </a:p>
        </p:txBody>
      </p:sp>
      <p:sp>
        <p:nvSpPr>
          <p:cNvPr id="5" name="流程圖: 接點 4"/>
          <p:cNvSpPr/>
          <p:nvPr/>
        </p:nvSpPr>
        <p:spPr>
          <a:xfrm rot="21421029">
            <a:off x="4067175" y="1628775"/>
            <a:ext cx="360363" cy="4318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流程圖: 接點 5"/>
          <p:cNvSpPr/>
          <p:nvPr/>
        </p:nvSpPr>
        <p:spPr>
          <a:xfrm rot="21421029">
            <a:off x="4643438" y="1844675"/>
            <a:ext cx="215900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流程圖: 接點 8"/>
          <p:cNvSpPr/>
          <p:nvPr/>
        </p:nvSpPr>
        <p:spPr>
          <a:xfrm rot="21421029">
            <a:off x="4787900" y="1916113"/>
            <a:ext cx="215900" cy="21748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流程圖: 接點 9"/>
          <p:cNvSpPr/>
          <p:nvPr/>
        </p:nvSpPr>
        <p:spPr>
          <a:xfrm rot="21421029">
            <a:off x="4427538" y="1700213"/>
            <a:ext cx="288925" cy="28892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流程圖: 接點 10"/>
          <p:cNvSpPr/>
          <p:nvPr/>
        </p:nvSpPr>
        <p:spPr>
          <a:xfrm rot="21421029">
            <a:off x="4932363" y="1628775"/>
            <a:ext cx="71437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流程圖: 接點 11"/>
          <p:cNvSpPr/>
          <p:nvPr/>
        </p:nvSpPr>
        <p:spPr>
          <a:xfrm rot="21421029">
            <a:off x="4284663" y="1628775"/>
            <a:ext cx="71437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流程圖: 接點 12"/>
          <p:cNvSpPr/>
          <p:nvPr/>
        </p:nvSpPr>
        <p:spPr>
          <a:xfrm rot="21421029">
            <a:off x="4787900" y="1700213"/>
            <a:ext cx="288925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4" name="流程圖: 接點 13"/>
          <p:cNvSpPr/>
          <p:nvPr/>
        </p:nvSpPr>
        <p:spPr>
          <a:xfrm rot="21421029">
            <a:off x="5003800" y="1916113"/>
            <a:ext cx="144463" cy="14446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" name="流程圖: 接點 14"/>
          <p:cNvSpPr/>
          <p:nvPr/>
        </p:nvSpPr>
        <p:spPr>
          <a:xfrm rot="21421029">
            <a:off x="5364163" y="1916113"/>
            <a:ext cx="152400" cy="13652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6" name="流程圖: 接點 15"/>
          <p:cNvSpPr/>
          <p:nvPr/>
        </p:nvSpPr>
        <p:spPr>
          <a:xfrm rot="21421029">
            <a:off x="5076825" y="1844675"/>
            <a:ext cx="152400" cy="13652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" name="流程圖: 接點 16"/>
          <p:cNvSpPr/>
          <p:nvPr/>
        </p:nvSpPr>
        <p:spPr>
          <a:xfrm rot="21421029">
            <a:off x="5364163" y="1700213"/>
            <a:ext cx="152400" cy="13652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8" name="流程圖: 接點 17"/>
          <p:cNvSpPr/>
          <p:nvPr/>
        </p:nvSpPr>
        <p:spPr>
          <a:xfrm rot="21421029">
            <a:off x="5148263" y="1773238"/>
            <a:ext cx="287337" cy="28733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9" name="流程圖: 接點 18"/>
          <p:cNvSpPr/>
          <p:nvPr/>
        </p:nvSpPr>
        <p:spPr>
          <a:xfrm rot="21421029">
            <a:off x="6516688" y="1916113"/>
            <a:ext cx="358775" cy="36036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0" name="流程圖: 接點 19"/>
          <p:cNvSpPr/>
          <p:nvPr/>
        </p:nvSpPr>
        <p:spPr>
          <a:xfrm rot="21421029">
            <a:off x="6732588" y="2205038"/>
            <a:ext cx="360362" cy="4318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" name="流程圖: 接點 20"/>
          <p:cNvSpPr/>
          <p:nvPr/>
        </p:nvSpPr>
        <p:spPr>
          <a:xfrm rot="21421029">
            <a:off x="7164388" y="1773238"/>
            <a:ext cx="360362" cy="36036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2" name="流程圖: 接點 21"/>
          <p:cNvSpPr/>
          <p:nvPr/>
        </p:nvSpPr>
        <p:spPr>
          <a:xfrm rot="21421029">
            <a:off x="6659563" y="1773238"/>
            <a:ext cx="215900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3" name="流程圖: 接點 22"/>
          <p:cNvSpPr/>
          <p:nvPr/>
        </p:nvSpPr>
        <p:spPr>
          <a:xfrm rot="21421029">
            <a:off x="6875463" y="1844675"/>
            <a:ext cx="217487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4" name="流程圖: 接點 23"/>
          <p:cNvSpPr/>
          <p:nvPr/>
        </p:nvSpPr>
        <p:spPr>
          <a:xfrm rot="21421029">
            <a:off x="6516688" y="2276475"/>
            <a:ext cx="215900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5" name="流程圖: 接點 24"/>
          <p:cNvSpPr/>
          <p:nvPr/>
        </p:nvSpPr>
        <p:spPr>
          <a:xfrm rot="21421029">
            <a:off x="7164388" y="2276475"/>
            <a:ext cx="71437" cy="7302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6" name="流程圖: 接點 25"/>
          <p:cNvSpPr/>
          <p:nvPr/>
        </p:nvSpPr>
        <p:spPr>
          <a:xfrm rot="21421029">
            <a:off x="7164388" y="2420938"/>
            <a:ext cx="71437" cy="7143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7" name="流程圖: 接點 26"/>
          <p:cNvSpPr/>
          <p:nvPr/>
        </p:nvSpPr>
        <p:spPr>
          <a:xfrm rot="21421029" flipV="1">
            <a:off x="7235825" y="2492375"/>
            <a:ext cx="80963" cy="635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8" name="流程圖: 接點 27"/>
          <p:cNvSpPr/>
          <p:nvPr/>
        </p:nvSpPr>
        <p:spPr>
          <a:xfrm rot="21421029">
            <a:off x="6443663" y="1989138"/>
            <a:ext cx="73025" cy="7143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9" name="流程圖: 接點 28"/>
          <p:cNvSpPr/>
          <p:nvPr/>
        </p:nvSpPr>
        <p:spPr>
          <a:xfrm rot="21421029">
            <a:off x="4427538" y="2060575"/>
            <a:ext cx="431800" cy="4318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0" name="流程圖: 接點 29"/>
          <p:cNvSpPr/>
          <p:nvPr/>
        </p:nvSpPr>
        <p:spPr>
          <a:xfrm rot="21421029">
            <a:off x="4787900" y="2060575"/>
            <a:ext cx="431800" cy="4318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1" name="流程圖: 接點 30"/>
          <p:cNvSpPr/>
          <p:nvPr/>
        </p:nvSpPr>
        <p:spPr>
          <a:xfrm rot="21421029">
            <a:off x="4572000" y="1557338"/>
            <a:ext cx="215900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2" name="流程圖: 接點 31"/>
          <p:cNvSpPr/>
          <p:nvPr/>
        </p:nvSpPr>
        <p:spPr>
          <a:xfrm rot="21421029">
            <a:off x="6084888" y="1844675"/>
            <a:ext cx="504825" cy="360363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3" name="流程圖: 接點 32"/>
          <p:cNvSpPr/>
          <p:nvPr/>
        </p:nvSpPr>
        <p:spPr>
          <a:xfrm rot="21421029">
            <a:off x="5076825" y="2060575"/>
            <a:ext cx="431800" cy="504825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4" name="流程圖: 接點 33"/>
          <p:cNvSpPr/>
          <p:nvPr/>
        </p:nvSpPr>
        <p:spPr>
          <a:xfrm rot="21421029">
            <a:off x="6300788" y="2205038"/>
            <a:ext cx="358775" cy="4318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5" name="流程圖: 接點 34"/>
          <p:cNvSpPr/>
          <p:nvPr/>
        </p:nvSpPr>
        <p:spPr>
          <a:xfrm rot="21421029">
            <a:off x="7019925" y="1700213"/>
            <a:ext cx="215900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6" name="流程圖: 接點 35"/>
          <p:cNvSpPr/>
          <p:nvPr/>
        </p:nvSpPr>
        <p:spPr>
          <a:xfrm rot="21421029">
            <a:off x="7164388" y="2133600"/>
            <a:ext cx="360362" cy="4318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7" name="流程圖: 接點 36"/>
          <p:cNvSpPr/>
          <p:nvPr/>
        </p:nvSpPr>
        <p:spPr>
          <a:xfrm rot="21421029">
            <a:off x="7027863" y="1997075"/>
            <a:ext cx="217487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8" name="流程圖: 接點 37"/>
          <p:cNvSpPr/>
          <p:nvPr/>
        </p:nvSpPr>
        <p:spPr>
          <a:xfrm rot="21421029">
            <a:off x="6156325" y="2205038"/>
            <a:ext cx="215900" cy="21590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1181100" y="1295400"/>
            <a:ext cx="6775450" cy="711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mtClean="0"/>
              <a:t>Q4</a:t>
            </a:r>
            <a:r>
              <a:rPr smtClean="0"/>
              <a:t>提示</a:t>
            </a:r>
            <a:endParaRPr/>
          </a:p>
        </p:txBody>
      </p:sp>
      <p:sp>
        <p:nvSpPr>
          <p:cNvPr id="33794" name="內容版面配置區 6"/>
          <p:cNvSpPr>
            <a:spLocks noGrp="1"/>
          </p:cNvSpPr>
          <p:nvPr>
            <p:ph idx="1"/>
          </p:nvPr>
        </p:nvSpPr>
        <p:spPr bwMode="auto">
          <a:xfrm>
            <a:off x="900113" y="1341438"/>
            <a:ext cx="7559675" cy="38877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1.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 「</a:t>
            </a:r>
            <a:r>
              <a:rPr lang="zh-TW" altLang="en-US" b="1" smtClean="0">
                <a:latin typeface="微軟正黑體"/>
                <a:ea typeface="微軟正黑體"/>
                <a:cs typeface="微軟正黑體"/>
              </a:rPr>
              <a:t>神水」將喚醒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「</a:t>
            </a:r>
            <a:r>
              <a:rPr lang="zh-TW" altLang="en-US" b="1" smtClean="0">
                <a:latin typeface="微軟正黑體"/>
                <a:ea typeface="微軟正黑體"/>
                <a:cs typeface="微軟正黑體"/>
              </a:rPr>
              <a:t>天書」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。</a:t>
            </a:r>
            <a:endParaRPr lang="en-US" altLang="zh-TW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en-US" altLang="zh-TW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2.</a:t>
            </a:r>
            <a:r>
              <a:rPr lang="zh-TW" altLang="en-US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「解密小物」，大顯身手，掃除迷霧。</a:t>
            </a:r>
          </a:p>
          <a:p>
            <a:pPr algn="l" eaLnBrk="1" hangingPunct="1"/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3.</a:t>
            </a:r>
            <a:r>
              <a:rPr lang="zh-TW" altLang="en-US" b="1" smtClean="0">
                <a:latin typeface="微軟正黑體"/>
                <a:ea typeface="微軟正黑體"/>
                <a:cs typeface="微軟正黑體"/>
              </a:rPr>
              <a:t>焦油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：</a:t>
            </a:r>
            <a:r>
              <a:rPr lang="zh-TW" altLang="en-US" b="1" smtClean="0">
                <a:latin typeface="微軟正黑體"/>
                <a:ea typeface="微軟正黑體"/>
                <a:cs typeface="微軟正黑體"/>
              </a:rPr>
              <a:t>黑色黏稠物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，是一種</a:t>
            </a:r>
            <a:r>
              <a:rPr lang="zh-TW" altLang="en-US" b="1" smtClean="0">
                <a:latin typeface="微軟正黑體"/>
                <a:ea typeface="微軟正黑體"/>
                <a:cs typeface="微軟正黑體"/>
              </a:rPr>
              <a:t>有機物。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1627188" y="1001713"/>
            <a:ext cx="6486525" cy="9874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altLang="zh-TW" sz="3200" dirty="0"/>
              <a:t>Q5  </a:t>
            </a:r>
            <a:r>
              <a:rPr sz="3200" dirty="0" err="1" smtClean="0"/>
              <a:t>猜猜我是</a:t>
            </a:r>
            <a:r>
              <a:rPr sz="3200" dirty="0" err="1" smtClean="0">
                <a:solidFill>
                  <a:srgbClr val="FF0000"/>
                </a:solidFill>
              </a:rPr>
              <a:t>什麼過程</a:t>
            </a:r>
            <a:r>
              <a:rPr sz="3200" dirty="0" smtClean="0"/>
              <a:t>？</a:t>
            </a:r>
            <a:endParaRPr sz="3200" dirty="0"/>
          </a:p>
        </p:txBody>
      </p:sp>
      <p:pic>
        <p:nvPicPr>
          <p:cNvPr id="35842" name="Picture 3" descr="D:\Desktop\Holiyo\免洗筷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3563" y="2768600"/>
            <a:ext cx="2565400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11"/>
          <p:cNvSpPr/>
          <p:nvPr/>
        </p:nvSpPr>
        <p:spPr>
          <a:xfrm>
            <a:off x="5255458" y="3143094"/>
            <a:ext cx="3168352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96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+</a:t>
            </a:r>
            <a:r>
              <a:rPr kumimoji="0" lang="zh-TW" altLang="en-US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</a:rPr>
              <a:t>熱</a:t>
            </a:r>
          </a:p>
        </p:txBody>
      </p:sp>
      <p:pic>
        <p:nvPicPr>
          <p:cNvPr id="35844" name="Picture 2" descr="D:\Desktop\Holiyo\鋁箔包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2563" y="2674938"/>
            <a:ext cx="1660525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181100" y="1295400"/>
            <a:ext cx="6775450" cy="711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mtClean="0"/>
              <a:t>Q5</a:t>
            </a:r>
            <a:r>
              <a:rPr smtClean="0"/>
              <a:t>提示</a:t>
            </a:r>
            <a:endParaRPr/>
          </a:p>
        </p:txBody>
      </p:sp>
      <p:sp>
        <p:nvSpPr>
          <p:cNvPr id="37890" name="內容版面配置區 5"/>
          <p:cNvSpPr>
            <a:spLocks noGrp="1"/>
          </p:cNvSpPr>
          <p:nvPr>
            <p:ph idx="1"/>
          </p:nvPr>
        </p:nvSpPr>
        <p:spPr bwMode="auto">
          <a:xfrm>
            <a:off x="1258888" y="1052513"/>
            <a:ext cx="6913562" cy="38893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1.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一種特殊的</a:t>
            </a:r>
            <a:r>
              <a:rPr lang="zh-TW" altLang="en-US" b="1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處理方法</a:t>
            </a:r>
            <a:endParaRPr lang="en-US" altLang="zh-TW" b="1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algn="l" eaLnBrk="1" hangingPunct="1"/>
            <a:r>
              <a:rPr lang="en-US" altLang="zh-TW" smtClean="0">
                <a:latin typeface="微軟正黑體"/>
                <a:ea typeface="微軟正黑體"/>
                <a:cs typeface="微軟正黑體"/>
              </a:rPr>
              <a:t>2.</a:t>
            </a:r>
            <a:r>
              <a:rPr lang="zh-TW" altLang="en-US" smtClean="0">
                <a:latin typeface="微軟正黑體"/>
                <a:ea typeface="微軟正黑體"/>
                <a:cs typeface="微軟正黑體"/>
              </a:rPr>
              <a:t>參考</a:t>
            </a:r>
            <a:r>
              <a:rPr lang="en-US" altLang="zh-TW" b="1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Q1~Q4</a:t>
            </a:r>
            <a:r>
              <a:rPr lang="zh-TW" altLang="en-US" b="1" smtClean="0">
                <a:solidFill>
                  <a:srgbClr val="0000CC"/>
                </a:solidFill>
                <a:latin typeface="微軟正黑體"/>
                <a:ea typeface="微軟正黑體"/>
                <a:cs typeface="微軟正黑體"/>
              </a:rPr>
              <a:t>的提示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827584" y="765175"/>
            <a:ext cx="7208838" cy="8604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TW" sz="3200" dirty="0" smtClean="0"/>
              <a:t>Q6</a:t>
            </a:r>
            <a:r>
              <a:rPr sz="3200" dirty="0" smtClean="0">
                <a:solidFill>
                  <a:srgbClr val="0000FF"/>
                </a:solidFill>
              </a:rPr>
              <a:t>竹筷乾餾</a:t>
            </a:r>
            <a:r>
              <a:rPr sz="3200" dirty="0" smtClean="0"/>
              <a:t>的產物中，哪些是</a:t>
            </a:r>
            <a:r>
              <a:rPr sz="3200" dirty="0" smtClean="0">
                <a:solidFill>
                  <a:srgbClr val="FF0000"/>
                </a:solidFill>
              </a:rPr>
              <a:t>有機物</a:t>
            </a:r>
            <a:r>
              <a:rPr sz="3200" dirty="0" smtClean="0"/>
              <a:t>？</a:t>
            </a:r>
            <a:endParaRPr sz="3200" dirty="0"/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539552" y="1700213"/>
            <a:ext cx="730250" cy="533400"/>
          </a:xfrm>
          <a:solidFill>
            <a:srgbClr val="FFFF00"/>
          </a:solidFill>
        </p:spPr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TW" b="1" dirty="0" smtClean="0">
                <a:solidFill>
                  <a:srgbClr val="FF0000"/>
                </a:solidFill>
              </a:rPr>
              <a:t>CO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1474589" y="1700213"/>
            <a:ext cx="865188" cy="576262"/>
          </a:xfrm>
          <a:prstGeom prst="rect">
            <a:avLst/>
          </a:prstGeo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TW" sz="3200" b="1" dirty="0">
                <a:solidFill>
                  <a:srgbClr val="FF6600"/>
                </a:solidFill>
                <a:latin typeface="+mn-lt"/>
                <a:ea typeface="+mn-ea"/>
              </a:rPr>
              <a:t>CO</a:t>
            </a:r>
            <a:r>
              <a:rPr kumimoji="0" lang="en-US" altLang="zh-TW" sz="2000" b="1" dirty="0">
                <a:solidFill>
                  <a:srgbClr val="FF6600"/>
                </a:solidFill>
                <a:latin typeface="+mn-lt"/>
                <a:ea typeface="+mn-ea"/>
              </a:rPr>
              <a:t>2</a:t>
            </a:r>
            <a:endParaRPr kumimoji="0" lang="zh-TW" altLang="en-US" sz="3200" b="1" dirty="0">
              <a:solidFill>
                <a:srgbClr val="FF6600"/>
              </a:solidFill>
              <a:latin typeface="+mn-lt"/>
              <a:ea typeface="+mn-ea"/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2411214" y="1700213"/>
            <a:ext cx="792163" cy="576262"/>
          </a:xfrm>
          <a:prstGeom prst="rect">
            <a:avLst/>
          </a:prstGeo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TW" sz="3200" b="1" dirty="0">
                <a:solidFill>
                  <a:srgbClr val="0070C0"/>
                </a:solidFill>
                <a:latin typeface="+mn-lt"/>
                <a:ea typeface="+mn-ea"/>
              </a:rPr>
              <a:t>CH</a:t>
            </a:r>
            <a:r>
              <a:rPr kumimoji="0" lang="en-US" altLang="zh-TW" sz="2000" b="1" dirty="0">
                <a:solidFill>
                  <a:srgbClr val="0070C0"/>
                </a:solidFill>
                <a:latin typeface="+mn-lt"/>
                <a:ea typeface="+mn-ea"/>
              </a:rPr>
              <a:t>4</a:t>
            </a:r>
            <a:endParaRPr kumimoji="0" lang="zh-TW" altLang="en-US" sz="3200" b="1" dirty="0">
              <a:solidFill>
                <a:srgbClr val="0070C0"/>
              </a:solidFill>
              <a:latin typeface="+mn-lt"/>
              <a:ea typeface="+mn-ea"/>
            </a:endParaRPr>
          </a:p>
        </p:txBody>
      </p:sp>
      <p:sp>
        <p:nvSpPr>
          <p:cNvPr id="10" name="內容版面配置區 2"/>
          <p:cNvSpPr txBox="1">
            <a:spLocks/>
          </p:cNvSpPr>
          <p:nvPr/>
        </p:nvSpPr>
        <p:spPr>
          <a:xfrm>
            <a:off x="3490714" y="1700213"/>
            <a:ext cx="576263" cy="576262"/>
          </a:xfrm>
          <a:prstGeom prst="rect">
            <a:avLst/>
          </a:prstGeo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TW" sz="3200" b="1" dirty="0">
                <a:solidFill>
                  <a:srgbClr val="00B050"/>
                </a:solidFill>
                <a:latin typeface="+mn-lt"/>
                <a:ea typeface="+mn-ea"/>
              </a:rPr>
              <a:t>H</a:t>
            </a:r>
            <a:r>
              <a:rPr kumimoji="0" lang="en-US" altLang="zh-TW" sz="2000" b="1" dirty="0">
                <a:solidFill>
                  <a:srgbClr val="00B050"/>
                </a:solidFill>
                <a:latin typeface="+mn-lt"/>
                <a:ea typeface="+mn-ea"/>
              </a:rPr>
              <a:t>2</a:t>
            </a:r>
            <a:endParaRPr kumimoji="0" lang="zh-TW" altLang="en-US" sz="3200" b="1" dirty="0">
              <a:solidFill>
                <a:srgbClr val="00B050"/>
              </a:solidFill>
              <a:latin typeface="+mn-lt"/>
              <a:ea typeface="+mn-ea"/>
            </a:endParaRPr>
          </a:p>
        </p:txBody>
      </p:sp>
      <p:sp>
        <p:nvSpPr>
          <p:cNvPr id="11" name="內容版面配置區 2"/>
          <p:cNvSpPr txBox="1">
            <a:spLocks/>
          </p:cNvSpPr>
          <p:nvPr/>
        </p:nvSpPr>
        <p:spPr>
          <a:xfrm>
            <a:off x="4211439" y="1700213"/>
            <a:ext cx="1871663" cy="576262"/>
          </a:xfrm>
          <a:prstGeom prst="rect">
            <a:avLst/>
          </a:prstGeo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zh-TW" sz="3200" b="1" dirty="0">
                <a:solidFill>
                  <a:srgbClr val="9A09B7"/>
                </a:solidFill>
                <a:latin typeface="+mn-lt"/>
                <a:ea typeface="+mn-ea"/>
              </a:rPr>
              <a:t>CH</a:t>
            </a:r>
            <a:r>
              <a:rPr kumimoji="0" lang="en-US" altLang="zh-TW" sz="2000" b="1" dirty="0">
                <a:solidFill>
                  <a:srgbClr val="9A09B7"/>
                </a:solidFill>
                <a:latin typeface="+mn-lt"/>
                <a:ea typeface="+mn-ea"/>
              </a:rPr>
              <a:t>3</a:t>
            </a:r>
            <a:r>
              <a:rPr kumimoji="0" lang="en-US" altLang="zh-TW" sz="3200" b="1" dirty="0">
                <a:solidFill>
                  <a:srgbClr val="9A09B7"/>
                </a:solidFill>
                <a:latin typeface="+mn-lt"/>
                <a:ea typeface="+mn-ea"/>
              </a:rPr>
              <a:t>COOH</a:t>
            </a:r>
            <a:endParaRPr kumimoji="0" lang="zh-TW" altLang="en-US" sz="3200" b="1" dirty="0">
              <a:solidFill>
                <a:srgbClr val="9A09B7"/>
              </a:solidFill>
              <a:latin typeface="+mn-lt"/>
              <a:ea typeface="+mn-ea"/>
            </a:endParaRPr>
          </a:p>
        </p:txBody>
      </p:sp>
      <p:sp>
        <p:nvSpPr>
          <p:cNvPr id="12" name="內容版面配置區 2"/>
          <p:cNvSpPr txBox="1">
            <a:spLocks/>
          </p:cNvSpPr>
          <p:nvPr/>
        </p:nvSpPr>
        <p:spPr>
          <a:xfrm>
            <a:off x="6156127" y="1700213"/>
            <a:ext cx="1008062" cy="576262"/>
          </a:xfrm>
          <a:prstGeom prst="rect">
            <a:avLst/>
          </a:prstGeo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200" b="1" dirty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</a:rPr>
              <a:t>焦油</a:t>
            </a: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7307064" y="1700213"/>
            <a:ext cx="1008063" cy="576262"/>
          </a:xfrm>
          <a:prstGeom prst="rect">
            <a:avLst/>
          </a:prstGeo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200" b="1" dirty="0">
                <a:latin typeface="+mn-lt"/>
                <a:ea typeface="+mn-ea"/>
              </a:rPr>
              <a:t>竹炭</a:t>
            </a:r>
          </a:p>
        </p:txBody>
      </p:sp>
      <p:cxnSp>
        <p:nvCxnSpPr>
          <p:cNvPr id="14" name="直線接點 13"/>
          <p:cNvCxnSpPr>
            <a:stCxn id="5" idx="2"/>
          </p:cNvCxnSpPr>
          <p:nvPr/>
        </p:nvCxnSpPr>
        <p:spPr>
          <a:xfrm flipH="1">
            <a:off x="898327" y="2233613"/>
            <a:ext cx="6350" cy="349885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 flipH="1">
            <a:off x="1834952" y="2276475"/>
            <a:ext cx="4762" cy="3500438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 flipH="1">
            <a:off x="2771577" y="2276475"/>
            <a:ext cx="4762" cy="3500438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H="1">
            <a:off x="3706614" y="2276475"/>
            <a:ext cx="6350" cy="3500438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 flipH="1">
            <a:off x="5148064" y="2276475"/>
            <a:ext cx="4763" cy="3500438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H="1">
            <a:off x="6730802" y="2276475"/>
            <a:ext cx="6350" cy="3500438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 flipH="1">
            <a:off x="7883327" y="2276475"/>
            <a:ext cx="6350" cy="3500438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898327" y="2852738"/>
            <a:ext cx="9366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1834952" y="3500438"/>
            <a:ext cx="9366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2771577" y="3068638"/>
            <a:ext cx="935037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898327" y="4437063"/>
            <a:ext cx="9366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接點 24"/>
          <p:cNvCxnSpPr/>
          <p:nvPr/>
        </p:nvCxnSpPr>
        <p:spPr>
          <a:xfrm>
            <a:off x="3706614" y="4868863"/>
            <a:ext cx="1441450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接點 25"/>
          <p:cNvCxnSpPr/>
          <p:nvPr/>
        </p:nvCxnSpPr>
        <p:spPr>
          <a:xfrm>
            <a:off x="5148064" y="3429000"/>
            <a:ext cx="1582738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2771577" y="5229225"/>
            <a:ext cx="935037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1834952" y="4797425"/>
            <a:ext cx="9366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接點 28"/>
          <p:cNvCxnSpPr/>
          <p:nvPr/>
        </p:nvCxnSpPr>
        <p:spPr>
          <a:xfrm>
            <a:off x="5148064" y="5300663"/>
            <a:ext cx="1582738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>
            <a:off x="3706614" y="3789363"/>
            <a:ext cx="1441450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接點 30"/>
          <p:cNvCxnSpPr/>
          <p:nvPr/>
        </p:nvCxnSpPr>
        <p:spPr>
          <a:xfrm>
            <a:off x="6730802" y="4076700"/>
            <a:ext cx="11525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6730802" y="4797425"/>
            <a:ext cx="11525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>
            <a:off x="6730802" y="2852738"/>
            <a:ext cx="1152525" cy="0"/>
          </a:xfrm>
          <a:prstGeom prst="line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65" name="內容版面配置區 2"/>
          <p:cNvSpPr txBox="1">
            <a:spLocks/>
          </p:cNvSpPr>
          <p:nvPr/>
        </p:nvSpPr>
        <p:spPr bwMode="auto">
          <a:xfrm>
            <a:off x="682427" y="5756423"/>
            <a:ext cx="6731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1</a:t>
            </a:r>
            <a:endParaRPr kumimoji="0" lang="zh-TW" altLang="en-US" sz="4800" b="1" dirty="0">
              <a:latin typeface="Calibri" pitchFamily="34" charset="0"/>
            </a:endParaRPr>
          </a:p>
        </p:txBody>
      </p:sp>
      <p:sp>
        <p:nvSpPr>
          <p:cNvPr id="39966" name="內容版面配置區 2"/>
          <p:cNvSpPr txBox="1">
            <a:spLocks/>
          </p:cNvSpPr>
          <p:nvPr/>
        </p:nvSpPr>
        <p:spPr bwMode="auto">
          <a:xfrm>
            <a:off x="1626989" y="5756994"/>
            <a:ext cx="5683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2</a:t>
            </a:r>
            <a:endParaRPr kumimoji="0" lang="zh-TW" altLang="en-US" sz="4800" b="1" dirty="0">
              <a:latin typeface="Calibri" pitchFamily="34" charset="0"/>
            </a:endParaRPr>
          </a:p>
        </p:txBody>
      </p:sp>
      <p:sp>
        <p:nvSpPr>
          <p:cNvPr id="39967" name="內容版面配置區 2"/>
          <p:cNvSpPr txBox="1">
            <a:spLocks/>
          </p:cNvSpPr>
          <p:nvPr/>
        </p:nvSpPr>
        <p:spPr bwMode="auto">
          <a:xfrm>
            <a:off x="2555677" y="5756994"/>
            <a:ext cx="57626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3</a:t>
            </a:r>
            <a:endParaRPr kumimoji="0" lang="zh-TW" altLang="en-US" sz="4800" b="1" dirty="0">
              <a:latin typeface="Calibri" pitchFamily="34" charset="0"/>
            </a:endParaRPr>
          </a:p>
        </p:txBody>
      </p:sp>
      <p:sp>
        <p:nvSpPr>
          <p:cNvPr id="39968" name="內容版面配置區 2"/>
          <p:cNvSpPr txBox="1">
            <a:spLocks/>
          </p:cNvSpPr>
          <p:nvPr/>
        </p:nvSpPr>
        <p:spPr bwMode="auto">
          <a:xfrm>
            <a:off x="3491036" y="5757565"/>
            <a:ext cx="576263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4</a:t>
            </a:r>
            <a:endParaRPr kumimoji="0" lang="zh-TW" altLang="en-US" sz="4800" b="1" dirty="0">
              <a:latin typeface="Calibri" pitchFamily="34" charset="0"/>
            </a:endParaRPr>
          </a:p>
        </p:txBody>
      </p:sp>
      <p:sp>
        <p:nvSpPr>
          <p:cNvPr id="39969" name="內容版面配置區 2"/>
          <p:cNvSpPr txBox="1">
            <a:spLocks/>
          </p:cNvSpPr>
          <p:nvPr/>
        </p:nvSpPr>
        <p:spPr bwMode="auto">
          <a:xfrm>
            <a:off x="4932164" y="5757565"/>
            <a:ext cx="574675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5</a:t>
            </a:r>
            <a:endParaRPr kumimoji="0" lang="zh-TW" altLang="en-US" sz="4800" b="1" dirty="0">
              <a:latin typeface="Calibri" pitchFamily="34" charset="0"/>
            </a:endParaRPr>
          </a:p>
        </p:txBody>
      </p:sp>
      <p:sp>
        <p:nvSpPr>
          <p:cNvPr id="39970" name="內容版面配置區 2"/>
          <p:cNvSpPr txBox="1">
            <a:spLocks/>
          </p:cNvSpPr>
          <p:nvPr/>
        </p:nvSpPr>
        <p:spPr bwMode="auto">
          <a:xfrm>
            <a:off x="6514902" y="5686127"/>
            <a:ext cx="57626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6</a:t>
            </a:r>
            <a:endParaRPr kumimoji="0" lang="zh-TW" altLang="en-US" sz="4800" b="1" dirty="0">
              <a:latin typeface="Calibri" pitchFamily="34" charset="0"/>
            </a:endParaRPr>
          </a:p>
        </p:txBody>
      </p:sp>
      <p:sp>
        <p:nvSpPr>
          <p:cNvPr id="39971" name="內容版面配置區 2"/>
          <p:cNvSpPr txBox="1">
            <a:spLocks/>
          </p:cNvSpPr>
          <p:nvPr/>
        </p:nvSpPr>
        <p:spPr bwMode="auto">
          <a:xfrm>
            <a:off x="7667427" y="5685557"/>
            <a:ext cx="576262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4800" b="1" dirty="0">
                <a:latin typeface="Calibri" pitchFamily="34" charset="0"/>
              </a:rPr>
              <a:t>7</a:t>
            </a:r>
            <a:endParaRPr kumimoji="0" lang="zh-TW" altLang="en-US" sz="4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1187450" y="1268413"/>
            <a:ext cx="6775450" cy="711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TW"/>
              <a:t>Q6</a:t>
            </a:r>
            <a:r>
              <a:rPr smtClean="0"/>
              <a:t>提示</a:t>
            </a:r>
            <a:endParaRPr/>
          </a:p>
        </p:txBody>
      </p:sp>
      <p:sp>
        <p:nvSpPr>
          <p:cNvPr id="5" name="矩形 4"/>
          <p:cNvSpPr/>
          <p:nvPr/>
        </p:nvSpPr>
        <p:spPr>
          <a:xfrm>
            <a:off x="2051050" y="1196975"/>
            <a:ext cx="5976938" cy="477053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kumimoji="0" lang="en-US" altLang="zh-TW" sz="4800" dirty="0">
              <a:latin typeface="Calibri" pitchFamily="34" charset="0"/>
            </a:endParaRPr>
          </a:p>
          <a:p>
            <a:r>
              <a:rPr kumimoji="0" lang="en-US" altLang="zh-TW" sz="3200" dirty="0">
                <a:latin typeface="Calibri" pitchFamily="34" charset="0"/>
              </a:rPr>
              <a:t>1.</a:t>
            </a:r>
            <a:r>
              <a:rPr kumimoji="0" lang="zh-TW" altLang="en-US" sz="3200" dirty="0">
                <a:latin typeface="Calibri" pitchFamily="34" charset="0"/>
              </a:rPr>
              <a:t>找出鬼腳圖底下</a:t>
            </a:r>
            <a:r>
              <a:rPr kumimoji="0" lang="zh-TW" altLang="en-US" sz="3200" b="1" dirty="0">
                <a:solidFill>
                  <a:srgbClr val="FF0000"/>
                </a:solidFill>
                <a:latin typeface="Calibri" pitchFamily="34" charset="0"/>
              </a:rPr>
              <a:t>對應的數字</a:t>
            </a:r>
            <a:r>
              <a:rPr kumimoji="0" lang="zh-TW" altLang="en-US" sz="3200" dirty="0">
                <a:latin typeface="新細明體" charset="-120"/>
              </a:rPr>
              <a:t>。</a:t>
            </a:r>
            <a:endParaRPr kumimoji="0" lang="en-US" altLang="zh-TW" sz="3200" b="1" dirty="0">
              <a:solidFill>
                <a:srgbClr val="FF0000"/>
              </a:solidFill>
              <a:latin typeface="Calibri" pitchFamily="34" charset="0"/>
            </a:endParaRPr>
          </a:p>
          <a:p>
            <a:endParaRPr kumimoji="0" lang="en-US" altLang="zh-TW" sz="3200" b="1" dirty="0">
              <a:solidFill>
                <a:srgbClr val="FF0000"/>
              </a:solidFill>
              <a:latin typeface="Calibri" pitchFamily="34" charset="0"/>
            </a:endParaRPr>
          </a:p>
          <a:p>
            <a:r>
              <a:rPr kumimoji="0" lang="en-US" altLang="zh-TW" sz="3200" dirty="0">
                <a:latin typeface="新細明體" charset="-120"/>
              </a:rPr>
              <a:t>2.</a:t>
            </a:r>
            <a:r>
              <a:rPr kumimoji="0" lang="zh-TW" altLang="en-US" sz="3200" dirty="0">
                <a:latin typeface="新細明體" charset="-120"/>
              </a:rPr>
              <a:t>參考</a:t>
            </a:r>
            <a:r>
              <a:rPr kumimoji="0" lang="en-US" altLang="zh-TW" sz="3200" b="1" dirty="0">
                <a:solidFill>
                  <a:srgbClr val="0000CC"/>
                </a:solidFill>
                <a:latin typeface="新細明體" charset="-120"/>
              </a:rPr>
              <a:t>Q1~Q4</a:t>
            </a:r>
            <a:r>
              <a:rPr kumimoji="0" lang="zh-TW" altLang="en-US" sz="3200" b="1" dirty="0">
                <a:solidFill>
                  <a:srgbClr val="0000CC"/>
                </a:solidFill>
                <a:latin typeface="新細明體" charset="-120"/>
              </a:rPr>
              <a:t>的提示</a:t>
            </a:r>
            <a:r>
              <a:rPr kumimoji="0" lang="zh-TW" altLang="en-US" sz="3200" dirty="0">
                <a:latin typeface="新細明體" charset="-120"/>
              </a:rPr>
              <a:t>。</a:t>
            </a:r>
            <a:endParaRPr kumimoji="0" lang="en-US" altLang="zh-TW" sz="3200" b="1" dirty="0">
              <a:solidFill>
                <a:srgbClr val="0000CC"/>
              </a:solidFill>
              <a:latin typeface="新細明體" charset="-120"/>
            </a:endParaRPr>
          </a:p>
          <a:p>
            <a:endParaRPr kumimoji="0" lang="en-US" altLang="zh-TW" sz="3200" b="1" dirty="0">
              <a:solidFill>
                <a:srgbClr val="0000CC"/>
              </a:solidFill>
              <a:latin typeface="新細明體" charset="-120"/>
            </a:endParaRPr>
          </a:p>
          <a:p>
            <a:r>
              <a:rPr kumimoji="0" lang="en-US" altLang="zh-TW" sz="3200" dirty="0">
                <a:latin typeface="新細明體" charset="-120"/>
              </a:rPr>
              <a:t>3.</a:t>
            </a:r>
            <a:r>
              <a:rPr kumimoji="0" lang="zh-TW" altLang="en-US" sz="3200" b="1" dirty="0">
                <a:latin typeface="新細明體" charset="-120"/>
              </a:rPr>
              <a:t>完成</a:t>
            </a:r>
            <a:r>
              <a:rPr kumimoji="0" lang="en-US" altLang="zh-TW" sz="3200" b="1" dirty="0">
                <a:latin typeface="新細明體" charset="-120"/>
              </a:rPr>
              <a:t>POEC</a:t>
            </a:r>
            <a:r>
              <a:rPr kumimoji="0" lang="zh-TW" altLang="en-US" sz="3200" b="1" dirty="0">
                <a:latin typeface="新細明體" charset="-120"/>
              </a:rPr>
              <a:t>學習單</a:t>
            </a:r>
            <a:r>
              <a:rPr kumimoji="0" lang="zh-TW" altLang="en-US" sz="3200" dirty="0">
                <a:latin typeface="新細明體" charset="-120"/>
              </a:rPr>
              <a:t>。</a:t>
            </a:r>
            <a:endParaRPr kumimoji="0" lang="en-US" altLang="zh-TW" sz="3200" b="1" dirty="0">
              <a:latin typeface="新細明體" charset="-120"/>
            </a:endParaRPr>
          </a:p>
          <a:p>
            <a:endParaRPr kumimoji="0" lang="en-US" altLang="zh-TW" sz="3200" b="1" dirty="0">
              <a:solidFill>
                <a:srgbClr val="FF0000"/>
              </a:solidFill>
              <a:latin typeface="新細明體" charset="-120"/>
            </a:endParaRPr>
          </a:p>
          <a:p>
            <a:r>
              <a:rPr kumimoji="0" lang="en-US" altLang="zh-TW" sz="3200" b="1" dirty="0">
                <a:latin typeface="新細明體" charset="-120"/>
              </a:rPr>
              <a:t>4.</a:t>
            </a:r>
            <a:r>
              <a:rPr kumimoji="0" lang="zh-TW" altLang="en-US" sz="3200" dirty="0">
                <a:latin typeface="新細明體" charset="-120"/>
              </a:rPr>
              <a:t>將</a:t>
            </a:r>
            <a:r>
              <a:rPr kumimoji="0" lang="zh-TW" altLang="en-US" sz="3200" b="1" dirty="0">
                <a:solidFill>
                  <a:srgbClr val="0000CC"/>
                </a:solidFill>
                <a:latin typeface="新細明體" charset="-120"/>
              </a:rPr>
              <a:t>九張照片 </a:t>
            </a:r>
            <a:r>
              <a:rPr kumimoji="0" lang="zh-TW" altLang="en-US" sz="3200" b="1" dirty="0">
                <a:latin typeface="新細明體" charset="-120"/>
              </a:rPr>
              <a:t>，</a:t>
            </a:r>
            <a:r>
              <a:rPr kumimoji="0" lang="zh-TW" altLang="en-US" sz="3200" b="1" dirty="0">
                <a:solidFill>
                  <a:srgbClr val="FF0000"/>
                </a:solidFill>
                <a:latin typeface="新細明體" charset="-120"/>
              </a:rPr>
              <a:t>連成一篇</a:t>
            </a:r>
            <a:r>
              <a:rPr kumimoji="0" lang="zh-TW" altLang="en-US" sz="3200" b="1" dirty="0" smtClean="0">
                <a:solidFill>
                  <a:srgbClr val="FF0000"/>
                </a:solidFill>
                <a:latin typeface="新細明體" charset="-120"/>
              </a:rPr>
              <a:t>簡報</a:t>
            </a:r>
            <a:endParaRPr kumimoji="0" lang="en-US" altLang="zh-TW" sz="3200" b="1" dirty="0" smtClean="0">
              <a:solidFill>
                <a:srgbClr val="FF0000"/>
              </a:solidFill>
              <a:latin typeface="新細明體" charset="-120"/>
            </a:endParaRPr>
          </a:p>
          <a:p>
            <a:r>
              <a:rPr kumimoji="0" lang="zh-TW" altLang="en-US" sz="3200" b="1" dirty="0" smtClean="0">
                <a:solidFill>
                  <a:srgbClr val="FF0000"/>
                </a:solidFill>
                <a:latin typeface="新細明體" charset="-120"/>
              </a:rPr>
              <a:t>   繳交到</a:t>
            </a:r>
            <a:r>
              <a:rPr kumimoji="0" lang="en-US" altLang="zh-TW" sz="3200" b="1" dirty="0" smtClean="0">
                <a:solidFill>
                  <a:srgbClr val="0000CC"/>
                </a:solidFill>
                <a:latin typeface="新細明體" charset="-120"/>
              </a:rPr>
              <a:t>Q-6</a:t>
            </a:r>
            <a:r>
              <a:rPr kumimoji="0" lang="zh-TW" altLang="en-US" sz="3200" b="1" dirty="0" smtClean="0">
                <a:solidFill>
                  <a:srgbClr val="0000CC"/>
                </a:solidFill>
                <a:latin typeface="新細明體" charset="-120"/>
              </a:rPr>
              <a:t>資料夾</a:t>
            </a:r>
            <a:r>
              <a:rPr kumimoji="0" lang="zh-TW" altLang="en-US" sz="3200" b="1" dirty="0" smtClean="0">
                <a:solidFill>
                  <a:srgbClr val="FF0000"/>
                </a:solidFill>
                <a:latin typeface="新細明體" charset="-120"/>
              </a:rPr>
              <a:t>。</a:t>
            </a:r>
            <a:endParaRPr kumimoji="0" lang="zh-TW" altLang="en-US" sz="3200" b="1" dirty="0">
              <a:solidFill>
                <a:srgbClr val="FF0000"/>
              </a:solidFill>
              <a:latin typeface="新細明體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1100" y="1295400"/>
            <a:ext cx="6775450" cy="7112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sz="6000" smtClean="0">
                <a:solidFill>
                  <a:srgbClr val="0000CC"/>
                </a:solidFill>
              </a:rPr>
              <a:t>老師補充</a:t>
            </a:r>
            <a:endParaRPr sz="6000">
              <a:solidFill>
                <a:srgbClr val="0000CC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116013" y="2173288"/>
          <a:ext cx="6984776" cy="32004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155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9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zh-TW" sz="3600" kern="1200" dirty="0" smtClean="0"/>
                        <a:t>竹筷乾餾產物</a:t>
                      </a:r>
                      <a:endParaRPr lang="zh-TW" alt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just"/>
                      <a:r>
                        <a:rPr lang="zh-TW" altLang="zh-TW" sz="3600" kern="1200" dirty="0" smtClean="0"/>
                        <a:t>氣體</a:t>
                      </a:r>
                      <a:endParaRPr lang="zh-TW" altLang="en-US" sz="3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3600" b="1" kern="1200" dirty="0" smtClean="0">
                          <a:solidFill>
                            <a:srgbClr val="FF0000"/>
                          </a:solidFill>
                        </a:rPr>
                        <a:t>可燃：</a:t>
                      </a:r>
                      <a:r>
                        <a:rPr lang="en-US" altLang="zh-TW" sz="3600" b="1" kern="1200" dirty="0" smtClean="0">
                          <a:solidFill>
                            <a:srgbClr val="FF0000"/>
                          </a:solidFill>
                        </a:rPr>
                        <a:t>CO</a:t>
                      </a:r>
                      <a:r>
                        <a:rPr lang="zh-TW" altLang="zh-TW" sz="3600" b="1" kern="1200" dirty="0" smtClean="0">
                          <a:solidFill>
                            <a:srgbClr val="FF0000"/>
                          </a:solidFill>
                        </a:rPr>
                        <a:t>、</a:t>
                      </a:r>
                      <a:r>
                        <a:rPr lang="en-US" altLang="zh-TW" sz="3600" b="1" kern="1200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en-US" altLang="zh-TW" sz="3600" b="1" kern="1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TW" altLang="zh-TW" sz="3600" b="1" kern="1200" dirty="0" smtClean="0">
                          <a:solidFill>
                            <a:srgbClr val="FF0000"/>
                          </a:solidFill>
                        </a:rPr>
                        <a:t>、</a:t>
                      </a:r>
                      <a:r>
                        <a:rPr lang="en-US" altLang="zh-TW" sz="3600" b="1" kern="1200" dirty="0" smtClean="0">
                          <a:solidFill>
                            <a:srgbClr val="FF0000"/>
                          </a:solidFill>
                        </a:rPr>
                        <a:t>CH</a:t>
                      </a:r>
                      <a:r>
                        <a:rPr lang="en-US" altLang="zh-TW" sz="3600" b="1" kern="1200" baseline="-250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zh-TW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3600" kern="1200" dirty="0" smtClean="0"/>
                        <a:t>不可燃：</a:t>
                      </a:r>
                      <a:r>
                        <a:rPr lang="en-US" altLang="zh-TW" sz="3600" kern="1200" dirty="0" smtClean="0"/>
                        <a:t>CO</a:t>
                      </a:r>
                      <a:r>
                        <a:rPr lang="en-US" altLang="zh-TW" sz="3600" kern="1200" baseline="-25000" dirty="0" smtClean="0"/>
                        <a:t>2</a:t>
                      </a:r>
                      <a:endParaRPr lang="zh-TW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zh-TW" sz="3600" kern="1200" dirty="0" smtClean="0"/>
                        <a:t>液體</a:t>
                      </a:r>
                      <a:endParaRPr lang="zh-TW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3600" kern="1200" dirty="0" smtClean="0">
                          <a:solidFill>
                            <a:srgbClr val="FF0000"/>
                          </a:solidFill>
                        </a:rPr>
                        <a:t>醋酸</a:t>
                      </a:r>
                      <a:r>
                        <a:rPr lang="zh-TW" altLang="zh-TW" sz="3600" kern="1200" dirty="0" smtClean="0"/>
                        <a:t>、焦油</a:t>
                      </a:r>
                      <a:r>
                        <a:rPr lang="en-US" altLang="zh-TW" sz="3600" kern="1200" dirty="0" smtClean="0"/>
                        <a:t>(</a:t>
                      </a:r>
                      <a:r>
                        <a:rPr lang="zh-TW" altLang="zh-TW" sz="3600" kern="1200" dirty="0" smtClean="0"/>
                        <a:t>黑色黏稠物</a:t>
                      </a:r>
                      <a:r>
                        <a:rPr lang="en-US" altLang="zh-TW" sz="3600" kern="1200" dirty="0" smtClean="0"/>
                        <a:t>)</a:t>
                      </a:r>
                      <a:endParaRPr lang="zh-TW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zh-TW" sz="3600" kern="1200" dirty="0" smtClean="0"/>
                        <a:t>固體</a:t>
                      </a:r>
                      <a:endParaRPr lang="zh-TW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3600" kern="1200" dirty="0" smtClean="0"/>
                        <a:t>竹炭</a:t>
                      </a:r>
                      <a:r>
                        <a:rPr lang="en-US" altLang="zh-TW" sz="3600" kern="1200" dirty="0" smtClean="0"/>
                        <a:t>(</a:t>
                      </a:r>
                      <a:r>
                        <a:rPr lang="zh-TW" altLang="zh-TW" sz="3600" kern="1200" dirty="0" smtClean="0">
                          <a:solidFill>
                            <a:srgbClr val="FF0000"/>
                          </a:solidFill>
                        </a:rPr>
                        <a:t>純碳</a:t>
                      </a:r>
                      <a:r>
                        <a:rPr lang="en-US" altLang="zh-TW" sz="3600" kern="1200" dirty="0" smtClean="0"/>
                        <a:t>)</a:t>
                      </a:r>
                      <a:endParaRPr lang="zh-TW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4052" name="標題 1"/>
          <p:cNvSpPr txBox="1">
            <a:spLocks/>
          </p:cNvSpPr>
          <p:nvPr/>
        </p:nvSpPr>
        <p:spPr bwMode="auto">
          <a:xfrm>
            <a:off x="1116013" y="5445125"/>
            <a:ext cx="6989762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en-US" altLang="zh-TW" sz="4000">
                <a:latin typeface="微軟正黑體"/>
                <a:ea typeface="微軟正黑體"/>
                <a:cs typeface="微軟正黑體"/>
              </a:rPr>
              <a:t>(</a:t>
            </a:r>
            <a:r>
              <a:rPr kumimoji="0" lang="zh-TW" altLang="en-US" sz="4000">
                <a:latin typeface="微軟正黑體"/>
                <a:ea typeface="微軟正黑體"/>
                <a:cs typeface="微軟正黑體"/>
              </a:rPr>
              <a:t>剛開始冒出的氣體主要是</a:t>
            </a:r>
            <a:r>
              <a:rPr kumimoji="0" lang="zh-TW" altLang="en-US" sz="400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水氣</a:t>
            </a:r>
            <a:r>
              <a:rPr kumimoji="0" lang="en-US" altLang="zh-TW" sz="4000">
                <a:latin typeface="微軟正黑體"/>
                <a:ea typeface="微軟正黑體"/>
                <a:cs typeface="微軟正黑體"/>
              </a:rPr>
              <a:t>)</a:t>
            </a:r>
            <a:endParaRPr kumimoji="0" lang="zh-TW" altLang="en-US" sz="4000">
              <a:latin typeface="微軟正黑體"/>
              <a:ea typeface="微軟正黑體"/>
              <a:cs typeface="微軟正黑體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oliyo遊戲版型1_精選(HDT)_樣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Holiyo遊戲版型1_精選(HDT)_樣版</Template>
  <TotalTime>1539</TotalTime>
  <Words>971</Words>
  <Application>Microsoft Office PowerPoint</Application>
  <PresentationFormat>如螢幕大小 (4:3)</PresentationFormat>
  <Paragraphs>177</Paragraphs>
  <Slides>17</Slides>
  <Notes>16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5" baseType="lpstr">
      <vt:lpstr>金梅小黑歪體字形</vt:lpstr>
      <vt:lpstr>華康特粗楷體</vt:lpstr>
      <vt:lpstr>微軟正黑體</vt:lpstr>
      <vt:lpstr>新細明體</vt:lpstr>
      <vt:lpstr>標楷體</vt:lpstr>
      <vt:lpstr>Arial</vt:lpstr>
      <vt:lpstr>Calibri</vt:lpstr>
      <vt:lpstr>Holiyo遊戲版型1_精選(HDT)_樣版</vt:lpstr>
      <vt:lpstr>PowerPoint 簡報</vt:lpstr>
      <vt:lpstr>PowerPoint 簡報</vt:lpstr>
      <vt:lpstr>PowerPoint 簡報</vt:lpstr>
      <vt:lpstr>PowerPoint 簡報</vt:lpstr>
      <vt:lpstr>Q1  要如何才能讓 竹筷子跟空氣隔絕呢？</vt:lpstr>
      <vt:lpstr>Q1提示：</vt:lpstr>
      <vt:lpstr>Q2  將處理後的竹筷加熱時， 剛冒出的氣體可以點燃嗎？</vt:lpstr>
      <vt:lpstr>Q2提示</vt:lpstr>
      <vt:lpstr>Q3繼續來回加熱竹筷，氣體冒出一段時間以後，此時的氣體能點燃嗎？</vt:lpstr>
      <vt:lpstr>Q3提示</vt:lpstr>
      <vt:lpstr>Q4  當氣體不再冒出時，停止加熱，打開鋁箔，檢驗1：鋁箔開口端物質的酸鹼性？         檢驗2：剩下的固體能不能燃燒？             推論3：天書密語的字中含有何成分？</vt:lpstr>
      <vt:lpstr>Q4提示</vt:lpstr>
      <vt:lpstr>Q5  猜猜我是什麼過程？</vt:lpstr>
      <vt:lpstr>Q5提示</vt:lpstr>
      <vt:lpstr>Q6竹筷乾餾的產物中，哪些是有機物？</vt:lpstr>
      <vt:lpstr>Q6提示</vt:lpstr>
      <vt:lpstr>老師補充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Rena</dc:creator>
  <cp:lastModifiedBy>User</cp:lastModifiedBy>
  <cp:revision>95</cp:revision>
  <cp:lastPrinted>2017-05-03T02:20:36Z</cp:lastPrinted>
  <dcterms:created xsi:type="dcterms:W3CDTF">2016-11-14T02:40:03Z</dcterms:created>
  <dcterms:modified xsi:type="dcterms:W3CDTF">2017-05-03T02:27:23Z</dcterms:modified>
</cp:coreProperties>
</file>