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253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圓角矩形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0F464-9499-47C4-894F-54608221304D}" type="datetimeFigureOut">
              <a:rPr lang="zh-TW" altLang="en-US" smtClean="0"/>
              <a:t>2018/6/25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DF7F9A6-582E-496E-AD58-5EE7C7B3549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0F464-9499-47C4-894F-54608221304D}" type="datetimeFigureOut">
              <a:rPr lang="zh-TW" altLang="en-US" smtClean="0"/>
              <a:t>2018/6/25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7F9A6-582E-496E-AD58-5EE7C7B3549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圓角矩形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0F464-9499-47C4-894F-54608221304D}" type="datetimeFigureOut">
              <a:rPr lang="zh-TW" altLang="en-US" smtClean="0"/>
              <a:t>2018/6/25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DF7F9A6-582E-496E-AD58-5EE7C7B35496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0F464-9499-47C4-894F-54608221304D}" type="datetimeFigureOut">
              <a:rPr lang="zh-TW" altLang="en-US" smtClean="0"/>
              <a:t>2018/6/25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7F9A6-582E-496E-AD58-5EE7C7B3549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0F464-9499-47C4-894F-54608221304D}" type="datetimeFigureOut">
              <a:rPr lang="zh-TW" altLang="en-US" smtClean="0"/>
              <a:t>2018/6/25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7F9A6-582E-496E-AD58-5EE7C7B3549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0F464-9499-47C4-894F-54608221304D}" type="datetimeFigureOut">
              <a:rPr lang="zh-TW" altLang="en-US" smtClean="0"/>
              <a:t>2018/6/25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7F9A6-582E-496E-AD58-5EE7C7B35496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0F464-9499-47C4-894F-54608221304D}" type="datetimeFigureOut">
              <a:rPr lang="zh-TW" altLang="en-US" smtClean="0"/>
              <a:t>2018/6/25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7F9A6-582E-496E-AD58-5EE7C7B35496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圓角矩形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0F464-9499-47C4-894F-54608221304D}" type="datetimeFigureOut">
              <a:rPr lang="zh-TW" altLang="en-US" smtClean="0"/>
              <a:t>2018/6/25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7F9A6-582E-496E-AD58-5EE7C7B3549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0F464-9499-47C4-894F-54608221304D}" type="datetimeFigureOut">
              <a:rPr lang="zh-TW" altLang="en-US" smtClean="0"/>
              <a:t>2018/6/25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DF7F9A6-582E-496E-AD58-5EE7C7B3549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矩形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0F464-9499-47C4-894F-54608221304D}" type="datetimeFigureOut">
              <a:rPr lang="zh-TW" altLang="en-US" smtClean="0"/>
              <a:t>2018/6/25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7F9A6-582E-496E-AD58-5EE7C7B35496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0F464-9499-47C4-894F-54608221304D}" type="datetimeFigureOut">
              <a:rPr lang="zh-TW" altLang="en-US" smtClean="0"/>
              <a:t>2018/6/25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7F9A6-582E-496E-AD58-5EE7C7B35496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圓角矩形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730F464-9499-47C4-894F-54608221304D}" type="datetimeFigureOut">
              <a:rPr lang="zh-TW" altLang="en-US" smtClean="0"/>
              <a:t>2018/6/25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DF7F9A6-582E-496E-AD58-5EE7C7B35496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TW" altLang="zh-TW" sz="4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性的自我保護</a:t>
            </a:r>
            <a:endParaRPr lang="zh-TW" altLang="en-US" sz="4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zh-TW" sz="6000" dirty="0"/>
              <a:t>知性時間</a:t>
            </a:r>
            <a:endParaRPr lang="zh-TW" altLang="en-US" sz="6000" dirty="0"/>
          </a:p>
        </p:txBody>
      </p:sp>
    </p:spTree>
    <p:extLst>
      <p:ext uri="{BB962C8B-B14F-4D97-AF65-F5344CB8AC3E}">
        <p14:creationId xmlns:p14="http://schemas.microsoft.com/office/powerpoint/2010/main" val="4055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新聞案例</a:t>
            </a: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2" b="68470"/>
          <a:stretch/>
        </p:blipFill>
        <p:spPr>
          <a:xfrm>
            <a:off x="827584" y="1628800"/>
            <a:ext cx="7797402" cy="3918560"/>
          </a:xfrm>
        </p:spPr>
      </p:pic>
    </p:spTree>
    <p:extLst>
      <p:ext uri="{BB962C8B-B14F-4D97-AF65-F5344CB8AC3E}">
        <p14:creationId xmlns:p14="http://schemas.microsoft.com/office/powerpoint/2010/main" val="4104679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037"/>
          <a:stretch/>
        </p:blipFill>
        <p:spPr>
          <a:xfrm>
            <a:off x="1907704" y="260648"/>
            <a:ext cx="5637162" cy="6009269"/>
          </a:xfrm>
        </p:spPr>
      </p:pic>
    </p:spTree>
    <p:extLst>
      <p:ext uri="{BB962C8B-B14F-4D97-AF65-F5344CB8AC3E}">
        <p14:creationId xmlns:p14="http://schemas.microsoft.com/office/powerpoint/2010/main" val="3738887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6" name="內容版面配置區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59" b="51837"/>
          <a:stretch/>
        </p:blipFill>
        <p:spPr>
          <a:xfrm>
            <a:off x="611560" y="495947"/>
            <a:ext cx="7797402" cy="6044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24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5" name="內容版面配置區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455" b="3317"/>
          <a:stretch/>
        </p:blipFill>
        <p:spPr>
          <a:xfrm>
            <a:off x="755576" y="332656"/>
            <a:ext cx="7797402" cy="6408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141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34" b="45656"/>
          <a:stretch/>
        </p:blipFill>
        <p:spPr>
          <a:xfrm>
            <a:off x="755576" y="332656"/>
            <a:ext cx="7797402" cy="6114639"/>
          </a:xfrm>
        </p:spPr>
      </p:pic>
    </p:spTree>
    <p:extLst>
      <p:ext uri="{BB962C8B-B14F-4D97-AF65-F5344CB8AC3E}">
        <p14:creationId xmlns:p14="http://schemas.microsoft.com/office/powerpoint/2010/main" val="196593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469" b="-92"/>
          <a:stretch/>
        </p:blipFill>
        <p:spPr>
          <a:xfrm>
            <a:off x="827584" y="260648"/>
            <a:ext cx="7797402" cy="6047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22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510" b="37531"/>
          <a:stretch/>
        </p:blipFill>
        <p:spPr>
          <a:xfrm>
            <a:off x="395536" y="1556792"/>
            <a:ext cx="8476406" cy="2857042"/>
          </a:xfrm>
        </p:spPr>
      </p:pic>
    </p:spTree>
    <p:extLst>
      <p:ext uri="{BB962C8B-B14F-4D97-AF65-F5344CB8AC3E}">
        <p14:creationId xmlns:p14="http://schemas.microsoft.com/office/powerpoint/2010/main" val="206552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/>
              <a:t>自我保護任務單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簡介</a:t>
            </a:r>
            <a:endParaRPr lang="zh-TW" altLang="en-US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665246261"/>
              </p:ext>
            </p:extLst>
          </p:nvPr>
        </p:nvGraphicFramePr>
        <p:xfrm>
          <a:off x="755576" y="2348880"/>
          <a:ext cx="7772400" cy="3709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41776"/>
                <a:gridCol w="2530624"/>
              </a:tblGrid>
              <a:tr h="1236464">
                <a:tc>
                  <a:txBody>
                    <a:bodyPr/>
                    <a:lstStyle/>
                    <a:p>
                      <a:r>
                        <a:rPr kumimoji="0" lang="zh-TW" altLang="zh-TW" sz="4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色情資訊或媒體篇</a:t>
                      </a:r>
                      <a:endParaRPr lang="zh-TW" altLang="en-US" sz="4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en-US" altLang="zh-TW" sz="4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P.120</a:t>
                      </a:r>
                      <a:r>
                        <a:rPr kumimoji="0" lang="en-US" altLang="zh-TW" sz="4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-121</a:t>
                      </a:r>
                      <a:endParaRPr kumimoji="0" lang="zh-TW" altLang="en-US" sz="4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236464"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zh-TW" altLang="en-US" sz="4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當心網路性陷阱篇</a:t>
                      </a:r>
                      <a:endParaRPr kumimoji="0" lang="zh-TW" altLang="en-US" sz="4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en-US" altLang="zh-TW" sz="4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P.122</a:t>
                      </a:r>
                      <a:r>
                        <a:rPr kumimoji="0" lang="en-US" altLang="zh-TW" sz="4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-123</a:t>
                      </a:r>
                      <a:endParaRPr kumimoji="0" lang="zh-TW" altLang="en-US" sz="4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236464"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zh-TW" altLang="zh-TW" sz="4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關懷愛滋病篇</a:t>
                      </a:r>
                      <a:endParaRPr kumimoji="0" lang="zh-TW" altLang="en-US" sz="4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en-US" altLang="zh-TW" sz="4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P.124</a:t>
                      </a:r>
                      <a:r>
                        <a:rPr kumimoji="0" lang="en-US" altLang="zh-TW" sz="4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-125</a:t>
                      </a:r>
                      <a:endParaRPr kumimoji="0" lang="zh-TW" altLang="en-US" sz="4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448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/>
              <a:t>知識擂台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活動流程</a:t>
            </a:r>
            <a:endParaRPr lang="zh-TW" altLang="en-US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661854501"/>
              </p:ext>
            </p:extLst>
          </p:nvPr>
        </p:nvGraphicFramePr>
        <p:xfrm>
          <a:off x="832048" y="1556792"/>
          <a:ext cx="7772400" cy="35244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7744"/>
                <a:gridCol w="5904656"/>
              </a:tblGrid>
              <a:tr h="903163">
                <a:tc>
                  <a:txBody>
                    <a:bodyPr/>
                    <a:lstStyle/>
                    <a:p>
                      <a:r>
                        <a:rPr lang="zh-TW" altLang="en-US" sz="32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時間分配</a:t>
                      </a:r>
                      <a:endParaRPr lang="zh-TW" altLang="en-US" sz="32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32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活動流程</a:t>
                      </a:r>
                      <a:endParaRPr lang="zh-TW" altLang="en-US" sz="32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1272672">
                <a:tc>
                  <a:txBody>
                    <a:bodyPr/>
                    <a:lstStyle/>
                    <a:p>
                      <a:r>
                        <a:rPr lang="en-US" altLang="zh-TW" sz="3200" b="1" dirty="0" smtClean="0">
                          <a:latin typeface="Times New Roman" panose="02020603050405020304" pitchFamily="18" charset="0"/>
                          <a:ea typeface="AR PGansinkaisho Heavy JP" panose="020B0603010101010101" pitchFamily="50" charset="-128"/>
                          <a:cs typeface="Times New Roman" panose="02020603050405020304" pitchFamily="18" charset="0"/>
                        </a:rPr>
                        <a:t>15</a:t>
                      </a:r>
                      <a:r>
                        <a:rPr lang="zh-TW" altLang="en-US" sz="32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分鐘</a:t>
                      </a:r>
                      <a:endParaRPr lang="zh-TW" altLang="en-US" sz="3200" b="1" dirty="0"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en-US" altLang="zh-TW" sz="32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1.</a:t>
                      </a:r>
                      <a:r>
                        <a:rPr kumimoji="0" lang="zh-TW" altLang="en-US" sz="32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教練主持，選紀錄、發表人</a:t>
                      </a:r>
                      <a:endParaRPr kumimoji="0" lang="en-US" altLang="zh-TW" sz="3200" kern="12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r>
                        <a:rPr kumimoji="0" lang="en-US" altLang="zh-TW" sz="32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2.</a:t>
                      </a:r>
                      <a:r>
                        <a:rPr kumimoji="0" lang="zh-TW" altLang="en-US" sz="32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完成任務</a:t>
                      </a:r>
                      <a:r>
                        <a:rPr kumimoji="0" lang="zh-TW" altLang="en-US" sz="32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單</a:t>
                      </a:r>
                      <a:endParaRPr kumimoji="0" lang="en-US" altLang="zh-TW" sz="3200" kern="12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3.</a:t>
                      </a:r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練習發表</a:t>
                      </a:r>
                    </a:p>
                  </a:txBody>
                  <a:tcPr anchor="ctr"/>
                </a:tc>
              </a:tr>
              <a:tr h="69087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3200" b="1" kern="1200" dirty="0" smtClean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AR PGansinkaisho Heavy JP" panose="020B0603010101010101" pitchFamily="50" charset="-128"/>
                          <a:cs typeface="Times New Roman" panose="02020603050405020304" pitchFamily="18" charset="0"/>
                        </a:rPr>
                        <a:t>10-15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分鐘</a:t>
                      </a:r>
                      <a:endParaRPr lang="zh-TW" altLang="en-US" sz="3200" b="1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1.</a:t>
                      </a:r>
                      <a:r>
                        <a:rPr lang="zh-TW" altLang="en-US" sz="3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上台發表</a:t>
                      </a:r>
                      <a:endParaRPr lang="en-US" altLang="zh-TW" sz="32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32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2.</a:t>
                      </a:r>
                      <a:r>
                        <a:rPr kumimoji="0" lang="zh-TW" altLang="zh-TW" sz="32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同學提問、讚美、我學到</a:t>
                      </a:r>
                      <a:r>
                        <a:rPr kumimoji="0" lang="en-US" altLang="zh-TW" sz="32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……</a:t>
                      </a:r>
                      <a:endParaRPr lang="zh-TW" altLang="en-US" sz="32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153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打擂臺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</a:t>
            </a:r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流程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182708438"/>
              </p:ext>
            </p:extLst>
          </p:nvPr>
        </p:nvGraphicFramePr>
        <p:xfrm>
          <a:off x="914400" y="1447800"/>
          <a:ext cx="7618040" cy="435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18040"/>
              </a:tblGrid>
              <a:tr h="370840">
                <a:tc>
                  <a:txBody>
                    <a:bodyPr/>
                    <a:lstStyle/>
                    <a:p>
                      <a:r>
                        <a:rPr lang="zh-TW" altLang="en-US" sz="32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活動流程</a:t>
                      </a:r>
                      <a:endParaRPr lang="zh-TW" altLang="en-US" sz="32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en-US" altLang="zh-TW" sz="32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1.</a:t>
                      </a:r>
                      <a:r>
                        <a:rPr kumimoji="0" lang="zh-TW" altLang="en-US" sz="32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靜讀課文、出題</a:t>
                      </a:r>
                      <a:r>
                        <a:rPr kumimoji="0" lang="en-US" altLang="zh-TW" sz="32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kumimoji="0" lang="zh-TW" altLang="en-US" sz="32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小白板</a:t>
                      </a:r>
                      <a:r>
                        <a:rPr kumimoji="0" lang="en-US" altLang="zh-TW" sz="32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kumimoji="0" lang="zh-TW" altLang="en-US" sz="32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endParaRPr kumimoji="0" lang="en-US" altLang="zh-TW" sz="3200" kern="12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r>
                        <a:rPr kumimoji="0" lang="zh-TW" altLang="en-US" sz="32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出題正確十分</a:t>
                      </a:r>
                      <a:endParaRPr kumimoji="0" lang="en-US" altLang="zh-TW" sz="3200" kern="12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32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2.</a:t>
                      </a:r>
                      <a:r>
                        <a:rPr kumimoji="0" lang="zh-TW" altLang="en-US" sz="32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題目作答，</a:t>
                      </a:r>
                      <a:r>
                        <a:rPr kumimoji="0" lang="zh-TW" altLang="en-US" sz="3200" kern="1200" baseline="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指定</a:t>
                      </a:r>
                      <a:r>
                        <a:rPr kumimoji="0" lang="zh-TW" altLang="en-US" sz="3200" kern="1200" baseline="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小組傳遞小白板</a:t>
                      </a:r>
                      <a:endParaRPr kumimoji="0" lang="en-US" altLang="zh-TW" sz="3200" kern="1200" baseline="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3200" kern="1200" baseline="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答題正確十分</a:t>
                      </a:r>
                      <a:endParaRPr lang="zh-TW" altLang="en-US" sz="32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en-US" altLang="zh-TW" sz="3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3.</a:t>
                      </a:r>
                      <a:r>
                        <a:rPr kumimoji="0" lang="zh-TW" altLang="en-US" sz="3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批改出題與答案，</a:t>
                      </a:r>
                      <a:r>
                        <a:rPr kumimoji="0" lang="zh-TW" altLang="en-US" sz="3200" kern="1200" baseline="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指定</a:t>
                      </a:r>
                      <a:r>
                        <a:rPr kumimoji="0" lang="zh-TW" altLang="en-US" sz="3200" kern="1200" baseline="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小組傳遞小白板</a:t>
                      </a:r>
                      <a:endParaRPr kumimoji="0" lang="en-US" altLang="zh-TW" sz="3200" kern="1200" baseline="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r>
                        <a:rPr kumimoji="0" lang="zh-TW" altLang="en-US" sz="3200" kern="1200" baseline="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批改正確</a:t>
                      </a:r>
                      <a:r>
                        <a:rPr kumimoji="0" lang="zh-TW" altLang="en-US" sz="3200" kern="1200" baseline="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十分</a:t>
                      </a:r>
                      <a:endParaRPr kumimoji="0" lang="zh-TW" altLang="en-US" sz="32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en-US" altLang="zh-TW" sz="3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4.</a:t>
                      </a:r>
                      <a:r>
                        <a:rPr kumimoji="0" lang="zh-TW" altLang="en-US" sz="32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教師審閱確認得分，小組統計分數</a:t>
                      </a:r>
                      <a:endParaRPr kumimoji="0" lang="zh-TW" altLang="en-US" sz="32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918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小白板格式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899592" y="1412776"/>
            <a:ext cx="7776864" cy="468052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cxnSp>
        <p:nvCxnSpPr>
          <p:cNvPr id="16" name="直線接點 15"/>
          <p:cNvCxnSpPr/>
          <p:nvPr/>
        </p:nvCxnSpPr>
        <p:spPr>
          <a:xfrm>
            <a:off x="6804248" y="1412776"/>
            <a:ext cx="0" cy="46805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接點 17"/>
          <p:cNvCxnSpPr/>
          <p:nvPr/>
        </p:nvCxnSpPr>
        <p:spPr>
          <a:xfrm>
            <a:off x="6804248" y="2996952"/>
            <a:ext cx="18722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接點 19"/>
          <p:cNvCxnSpPr/>
          <p:nvPr/>
        </p:nvCxnSpPr>
        <p:spPr>
          <a:xfrm>
            <a:off x="6804248" y="4725144"/>
            <a:ext cx="18722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接點 23"/>
          <p:cNvCxnSpPr/>
          <p:nvPr/>
        </p:nvCxnSpPr>
        <p:spPr>
          <a:xfrm>
            <a:off x="899592" y="3501008"/>
            <a:ext cx="59046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字方塊 25"/>
          <p:cNvSpPr txBox="1"/>
          <p:nvPr/>
        </p:nvSpPr>
        <p:spPr>
          <a:xfrm>
            <a:off x="2679028" y="4340423"/>
            <a:ext cx="23762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dirty="0">
                <a:latin typeface="標楷體" panose="03000509000000000000" pitchFamily="65" charset="-120"/>
                <a:ea typeface="標楷體" panose="03000509000000000000" pitchFamily="65" charset="-120"/>
              </a:rPr>
              <a:t>作答</a:t>
            </a:r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區</a:t>
            </a:r>
            <a:endParaRPr lang="zh-TW" altLang="en-US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2816188" y="2213248"/>
            <a:ext cx="23762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出題區</a:t>
            </a:r>
            <a:endParaRPr lang="zh-TW" altLang="en-US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8" name="文字方塊 27"/>
          <p:cNvSpPr txBox="1"/>
          <p:nvPr/>
        </p:nvSpPr>
        <p:spPr>
          <a:xfrm>
            <a:off x="6948264" y="1611957"/>
            <a:ext cx="16561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出題小組組別及得分區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9" name="文字方塊 28"/>
          <p:cNvSpPr txBox="1"/>
          <p:nvPr/>
        </p:nvSpPr>
        <p:spPr>
          <a:xfrm>
            <a:off x="6948264" y="3212976"/>
            <a:ext cx="16561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作答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小組組別及得分區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0" name="文字方塊 29"/>
          <p:cNvSpPr txBox="1"/>
          <p:nvPr/>
        </p:nvSpPr>
        <p:spPr>
          <a:xfrm>
            <a:off x="6948264" y="4780309"/>
            <a:ext cx="16561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批改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小組組別及得分區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3777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審題、答題扣分標準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題目、答案讀不懂扣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分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文句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不流暢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扣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分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錯字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字扣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分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最多扣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分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標點符號不通順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個扣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分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最多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扣</a:t>
            </a:r>
            <a:r>
              <a:rPr lang="en-US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分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09205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公正">
  <a:themeElements>
    <a:clrScheme name="公正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公正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公正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97</TotalTime>
  <Words>220</Words>
  <Application>Microsoft Office PowerPoint</Application>
  <PresentationFormat>如螢幕大小 (4:3)</PresentationFormat>
  <Paragraphs>41</Paragraphs>
  <Slides>13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14" baseType="lpstr">
      <vt:lpstr>公正</vt:lpstr>
      <vt:lpstr>知性時間</vt:lpstr>
      <vt:lpstr>新聞案例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自我保護任務單簡介</vt:lpstr>
      <vt:lpstr>知識擂台活動流程</vt:lpstr>
      <vt:lpstr>打擂臺活動流程</vt:lpstr>
      <vt:lpstr>小白板格式</vt:lpstr>
      <vt:lpstr>審題、答題扣分標準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知性時間</dc:title>
  <dc:creator>星子</dc:creator>
  <cp:lastModifiedBy>星子</cp:lastModifiedBy>
  <cp:revision>12</cp:revision>
  <dcterms:created xsi:type="dcterms:W3CDTF">2017-12-17T15:04:35Z</dcterms:created>
  <dcterms:modified xsi:type="dcterms:W3CDTF">2018-06-24T20:58:05Z</dcterms:modified>
</cp:coreProperties>
</file>