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77" r:id="rId3"/>
    <p:sldId id="290" r:id="rId4"/>
    <p:sldId id="293" r:id="rId5"/>
    <p:sldId id="294" r:id="rId6"/>
    <p:sldId id="276" r:id="rId7"/>
    <p:sldId id="292" r:id="rId8"/>
    <p:sldId id="268" r:id="rId9"/>
    <p:sldId id="272" r:id="rId10"/>
    <p:sldId id="271" r:id="rId11"/>
    <p:sldId id="260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orient="horz" pos="2160">
          <p15:clr>
            <a:srgbClr val="A4A3A4"/>
          </p15:clr>
        </p15:guide>
        <p15:guide id="5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CC0099"/>
    <a:srgbClr val="00FFFF"/>
    <a:srgbClr val="314254"/>
    <a:srgbClr val="00FF00"/>
    <a:srgbClr val="FBBF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32" autoAdjust="0"/>
    <p:restoredTop sz="96318" autoAdjust="0"/>
  </p:normalViewPr>
  <p:slideViewPr>
    <p:cSldViewPr snapToGrid="0">
      <p:cViewPr varScale="1">
        <p:scale>
          <a:sx n="112" d="100"/>
          <a:sy n="112" d="100"/>
        </p:scale>
        <p:origin x="636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D6340-C1CD-43D6-B31B-C0A4572DD81D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6E74E-EC03-4133-A633-AEB976E434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9324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26E74E-EC03-4133-A633-AEB976E434C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1147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4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808" y="2093495"/>
            <a:ext cx="5498912" cy="2929442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5349923" y="2305833"/>
            <a:ext cx="6085764" cy="778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4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/>
              <a:t>Construction </a:t>
            </a:r>
            <a:endParaRPr lang="ko-KR" altLang="en-US"/>
          </a:p>
        </p:txBody>
      </p:sp>
      <p:sp>
        <p:nvSpPr>
          <p:cNvPr id="15" name="Rectangle 14"/>
          <p:cNvSpPr/>
          <p:nvPr userDrawn="1"/>
        </p:nvSpPr>
        <p:spPr>
          <a:xfrm>
            <a:off x="0" y="4954137"/>
            <a:ext cx="12192000" cy="1903863"/>
          </a:xfrm>
          <a:prstGeom prst="rect">
            <a:avLst/>
          </a:prstGeom>
          <a:solidFill>
            <a:srgbClr val="FBBF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8800" y="1296536"/>
            <a:ext cx="3111690" cy="5561463"/>
          </a:xfrm>
          <a:prstGeom prst="rect">
            <a:avLst/>
          </a:prstGeom>
          <a:effectLst>
            <a:outerShdw blurRad="50800" dist="76200" dir="2700000" sx="99000" sy="99000" algn="tl" rotWithShape="0">
              <a:prstClr val="black">
                <a:alpha val="3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971499"/>
            <a:ext cx="1610436" cy="110546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76764" y="4189863"/>
            <a:ext cx="1337480" cy="88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97808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4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0" y="5964072"/>
            <a:ext cx="12192000" cy="893928"/>
          </a:xfrm>
          <a:prstGeom prst="rect">
            <a:avLst/>
          </a:prstGeom>
          <a:solidFill>
            <a:srgbClr val="FBBF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5199797" y="1216881"/>
            <a:ext cx="6154003" cy="5874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/>
              <a:t>Index</a:t>
            </a:r>
            <a:endParaRPr lang="ko-KR" altLang="en-US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5199797" y="2824449"/>
            <a:ext cx="6154003" cy="4100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/>
              <a:t>01. Contents sub title</a:t>
            </a:r>
            <a:endParaRPr lang="ko-KR" altLang="en-US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5199797" y="3525034"/>
            <a:ext cx="6154003" cy="4100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/>
              <a:t>02. Contents sub title</a:t>
            </a:r>
            <a:endParaRPr lang="ko-KR" altLang="en-US"/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6" hasCustomPrompt="1"/>
          </p:nvPr>
        </p:nvSpPr>
        <p:spPr>
          <a:xfrm>
            <a:off x="5199797" y="4225619"/>
            <a:ext cx="6154003" cy="4100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/>
              <a:t>03. Contents sub title</a:t>
            </a:r>
            <a:endParaRPr lang="ko-KR" altLang="en-US"/>
          </a:p>
        </p:txBody>
      </p:sp>
      <p:sp>
        <p:nvSpPr>
          <p:cNvPr id="11" name="Text Placeholder 11"/>
          <p:cNvSpPr>
            <a:spLocks noGrp="1"/>
          </p:cNvSpPr>
          <p:nvPr>
            <p:ph type="body" sz="quarter" idx="17" hasCustomPrompt="1"/>
          </p:nvPr>
        </p:nvSpPr>
        <p:spPr>
          <a:xfrm>
            <a:off x="5199797" y="4926203"/>
            <a:ext cx="6154003" cy="4100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/>
              <a:t>04. Contents sub title</a:t>
            </a:r>
            <a:endParaRPr lang="ko-KR" altLang="en-US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93679" y="5280437"/>
            <a:ext cx="1235121" cy="8192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61" r="45132"/>
          <a:stretch/>
        </p:blipFill>
        <p:spPr>
          <a:xfrm>
            <a:off x="8717033" y="3807157"/>
            <a:ext cx="3230325" cy="216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288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4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55093" y="2922851"/>
            <a:ext cx="6399661" cy="58749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44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/>
              <a:t>Section cover slide</a:t>
            </a:r>
            <a:endParaRPr lang="ko-KR" altLang="en-US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655093" y="3656962"/>
            <a:ext cx="6399661" cy="410072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/>
              <a:t>Presentation sub title</a:t>
            </a:r>
            <a:endParaRPr lang="ko-KR" altLang="en-US"/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655093" y="1831031"/>
            <a:ext cx="6399661" cy="96676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/>
              <a:t>01</a:t>
            </a:r>
            <a:endParaRPr lang="ko-KR" altLang="en-US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54" t="17910" r="8768" b="15422"/>
          <a:stretch/>
        </p:blipFill>
        <p:spPr>
          <a:xfrm>
            <a:off x="6717870" y="1392071"/>
            <a:ext cx="4203511" cy="4572001"/>
          </a:xfrm>
          <a:prstGeom prst="rect">
            <a:avLst/>
          </a:prstGeom>
          <a:effectLst>
            <a:outerShdw blurRad="50800" dist="76200" dir="2700000" sx="99000" sy="99000" algn="tl" rotWithShape="0">
              <a:prstClr val="black">
                <a:alpha val="30000"/>
              </a:prstClr>
            </a:outerShdw>
          </a:effectLst>
        </p:spPr>
      </p:pic>
      <p:sp>
        <p:nvSpPr>
          <p:cNvPr id="11" name="Rectangle 10"/>
          <p:cNvSpPr/>
          <p:nvPr userDrawn="1"/>
        </p:nvSpPr>
        <p:spPr>
          <a:xfrm>
            <a:off x="0" y="5964072"/>
            <a:ext cx="12192000" cy="893928"/>
          </a:xfrm>
          <a:prstGeom prst="rect">
            <a:avLst/>
          </a:prstGeom>
          <a:solidFill>
            <a:srgbClr val="FBBF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7492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-1"/>
            <a:ext cx="12192000" cy="982640"/>
          </a:xfrm>
          <a:prstGeom prst="rect">
            <a:avLst/>
          </a:prstGeom>
          <a:solidFill>
            <a:srgbClr val="314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293960" y="202993"/>
            <a:ext cx="11136573" cy="5874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926005"/>
            <a:ext cx="12192000" cy="76972"/>
          </a:xfrm>
          <a:prstGeom prst="rect">
            <a:avLst/>
          </a:prstGeom>
          <a:solidFill>
            <a:srgbClr val="FBBF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11294659" y="541421"/>
            <a:ext cx="605051" cy="409408"/>
          </a:xfrm>
          <a:prstGeom prst="rect">
            <a:avLst/>
          </a:prstGeom>
          <a:solidFill>
            <a:srgbClr val="FBBF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37500" y="540542"/>
            <a:ext cx="7121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rgbClr val="314254"/>
                </a:solidFill>
                <a:latin typeface="Calibri" panose="020F0502020204030204" pitchFamily="34" charset="0"/>
              </a:defRPr>
            </a:lvl1pPr>
          </a:lstStyle>
          <a:p>
            <a:fld id="{C33509E8-EDB3-4BFB-9C63-B01D176D4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98712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257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50993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4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3057099"/>
            <a:ext cx="12192000" cy="3800901"/>
          </a:xfrm>
          <a:prstGeom prst="rect">
            <a:avLst/>
          </a:prstGeom>
          <a:solidFill>
            <a:srgbClr val="FBBF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2856931" y="3537002"/>
            <a:ext cx="6478138" cy="9531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6000" b="1" baseline="0">
                <a:solidFill>
                  <a:srgbClr val="314254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/>
              <a:t>Thank you</a:t>
            </a:r>
            <a:endParaRPr lang="ko-KR" alt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99" t="49289"/>
          <a:stretch/>
        </p:blipFill>
        <p:spPr>
          <a:xfrm>
            <a:off x="4708358" y="1444801"/>
            <a:ext cx="2775284" cy="16122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99" t="34704" r="801" b="56457"/>
          <a:stretch/>
        </p:blipFill>
        <p:spPr>
          <a:xfrm flipH="1">
            <a:off x="5018546" y="801540"/>
            <a:ext cx="914400" cy="4995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56" t="30509" r="10323" b="63348"/>
          <a:stretch/>
        </p:blipFill>
        <p:spPr>
          <a:xfrm flipH="1">
            <a:off x="7579948" y="1767530"/>
            <a:ext cx="795867" cy="3471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56" t="30509" r="10323" b="63348"/>
          <a:stretch/>
        </p:blipFill>
        <p:spPr>
          <a:xfrm>
            <a:off x="4099389" y="1461194"/>
            <a:ext cx="795867" cy="3471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56" t="30509" r="10323" b="63348"/>
          <a:stretch/>
        </p:blipFill>
        <p:spPr>
          <a:xfrm>
            <a:off x="4407615" y="1668315"/>
            <a:ext cx="462338" cy="2016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56" t="30509" r="10323" b="63348"/>
          <a:stretch/>
        </p:blipFill>
        <p:spPr>
          <a:xfrm>
            <a:off x="7433354" y="1397254"/>
            <a:ext cx="544528" cy="237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8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3602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56510" y="62744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314254"/>
                </a:solidFill>
                <a:latin typeface="Calibri" panose="020F0502020204030204" pitchFamily="34" charset="0"/>
              </a:defRPr>
            </a:lvl1pPr>
          </a:lstStyle>
          <a:p>
            <a:fld id="{C33509E8-EDB3-4BFB-9C63-B01D176D4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1232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2" r:id="rId4"/>
    <p:sldLayoutId id="2147483665" r:id="rId5"/>
    <p:sldLayoutId id="2147483653" r:id="rId6"/>
    <p:sldLayoutId id="2147483664" r:id="rId7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5715000" y="2695532"/>
            <a:ext cx="6247461" cy="1071397"/>
          </a:xfrm>
        </p:spPr>
        <p:txBody>
          <a:bodyPr/>
          <a:lstStyle/>
          <a:p>
            <a:r>
              <a:rPr lang="zh-TW" altLang="en-US" sz="6600" b="1" dirty="0">
                <a:solidFill>
                  <a:srgbClr val="FBBF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我是小小建築師</a:t>
            </a:r>
            <a:endParaRPr lang="ko-KR" alt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34271" y="6102849"/>
            <a:ext cx="6440555" cy="685576"/>
          </a:xfrm>
          <a:prstGeom prst="rect">
            <a:avLst/>
          </a:prstGeom>
          <a:noFill/>
          <a:ln>
            <a:solidFill>
              <a:srgbClr val="FBBF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教學者：文華國小 陳冠儒老師</a:t>
            </a:r>
            <a:endParaRPr lang="ko-KR" altLang="en-US" sz="3600" b="1" u="sng" dirty="0">
              <a:solidFill>
                <a:schemeClr val="tx1"/>
              </a:solidFill>
              <a:latin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598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2425398" y="1053548"/>
            <a:ext cx="9564280" cy="5666969"/>
            <a:chOff x="2930611" y="1863892"/>
            <a:chExt cx="8306889" cy="4212056"/>
          </a:xfrm>
        </p:grpSpPr>
        <p:sp>
          <p:nvSpPr>
            <p:cNvPr id="6" name="Snip Single Corner Rectangle 5"/>
            <p:cNvSpPr/>
            <p:nvPr/>
          </p:nvSpPr>
          <p:spPr>
            <a:xfrm>
              <a:off x="2930612" y="1876927"/>
              <a:ext cx="8290844" cy="4199021"/>
            </a:xfrm>
            <a:prstGeom prst="snip1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101600" dir="2700000" sx="99000" sy="99000" algn="t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789" b="82632"/>
            <a:stretch/>
          </p:blipFill>
          <p:spPr>
            <a:xfrm>
              <a:off x="10322506" y="1863892"/>
              <a:ext cx="914994" cy="970547"/>
            </a:xfrm>
            <a:prstGeom prst="rect">
              <a:avLst/>
            </a:prstGeom>
          </p:spPr>
        </p:pic>
        <p:sp>
          <p:nvSpPr>
            <p:cNvPr id="39" name="Rectangle 38"/>
            <p:cNvSpPr/>
            <p:nvPr/>
          </p:nvSpPr>
          <p:spPr>
            <a:xfrm>
              <a:off x="2930611" y="6014121"/>
              <a:ext cx="8290845" cy="61605"/>
            </a:xfrm>
            <a:prstGeom prst="rect">
              <a:avLst/>
            </a:prstGeom>
            <a:solidFill>
              <a:srgbClr val="3142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05992" y="227057"/>
            <a:ext cx="11136573" cy="587493"/>
          </a:xfrm>
        </p:spPr>
        <p:txBody>
          <a:bodyPr/>
          <a:lstStyle/>
          <a:p>
            <a:r>
              <a:rPr lang="zh-TW" altLang="en-US" dirty="0">
                <a:solidFill>
                  <a:srgbClr val="FBBF3B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前情提要</a:t>
            </a:r>
            <a:endParaRPr lang="ko-KR" altLang="en-US" dirty="0">
              <a:latin typeface="微軟正黑體" panose="020B0604030504040204" pitchFamily="34" charset="-120"/>
            </a:endParaRPr>
          </a:p>
        </p:txBody>
      </p:sp>
      <p:pic>
        <p:nvPicPr>
          <p:cNvPr id="1026" name="Picture 2" descr="凱尼斯旅行社,埃及,開羅,胡夫金字塔,埃及全國氣溫,埃及溫度,埃及相片,埃及影片,埃及維基百科,埃及地圖,埃及路況,埃及地形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609" y="1283236"/>
            <a:ext cx="3719128" cy="2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美國三角錐諾亞城 - 樂活焦點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301" y="1228383"/>
            <a:ext cx="3833336" cy="2453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五角大廈37人確診！美國國防部長、副部長緊急「分開辦公」 | Anue鉅亨- 國際政經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547" y="4103769"/>
            <a:ext cx="4057252" cy="2277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486" y="3257550"/>
            <a:ext cx="3126245" cy="3600450"/>
          </a:xfrm>
          <a:prstGeom prst="rect">
            <a:avLst/>
          </a:prstGeom>
          <a:effectLst>
            <a:outerShdw blurRad="50800" dist="63500" dir="2700000" sx="99000" sy="99000" algn="tl" rotWithShape="0">
              <a:prstClr val="black">
                <a:alpha val="30000"/>
              </a:prstClr>
            </a:outerShdw>
          </a:effectLst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4181" y="3810284"/>
            <a:ext cx="2584174" cy="276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197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109292"/>
            <a:ext cx="12192000" cy="1724140"/>
          </a:xfrm>
          <a:prstGeom prst="rect">
            <a:avLst/>
          </a:prstGeom>
          <a:effectLst/>
        </p:spPr>
      </p:pic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32362" y="170477"/>
            <a:ext cx="11136573" cy="587493"/>
          </a:xfrm>
        </p:spPr>
        <p:txBody>
          <a:bodyPr/>
          <a:lstStyle/>
          <a:p>
            <a:r>
              <a:rPr lang="zh-TW" altLang="en-US" sz="4800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任務一：溫故知新</a:t>
            </a:r>
            <a:endParaRPr lang="ko-KR" altLang="en-US" sz="4800" dirty="0">
              <a:solidFill>
                <a:srgbClr val="FFC0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820853"/>
            <a:ext cx="12192000" cy="1037147"/>
          </a:xfrm>
          <a:prstGeom prst="rect">
            <a:avLst/>
          </a:prstGeom>
          <a:solidFill>
            <a:srgbClr val="FBBF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0450" y="5434949"/>
            <a:ext cx="643691" cy="11449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46172" y="5242715"/>
            <a:ext cx="780405" cy="114497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60818" y="5242716"/>
            <a:ext cx="996866" cy="11449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690"/>
          <a:stretch/>
        </p:blipFill>
        <p:spPr>
          <a:xfrm>
            <a:off x="4791351" y="5330851"/>
            <a:ext cx="563942" cy="114497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68744" y="5285160"/>
            <a:ext cx="1729679" cy="12130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6806115" y="5166910"/>
            <a:ext cx="1729679" cy="1213032"/>
          </a:xfrm>
          <a:prstGeom prst="rect">
            <a:avLst/>
          </a:prstGeom>
        </p:spPr>
      </p:pic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332362" y="1214029"/>
            <a:ext cx="10045862" cy="923330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571500" indent="-571500" algn="l">
              <a:buFont typeface="Wingdings" panose="05000000000000000000" pitchFamily="2" charset="2"/>
              <a:buChar char="u"/>
            </a:pPr>
            <a:r>
              <a:rPr lang="zh-TW" altLang="en-US" sz="6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請將數學附件放在桌上。</a:t>
            </a:r>
            <a:endParaRPr lang="en-US" altLang="ko-KR" sz="6000" b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332362" y="2673052"/>
            <a:ext cx="11730296" cy="923330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571500" indent="-571500" algn="l">
              <a:buFont typeface="Wingdings" panose="05000000000000000000" pitchFamily="2" charset="2"/>
              <a:buChar char="u"/>
            </a:pPr>
            <a:r>
              <a:rPr lang="zh-TW" altLang="en-US" sz="6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將附件分成兩</a:t>
            </a:r>
            <a:r>
              <a:rPr lang="zh-TW" altLang="en-US" sz="60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堆。</a:t>
            </a:r>
            <a:endParaRPr lang="en-US" altLang="ko-KR" sz="6000" b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332362" y="4228272"/>
            <a:ext cx="10045862" cy="923330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571500" indent="-571500" algn="l">
              <a:buFont typeface="Wingdings" panose="05000000000000000000" pitchFamily="2" charset="2"/>
              <a:buChar char="u"/>
            </a:pPr>
            <a:r>
              <a:rPr lang="zh-TW" altLang="en-US" sz="6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說說看，你的分類依據是</a:t>
            </a:r>
            <a:r>
              <a:rPr lang="en-US" altLang="zh-TW" sz="6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US" altLang="ko-KR" sz="6000" b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340548" y="1066549"/>
            <a:ext cx="851452" cy="824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264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109292"/>
            <a:ext cx="12192000" cy="1724140"/>
          </a:xfrm>
          <a:prstGeom prst="rect">
            <a:avLst/>
          </a:prstGeom>
          <a:effectLst/>
        </p:spPr>
      </p:pic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32362" y="170477"/>
            <a:ext cx="11136573" cy="587493"/>
          </a:xfrm>
        </p:spPr>
        <p:txBody>
          <a:bodyPr/>
          <a:lstStyle/>
          <a:p>
            <a:r>
              <a:rPr lang="zh-TW" altLang="en-US" sz="4800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任務一：溫故知新</a:t>
            </a:r>
            <a:endParaRPr lang="ko-KR" altLang="en-US" sz="4800" dirty="0">
              <a:solidFill>
                <a:srgbClr val="FFC0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820853"/>
            <a:ext cx="12192000" cy="1037147"/>
          </a:xfrm>
          <a:prstGeom prst="rect">
            <a:avLst/>
          </a:prstGeom>
          <a:solidFill>
            <a:srgbClr val="FBBF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0450" y="5434949"/>
            <a:ext cx="643691" cy="11449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46172" y="5242715"/>
            <a:ext cx="780405" cy="114497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60818" y="5242716"/>
            <a:ext cx="996866" cy="11449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690"/>
          <a:stretch/>
        </p:blipFill>
        <p:spPr>
          <a:xfrm>
            <a:off x="4791351" y="5330851"/>
            <a:ext cx="563942" cy="114497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68744" y="5285160"/>
            <a:ext cx="1729679" cy="12130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6806115" y="5166910"/>
            <a:ext cx="1729679" cy="1213032"/>
          </a:xfrm>
          <a:prstGeom prst="rect">
            <a:avLst/>
          </a:prstGeom>
        </p:spPr>
      </p:pic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332362" y="1247972"/>
            <a:ext cx="11730296" cy="923330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571500" indent="-571500" algn="l">
              <a:buFont typeface="Wingdings" panose="05000000000000000000" pitchFamily="2" charset="2"/>
              <a:buChar char="u"/>
            </a:pPr>
            <a:r>
              <a:rPr lang="zh-TW" altLang="en-US" sz="60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再將柱體分成</a:t>
            </a:r>
            <a:r>
              <a:rPr lang="zh-TW" altLang="en-US" sz="6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兩</a:t>
            </a:r>
            <a:r>
              <a:rPr lang="zh-TW" altLang="en-US" sz="60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堆。</a:t>
            </a:r>
            <a:endParaRPr lang="en-US" altLang="ko-KR" sz="6000" b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332362" y="3093371"/>
            <a:ext cx="10045862" cy="923330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571500" indent="-571500" algn="l">
              <a:buFont typeface="Wingdings" panose="05000000000000000000" pitchFamily="2" charset="2"/>
              <a:buChar char="u"/>
            </a:pPr>
            <a:r>
              <a:rPr lang="zh-TW" altLang="en-US" sz="6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說說看，你的分類依據是</a:t>
            </a:r>
            <a:r>
              <a:rPr lang="en-US" altLang="zh-TW" sz="6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US" altLang="ko-KR" sz="6000" b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351181" y="1059902"/>
            <a:ext cx="78105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172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0" y="5681670"/>
            <a:ext cx="12198096" cy="1176329"/>
            <a:chOff x="0" y="5681670"/>
            <a:chExt cx="12198096" cy="1176329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4859"/>
            <a:stretch/>
          </p:blipFill>
          <p:spPr>
            <a:xfrm>
              <a:off x="0" y="5681670"/>
              <a:ext cx="8318234" cy="1176329"/>
            </a:xfrm>
            <a:prstGeom prst="rect">
              <a:avLst/>
            </a:prstGeom>
            <a:effectLst/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4859" r="52605"/>
            <a:stretch/>
          </p:blipFill>
          <p:spPr>
            <a:xfrm>
              <a:off x="8255677" y="5681670"/>
              <a:ext cx="3942419" cy="1176329"/>
            </a:xfrm>
            <a:prstGeom prst="rect">
              <a:avLst/>
            </a:prstGeom>
            <a:effectLst/>
          </p:spPr>
        </p:pic>
      </p:grp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00248" y="184493"/>
            <a:ext cx="11136573" cy="587493"/>
          </a:xfrm>
        </p:spPr>
        <p:txBody>
          <a:bodyPr/>
          <a:lstStyle/>
          <a:p>
            <a:r>
              <a:rPr lang="zh-TW" altLang="en-US" sz="4800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任務二：</a:t>
            </a:r>
            <a:endParaRPr lang="ko-KR" altLang="en-US" sz="4800" dirty="0">
              <a:solidFill>
                <a:srgbClr val="FFC0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1237500" y="540542"/>
            <a:ext cx="712170" cy="365125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40" name="Rectangle 3">
            <a:extLst>
              <a:ext uri="{FF2B5EF4-FFF2-40B4-BE49-F238E27FC236}">
                <a16:creationId xmlns:a16="http://schemas.microsoft.com/office/drawing/2014/main" xmlns="" id="{9A5D6362-FDF9-4BC8-AAEF-5F2F0BBD8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248" y="1128035"/>
            <a:ext cx="11257168" cy="2769989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571500" indent="-571500" algn="l">
              <a:buFont typeface="Wingdings" panose="05000000000000000000" pitchFamily="2" charset="2"/>
              <a:buChar char="u"/>
            </a:pPr>
            <a:r>
              <a:rPr lang="zh-TW" altLang="en-US" sz="60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請試著用桌上的</a:t>
            </a:r>
            <a:r>
              <a:rPr lang="zh-TW" altLang="en-US" sz="6000" b="0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塑膠條</a:t>
            </a:r>
            <a:r>
              <a:rPr lang="zh-TW" altLang="en-US" sz="60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en-US" sz="6000" b="0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黏土</a:t>
            </a:r>
            <a:endParaRPr lang="en-US" altLang="zh-TW" sz="6000" b="0" u="sng" dirty="0" smtClean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>
              <a:lnSpc>
                <a:spcPct val="200000"/>
              </a:lnSpc>
            </a:pPr>
            <a:r>
              <a:rPr lang="zh-TW" altLang="en-US" sz="60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  組裝</a:t>
            </a:r>
            <a:r>
              <a:rPr lang="zh-TW" altLang="en-US" sz="6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成</a:t>
            </a:r>
            <a:r>
              <a:rPr lang="zh-TW" altLang="en-US" sz="60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一個</a:t>
            </a:r>
            <a:r>
              <a:rPr lang="zh-TW" altLang="en-US" sz="6000" b="0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三角柱</a:t>
            </a:r>
            <a:r>
              <a:rPr lang="zh-TW" altLang="en-US" sz="60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ko-KR" sz="6000" b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7" name="圖片 26">
            <a:extLst>
              <a:ext uri="{FF2B5EF4-FFF2-40B4-BE49-F238E27FC236}">
                <a16:creationId xmlns:a16="http://schemas.microsoft.com/office/drawing/2014/main" xmlns="" id="{85E9DEA9-EB32-48B5-A9E3-8DC4D01A6E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9796" y="2351553"/>
            <a:ext cx="2856737" cy="4015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66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0" y="5681670"/>
            <a:ext cx="12198096" cy="1176329"/>
            <a:chOff x="0" y="5681670"/>
            <a:chExt cx="12198096" cy="1176329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4859"/>
            <a:stretch/>
          </p:blipFill>
          <p:spPr>
            <a:xfrm>
              <a:off x="0" y="5681670"/>
              <a:ext cx="8318234" cy="1176329"/>
            </a:xfrm>
            <a:prstGeom prst="rect">
              <a:avLst/>
            </a:prstGeom>
            <a:effectLst/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4859" r="52605"/>
            <a:stretch/>
          </p:blipFill>
          <p:spPr>
            <a:xfrm>
              <a:off x="8255677" y="5681670"/>
              <a:ext cx="3942419" cy="1176329"/>
            </a:xfrm>
            <a:prstGeom prst="rect">
              <a:avLst/>
            </a:prstGeom>
            <a:effectLst/>
          </p:spPr>
        </p:pic>
      </p:grp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00248" y="184493"/>
            <a:ext cx="11136573" cy="587493"/>
          </a:xfrm>
        </p:spPr>
        <p:txBody>
          <a:bodyPr/>
          <a:lstStyle/>
          <a:p>
            <a:r>
              <a:rPr lang="zh-TW" altLang="en-US" sz="4800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任務二：</a:t>
            </a:r>
            <a:endParaRPr lang="ko-KR" altLang="en-US" sz="4800" dirty="0">
              <a:solidFill>
                <a:srgbClr val="FFC0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1237500" y="540542"/>
            <a:ext cx="712170" cy="365125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3333015" y="2693956"/>
            <a:ext cx="539019" cy="553998"/>
          </a:xfrm>
          <a:prstGeom prst="rect">
            <a:avLst/>
          </a:prstGeom>
          <a:noFill/>
          <a:extLst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>
              <a:defRPr sz="2000" b="1">
                <a:solidFill>
                  <a:srgbClr val="262626"/>
                </a:solidFill>
              </a:defRPr>
            </a:lvl1pPr>
          </a:lstStyle>
          <a:p>
            <a:r>
              <a:rPr lang="en-US" altLang="ko-KR" sz="3600" dirty="0">
                <a:solidFill>
                  <a:schemeClr val="bg1"/>
                </a:solidFill>
                <a:latin typeface="Calibri" panose="020F0502020204030204" pitchFamily="34" charset="0"/>
              </a:rPr>
              <a:t>01</a:t>
            </a: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6666125" y="2693956"/>
            <a:ext cx="539019" cy="553998"/>
          </a:xfrm>
          <a:prstGeom prst="rect">
            <a:avLst/>
          </a:prstGeom>
          <a:noFill/>
          <a:extLst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>
              <a:defRPr sz="2000" b="1">
                <a:solidFill>
                  <a:srgbClr val="262626"/>
                </a:solidFill>
              </a:defRPr>
            </a:lvl1pPr>
          </a:lstStyle>
          <a:p>
            <a:r>
              <a:rPr lang="en-US" altLang="ko-KR" sz="3600" dirty="0">
                <a:solidFill>
                  <a:schemeClr val="bg1"/>
                </a:solidFill>
                <a:latin typeface="Calibri" panose="020F0502020204030204" pitchFamily="34" charset="0"/>
              </a:rPr>
              <a:t>02</a:t>
            </a: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 bwMode="auto">
          <a:xfrm>
            <a:off x="3333015" y="5453461"/>
            <a:ext cx="539019" cy="553998"/>
          </a:xfrm>
          <a:prstGeom prst="rect">
            <a:avLst/>
          </a:prstGeom>
          <a:noFill/>
          <a:extLst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>
              <a:defRPr sz="2000" b="1">
                <a:solidFill>
                  <a:srgbClr val="262626"/>
                </a:solidFill>
              </a:defRPr>
            </a:lvl1pPr>
          </a:lstStyle>
          <a:p>
            <a:r>
              <a:rPr lang="en-US" altLang="ko-KR" sz="3600" dirty="0">
                <a:solidFill>
                  <a:schemeClr val="bg1"/>
                </a:solidFill>
                <a:latin typeface="Calibri" panose="020F0502020204030204" pitchFamily="34" charset="0"/>
              </a:rPr>
              <a:t>03</a:t>
            </a:r>
          </a:p>
        </p:txBody>
      </p: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3933326" y="5453461"/>
            <a:ext cx="1514007" cy="553998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r">
              <a:spcBef>
                <a:spcPct val="0"/>
              </a:spcBef>
              <a:buNone/>
              <a:defRPr sz="1200" b="0" baseline="0">
                <a:solidFill>
                  <a:srgbClr val="262626"/>
                </a:solidFill>
                <a:effectLst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dirty="0">
                <a:solidFill>
                  <a:schemeClr val="bg1"/>
                </a:solidFill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6690311" y="5453461"/>
            <a:ext cx="539019" cy="553998"/>
          </a:xfrm>
          <a:prstGeom prst="rect">
            <a:avLst/>
          </a:prstGeom>
          <a:noFill/>
          <a:extLst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>
              <a:defRPr sz="2000" b="1">
                <a:solidFill>
                  <a:srgbClr val="262626"/>
                </a:solidFill>
              </a:defRPr>
            </a:lvl1pPr>
          </a:lstStyle>
          <a:p>
            <a:r>
              <a:rPr lang="en-US" altLang="ko-KR" sz="3600" dirty="0">
                <a:solidFill>
                  <a:schemeClr val="bg1"/>
                </a:solidFill>
                <a:latin typeface="Calibri" panose="020F0502020204030204" pitchFamily="34" charset="0"/>
              </a:rPr>
              <a:t>04</a:t>
            </a:r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 bwMode="auto">
          <a:xfrm>
            <a:off x="3933326" y="2693956"/>
            <a:ext cx="1514007" cy="553998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r">
              <a:spcBef>
                <a:spcPct val="0"/>
              </a:spcBef>
              <a:buNone/>
              <a:defRPr sz="1200" b="0" baseline="0">
                <a:solidFill>
                  <a:srgbClr val="262626"/>
                </a:solidFill>
                <a:effectLst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dirty="0">
                <a:solidFill>
                  <a:schemeClr val="bg1"/>
                </a:solidFill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40" name="Rectangle 3">
            <a:extLst>
              <a:ext uri="{FF2B5EF4-FFF2-40B4-BE49-F238E27FC236}">
                <a16:creationId xmlns:a16="http://schemas.microsoft.com/office/drawing/2014/main" xmlns="" id="{9A5D6362-FDF9-4BC8-AAEF-5F2F0BBD8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248" y="1106416"/>
            <a:ext cx="11257168" cy="923330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571500" indent="-571500" algn="l">
              <a:buFont typeface="Wingdings" panose="05000000000000000000" pitchFamily="2" charset="2"/>
              <a:buChar char="u"/>
            </a:pPr>
            <a:r>
              <a:rPr lang="zh-TW" altLang="en-US" sz="6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構成三角柱的要素有哪些呢</a:t>
            </a:r>
            <a:r>
              <a:rPr lang="en-US" altLang="zh-TW" sz="6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US" altLang="ko-KR" sz="6000" b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8" name="圖片 27">
            <a:extLst>
              <a:ext uri="{FF2B5EF4-FFF2-40B4-BE49-F238E27FC236}">
                <a16:creationId xmlns:a16="http://schemas.microsoft.com/office/drawing/2014/main" xmlns="" id="{85E9DEA9-EB32-48B5-A9E3-8DC4D01A6E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463" y="2560275"/>
            <a:ext cx="2856737" cy="4015992"/>
          </a:xfrm>
          <a:prstGeom prst="rect">
            <a:avLst/>
          </a:prstGeom>
        </p:spPr>
      </p:pic>
      <p:sp>
        <p:nvSpPr>
          <p:cNvPr id="29" name="橢圓 28">
            <a:extLst>
              <a:ext uri="{FF2B5EF4-FFF2-40B4-BE49-F238E27FC236}">
                <a16:creationId xmlns:a16="http://schemas.microsoft.com/office/drawing/2014/main" xmlns="" id="{C0297333-A114-4E14-9F2B-CA624FF482AB}"/>
              </a:ext>
            </a:extLst>
          </p:cNvPr>
          <p:cNvSpPr/>
          <p:nvPr/>
        </p:nvSpPr>
        <p:spPr>
          <a:xfrm>
            <a:off x="6096000" y="2827637"/>
            <a:ext cx="229849" cy="21536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4" name="直線單箭頭接點 33">
            <a:extLst>
              <a:ext uri="{FF2B5EF4-FFF2-40B4-BE49-F238E27FC236}">
                <a16:creationId xmlns:a16="http://schemas.microsoft.com/office/drawing/2014/main" xmlns="" id="{922DBBAC-3D0C-43CE-AE4C-C5A078BE56AD}"/>
              </a:ext>
            </a:extLst>
          </p:cNvPr>
          <p:cNvCxnSpPr>
            <a:cxnSpLocks/>
          </p:cNvCxnSpPr>
          <p:nvPr/>
        </p:nvCxnSpPr>
        <p:spPr>
          <a:xfrm>
            <a:off x="6423283" y="2925985"/>
            <a:ext cx="1949214" cy="933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字方塊 42">
            <a:extLst>
              <a:ext uri="{FF2B5EF4-FFF2-40B4-BE49-F238E27FC236}">
                <a16:creationId xmlns:a16="http://schemas.microsoft.com/office/drawing/2014/main" xmlns="" id="{3C2E723A-4419-4A9F-9FBE-AA79A243D69B}"/>
              </a:ext>
            </a:extLst>
          </p:cNvPr>
          <p:cNvSpPr txBox="1"/>
          <p:nvPr/>
        </p:nvSpPr>
        <p:spPr>
          <a:xfrm>
            <a:off x="8508204" y="2510486"/>
            <a:ext cx="1439592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頂點</a:t>
            </a:r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xmlns="" id="{97F9C9B4-41DF-4821-8C74-5549710FDC1B}"/>
              </a:ext>
            </a:extLst>
          </p:cNvPr>
          <p:cNvSpPr/>
          <p:nvPr/>
        </p:nvSpPr>
        <p:spPr>
          <a:xfrm rot="5400000">
            <a:off x="5679990" y="5237771"/>
            <a:ext cx="2014226" cy="115131"/>
          </a:xfrm>
          <a:prstGeom prst="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5" name="直線單箭頭接點 64">
            <a:extLst>
              <a:ext uri="{FF2B5EF4-FFF2-40B4-BE49-F238E27FC236}">
                <a16:creationId xmlns:a16="http://schemas.microsoft.com/office/drawing/2014/main" xmlns="" id="{F0FE57DC-DDA9-4B5A-856B-5891669A5377}"/>
              </a:ext>
            </a:extLst>
          </p:cNvPr>
          <p:cNvCxnSpPr>
            <a:cxnSpLocks/>
          </p:cNvCxnSpPr>
          <p:nvPr/>
        </p:nvCxnSpPr>
        <p:spPr>
          <a:xfrm>
            <a:off x="6912465" y="5142542"/>
            <a:ext cx="1594720" cy="21639"/>
          </a:xfrm>
          <a:prstGeom prst="straightConnector1">
            <a:avLst/>
          </a:prstGeom>
          <a:ln w="76200"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文字方塊 68">
            <a:extLst>
              <a:ext uri="{FF2B5EF4-FFF2-40B4-BE49-F238E27FC236}">
                <a16:creationId xmlns:a16="http://schemas.microsoft.com/office/drawing/2014/main" xmlns="" id="{A1024760-FAB3-441A-B36F-A9A4BC510DF6}"/>
              </a:ext>
            </a:extLst>
          </p:cNvPr>
          <p:cNvSpPr txBox="1"/>
          <p:nvPr/>
        </p:nvSpPr>
        <p:spPr>
          <a:xfrm>
            <a:off x="8647930" y="4664075"/>
            <a:ext cx="1410470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邊</a:t>
            </a:r>
          </a:p>
        </p:txBody>
      </p:sp>
      <p:sp>
        <p:nvSpPr>
          <p:cNvPr id="71" name="流程圖: 資料 70">
            <a:extLst>
              <a:ext uri="{FF2B5EF4-FFF2-40B4-BE49-F238E27FC236}">
                <a16:creationId xmlns:a16="http://schemas.microsoft.com/office/drawing/2014/main" xmlns="" id="{FE68927C-35EB-438E-8EFE-6D29C23BCDA5}"/>
              </a:ext>
            </a:extLst>
          </p:cNvPr>
          <p:cNvSpPr/>
          <p:nvPr/>
        </p:nvSpPr>
        <p:spPr>
          <a:xfrm rot="754985" flipV="1">
            <a:off x="4759808" y="4140938"/>
            <a:ext cx="2092297" cy="1995736"/>
          </a:xfrm>
          <a:prstGeom prst="flowChartInputOutpu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cxnSp>
        <p:nvCxnSpPr>
          <p:cNvPr id="73" name="直線單箭頭接點 72">
            <a:extLst>
              <a:ext uri="{FF2B5EF4-FFF2-40B4-BE49-F238E27FC236}">
                <a16:creationId xmlns:a16="http://schemas.microsoft.com/office/drawing/2014/main" xmlns="" id="{CBB346B3-7CD9-47C3-9ADE-1DEBCD18442A}"/>
              </a:ext>
            </a:extLst>
          </p:cNvPr>
          <p:cNvCxnSpPr>
            <a:cxnSpLocks/>
          </p:cNvCxnSpPr>
          <p:nvPr/>
        </p:nvCxnSpPr>
        <p:spPr>
          <a:xfrm flipH="1">
            <a:off x="3276814" y="4935694"/>
            <a:ext cx="1594720" cy="21639"/>
          </a:xfrm>
          <a:prstGeom prst="straightConnector1">
            <a:avLst/>
          </a:prstGeom>
          <a:ln w="762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文字方塊 73">
            <a:extLst>
              <a:ext uri="{FF2B5EF4-FFF2-40B4-BE49-F238E27FC236}">
                <a16:creationId xmlns:a16="http://schemas.microsoft.com/office/drawing/2014/main" xmlns="" id="{801A83CA-0B25-4657-8D41-4E2B47AFAF8F}"/>
              </a:ext>
            </a:extLst>
          </p:cNvPr>
          <p:cNvSpPr txBox="1"/>
          <p:nvPr/>
        </p:nvSpPr>
        <p:spPr>
          <a:xfrm>
            <a:off x="1227244" y="4511030"/>
            <a:ext cx="1972670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側面</a:t>
            </a:r>
          </a:p>
        </p:txBody>
      </p:sp>
      <p:sp>
        <p:nvSpPr>
          <p:cNvPr id="75" name="流程圖: 抽選 74">
            <a:extLst>
              <a:ext uri="{FF2B5EF4-FFF2-40B4-BE49-F238E27FC236}">
                <a16:creationId xmlns:a16="http://schemas.microsoft.com/office/drawing/2014/main" xmlns="" id="{99F2783F-2759-453F-9DFF-841ED3786F43}"/>
              </a:ext>
            </a:extLst>
          </p:cNvPr>
          <p:cNvSpPr/>
          <p:nvPr/>
        </p:nvSpPr>
        <p:spPr>
          <a:xfrm rot="850075">
            <a:off x="5154702" y="2875537"/>
            <a:ext cx="1797893" cy="1296985"/>
          </a:xfrm>
          <a:prstGeom prst="flowChartExtra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cxnSp>
        <p:nvCxnSpPr>
          <p:cNvPr id="76" name="直線單箭頭接點 75">
            <a:extLst>
              <a:ext uri="{FF2B5EF4-FFF2-40B4-BE49-F238E27FC236}">
                <a16:creationId xmlns:a16="http://schemas.microsoft.com/office/drawing/2014/main" xmlns="" id="{9D743B05-D545-400C-A48E-49D98D1E696A}"/>
              </a:ext>
            </a:extLst>
          </p:cNvPr>
          <p:cNvCxnSpPr>
            <a:cxnSpLocks/>
          </p:cNvCxnSpPr>
          <p:nvPr/>
        </p:nvCxnSpPr>
        <p:spPr>
          <a:xfrm flipH="1">
            <a:off x="3777769" y="3241276"/>
            <a:ext cx="1594720" cy="21639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文字方塊 76">
            <a:extLst>
              <a:ext uri="{FF2B5EF4-FFF2-40B4-BE49-F238E27FC236}">
                <a16:creationId xmlns:a16="http://schemas.microsoft.com/office/drawing/2014/main" xmlns="" id="{764476D6-89D6-4B0D-A23E-A42F7A704EEB}"/>
              </a:ext>
            </a:extLst>
          </p:cNvPr>
          <p:cNvSpPr txBox="1"/>
          <p:nvPr/>
        </p:nvSpPr>
        <p:spPr>
          <a:xfrm>
            <a:off x="1728199" y="2816612"/>
            <a:ext cx="1972670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底面</a:t>
            </a:r>
          </a:p>
        </p:txBody>
      </p:sp>
    </p:spTree>
    <p:extLst>
      <p:ext uri="{BB962C8B-B14F-4D97-AF65-F5344CB8AC3E}">
        <p14:creationId xmlns:p14="http://schemas.microsoft.com/office/powerpoint/2010/main" val="4147778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43" grpId="0" animBg="1"/>
      <p:bldP spid="56" grpId="0" animBg="1"/>
      <p:bldP spid="69" grpId="0" animBg="1"/>
      <p:bldP spid="71" grpId="0" animBg="1"/>
      <p:bldP spid="74" grpId="0" animBg="1"/>
      <p:bldP spid="75" grpId="0" animBg="1"/>
      <p:bldP spid="7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1237500" y="540542"/>
            <a:ext cx="712170" cy="365125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11" name="Rectangle 10"/>
          <p:cNvSpPr/>
          <p:nvPr/>
        </p:nvSpPr>
        <p:spPr>
          <a:xfrm>
            <a:off x="0" y="6689558"/>
            <a:ext cx="12192000" cy="168442"/>
          </a:xfrm>
          <a:prstGeom prst="rect">
            <a:avLst/>
          </a:prstGeom>
          <a:solidFill>
            <a:srgbClr val="314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92" t="56916" r="4738" b="30149"/>
          <a:stretch/>
        </p:blipFill>
        <p:spPr>
          <a:xfrm flipH="1">
            <a:off x="388032" y="6049507"/>
            <a:ext cx="1164537" cy="772397"/>
          </a:xfrm>
          <a:prstGeom prst="rect">
            <a:avLst/>
          </a:prstGeom>
          <a:effectLst>
            <a:outerShdw blurRad="50800" dist="63500" dir="2700000" sx="99000" sy="99000" algn="tl" rotWithShape="0">
              <a:prstClr val="black">
                <a:alpha val="3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32" r="86791" b="30149"/>
          <a:stretch/>
        </p:blipFill>
        <p:spPr>
          <a:xfrm flipH="1">
            <a:off x="10450058" y="5859379"/>
            <a:ext cx="1402199" cy="962526"/>
          </a:xfrm>
          <a:prstGeom prst="rect">
            <a:avLst/>
          </a:prstGeom>
          <a:effectLst>
            <a:outerShdw blurRad="50800" dist="50800" dir="2700000" sx="99000" sy="99000" algn="tl" rotWithShape="0">
              <a:prstClr val="black">
                <a:alpha val="30000"/>
              </a:prstClr>
            </a:outerShdw>
          </a:effectLst>
        </p:spPr>
      </p:pic>
      <p:sp>
        <p:nvSpPr>
          <p:cNvPr id="34" name="Text Placeholder 1">
            <a:extLst>
              <a:ext uri="{FF2B5EF4-FFF2-40B4-BE49-F238E27FC236}">
                <a16:creationId xmlns:a16="http://schemas.microsoft.com/office/drawing/2014/main" xmlns="" id="{BD6402BB-9705-4BFF-856C-42DA9F45610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0248" y="184493"/>
            <a:ext cx="11136573" cy="587493"/>
          </a:xfrm>
        </p:spPr>
        <p:txBody>
          <a:bodyPr/>
          <a:lstStyle/>
          <a:p>
            <a:r>
              <a:rPr lang="zh-TW" altLang="en-US" sz="4800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任務三：</a:t>
            </a:r>
            <a:endParaRPr lang="ko-KR" altLang="en-US" sz="4800" dirty="0">
              <a:solidFill>
                <a:srgbClr val="FFC000"/>
              </a:solidFill>
              <a:latin typeface="微軟正黑體" panose="020B0604030504040204" pitchFamily="34" charset="-120"/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xmlns="" id="{9DB71384-714E-41AC-A871-68A417E8AA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631734"/>
              </p:ext>
            </p:extLst>
          </p:nvPr>
        </p:nvGraphicFramePr>
        <p:xfrm>
          <a:off x="1651045" y="1045922"/>
          <a:ext cx="8897490" cy="5582640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929138">
                  <a:extLst>
                    <a:ext uri="{9D8B030D-6E8A-4147-A177-3AD203B41FA5}">
                      <a16:colId xmlns:a16="http://schemas.microsoft.com/office/drawing/2014/main" xmlns="" val="970937184"/>
                    </a:ext>
                  </a:extLst>
                </a:gridCol>
                <a:gridCol w="1742088">
                  <a:extLst>
                    <a:ext uri="{9D8B030D-6E8A-4147-A177-3AD203B41FA5}">
                      <a16:colId xmlns:a16="http://schemas.microsoft.com/office/drawing/2014/main" xmlns="" val="3472914676"/>
                    </a:ext>
                  </a:extLst>
                </a:gridCol>
                <a:gridCol w="1742088">
                  <a:extLst>
                    <a:ext uri="{9D8B030D-6E8A-4147-A177-3AD203B41FA5}">
                      <a16:colId xmlns:a16="http://schemas.microsoft.com/office/drawing/2014/main" xmlns="" val="3405560843"/>
                    </a:ext>
                  </a:extLst>
                </a:gridCol>
                <a:gridCol w="1742088">
                  <a:extLst>
                    <a:ext uri="{9D8B030D-6E8A-4147-A177-3AD203B41FA5}">
                      <a16:colId xmlns:a16="http://schemas.microsoft.com/office/drawing/2014/main" xmlns="" val="626793019"/>
                    </a:ext>
                  </a:extLst>
                </a:gridCol>
                <a:gridCol w="1742088">
                  <a:extLst>
                    <a:ext uri="{9D8B030D-6E8A-4147-A177-3AD203B41FA5}">
                      <a16:colId xmlns:a16="http://schemas.microsoft.com/office/drawing/2014/main" xmlns="" val="937389586"/>
                    </a:ext>
                  </a:extLst>
                </a:gridCol>
              </a:tblGrid>
              <a:tr h="5582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形體名稱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</a:rPr>
                        <a:t>三角柱</a:t>
                      </a:r>
                      <a:endParaRPr lang="zh-TW" sz="2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</a:rPr>
                        <a:t>四角柱</a:t>
                      </a:r>
                      <a:endParaRPr lang="zh-TW" sz="2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</a:rPr>
                        <a:t>五角柱</a:t>
                      </a:r>
                      <a:endParaRPr lang="zh-TW" sz="2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</a:rPr>
                        <a:t>六角柱</a:t>
                      </a:r>
                      <a:endParaRPr lang="zh-TW" sz="24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635329262"/>
                  </a:ext>
                </a:extLst>
              </a:tr>
              <a:tr h="5582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底面形狀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25511487"/>
                  </a:ext>
                </a:extLst>
              </a:tr>
              <a:tr h="5582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底面個數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739635677"/>
                  </a:ext>
                </a:extLst>
              </a:tr>
              <a:tr h="5582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底面是否全等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318453088"/>
                  </a:ext>
                </a:extLst>
              </a:tr>
              <a:tr h="5582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側面形狀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628298673"/>
                  </a:ext>
                </a:extLst>
              </a:tr>
              <a:tr h="5582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側面個數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616449228"/>
                  </a:ext>
                </a:extLst>
              </a:tr>
              <a:tr h="5582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sz="24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個底面邊數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137282603"/>
                  </a:ext>
                </a:extLst>
              </a:tr>
              <a:tr h="5582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面的個數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92889202"/>
                  </a:ext>
                </a:extLst>
              </a:tr>
              <a:tr h="5582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邊的個數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973679933"/>
                  </a:ext>
                </a:extLst>
              </a:tr>
              <a:tr h="5582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頂點個數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304425216"/>
                  </a:ext>
                </a:extLst>
              </a:tr>
            </a:tbl>
          </a:graphicData>
        </a:graphic>
      </p:graphicFrame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368" y="1244705"/>
            <a:ext cx="1299522" cy="197557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971" y="3692998"/>
            <a:ext cx="1342919" cy="224982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7011" y="1121673"/>
            <a:ext cx="1600493" cy="209860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7690" y="3780469"/>
            <a:ext cx="1352276" cy="207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57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1237500" y="540542"/>
            <a:ext cx="712170" cy="365125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45" name="Text Placeholder 1">
            <a:extLst>
              <a:ext uri="{FF2B5EF4-FFF2-40B4-BE49-F238E27FC236}">
                <a16:creationId xmlns:a16="http://schemas.microsoft.com/office/drawing/2014/main" xmlns="" id="{4BB9EF99-9319-42FE-94D3-D86A88B236A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0248" y="184493"/>
            <a:ext cx="11136573" cy="587493"/>
          </a:xfrm>
        </p:spPr>
        <p:txBody>
          <a:bodyPr/>
          <a:lstStyle/>
          <a:p>
            <a:r>
              <a:rPr lang="zh-TW" altLang="en-US" sz="4800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任務四：</a:t>
            </a:r>
            <a:endParaRPr lang="ko-KR" altLang="en-US" sz="4800" dirty="0">
              <a:solidFill>
                <a:srgbClr val="FFC000"/>
              </a:solidFill>
              <a:latin typeface="微軟正黑體" panose="020B0604030504040204" pitchFamily="34" charset="-120"/>
            </a:endParaRPr>
          </a:p>
        </p:txBody>
      </p:sp>
      <p:graphicFrame>
        <p:nvGraphicFramePr>
          <p:cNvPr id="21" name="表格 20">
            <a:extLst>
              <a:ext uri="{FF2B5EF4-FFF2-40B4-BE49-F238E27FC236}">
                <a16:creationId xmlns:a16="http://schemas.microsoft.com/office/drawing/2014/main" xmlns="" id="{E3623234-2BC2-4F52-A383-3F95093C81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891797"/>
              </p:ext>
            </p:extLst>
          </p:nvPr>
        </p:nvGraphicFramePr>
        <p:xfrm>
          <a:off x="1041009" y="1195753"/>
          <a:ext cx="10196491" cy="5477750"/>
        </p:xfrm>
        <a:graphic>
          <a:graphicData uri="http://schemas.openxmlformats.org/drawingml/2006/table">
            <a:tbl>
              <a:tblPr firstRow="1" firstCol="1" bandRow="1"/>
              <a:tblGrid>
                <a:gridCol w="2211135">
                  <a:extLst>
                    <a:ext uri="{9D8B030D-6E8A-4147-A177-3AD203B41FA5}">
                      <a16:colId xmlns:a16="http://schemas.microsoft.com/office/drawing/2014/main" xmlns="" val="4005701477"/>
                    </a:ext>
                  </a:extLst>
                </a:gridCol>
                <a:gridCol w="1996339">
                  <a:extLst>
                    <a:ext uri="{9D8B030D-6E8A-4147-A177-3AD203B41FA5}">
                      <a16:colId xmlns:a16="http://schemas.microsoft.com/office/drawing/2014/main" xmlns="" val="3353354696"/>
                    </a:ext>
                  </a:extLst>
                </a:gridCol>
                <a:gridCol w="1996339">
                  <a:extLst>
                    <a:ext uri="{9D8B030D-6E8A-4147-A177-3AD203B41FA5}">
                      <a16:colId xmlns:a16="http://schemas.microsoft.com/office/drawing/2014/main" xmlns="" val="1224229581"/>
                    </a:ext>
                  </a:extLst>
                </a:gridCol>
                <a:gridCol w="1996339">
                  <a:extLst>
                    <a:ext uri="{9D8B030D-6E8A-4147-A177-3AD203B41FA5}">
                      <a16:colId xmlns:a16="http://schemas.microsoft.com/office/drawing/2014/main" xmlns="" val="3398830094"/>
                    </a:ext>
                  </a:extLst>
                </a:gridCol>
                <a:gridCol w="1996339">
                  <a:extLst>
                    <a:ext uri="{9D8B030D-6E8A-4147-A177-3AD203B41FA5}">
                      <a16:colId xmlns:a16="http://schemas.microsoft.com/office/drawing/2014/main" xmlns="" val="2260252437"/>
                    </a:ext>
                  </a:extLst>
                </a:gridCol>
              </a:tblGrid>
              <a:tr h="547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形體名稱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三角柱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四角柱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五角柱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六角柱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22823697"/>
                  </a:ext>
                </a:extLst>
              </a:tr>
              <a:tr h="547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底面形狀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三角形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四邊形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五邊形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六邊形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56540293"/>
                  </a:ext>
                </a:extLst>
              </a:tr>
              <a:tr h="547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底面個數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2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2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2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2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74151995"/>
                  </a:ext>
                </a:extLst>
              </a:tr>
              <a:tr h="547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底面是否全等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是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是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是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是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02413677"/>
                  </a:ext>
                </a:extLst>
              </a:tr>
              <a:tr h="547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側面形狀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長方形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長方形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長方形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長方形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56915337"/>
                  </a:ext>
                </a:extLst>
              </a:tr>
              <a:tr h="547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側面個數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3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4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5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6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16984538"/>
                  </a:ext>
                </a:extLst>
              </a:tr>
              <a:tr h="547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1</a:t>
                      </a: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個底面邊數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3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4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5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6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41695860"/>
                  </a:ext>
                </a:extLst>
              </a:tr>
              <a:tr h="547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面的個數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5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6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7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8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73070966"/>
                  </a:ext>
                </a:extLst>
              </a:tr>
              <a:tr h="547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邊的個數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9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12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15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18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08231288"/>
                  </a:ext>
                </a:extLst>
              </a:tr>
              <a:tr h="547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頂點個數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6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8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10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12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58316986"/>
                  </a:ext>
                </a:extLst>
              </a:tr>
            </a:tbl>
          </a:graphicData>
        </a:graphic>
      </p:graphicFrame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D3D80CA7-80A4-4F85-A4F1-6513D04469EA}"/>
              </a:ext>
            </a:extLst>
          </p:cNvPr>
          <p:cNvSpPr/>
          <p:nvPr/>
        </p:nvSpPr>
        <p:spPr>
          <a:xfrm>
            <a:off x="898229" y="1699591"/>
            <a:ext cx="10482186" cy="168965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9" name="箭號: 弧形右彎 48">
            <a:extLst>
              <a:ext uri="{FF2B5EF4-FFF2-40B4-BE49-F238E27FC236}">
                <a16:creationId xmlns:a16="http://schemas.microsoft.com/office/drawing/2014/main" xmlns="" id="{DF61FD0E-FCFF-4E82-BCD9-AAE0823C072F}"/>
              </a:ext>
            </a:extLst>
          </p:cNvPr>
          <p:cNvSpPr/>
          <p:nvPr/>
        </p:nvSpPr>
        <p:spPr>
          <a:xfrm>
            <a:off x="337686" y="4800601"/>
            <a:ext cx="388240" cy="721658"/>
          </a:xfrm>
          <a:prstGeom prst="curved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25C3305B-3B4D-43C1-8837-35D28CC9DAE4}"/>
              </a:ext>
            </a:extLst>
          </p:cNvPr>
          <p:cNvSpPr/>
          <p:nvPr/>
        </p:nvSpPr>
        <p:spPr>
          <a:xfrm>
            <a:off x="898228" y="4989161"/>
            <a:ext cx="10482321" cy="566813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5C3305B-3B4D-43C1-8837-35D28CC9DAE4}"/>
              </a:ext>
            </a:extLst>
          </p:cNvPr>
          <p:cNvSpPr/>
          <p:nvPr/>
        </p:nvSpPr>
        <p:spPr>
          <a:xfrm>
            <a:off x="898228" y="5635141"/>
            <a:ext cx="10482321" cy="447608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3305B-3B4D-43C1-8837-35D28CC9DAE4}"/>
              </a:ext>
            </a:extLst>
          </p:cNvPr>
          <p:cNvSpPr/>
          <p:nvPr/>
        </p:nvSpPr>
        <p:spPr>
          <a:xfrm>
            <a:off x="898093" y="6154321"/>
            <a:ext cx="10482321" cy="598348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箭號: 弧形右彎 48">
            <a:extLst>
              <a:ext uri="{FF2B5EF4-FFF2-40B4-BE49-F238E27FC236}">
                <a16:creationId xmlns:a16="http://schemas.microsoft.com/office/drawing/2014/main" xmlns="" id="{DF61FD0E-FCFF-4E82-BCD9-AAE0823C072F}"/>
              </a:ext>
            </a:extLst>
          </p:cNvPr>
          <p:cNvSpPr/>
          <p:nvPr/>
        </p:nvSpPr>
        <p:spPr>
          <a:xfrm>
            <a:off x="241948" y="4711598"/>
            <a:ext cx="485069" cy="1281698"/>
          </a:xfrm>
          <a:prstGeom prst="curved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1" name="箭號: 弧形右彎 48">
            <a:extLst>
              <a:ext uri="{FF2B5EF4-FFF2-40B4-BE49-F238E27FC236}">
                <a16:creationId xmlns:a16="http://schemas.microsoft.com/office/drawing/2014/main" xmlns="" id="{DF61FD0E-FCFF-4E82-BCD9-AAE0823C072F}"/>
              </a:ext>
            </a:extLst>
          </p:cNvPr>
          <p:cNvSpPr/>
          <p:nvPr/>
        </p:nvSpPr>
        <p:spPr>
          <a:xfrm>
            <a:off x="62034" y="4596709"/>
            <a:ext cx="521111" cy="1851098"/>
          </a:xfrm>
          <a:prstGeom prst="curvedRigh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D3D80CA7-80A4-4F85-A4F1-6513D04469EA}"/>
              </a:ext>
            </a:extLst>
          </p:cNvPr>
          <p:cNvSpPr/>
          <p:nvPr/>
        </p:nvSpPr>
        <p:spPr>
          <a:xfrm>
            <a:off x="894500" y="3389243"/>
            <a:ext cx="10485913" cy="1073427"/>
          </a:xfrm>
          <a:prstGeom prst="rect">
            <a:avLst/>
          </a:prstGeom>
          <a:noFill/>
          <a:ln w="76200"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25C3305B-3B4D-43C1-8837-35D28CC9DAE4}"/>
              </a:ext>
            </a:extLst>
          </p:cNvPr>
          <p:cNvSpPr/>
          <p:nvPr/>
        </p:nvSpPr>
        <p:spPr>
          <a:xfrm>
            <a:off x="874671" y="4485748"/>
            <a:ext cx="10482321" cy="566813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25C3305B-3B4D-43C1-8837-35D28CC9DAE4}"/>
              </a:ext>
            </a:extLst>
          </p:cNvPr>
          <p:cNvSpPr/>
          <p:nvPr/>
        </p:nvSpPr>
        <p:spPr>
          <a:xfrm>
            <a:off x="894500" y="4528952"/>
            <a:ext cx="10482321" cy="447608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25C3305B-3B4D-43C1-8837-35D28CC9DAE4}"/>
              </a:ext>
            </a:extLst>
          </p:cNvPr>
          <p:cNvSpPr/>
          <p:nvPr/>
        </p:nvSpPr>
        <p:spPr>
          <a:xfrm>
            <a:off x="884585" y="4501427"/>
            <a:ext cx="10482321" cy="487734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68207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xit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49" grpId="0" animBg="1"/>
      <p:bldP spid="49" grpId="1" animBg="1"/>
      <p:bldP spid="51" grpId="0" animBg="1"/>
      <p:bldP spid="51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BBF3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8" t="6368" r="11988" b="6368"/>
          <a:stretch/>
        </p:blipFill>
        <p:spPr>
          <a:xfrm>
            <a:off x="300248" y="1765275"/>
            <a:ext cx="11596891" cy="5029787"/>
          </a:xfrm>
          <a:prstGeom prst="rect">
            <a:avLst/>
          </a:prstGeom>
        </p:spPr>
      </p:pic>
      <p:pic>
        <p:nvPicPr>
          <p:cNvPr id="939" name="Picture 93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4861" y="3776870"/>
            <a:ext cx="1723920" cy="3081130"/>
          </a:xfrm>
          <a:prstGeom prst="rect">
            <a:avLst/>
          </a:prstGeom>
          <a:effectLst>
            <a:outerShdw blurRad="50800" dist="76200" dir="2700000" sx="99000" sy="99000" algn="tl" rotWithShape="0">
              <a:prstClr val="black">
                <a:alpha val="30000"/>
              </a:prstClr>
            </a:outerShdw>
          </a:effectLst>
        </p:spPr>
      </p:pic>
      <p:sp>
        <p:nvSpPr>
          <p:cNvPr id="867" name="Text Placeholder 1">
            <a:extLst>
              <a:ext uri="{FF2B5EF4-FFF2-40B4-BE49-F238E27FC236}">
                <a16:creationId xmlns:a16="http://schemas.microsoft.com/office/drawing/2014/main" xmlns="" id="{4BB9EF99-9319-42FE-94D3-D86A88B236AF}"/>
              </a:ext>
            </a:extLst>
          </p:cNvPr>
          <p:cNvSpPr txBox="1">
            <a:spLocks/>
          </p:cNvSpPr>
          <p:nvPr/>
        </p:nvSpPr>
        <p:spPr>
          <a:xfrm>
            <a:off x="300248" y="184493"/>
            <a:ext cx="11136573" cy="7497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4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最終任務：</a:t>
            </a:r>
            <a:endParaRPr lang="ko-KR" altLang="en-US" sz="4800" b="1" dirty="0">
              <a:solidFill>
                <a:srgbClr val="00206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868" name="Rectangle 3">
            <a:extLst>
              <a:ext uri="{FF2B5EF4-FFF2-40B4-BE49-F238E27FC236}">
                <a16:creationId xmlns:a16="http://schemas.microsoft.com/office/drawing/2014/main" xmlns="" id="{9A5D6362-FDF9-4BC8-AAEF-5F2F0BBD8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92" y="934278"/>
            <a:ext cx="12044815" cy="830997"/>
          </a:xfrm>
          <a:prstGeom prst="rect">
            <a:avLst/>
          </a:prstGeom>
          <a:noFill/>
          <a:extLst/>
        </p:spPr>
        <p:txBody>
          <a:bodyPr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571500" indent="-571500" algn="l">
              <a:buFont typeface="Wingdings" panose="05000000000000000000" pitchFamily="2" charset="2"/>
              <a:buChar char="u"/>
            </a:pPr>
            <a:r>
              <a:rPr lang="zh-TW" altLang="en-US" sz="5400" u="sng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十角</a:t>
            </a:r>
            <a:r>
              <a:rPr lang="zh-TW" altLang="en-US" sz="5400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柱</a:t>
            </a:r>
            <a:r>
              <a:rPr lang="zh-TW" altLang="en-US" sz="5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有</a:t>
            </a:r>
            <a:r>
              <a:rPr lang="zh-TW" altLang="en-US" sz="5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幾個頂點</a:t>
            </a:r>
            <a:r>
              <a:rPr lang="en-US" altLang="zh-TW" sz="5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5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幾條邊</a:t>
            </a:r>
            <a:r>
              <a:rPr lang="en-US" altLang="zh-TW" sz="5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5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幾個</a:t>
            </a:r>
            <a:r>
              <a:rPr lang="zh-TW" altLang="en-US" sz="5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面呢</a:t>
            </a:r>
            <a:r>
              <a:rPr lang="en-US" altLang="zh-TW" sz="54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US" altLang="ko-KR" sz="54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809852" y="2177130"/>
            <a:ext cx="8637104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0"/>
              </a:spcBef>
              <a:spcAft>
                <a:spcPts val="3000"/>
              </a:spcAft>
            </a:pPr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頂點：</a:t>
            </a:r>
            <a:endParaRPr lang="en-US" altLang="zh-TW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3000"/>
              </a:spcBef>
              <a:spcAft>
                <a:spcPts val="3000"/>
              </a:spcAft>
            </a:pPr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邊：</a:t>
            </a:r>
            <a:endParaRPr lang="en-US" altLang="zh-TW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3000"/>
              </a:spcBef>
              <a:spcAft>
                <a:spcPts val="3000"/>
              </a:spcAft>
            </a:pPr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面：</a:t>
            </a:r>
            <a:endParaRPr lang="en-US" altLang="zh-TW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88123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35277" y="2187204"/>
            <a:ext cx="3121446" cy="3761776"/>
          </a:xfrm>
          <a:prstGeom prst="rect">
            <a:avLst/>
          </a:prstGeom>
          <a:effectLst>
            <a:outerShdw blurRad="50800" dist="63500" dir="2700000" sx="99000" sy="99000" algn="tl" rotWithShape="0">
              <a:prstClr val="black">
                <a:alpha val="30000"/>
              </a:prstClr>
            </a:outerShdw>
          </a:effectLst>
        </p:spPr>
      </p:pic>
      <p:sp>
        <p:nvSpPr>
          <p:cNvPr id="39" name="Rectangle 38"/>
          <p:cNvSpPr/>
          <p:nvPr/>
        </p:nvSpPr>
        <p:spPr>
          <a:xfrm>
            <a:off x="4200940" y="3615807"/>
            <a:ext cx="3790122" cy="8965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1237500" y="540542"/>
            <a:ext cx="712170" cy="365125"/>
          </a:xfrm>
        </p:spPr>
        <p:txBody>
          <a:bodyPr/>
          <a:lstStyle/>
          <a:p>
            <a:endParaRPr lang="ko-KR" alt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285547" y="2720153"/>
            <a:ext cx="4153810" cy="254168"/>
            <a:chOff x="525780" y="3207190"/>
            <a:chExt cx="3066025" cy="232290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525780" y="3207190"/>
              <a:ext cx="2834640" cy="0"/>
            </a:xfrm>
            <a:prstGeom prst="line">
              <a:avLst/>
            </a:prstGeom>
            <a:ln w="15875">
              <a:solidFill>
                <a:srgbClr val="314254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3359515" y="3207190"/>
              <a:ext cx="232290" cy="232290"/>
            </a:xfrm>
            <a:prstGeom prst="line">
              <a:avLst/>
            </a:prstGeom>
            <a:ln w="15875">
              <a:solidFill>
                <a:srgbClr val="31425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/>
          <p:nvPr/>
        </p:nvGrpSpPr>
        <p:grpSpPr>
          <a:xfrm flipH="1">
            <a:off x="7748964" y="3094663"/>
            <a:ext cx="4200705" cy="233076"/>
            <a:chOff x="525780" y="3207190"/>
            <a:chExt cx="3046749" cy="213014"/>
          </a:xfrm>
        </p:grpSpPr>
        <p:cxnSp>
          <p:nvCxnSpPr>
            <p:cNvPr id="16" name="Straight Connector 15"/>
            <p:cNvCxnSpPr/>
            <p:nvPr/>
          </p:nvCxnSpPr>
          <p:spPr>
            <a:xfrm>
              <a:off x="525780" y="3207190"/>
              <a:ext cx="2834640" cy="0"/>
            </a:xfrm>
            <a:prstGeom prst="line">
              <a:avLst/>
            </a:prstGeom>
            <a:ln w="15875">
              <a:solidFill>
                <a:srgbClr val="FBBF3B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3359515" y="3207190"/>
              <a:ext cx="213014" cy="213014"/>
            </a:xfrm>
            <a:prstGeom prst="line">
              <a:avLst/>
            </a:prstGeom>
            <a:ln w="15875">
              <a:solidFill>
                <a:srgbClr val="FBBF3B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 flipV="1">
            <a:off x="327520" y="5056192"/>
            <a:ext cx="4327849" cy="1121408"/>
            <a:chOff x="525780" y="3207184"/>
            <a:chExt cx="3032927" cy="199191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525780" y="3207190"/>
              <a:ext cx="2834640" cy="0"/>
            </a:xfrm>
            <a:prstGeom prst="line">
              <a:avLst/>
            </a:prstGeom>
            <a:ln w="15875">
              <a:solidFill>
                <a:schemeClr val="bg1">
                  <a:lumMod val="65000"/>
                </a:scheme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3359515" y="3207184"/>
              <a:ext cx="199192" cy="199191"/>
            </a:xfrm>
            <a:prstGeom prst="line">
              <a:avLst/>
            </a:prstGeom>
            <a:ln w="1587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 flipH="1" flipV="1">
            <a:off x="7255565" y="5045667"/>
            <a:ext cx="4694104" cy="1142458"/>
            <a:chOff x="525780" y="3207188"/>
            <a:chExt cx="3043000" cy="209265"/>
          </a:xfrm>
        </p:grpSpPr>
        <p:cxnSp>
          <p:nvCxnSpPr>
            <p:cNvPr id="28" name="Straight Connector 27"/>
            <p:cNvCxnSpPr/>
            <p:nvPr/>
          </p:nvCxnSpPr>
          <p:spPr>
            <a:xfrm>
              <a:off x="525780" y="3207190"/>
              <a:ext cx="2834640" cy="0"/>
            </a:xfrm>
            <a:prstGeom prst="line">
              <a:avLst/>
            </a:prstGeom>
            <a:ln w="15875">
              <a:solidFill>
                <a:srgbClr val="314254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359515" y="3207188"/>
              <a:ext cx="209265" cy="209265"/>
            </a:xfrm>
            <a:prstGeom prst="line">
              <a:avLst/>
            </a:prstGeom>
            <a:ln w="15875">
              <a:solidFill>
                <a:srgbClr val="31425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4061030" y="3715132"/>
            <a:ext cx="4069940" cy="71006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zh-TW" altLang="en-US" sz="4000" u="sng" dirty="0" smtClean="0">
                <a:solidFill>
                  <a:srgbClr val="0099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角柱的構成要素</a:t>
            </a:r>
            <a:endParaRPr lang="en-US" altLang="ko-KR" sz="4000" u="sng" dirty="0">
              <a:solidFill>
                <a:srgbClr val="0099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Text Placeholder 1">
            <a:extLst>
              <a:ext uri="{FF2B5EF4-FFF2-40B4-BE49-F238E27FC236}">
                <a16:creationId xmlns:a16="http://schemas.microsoft.com/office/drawing/2014/main" xmlns="" id="{BD6402BB-9705-4BFF-856C-42DA9F45610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0248" y="184493"/>
            <a:ext cx="11136573" cy="587493"/>
          </a:xfrm>
        </p:spPr>
        <p:txBody>
          <a:bodyPr/>
          <a:lstStyle/>
          <a:p>
            <a:r>
              <a:rPr lang="zh-TW" altLang="en-US" sz="4800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課堂回顧：</a:t>
            </a:r>
            <a:endParaRPr lang="ko-KR" altLang="en-US" sz="4800" dirty="0">
              <a:solidFill>
                <a:srgbClr val="FFC00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35" name="Rectangle 3"/>
          <p:cNvSpPr txBox="1">
            <a:spLocks noChangeArrowheads="1"/>
          </p:cNvSpPr>
          <p:nvPr/>
        </p:nvSpPr>
        <p:spPr bwMode="auto">
          <a:xfrm>
            <a:off x="8385759" y="1949380"/>
            <a:ext cx="3382439" cy="175650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zh-TW" altLang="en-US" sz="3600" dirty="0" smtClean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不同</a:t>
            </a:r>
            <a:r>
              <a:rPr lang="zh-TW" altLang="en-US" sz="3600" dirty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角柱</a:t>
            </a:r>
            <a:r>
              <a:rPr lang="zh-TW" altLang="en-US" sz="3600" u="sng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頂點、邊、面的個數</a:t>
            </a:r>
            <a:endParaRPr lang="en-US" altLang="zh-TW" sz="3600" u="sng" dirty="0">
              <a:solidFill>
                <a:srgbClr val="FF0000"/>
              </a:solidFill>
              <a:effectLst/>
              <a:latin typeface="Calibri" panose="020F0502020204030204" pitchFamily="34" charset="0"/>
            </a:endParaRPr>
          </a:p>
          <a:p>
            <a:pPr algn="l" latinLnBrk="0"/>
            <a:endParaRPr lang="en-US" altLang="ko-KR" sz="3600" u="sng" dirty="0">
              <a:solidFill>
                <a:srgbClr val="FF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40" name="Rectangle 3"/>
          <p:cNvSpPr txBox="1">
            <a:spLocks noChangeArrowheads="1"/>
          </p:cNvSpPr>
          <p:nvPr/>
        </p:nvSpPr>
        <p:spPr bwMode="auto">
          <a:xfrm>
            <a:off x="340773" y="4924208"/>
            <a:ext cx="4043358" cy="1202510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zh-TW" altLang="en-US" sz="3600" dirty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角柱</a:t>
            </a:r>
            <a:r>
              <a:rPr lang="zh-TW" altLang="en-US" sz="3600" u="sng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側面</a:t>
            </a:r>
            <a:r>
              <a:rPr lang="zh-TW" altLang="en-US" sz="3600" dirty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是</a:t>
            </a:r>
            <a:r>
              <a:rPr lang="zh-TW" altLang="en-US" sz="3600" u="sng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長方形</a:t>
            </a:r>
            <a:r>
              <a:rPr lang="zh-TW" altLang="en-US" sz="3600" dirty="0" smtClean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上下</a:t>
            </a:r>
            <a:r>
              <a:rPr lang="zh-TW" altLang="en-US" sz="3600" u="sng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底面</a:t>
            </a:r>
            <a:r>
              <a:rPr lang="zh-TW" altLang="en-US" sz="3600" dirty="0" smtClean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互為</a:t>
            </a:r>
            <a:r>
              <a:rPr lang="zh-TW" altLang="en-US" sz="3600" u="sng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全等</a:t>
            </a:r>
            <a:endParaRPr lang="en-US" altLang="ko-KR" sz="3600" u="sng" dirty="0">
              <a:solidFill>
                <a:srgbClr val="FF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 bwMode="auto">
          <a:xfrm>
            <a:off x="7686309" y="4425199"/>
            <a:ext cx="4618459" cy="2310505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zh-TW" altLang="en-US" sz="3600" dirty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頂點數</a:t>
            </a:r>
            <a:r>
              <a:rPr lang="en-US" altLang="zh-TW" sz="3600" dirty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=</a:t>
            </a:r>
            <a:r>
              <a:rPr lang="en-US" altLang="zh-TW" sz="360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1</a:t>
            </a:r>
            <a:r>
              <a:rPr lang="zh-TW" altLang="en-US" sz="360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底面邊數</a:t>
            </a:r>
            <a:r>
              <a:rPr lang="en-US" altLang="zh-TW" sz="360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×2</a:t>
            </a:r>
          </a:p>
          <a:p>
            <a:pPr algn="l" latinLnBrk="0"/>
            <a:r>
              <a:rPr lang="zh-TW" altLang="en-US" sz="3600" dirty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邊數</a:t>
            </a:r>
            <a:r>
              <a:rPr lang="en-US" altLang="zh-TW" sz="3600" dirty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= </a:t>
            </a:r>
            <a:r>
              <a:rPr lang="en-US" altLang="zh-TW" sz="360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1</a:t>
            </a:r>
            <a:r>
              <a:rPr lang="zh-TW" altLang="en-US" sz="360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底面邊數</a:t>
            </a:r>
            <a:r>
              <a:rPr lang="en-US" altLang="zh-TW" sz="360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×3</a:t>
            </a:r>
          </a:p>
          <a:p>
            <a:pPr algn="l" latinLnBrk="0"/>
            <a:r>
              <a:rPr lang="zh-TW" altLang="en-US" sz="3600" dirty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面數</a:t>
            </a:r>
            <a:r>
              <a:rPr lang="en-US" altLang="zh-TW" sz="3600" dirty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= </a:t>
            </a:r>
            <a:r>
              <a:rPr lang="en-US" altLang="zh-TW" sz="360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1</a:t>
            </a:r>
            <a:r>
              <a:rPr lang="zh-TW" altLang="en-US" sz="360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底面邊數</a:t>
            </a:r>
            <a:r>
              <a:rPr lang="en-US" altLang="zh-TW" sz="360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+2</a:t>
            </a:r>
          </a:p>
          <a:p>
            <a:pPr algn="l" latinLnBrk="0"/>
            <a:endParaRPr lang="en-US" altLang="ko-KR" sz="3600" u="sng" dirty="0">
              <a:solidFill>
                <a:srgbClr val="FF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43" name="Rectangle 3"/>
          <p:cNvSpPr txBox="1">
            <a:spLocks noChangeArrowheads="1"/>
          </p:cNvSpPr>
          <p:nvPr/>
        </p:nvSpPr>
        <p:spPr bwMode="auto">
          <a:xfrm>
            <a:off x="510968" y="1518813"/>
            <a:ext cx="3550062" cy="1202512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zh-TW" altLang="en-US" sz="3600" dirty="0" smtClean="0">
                <a:solidFill>
                  <a:srgbClr val="314254"/>
                </a:solidFill>
                <a:effectLst/>
                <a:latin typeface="Calibri" panose="020F0502020204030204" pitchFamily="34" charset="0"/>
              </a:rPr>
              <a:t>角柱包含</a:t>
            </a:r>
            <a:r>
              <a:rPr lang="zh-TW" altLang="en-US" sz="3600" u="sng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頂點</a:t>
            </a:r>
            <a:r>
              <a:rPr lang="zh-TW" altLang="en-US" sz="36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、</a:t>
            </a:r>
            <a:r>
              <a:rPr lang="zh-TW" altLang="en-US" sz="3600" u="sng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邊</a:t>
            </a:r>
            <a:r>
              <a:rPr lang="zh-TW" altLang="en-US" sz="36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、</a:t>
            </a:r>
            <a:r>
              <a:rPr lang="zh-TW" altLang="en-US" sz="3600" u="sng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底面</a:t>
            </a:r>
            <a:r>
              <a:rPr lang="zh-TW" altLang="en-US" sz="36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、</a:t>
            </a:r>
            <a:r>
              <a:rPr lang="zh-TW" altLang="en-US" sz="3600" u="sng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側面</a:t>
            </a:r>
            <a:endParaRPr lang="en-US" altLang="ko-KR" sz="3600" u="sng" dirty="0">
              <a:solidFill>
                <a:srgbClr val="FF0000"/>
              </a:solidFill>
              <a:effectLst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33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40" grpId="0"/>
      <p:bldP spid="41" grpId="0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4347505" y="4192985"/>
            <a:ext cx="4212608" cy="816634"/>
          </a:xfrm>
        </p:spPr>
        <p:txBody>
          <a:bodyPr/>
          <a:lstStyle/>
          <a:p>
            <a:r>
              <a:rPr lang="zh-TW" altLang="en-US" sz="6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下課囉</a:t>
            </a:r>
            <a:r>
              <a:rPr lang="en-US" altLang="zh-TW" sz="6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!!!</a:t>
            </a:r>
            <a:endParaRPr lang="ko-KR" altLang="en-US" sz="6600" dirty="0">
              <a:latin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5595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2261</TotalTime>
  <Words>356</Words>
  <Application>Microsoft Office PowerPoint</Application>
  <PresentationFormat>寬螢幕</PresentationFormat>
  <Paragraphs>133</Paragraphs>
  <Slides>11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21" baseType="lpstr">
      <vt:lpstr>맑은 고딕</vt:lpstr>
      <vt:lpstr>微軟正黑體</vt:lpstr>
      <vt:lpstr>新細明體</vt:lpstr>
      <vt:lpstr>標楷體</vt:lpstr>
      <vt:lpstr>Arial</vt:lpstr>
      <vt:lpstr>Calibri</vt:lpstr>
      <vt:lpstr>Tahoma</vt:lpstr>
      <vt:lpstr>Times New Roman</vt:lpstr>
      <vt:lpstr>Wingdings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user</cp:lastModifiedBy>
  <cp:revision>149</cp:revision>
  <dcterms:created xsi:type="dcterms:W3CDTF">2015-12-02T02:04:02Z</dcterms:created>
  <dcterms:modified xsi:type="dcterms:W3CDTF">2021-05-21T01:53:58Z</dcterms:modified>
</cp:coreProperties>
</file>