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333" r:id="rId6"/>
    <p:sldId id="338" r:id="rId7"/>
    <p:sldId id="343" r:id="rId8"/>
    <p:sldId id="356" r:id="rId9"/>
    <p:sldId id="363" r:id="rId10"/>
    <p:sldId id="368" r:id="rId11"/>
    <p:sldId id="377" r:id="rId12"/>
    <p:sldId id="382" r:id="rId13"/>
    <p:sldId id="387" r:id="rId14"/>
    <p:sldId id="392" r:id="rId15"/>
    <p:sldId id="396" r:id="rId16"/>
    <p:sldId id="402" r:id="rId17"/>
    <p:sldId id="406" r:id="rId18"/>
    <p:sldId id="411" r:id="rId19"/>
    <p:sldId id="263" r:id="rId20"/>
    <p:sldId id="267" r:id="rId21"/>
    <p:sldId id="268" r:id="rId22"/>
    <p:sldId id="269" r:id="rId23"/>
    <p:sldId id="270" r:id="rId24"/>
    <p:sldId id="272" r:id="rId25"/>
    <p:sldId id="275" r:id="rId26"/>
    <p:sldId id="279" r:id="rId27"/>
    <p:sldId id="286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7" r:id="rId37"/>
    <p:sldId id="298" r:id="rId38"/>
    <p:sldId id="299" r:id="rId39"/>
    <p:sldId id="301" r:id="rId40"/>
    <p:sldId id="307" r:id="rId41"/>
    <p:sldId id="318" r:id="rId42"/>
    <p:sldId id="319" r:id="rId43"/>
    <p:sldId id="321" r:id="rId44"/>
    <p:sldId id="322" r:id="rId45"/>
    <p:sldId id="323" r:id="rId46"/>
  </p:sldIdLst>
  <p:sldSz cx="18288000" cy="10287000"/>
  <p:notesSz cx="6858000" cy="9144000"/>
  <p:embeddedFontLst>
    <p:embeddedFont>
      <p:font typeface="KG Primary Penmanship" panose="020B0604020202020204" charset="0"/>
      <p:regular r:id="rId47"/>
    </p:embeddedFont>
    <p:embeddedFont>
      <p:font typeface="微軟正黑體" panose="020B0604030504040204" pitchFamily="34" charset="-120"/>
      <p:regular r:id="rId48"/>
      <p:bold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悠哉字体" panose="020B0604020202020204" charset="-122"/>
      <p:regular r:id="rId54"/>
    </p:embeddedFont>
    <p:embeddedFont>
      <p:font typeface="Franklin Gothic Book" panose="020B0503020102020204" pitchFamily="34" charset="0"/>
      <p:regular r:id="rId55"/>
      <p:italic r:id="rId5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4" d="100"/>
          <a:sy n="44" d="100"/>
        </p:scale>
        <p:origin x="660" y="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7.fntdata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6.xml"/><Relationship Id="rId51" Type="http://schemas.openxmlformats.org/officeDocument/2006/relationships/font" Target="fonts/font5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3.fntdata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6.fntdata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2693" y="2682681"/>
            <a:ext cx="12541844" cy="3147339"/>
          </a:xfrm>
        </p:spPr>
        <p:txBody>
          <a:bodyPr anchor="b">
            <a:noAutofit/>
          </a:bodyPr>
          <a:lstStyle>
            <a:lvl1pPr algn="ctr">
              <a:defRPr sz="108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19860" y="5934419"/>
            <a:ext cx="10247510" cy="1629356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345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29287" y="9680079"/>
            <a:ext cx="2411916" cy="60692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715E3FF-1094-4A81-AC59-594CE19B00E1}" type="datetimeFigureOut">
              <a:rPr lang="zh-TW" altLang="en-US" smtClean="0">
                <a:solidFill>
                  <a:srgbClr val="191B0E"/>
                </a:solidFill>
              </a:rPr>
              <a:pPr/>
              <a:t>2021/10/25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76082" y="9680079"/>
            <a:ext cx="10535066" cy="606921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746025" y="9680079"/>
            <a:ext cx="2394438" cy="60692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4F21665-5BC7-44AA-A707-24B954AEB6D9}" type="slidenum">
              <a:rPr lang="zh-TW" altLang="en-US" smtClean="0">
                <a:solidFill>
                  <a:srgbClr val="191B0E"/>
                </a:solidFill>
              </a:rPr>
              <a:pPr/>
              <a:t>‹#›</a:t>
            </a:fld>
            <a:endParaRPr lang="zh-TW" altLang="en-US">
              <a:solidFill>
                <a:srgbClr val="191B0E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129288" y="1116704"/>
            <a:ext cx="16011176" cy="8024507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2799613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5E3FF-1094-4A81-AC59-594CE19B00E1}" type="datetimeFigureOut">
              <a:rPr lang="zh-TW" altLang="en-US" smtClean="0">
                <a:solidFill>
                  <a:srgbClr val="191B0E"/>
                </a:solidFill>
              </a:rPr>
              <a:pPr/>
              <a:t>2021/10/25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21665-5BC7-44AA-A707-24B954AEB6D9}" type="slidenum">
              <a:rPr lang="zh-TW" altLang="en-US" smtClean="0">
                <a:solidFill>
                  <a:srgbClr val="191B0E"/>
                </a:solidFill>
              </a:rPr>
              <a:pPr/>
              <a:t>‹#›</a:t>
            </a:fld>
            <a:endParaRPr lang="zh-TW" altLang="en-US">
              <a:solidFill>
                <a:srgbClr val="191B0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9693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7538" y="1952041"/>
            <a:ext cx="14419457" cy="4279106"/>
          </a:xfrm>
        </p:spPr>
        <p:txBody>
          <a:bodyPr anchor="b">
            <a:normAutofit/>
          </a:bodyPr>
          <a:lstStyle>
            <a:lvl1pPr algn="r">
              <a:defRPr sz="108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538" y="6324492"/>
            <a:ext cx="14419457" cy="1714986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tx2"/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08363" y="9680079"/>
            <a:ext cx="2433614" cy="60692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15E3FF-1094-4A81-AC59-594CE19B00E1}" type="datetimeFigureOut">
              <a:rPr lang="zh-TW" altLang="en-US" smtClean="0">
                <a:solidFill>
                  <a:srgbClr val="EFEDE3"/>
                </a:solidFill>
              </a:rPr>
              <a:pPr/>
              <a:t>2021/10/25</a:t>
            </a:fld>
            <a:endParaRPr lang="zh-TW" altLang="en-US">
              <a:solidFill>
                <a:srgbClr val="EFEDE3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76469" y="9680079"/>
            <a:ext cx="10535066" cy="606921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zh-TW" altLang="en-US">
              <a:solidFill>
                <a:srgbClr val="EFEDE3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746025" y="9680079"/>
            <a:ext cx="2394438" cy="60692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4F21665-5BC7-44AA-A707-24B954AEB6D9}" type="slidenum">
              <a:rPr lang="zh-TW" altLang="en-US" smtClean="0">
                <a:solidFill>
                  <a:srgbClr val="EFEDE3"/>
                </a:solidFill>
              </a:rPr>
              <a:pPr/>
              <a:t>‹#›</a:t>
            </a:fld>
            <a:endParaRPr lang="zh-TW" altLang="en-US">
              <a:solidFill>
                <a:srgbClr val="EFEDE3"/>
              </a:solidFill>
            </a:endParaRPr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12227944" y="2528478"/>
            <a:ext cx="4912520" cy="6612732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0148902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57400" y="3428999"/>
            <a:ext cx="6671679" cy="537210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88105" y="3428999"/>
            <a:ext cx="6671679" cy="5372102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5E3FF-1094-4A81-AC59-594CE19B00E1}" type="datetimeFigureOut">
              <a:rPr lang="zh-TW" altLang="en-US" smtClean="0">
                <a:solidFill>
                  <a:srgbClr val="191B0E"/>
                </a:solidFill>
              </a:rPr>
              <a:pPr/>
              <a:t>2021/10/25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21665-5BC7-44AA-A707-24B954AEB6D9}" type="slidenum">
              <a:rPr lang="zh-TW" altLang="en-US" smtClean="0">
                <a:solidFill>
                  <a:srgbClr val="191B0E"/>
                </a:solidFill>
              </a:rPr>
              <a:pPr/>
              <a:t>‹#›</a:t>
            </a:fld>
            <a:endParaRPr lang="zh-TW" altLang="en-US">
              <a:solidFill>
                <a:srgbClr val="191B0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439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1028700"/>
            <a:ext cx="14401800" cy="222885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3511296"/>
            <a:ext cx="6665976" cy="1235868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4500" b="0" baseline="0">
                <a:solidFill>
                  <a:schemeClr val="tx2"/>
                </a:solidFill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57400" y="4957811"/>
            <a:ext cx="6665976" cy="3843290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787521" y="3511296"/>
            <a:ext cx="6665976" cy="1235868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4500" b="0" baseline="0">
                <a:solidFill>
                  <a:schemeClr val="tx2"/>
                </a:solidFill>
              </a:defRPr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787521" y="4957811"/>
            <a:ext cx="6665976" cy="3843290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5E3FF-1094-4A81-AC59-594CE19B00E1}" type="datetimeFigureOut">
              <a:rPr lang="zh-TW" altLang="en-US" smtClean="0">
                <a:solidFill>
                  <a:srgbClr val="191B0E"/>
                </a:solidFill>
              </a:rPr>
              <a:pPr/>
              <a:t>2021/10/25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21665-5BC7-44AA-A707-24B954AEB6D9}" type="slidenum">
              <a:rPr lang="zh-TW" altLang="en-US" smtClean="0">
                <a:solidFill>
                  <a:srgbClr val="191B0E"/>
                </a:solidFill>
              </a:rPr>
              <a:pPr/>
              <a:t>‹#›</a:t>
            </a:fld>
            <a:endParaRPr lang="zh-TW" altLang="en-US">
              <a:solidFill>
                <a:srgbClr val="191B0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206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5E3FF-1094-4A81-AC59-594CE19B00E1}" type="datetimeFigureOut">
              <a:rPr lang="zh-TW" altLang="en-US" smtClean="0">
                <a:solidFill>
                  <a:srgbClr val="191B0E"/>
                </a:solidFill>
              </a:rPr>
              <a:pPr/>
              <a:t>2021/10/25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21665-5BC7-44AA-A707-24B954AEB6D9}" type="slidenum">
              <a:rPr lang="zh-TW" altLang="en-US" smtClean="0">
                <a:solidFill>
                  <a:srgbClr val="191B0E"/>
                </a:solidFill>
              </a:rPr>
              <a:pPr/>
              <a:t>‹#›</a:t>
            </a:fld>
            <a:endParaRPr lang="zh-TW" altLang="en-US">
              <a:solidFill>
                <a:srgbClr val="191B0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6061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5E3FF-1094-4A81-AC59-594CE19B00E1}" type="datetimeFigureOut">
              <a:rPr lang="zh-TW" altLang="en-US" smtClean="0">
                <a:solidFill>
                  <a:srgbClr val="191B0E"/>
                </a:solidFill>
              </a:rPr>
              <a:pPr/>
              <a:t>2021/10/25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21665-5BC7-44AA-A707-24B954AEB6D9}" type="slidenum">
              <a:rPr lang="zh-TW" altLang="en-US" smtClean="0">
                <a:solidFill>
                  <a:srgbClr val="191B0E"/>
                </a:solidFill>
              </a:rPr>
              <a:pPr/>
              <a:t>‹#›</a:t>
            </a:fld>
            <a:endParaRPr lang="zh-TW" altLang="en-US">
              <a:solidFill>
                <a:srgbClr val="191B0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927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564"/>
            <a:ext cx="7955280" cy="102864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850" y="1028700"/>
            <a:ext cx="5783580" cy="3236826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72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4030" y="1028702"/>
            <a:ext cx="7818120" cy="7762875"/>
          </a:xfrm>
        </p:spPr>
        <p:txBody>
          <a:bodyPr/>
          <a:lstStyle>
            <a:lvl1pPr>
              <a:defRPr sz="3000"/>
            </a:lvl1pPr>
            <a:lvl2pPr>
              <a:defRPr sz="3000"/>
            </a:lvl2pPr>
            <a:lvl3pPr>
              <a:defRPr sz="2700"/>
            </a:lvl3pPr>
            <a:lvl4pPr>
              <a:defRPr sz="27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5850" y="4284516"/>
            <a:ext cx="5783580" cy="4516584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2250"/>
              </a:spcAft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850" y="9680079"/>
            <a:ext cx="1806858" cy="60692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15E3FF-1094-4A81-AC59-594CE19B00E1}" type="datetimeFigureOut">
              <a:rPr lang="zh-TW" altLang="en-US" smtClean="0">
                <a:solidFill>
                  <a:srgbClr val="191B0E"/>
                </a:solidFill>
              </a:rPr>
              <a:pPr/>
              <a:t>2021/10/25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08918" y="9680079"/>
            <a:ext cx="3560513" cy="60692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824710" y="9680079"/>
            <a:ext cx="2394438" cy="60692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4F21665-5BC7-44AA-A707-24B954AEB6D9}" type="slidenum">
              <a:rPr lang="zh-TW" altLang="en-US" smtClean="0">
                <a:solidFill>
                  <a:srgbClr val="191B0E"/>
                </a:solidFill>
              </a:rPr>
              <a:pPr/>
              <a:t>‹#›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9" name="Rectangle 8" title="Divider Bar"/>
          <p:cNvSpPr/>
          <p:nvPr/>
        </p:nvSpPr>
        <p:spPr>
          <a:xfrm>
            <a:off x="7955280" y="564"/>
            <a:ext cx="342900" cy="10287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58611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564"/>
            <a:ext cx="7955280" cy="102864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850" y="1028700"/>
            <a:ext cx="5783580" cy="3236826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7200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298180" y="1"/>
            <a:ext cx="9989820" cy="10286999"/>
          </a:xfrm>
        </p:spPr>
        <p:txBody>
          <a:bodyPr anchor="t">
            <a:normAutofit/>
          </a:bodyPr>
          <a:lstStyle>
            <a:lvl1pPr marL="0" indent="0">
              <a:buNone/>
              <a:defRPr sz="3000"/>
            </a:lvl1pPr>
            <a:lvl2pPr marL="685800" indent="0">
              <a:buNone/>
              <a:defRPr sz="3000"/>
            </a:lvl2pPr>
            <a:lvl3pPr marL="1371600" indent="0">
              <a:buNone/>
              <a:defRPr sz="30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5850" y="4283952"/>
            <a:ext cx="5783580" cy="4517148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2250"/>
              </a:spcAft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850" y="9680079"/>
            <a:ext cx="1806858" cy="60692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15E3FF-1094-4A81-AC59-594CE19B00E1}" type="datetimeFigureOut">
              <a:rPr lang="zh-TW" altLang="en-US" smtClean="0">
                <a:solidFill>
                  <a:srgbClr val="191B0E"/>
                </a:solidFill>
              </a:rPr>
              <a:pPr/>
              <a:t>2021/10/25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08918" y="9680079"/>
            <a:ext cx="3560513" cy="60692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824710" y="9680079"/>
            <a:ext cx="2394438" cy="60692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4F21665-5BC7-44AA-A707-24B954AEB6D9}" type="slidenum">
              <a:rPr lang="zh-TW" altLang="en-US" smtClean="0">
                <a:solidFill>
                  <a:srgbClr val="191B0E"/>
                </a:solidFill>
              </a:rPr>
              <a:pPr/>
              <a:t>‹#›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9" name="Rectangle 8" title="Divider Bar"/>
          <p:cNvSpPr/>
          <p:nvPr/>
        </p:nvSpPr>
        <p:spPr>
          <a:xfrm>
            <a:off x="7955280" y="564"/>
            <a:ext cx="342900" cy="10287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479097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57400" y="3443288"/>
            <a:ext cx="14401800" cy="535781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5E3FF-1094-4A81-AC59-594CE19B00E1}" type="datetimeFigureOut">
              <a:rPr lang="zh-TW" altLang="en-US" smtClean="0">
                <a:solidFill>
                  <a:srgbClr val="191B0E"/>
                </a:solidFill>
              </a:rPr>
              <a:pPr/>
              <a:t>2021/10/25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21665-5BC7-44AA-A707-24B954AEB6D9}" type="slidenum">
              <a:rPr lang="zh-TW" altLang="en-US" smtClean="0">
                <a:solidFill>
                  <a:srgbClr val="191B0E"/>
                </a:solidFill>
              </a:rPr>
              <a:pPr/>
              <a:t>‹#›</a:t>
            </a:fld>
            <a:endParaRPr lang="zh-TW" altLang="en-US">
              <a:solidFill>
                <a:srgbClr val="191B0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7219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394842" y="936234"/>
            <a:ext cx="2348649" cy="7864866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57401" y="936234"/>
            <a:ext cx="12269462" cy="7864866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5E3FF-1094-4A81-AC59-594CE19B00E1}" type="datetimeFigureOut">
              <a:rPr lang="zh-TW" altLang="en-US" smtClean="0">
                <a:solidFill>
                  <a:srgbClr val="191B0E"/>
                </a:solidFill>
              </a:rPr>
              <a:pPr/>
              <a:t>2021/10/25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F21665-5BC7-44AA-A707-24B954AEB6D9}" type="slidenum">
              <a:rPr lang="zh-TW" altLang="en-US" smtClean="0">
                <a:solidFill>
                  <a:srgbClr val="191B0E"/>
                </a:solidFill>
              </a:rPr>
              <a:pPr/>
              <a:t>‹#›</a:t>
            </a:fld>
            <a:endParaRPr lang="zh-TW" altLang="en-US">
              <a:solidFill>
                <a:srgbClr val="191B0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445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57400" y="1028700"/>
            <a:ext cx="14401800" cy="222885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3429000"/>
            <a:ext cx="14401800" cy="5372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5975" y="9680079"/>
            <a:ext cx="1806858" cy="6069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 baseline="0">
                <a:solidFill>
                  <a:schemeClr val="tx2"/>
                </a:solidFill>
              </a:defRPr>
            </a:lvl1pPr>
          </a:lstStyle>
          <a:p>
            <a:fld id="{1715E3FF-1094-4A81-AC59-594CE19B00E1}" type="datetimeFigureOut">
              <a:rPr lang="zh-TW" altLang="en-US" smtClean="0">
                <a:solidFill>
                  <a:srgbClr val="191B0E"/>
                </a:solidFill>
              </a:rPr>
              <a:pPr/>
              <a:t>2021/10/25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40346" y="9680079"/>
            <a:ext cx="9421245" cy="6069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 baseline="0">
                <a:solidFill>
                  <a:schemeClr val="tx2"/>
                </a:solidFill>
              </a:defRPr>
            </a:lvl1pPr>
          </a:lstStyle>
          <a:p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209104" y="9680079"/>
            <a:ext cx="2394438" cy="6069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 baseline="0">
                <a:solidFill>
                  <a:schemeClr val="tx2"/>
                </a:solidFill>
              </a:defRPr>
            </a:lvl1pPr>
          </a:lstStyle>
          <a:p>
            <a:fld id="{F4F21665-5BC7-44AA-A707-24B954AEB6D9}" type="slidenum">
              <a:rPr lang="zh-TW" altLang="en-US" smtClean="0">
                <a:solidFill>
                  <a:srgbClr val="191B0E"/>
                </a:solidFill>
              </a:rPr>
              <a:pPr/>
              <a:t>‹#›</a:t>
            </a:fld>
            <a:endParaRPr lang="zh-TW" altLang="en-US">
              <a:solidFill>
                <a:srgbClr val="191B0E"/>
              </a:solidFill>
            </a:endParaRPr>
          </a:p>
        </p:txBody>
      </p:sp>
      <p:sp>
        <p:nvSpPr>
          <p:cNvPr id="9" name="Rectangle 8" title="Side bar"/>
          <p:cNvSpPr/>
          <p:nvPr/>
        </p:nvSpPr>
        <p:spPr>
          <a:xfrm>
            <a:off x="717143" y="564"/>
            <a:ext cx="342900" cy="10287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48471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371600" rtl="0" eaLnBrk="1" latinLnBrk="0" hangingPunct="1">
        <a:lnSpc>
          <a:spcPct val="89000"/>
        </a:lnSpc>
        <a:spcBef>
          <a:spcPct val="0"/>
        </a:spcBef>
        <a:buNone/>
        <a:defRPr sz="66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576072" indent="-576072" algn="l" defTabSz="1371600" rtl="0" eaLnBrk="1" latinLnBrk="0" hangingPunct="1">
        <a:lnSpc>
          <a:spcPct val="94000"/>
        </a:lnSpc>
        <a:spcBef>
          <a:spcPts val="1500"/>
        </a:spcBef>
        <a:spcAft>
          <a:spcPts val="300"/>
        </a:spcAft>
        <a:buFont typeface="Franklin Gothic Book" panose="020B0503020102020204" pitchFamily="34" charset="0"/>
        <a:buChar char="■"/>
        <a:defRPr sz="3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1371600" indent="-576072" algn="l" defTabSz="1371600" rtl="0" eaLnBrk="1" latinLnBrk="0" hangingPunct="1">
        <a:lnSpc>
          <a:spcPct val="94000"/>
        </a:lnSpc>
        <a:spcBef>
          <a:spcPts val="750"/>
        </a:spcBef>
        <a:spcAft>
          <a:spcPts val="300"/>
        </a:spcAft>
        <a:buFont typeface="Franklin Gothic Book" panose="020B0503020102020204" pitchFamily="34" charset="0"/>
        <a:buChar char="–"/>
        <a:defRPr sz="3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2057400" indent="-576072" algn="l" defTabSz="1371600" rtl="0" eaLnBrk="1" latinLnBrk="0" hangingPunct="1">
        <a:lnSpc>
          <a:spcPct val="94000"/>
        </a:lnSpc>
        <a:spcBef>
          <a:spcPts val="750"/>
        </a:spcBef>
        <a:spcAft>
          <a:spcPts val="300"/>
        </a:spcAft>
        <a:buFont typeface="Franklin Gothic Book" panose="020B0503020102020204" pitchFamily="34" charset="0"/>
        <a:buChar char="■"/>
        <a:defRPr sz="27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2743200" indent="-576072" algn="l" defTabSz="1371600" rtl="0" eaLnBrk="1" latinLnBrk="0" hangingPunct="1">
        <a:lnSpc>
          <a:spcPct val="94000"/>
        </a:lnSpc>
        <a:spcBef>
          <a:spcPts val="750"/>
        </a:spcBef>
        <a:spcAft>
          <a:spcPts val="300"/>
        </a:spcAft>
        <a:buFont typeface="Franklin Gothic Book" panose="020B0503020102020204" pitchFamily="34" charset="0"/>
        <a:buChar char="–"/>
        <a:defRPr sz="27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3429000" indent="-576072" algn="l" defTabSz="1371600" rtl="0" eaLnBrk="1" latinLnBrk="0" hangingPunct="1">
        <a:lnSpc>
          <a:spcPct val="94000"/>
        </a:lnSpc>
        <a:spcBef>
          <a:spcPts val="750"/>
        </a:spcBef>
        <a:spcAft>
          <a:spcPts val="300"/>
        </a:spcAft>
        <a:buFont typeface="Franklin Gothic Book" panose="020B0503020102020204" pitchFamily="34" charset="0"/>
        <a:buChar char="■"/>
        <a:defRPr sz="2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4114800" indent="-576072" algn="l" defTabSz="1371600" rtl="0" eaLnBrk="1" latinLnBrk="0" hangingPunct="1">
        <a:lnSpc>
          <a:spcPct val="94000"/>
        </a:lnSpc>
        <a:spcBef>
          <a:spcPts val="750"/>
        </a:spcBef>
        <a:spcAft>
          <a:spcPts val="300"/>
        </a:spcAft>
        <a:buFont typeface="Franklin Gothic Book" panose="020B0503020102020204" pitchFamily="34" charset="0"/>
        <a:buChar char="–"/>
        <a:defRPr sz="24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4800600" indent="-576072" algn="l" defTabSz="1371600" rtl="0" eaLnBrk="1" latinLnBrk="0" hangingPunct="1">
        <a:lnSpc>
          <a:spcPct val="94000"/>
        </a:lnSpc>
        <a:spcBef>
          <a:spcPts val="750"/>
        </a:spcBef>
        <a:spcAft>
          <a:spcPts val="300"/>
        </a:spcAft>
        <a:buFont typeface="Franklin Gothic Book" panose="020B0503020102020204" pitchFamily="34" charset="0"/>
        <a:buChar char="■"/>
        <a:defRPr sz="21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5486400" indent="-576072" algn="l" defTabSz="1371600" rtl="0" eaLnBrk="1" latinLnBrk="0" hangingPunct="1">
        <a:lnSpc>
          <a:spcPct val="94000"/>
        </a:lnSpc>
        <a:spcBef>
          <a:spcPts val="750"/>
        </a:spcBef>
        <a:spcAft>
          <a:spcPts val="300"/>
        </a:spcAft>
        <a:buFont typeface="Franklin Gothic Book" panose="020B0503020102020204" pitchFamily="34" charset="0"/>
        <a:buChar char="–"/>
        <a:defRPr sz="21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6172200" indent="-576072" algn="l" defTabSz="1371600" rtl="0" eaLnBrk="1" latinLnBrk="0" hangingPunct="1">
        <a:lnSpc>
          <a:spcPct val="94000"/>
        </a:lnSpc>
        <a:spcBef>
          <a:spcPts val="750"/>
        </a:spcBef>
        <a:spcAft>
          <a:spcPts val="300"/>
        </a:spcAft>
        <a:buFont typeface="Franklin Gothic Book" panose="020B0503020102020204" pitchFamily="34" charset="0"/>
        <a:buChar char="■"/>
        <a:defRPr sz="21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5.svg"/><Relationship Id="rId7" Type="http://schemas.openxmlformats.org/officeDocument/2006/relationships/image" Target="../media/image19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7.svg"/><Relationship Id="rId4" Type="http://schemas.openxmlformats.org/officeDocument/2006/relationships/image" Target="../media/image6.png"/><Relationship Id="rId9" Type="http://schemas.openxmlformats.org/officeDocument/2006/relationships/image" Target="../media/image21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7" Type="http://schemas.openxmlformats.org/officeDocument/2006/relationships/image" Target="../media/image25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sv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sv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62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svg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svg"/><Relationship Id="rId3" Type="http://schemas.openxmlformats.org/officeDocument/2006/relationships/image" Target="../media/image39.png"/><Relationship Id="rId7" Type="http://schemas.openxmlformats.org/officeDocument/2006/relationships/image" Target="../media/image3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105.svg"/><Relationship Id="rId4" Type="http://schemas.openxmlformats.org/officeDocument/2006/relationships/image" Target="../media/image40.png"/><Relationship Id="rId9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36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36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5.svg"/><Relationship Id="rId5" Type="http://schemas.openxmlformats.org/officeDocument/2006/relationships/image" Target="../media/image40.png"/><Relationship Id="rId4" Type="http://schemas.openxmlformats.org/officeDocument/2006/relationships/image" Target="../media/image65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sv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3.svg"/><Relationship Id="rId4" Type="http://schemas.openxmlformats.org/officeDocument/2006/relationships/image" Target="../media/image67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svg"/><Relationship Id="rId7" Type="http://schemas.openxmlformats.org/officeDocument/2006/relationships/image" Target="../media/image72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EE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86494" y="7592633"/>
            <a:ext cx="6552890" cy="2150079"/>
            <a:chOff x="0" y="0"/>
            <a:chExt cx="43705264" cy="14340204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43560485" cy="14195424"/>
            </a:xfrm>
            <a:custGeom>
              <a:avLst/>
              <a:gdLst/>
              <a:ahLst/>
              <a:cxnLst/>
              <a:rect l="l" t="t" r="r" b="b"/>
              <a:pathLst>
                <a:path w="43560485" h="14195424">
                  <a:moveTo>
                    <a:pt x="0" y="0"/>
                  </a:moveTo>
                  <a:lnTo>
                    <a:pt x="43560485" y="0"/>
                  </a:lnTo>
                  <a:lnTo>
                    <a:pt x="43560485" y="14195424"/>
                  </a:lnTo>
                  <a:lnTo>
                    <a:pt x="0" y="141954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6579C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43705264" cy="14340204"/>
            </a:xfrm>
            <a:custGeom>
              <a:avLst/>
              <a:gdLst/>
              <a:ahLst/>
              <a:cxnLst/>
              <a:rect l="l" t="t" r="r" b="b"/>
              <a:pathLst>
                <a:path w="43705264" h="14340204">
                  <a:moveTo>
                    <a:pt x="43560485" y="14195425"/>
                  </a:moveTo>
                  <a:lnTo>
                    <a:pt x="43705264" y="14195425"/>
                  </a:lnTo>
                  <a:lnTo>
                    <a:pt x="43705264" y="14340204"/>
                  </a:lnTo>
                  <a:lnTo>
                    <a:pt x="43560485" y="14340204"/>
                  </a:lnTo>
                  <a:lnTo>
                    <a:pt x="43560485" y="14195425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4195425"/>
                  </a:lnTo>
                  <a:lnTo>
                    <a:pt x="0" y="14195425"/>
                  </a:lnTo>
                  <a:lnTo>
                    <a:pt x="0" y="144780"/>
                  </a:lnTo>
                  <a:close/>
                  <a:moveTo>
                    <a:pt x="0" y="14195425"/>
                  </a:moveTo>
                  <a:lnTo>
                    <a:pt x="144780" y="14195425"/>
                  </a:lnTo>
                  <a:lnTo>
                    <a:pt x="144780" y="14340204"/>
                  </a:lnTo>
                  <a:lnTo>
                    <a:pt x="0" y="14340204"/>
                  </a:lnTo>
                  <a:lnTo>
                    <a:pt x="0" y="14195425"/>
                  </a:lnTo>
                  <a:close/>
                  <a:moveTo>
                    <a:pt x="43560485" y="144780"/>
                  </a:moveTo>
                  <a:lnTo>
                    <a:pt x="43705264" y="144780"/>
                  </a:lnTo>
                  <a:lnTo>
                    <a:pt x="43705264" y="14195425"/>
                  </a:lnTo>
                  <a:lnTo>
                    <a:pt x="43560485" y="14195425"/>
                  </a:lnTo>
                  <a:lnTo>
                    <a:pt x="43560485" y="144780"/>
                  </a:lnTo>
                  <a:close/>
                  <a:moveTo>
                    <a:pt x="144780" y="14195425"/>
                  </a:moveTo>
                  <a:lnTo>
                    <a:pt x="43560485" y="14195425"/>
                  </a:lnTo>
                  <a:lnTo>
                    <a:pt x="43560485" y="14340204"/>
                  </a:lnTo>
                  <a:lnTo>
                    <a:pt x="144780" y="14340204"/>
                  </a:lnTo>
                  <a:lnTo>
                    <a:pt x="144780" y="14195425"/>
                  </a:lnTo>
                  <a:close/>
                  <a:moveTo>
                    <a:pt x="43560485" y="0"/>
                  </a:moveTo>
                  <a:lnTo>
                    <a:pt x="43705264" y="0"/>
                  </a:lnTo>
                  <a:lnTo>
                    <a:pt x="43705264" y="144780"/>
                  </a:lnTo>
                  <a:lnTo>
                    <a:pt x="43560485" y="144780"/>
                  </a:lnTo>
                  <a:lnTo>
                    <a:pt x="4356048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3560485" y="0"/>
                  </a:lnTo>
                  <a:lnTo>
                    <a:pt x="4356048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786494" y="3830351"/>
            <a:ext cx="6552890" cy="3461013"/>
            <a:chOff x="0" y="0"/>
            <a:chExt cx="43705264" cy="23083631"/>
          </a:xfrm>
        </p:grpSpPr>
        <p:sp>
          <p:nvSpPr>
            <p:cNvPr id="6" name="Freeform 6"/>
            <p:cNvSpPr/>
            <p:nvPr/>
          </p:nvSpPr>
          <p:spPr>
            <a:xfrm>
              <a:off x="72390" y="72390"/>
              <a:ext cx="43560485" cy="22938852"/>
            </a:xfrm>
            <a:custGeom>
              <a:avLst/>
              <a:gdLst/>
              <a:ahLst/>
              <a:cxnLst/>
              <a:rect l="l" t="t" r="r" b="b"/>
              <a:pathLst>
                <a:path w="43560485" h="22938852">
                  <a:moveTo>
                    <a:pt x="0" y="0"/>
                  </a:moveTo>
                  <a:lnTo>
                    <a:pt x="43560485" y="0"/>
                  </a:lnTo>
                  <a:lnTo>
                    <a:pt x="43560485" y="22938852"/>
                  </a:lnTo>
                  <a:lnTo>
                    <a:pt x="0" y="229388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4C65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0" y="0"/>
              <a:ext cx="43705264" cy="23083631"/>
            </a:xfrm>
            <a:custGeom>
              <a:avLst/>
              <a:gdLst/>
              <a:ahLst/>
              <a:cxnLst/>
              <a:rect l="l" t="t" r="r" b="b"/>
              <a:pathLst>
                <a:path w="43705264" h="23083631">
                  <a:moveTo>
                    <a:pt x="43560485" y="22938851"/>
                  </a:moveTo>
                  <a:lnTo>
                    <a:pt x="43705264" y="22938851"/>
                  </a:lnTo>
                  <a:lnTo>
                    <a:pt x="43705264" y="23083631"/>
                  </a:lnTo>
                  <a:lnTo>
                    <a:pt x="43560485" y="23083631"/>
                  </a:lnTo>
                  <a:lnTo>
                    <a:pt x="43560485" y="22938851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2938851"/>
                  </a:lnTo>
                  <a:lnTo>
                    <a:pt x="0" y="22938851"/>
                  </a:lnTo>
                  <a:lnTo>
                    <a:pt x="0" y="144780"/>
                  </a:lnTo>
                  <a:close/>
                  <a:moveTo>
                    <a:pt x="0" y="22938851"/>
                  </a:moveTo>
                  <a:lnTo>
                    <a:pt x="144780" y="22938851"/>
                  </a:lnTo>
                  <a:lnTo>
                    <a:pt x="144780" y="23083631"/>
                  </a:lnTo>
                  <a:lnTo>
                    <a:pt x="0" y="23083631"/>
                  </a:lnTo>
                  <a:lnTo>
                    <a:pt x="0" y="22938851"/>
                  </a:lnTo>
                  <a:close/>
                  <a:moveTo>
                    <a:pt x="43560485" y="144780"/>
                  </a:moveTo>
                  <a:lnTo>
                    <a:pt x="43705264" y="144780"/>
                  </a:lnTo>
                  <a:lnTo>
                    <a:pt x="43705264" y="22938851"/>
                  </a:lnTo>
                  <a:lnTo>
                    <a:pt x="43560485" y="22938851"/>
                  </a:lnTo>
                  <a:lnTo>
                    <a:pt x="43560485" y="144780"/>
                  </a:lnTo>
                  <a:close/>
                  <a:moveTo>
                    <a:pt x="144780" y="22938851"/>
                  </a:moveTo>
                  <a:lnTo>
                    <a:pt x="43560485" y="22938851"/>
                  </a:lnTo>
                  <a:lnTo>
                    <a:pt x="43560485" y="23083631"/>
                  </a:lnTo>
                  <a:lnTo>
                    <a:pt x="144780" y="23083631"/>
                  </a:lnTo>
                  <a:lnTo>
                    <a:pt x="144780" y="22938851"/>
                  </a:lnTo>
                  <a:close/>
                  <a:moveTo>
                    <a:pt x="43560485" y="0"/>
                  </a:moveTo>
                  <a:lnTo>
                    <a:pt x="43705264" y="0"/>
                  </a:lnTo>
                  <a:lnTo>
                    <a:pt x="43705264" y="144780"/>
                  </a:lnTo>
                  <a:lnTo>
                    <a:pt x="43560485" y="144780"/>
                  </a:lnTo>
                  <a:lnTo>
                    <a:pt x="4356048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3560485" y="0"/>
                  </a:lnTo>
                  <a:lnTo>
                    <a:pt x="4356048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7648404" y="6454595"/>
            <a:ext cx="3073338" cy="3288118"/>
            <a:chOff x="0" y="0"/>
            <a:chExt cx="20497985" cy="21930483"/>
          </a:xfrm>
        </p:grpSpPr>
        <p:sp>
          <p:nvSpPr>
            <p:cNvPr id="9" name="Freeform 9"/>
            <p:cNvSpPr/>
            <p:nvPr/>
          </p:nvSpPr>
          <p:spPr>
            <a:xfrm>
              <a:off x="72390" y="72390"/>
              <a:ext cx="20353205" cy="21785704"/>
            </a:xfrm>
            <a:custGeom>
              <a:avLst/>
              <a:gdLst/>
              <a:ahLst/>
              <a:cxnLst/>
              <a:rect l="l" t="t" r="r" b="b"/>
              <a:pathLst>
                <a:path w="20353205" h="21785704">
                  <a:moveTo>
                    <a:pt x="0" y="0"/>
                  </a:moveTo>
                  <a:lnTo>
                    <a:pt x="20353205" y="0"/>
                  </a:lnTo>
                  <a:lnTo>
                    <a:pt x="20353205" y="21785704"/>
                  </a:lnTo>
                  <a:lnTo>
                    <a:pt x="0" y="217857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5457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0" y="0"/>
              <a:ext cx="20497984" cy="21930483"/>
            </a:xfrm>
            <a:custGeom>
              <a:avLst/>
              <a:gdLst/>
              <a:ahLst/>
              <a:cxnLst/>
              <a:rect l="l" t="t" r="r" b="b"/>
              <a:pathLst>
                <a:path w="20497984" h="21930483">
                  <a:moveTo>
                    <a:pt x="20353206" y="21785704"/>
                  </a:moveTo>
                  <a:lnTo>
                    <a:pt x="20497984" y="21785704"/>
                  </a:lnTo>
                  <a:lnTo>
                    <a:pt x="20497984" y="21930483"/>
                  </a:lnTo>
                  <a:lnTo>
                    <a:pt x="20353206" y="21930483"/>
                  </a:lnTo>
                  <a:lnTo>
                    <a:pt x="20353206" y="2178570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1785704"/>
                  </a:lnTo>
                  <a:lnTo>
                    <a:pt x="0" y="21785704"/>
                  </a:lnTo>
                  <a:lnTo>
                    <a:pt x="0" y="144780"/>
                  </a:lnTo>
                  <a:close/>
                  <a:moveTo>
                    <a:pt x="0" y="21785704"/>
                  </a:moveTo>
                  <a:lnTo>
                    <a:pt x="144780" y="21785704"/>
                  </a:lnTo>
                  <a:lnTo>
                    <a:pt x="144780" y="21930483"/>
                  </a:lnTo>
                  <a:lnTo>
                    <a:pt x="0" y="21930483"/>
                  </a:lnTo>
                  <a:lnTo>
                    <a:pt x="0" y="21785704"/>
                  </a:lnTo>
                  <a:close/>
                  <a:moveTo>
                    <a:pt x="20353206" y="144780"/>
                  </a:moveTo>
                  <a:lnTo>
                    <a:pt x="20497984" y="144780"/>
                  </a:lnTo>
                  <a:lnTo>
                    <a:pt x="20497984" y="21785704"/>
                  </a:lnTo>
                  <a:lnTo>
                    <a:pt x="20353206" y="21785704"/>
                  </a:lnTo>
                  <a:lnTo>
                    <a:pt x="20353206" y="144780"/>
                  </a:lnTo>
                  <a:close/>
                  <a:moveTo>
                    <a:pt x="144780" y="21785704"/>
                  </a:moveTo>
                  <a:lnTo>
                    <a:pt x="20353206" y="21785704"/>
                  </a:lnTo>
                  <a:lnTo>
                    <a:pt x="20353206" y="21930483"/>
                  </a:lnTo>
                  <a:lnTo>
                    <a:pt x="144780" y="21930483"/>
                  </a:lnTo>
                  <a:lnTo>
                    <a:pt x="144780" y="21785704"/>
                  </a:lnTo>
                  <a:close/>
                  <a:moveTo>
                    <a:pt x="20353206" y="0"/>
                  </a:moveTo>
                  <a:lnTo>
                    <a:pt x="20497984" y="0"/>
                  </a:lnTo>
                  <a:lnTo>
                    <a:pt x="20497984" y="144780"/>
                  </a:lnTo>
                  <a:lnTo>
                    <a:pt x="20353206" y="144780"/>
                  </a:lnTo>
                  <a:lnTo>
                    <a:pt x="20353206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0353206" y="0"/>
                  </a:lnTo>
                  <a:lnTo>
                    <a:pt x="20353206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11038286" y="6454595"/>
            <a:ext cx="3073338" cy="3288118"/>
            <a:chOff x="0" y="0"/>
            <a:chExt cx="20497985" cy="21930483"/>
          </a:xfrm>
        </p:grpSpPr>
        <p:sp>
          <p:nvSpPr>
            <p:cNvPr id="12" name="Freeform 12"/>
            <p:cNvSpPr/>
            <p:nvPr/>
          </p:nvSpPr>
          <p:spPr>
            <a:xfrm>
              <a:off x="72390" y="72390"/>
              <a:ext cx="20353205" cy="21785704"/>
            </a:xfrm>
            <a:custGeom>
              <a:avLst/>
              <a:gdLst/>
              <a:ahLst/>
              <a:cxnLst/>
              <a:rect l="l" t="t" r="r" b="b"/>
              <a:pathLst>
                <a:path w="20353205" h="21785704">
                  <a:moveTo>
                    <a:pt x="0" y="0"/>
                  </a:moveTo>
                  <a:lnTo>
                    <a:pt x="20353205" y="0"/>
                  </a:lnTo>
                  <a:lnTo>
                    <a:pt x="20353205" y="21785704"/>
                  </a:lnTo>
                  <a:lnTo>
                    <a:pt x="0" y="217857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4C65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20497984" cy="21930483"/>
            </a:xfrm>
            <a:custGeom>
              <a:avLst/>
              <a:gdLst/>
              <a:ahLst/>
              <a:cxnLst/>
              <a:rect l="l" t="t" r="r" b="b"/>
              <a:pathLst>
                <a:path w="20497984" h="21930483">
                  <a:moveTo>
                    <a:pt x="20353206" y="21785704"/>
                  </a:moveTo>
                  <a:lnTo>
                    <a:pt x="20497984" y="21785704"/>
                  </a:lnTo>
                  <a:lnTo>
                    <a:pt x="20497984" y="21930483"/>
                  </a:lnTo>
                  <a:lnTo>
                    <a:pt x="20353206" y="21930483"/>
                  </a:lnTo>
                  <a:lnTo>
                    <a:pt x="20353206" y="2178570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1785704"/>
                  </a:lnTo>
                  <a:lnTo>
                    <a:pt x="0" y="21785704"/>
                  </a:lnTo>
                  <a:lnTo>
                    <a:pt x="0" y="144780"/>
                  </a:lnTo>
                  <a:close/>
                  <a:moveTo>
                    <a:pt x="0" y="21785704"/>
                  </a:moveTo>
                  <a:lnTo>
                    <a:pt x="144780" y="21785704"/>
                  </a:lnTo>
                  <a:lnTo>
                    <a:pt x="144780" y="21930483"/>
                  </a:lnTo>
                  <a:lnTo>
                    <a:pt x="0" y="21930483"/>
                  </a:lnTo>
                  <a:lnTo>
                    <a:pt x="0" y="21785704"/>
                  </a:lnTo>
                  <a:close/>
                  <a:moveTo>
                    <a:pt x="20353206" y="144780"/>
                  </a:moveTo>
                  <a:lnTo>
                    <a:pt x="20497984" y="144780"/>
                  </a:lnTo>
                  <a:lnTo>
                    <a:pt x="20497984" y="21785704"/>
                  </a:lnTo>
                  <a:lnTo>
                    <a:pt x="20353206" y="21785704"/>
                  </a:lnTo>
                  <a:lnTo>
                    <a:pt x="20353206" y="144780"/>
                  </a:lnTo>
                  <a:close/>
                  <a:moveTo>
                    <a:pt x="144780" y="21785704"/>
                  </a:moveTo>
                  <a:lnTo>
                    <a:pt x="20353206" y="21785704"/>
                  </a:lnTo>
                  <a:lnTo>
                    <a:pt x="20353206" y="21930483"/>
                  </a:lnTo>
                  <a:lnTo>
                    <a:pt x="144780" y="21930483"/>
                  </a:lnTo>
                  <a:lnTo>
                    <a:pt x="144780" y="21785704"/>
                  </a:lnTo>
                  <a:close/>
                  <a:moveTo>
                    <a:pt x="20353206" y="0"/>
                  </a:moveTo>
                  <a:lnTo>
                    <a:pt x="20497984" y="0"/>
                  </a:lnTo>
                  <a:lnTo>
                    <a:pt x="20497984" y="144780"/>
                  </a:lnTo>
                  <a:lnTo>
                    <a:pt x="20353206" y="144780"/>
                  </a:lnTo>
                  <a:lnTo>
                    <a:pt x="20353206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0353206" y="0"/>
                  </a:lnTo>
                  <a:lnTo>
                    <a:pt x="20353206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14428168" y="6454595"/>
            <a:ext cx="3073338" cy="3288118"/>
            <a:chOff x="0" y="0"/>
            <a:chExt cx="20497985" cy="21930483"/>
          </a:xfrm>
        </p:grpSpPr>
        <p:sp>
          <p:nvSpPr>
            <p:cNvPr id="15" name="Freeform 15"/>
            <p:cNvSpPr/>
            <p:nvPr/>
          </p:nvSpPr>
          <p:spPr>
            <a:xfrm>
              <a:off x="72390" y="72390"/>
              <a:ext cx="20353205" cy="21785704"/>
            </a:xfrm>
            <a:custGeom>
              <a:avLst/>
              <a:gdLst/>
              <a:ahLst/>
              <a:cxnLst/>
              <a:rect l="l" t="t" r="r" b="b"/>
              <a:pathLst>
                <a:path w="20353205" h="21785704">
                  <a:moveTo>
                    <a:pt x="0" y="0"/>
                  </a:moveTo>
                  <a:lnTo>
                    <a:pt x="20353205" y="0"/>
                  </a:lnTo>
                  <a:lnTo>
                    <a:pt x="20353205" y="21785704"/>
                  </a:lnTo>
                  <a:lnTo>
                    <a:pt x="0" y="217857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14F44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0" y="0"/>
              <a:ext cx="20497984" cy="21930483"/>
            </a:xfrm>
            <a:custGeom>
              <a:avLst/>
              <a:gdLst/>
              <a:ahLst/>
              <a:cxnLst/>
              <a:rect l="l" t="t" r="r" b="b"/>
              <a:pathLst>
                <a:path w="20497984" h="21930483">
                  <a:moveTo>
                    <a:pt x="20353206" y="21785704"/>
                  </a:moveTo>
                  <a:lnTo>
                    <a:pt x="20497984" y="21785704"/>
                  </a:lnTo>
                  <a:lnTo>
                    <a:pt x="20497984" y="21930483"/>
                  </a:lnTo>
                  <a:lnTo>
                    <a:pt x="20353206" y="21930483"/>
                  </a:lnTo>
                  <a:lnTo>
                    <a:pt x="20353206" y="2178570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1785704"/>
                  </a:lnTo>
                  <a:lnTo>
                    <a:pt x="0" y="21785704"/>
                  </a:lnTo>
                  <a:lnTo>
                    <a:pt x="0" y="144780"/>
                  </a:lnTo>
                  <a:close/>
                  <a:moveTo>
                    <a:pt x="0" y="21785704"/>
                  </a:moveTo>
                  <a:lnTo>
                    <a:pt x="144780" y="21785704"/>
                  </a:lnTo>
                  <a:lnTo>
                    <a:pt x="144780" y="21930483"/>
                  </a:lnTo>
                  <a:lnTo>
                    <a:pt x="0" y="21930483"/>
                  </a:lnTo>
                  <a:lnTo>
                    <a:pt x="0" y="21785704"/>
                  </a:lnTo>
                  <a:close/>
                  <a:moveTo>
                    <a:pt x="20353206" y="144780"/>
                  </a:moveTo>
                  <a:lnTo>
                    <a:pt x="20497984" y="144780"/>
                  </a:lnTo>
                  <a:lnTo>
                    <a:pt x="20497984" y="21785704"/>
                  </a:lnTo>
                  <a:lnTo>
                    <a:pt x="20353206" y="21785704"/>
                  </a:lnTo>
                  <a:lnTo>
                    <a:pt x="20353206" y="144780"/>
                  </a:lnTo>
                  <a:close/>
                  <a:moveTo>
                    <a:pt x="144780" y="21785704"/>
                  </a:moveTo>
                  <a:lnTo>
                    <a:pt x="20353206" y="21785704"/>
                  </a:lnTo>
                  <a:lnTo>
                    <a:pt x="20353206" y="21930483"/>
                  </a:lnTo>
                  <a:lnTo>
                    <a:pt x="144780" y="21930483"/>
                  </a:lnTo>
                  <a:lnTo>
                    <a:pt x="144780" y="21785704"/>
                  </a:lnTo>
                  <a:close/>
                  <a:moveTo>
                    <a:pt x="20353206" y="0"/>
                  </a:moveTo>
                  <a:lnTo>
                    <a:pt x="20497984" y="0"/>
                  </a:lnTo>
                  <a:lnTo>
                    <a:pt x="20497984" y="144780"/>
                  </a:lnTo>
                  <a:lnTo>
                    <a:pt x="20353206" y="144780"/>
                  </a:lnTo>
                  <a:lnTo>
                    <a:pt x="20353206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0353206" y="0"/>
                  </a:lnTo>
                  <a:lnTo>
                    <a:pt x="20353206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id="17" name="Group 17"/>
          <p:cNvGrpSpPr/>
          <p:nvPr/>
        </p:nvGrpSpPr>
        <p:grpSpPr>
          <a:xfrm>
            <a:off x="7648404" y="3830351"/>
            <a:ext cx="9853102" cy="2294683"/>
            <a:chOff x="0" y="0"/>
            <a:chExt cx="65716409" cy="15304655"/>
          </a:xfrm>
        </p:grpSpPr>
        <p:sp>
          <p:nvSpPr>
            <p:cNvPr id="18" name="Freeform 18"/>
            <p:cNvSpPr/>
            <p:nvPr/>
          </p:nvSpPr>
          <p:spPr>
            <a:xfrm>
              <a:off x="72390" y="72390"/>
              <a:ext cx="65571628" cy="15159876"/>
            </a:xfrm>
            <a:custGeom>
              <a:avLst/>
              <a:gdLst/>
              <a:ahLst/>
              <a:cxnLst/>
              <a:rect l="l" t="t" r="r" b="b"/>
              <a:pathLst>
                <a:path w="65571628" h="15159876">
                  <a:moveTo>
                    <a:pt x="0" y="0"/>
                  </a:moveTo>
                  <a:lnTo>
                    <a:pt x="65571628" y="0"/>
                  </a:lnTo>
                  <a:lnTo>
                    <a:pt x="65571628" y="15159876"/>
                  </a:lnTo>
                  <a:lnTo>
                    <a:pt x="0" y="15159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6579C"/>
            </a:solidFill>
          </p:spPr>
        </p:sp>
        <p:sp>
          <p:nvSpPr>
            <p:cNvPr id="19" name="Freeform 19"/>
            <p:cNvSpPr/>
            <p:nvPr/>
          </p:nvSpPr>
          <p:spPr>
            <a:xfrm>
              <a:off x="0" y="0"/>
              <a:ext cx="65716410" cy="15304655"/>
            </a:xfrm>
            <a:custGeom>
              <a:avLst/>
              <a:gdLst/>
              <a:ahLst/>
              <a:cxnLst/>
              <a:rect l="l" t="t" r="r" b="b"/>
              <a:pathLst>
                <a:path w="65716410" h="15304655">
                  <a:moveTo>
                    <a:pt x="65571632" y="15159875"/>
                  </a:moveTo>
                  <a:lnTo>
                    <a:pt x="65716410" y="15159875"/>
                  </a:lnTo>
                  <a:lnTo>
                    <a:pt x="65716410" y="15304655"/>
                  </a:lnTo>
                  <a:lnTo>
                    <a:pt x="65571632" y="15304655"/>
                  </a:lnTo>
                  <a:lnTo>
                    <a:pt x="65571632" y="15159875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5159875"/>
                  </a:lnTo>
                  <a:lnTo>
                    <a:pt x="0" y="15159875"/>
                  </a:lnTo>
                  <a:lnTo>
                    <a:pt x="0" y="144780"/>
                  </a:lnTo>
                  <a:close/>
                  <a:moveTo>
                    <a:pt x="0" y="15159875"/>
                  </a:moveTo>
                  <a:lnTo>
                    <a:pt x="144780" y="15159875"/>
                  </a:lnTo>
                  <a:lnTo>
                    <a:pt x="144780" y="15304655"/>
                  </a:lnTo>
                  <a:lnTo>
                    <a:pt x="0" y="15304655"/>
                  </a:lnTo>
                  <a:lnTo>
                    <a:pt x="0" y="15159875"/>
                  </a:lnTo>
                  <a:close/>
                  <a:moveTo>
                    <a:pt x="65571632" y="144780"/>
                  </a:moveTo>
                  <a:lnTo>
                    <a:pt x="65716410" y="144780"/>
                  </a:lnTo>
                  <a:lnTo>
                    <a:pt x="65716410" y="15159875"/>
                  </a:lnTo>
                  <a:lnTo>
                    <a:pt x="65571632" y="15159875"/>
                  </a:lnTo>
                  <a:lnTo>
                    <a:pt x="65571632" y="144780"/>
                  </a:lnTo>
                  <a:close/>
                  <a:moveTo>
                    <a:pt x="144780" y="15159875"/>
                  </a:moveTo>
                  <a:lnTo>
                    <a:pt x="65571632" y="15159875"/>
                  </a:lnTo>
                  <a:lnTo>
                    <a:pt x="65571632" y="15304655"/>
                  </a:lnTo>
                  <a:lnTo>
                    <a:pt x="144780" y="15304655"/>
                  </a:lnTo>
                  <a:lnTo>
                    <a:pt x="144780" y="15159875"/>
                  </a:lnTo>
                  <a:close/>
                  <a:moveTo>
                    <a:pt x="65571632" y="0"/>
                  </a:moveTo>
                  <a:lnTo>
                    <a:pt x="65716410" y="0"/>
                  </a:lnTo>
                  <a:lnTo>
                    <a:pt x="65716410" y="144780"/>
                  </a:lnTo>
                  <a:lnTo>
                    <a:pt x="65571632" y="144780"/>
                  </a:lnTo>
                  <a:lnTo>
                    <a:pt x="6557163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65571632" y="0"/>
                  </a:lnTo>
                  <a:lnTo>
                    <a:pt x="6557163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id="20" name="Group 20"/>
          <p:cNvGrpSpPr/>
          <p:nvPr/>
        </p:nvGrpSpPr>
        <p:grpSpPr>
          <a:xfrm>
            <a:off x="827567" y="544288"/>
            <a:ext cx="16715012" cy="2975042"/>
            <a:chOff x="0" y="0"/>
            <a:chExt cx="111482719" cy="19842391"/>
          </a:xfrm>
        </p:grpSpPr>
        <p:sp>
          <p:nvSpPr>
            <p:cNvPr id="21" name="Freeform 21"/>
            <p:cNvSpPr/>
            <p:nvPr/>
          </p:nvSpPr>
          <p:spPr>
            <a:xfrm>
              <a:off x="72390" y="72390"/>
              <a:ext cx="111337938" cy="19697611"/>
            </a:xfrm>
            <a:custGeom>
              <a:avLst/>
              <a:gdLst/>
              <a:ahLst/>
              <a:cxnLst/>
              <a:rect l="l" t="t" r="r" b="b"/>
              <a:pathLst>
                <a:path w="111337938" h="19697611">
                  <a:moveTo>
                    <a:pt x="0" y="0"/>
                  </a:moveTo>
                  <a:lnTo>
                    <a:pt x="111337938" y="0"/>
                  </a:lnTo>
                  <a:lnTo>
                    <a:pt x="111337938" y="19697611"/>
                  </a:lnTo>
                  <a:lnTo>
                    <a:pt x="0" y="196976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35457"/>
            </a:solidFill>
          </p:spPr>
        </p:sp>
        <p:sp>
          <p:nvSpPr>
            <p:cNvPr id="22" name="Freeform 22"/>
            <p:cNvSpPr/>
            <p:nvPr/>
          </p:nvSpPr>
          <p:spPr>
            <a:xfrm>
              <a:off x="0" y="0"/>
              <a:ext cx="111482721" cy="19842390"/>
            </a:xfrm>
            <a:custGeom>
              <a:avLst/>
              <a:gdLst/>
              <a:ahLst/>
              <a:cxnLst/>
              <a:rect l="l" t="t" r="r" b="b"/>
              <a:pathLst>
                <a:path w="111482721" h="19842390">
                  <a:moveTo>
                    <a:pt x="111337936" y="19697612"/>
                  </a:moveTo>
                  <a:lnTo>
                    <a:pt x="111482721" y="19697612"/>
                  </a:lnTo>
                  <a:lnTo>
                    <a:pt x="111482721" y="19842390"/>
                  </a:lnTo>
                  <a:lnTo>
                    <a:pt x="111337936" y="19842390"/>
                  </a:lnTo>
                  <a:lnTo>
                    <a:pt x="111337936" y="1969761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9697612"/>
                  </a:lnTo>
                  <a:lnTo>
                    <a:pt x="0" y="19697612"/>
                  </a:lnTo>
                  <a:lnTo>
                    <a:pt x="0" y="144780"/>
                  </a:lnTo>
                  <a:close/>
                  <a:moveTo>
                    <a:pt x="0" y="19697612"/>
                  </a:moveTo>
                  <a:lnTo>
                    <a:pt x="144780" y="19697612"/>
                  </a:lnTo>
                  <a:lnTo>
                    <a:pt x="144780" y="19842390"/>
                  </a:lnTo>
                  <a:lnTo>
                    <a:pt x="0" y="19842390"/>
                  </a:lnTo>
                  <a:lnTo>
                    <a:pt x="0" y="19697612"/>
                  </a:lnTo>
                  <a:close/>
                  <a:moveTo>
                    <a:pt x="111337936" y="144780"/>
                  </a:moveTo>
                  <a:lnTo>
                    <a:pt x="111482721" y="144780"/>
                  </a:lnTo>
                  <a:lnTo>
                    <a:pt x="111482721" y="19697612"/>
                  </a:lnTo>
                  <a:lnTo>
                    <a:pt x="111337936" y="19697612"/>
                  </a:lnTo>
                  <a:lnTo>
                    <a:pt x="111337936" y="144780"/>
                  </a:lnTo>
                  <a:close/>
                  <a:moveTo>
                    <a:pt x="144780" y="19697612"/>
                  </a:moveTo>
                  <a:lnTo>
                    <a:pt x="111337936" y="19697612"/>
                  </a:lnTo>
                  <a:lnTo>
                    <a:pt x="111337936" y="19842390"/>
                  </a:lnTo>
                  <a:lnTo>
                    <a:pt x="144780" y="19842390"/>
                  </a:lnTo>
                  <a:lnTo>
                    <a:pt x="144780" y="19697612"/>
                  </a:lnTo>
                  <a:close/>
                  <a:moveTo>
                    <a:pt x="111337936" y="0"/>
                  </a:moveTo>
                  <a:lnTo>
                    <a:pt x="111482721" y="0"/>
                  </a:lnTo>
                  <a:lnTo>
                    <a:pt x="111482721" y="144780"/>
                  </a:lnTo>
                  <a:lnTo>
                    <a:pt x="111337936" y="144780"/>
                  </a:lnTo>
                  <a:lnTo>
                    <a:pt x="111337936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11337936" y="0"/>
                  </a:lnTo>
                  <a:lnTo>
                    <a:pt x="111337936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23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757473">
            <a:off x="7906633" y="6704575"/>
            <a:ext cx="2568530" cy="2540509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5169256" y="6688089"/>
            <a:ext cx="1591163" cy="2823032"/>
          </a:xfrm>
          <a:prstGeom prst="rect">
            <a:avLst/>
          </a:prstGeom>
        </p:spPr>
      </p:pic>
      <p:sp>
        <p:nvSpPr>
          <p:cNvPr id="25" name="TextBox 25"/>
          <p:cNvSpPr txBox="1"/>
          <p:nvPr/>
        </p:nvSpPr>
        <p:spPr>
          <a:xfrm>
            <a:off x="1716093" y="810069"/>
            <a:ext cx="14855814" cy="20206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 dirty="0" err="1">
                <a:solidFill>
                  <a:schemeClr val="bg1"/>
                </a:solidFill>
                <a:ea typeface="悠哉字体"/>
              </a:rPr>
              <a:t>素養導向試題工作坊</a:t>
            </a:r>
            <a:endParaRPr lang="en-US" sz="12000" dirty="0">
              <a:solidFill>
                <a:schemeClr val="bg1"/>
              </a:solidFill>
              <a:ea typeface="悠哉字体"/>
            </a:endParaRPr>
          </a:p>
        </p:txBody>
      </p:sp>
      <p:pic>
        <p:nvPicPr>
          <p:cNvPr id="26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786494" y="7592633"/>
            <a:ext cx="2150079" cy="2150079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2987899" y="7592633"/>
            <a:ext cx="2150079" cy="2150079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5189305" y="7592633"/>
            <a:ext cx="2150079" cy="2150079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827567" y="4710593"/>
            <a:ext cx="6552890" cy="15195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319"/>
              </a:lnSpc>
            </a:pPr>
            <a:r>
              <a:rPr lang="en-US" sz="8799">
                <a:solidFill>
                  <a:srgbClr val="FFFFFF"/>
                </a:solidFill>
                <a:ea typeface="悠哉字体"/>
              </a:rPr>
              <a:t>雲端分享區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7689478" y="4530888"/>
            <a:ext cx="9853102" cy="936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999"/>
              </a:lnSpc>
              <a:spcBef>
                <a:spcPct val="0"/>
              </a:spcBef>
            </a:pPr>
            <a:r>
              <a:rPr lang="en-US" sz="6999">
                <a:solidFill>
                  <a:srgbClr val="FFFFFF"/>
                </a:solidFill>
                <a:latin typeface="悠哉字体"/>
              </a:rPr>
              <a:t>https://reurl.cc/Dg5ned</a:t>
            </a:r>
          </a:p>
        </p:txBody>
      </p:sp>
      <p:pic>
        <p:nvPicPr>
          <p:cNvPr id="31" name="Picture 31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1241767" y="6746540"/>
            <a:ext cx="2748524" cy="274852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C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43786"/>
          <a:stretch>
            <a:fillRect/>
          </a:stretch>
        </p:blipFill>
        <p:spPr>
          <a:xfrm>
            <a:off x="0" y="6607"/>
            <a:ext cx="18288000" cy="10280393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3408881" y="1016134"/>
            <a:ext cx="13987582" cy="9270866"/>
            <a:chOff x="0" y="0"/>
            <a:chExt cx="18650109" cy="12361155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287926"/>
              <a:ext cx="18324739" cy="12073229"/>
              <a:chOff x="0" y="0"/>
              <a:chExt cx="10805670" cy="7119301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-4213" y="0"/>
                <a:ext cx="10809882" cy="7119301"/>
              </a:xfrm>
              <a:custGeom>
                <a:avLst/>
                <a:gdLst/>
                <a:ahLst/>
                <a:cxnLst/>
                <a:rect l="l" t="t" r="r" b="b"/>
                <a:pathLst>
                  <a:path w="10809882" h="7119301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558" y="12454"/>
                    </a:cubicBezTo>
                    <a:cubicBezTo>
                      <a:pt x="8804229" y="12671"/>
                      <a:pt x="10535814" y="0"/>
                      <a:pt x="10535814" y="0"/>
                    </a:cubicBezTo>
                    <a:cubicBezTo>
                      <a:pt x="10603278" y="0"/>
                      <a:pt x="10679215" y="0"/>
                      <a:pt x="10757988" y="85073"/>
                    </a:cubicBezTo>
                    <a:cubicBezTo>
                      <a:pt x="10800966" y="131488"/>
                      <a:pt x="10802035" y="240224"/>
                      <a:pt x="10802439" y="320281"/>
                    </a:cubicBezTo>
                    <a:cubicBezTo>
                      <a:pt x="10802439" y="320281"/>
                      <a:pt x="10800735" y="5267917"/>
                      <a:pt x="10800735" y="6356717"/>
                    </a:cubicBezTo>
                    <a:cubicBezTo>
                      <a:pt x="10800735" y="6570876"/>
                      <a:pt x="10809883" y="6870054"/>
                      <a:pt x="10809883" y="6870054"/>
                    </a:cubicBezTo>
                    <a:cubicBezTo>
                      <a:pt x="10809883" y="6998723"/>
                      <a:pt x="10805713" y="7119301"/>
                      <a:pt x="10552875" y="7111167"/>
                    </a:cubicBezTo>
                    <a:cubicBezTo>
                      <a:pt x="10552875" y="7111167"/>
                      <a:pt x="10176403" y="7090868"/>
                      <a:pt x="9081481" y="7098467"/>
                    </a:cubicBezTo>
                    <a:cubicBezTo>
                      <a:pt x="2545013" y="7106601"/>
                      <a:pt x="304023" y="7119301"/>
                      <a:pt x="304023" y="7119301"/>
                    </a:cubicBezTo>
                    <a:cubicBezTo>
                      <a:pt x="132548" y="7119301"/>
                      <a:pt x="4213" y="7018231"/>
                      <a:pt x="8532" y="6815685"/>
                    </a:cubicBezTo>
                    <a:cubicBezTo>
                      <a:pt x="8532" y="6815685"/>
                      <a:pt x="9630" y="6317143"/>
                      <a:pt x="4815" y="167084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2F3A62"/>
              </a:solidFill>
            </p:spPr>
          </p:sp>
        </p:grpSp>
        <p:grpSp>
          <p:nvGrpSpPr>
            <p:cNvPr id="6" name="Group 6"/>
            <p:cNvGrpSpPr/>
            <p:nvPr/>
          </p:nvGrpSpPr>
          <p:grpSpPr>
            <a:xfrm>
              <a:off x="343965" y="0"/>
              <a:ext cx="18306144" cy="11989249"/>
              <a:chOff x="0" y="0"/>
              <a:chExt cx="10821129" cy="7087086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-4213" y="0"/>
                <a:ext cx="10825342" cy="7087086"/>
              </a:xfrm>
              <a:custGeom>
                <a:avLst/>
                <a:gdLst/>
                <a:ahLst/>
                <a:cxnLst/>
                <a:rect l="l" t="t" r="r" b="b"/>
                <a:pathLst>
                  <a:path w="10825342" h="7087086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834" y="12454"/>
                    </a:cubicBezTo>
                    <a:cubicBezTo>
                      <a:pt x="8817733" y="12671"/>
                      <a:pt x="10551274" y="0"/>
                      <a:pt x="10551274" y="0"/>
                    </a:cubicBezTo>
                    <a:cubicBezTo>
                      <a:pt x="10618737" y="0"/>
                      <a:pt x="10694674" y="0"/>
                      <a:pt x="10773448" y="85073"/>
                    </a:cubicBezTo>
                    <a:cubicBezTo>
                      <a:pt x="10816426" y="131488"/>
                      <a:pt x="10817494" y="240224"/>
                      <a:pt x="10817899" y="320281"/>
                    </a:cubicBezTo>
                    <a:cubicBezTo>
                      <a:pt x="10817899" y="320281"/>
                      <a:pt x="10816195" y="5241263"/>
                      <a:pt x="10816195" y="6324502"/>
                    </a:cubicBezTo>
                    <a:cubicBezTo>
                      <a:pt x="10816195" y="6538661"/>
                      <a:pt x="10825342" y="6837839"/>
                      <a:pt x="10825342" y="6837839"/>
                    </a:cubicBezTo>
                    <a:cubicBezTo>
                      <a:pt x="10825342" y="6966508"/>
                      <a:pt x="10821173" y="7087086"/>
                      <a:pt x="10568335" y="7078952"/>
                    </a:cubicBezTo>
                    <a:cubicBezTo>
                      <a:pt x="10568335" y="7078952"/>
                      <a:pt x="10191862" y="7058653"/>
                      <a:pt x="9095459" y="7066252"/>
                    </a:cubicBezTo>
                    <a:cubicBezTo>
                      <a:pt x="2547822" y="7074386"/>
                      <a:pt x="304023" y="7087086"/>
                      <a:pt x="304023" y="7087086"/>
                    </a:cubicBezTo>
                    <a:cubicBezTo>
                      <a:pt x="132548" y="7087086"/>
                      <a:pt x="4213" y="6986016"/>
                      <a:pt x="8532" y="6783470"/>
                    </a:cubicBezTo>
                    <a:cubicBezTo>
                      <a:pt x="8532" y="6783470"/>
                      <a:pt x="9630" y="6284928"/>
                      <a:pt x="4815" y="1666310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FF3E4"/>
              </a:solidFill>
            </p:spPr>
          </p:sp>
        </p:grp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4211797" cy="397780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8762934">
            <a:off x="369179" y="8435125"/>
            <a:ext cx="2348424" cy="768575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720983">
            <a:off x="656524" y="6553072"/>
            <a:ext cx="1794567" cy="3087917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95964" y="1161402"/>
            <a:ext cx="3819869" cy="1067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78"/>
              </a:lnSpc>
            </a:pPr>
            <a:r>
              <a:rPr lang="en-US" sz="6270">
                <a:solidFill>
                  <a:srgbClr val="000000"/>
                </a:solidFill>
                <a:ea typeface="悠哉字体"/>
              </a:rPr>
              <a:t>命題趨勢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015833" y="1170927"/>
            <a:ext cx="13243467" cy="83663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023462" lvl="1" indent="-511731">
              <a:lnSpc>
                <a:spcPts val="6636"/>
              </a:lnSpc>
              <a:buFont typeface="Arial"/>
              <a:buChar char="•"/>
            </a:pPr>
            <a:r>
              <a:rPr lang="en-US" sz="4740">
                <a:solidFill>
                  <a:srgbClr val="000000"/>
                </a:solidFill>
                <a:ea typeface="悠哉字体"/>
              </a:rPr>
              <a:t>依據九年一貫課程綱要，國中階段能力指標，來設計題目。</a:t>
            </a:r>
          </a:p>
          <a:p>
            <a:pPr marL="1023462" lvl="1" indent="-511731">
              <a:lnSpc>
                <a:spcPts val="6636"/>
              </a:lnSpc>
              <a:spcBef>
                <a:spcPct val="0"/>
              </a:spcBef>
              <a:buFont typeface="Arial"/>
              <a:buChar char="•"/>
            </a:pPr>
            <a:r>
              <a:rPr lang="en-US" sz="4740">
                <a:solidFill>
                  <a:srgbClr val="000000"/>
                </a:solidFill>
                <a:ea typeface="悠哉字体"/>
              </a:rPr>
              <a:t>接軌108課綱素養導向的命題特色</a:t>
            </a:r>
          </a:p>
          <a:p>
            <a:pPr marL="1023462" lvl="1" indent="-511731">
              <a:lnSpc>
                <a:spcPts val="6636"/>
              </a:lnSpc>
              <a:spcBef>
                <a:spcPct val="0"/>
              </a:spcBef>
              <a:buFont typeface="Arial"/>
              <a:buChar char="•"/>
            </a:pPr>
            <a:r>
              <a:rPr lang="en-US" sz="4740">
                <a:solidFill>
                  <a:srgbClr val="000000"/>
                </a:solidFill>
                <a:ea typeface="悠哉字体"/>
              </a:rPr>
              <a:t>三多一沒有的設計</a:t>
            </a:r>
          </a:p>
          <a:p>
            <a:pPr marL="1023462" lvl="1" indent="-511731">
              <a:lnSpc>
                <a:spcPts val="6636"/>
              </a:lnSpc>
              <a:buFont typeface="Arial"/>
              <a:buChar char="•"/>
            </a:pPr>
            <a:r>
              <a:rPr lang="en-US" sz="4740">
                <a:solidFill>
                  <a:srgbClr val="000000"/>
                </a:solidFill>
                <a:ea typeface="悠哉字体"/>
              </a:rPr>
              <a:t>圖表多（65％以上）</a:t>
            </a:r>
          </a:p>
          <a:p>
            <a:pPr marL="1023462" lvl="1" indent="-511731">
              <a:lnSpc>
                <a:spcPts val="6636"/>
              </a:lnSpc>
              <a:spcBef>
                <a:spcPct val="0"/>
              </a:spcBef>
              <a:buFont typeface="Arial"/>
              <a:buChar char="•"/>
            </a:pPr>
            <a:r>
              <a:rPr lang="en-US" sz="4740">
                <a:solidFill>
                  <a:srgbClr val="000000"/>
                </a:solidFill>
                <a:ea typeface="悠哉字体"/>
              </a:rPr>
              <a:t>文字多</a:t>
            </a:r>
          </a:p>
          <a:p>
            <a:pPr marL="1023462" lvl="1" indent="-511731">
              <a:lnSpc>
                <a:spcPts val="6636"/>
              </a:lnSpc>
              <a:spcBef>
                <a:spcPct val="0"/>
              </a:spcBef>
              <a:buFont typeface="Arial"/>
              <a:buChar char="•"/>
            </a:pPr>
            <a:r>
              <a:rPr lang="en-US" sz="4740">
                <a:solidFill>
                  <a:srgbClr val="000000"/>
                </a:solidFill>
                <a:ea typeface="悠哉字体"/>
              </a:rPr>
              <a:t>情境多</a:t>
            </a:r>
          </a:p>
          <a:p>
            <a:pPr marL="1023462" lvl="1" indent="-511731">
              <a:lnSpc>
                <a:spcPts val="6636"/>
              </a:lnSpc>
              <a:spcBef>
                <a:spcPct val="0"/>
              </a:spcBef>
              <a:buFont typeface="Arial"/>
              <a:buChar char="•"/>
            </a:pPr>
            <a:r>
              <a:rPr lang="en-US" sz="4740">
                <a:solidFill>
                  <a:srgbClr val="000000"/>
                </a:solidFill>
                <a:ea typeface="悠哉字体"/>
              </a:rPr>
              <a:t>沒有複雜的計算題</a:t>
            </a:r>
          </a:p>
          <a:p>
            <a:pPr marL="1023462" lvl="1" indent="-511731">
              <a:lnSpc>
                <a:spcPts val="6636"/>
              </a:lnSpc>
              <a:buFont typeface="Arial"/>
              <a:buChar char="•"/>
            </a:pPr>
            <a:r>
              <a:rPr lang="en-US" sz="4740">
                <a:solidFill>
                  <a:srgbClr val="000000"/>
                </a:solidFill>
                <a:ea typeface="悠哉字体"/>
              </a:rPr>
              <a:t>以探究與實作或科學方法來區別學生精熟、普通與待加強的程度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C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b="43786"/>
          <a:stretch>
            <a:fillRect/>
          </a:stretch>
        </p:blipFill>
        <p:spPr>
          <a:xfrm>
            <a:off x="0" y="6607"/>
            <a:ext cx="18288000" cy="10280393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009608" y="830773"/>
            <a:ext cx="13682087" cy="9068387"/>
            <a:chOff x="0" y="0"/>
            <a:chExt cx="18242782" cy="12091182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281638"/>
              <a:ext cx="17924518" cy="11809544"/>
              <a:chOff x="0" y="0"/>
              <a:chExt cx="10805670" cy="7119301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-4213" y="0"/>
                <a:ext cx="10809882" cy="7119301"/>
              </a:xfrm>
              <a:custGeom>
                <a:avLst/>
                <a:gdLst/>
                <a:ahLst/>
                <a:cxnLst/>
                <a:rect l="l" t="t" r="r" b="b"/>
                <a:pathLst>
                  <a:path w="10809882" h="7119301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558" y="12454"/>
                    </a:cubicBezTo>
                    <a:cubicBezTo>
                      <a:pt x="8804229" y="12671"/>
                      <a:pt x="10535814" y="0"/>
                      <a:pt x="10535814" y="0"/>
                    </a:cubicBezTo>
                    <a:cubicBezTo>
                      <a:pt x="10603278" y="0"/>
                      <a:pt x="10679215" y="0"/>
                      <a:pt x="10757988" y="85073"/>
                    </a:cubicBezTo>
                    <a:cubicBezTo>
                      <a:pt x="10800966" y="131488"/>
                      <a:pt x="10802035" y="240224"/>
                      <a:pt x="10802439" y="320281"/>
                    </a:cubicBezTo>
                    <a:cubicBezTo>
                      <a:pt x="10802439" y="320281"/>
                      <a:pt x="10800735" y="5267917"/>
                      <a:pt x="10800735" y="6356717"/>
                    </a:cubicBezTo>
                    <a:cubicBezTo>
                      <a:pt x="10800735" y="6570876"/>
                      <a:pt x="10809883" y="6870054"/>
                      <a:pt x="10809883" y="6870054"/>
                    </a:cubicBezTo>
                    <a:cubicBezTo>
                      <a:pt x="10809883" y="6998723"/>
                      <a:pt x="10805713" y="7119301"/>
                      <a:pt x="10552875" y="7111167"/>
                    </a:cubicBezTo>
                    <a:cubicBezTo>
                      <a:pt x="10552875" y="7111167"/>
                      <a:pt x="10176403" y="7090868"/>
                      <a:pt x="9081481" y="7098467"/>
                    </a:cubicBezTo>
                    <a:cubicBezTo>
                      <a:pt x="2545013" y="7106601"/>
                      <a:pt x="304023" y="7119301"/>
                      <a:pt x="304023" y="7119301"/>
                    </a:cubicBezTo>
                    <a:cubicBezTo>
                      <a:pt x="132548" y="7119301"/>
                      <a:pt x="4213" y="7018231"/>
                      <a:pt x="8532" y="6815685"/>
                    </a:cubicBezTo>
                    <a:cubicBezTo>
                      <a:pt x="8532" y="6815685"/>
                      <a:pt x="9630" y="6317143"/>
                      <a:pt x="4815" y="167084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2F3A62"/>
              </a:solidFill>
            </p:spPr>
          </p:sp>
        </p:grpSp>
        <p:grpSp>
          <p:nvGrpSpPr>
            <p:cNvPr id="6" name="Group 6"/>
            <p:cNvGrpSpPr/>
            <p:nvPr/>
          </p:nvGrpSpPr>
          <p:grpSpPr>
            <a:xfrm>
              <a:off x="336452" y="0"/>
              <a:ext cx="17906330" cy="11727398"/>
              <a:chOff x="0" y="0"/>
              <a:chExt cx="10821129" cy="7087086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-4213" y="0"/>
                <a:ext cx="10825342" cy="7087086"/>
              </a:xfrm>
              <a:custGeom>
                <a:avLst/>
                <a:gdLst/>
                <a:ahLst/>
                <a:cxnLst/>
                <a:rect l="l" t="t" r="r" b="b"/>
                <a:pathLst>
                  <a:path w="10825342" h="7087086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834" y="12454"/>
                    </a:cubicBezTo>
                    <a:cubicBezTo>
                      <a:pt x="8817733" y="12671"/>
                      <a:pt x="10551274" y="0"/>
                      <a:pt x="10551274" y="0"/>
                    </a:cubicBezTo>
                    <a:cubicBezTo>
                      <a:pt x="10618737" y="0"/>
                      <a:pt x="10694674" y="0"/>
                      <a:pt x="10773448" y="85073"/>
                    </a:cubicBezTo>
                    <a:cubicBezTo>
                      <a:pt x="10816426" y="131488"/>
                      <a:pt x="10817494" y="240224"/>
                      <a:pt x="10817899" y="320281"/>
                    </a:cubicBezTo>
                    <a:cubicBezTo>
                      <a:pt x="10817899" y="320281"/>
                      <a:pt x="10816195" y="5241263"/>
                      <a:pt x="10816195" y="6324502"/>
                    </a:cubicBezTo>
                    <a:cubicBezTo>
                      <a:pt x="10816195" y="6538661"/>
                      <a:pt x="10825342" y="6837839"/>
                      <a:pt x="10825342" y="6837839"/>
                    </a:cubicBezTo>
                    <a:cubicBezTo>
                      <a:pt x="10825342" y="6966508"/>
                      <a:pt x="10821173" y="7087086"/>
                      <a:pt x="10568335" y="7078952"/>
                    </a:cubicBezTo>
                    <a:cubicBezTo>
                      <a:pt x="10568335" y="7078952"/>
                      <a:pt x="10191862" y="7058653"/>
                      <a:pt x="9095459" y="7066252"/>
                    </a:cubicBezTo>
                    <a:cubicBezTo>
                      <a:pt x="2547822" y="7074386"/>
                      <a:pt x="304023" y="7087086"/>
                      <a:pt x="304023" y="7087086"/>
                    </a:cubicBezTo>
                    <a:cubicBezTo>
                      <a:pt x="132548" y="7087086"/>
                      <a:pt x="4213" y="6986016"/>
                      <a:pt x="8532" y="6783470"/>
                    </a:cubicBezTo>
                    <a:cubicBezTo>
                      <a:pt x="8532" y="6783470"/>
                      <a:pt x="9630" y="6284928"/>
                      <a:pt x="4815" y="1666310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FF3E4"/>
              </a:solidFill>
            </p:spPr>
          </p:sp>
        </p:grp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t="137" b="137"/>
          <a:stretch>
            <a:fillRect/>
          </a:stretch>
        </p:blipFill>
        <p:spPr>
          <a:xfrm>
            <a:off x="12119084" y="-487830"/>
            <a:ext cx="6610809" cy="6226358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3535472" y="1195248"/>
            <a:ext cx="8630358" cy="655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sz="4800">
                <a:solidFill>
                  <a:srgbClr val="000000"/>
                </a:solidFill>
                <a:ea typeface="悠哉字体"/>
              </a:rPr>
              <a:t>強調學生學習能達到的核心素養</a:t>
            </a:r>
          </a:p>
        </p:txBody>
      </p:sp>
      <p:grpSp>
        <p:nvGrpSpPr>
          <p:cNvPr id="10" name="Group 10"/>
          <p:cNvGrpSpPr/>
          <p:nvPr/>
        </p:nvGrpSpPr>
        <p:grpSpPr>
          <a:xfrm>
            <a:off x="2171332" y="1000125"/>
            <a:ext cx="970642" cy="969366"/>
            <a:chOff x="0" y="0"/>
            <a:chExt cx="1294189" cy="1292488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1294189" cy="1292488"/>
              <a:chOff x="0" y="0"/>
              <a:chExt cx="6350000" cy="635000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A09BFF"/>
              </a:solidFill>
            </p:spPr>
          </p:sp>
        </p:grpSp>
        <p:sp>
          <p:nvSpPr>
            <p:cNvPr id="13" name="TextBox 13"/>
            <p:cNvSpPr txBox="1"/>
            <p:nvPr/>
          </p:nvSpPr>
          <p:spPr>
            <a:xfrm>
              <a:off x="361375" y="228627"/>
              <a:ext cx="634729" cy="952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635"/>
                </a:lnSpc>
                <a:spcBef>
                  <a:spcPct val="0"/>
                </a:spcBef>
              </a:pPr>
              <a:r>
                <a:rPr lang="en-US" sz="4695">
                  <a:solidFill>
                    <a:srgbClr val="FFFFFF"/>
                  </a:solidFill>
                  <a:latin typeface="KG Primary Penmanship"/>
                </a:rPr>
                <a:t>1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2171332" y="2473483"/>
            <a:ext cx="970642" cy="969366"/>
            <a:chOff x="0" y="0"/>
            <a:chExt cx="1294189" cy="1292488"/>
          </a:xfrm>
        </p:grpSpPr>
        <p:grpSp>
          <p:nvGrpSpPr>
            <p:cNvPr id="15" name="Group 15"/>
            <p:cNvGrpSpPr/>
            <p:nvPr/>
          </p:nvGrpSpPr>
          <p:grpSpPr>
            <a:xfrm>
              <a:off x="0" y="0"/>
              <a:ext cx="1294189" cy="1292488"/>
              <a:chOff x="0" y="0"/>
              <a:chExt cx="6350000" cy="6350000"/>
            </a:xfrm>
          </p:grpSpPr>
          <p:sp>
            <p:nvSpPr>
              <p:cNvPr id="16" name="Freeform 16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BADBCD"/>
              </a:solidFill>
            </p:spPr>
          </p:sp>
        </p:grpSp>
        <p:sp>
          <p:nvSpPr>
            <p:cNvPr id="17" name="TextBox 17"/>
            <p:cNvSpPr txBox="1"/>
            <p:nvPr/>
          </p:nvSpPr>
          <p:spPr>
            <a:xfrm>
              <a:off x="361375" y="228627"/>
              <a:ext cx="634729" cy="952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635"/>
                </a:lnSpc>
                <a:spcBef>
                  <a:spcPct val="0"/>
                </a:spcBef>
              </a:pPr>
              <a:r>
                <a:rPr lang="en-US" sz="4695">
                  <a:solidFill>
                    <a:srgbClr val="FFFFFF"/>
                  </a:solidFill>
                  <a:latin typeface="KG Primary Penmanship"/>
                </a:rPr>
                <a:t>2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2171332" y="3943558"/>
            <a:ext cx="970642" cy="969366"/>
            <a:chOff x="0" y="0"/>
            <a:chExt cx="1294189" cy="1292488"/>
          </a:xfrm>
        </p:grpSpPr>
        <p:grpSp>
          <p:nvGrpSpPr>
            <p:cNvPr id="19" name="Group 19"/>
            <p:cNvGrpSpPr/>
            <p:nvPr/>
          </p:nvGrpSpPr>
          <p:grpSpPr>
            <a:xfrm>
              <a:off x="0" y="0"/>
              <a:ext cx="1294189" cy="1292488"/>
              <a:chOff x="0" y="0"/>
              <a:chExt cx="6350000" cy="635000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9CCEE9"/>
              </a:solidFill>
            </p:spPr>
          </p:sp>
        </p:grpSp>
        <p:sp>
          <p:nvSpPr>
            <p:cNvPr id="21" name="TextBox 21"/>
            <p:cNvSpPr txBox="1"/>
            <p:nvPr/>
          </p:nvSpPr>
          <p:spPr>
            <a:xfrm>
              <a:off x="361375" y="228627"/>
              <a:ext cx="634729" cy="952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635"/>
                </a:lnSpc>
                <a:spcBef>
                  <a:spcPct val="0"/>
                </a:spcBef>
              </a:pPr>
              <a:r>
                <a:rPr lang="en-US" sz="4695">
                  <a:solidFill>
                    <a:srgbClr val="FFFFFF"/>
                  </a:solidFill>
                  <a:latin typeface="KG Primary Penmanship"/>
                </a:rPr>
                <a:t>3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2171332" y="5413632"/>
            <a:ext cx="970642" cy="969366"/>
            <a:chOff x="0" y="0"/>
            <a:chExt cx="1294189" cy="1292488"/>
          </a:xfrm>
        </p:grpSpPr>
        <p:grpSp>
          <p:nvGrpSpPr>
            <p:cNvPr id="23" name="Group 23"/>
            <p:cNvGrpSpPr/>
            <p:nvPr/>
          </p:nvGrpSpPr>
          <p:grpSpPr>
            <a:xfrm>
              <a:off x="0" y="0"/>
              <a:ext cx="1294189" cy="1292488"/>
              <a:chOff x="0" y="0"/>
              <a:chExt cx="6350000" cy="6350000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FFCEC4"/>
              </a:solidFill>
            </p:spPr>
          </p:sp>
        </p:grpSp>
        <p:sp>
          <p:nvSpPr>
            <p:cNvPr id="25" name="TextBox 25"/>
            <p:cNvSpPr txBox="1"/>
            <p:nvPr/>
          </p:nvSpPr>
          <p:spPr>
            <a:xfrm>
              <a:off x="361375" y="228627"/>
              <a:ext cx="634729" cy="952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635"/>
                </a:lnSpc>
                <a:spcBef>
                  <a:spcPct val="0"/>
                </a:spcBef>
              </a:pPr>
              <a:r>
                <a:rPr lang="en-US" sz="4695">
                  <a:solidFill>
                    <a:srgbClr val="FFFFFF"/>
                  </a:solidFill>
                  <a:latin typeface="KG Primary Penmanship"/>
                </a:rPr>
                <a:t>4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2171332" y="6883706"/>
            <a:ext cx="970642" cy="969366"/>
            <a:chOff x="0" y="0"/>
            <a:chExt cx="1294189" cy="1292488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1294189" cy="1292488"/>
              <a:chOff x="0" y="0"/>
              <a:chExt cx="6350000" cy="6350000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FFBD6F"/>
              </a:solidFill>
            </p:spPr>
          </p:sp>
        </p:grpSp>
        <p:sp>
          <p:nvSpPr>
            <p:cNvPr id="29" name="TextBox 29"/>
            <p:cNvSpPr txBox="1"/>
            <p:nvPr/>
          </p:nvSpPr>
          <p:spPr>
            <a:xfrm>
              <a:off x="361375" y="228627"/>
              <a:ext cx="634729" cy="9525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635"/>
                </a:lnSpc>
                <a:spcBef>
                  <a:spcPct val="0"/>
                </a:spcBef>
              </a:pPr>
              <a:r>
                <a:rPr lang="en-US" sz="4695">
                  <a:solidFill>
                    <a:srgbClr val="FFFFFF"/>
                  </a:solidFill>
                  <a:latin typeface="KG Primary Penmanship"/>
                </a:rPr>
                <a:t>5</a:t>
              </a:r>
            </a:p>
          </p:txBody>
        </p:sp>
      </p:grpSp>
      <p:pic>
        <p:nvPicPr>
          <p:cNvPr id="30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5424488" y="6551527"/>
            <a:ext cx="2263437" cy="2800438"/>
          </a:xfrm>
          <a:prstGeom prst="rect">
            <a:avLst/>
          </a:prstGeom>
        </p:spPr>
      </p:pic>
      <p:sp>
        <p:nvSpPr>
          <p:cNvPr id="31" name="TextBox 31"/>
          <p:cNvSpPr txBox="1"/>
          <p:nvPr/>
        </p:nvSpPr>
        <p:spPr>
          <a:xfrm>
            <a:off x="13095750" y="885825"/>
            <a:ext cx="4657477" cy="2512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000000"/>
                </a:solidFill>
                <a:ea typeface="悠哉字体"/>
              </a:rPr>
              <a:t>素養導向的命題特色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3535472" y="2668606"/>
            <a:ext cx="8630358" cy="655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sz="4800">
                <a:solidFill>
                  <a:srgbClr val="000000"/>
                </a:solidFill>
                <a:ea typeface="悠哉字体"/>
              </a:rPr>
              <a:t>探究與實作</a:t>
            </a:r>
          </a:p>
        </p:txBody>
      </p:sp>
      <p:grpSp>
        <p:nvGrpSpPr>
          <p:cNvPr id="33" name="Group 33"/>
          <p:cNvGrpSpPr/>
          <p:nvPr/>
        </p:nvGrpSpPr>
        <p:grpSpPr>
          <a:xfrm>
            <a:off x="2171332" y="8288934"/>
            <a:ext cx="970642" cy="966191"/>
            <a:chOff x="0" y="0"/>
            <a:chExt cx="1294189" cy="1288255"/>
          </a:xfrm>
        </p:grpSpPr>
        <p:grpSp>
          <p:nvGrpSpPr>
            <p:cNvPr id="34" name="Group 34"/>
            <p:cNvGrpSpPr/>
            <p:nvPr/>
          </p:nvGrpSpPr>
          <p:grpSpPr>
            <a:xfrm>
              <a:off x="0" y="0"/>
              <a:ext cx="1294189" cy="1288255"/>
              <a:chOff x="0" y="0"/>
              <a:chExt cx="6350000" cy="6350000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FF5757"/>
              </a:solidFill>
            </p:spPr>
          </p:sp>
        </p:grpSp>
        <p:sp>
          <p:nvSpPr>
            <p:cNvPr id="36" name="TextBox 36"/>
            <p:cNvSpPr txBox="1"/>
            <p:nvPr/>
          </p:nvSpPr>
          <p:spPr>
            <a:xfrm>
              <a:off x="361375" y="228627"/>
              <a:ext cx="634729" cy="9482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5635"/>
                </a:lnSpc>
                <a:spcBef>
                  <a:spcPct val="0"/>
                </a:spcBef>
              </a:pPr>
              <a:r>
                <a:rPr lang="en-US" sz="4695">
                  <a:solidFill>
                    <a:srgbClr val="FFFFFF"/>
                  </a:solidFill>
                  <a:latin typeface="KG Primary Penmanship"/>
                </a:rPr>
                <a:t>6</a:t>
              </a:r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3535472" y="4138681"/>
            <a:ext cx="8630358" cy="655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sz="4800">
                <a:solidFill>
                  <a:srgbClr val="000000"/>
                </a:solidFill>
                <a:ea typeface="悠哉字体"/>
              </a:rPr>
              <a:t>跨科概念的整合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3535472" y="5608755"/>
            <a:ext cx="8630358" cy="655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sz="4800">
                <a:solidFill>
                  <a:srgbClr val="000000"/>
                </a:solidFill>
                <a:ea typeface="悠哉字体"/>
              </a:rPr>
              <a:t>詮釋圖表（65％以上）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535472" y="7078829"/>
            <a:ext cx="8630358" cy="655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sz="4800">
                <a:solidFill>
                  <a:srgbClr val="000000"/>
                </a:solidFill>
                <a:ea typeface="悠哉字体"/>
              </a:rPr>
              <a:t>關注生活與環境議題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535472" y="8482470"/>
            <a:ext cx="8630358" cy="6553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sz="4800">
                <a:solidFill>
                  <a:srgbClr val="000000"/>
                </a:solidFill>
                <a:ea typeface="悠哉字体"/>
              </a:rPr>
              <a:t>果→因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1368607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587769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2599480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33189824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33869582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2389283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2661955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2228274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17343799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11628728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37939923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3646920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21190645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8000" cy="10287000"/>
          </a:xfrm>
        </p:spPr>
      </p:pic>
    </p:spTree>
    <p:extLst>
      <p:ext uri="{BB962C8B-B14F-4D97-AF65-F5344CB8AC3E}">
        <p14:creationId xmlns:p14="http://schemas.microsoft.com/office/powerpoint/2010/main" val="12083229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5922254" y="5488777"/>
            <a:ext cx="1118854" cy="0"/>
          </a:xfrm>
          <a:prstGeom prst="line">
            <a:avLst/>
          </a:prstGeom>
          <a:ln w="47625" cap="rnd">
            <a:solidFill>
              <a:srgbClr val="FFFFD4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3" name="Group 3"/>
          <p:cNvGrpSpPr/>
          <p:nvPr/>
        </p:nvGrpSpPr>
        <p:grpSpPr>
          <a:xfrm>
            <a:off x="6806728" y="4964333"/>
            <a:ext cx="4848001" cy="1048888"/>
            <a:chOff x="0" y="0"/>
            <a:chExt cx="10275957" cy="2223252"/>
          </a:xfrm>
        </p:grpSpPr>
        <p:sp>
          <p:nvSpPr>
            <p:cNvPr id="4" name="Freeform 4"/>
            <p:cNvSpPr/>
            <p:nvPr/>
          </p:nvSpPr>
          <p:spPr>
            <a:xfrm>
              <a:off x="72390" y="72390"/>
              <a:ext cx="10131177" cy="2078472"/>
            </a:xfrm>
            <a:custGeom>
              <a:avLst/>
              <a:gdLst/>
              <a:ahLst/>
              <a:cxnLst/>
              <a:rect l="l" t="t" r="r" b="b"/>
              <a:pathLst>
                <a:path w="10131177" h="2078472">
                  <a:moveTo>
                    <a:pt x="0" y="0"/>
                  </a:moveTo>
                  <a:lnTo>
                    <a:pt x="10131177" y="0"/>
                  </a:lnTo>
                  <a:lnTo>
                    <a:pt x="10131177" y="2078472"/>
                  </a:lnTo>
                  <a:lnTo>
                    <a:pt x="0" y="20784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BDC0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0" y="0"/>
              <a:ext cx="10275957" cy="2223252"/>
            </a:xfrm>
            <a:custGeom>
              <a:avLst/>
              <a:gdLst/>
              <a:ahLst/>
              <a:cxnLst/>
              <a:rect l="l" t="t" r="r" b="b"/>
              <a:pathLst>
                <a:path w="10275957" h="2223252">
                  <a:moveTo>
                    <a:pt x="10131177" y="2078472"/>
                  </a:moveTo>
                  <a:lnTo>
                    <a:pt x="10275957" y="2078472"/>
                  </a:lnTo>
                  <a:lnTo>
                    <a:pt x="10275957" y="2223252"/>
                  </a:lnTo>
                  <a:lnTo>
                    <a:pt x="10131177" y="2223252"/>
                  </a:lnTo>
                  <a:lnTo>
                    <a:pt x="10131177" y="207847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78472"/>
                  </a:lnTo>
                  <a:lnTo>
                    <a:pt x="0" y="2078472"/>
                  </a:lnTo>
                  <a:lnTo>
                    <a:pt x="0" y="144780"/>
                  </a:lnTo>
                  <a:close/>
                  <a:moveTo>
                    <a:pt x="0" y="2078472"/>
                  </a:moveTo>
                  <a:lnTo>
                    <a:pt x="144780" y="2078472"/>
                  </a:lnTo>
                  <a:lnTo>
                    <a:pt x="144780" y="2223252"/>
                  </a:lnTo>
                  <a:lnTo>
                    <a:pt x="0" y="2223252"/>
                  </a:lnTo>
                  <a:lnTo>
                    <a:pt x="0" y="2078472"/>
                  </a:lnTo>
                  <a:close/>
                  <a:moveTo>
                    <a:pt x="10131177" y="144780"/>
                  </a:moveTo>
                  <a:lnTo>
                    <a:pt x="10275957" y="144780"/>
                  </a:lnTo>
                  <a:lnTo>
                    <a:pt x="10275957" y="2078472"/>
                  </a:lnTo>
                  <a:lnTo>
                    <a:pt x="10131177" y="2078472"/>
                  </a:lnTo>
                  <a:lnTo>
                    <a:pt x="10131177" y="144780"/>
                  </a:lnTo>
                  <a:close/>
                  <a:moveTo>
                    <a:pt x="144780" y="2078472"/>
                  </a:moveTo>
                  <a:lnTo>
                    <a:pt x="10131177" y="2078472"/>
                  </a:lnTo>
                  <a:lnTo>
                    <a:pt x="10131177" y="2223252"/>
                  </a:lnTo>
                  <a:lnTo>
                    <a:pt x="144780" y="2223252"/>
                  </a:lnTo>
                  <a:lnTo>
                    <a:pt x="144780" y="2078472"/>
                  </a:lnTo>
                  <a:close/>
                  <a:moveTo>
                    <a:pt x="10131177" y="0"/>
                  </a:moveTo>
                  <a:lnTo>
                    <a:pt x="10275957" y="0"/>
                  </a:lnTo>
                  <a:lnTo>
                    <a:pt x="10275957" y="144780"/>
                  </a:lnTo>
                  <a:lnTo>
                    <a:pt x="10131177" y="144780"/>
                  </a:lnTo>
                  <a:lnTo>
                    <a:pt x="10131177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0131177" y="0"/>
                  </a:lnTo>
                  <a:lnTo>
                    <a:pt x="10131177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6" name="AutoShape 6"/>
          <p:cNvSpPr/>
          <p:nvPr/>
        </p:nvSpPr>
        <p:spPr>
          <a:xfrm>
            <a:off x="6152739" y="3795948"/>
            <a:ext cx="888368" cy="0"/>
          </a:xfrm>
          <a:prstGeom prst="line">
            <a:avLst/>
          </a:prstGeom>
          <a:ln w="47625" cap="rnd">
            <a:solidFill>
              <a:srgbClr val="FFFFD4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7" name="Group 7"/>
          <p:cNvGrpSpPr/>
          <p:nvPr/>
        </p:nvGrpSpPr>
        <p:grpSpPr>
          <a:xfrm>
            <a:off x="6806728" y="3326550"/>
            <a:ext cx="4848001" cy="1048888"/>
            <a:chOff x="0" y="0"/>
            <a:chExt cx="10275957" cy="2223252"/>
          </a:xfrm>
        </p:grpSpPr>
        <p:sp>
          <p:nvSpPr>
            <p:cNvPr id="8" name="Freeform 8"/>
            <p:cNvSpPr/>
            <p:nvPr/>
          </p:nvSpPr>
          <p:spPr>
            <a:xfrm>
              <a:off x="72390" y="72390"/>
              <a:ext cx="10131177" cy="2078472"/>
            </a:xfrm>
            <a:custGeom>
              <a:avLst/>
              <a:gdLst/>
              <a:ahLst/>
              <a:cxnLst/>
              <a:rect l="l" t="t" r="r" b="b"/>
              <a:pathLst>
                <a:path w="10131177" h="2078472">
                  <a:moveTo>
                    <a:pt x="0" y="0"/>
                  </a:moveTo>
                  <a:lnTo>
                    <a:pt x="10131177" y="0"/>
                  </a:lnTo>
                  <a:lnTo>
                    <a:pt x="10131177" y="2078472"/>
                  </a:lnTo>
                  <a:lnTo>
                    <a:pt x="0" y="20784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BD59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10275957" cy="2223252"/>
            </a:xfrm>
            <a:custGeom>
              <a:avLst/>
              <a:gdLst/>
              <a:ahLst/>
              <a:cxnLst/>
              <a:rect l="l" t="t" r="r" b="b"/>
              <a:pathLst>
                <a:path w="10275957" h="2223252">
                  <a:moveTo>
                    <a:pt x="10131177" y="2078472"/>
                  </a:moveTo>
                  <a:lnTo>
                    <a:pt x="10275957" y="2078472"/>
                  </a:lnTo>
                  <a:lnTo>
                    <a:pt x="10275957" y="2223252"/>
                  </a:lnTo>
                  <a:lnTo>
                    <a:pt x="10131177" y="2223252"/>
                  </a:lnTo>
                  <a:lnTo>
                    <a:pt x="10131177" y="207847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78472"/>
                  </a:lnTo>
                  <a:lnTo>
                    <a:pt x="0" y="2078472"/>
                  </a:lnTo>
                  <a:lnTo>
                    <a:pt x="0" y="144780"/>
                  </a:lnTo>
                  <a:close/>
                  <a:moveTo>
                    <a:pt x="0" y="2078472"/>
                  </a:moveTo>
                  <a:lnTo>
                    <a:pt x="144780" y="2078472"/>
                  </a:lnTo>
                  <a:lnTo>
                    <a:pt x="144780" y="2223252"/>
                  </a:lnTo>
                  <a:lnTo>
                    <a:pt x="0" y="2223252"/>
                  </a:lnTo>
                  <a:lnTo>
                    <a:pt x="0" y="2078472"/>
                  </a:lnTo>
                  <a:close/>
                  <a:moveTo>
                    <a:pt x="10131177" y="144780"/>
                  </a:moveTo>
                  <a:lnTo>
                    <a:pt x="10275957" y="144780"/>
                  </a:lnTo>
                  <a:lnTo>
                    <a:pt x="10275957" y="2078472"/>
                  </a:lnTo>
                  <a:lnTo>
                    <a:pt x="10131177" y="2078472"/>
                  </a:lnTo>
                  <a:lnTo>
                    <a:pt x="10131177" y="144780"/>
                  </a:lnTo>
                  <a:close/>
                  <a:moveTo>
                    <a:pt x="144780" y="2078472"/>
                  </a:moveTo>
                  <a:lnTo>
                    <a:pt x="10131177" y="2078472"/>
                  </a:lnTo>
                  <a:lnTo>
                    <a:pt x="10131177" y="2223252"/>
                  </a:lnTo>
                  <a:lnTo>
                    <a:pt x="144780" y="2223252"/>
                  </a:lnTo>
                  <a:lnTo>
                    <a:pt x="144780" y="2078472"/>
                  </a:lnTo>
                  <a:close/>
                  <a:moveTo>
                    <a:pt x="10131177" y="0"/>
                  </a:moveTo>
                  <a:lnTo>
                    <a:pt x="10275957" y="0"/>
                  </a:lnTo>
                  <a:lnTo>
                    <a:pt x="10275957" y="144780"/>
                  </a:lnTo>
                  <a:lnTo>
                    <a:pt x="10131177" y="144780"/>
                  </a:lnTo>
                  <a:lnTo>
                    <a:pt x="10131177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0131177" y="0"/>
                  </a:lnTo>
                  <a:lnTo>
                    <a:pt x="10131177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0" name="AutoShape 10"/>
          <p:cNvSpPr/>
          <p:nvPr/>
        </p:nvSpPr>
        <p:spPr>
          <a:xfrm>
            <a:off x="6152739" y="7135156"/>
            <a:ext cx="888368" cy="0"/>
          </a:xfrm>
          <a:prstGeom prst="line">
            <a:avLst/>
          </a:prstGeom>
          <a:ln w="47625" cap="rnd">
            <a:solidFill>
              <a:srgbClr val="FFFFD4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1" name="Group 11"/>
          <p:cNvGrpSpPr/>
          <p:nvPr/>
        </p:nvGrpSpPr>
        <p:grpSpPr>
          <a:xfrm>
            <a:off x="6806728" y="6658337"/>
            <a:ext cx="4848001" cy="1048888"/>
            <a:chOff x="0" y="0"/>
            <a:chExt cx="10275957" cy="2223252"/>
          </a:xfrm>
        </p:grpSpPr>
        <p:sp>
          <p:nvSpPr>
            <p:cNvPr id="12" name="Freeform 12"/>
            <p:cNvSpPr/>
            <p:nvPr/>
          </p:nvSpPr>
          <p:spPr>
            <a:xfrm>
              <a:off x="72390" y="72390"/>
              <a:ext cx="10131177" cy="2078472"/>
            </a:xfrm>
            <a:custGeom>
              <a:avLst/>
              <a:gdLst/>
              <a:ahLst/>
              <a:cxnLst/>
              <a:rect l="l" t="t" r="r" b="b"/>
              <a:pathLst>
                <a:path w="10131177" h="2078472">
                  <a:moveTo>
                    <a:pt x="0" y="0"/>
                  </a:moveTo>
                  <a:lnTo>
                    <a:pt x="10131177" y="0"/>
                  </a:lnTo>
                  <a:lnTo>
                    <a:pt x="10131177" y="2078472"/>
                  </a:lnTo>
                  <a:lnTo>
                    <a:pt x="0" y="20784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E265"/>
            </a:solid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10275957" cy="2223252"/>
            </a:xfrm>
            <a:custGeom>
              <a:avLst/>
              <a:gdLst/>
              <a:ahLst/>
              <a:cxnLst/>
              <a:rect l="l" t="t" r="r" b="b"/>
              <a:pathLst>
                <a:path w="10275957" h="2223252">
                  <a:moveTo>
                    <a:pt x="10131177" y="2078472"/>
                  </a:moveTo>
                  <a:lnTo>
                    <a:pt x="10275957" y="2078472"/>
                  </a:lnTo>
                  <a:lnTo>
                    <a:pt x="10275957" y="2223252"/>
                  </a:lnTo>
                  <a:lnTo>
                    <a:pt x="10131177" y="2223252"/>
                  </a:lnTo>
                  <a:lnTo>
                    <a:pt x="10131177" y="207847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78472"/>
                  </a:lnTo>
                  <a:lnTo>
                    <a:pt x="0" y="2078472"/>
                  </a:lnTo>
                  <a:lnTo>
                    <a:pt x="0" y="144780"/>
                  </a:lnTo>
                  <a:close/>
                  <a:moveTo>
                    <a:pt x="0" y="2078472"/>
                  </a:moveTo>
                  <a:lnTo>
                    <a:pt x="144780" y="2078472"/>
                  </a:lnTo>
                  <a:lnTo>
                    <a:pt x="144780" y="2223252"/>
                  </a:lnTo>
                  <a:lnTo>
                    <a:pt x="0" y="2223252"/>
                  </a:lnTo>
                  <a:lnTo>
                    <a:pt x="0" y="2078472"/>
                  </a:lnTo>
                  <a:close/>
                  <a:moveTo>
                    <a:pt x="10131177" y="144780"/>
                  </a:moveTo>
                  <a:lnTo>
                    <a:pt x="10275957" y="144780"/>
                  </a:lnTo>
                  <a:lnTo>
                    <a:pt x="10275957" y="2078472"/>
                  </a:lnTo>
                  <a:lnTo>
                    <a:pt x="10131177" y="2078472"/>
                  </a:lnTo>
                  <a:lnTo>
                    <a:pt x="10131177" y="144780"/>
                  </a:lnTo>
                  <a:close/>
                  <a:moveTo>
                    <a:pt x="144780" y="2078472"/>
                  </a:moveTo>
                  <a:lnTo>
                    <a:pt x="10131177" y="2078472"/>
                  </a:lnTo>
                  <a:lnTo>
                    <a:pt x="10131177" y="2223252"/>
                  </a:lnTo>
                  <a:lnTo>
                    <a:pt x="144780" y="2223252"/>
                  </a:lnTo>
                  <a:lnTo>
                    <a:pt x="144780" y="2078472"/>
                  </a:lnTo>
                  <a:close/>
                  <a:moveTo>
                    <a:pt x="10131177" y="0"/>
                  </a:moveTo>
                  <a:lnTo>
                    <a:pt x="10275957" y="0"/>
                  </a:lnTo>
                  <a:lnTo>
                    <a:pt x="10275957" y="144780"/>
                  </a:lnTo>
                  <a:lnTo>
                    <a:pt x="10131177" y="144780"/>
                  </a:lnTo>
                  <a:lnTo>
                    <a:pt x="10131177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0131177" y="0"/>
                  </a:lnTo>
                  <a:lnTo>
                    <a:pt x="10131177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11843126" y="3070342"/>
            <a:ext cx="5875707" cy="1451212"/>
            <a:chOff x="0" y="0"/>
            <a:chExt cx="12454312" cy="3076029"/>
          </a:xfrm>
        </p:grpSpPr>
        <p:sp>
          <p:nvSpPr>
            <p:cNvPr id="15" name="Freeform 15"/>
            <p:cNvSpPr/>
            <p:nvPr/>
          </p:nvSpPr>
          <p:spPr>
            <a:xfrm>
              <a:off x="72390" y="72390"/>
              <a:ext cx="12309532" cy="2931249"/>
            </a:xfrm>
            <a:custGeom>
              <a:avLst/>
              <a:gdLst/>
              <a:ahLst/>
              <a:cxnLst/>
              <a:rect l="l" t="t" r="r" b="b"/>
              <a:pathLst>
                <a:path w="12309532" h="2931249">
                  <a:moveTo>
                    <a:pt x="0" y="0"/>
                  </a:moveTo>
                  <a:lnTo>
                    <a:pt x="12309532" y="0"/>
                  </a:lnTo>
                  <a:lnTo>
                    <a:pt x="12309532" y="2931249"/>
                  </a:lnTo>
                  <a:lnTo>
                    <a:pt x="0" y="293124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0D7DF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0" y="0"/>
              <a:ext cx="12454312" cy="3076029"/>
            </a:xfrm>
            <a:custGeom>
              <a:avLst/>
              <a:gdLst/>
              <a:ahLst/>
              <a:cxnLst/>
              <a:rect l="l" t="t" r="r" b="b"/>
              <a:pathLst>
                <a:path w="12454312" h="3076029">
                  <a:moveTo>
                    <a:pt x="12309532" y="2931249"/>
                  </a:moveTo>
                  <a:lnTo>
                    <a:pt x="12454312" y="2931249"/>
                  </a:lnTo>
                  <a:lnTo>
                    <a:pt x="12454312" y="3076029"/>
                  </a:lnTo>
                  <a:lnTo>
                    <a:pt x="12309532" y="3076029"/>
                  </a:lnTo>
                  <a:lnTo>
                    <a:pt x="12309532" y="2931249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931249"/>
                  </a:lnTo>
                  <a:lnTo>
                    <a:pt x="0" y="2931249"/>
                  </a:lnTo>
                  <a:lnTo>
                    <a:pt x="0" y="144780"/>
                  </a:lnTo>
                  <a:close/>
                  <a:moveTo>
                    <a:pt x="0" y="2931249"/>
                  </a:moveTo>
                  <a:lnTo>
                    <a:pt x="144780" y="2931249"/>
                  </a:lnTo>
                  <a:lnTo>
                    <a:pt x="144780" y="3076029"/>
                  </a:lnTo>
                  <a:lnTo>
                    <a:pt x="0" y="3076029"/>
                  </a:lnTo>
                  <a:lnTo>
                    <a:pt x="0" y="2931249"/>
                  </a:lnTo>
                  <a:close/>
                  <a:moveTo>
                    <a:pt x="12309532" y="144780"/>
                  </a:moveTo>
                  <a:lnTo>
                    <a:pt x="12454312" y="144780"/>
                  </a:lnTo>
                  <a:lnTo>
                    <a:pt x="12454312" y="2931249"/>
                  </a:lnTo>
                  <a:lnTo>
                    <a:pt x="12309532" y="2931249"/>
                  </a:lnTo>
                  <a:lnTo>
                    <a:pt x="12309532" y="144780"/>
                  </a:lnTo>
                  <a:close/>
                  <a:moveTo>
                    <a:pt x="144780" y="2931249"/>
                  </a:moveTo>
                  <a:lnTo>
                    <a:pt x="12309532" y="2931249"/>
                  </a:lnTo>
                  <a:lnTo>
                    <a:pt x="12309532" y="3076029"/>
                  </a:lnTo>
                  <a:lnTo>
                    <a:pt x="144780" y="3076029"/>
                  </a:lnTo>
                  <a:lnTo>
                    <a:pt x="144780" y="2931249"/>
                  </a:lnTo>
                  <a:close/>
                  <a:moveTo>
                    <a:pt x="12309532" y="0"/>
                  </a:moveTo>
                  <a:lnTo>
                    <a:pt x="12454312" y="0"/>
                  </a:lnTo>
                  <a:lnTo>
                    <a:pt x="12454312" y="144780"/>
                  </a:lnTo>
                  <a:lnTo>
                    <a:pt x="12309532" y="144780"/>
                  </a:lnTo>
                  <a:lnTo>
                    <a:pt x="1230953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2309532" y="0"/>
                  </a:lnTo>
                  <a:lnTo>
                    <a:pt x="1230953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7" name="Group 17"/>
          <p:cNvGrpSpPr/>
          <p:nvPr/>
        </p:nvGrpSpPr>
        <p:grpSpPr>
          <a:xfrm>
            <a:off x="11893258" y="4798702"/>
            <a:ext cx="5875707" cy="1451212"/>
            <a:chOff x="0" y="0"/>
            <a:chExt cx="12454312" cy="3076029"/>
          </a:xfrm>
        </p:grpSpPr>
        <p:sp>
          <p:nvSpPr>
            <p:cNvPr id="18" name="Freeform 18"/>
            <p:cNvSpPr/>
            <p:nvPr/>
          </p:nvSpPr>
          <p:spPr>
            <a:xfrm>
              <a:off x="72390" y="72390"/>
              <a:ext cx="12309532" cy="2931249"/>
            </a:xfrm>
            <a:custGeom>
              <a:avLst/>
              <a:gdLst/>
              <a:ahLst/>
              <a:cxnLst/>
              <a:rect l="l" t="t" r="r" b="b"/>
              <a:pathLst>
                <a:path w="12309532" h="2931249">
                  <a:moveTo>
                    <a:pt x="0" y="0"/>
                  </a:moveTo>
                  <a:lnTo>
                    <a:pt x="12309532" y="0"/>
                  </a:lnTo>
                  <a:lnTo>
                    <a:pt x="12309532" y="2931249"/>
                  </a:lnTo>
                  <a:lnTo>
                    <a:pt x="0" y="293124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0D7DF"/>
            </a:solidFill>
          </p:spPr>
        </p:sp>
        <p:sp>
          <p:nvSpPr>
            <p:cNvPr id="19" name="Freeform 19"/>
            <p:cNvSpPr/>
            <p:nvPr/>
          </p:nvSpPr>
          <p:spPr>
            <a:xfrm>
              <a:off x="0" y="0"/>
              <a:ext cx="12454312" cy="3076029"/>
            </a:xfrm>
            <a:custGeom>
              <a:avLst/>
              <a:gdLst/>
              <a:ahLst/>
              <a:cxnLst/>
              <a:rect l="l" t="t" r="r" b="b"/>
              <a:pathLst>
                <a:path w="12454312" h="3076029">
                  <a:moveTo>
                    <a:pt x="12309532" y="2931249"/>
                  </a:moveTo>
                  <a:lnTo>
                    <a:pt x="12454312" y="2931249"/>
                  </a:lnTo>
                  <a:lnTo>
                    <a:pt x="12454312" y="3076029"/>
                  </a:lnTo>
                  <a:lnTo>
                    <a:pt x="12309532" y="3076029"/>
                  </a:lnTo>
                  <a:lnTo>
                    <a:pt x="12309532" y="2931249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931249"/>
                  </a:lnTo>
                  <a:lnTo>
                    <a:pt x="0" y="2931249"/>
                  </a:lnTo>
                  <a:lnTo>
                    <a:pt x="0" y="144780"/>
                  </a:lnTo>
                  <a:close/>
                  <a:moveTo>
                    <a:pt x="0" y="2931249"/>
                  </a:moveTo>
                  <a:lnTo>
                    <a:pt x="144780" y="2931249"/>
                  </a:lnTo>
                  <a:lnTo>
                    <a:pt x="144780" y="3076029"/>
                  </a:lnTo>
                  <a:lnTo>
                    <a:pt x="0" y="3076029"/>
                  </a:lnTo>
                  <a:lnTo>
                    <a:pt x="0" y="2931249"/>
                  </a:lnTo>
                  <a:close/>
                  <a:moveTo>
                    <a:pt x="12309532" y="144780"/>
                  </a:moveTo>
                  <a:lnTo>
                    <a:pt x="12454312" y="144780"/>
                  </a:lnTo>
                  <a:lnTo>
                    <a:pt x="12454312" y="2931249"/>
                  </a:lnTo>
                  <a:lnTo>
                    <a:pt x="12309532" y="2931249"/>
                  </a:lnTo>
                  <a:lnTo>
                    <a:pt x="12309532" y="144780"/>
                  </a:lnTo>
                  <a:close/>
                  <a:moveTo>
                    <a:pt x="144780" y="2931249"/>
                  </a:moveTo>
                  <a:lnTo>
                    <a:pt x="12309532" y="2931249"/>
                  </a:lnTo>
                  <a:lnTo>
                    <a:pt x="12309532" y="3076029"/>
                  </a:lnTo>
                  <a:lnTo>
                    <a:pt x="144780" y="3076029"/>
                  </a:lnTo>
                  <a:lnTo>
                    <a:pt x="144780" y="2931249"/>
                  </a:lnTo>
                  <a:close/>
                  <a:moveTo>
                    <a:pt x="12309532" y="0"/>
                  </a:moveTo>
                  <a:lnTo>
                    <a:pt x="12454312" y="0"/>
                  </a:lnTo>
                  <a:lnTo>
                    <a:pt x="12454312" y="144780"/>
                  </a:lnTo>
                  <a:lnTo>
                    <a:pt x="12309532" y="144780"/>
                  </a:lnTo>
                  <a:lnTo>
                    <a:pt x="1230953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2309532" y="0"/>
                  </a:lnTo>
                  <a:lnTo>
                    <a:pt x="1230953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20" name="Group 20"/>
          <p:cNvGrpSpPr/>
          <p:nvPr/>
        </p:nvGrpSpPr>
        <p:grpSpPr>
          <a:xfrm>
            <a:off x="11893258" y="6457175"/>
            <a:ext cx="5875707" cy="2005766"/>
            <a:chOff x="0" y="0"/>
            <a:chExt cx="12454312" cy="4251477"/>
          </a:xfrm>
        </p:grpSpPr>
        <p:sp>
          <p:nvSpPr>
            <p:cNvPr id="21" name="Freeform 21"/>
            <p:cNvSpPr/>
            <p:nvPr/>
          </p:nvSpPr>
          <p:spPr>
            <a:xfrm>
              <a:off x="72390" y="72390"/>
              <a:ext cx="12309532" cy="4106697"/>
            </a:xfrm>
            <a:custGeom>
              <a:avLst/>
              <a:gdLst/>
              <a:ahLst/>
              <a:cxnLst/>
              <a:rect l="l" t="t" r="r" b="b"/>
              <a:pathLst>
                <a:path w="12309532" h="4106697">
                  <a:moveTo>
                    <a:pt x="0" y="0"/>
                  </a:moveTo>
                  <a:lnTo>
                    <a:pt x="12309532" y="0"/>
                  </a:lnTo>
                  <a:lnTo>
                    <a:pt x="12309532" y="4106697"/>
                  </a:lnTo>
                  <a:lnTo>
                    <a:pt x="0" y="41066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0D7DF"/>
            </a:solidFill>
          </p:spPr>
        </p:sp>
        <p:sp>
          <p:nvSpPr>
            <p:cNvPr id="22" name="Freeform 22"/>
            <p:cNvSpPr/>
            <p:nvPr/>
          </p:nvSpPr>
          <p:spPr>
            <a:xfrm>
              <a:off x="0" y="0"/>
              <a:ext cx="12454312" cy="4251477"/>
            </a:xfrm>
            <a:custGeom>
              <a:avLst/>
              <a:gdLst/>
              <a:ahLst/>
              <a:cxnLst/>
              <a:rect l="l" t="t" r="r" b="b"/>
              <a:pathLst>
                <a:path w="12454312" h="4251477">
                  <a:moveTo>
                    <a:pt x="12309532" y="4106697"/>
                  </a:moveTo>
                  <a:lnTo>
                    <a:pt x="12454312" y="4106697"/>
                  </a:lnTo>
                  <a:lnTo>
                    <a:pt x="12454312" y="4251477"/>
                  </a:lnTo>
                  <a:lnTo>
                    <a:pt x="12309532" y="4251477"/>
                  </a:lnTo>
                  <a:lnTo>
                    <a:pt x="12309532" y="410669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4106697"/>
                  </a:lnTo>
                  <a:lnTo>
                    <a:pt x="0" y="4106697"/>
                  </a:lnTo>
                  <a:lnTo>
                    <a:pt x="0" y="144780"/>
                  </a:lnTo>
                  <a:close/>
                  <a:moveTo>
                    <a:pt x="0" y="4106697"/>
                  </a:moveTo>
                  <a:lnTo>
                    <a:pt x="144780" y="4106697"/>
                  </a:lnTo>
                  <a:lnTo>
                    <a:pt x="144780" y="4251477"/>
                  </a:lnTo>
                  <a:lnTo>
                    <a:pt x="0" y="4251477"/>
                  </a:lnTo>
                  <a:lnTo>
                    <a:pt x="0" y="4106697"/>
                  </a:lnTo>
                  <a:close/>
                  <a:moveTo>
                    <a:pt x="12309532" y="144780"/>
                  </a:moveTo>
                  <a:lnTo>
                    <a:pt x="12454312" y="144780"/>
                  </a:lnTo>
                  <a:lnTo>
                    <a:pt x="12454312" y="4106697"/>
                  </a:lnTo>
                  <a:lnTo>
                    <a:pt x="12309532" y="4106697"/>
                  </a:lnTo>
                  <a:lnTo>
                    <a:pt x="12309532" y="144780"/>
                  </a:lnTo>
                  <a:close/>
                  <a:moveTo>
                    <a:pt x="144780" y="4106697"/>
                  </a:moveTo>
                  <a:lnTo>
                    <a:pt x="12309532" y="4106697"/>
                  </a:lnTo>
                  <a:lnTo>
                    <a:pt x="12309532" y="4251477"/>
                  </a:lnTo>
                  <a:lnTo>
                    <a:pt x="144780" y="4251477"/>
                  </a:lnTo>
                  <a:lnTo>
                    <a:pt x="144780" y="4106697"/>
                  </a:lnTo>
                  <a:close/>
                  <a:moveTo>
                    <a:pt x="12309532" y="0"/>
                  </a:moveTo>
                  <a:lnTo>
                    <a:pt x="12454312" y="0"/>
                  </a:lnTo>
                  <a:lnTo>
                    <a:pt x="12454312" y="144780"/>
                  </a:lnTo>
                  <a:lnTo>
                    <a:pt x="12309532" y="144780"/>
                  </a:lnTo>
                  <a:lnTo>
                    <a:pt x="1230953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2309532" y="0"/>
                  </a:lnTo>
                  <a:lnTo>
                    <a:pt x="1230953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23" name="Group 23"/>
          <p:cNvGrpSpPr/>
          <p:nvPr/>
        </p:nvGrpSpPr>
        <p:grpSpPr>
          <a:xfrm>
            <a:off x="1148878" y="4798702"/>
            <a:ext cx="4773375" cy="1314088"/>
            <a:chOff x="0" y="0"/>
            <a:chExt cx="1614697" cy="444519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614697" cy="444519"/>
            </a:xfrm>
            <a:custGeom>
              <a:avLst/>
              <a:gdLst/>
              <a:ahLst/>
              <a:cxnLst/>
              <a:rect l="l" t="t" r="r" b="b"/>
              <a:pathLst>
                <a:path w="1614697" h="444519">
                  <a:moveTo>
                    <a:pt x="0" y="0"/>
                  </a:moveTo>
                  <a:lnTo>
                    <a:pt x="1614697" y="0"/>
                  </a:lnTo>
                  <a:lnTo>
                    <a:pt x="1614697" y="444519"/>
                  </a:lnTo>
                  <a:lnTo>
                    <a:pt x="0" y="444519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25" name="TextBox 25"/>
          <p:cNvSpPr txBox="1"/>
          <p:nvPr/>
        </p:nvSpPr>
        <p:spPr>
          <a:xfrm>
            <a:off x="847653" y="467530"/>
            <a:ext cx="16356408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三、素養導向試題</a:t>
            </a:r>
          </a:p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    1、兩大要素</a:t>
            </a:r>
          </a:p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  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7755488" y="3302989"/>
            <a:ext cx="2950481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39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生活情境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7041107" y="4968882"/>
            <a:ext cx="4379243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39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學習脈絡情境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7041107" y="6634776"/>
            <a:ext cx="4379243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39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學術探究情境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2005653" y="3256634"/>
            <a:ext cx="5521180" cy="12649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sz="4800">
                <a:solidFill>
                  <a:srgbClr val="000000"/>
                </a:solidFill>
                <a:ea typeface="悠哉字体"/>
              </a:rPr>
              <a:t>學生</a:t>
            </a:r>
            <a:r>
              <a:rPr lang="en-US" sz="4800">
                <a:solidFill>
                  <a:srgbClr val="F62A21"/>
                </a:solidFill>
                <a:ea typeface="悠哉字体"/>
              </a:rPr>
              <a:t>【親身】</a:t>
            </a:r>
            <a:r>
              <a:rPr lang="en-US" sz="4800">
                <a:solidFill>
                  <a:srgbClr val="000000"/>
                </a:solidFill>
                <a:ea typeface="悠哉字体"/>
              </a:rPr>
              <a:t>經歷過的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070522" y="4922527"/>
            <a:ext cx="5521180" cy="12649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sz="4800">
                <a:solidFill>
                  <a:srgbClr val="000000"/>
                </a:solidFill>
                <a:ea typeface="悠哉字体"/>
              </a:rPr>
              <a:t>學生</a:t>
            </a:r>
            <a:r>
              <a:rPr lang="en-US" sz="4800">
                <a:solidFill>
                  <a:srgbClr val="F62A21"/>
                </a:solidFill>
                <a:ea typeface="悠哉字体"/>
              </a:rPr>
              <a:t>【未來可能】</a:t>
            </a:r>
            <a:r>
              <a:rPr lang="en-US" sz="4800">
                <a:solidFill>
                  <a:srgbClr val="000000"/>
                </a:solidFill>
                <a:ea typeface="悠哉字体"/>
              </a:rPr>
              <a:t>經歷的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2070522" y="6588421"/>
            <a:ext cx="5521180" cy="1874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sz="4800">
                <a:solidFill>
                  <a:srgbClr val="F62A21"/>
                </a:solidFill>
                <a:ea typeface="悠哉字体"/>
              </a:rPr>
              <a:t>【他人】</a:t>
            </a:r>
            <a:r>
              <a:rPr lang="en-US" sz="4800">
                <a:solidFill>
                  <a:srgbClr val="000000"/>
                </a:solidFill>
                <a:ea typeface="悠哉字体"/>
              </a:rPr>
              <a:t>的經歷，但值得參考的，例如：實驗題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028700" y="4766136"/>
            <a:ext cx="5127925" cy="1236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004AAD"/>
                </a:solidFill>
                <a:ea typeface="悠哉字体"/>
              </a:rPr>
              <a:t>真實的情境</a:t>
            </a:r>
          </a:p>
        </p:txBody>
      </p:sp>
      <p:sp>
        <p:nvSpPr>
          <p:cNvPr id="33" name="AutoShape 33"/>
          <p:cNvSpPr/>
          <p:nvPr/>
        </p:nvSpPr>
        <p:spPr>
          <a:xfrm rot="5400000">
            <a:off x="4487021" y="5465552"/>
            <a:ext cx="3386833" cy="0"/>
          </a:xfrm>
          <a:prstGeom prst="line">
            <a:avLst/>
          </a:prstGeom>
          <a:ln w="47625" cap="rnd">
            <a:solidFill>
              <a:srgbClr val="FFFFD4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4" name="TextBox 34"/>
          <p:cNvSpPr txBox="1"/>
          <p:nvPr/>
        </p:nvSpPr>
        <p:spPr>
          <a:xfrm>
            <a:off x="11031092" y="9201150"/>
            <a:ext cx="7039106" cy="486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89"/>
              </a:lnSpc>
            </a:pPr>
            <a:r>
              <a:rPr lang="en-US" sz="2849">
                <a:solidFill>
                  <a:srgbClr val="FFFFFF"/>
                </a:solidFill>
                <a:ea typeface="悠哉字体"/>
              </a:rPr>
              <a:t>引用自：素養導向評量的界定與實踐/任宗浩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-1117219" y="4139392"/>
            <a:ext cx="4291838" cy="4114800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3691763" y="4792807"/>
            <a:ext cx="3178076" cy="1714500"/>
            <a:chOff x="0" y="0"/>
            <a:chExt cx="6736337" cy="3634102"/>
          </a:xfrm>
        </p:grpSpPr>
        <p:sp>
          <p:nvSpPr>
            <p:cNvPr id="4" name="Freeform 4"/>
            <p:cNvSpPr/>
            <p:nvPr/>
          </p:nvSpPr>
          <p:spPr>
            <a:xfrm>
              <a:off x="72390" y="72390"/>
              <a:ext cx="6591557" cy="3489322"/>
            </a:xfrm>
            <a:custGeom>
              <a:avLst/>
              <a:gdLst/>
              <a:ahLst/>
              <a:cxnLst/>
              <a:rect l="l" t="t" r="r" b="b"/>
              <a:pathLst>
                <a:path w="6591557" h="3489322">
                  <a:moveTo>
                    <a:pt x="0" y="0"/>
                  </a:moveTo>
                  <a:lnTo>
                    <a:pt x="6591557" y="0"/>
                  </a:lnTo>
                  <a:lnTo>
                    <a:pt x="6591557" y="3489322"/>
                  </a:lnTo>
                  <a:lnTo>
                    <a:pt x="0" y="3489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BD59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0" y="0"/>
              <a:ext cx="6736337" cy="3634101"/>
            </a:xfrm>
            <a:custGeom>
              <a:avLst/>
              <a:gdLst/>
              <a:ahLst/>
              <a:cxnLst/>
              <a:rect l="l" t="t" r="r" b="b"/>
              <a:pathLst>
                <a:path w="6736337" h="3634101">
                  <a:moveTo>
                    <a:pt x="6591557" y="3489322"/>
                  </a:moveTo>
                  <a:lnTo>
                    <a:pt x="6736337" y="3489322"/>
                  </a:lnTo>
                  <a:lnTo>
                    <a:pt x="6736337" y="3634101"/>
                  </a:lnTo>
                  <a:lnTo>
                    <a:pt x="6591557" y="3634101"/>
                  </a:lnTo>
                  <a:lnTo>
                    <a:pt x="6591557" y="348932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489322"/>
                  </a:lnTo>
                  <a:lnTo>
                    <a:pt x="0" y="3489322"/>
                  </a:lnTo>
                  <a:lnTo>
                    <a:pt x="0" y="144780"/>
                  </a:lnTo>
                  <a:close/>
                  <a:moveTo>
                    <a:pt x="0" y="3489322"/>
                  </a:moveTo>
                  <a:lnTo>
                    <a:pt x="144780" y="3489322"/>
                  </a:lnTo>
                  <a:lnTo>
                    <a:pt x="144780" y="3634101"/>
                  </a:lnTo>
                  <a:lnTo>
                    <a:pt x="0" y="3634101"/>
                  </a:lnTo>
                  <a:lnTo>
                    <a:pt x="0" y="3489322"/>
                  </a:lnTo>
                  <a:close/>
                  <a:moveTo>
                    <a:pt x="6591557" y="144780"/>
                  </a:moveTo>
                  <a:lnTo>
                    <a:pt x="6736337" y="144780"/>
                  </a:lnTo>
                  <a:lnTo>
                    <a:pt x="6736337" y="3489322"/>
                  </a:lnTo>
                  <a:lnTo>
                    <a:pt x="6591557" y="3489322"/>
                  </a:lnTo>
                  <a:lnTo>
                    <a:pt x="6591557" y="144780"/>
                  </a:lnTo>
                  <a:close/>
                  <a:moveTo>
                    <a:pt x="144780" y="3489322"/>
                  </a:moveTo>
                  <a:lnTo>
                    <a:pt x="6591557" y="3489322"/>
                  </a:lnTo>
                  <a:lnTo>
                    <a:pt x="6591557" y="3634101"/>
                  </a:lnTo>
                  <a:lnTo>
                    <a:pt x="144780" y="3634101"/>
                  </a:lnTo>
                  <a:lnTo>
                    <a:pt x="144780" y="3489322"/>
                  </a:lnTo>
                  <a:close/>
                  <a:moveTo>
                    <a:pt x="6591557" y="0"/>
                  </a:moveTo>
                  <a:lnTo>
                    <a:pt x="6736337" y="0"/>
                  </a:lnTo>
                  <a:lnTo>
                    <a:pt x="6736337" y="144780"/>
                  </a:lnTo>
                  <a:lnTo>
                    <a:pt x="6591557" y="144780"/>
                  </a:lnTo>
                  <a:lnTo>
                    <a:pt x="6591557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6591557" y="0"/>
                  </a:lnTo>
                  <a:lnTo>
                    <a:pt x="6591557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869839" y="5070071"/>
            <a:ext cx="1628031" cy="1159972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264038" y="322118"/>
            <a:ext cx="17680016" cy="3458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2130417" lvl="1" indent="-1065209" algn="just">
              <a:lnSpc>
                <a:spcPts val="13814"/>
              </a:lnSpc>
              <a:buFont typeface="Arial"/>
              <a:buChar char="•"/>
            </a:pPr>
            <a:r>
              <a:rPr lang="en-US" sz="9867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選擇合理且適當的問題情境</a:t>
            </a:r>
            <a:endParaRPr lang="en-US" sz="9867" dirty="0">
              <a:solidFill>
                <a:srgbClr val="FFFFFF"/>
              </a:solidFill>
              <a:latin typeface="悠哉字体" panose="020B0604020202020204" charset="-122"/>
              <a:ea typeface="悠哉字体" panose="020B0604020202020204" charset="-122"/>
            </a:endParaRPr>
          </a:p>
          <a:p>
            <a:pPr marL="2130411" lvl="1" indent="-1065205" algn="just">
              <a:lnSpc>
                <a:spcPts val="13814"/>
              </a:lnSpc>
              <a:buFont typeface="Arial"/>
              <a:buChar char="•"/>
            </a:pPr>
            <a:r>
              <a:rPr lang="en-US" sz="9867" dirty="0" err="1">
                <a:solidFill>
                  <a:srgbClr val="FFFFFF"/>
                </a:solidFill>
                <a:ea typeface="悠哉字体"/>
              </a:rPr>
              <a:t>正向引導學生的學習動機</a:t>
            </a:r>
            <a:endParaRPr lang="en-US" sz="9867" dirty="0">
              <a:solidFill>
                <a:srgbClr val="FFFFFF"/>
              </a:solidFill>
              <a:ea typeface="悠哉字体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3691763" y="5000625"/>
            <a:ext cx="3178076" cy="1236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000000"/>
                </a:solidFill>
                <a:ea typeface="悠哉字体"/>
              </a:rPr>
              <a:t>好情境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8497870" y="4792807"/>
            <a:ext cx="9446185" cy="1714500"/>
            <a:chOff x="0" y="0"/>
            <a:chExt cx="20022395" cy="3634102"/>
          </a:xfrm>
        </p:grpSpPr>
        <p:sp>
          <p:nvSpPr>
            <p:cNvPr id="10" name="Freeform 10"/>
            <p:cNvSpPr/>
            <p:nvPr/>
          </p:nvSpPr>
          <p:spPr>
            <a:xfrm>
              <a:off x="72390" y="72390"/>
              <a:ext cx="19877616" cy="3489322"/>
            </a:xfrm>
            <a:custGeom>
              <a:avLst/>
              <a:gdLst/>
              <a:ahLst/>
              <a:cxnLst/>
              <a:rect l="l" t="t" r="r" b="b"/>
              <a:pathLst>
                <a:path w="19877616" h="3489322">
                  <a:moveTo>
                    <a:pt x="0" y="0"/>
                  </a:moveTo>
                  <a:lnTo>
                    <a:pt x="19877616" y="0"/>
                  </a:lnTo>
                  <a:lnTo>
                    <a:pt x="19877616" y="3489322"/>
                  </a:lnTo>
                  <a:lnTo>
                    <a:pt x="0" y="34893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E265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0" y="0"/>
              <a:ext cx="20022395" cy="3634101"/>
            </a:xfrm>
            <a:custGeom>
              <a:avLst/>
              <a:gdLst/>
              <a:ahLst/>
              <a:cxnLst/>
              <a:rect l="l" t="t" r="r" b="b"/>
              <a:pathLst>
                <a:path w="20022395" h="3634101">
                  <a:moveTo>
                    <a:pt x="19877615" y="3489322"/>
                  </a:moveTo>
                  <a:lnTo>
                    <a:pt x="20022395" y="3489322"/>
                  </a:lnTo>
                  <a:lnTo>
                    <a:pt x="20022395" y="3634101"/>
                  </a:lnTo>
                  <a:lnTo>
                    <a:pt x="19877615" y="3634101"/>
                  </a:lnTo>
                  <a:lnTo>
                    <a:pt x="19877615" y="348932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489322"/>
                  </a:lnTo>
                  <a:lnTo>
                    <a:pt x="0" y="3489322"/>
                  </a:lnTo>
                  <a:lnTo>
                    <a:pt x="0" y="144780"/>
                  </a:lnTo>
                  <a:close/>
                  <a:moveTo>
                    <a:pt x="0" y="3489322"/>
                  </a:moveTo>
                  <a:lnTo>
                    <a:pt x="144780" y="3489322"/>
                  </a:lnTo>
                  <a:lnTo>
                    <a:pt x="144780" y="3634101"/>
                  </a:lnTo>
                  <a:lnTo>
                    <a:pt x="0" y="3634101"/>
                  </a:lnTo>
                  <a:lnTo>
                    <a:pt x="0" y="3489322"/>
                  </a:lnTo>
                  <a:close/>
                  <a:moveTo>
                    <a:pt x="19877615" y="144780"/>
                  </a:moveTo>
                  <a:lnTo>
                    <a:pt x="20022395" y="144780"/>
                  </a:lnTo>
                  <a:lnTo>
                    <a:pt x="20022395" y="3489322"/>
                  </a:lnTo>
                  <a:lnTo>
                    <a:pt x="19877615" y="3489322"/>
                  </a:lnTo>
                  <a:lnTo>
                    <a:pt x="19877615" y="144780"/>
                  </a:lnTo>
                  <a:close/>
                  <a:moveTo>
                    <a:pt x="144780" y="3489322"/>
                  </a:moveTo>
                  <a:lnTo>
                    <a:pt x="19877615" y="3489322"/>
                  </a:lnTo>
                  <a:lnTo>
                    <a:pt x="19877615" y="3634101"/>
                  </a:lnTo>
                  <a:lnTo>
                    <a:pt x="144780" y="3634101"/>
                  </a:lnTo>
                  <a:lnTo>
                    <a:pt x="144780" y="3489322"/>
                  </a:lnTo>
                  <a:close/>
                  <a:moveTo>
                    <a:pt x="19877615" y="0"/>
                  </a:moveTo>
                  <a:lnTo>
                    <a:pt x="20022395" y="0"/>
                  </a:lnTo>
                  <a:lnTo>
                    <a:pt x="20022395" y="144780"/>
                  </a:lnTo>
                  <a:lnTo>
                    <a:pt x="19877615" y="144780"/>
                  </a:lnTo>
                  <a:lnTo>
                    <a:pt x="1987761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9877615" y="0"/>
                  </a:lnTo>
                  <a:lnTo>
                    <a:pt x="1987761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2" name="TextBox 12"/>
          <p:cNvSpPr txBox="1"/>
          <p:nvPr/>
        </p:nvSpPr>
        <p:spPr>
          <a:xfrm>
            <a:off x="8715033" y="4960447"/>
            <a:ext cx="9229021" cy="1236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>
                <a:solidFill>
                  <a:srgbClr val="000000"/>
                </a:solidFill>
                <a:ea typeface="悠哉字体"/>
              </a:rPr>
              <a:t>學生體會學習是有用的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3691763" y="6995749"/>
            <a:ext cx="3178076" cy="2815867"/>
            <a:chOff x="0" y="0"/>
            <a:chExt cx="6736337" cy="5968590"/>
          </a:xfrm>
        </p:grpSpPr>
        <p:sp>
          <p:nvSpPr>
            <p:cNvPr id="14" name="Freeform 14"/>
            <p:cNvSpPr/>
            <p:nvPr/>
          </p:nvSpPr>
          <p:spPr>
            <a:xfrm>
              <a:off x="72390" y="72390"/>
              <a:ext cx="6591557" cy="5823810"/>
            </a:xfrm>
            <a:custGeom>
              <a:avLst/>
              <a:gdLst/>
              <a:ahLst/>
              <a:cxnLst/>
              <a:rect l="l" t="t" r="r" b="b"/>
              <a:pathLst>
                <a:path w="6591557" h="5823810">
                  <a:moveTo>
                    <a:pt x="0" y="0"/>
                  </a:moveTo>
                  <a:lnTo>
                    <a:pt x="6591557" y="0"/>
                  </a:lnTo>
                  <a:lnTo>
                    <a:pt x="6591557" y="5823810"/>
                  </a:lnTo>
                  <a:lnTo>
                    <a:pt x="0" y="5823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6BDC0"/>
            </a:solidFill>
          </p:spPr>
        </p:sp>
        <p:sp>
          <p:nvSpPr>
            <p:cNvPr id="15" name="Freeform 15"/>
            <p:cNvSpPr/>
            <p:nvPr/>
          </p:nvSpPr>
          <p:spPr>
            <a:xfrm>
              <a:off x="0" y="0"/>
              <a:ext cx="6736337" cy="5968590"/>
            </a:xfrm>
            <a:custGeom>
              <a:avLst/>
              <a:gdLst/>
              <a:ahLst/>
              <a:cxnLst/>
              <a:rect l="l" t="t" r="r" b="b"/>
              <a:pathLst>
                <a:path w="6736337" h="5968590">
                  <a:moveTo>
                    <a:pt x="6591557" y="5823810"/>
                  </a:moveTo>
                  <a:lnTo>
                    <a:pt x="6736337" y="5823810"/>
                  </a:lnTo>
                  <a:lnTo>
                    <a:pt x="6736337" y="5968590"/>
                  </a:lnTo>
                  <a:lnTo>
                    <a:pt x="6591557" y="5968590"/>
                  </a:lnTo>
                  <a:lnTo>
                    <a:pt x="6591557" y="582381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5823810"/>
                  </a:lnTo>
                  <a:lnTo>
                    <a:pt x="0" y="5823810"/>
                  </a:lnTo>
                  <a:lnTo>
                    <a:pt x="0" y="144780"/>
                  </a:lnTo>
                  <a:close/>
                  <a:moveTo>
                    <a:pt x="0" y="5823810"/>
                  </a:moveTo>
                  <a:lnTo>
                    <a:pt x="144780" y="5823810"/>
                  </a:lnTo>
                  <a:lnTo>
                    <a:pt x="144780" y="5968590"/>
                  </a:lnTo>
                  <a:lnTo>
                    <a:pt x="0" y="5968590"/>
                  </a:lnTo>
                  <a:lnTo>
                    <a:pt x="0" y="5823810"/>
                  </a:lnTo>
                  <a:close/>
                  <a:moveTo>
                    <a:pt x="6591557" y="144780"/>
                  </a:moveTo>
                  <a:lnTo>
                    <a:pt x="6736337" y="144780"/>
                  </a:lnTo>
                  <a:lnTo>
                    <a:pt x="6736337" y="5823810"/>
                  </a:lnTo>
                  <a:lnTo>
                    <a:pt x="6591557" y="5823810"/>
                  </a:lnTo>
                  <a:lnTo>
                    <a:pt x="6591557" y="144780"/>
                  </a:lnTo>
                  <a:close/>
                  <a:moveTo>
                    <a:pt x="144780" y="5823810"/>
                  </a:moveTo>
                  <a:lnTo>
                    <a:pt x="6591557" y="5823810"/>
                  </a:lnTo>
                  <a:lnTo>
                    <a:pt x="6591557" y="5968590"/>
                  </a:lnTo>
                  <a:lnTo>
                    <a:pt x="144780" y="5968590"/>
                  </a:lnTo>
                  <a:lnTo>
                    <a:pt x="144780" y="5823810"/>
                  </a:lnTo>
                  <a:close/>
                  <a:moveTo>
                    <a:pt x="6591557" y="0"/>
                  </a:moveTo>
                  <a:lnTo>
                    <a:pt x="6736337" y="0"/>
                  </a:lnTo>
                  <a:lnTo>
                    <a:pt x="6736337" y="144780"/>
                  </a:lnTo>
                  <a:lnTo>
                    <a:pt x="6591557" y="144780"/>
                  </a:lnTo>
                  <a:lnTo>
                    <a:pt x="6591557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6591557" y="0"/>
                  </a:lnTo>
                  <a:lnTo>
                    <a:pt x="6591557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6" name="TextBox 16"/>
          <p:cNvSpPr txBox="1"/>
          <p:nvPr/>
        </p:nvSpPr>
        <p:spPr>
          <a:xfrm>
            <a:off x="3691763" y="7145239"/>
            <a:ext cx="3178076" cy="25168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52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不合理或不必要的情境</a:t>
            </a: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869839" y="7674206"/>
            <a:ext cx="1628031" cy="1159972"/>
          </a:xfrm>
          <a:prstGeom prst="rect">
            <a:avLst/>
          </a:prstGeom>
        </p:spPr>
      </p:pic>
      <p:grpSp>
        <p:nvGrpSpPr>
          <p:cNvPr id="18" name="Group 18"/>
          <p:cNvGrpSpPr/>
          <p:nvPr/>
        </p:nvGrpSpPr>
        <p:grpSpPr>
          <a:xfrm>
            <a:off x="8497870" y="6995749"/>
            <a:ext cx="9446185" cy="2815867"/>
            <a:chOff x="0" y="0"/>
            <a:chExt cx="20022395" cy="5968590"/>
          </a:xfrm>
        </p:grpSpPr>
        <p:sp>
          <p:nvSpPr>
            <p:cNvPr id="19" name="Freeform 19"/>
            <p:cNvSpPr/>
            <p:nvPr/>
          </p:nvSpPr>
          <p:spPr>
            <a:xfrm>
              <a:off x="72390" y="72390"/>
              <a:ext cx="19877616" cy="5823810"/>
            </a:xfrm>
            <a:custGeom>
              <a:avLst/>
              <a:gdLst/>
              <a:ahLst/>
              <a:cxnLst/>
              <a:rect l="l" t="t" r="r" b="b"/>
              <a:pathLst>
                <a:path w="19877616" h="5823810">
                  <a:moveTo>
                    <a:pt x="0" y="0"/>
                  </a:moveTo>
                  <a:lnTo>
                    <a:pt x="19877616" y="0"/>
                  </a:lnTo>
                  <a:lnTo>
                    <a:pt x="19877616" y="5823810"/>
                  </a:lnTo>
                  <a:lnTo>
                    <a:pt x="0" y="58238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CE1E6"/>
            </a:solidFill>
          </p:spPr>
        </p:sp>
        <p:sp>
          <p:nvSpPr>
            <p:cNvPr id="20" name="Freeform 20"/>
            <p:cNvSpPr/>
            <p:nvPr/>
          </p:nvSpPr>
          <p:spPr>
            <a:xfrm>
              <a:off x="0" y="0"/>
              <a:ext cx="20022395" cy="5968590"/>
            </a:xfrm>
            <a:custGeom>
              <a:avLst/>
              <a:gdLst/>
              <a:ahLst/>
              <a:cxnLst/>
              <a:rect l="l" t="t" r="r" b="b"/>
              <a:pathLst>
                <a:path w="20022395" h="5968590">
                  <a:moveTo>
                    <a:pt x="19877615" y="5823810"/>
                  </a:moveTo>
                  <a:lnTo>
                    <a:pt x="20022395" y="5823810"/>
                  </a:lnTo>
                  <a:lnTo>
                    <a:pt x="20022395" y="5968590"/>
                  </a:lnTo>
                  <a:lnTo>
                    <a:pt x="19877615" y="5968590"/>
                  </a:lnTo>
                  <a:lnTo>
                    <a:pt x="19877615" y="582381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5823810"/>
                  </a:lnTo>
                  <a:lnTo>
                    <a:pt x="0" y="5823810"/>
                  </a:lnTo>
                  <a:lnTo>
                    <a:pt x="0" y="144780"/>
                  </a:lnTo>
                  <a:close/>
                  <a:moveTo>
                    <a:pt x="0" y="5823810"/>
                  </a:moveTo>
                  <a:lnTo>
                    <a:pt x="144780" y="5823810"/>
                  </a:lnTo>
                  <a:lnTo>
                    <a:pt x="144780" y="5968590"/>
                  </a:lnTo>
                  <a:lnTo>
                    <a:pt x="0" y="5968590"/>
                  </a:lnTo>
                  <a:lnTo>
                    <a:pt x="0" y="5823810"/>
                  </a:lnTo>
                  <a:close/>
                  <a:moveTo>
                    <a:pt x="19877615" y="144780"/>
                  </a:moveTo>
                  <a:lnTo>
                    <a:pt x="20022395" y="144780"/>
                  </a:lnTo>
                  <a:lnTo>
                    <a:pt x="20022395" y="5823810"/>
                  </a:lnTo>
                  <a:lnTo>
                    <a:pt x="19877615" y="5823810"/>
                  </a:lnTo>
                  <a:lnTo>
                    <a:pt x="19877615" y="144780"/>
                  </a:lnTo>
                  <a:close/>
                  <a:moveTo>
                    <a:pt x="144780" y="5823810"/>
                  </a:moveTo>
                  <a:lnTo>
                    <a:pt x="19877615" y="5823810"/>
                  </a:lnTo>
                  <a:lnTo>
                    <a:pt x="19877615" y="5968590"/>
                  </a:lnTo>
                  <a:lnTo>
                    <a:pt x="144780" y="5968590"/>
                  </a:lnTo>
                  <a:lnTo>
                    <a:pt x="144780" y="5823810"/>
                  </a:lnTo>
                  <a:close/>
                  <a:moveTo>
                    <a:pt x="19877615" y="0"/>
                  </a:moveTo>
                  <a:lnTo>
                    <a:pt x="20022395" y="0"/>
                  </a:lnTo>
                  <a:lnTo>
                    <a:pt x="20022395" y="144780"/>
                  </a:lnTo>
                  <a:lnTo>
                    <a:pt x="19877615" y="144780"/>
                  </a:lnTo>
                  <a:lnTo>
                    <a:pt x="1987761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9877615" y="0"/>
                  </a:lnTo>
                  <a:lnTo>
                    <a:pt x="1987761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21" name="TextBox 21"/>
          <p:cNvSpPr txBox="1"/>
          <p:nvPr/>
        </p:nvSpPr>
        <p:spPr>
          <a:xfrm>
            <a:off x="8606451" y="7167337"/>
            <a:ext cx="9229021" cy="2512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080"/>
              </a:lnSpc>
            </a:pPr>
            <a:r>
              <a:rPr lang="en-US" sz="7200">
                <a:solidFill>
                  <a:srgbClr val="000000"/>
                </a:solidFill>
                <a:ea typeface="悠哉字体"/>
              </a:rPr>
              <a:t>學生會質疑學習的必要與重要性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11727" y="476666"/>
            <a:ext cx="8525947" cy="7233920"/>
            <a:chOff x="0" y="0"/>
            <a:chExt cx="78186328" cy="66337926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78041546" cy="66193147"/>
            </a:xfrm>
            <a:custGeom>
              <a:avLst/>
              <a:gdLst/>
              <a:ahLst/>
              <a:cxnLst/>
              <a:rect l="l" t="t" r="r" b="b"/>
              <a:pathLst>
                <a:path w="78041546" h="66193147">
                  <a:moveTo>
                    <a:pt x="0" y="0"/>
                  </a:moveTo>
                  <a:lnTo>
                    <a:pt x="78041546" y="0"/>
                  </a:lnTo>
                  <a:lnTo>
                    <a:pt x="78041546" y="66193147"/>
                  </a:lnTo>
                  <a:lnTo>
                    <a:pt x="0" y="661931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FFFC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78186328" cy="66337929"/>
            </a:xfrm>
            <a:custGeom>
              <a:avLst/>
              <a:gdLst/>
              <a:ahLst/>
              <a:cxnLst/>
              <a:rect l="l" t="t" r="r" b="b"/>
              <a:pathLst>
                <a:path w="78186328" h="66337929">
                  <a:moveTo>
                    <a:pt x="78041550" y="66193144"/>
                  </a:moveTo>
                  <a:lnTo>
                    <a:pt x="78186328" y="66193144"/>
                  </a:lnTo>
                  <a:lnTo>
                    <a:pt x="78186328" y="66337929"/>
                  </a:lnTo>
                  <a:lnTo>
                    <a:pt x="78041550" y="66337929"/>
                  </a:lnTo>
                  <a:lnTo>
                    <a:pt x="78041550" y="6619314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66193144"/>
                  </a:lnTo>
                  <a:lnTo>
                    <a:pt x="0" y="66193144"/>
                  </a:lnTo>
                  <a:lnTo>
                    <a:pt x="0" y="144780"/>
                  </a:lnTo>
                  <a:close/>
                  <a:moveTo>
                    <a:pt x="0" y="66193144"/>
                  </a:moveTo>
                  <a:lnTo>
                    <a:pt x="144780" y="66193144"/>
                  </a:lnTo>
                  <a:lnTo>
                    <a:pt x="144780" y="66337929"/>
                  </a:lnTo>
                  <a:lnTo>
                    <a:pt x="0" y="66337929"/>
                  </a:lnTo>
                  <a:lnTo>
                    <a:pt x="0" y="66193144"/>
                  </a:lnTo>
                  <a:close/>
                  <a:moveTo>
                    <a:pt x="78041550" y="144780"/>
                  </a:moveTo>
                  <a:lnTo>
                    <a:pt x="78186328" y="144780"/>
                  </a:lnTo>
                  <a:lnTo>
                    <a:pt x="78186328" y="66193144"/>
                  </a:lnTo>
                  <a:lnTo>
                    <a:pt x="78041550" y="66193144"/>
                  </a:lnTo>
                  <a:lnTo>
                    <a:pt x="78041550" y="144780"/>
                  </a:lnTo>
                  <a:close/>
                  <a:moveTo>
                    <a:pt x="144780" y="66193144"/>
                  </a:moveTo>
                  <a:lnTo>
                    <a:pt x="78041550" y="66193144"/>
                  </a:lnTo>
                  <a:lnTo>
                    <a:pt x="78041550" y="66337929"/>
                  </a:lnTo>
                  <a:lnTo>
                    <a:pt x="144780" y="66337929"/>
                  </a:lnTo>
                  <a:lnTo>
                    <a:pt x="144780" y="66193144"/>
                  </a:lnTo>
                  <a:close/>
                  <a:moveTo>
                    <a:pt x="78041550" y="0"/>
                  </a:moveTo>
                  <a:lnTo>
                    <a:pt x="78186328" y="0"/>
                  </a:lnTo>
                  <a:lnTo>
                    <a:pt x="78186328" y="144780"/>
                  </a:lnTo>
                  <a:lnTo>
                    <a:pt x="78041550" y="144780"/>
                  </a:lnTo>
                  <a:lnTo>
                    <a:pt x="78041550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78041550" y="0"/>
                  </a:lnTo>
                  <a:lnTo>
                    <a:pt x="78041550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439544" y="290744"/>
            <a:ext cx="9917916" cy="7605764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11727" y="371891"/>
            <a:ext cx="8127817" cy="7338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280"/>
              </a:lnSpc>
            </a:pPr>
            <a:r>
              <a:rPr lang="en-US" sz="5200">
                <a:solidFill>
                  <a:srgbClr val="000000"/>
                </a:solidFill>
                <a:ea typeface="悠哉字体"/>
              </a:rPr>
              <a:t>新北市消防隊取得一台配有旋轉雲梯的消防車。在雲梯的末端會使用籃架，消防隊員可以在非常高的高度下救人。根據法規，在救人的過程中，車輛與燃燒中的房屋應保持至少</a:t>
            </a:r>
            <a:r>
              <a:rPr lang="en-US" sz="5200">
                <a:solidFill>
                  <a:srgbClr val="F62A21"/>
                </a:solidFill>
                <a:latin typeface="悠哉字体"/>
              </a:rPr>
              <a:t>12公尺的</a:t>
            </a:r>
            <a:r>
              <a:rPr lang="en-US" sz="5200">
                <a:solidFill>
                  <a:srgbClr val="000000"/>
                </a:solidFill>
                <a:ea typeface="悠哉字体"/>
              </a:rPr>
              <a:t>距離。消防車規格如右表。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311727" y="7896508"/>
            <a:ext cx="16606327" cy="1709420"/>
            <a:chOff x="0" y="0"/>
            <a:chExt cx="119859091" cy="12338041"/>
          </a:xfrm>
        </p:grpSpPr>
        <p:sp>
          <p:nvSpPr>
            <p:cNvPr id="8" name="Freeform 8"/>
            <p:cNvSpPr/>
            <p:nvPr/>
          </p:nvSpPr>
          <p:spPr>
            <a:xfrm>
              <a:off x="72390" y="72390"/>
              <a:ext cx="119714308" cy="12193261"/>
            </a:xfrm>
            <a:custGeom>
              <a:avLst/>
              <a:gdLst/>
              <a:ahLst/>
              <a:cxnLst/>
              <a:rect l="l" t="t" r="r" b="b"/>
              <a:pathLst>
                <a:path w="119714308" h="12193261">
                  <a:moveTo>
                    <a:pt x="0" y="0"/>
                  </a:moveTo>
                  <a:lnTo>
                    <a:pt x="119714308" y="0"/>
                  </a:lnTo>
                  <a:lnTo>
                    <a:pt x="119714308" y="12193261"/>
                  </a:lnTo>
                  <a:lnTo>
                    <a:pt x="0" y="121932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EECB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0" y="0"/>
              <a:ext cx="119859090" cy="12338041"/>
            </a:xfrm>
            <a:custGeom>
              <a:avLst/>
              <a:gdLst/>
              <a:ahLst/>
              <a:cxnLst/>
              <a:rect l="l" t="t" r="r" b="b"/>
              <a:pathLst>
                <a:path w="119859090" h="12338041">
                  <a:moveTo>
                    <a:pt x="119714305" y="12193261"/>
                  </a:moveTo>
                  <a:lnTo>
                    <a:pt x="119859090" y="12193261"/>
                  </a:lnTo>
                  <a:lnTo>
                    <a:pt x="119859090" y="12338041"/>
                  </a:lnTo>
                  <a:lnTo>
                    <a:pt x="119714305" y="12338041"/>
                  </a:lnTo>
                  <a:lnTo>
                    <a:pt x="119714305" y="1219326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2193261"/>
                  </a:lnTo>
                  <a:lnTo>
                    <a:pt x="0" y="12193261"/>
                  </a:lnTo>
                  <a:lnTo>
                    <a:pt x="0" y="144780"/>
                  </a:lnTo>
                  <a:close/>
                  <a:moveTo>
                    <a:pt x="0" y="12193261"/>
                  </a:moveTo>
                  <a:lnTo>
                    <a:pt x="144780" y="12193261"/>
                  </a:lnTo>
                  <a:lnTo>
                    <a:pt x="144780" y="12338041"/>
                  </a:lnTo>
                  <a:lnTo>
                    <a:pt x="0" y="12338041"/>
                  </a:lnTo>
                  <a:lnTo>
                    <a:pt x="0" y="12193260"/>
                  </a:lnTo>
                  <a:close/>
                  <a:moveTo>
                    <a:pt x="119714305" y="144780"/>
                  </a:moveTo>
                  <a:lnTo>
                    <a:pt x="119859090" y="144780"/>
                  </a:lnTo>
                  <a:lnTo>
                    <a:pt x="119859090" y="12193261"/>
                  </a:lnTo>
                  <a:lnTo>
                    <a:pt x="119714305" y="12193261"/>
                  </a:lnTo>
                  <a:lnTo>
                    <a:pt x="119714305" y="144780"/>
                  </a:lnTo>
                  <a:close/>
                  <a:moveTo>
                    <a:pt x="144780" y="12193261"/>
                  </a:moveTo>
                  <a:lnTo>
                    <a:pt x="119714305" y="12193261"/>
                  </a:lnTo>
                  <a:lnTo>
                    <a:pt x="119714305" y="12338041"/>
                  </a:lnTo>
                  <a:lnTo>
                    <a:pt x="144780" y="12338041"/>
                  </a:lnTo>
                  <a:lnTo>
                    <a:pt x="144780" y="12193260"/>
                  </a:lnTo>
                  <a:close/>
                  <a:moveTo>
                    <a:pt x="119714305" y="0"/>
                  </a:moveTo>
                  <a:lnTo>
                    <a:pt x="119859090" y="0"/>
                  </a:lnTo>
                  <a:lnTo>
                    <a:pt x="119859090" y="144780"/>
                  </a:lnTo>
                  <a:lnTo>
                    <a:pt x="119714305" y="144780"/>
                  </a:lnTo>
                  <a:lnTo>
                    <a:pt x="11971430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19714305" y="0"/>
                  </a:lnTo>
                  <a:lnTo>
                    <a:pt x="11971430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311727" y="7791733"/>
            <a:ext cx="16255634" cy="18141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7279"/>
              </a:lnSpc>
            </a:pPr>
            <a:r>
              <a:rPr lang="en-US" sz="5200">
                <a:solidFill>
                  <a:srgbClr val="000000"/>
                </a:solidFill>
                <a:latin typeface="悠哉字体"/>
              </a:rPr>
              <a:t>Q：此消防車可以救人的最高樓層是幾樓？並簡要的解</a:t>
            </a:r>
          </a:p>
          <a:p>
            <a:pPr algn="just">
              <a:lnSpc>
                <a:spcPts val="7280"/>
              </a:lnSpc>
            </a:pPr>
            <a:r>
              <a:rPr lang="en-US" sz="5200">
                <a:solidFill>
                  <a:srgbClr val="000000"/>
                </a:solidFill>
                <a:latin typeface="悠哉字体"/>
              </a:rPr>
              <a:t>     釋你的解答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144000" y="8986520"/>
            <a:ext cx="7774054" cy="486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89"/>
              </a:lnSpc>
            </a:pPr>
            <a:r>
              <a:rPr lang="en-US" sz="2849">
                <a:solidFill>
                  <a:srgbClr val="000000"/>
                </a:solidFill>
                <a:ea typeface="悠哉字体"/>
              </a:rPr>
              <a:t>題目取自：素養導向評量的界定與實踐/任宗浩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47653" y="467530"/>
            <a:ext cx="16356408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三、素養導向試題</a:t>
            </a:r>
          </a:p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    1、兩大要素</a:t>
            </a:r>
          </a:p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  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70363" y="2310319"/>
            <a:ext cx="1713842" cy="1771413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3084205" y="2310319"/>
            <a:ext cx="11466440" cy="1219200"/>
            <a:chOff x="0" y="0"/>
            <a:chExt cx="2234522" cy="23759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34522" cy="237592"/>
            </a:xfrm>
            <a:custGeom>
              <a:avLst/>
              <a:gdLst/>
              <a:ahLst/>
              <a:cxnLst/>
              <a:rect l="l" t="t" r="r" b="b"/>
              <a:pathLst>
                <a:path w="2234522" h="237592">
                  <a:moveTo>
                    <a:pt x="0" y="0"/>
                  </a:moveTo>
                  <a:lnTo>
                    <a:pt x="2234522" y="0"/>
                  </a:lnTo>
                  <a:lnTo>
                    <a:pt x="2234522" y="237592"/>
                  </a:lnTo>
                  <a:lnTo>
                    <a:pt x="0" y="237592"/>
                  </a:lnTo>
                  <a:close/>
                </a:path>
              </a:pathLst>
            </a:custGeom>
            <a:solidFill>
              <a:srgbClr val="C9E265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3084205" y="5487487"/>
            <a:ext cx="7946887" cy="1219200"/>
            <a:chOff x="0" y="0"/>
            <a:chExt cx="1548649" cy="23759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548649" cy="237592"/>
            </a:xfrm>
            <a:custGeom>
              <a:avLst/>
              <a:gdLst/>
              <a:ahLst/>
              <a:cxnLst/>
              <a:rect l="l" t="t" r="r" b="b"/>
              <a:pathLst>
                <a:path w="1548649" h="237592">
                  <a:moveTo>
                    <a:pt x="0" y="0"/>
                  </a:moveTo>
                  <a:lnTo>
                    <a:pt x="1548649" y="0"/>
                  </a:lnTo>
                  <a:lnTo>
                    <a:pt x="1548649" y="237592"/>
                  </a:lnTo>
                  <a:lnTo>
                    <a:pt x="0" y="237592"/>
                  </a:lnTo>
                  <a:close/>
                </a:path>
              </a:pathLst>
            </a:custGeom>
            <a:solidFill>
              <a:srgbClr val="C9E265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3084205" y="4081732"/>
            <a:ext cx="2834335" cy="823501"/>
            <a:chOff x="0" y="0"/>
            <a:chExt cx="958775" cy="27856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958775" cy="278567"/>
            </a:xfrm>
            <a:custGeom>
              <a:avLst/>
              <a:gdLst/>
              <a:ahLst/>
              <a:cxnLst/>
              <a:rect l="l" t="t" r="r" b="b"/>
              <a:pathLst>
                <a:path w="958775" h="278567">
                  <a:moveTo>
                    <a:pt x="0" y="0"/>
                  </a:moveTo>
                  <a:lnTo>
                    <a:pt x="958775" y="0"/>
                  </a:lnTo>
                  <a:lnTo>
                    <a:pt x="958775" y="278567"/>
                  </a:lnTo>
                  <a:lnTo>
                    <a:pt x="0" y="278567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11031092" y="9201150"/>
            <a:ext cx="7039106" cy="486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89"/>
              </a:lnSpc>
            </a:pPr>
            <a:r>
              <a:rPr lang="en-US" sz="2849">
                <a:solidFill>
                  <a:srgbClr val="FFFFFF"/>
                </a:solidFill>
                <a:ea typeface="悠哉字体"/>
              </a:rPr>
              <a:t>引用自：素養導向評量的界定與實踐/任宗浩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222439" y="2148394"/>
            <a:ext cx="11897827" cy="1381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200"/>
              </a:lnSpc>
            </a:pPr>
            <a:r>
              <a:rPr lang="en-US" sz="8000">
                <a:solidFill>
                  <a:srgbClr val="000000"/>
                </a:solidFill>
                <a:ea typeface="悠哉字体"/>
              </a:rPr>
              <a:t>二、強調總綱</a:t>
            </a:r>
            <a:r>
              <a:rPr lang="en-US" sz="8000">
                <a:solidFill>
                  <a:srgbClr val="F62A21"/>
                </a:solidFill>
                <a:ea typeface="悠哉字体"/>
              </a:rPr>
              <a:t>核心素養</a:t>
            </a:r>
            <a:r>
              <a:rPr lang="en-US" sz="8000">
                <a:solidFill>
                  <a:srgbClr val="000000"/>
                </a:solidFill>
                <a:ea typeface="悠哉字体"/>
              </a:rPr>
              <a:t>：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084205" y="5325562"/>
            <a:ext cx="8404798" cy="1381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1200"/>
              </a:lnSpc>
            </a:pPr>
            <a:r>
              <a:rPr lang="en-US" sz="8000">
                <a:solidFill>
                  <a:srgbClr val="000000"/>
                </a:solidFill>
                <a:ea typeface="悠哉字体"/>
              </a:rPr>
              <a:t>或領域</a:t>
            </a:r>
            <a:r>
              <a:rPr lang="en-US" sz="8000">
                <a:solidFill>
                  <a:srgbClr val="F62A21"/>
                </a:solidFill>
                <a:ea typeface="悠哉字体"/>
              </a:rPr>
              <a:t>學習重點</a:t>
            </a:r>
            <a:r>
              <a:rPr lang="en-US" sz="8000">
                <a:solidFill>
                  <a:srgbClr val="000000"/>
                </a:solidFill>
                <a:ea typeface="悠哉字体"/>
              </a:rPr>
              <a:t>：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84205" y="3957907"/>
            <a:ext cx="3063932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004AAD"/>
                </a:solidFill>
                <a:ea typeface="悠哉字体"/>
              </a:rPr>
              <a:t>符號運用</a:t>
            </a:r>
          </a:p>
        </p:txBody>
      </p:sp>
      <p:grpSp>
        <p:nvGrpSpPr>
          <p:cNvPr id="14" name="Group 14"/>
          <p:cNvGrpSpPr/>
          <p:nvPr/>
        </p:nvGrpSpPr>
        <p:grpSpPr>
          <a:xfrm>
            <a:off x="6099118" y="4091257"/>
            <a:ext cx="2915211" cy="823501"/>
            <a:chOff x="0" y="0"/>
            <a:chExt cx="986133" cy="27856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986133" cy="278567"/>
            </a:xfrm>
            <a:custGeom>
              <a:avLst/>
              <a:gdLst/>
              <a:ahLst/>
              <a:cxnLst/>
              <a:rect l="l" t="t" r="r" b="b"/>
              <a:pathLst>
                <a:path w="986133" h="278567">
                  <a:moveTo>
                    <a:pt x="0" y="0"/>
                  </a:moveTo>
                  <a:lnTo>
                    <a:pt x="986133" y="0"/>
                  </a:lnTo>
                  <a:lnTo>
                    <a:pt x="986133" y="278567"/>
                  </a:lnTo>
                  <a:lnTo>
                    <a:pt x="0" y="278567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6" name="TextBox 16"/>
          <p:cNvSpPr txBox="1"/>
          <p:nvPr/>
        </p:nvSpPr>
        <p:spPr>
          <a:xfrm>
            <a:off x="6099118" y="3967432"/>
            <a:ext cx="3063932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004AAD"/>
                </a:solidFill>
                <a:ea typeface="悠哉字体"/>
              </a:rPr>
              <a:t>多元表徵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9163050" y="4091257"/>
            <a:ext cx="6474288" cy="823501"/>
            <a:chOff x="0" y="0"/>
            <a:chExt cx="2190068" cy="27856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190068" cy="278567"/>
            </a:xfrm>
            <a:custGeom>
              <a:avLst/>
              <a:gdLst/>
              <a:ahLst/>
              <a:cxnLst/>
              <a:rect l="l" t="t" r="r" b="b"/>
              <a:pathLst>
                <a:path w="2190068" h="278567">
                  <a:moveTo>
                    <a:pt x="0" y="0"/>
                  </a:moveTo>
                  <a:lnTo>
                    <a:pt x="2190068" y="0"/>
                  </a:lnTo>
                  <a:lnTo>
                    <a:pt x="2190068" y="278567"/>
                  </a:lnTo>
                  <a:lnTo>
                    <a:pt x="0" y="278567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9" name="TextBox 19"/>
          <p:cNvSpPr txBox="1"/>
          <p:nvPr/>
        </p:nvSpPr>
        <p:spPr>
          <a:xfrm>
            <a:off x="9163050" y="3967432"/>
            <a:ext cx="6771922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004AAD"/>
                </a:solidFill>
                <a:ea typeface="悠哉字体"/>
              </a:rPr>
              <a:t>資訊媒體識讀與運用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4826572" y="7197802"/>
            <a:ext cx="2834335" cy="823501"/>
            <a:chOff x="0" y="0"/>
            <a:chExt cx="958775" cy="27856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958775" cy="278567"/>
            </a:xfrm>
            <a:custGeom>
              <a:avLst/>
              <a:gdLst/>
              <a:ahLst/>
              <a:cxnLst/>
              <a:rect l="l" t="t" r="r" b="b"/>
              <a:pathLst>
                <a:path w="958775" h="278567">
                  <a:moveTo>
                    <a:pt x="0" y="0"/>
                  </a:moveTo>
                  <a:lnTo>
                    <a:pt x="958775" y="0"/>
                  </a:lnTo>
                  <a:lnTo>
                    <a:pt x="958775" y="278567"/>
                  </a:lnTo>
                  <a:lnTo>
                    <a:pt x="0" y="278567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22" name="TextBox 22"/>
          <p:cNvSpPr txBox="1"/>
          <p:nvPr/>
        </p:nvSpPr>
        <p:spPr>
          <a:xfrm>
            <a:off x="4826572" y="7073977"/>
            <a:ext cx="3063932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004AAD"/>
                </a:solidFill>
                <a:ea typeface="悠哉字体"/>
              </a:rPr>
              <a:t>學習內容</a:t>
            </a:r>
          </a:p>
        </p:txBody>
      </p:sp>
      <p:grpSp>
        <p:nvGrpSpPr>
          <p:cNvPr id="23" name="Group 23"/>
          <p:cNvGrpSpPr/>
          <p:nvPr/>
        </p:nvGrpSpPr>
        <p:grpSpPr>
          <a:xfrm>
            <a:off x="7841485" y="7207327"/>
            <a:ext cx="2915211" cy="823501"/>
            <a:chOff x="0" y="0"/>
            <a:chExt cx="986133" cy="27856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986133" cy="278567"/>
            </a:xfrm>
            <a:custGeom>
              <a:avLst/>
              <a:gdLst/>
              <a:ahLst/>
              <a:cxnLst/>
              <a:rect l="l" t="t" r="r" b="b"/>
              <a:pathLst>
                <a:path w="986133" h="278567">
                  <a:moveTo>
                    <a:pt x="0" y="0"/>
                  </a:moveTo>
                  <a:lnTo>
                    <a:pt x="986133" y="0"/>
                  </a:lnTo>
                  <a:lnTo>
                    <a:pt x="986133" y="278567"/>
                  </a:lnTo>
                  <a:lnTo>
                    <a:pt x="0" y="278567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25" name="TextBox 25"/>
          <p:cNvSpPr txBox="1"/>
          <p:nvPr/>
        </p:nvSpPr>
        <p:spPr>
          <a:xfrm>
            <a:off x="7841485" y="7083502"/>
            <a:ext cx="3063932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004AAD"/>
                </a:solidFill>
                <a:ea typeface="悠哉字体"/>
              </a:rPr>
              <a:t>學習表現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222439" y="7083502"/>
            <a:ext cx="1531966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結合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0905417" y="7071072"/>
            <a:ext cx="3232879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解決問題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666750" y="2397093"/>
            <a:ext cx="7951943" cy="728596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731143" y="3031404"/>
            <a:ext cx="9556857" cy="6508044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-5400000">
            <a:off x="7236384" y="6928484"/>
            <a:ext cx="1353792" cy="246144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5709731" y="3010535"/>
            <a:ext cx="1945658" cy="2512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080"/>
              </a:lnSpc>
            </a:pPr>
            <a:r>
              <a:rPr lang="en-US" sz="7200">
                <a:solidFill>
                  <a:srgbClr val="000000"/>
                </a:solidFill>
                <a:ea typeface="悠哉字体"/>
              </a:rPr>
              <a:t>探究能力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-4058097">
            <a:off x="8090255" y="3759580"/>
            <a:ext cx="1176273" cy="2138679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618280" y="3010535"/>
            <a:ext cx="2336602" cy="2512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0080"/>
              </a:lnSpc>
            </a:pPr>
            <a:r>
              <a:rPr lang="en-US" sz="7200">
                <a:solidFill>
                  <a:srgbClr val="000000"/>
                </a:solidFill>
                <a:ea typeface="悠哉字体"/>
              </a:rPr>
              <a:t>核心</a:t>
            </a:r>
          </a:p>
          <a:p>
            <a:pPr>
              <a:lnSpc>
                <a:spcPts val="10080"/>
              </a:lnSpc>
            </a:pPr>
            <a:r>
              <a:rPr lang="en-US" sz="7200">
                <a:solidFill>
                  <a:srgbClr val="000000"/>
                </a:solidFill>
                <a:ea typeface="悠哉字体"/>
              </a:rPr>
              <a:t>概念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498108" y="6929755"/>
            <a:ext cx="4460677" cy="2328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9380"/>
              </a:lnSpc>
            </a:pPr>
            <a:r>
              <a:rPr lang="en-US" sz="6699">
                <a:solidFill>
                  <a:srgbClr val="000000"/>
                </a:solidFill>
                <a:ea typeface="悠哉字体"/>
              </a:rPr>
              <a:t>科學的態度</a:t>
            </a:r>
          </a:p>
          <a:p>
            <a:pPr>
              <a:lnSpc>
                <a:spcPts val="9379"/>
              </a:lnSpc>
            </a:pPr>
            <a:r>
              <a:rPr lang="en-US" sz="6700">
                <a:solidFill>
                  <a:srgbClr val="000000"/>
                </a:solidFill>
                <a:latin typeface="悠哉字体"/>
              </a:rPr>
              <a:t>   </a:t>
            </a:r>
            <a:r>
              <a:rPr lang="en-US" sz="6699">
                <a:solidFill>
                  <a:srgbClr val="000000"/>
                </a:solidFill>
                <a:ea typeface="悠哉字体"/>
              </a:rPr>
              <a:t>與本質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47653" y="467530"/>
            <a:ext cx="15474198" cy="1478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三、素養導向試題</a:t>
            </a:r>
          </a:p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    2、學習重點=</a:t>
            </a:r>
            <a:r>
              <a:rPr lang="en-US" sz="5600">
                <a:solidFill>
                  <a:srgbClr val="A7F1F4"/>
                </a:solidFill>
                <a:ea typeface="悠哉字体"/>
              </a:rPr>
              <a:t>【學習內容】</a:t>
            </a:r>
            <a:r>
              <a:rPr lang="en-US" sz="5600">
                <a:solidFill>
                  <a:srgbClr val="FFFFFF"/>
                </a:solidFill>
                <a:latin typeface="悠哉字体"/>
              </a:rPr>
              <a:t>+</a:t>
            </a:r>
            <a:r>
              <a:rPr lang="en-US" sz="5600">
                <a:solidFill>
                  <a:srgbClr val="FFFFD4"/>
                </a:solidFill>
                <a:ea typeface="悠哉字体"/>
              </a:rPr>
              <a:t>【學習表現】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384601" y="2219207"/>
            <a:ext cx="13518797" cy="779436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5400000">
            <a:off x="15873478" y="6811586"/>
            <a:ext cx="1353792" cy="246144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4583199" y="791409"/>
            <a:ext cx="1967174" cy="1967174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47653" y="467530"/>
            <a:ext cx="6317210" cy="1478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三、素養導向試題</a:t>
            </a:r>
          </a:p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    2、學習重點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518872" y="1381931"/>
            <a:ext cx="5628879" cy="7004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69"/>
              </a:lnSpc>
            </a:pPr>
            <a:r>
              <a:rPr lang="en-US" sz="4049">
                <a:solidFill>
                  <a:srgbClr val="FDFFFC"/>
                </a:solidFill>
                <a:latin typeface="悠哉字体"/>
              </a:rPr>
              <a:t>https://reurl.cc/Q6nkEb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467528" y="687705"/>
            <a:ext cx="6317210" cy="7677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CIRN網站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5600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</a:t>
            </a:r>
            <a:r>
              <a:rPr lang="en-US" sz="5600" dirty="0" smtClean="0">
                <a:solidFill>
                  <a:srgbClr val="FFFFFF"/>
                </a:solidFill>
                <a:latin typeface="悠哉字体"/>
              </a:rPr>
              <a:t>3、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試題分析表</a:t>
            </a: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 dirty="0">
                <a:solidFill>
                  <a:srgbClr val="5CE1E6"/>
                </a:solidFill>
                <a:latin typeface="悠哉字体"/>
              </a:rPr>
              <a:t>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675682" y="0"/>
            <a:ext cx="9207073" cy="10287000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1343025" y="2657645"/>
            <a:ext cx="6437168" cy="831851"/>
            <a:chOff x="0" y="0"/>
            <a:chExt cx="2177511" cy="28139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177511" cy="281392"/>
            </a:xfrm>
            <a:custGeom>
              <a:avLst/>
              <a:gdLst/>
              <a:ahLst/>
              <a:cxnLst/>
              <a:rect l="l" t="t" r="r" b="b"/>
              <a:pathLst>
                <a:path w="2177511" h="281392">
                  <a:moveTo>
                    <a:pt x="0" y="0"/>
                  </a:moveTo>
                  <a:lnTo>
                    <a:pt x="2177511" y="0"/>
                  </a:lnTo>
                  <a:lnTo>
                    <a:pt x="2177511" y="281392"/>
                  </a:lnTo>
                  <a:lnTo>
                    <a:pt x="0" y="281392"/>
                  </a:lnTo>
                  <a:close/>
                </a:path>
              </a:pathLst>
            </a:custGeom>
            <a:solidFill>
              <a:srgbClr val="5CE1E6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343025" y="3822700"/>
            <a:ext cx="6437168" cy="3525837"/>
            <a:chOff x="0" y="0"/>
            <a:chExt cx="2177511" cy="119269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177511" cy="1192691"/>
            </a:xfrm>
            <a:custGeom>
              <a:avLst/>
              <a:gdLst/>
              <a:ahLst/>
              <a:cxnLst/>
              <a:rect l="l" t="t" r="r" b="b"/>
              <a:pathLst>
                <a:path w="2177511" h="1192691">
                  <a:moveTo>
                    <a:pt x="0" y="0"/>
                  </a:moveTo>
                  <a:lnTo>
                    <a:pt x="2177511" y="0"/>
                  </a:lnTo>
                  <a:lnTo>
                    <a:pt x="2177511" y="1192691"/>
                  </a:lnTo>
                  <a:lnTo>
                    <a:pt x="0" y="1192691"/>
                  </a:lnTo>
                  <a:close/>
                </a:path>
              </a:pathLst>
            </a:custGeom>
            <a:solidFill>
              <a:srgbClr val="85DB79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274021" y="3573297"/>
            <a:ext cx="1509358" cy="1570203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1380692" y="2552870"/>
            <a:ext cx="6715125" cy="9366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99"/>
              </a:lnSpc>
            </a:pPr>
            <a:r>
              <a:rPr lang="en-US" sz="5499">
                <a:solidFill>
                  <a:srgbClr val="000000"/>
                </a:solidFill>
                <a:ea typeface="悠哉字体"/>
              </a:rPr>
              <a:t>符合前述的兩大要素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80692" y="3908425"/>
            <a:ext cx="6715125" cy="1478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佈題強調</a:t>
            </a:r>
            <a:r>
              <a:rPr lang="en-US" sz="5600">
                <a:solidFill>
                  <a:srgbClr val="004AAD"/>
                </a:solidFill>
                <a:ea typeface="悠哉字体"/>
              </a:rPr>
              <a:t>真實的情境</a:t>
            </a:r>
            <a:r>
              <a:rPr lang="en-US" sz="5600">
                <a:solidFill>
                  <a:srgbClr val="000000"/>
                </a:solidFill>
                <a:ea typeface="悠哉字体"/>
              </a:rPr>
              <a:t>與</a:t>
            </a:r>
            <a:r>
              <a:rPr lang="en-US" sz="5600">
                <a:solidFill>
                  <a:srgbClr val="004AAD"/>
                </a:solidFill>
                <a:ea typeface="悠哉字体"/>
              </a:rPr>
              <a:t>真實的問題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380692" y="5385752"/>
            <a:ext cx="6437168" cy="19627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39"/>
              </a:lnSpc>
            </a:pPr>
            <a:r>
              <a:rPr lang="en-US" sz="5599">
                <a:solidFill>
                  <a:srgbClr val="000000"/>
                </a:solidFill>
                <a:ea typeface="悠哉字体"/>
              </a:rPr>
              <a:t>強調總綱</a:t>
            </a:r>
            <a:r>
              <a:rPr lang="en-US" sz="5599">
                <a:solidFill>
                  <a:srgbClr val="F62A21"/>
                </a:solidFill>
                <a:ea typeface="悠哉字体"/>
              </a:rPr>
              <a:t>核心素養</a:t>
            </a:r>
            <a:r>
              <a:rPr lang="en-US" sz="5599">
                <a:solidFill>
                  <a:srgbClr val="000000"/>
                </a:solidFill>
                <a:ea typeface="悠哉字体"/>
              </a:rPr>
              <a:t>或</a:t>
            </a:r>
            <a:r>
              <a:rPr lang="en-US" sz="5599">
                <a:solidFill>
                  <a:srgbClr val="F62A21"/>
                </a:solidFill>
                <a:ea typeface="悠哉字体"/>
              </a:rPr>
              <a:t>領域學習重點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274021" y="5459185"/>
            <a:ext cx="1509358" cy="1570203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1341857" y="7648751"/>
            <a:ext cx="6437168" cy="12649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800"/>
              </a:lnSpc>
            </a:pPr>
            <a:r>
              <a:rPr lang="en-US" sz="4800">
                <a:solidFill>
                  <a:srgbClr val="FFFFFF"/>
                </a:solidFill>
                <a:ea typeface="悠哉字体"/>
              </a:rPr>
              <a:t>從資訊形成解釋，獲知因果關係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341857" y="9038115"/>
            <a:ext cx="6437168" cy="833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719"/>
              </a:lnSpc>
            </a:pPr>
            <a:r>
              <a:rPr lang="en-US" sz="4800">
                <a:solidFill>
                  <a:srgbClr val="FFFFFF"/>
                </a:solidFill>
                <a:ea typeface="悠哉字体"/>
              </a:rPr>
              <a:t>傳導、對流、輻射</a:t>
            </a:r>
          </a:p>
        </p:txBody>
      </p:sp>
      <p:sp>
        <p:nvSpPr>
          <p:cNvPr id="15" name="AutoShape 15"/>
          <p:cNvSpPr/>
          <p:nvPr/>
        </p:nvSpPr>
        <p:spPr>
          <a:xfrm rot="121779">
            <a:off x="6328979" y="9423165"/>
            <a:ext cx="2326084" cy="0"/>
          </a:xfrm>
          <a:prstGeom prst="line">
            <a:avLst/>
          </a:prstGeom>
          <a:ln w="95250" cap="rnd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16" name="AutoShape 16"/>
          <p:cNvSpPr/>
          <p:nvPr/>
        </p:nvSpPr>
        <p:spPr>
          <a:xfrm rot="642201">
            <a:off x="7435487" y="8033531"/>
            <a:ext cx="1231181" cy="0"/>
          </a:xfrm>
          <a:prstGeom prst="line">
            <a:avLst/>
          </a:prstGeom>
          <a:ln w="95250" cap="rnd">
            <a:solidFill>
              <a:srgbClr val="FFFFFF"/>
            </a:solidFill>
            <a:prstDash val="solid"/>
            <a:headEnd type="none" w="sm" len="sm"/>
            <a:tailEnd type="triangle" w="lg" len="med"/>
          </a:ln>
        </p:spPr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r="19973"/>
          <a:stretch>
            <a:fillRect/>
          </a:stretch>
        </p:blipFill>
        <p:spPr>
          <a:xfrm>
            <a:off x="1398948" y="3136779"/>
            <a:ext cx="7193758" cy="612152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1051339" y="3136779"/>
            <a:ext cx="5783631" cy="5489548"/>
          </a:xfrm>
          <a:prstGeom prst="rect">
            <a:avLst/>
          </a:prstGeom>
        </p:spPr>
      </p:pic>
      <p:sp>
        <p:nvSpPr>
          <p:cNvPr id="4" name="AutoShape 4"/>
          <p:cNvSpPr/>
          <p:nvPr/>
        </p:nvSpPr>
        <p:spPr>
          <a:xfrm rot="5400000">
            <a:off x="8882370" y="5637325"/>
            <a:ext cx="4720001" cy="0"/>
          </a:xfrm>
          <a:prstGeom prst="line">
            <a:avLst/>
          </a:prstGeom>
          <a:ln w="171450" cap="rnd">
            <a:solidFill>
              <a:srgbClr val="72C833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5" name="AutoShape 5"/>
          <p:cNvSpPr/>
          <p:nvPr/>
        </p:nvSpPr>
        <p:spPr>
          <a:xfrm rot="5400000">
            <a:off x="7023990" y="6716098"/>
            <a:ext cx="1450016" cy="0"/>
          </a:xfrm>
          <a:prstGeom prst="line">
            <a:avLst/>
          </a:prstGeom>
          <a:ln w="104775" cap="rnd">
            <a:solidFill>
              <a:srgbClr val="72C833"/>
            </a:solidFill>
            <a:prstDash val="solid"/>
            <a:headEnd type="none" w="sm" len="sm"/>
            <a:tailEnd type="triangle" w="lg" len="med"/>
          </a:ln>
        </p:spPr>
      </p:sp>
      <p:grpSp>
        <p:nvGrpSpPr>
          <p:cNvPr id="6" name="Group 6"/>
          <p:cNvGrpSpPr/>
          <p:nvPr/>
        </p:nvGrpSpPr>
        <p:grpSpPr>
          <a:xfrm>
            <a:off x="5104156" y="5723050"/>
            <a:ext cx="3130448" cy="2090872"/>
            <a:chOff x="0" y="0"/>
            <a:chExt cx="1058942" cy="70728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058942" cy="707283"/>
            </a:xfrm>
            <a:custGeom>
              <a:avLst/>
              <a:gdLst/>
              <a:ahLst/>
              <a:cxnLst/>
              <a:rect l="l" t="t" r="r" b="b"/>
              <a:pathLst>
                <a:path w="1058942" h="707283">
                  <a:moveTo>
                    <a:pt x="934482" y="59690"/>
                  </a:moveTo>
                  <a:cubicBezTo>
                    <a:pt x="970042" y="59690"/>
                    <a:pt x="999252" y="88900"/>
                    <a:pt x="999252" y="124460"/>
                  </a:cubicBezTo>
                  <a:lnTo>
                    <a:pt x="999252" y="582823"/>
                  </a:lnTo>
                  <a:cubicBezTo>
                    <a:pt x="999252" y="618383"/>
                    <a:pt x="970042" y="647593"/>
                    <a:pt x="934482" y="647593"/>
                  </a:cubicBezTo>
                  <a:lnTo>
                    <a:pt x="124460" y="647593"/>
                  </a:lnTo>
                  <a:cubicBezTo>
                    <a:pt x="88900" y="647593"/>
                    <a:pt x="59690" y="618383"/>
                    <a:pt x="59690" y="582823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934482" y="59690"/>
                  </a:lnTo>
                  <a:moveTo>
                    <a:pt x="934482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582823"/>
                  </a:lnTo>
                  <a:cubicBezTo>
                    <a:pt x="0" y="651403"/>
                    <a:pt x="55880" y="707283"/>
                    <a:pt x="124460" y="707283"/>
                  </a:cubicBezTo>
                  <a:lnTo>
                    <a:pt x="934482" y="707283"/>
                  </a:lnTo>
                  <a:cubicBezTo>
                    <a:pt x="1003062" y="707283"/>
                    <a:pt x="1058942" y="651403"/>
                    <a:pt x="1058942" y="582823"/>
                  </a:cubicBezTo>
                  <a:lnTo>
                    <a:pt x="1058942" y="124460"/>
                  </a:lnTo>
                  <a:cubicBezTo>
                    <a:pt x="1058942" y="55880"/>
                    <a:pt x="1003062" y="0"/>
                    <a:pt x="934482" y="0"/>
                  </a:cubicBezTo>
                  <a:close/>
                </a:path>
              </a:pathLst>
            </a:custGeom>
            <a:solidFill>
              <a:srgbClr val="3077AA"/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2295043" y="2369064"/>
            <a:ext cx="5401568" cy="7677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  <a:spcBef>
                <a:spcPct val="0"/>
              </a:spcBef>
            </a:pPr>
            <a:r>
              <a:rPr lang="en-US" sz="5600">
                <a:solidFill>
                  <a:srgbClr val="FFFFD4"/>
                </a:solidFill>
                <a:ea typeface="悠哉字体"/>
              </a:rPr>
              <a:t>學習表現(不熟悉)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387154" y="2316650"/>
            <a:ext cx="7112000" cy="7677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  <a:spcBef>
                <a:spcPct val="0"/>
              </a:spcBef>
            </a:pPr>
            <a:r>
              <a:rPr lang="en-US" sz="5600">
                <a:solidFill>
                  <a:srgbClr val="FFFFD4"/>
                </a:solidFill>
                <a:ea typeface="悠哉字体"/>
              </a:rPr>
              <a:t>研究架構</a:t>
            </a:r>
            <a:r>
              <a:rPr lang="en-US" sz="5600">
                <a:solidFill>
                  <a:srgbClr val="85DB79"/>
                </a:solidFill>
                <a:ea typeface="悠哉字体"/>
              </a:rPr>
              <a:t>近似</a:t>
            </a:r>
            <a:r>
              <a:rPr lang="en-US" sz="5600">
                <a:solidFill>
                  <a:srgbClr val="A7F1F4"/>
                </a:solidFill>
                <a:ea typeface="悠哉字体"/>
              </a:rPr>
              <a:t>學習表現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5600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</a:t>
            </a:r>
            <a:r>
              <a:rPr lang="en-US" sz="5600" dirty="0" smtClean="0">
                <a:solidFill>
                  <a:srgbClr val="FFFFFF"/>
                </a:solidFill>
                <a:latin typeface="悠哉字体"/>
              </a:rPr>
              <a:t>4、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簡易轉換</a:t>
            </a: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 dirty="0">
                <a:solidFill>
                  <a:srgbClr val="5CE1E6"/>
                </a:solidFill>
                <a:latin typeface="悠哉字体"/>
              </a:rPr>
              <a:t> </a:t>
            </a:r>
          </a:p>
        </p:txBody>
      </p:sp>
      <p:sp>
        <p:nvSpPr>
          <p:cNvPr id="11" name="AutoShape 11"/>
          <p:cNvSpPr/>
          <p:nvPr/>
        </p:nvSpPr>
        <p:spPr>
          <a:xfrm rot="-2528043">
            <a:off x="7436890" y="4353798"/>
            <a:ext cx="4271304" cy="0"/>
          </a:xfrm>
          <a:prstGeom prst="line">
            <a:avLst/>
          </a:prstGeom>
          <a:ln w="190500" cap="rnd">
            <a:solidFill>
              <a:srgbClr val="3077AA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AutoShape 12"/>
          <p:cNvSpPr/>
          <p:nvPr/>
        </p:nvSpPr>
        <p:spPr>
          <a:xfrm rot="521594">
            <a:off x="7900094" y="7929253"/>
            <a:ext cx="3427539" cy="0"/>
          </a:xfrm>
          <a:prstGeom prst="line">
            <a:avLst/>
          </a:prstGeom>
          <a:ln w="190500" cap="rnd">
            <a:solidFill>
              <a:srgbClr val="3077AA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3" name="TextBox 13"/>
          <p:cNvSpPr txBox="1"/>
          <p:nvPr/>
        </p:nvSpPr>
        <p:spPr>
          <a:xfrm>
            <a:off x="10548931" y="8712052"/>
            <a:ext cx="6788448" cy="7677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  <a:spcBef>
                <a:spcPct val="0"/>
              </a:spcBef>
            </a:pPr>
            <a:r>
              <a:rPr lang="en-US" sz="5600">
                <a:solidFill>
                  <a:srgbClr val="FFFFD4"/>
                </a:solidFill>
                <a:ea typeface="悠哉字体"/>
              </a:rPr>
              <a:t>研究=實驗=</a:t>
            </a:r>
            <a:r>
              <a:rPr lang="en-US" sz="5600">
                <a:solidFill>
                  <a:srgbClr val="A7F1F4"/>
                </a:solidFill>
                <a:ea typeface="悠哉字体"/>
              </a:rPr>
              <a:t>學術情境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144000" y="8377686"/>
            <a:ext cx="1312229" cy="1356309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310917" y="2229529"/>
            <a:ext cx="7812660" cy="765919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1158912" y="398275"/>
            <a:ext cx="6549944" cy="9490450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6315075" y="2314575"/>
            <a:ext cx="3198608" cy="763313"/>
            <a:chOff x="0" y="0"/>
            <a:chExt cx="1081998" cy="25820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81998" cy="258207"/>
            </a:xfrm>
            <a:custGeom>
              <a:avLst/>
              <a:gdLst/>
              <a:ahLst/>
              <a:cxnLst/>
              <a:rect l="l" t="t" r="r" b="b"/>
              <a:pathLst>
                <a:path w="1081998" h="258207">
                  <a:moveTo>
                    <a:pt x="0" y="0"/>
                  </a:moveTo>
                  <a:lnTo>
                    <a:pt x="1081998" y="0"/>
                  </a:lnTo>
                  <a:lnTo>
                    <a:pt x="1081998" y="258207"/>
                  </a:lnTo>
                  <a:lnTo>
                    <a:pt x="0" y="258207"/>
                  </a:lnTo>
                  <a:close/>
                </a:path>
              </a:pathLst>
            </a:custGeom>
            <a:solidFill>
              <a:srgbClr val="A7F1F4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7620321" y="3077888"/>
            <a:ext cx="3047357" cy="848360"/>
            <a:chOff x="0" y="0"/>
            <a:chExt cx="1030834" cy="28697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030834" cy="286976"/>
            </a:xfrm>
            <a:custGeom>
              <a:avLst/>
              <a:gdLst/>
              <a:ahLst/>
              <a:cxnLst/>
              <a:rect l="l" t="t" r="r" b="b"/>
              <a:pathLst>
                <a:path w="1030834" h="286976">
                  <a:moveTo>
                    <a:pt x="0" y="0"/>
                  </a:moveTo>
                  <a:lnTo>
                    <a:pt x="1030834" y="0"/>
                  </a:lnTo>
                  <a:lnTo>
                    <a:pt x="1030834" y="286976"/>
                  </a:lnTo>
                  <a:lnTo>
                    <a:pt x="0" y="286976"/>
                  </a:lnTo>
                  <a:close/>
                </a:path>
              </a:pathLst>
            </a:custGeom>
            <a:solidFill>
              <a:srgbClr val="A7F1F4"/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6466326" y="2105704"/>
            <a:ext cx="3047357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課本實驗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5600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</a:t>
            </a:r>
            <a:r>
              <a:rPr lang="en-US" sz="5600" dirty="0" smtClean="0">
                <a:solidFill>
                  <a:srgbClr val="FFFFFF"/>
                </a:solidFill>
                <a:latin typeface="悠哉字体"/>
              </a:rPr>
              <a:t>4、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簡易轉換</a:t>
            </a: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 dirty="0">
                <a:solidFill>
                  <a:srgbClr val="5CE1E6"/>
                </a:solidFill>
                <a:latin typeface="悠哉字体"/>
              </a:rPr>
              <a:t>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620321" y="2954063"/>
            <a:ext cx="3047357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老師很熟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37649"/>
          <a:stretch>
            <a:fillRect/>
          </a:stretch>
        </p:blipFill>
        <p:spPr>
          <a:xfrm>
            <a:off x="4823549" y="2919891"/>
            <a:ext cx="7275509" cy="4447218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5573761" y="2237478"/>
            <a:ext cx="3047357" cy="767250"/>
            <a:chOff x="0" y="0"/>
            <a:chExt cx="1030834" cy="259539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030834" cy="259539"/>
            </a:xfrm>
            <a:custGeom>
              <a:avLst/>
              <a:gdLst/>
              <a:ahLst/>
              <a:cxnLst/>
              <a:rect l="l" t="t" r="r" b="b"/>
              <a:pathLst>
                <a:path w="1030834" h="259539">
                  <a:moveTo>
                    <a:pt x="0" y="0"/>
                  </a:moveTo>
                  <a:lnTo>
                    <a:pt x="1030834" y="0"/>
                  </a:lnTo>
                  <a:lnTo>
                    <a:pt x="1030834" y="259539"/>
                  </a:lnTo>
                  <a:lnTo>
                    <a:pt x="0" y="259539"/>
                  </a:lnTo>
                  <a:close/>
                </a:path>
              </a:pathLst>
            </a:custGeom>
            <a:solidFill>
              <a:srgbClr val="A7F1F4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 l="10635" t="2758" r="8840" b="82"/>
          <a:stretch>
            <a:fillRect/>
          </a:stretch>
        </p:blipFill>
        <p:spPr>
          <a:xfrm>
            <a:off x="11324637" y="631418"/>
            <a:ext cx="6507307" cy="405245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144000" y="1809286"/>
            <a:ext cx="1623636" cy="162363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3155652" y="5669754"/>
            <a:ext cx="4469996" cy="4242708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1532016" y="5484651"/>
            <a:ext cx="1623636" cy="1623636"/>
          </a:xfrm>
          <a:prstGeom prst="rect">
            <a:avLst/>
          </a:prstGeom>
        </p:spPr>
      </p:pic>
      <p:grpSp>
        <p:nvGrpSpPr>
          <p:cNvPr id="9" name="Group 9"/>
          <p:cNvGrpSpPr/>
          <p:nvPr/>
        </p:nvGrpSpPr>
        <p:grpSpPr>
          <a:xfrm>
            <a:off x="14014418" y="1385106"/>
            <a:ext cx="3047357" cy="929469"/>
            <a:chOff x="0" y="0"/>
            <a:chExt cx="1030834" cy="31441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030834" cy="314413"/>
            </a:xfrm>
            <a:custGeom>
              <a:avLst/>
              <a:gdLst/>
              <a:ahLst/>
              <a:cxnLst/>
              <a:rect l="l" t="t" r="r" b="b"/>
              <a:pathLst>
                <a:path w="1030834" h="314413">
                  <a:moveTo>
                    <a:pt x="0" y="0"/>
                  </a:moveTo>
                  <a:lnTo>
                    <a:pt x="1030834" y="0"/>
                  </a:lnTo>
                  <a:lnTo>
                    <a:pt x="1030834" y="314413"/>
                  </a:lnTo>
                  <a:lnTo>
                    <a:pt x="0" y="314413"/>
                  </a:lnTo>
                  <a:close/>
                </a:path>
              </a:pathLst>
            </a:custGeom>
            <a:solidFill>
              <a:srgbClr val="A7F1F4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14380765" y="4858275"/>
            <a:ext cx="3244882" cy="1564640"/>
            <a:chOff x="0" y="0"/>
            <a:chExt cx="1097652" cy="52927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97652" cy="529273"/>
            </a:xfrm>
            <a:custGeom>
              <a:avLst/>
              <a:gdLst/>
              <a:ahLst/>
              <a:cxnLst/>
              <a:rect l="l" t="t" r="r" b="b"/>
              <a:pathLst>
                <a:path w="1097652" h="529273">
                  <a:moveTo>
                    <a:pt x="0" y="0"/>
                  </a:moveTo>
                  <a:lnTo>
                    <a:pt x="1097652" y="0"/>
                  </a:lnTo>
                  <a:lnTo>
                    <a:pt x="1097652" y="529273"/>
                  </a:lnTo>
                  <a:lnTo>
                    <a:pt x="0" y="529273"/>
                  </a:lnTo>
                  <a:close/>
                </a:path>
              </a:pathLst>
            </a:custGeom>
            <a:solidFill>
              <a:srgbClr val="A7F1F4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1665068" y="5484651"/>
            <a:ext cx="4536156" cy="669194"/>
            <a:chOff x="0" y="0"/>
            <a:chExt cx="1907425" cy="281392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907425" cy="281392"/>
            </a:xfrm>
            <a:custGeom>
              <a:avLst/>
              <a:gdLst/>
              <a:ahLst/>
              <a:cxnLst/>
              <a:rect l="l" t="t" r="r" b="b"/>
              <a:pathLst>
                <a:path w="1907425" h="281392">
                  <a:moveTo>
                    <a:pt x="0" y="0"/>
                  </a:moveTo>
                  <a:lnTo>
                    <a:pt x="1907425" y="0"/>
                  </a:lnTo>
                  <a:lnTo>
                    <a:pt x="1907425" y="281392"/>
                  </a:lnTo>
                  <a:lnTo>
                    <a:pt x="0" y="281392"/>
                  </a:lnTo>
                  <a:close/>
                </a:path>
              </a:pathLst>
            </a:custGeom>
            <a:solidFill>
              <a:srgbClr val="5CE1E6"/>
            </a:solidFill>
          </p:spPr>
        </p:sp>
      </p:grpSp>
      <p:grpSp>
        <p:nvGrpSpPr>
          <p:cNvPr id="15" name="Group 15"/>
          <p:cNvGrpSpPr/>
          <p:nvPr/>
        </p:nvGrpSpPr>
        <p:grpSpPr>
          <a:xfrm>
            <a:off x="1665068" y="6421894"/>
            <a:ext cx="5178464" cy="2836406"/>
            <a:chOff x="0" y="0"/>
            <a:chExt cx="2177511" cy="1192691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177511" cy="1192691"/>
            </a:xfrm>
            <a:custGeom>
              <a:avLst/>
              <a:gdLst/>
              <a:ahLst/>
              <a:cxnLst/>
              <a:rect l="l" t="t" r="r" b="b"/>
              <a:pathLst>
                <a:path w="2177511" h="1192691">
                  <a:moveTo>
                    <a:pt x="0" y="0"/>
                  </a:moveTo>
                  <a:lnTo>
                    <a:pt x="2177511" y="0"/>
                  </a:lnTo>
                  <a:lnTo>
                    <a:pt x="2177511" y="1192691"/>
                  </a:lnTo>
                  <a:lnTo>
                    <a:pt x="0" y="1192691"/>
                  </a:lnTo>
                  <a:close/>
                </a:path>
              </a:pathLst>
            </a:custGeom>
            <a:solidFill>
              <a:srgbClr val="85DB79"/>
            </a:solidFill>
          </p:spPr>
        </p:sp>
      </p:grpSp>
      <p:pic>
        <p:nvPicPr>
          <p:cNvPr id="17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5094" y="6221259"/>
            <a:ext cx="1214222" cy="126317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05094" y="7738386"/>
            <a:ext cx="1214222" cy="126317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6873833" y="7367109"/>
            <a:ext cx="2008218" cy="3012327"/>
          </a:xfrm>
          <a:prstGeom prst="rect">
            <a:avLst/>
          </a:prstGeom>
        </p:spPr>
      </p:pic>
      <p:grpSp>
        <p:nvGrpSpPr>
          <p:cNvPr id="20" name="Group 20"/>
          <p:cNvGrpSpPr/>
          <p:nvPr/>
        </p:nvGrpSpPr>
        <p:grpSpPr>
          <a:xfrm>
            <a:off x="5666787" y="2990323"/>
            <a:ext cx="2954331" cy="939863"/>
            <a:chOff x="0" y="0"/>
            <a:chExt cx="999366" cy="317929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999366" cy="317929"/>
            </a:xfrm>
            <a:custGeom>
              <a:avLst/>
              <a:gdLst/>
              <a:ahLst/>
              <a:cxnLst/>
              <a:rect l="l" t="t" r="r" b="b"/>
              <a:pathLst>
                <a:path w="999366" h="317929">
                  <a:moveTo>
                    <a:pt x="0" y="0"/>
                  </a:moveTo>
                  <a:lnTo>
                    <a:pt x="999366" y="0"/>
                  </a:lnTo>
                  <a:lnTo>
                    <a:pt x="999366" y="317929"/>
                  </a:lnTo>
                  <a:lnTo>
                    <a:pt x="0" y="317929"/>
                  </a:lnTo>
                  <a:close/>
                </a:path>
              </a:pathLst>
            </a:custGeom>
            <a:solidFill>
              <a:srgbClr val="A7F1F4"/>
            </a:solidFill>
          </p:spPr>
        </p:sp>
      </p:grpSp>
      <p:sp>
        <p:nvSpPr>
          <p:cNvPr id="22" name="TextBox 22"/>
          <p:cNvSpPr txBox="1"/>
          <p:nvPr/>
        </p:nvSpPr>
        <p:spPr>
          <a:xfrm>
            <a:off x="1695369" y="7674149"/>
            <a:ext cx="5178464" cy="15841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306"/>
              </a:lnSpc>
            </a:pPr>
            <a:r>
              <a:rPr lang="en-US" sz="4504">
                <a:solidFill>
                  <a:srgbClr val="000000"/>
                </a:solidFill>
                <a:ea typeface="悠哉字体"/>
              </a:rPr>
              <a:t>強調總綱</a:t>
            </a:r>
            <a:r>
              <a:rPr lang="en-US" sz="4504">
                <a:solidFill>
                  <a:srgbClr val="F62A21"/>
                </a:solidFill>
                <a:ea typeface="悠哉字体"/>
              </a:rPr>
              <a:t>核心素養</a:t>
            </a:r>
            <a:r>
              <a:rPr lang="en-US" sz="4504">
                <a:solidFill>
                  <a:srgbClr val="000000"/>
                </a:solidFill>
                <a:ea typeface="悠哉字体"/>
              </a:rPr>
              <a:t>或</a:t>
            </a:r>
            <a:r>
              <a:rPr lang="en-US" sz="4504">
                <a:solidFill>
                  <a:srgbClr val="F62A21"/>
                </a:solidFill>
                <a:ea typeface="悠哉字体"/>
              </a:rPr>
              <a:t>領域學習重點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三、素養導向試題</a:t>
            </a:r>
          </a:p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    4、簡易產出方法</a:t>
            </a:r>
          </a:p>
          <a:p>
            <a:pPr>
              <a:lnSpc>
                <a:spcPts val="560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>
                <a:solidFill>
                  <a:srgbClr val="5CE1E6"/>
                </a:solidFill>
                <a:latin typeface="悠哉字体"/>
              </a:rPr>
              <a:t>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5797367" y="2109640"/>
            <a:ext cx="3047357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課本實驗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4014418" y="1261281"/>
            <a:ext cx="3047357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生活情境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4578290" y="4973159"/>
            <a:ext cx="3047357" cy="1478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研究架構</a:t>
            </a:r>
          </a:p>
          <a:p>
            <a:pPr>
              <a:lnSpc>
                <a:spcPts val="5600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跳躍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695369" y="5398926"/>
            <a:ext cx="4505854" cy="7549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194"/>
              </a:lnSpc>
            </a:pPr>
            <a:r>
              <a:rPr lang="en-US" sz="4424">
                <a:solidFill>
                  <a:srgbClr val="000000"/>
                </a:solidFill>
                <a:ea typeface="悠哉字体"/>
              </a:rPr>
              <a:t>一次符合兩大要素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695369" y="6488569"/>
            <a:ext cx="5402070" cy="1192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04"/>
              </a:lnSpc>
            </a:pPr>
            <a:r>
              <a:rPr lang="en-US" sz="4504">
                <a:solidFill>
                  <a:srgbClr val="000000"/>
                </a:solidFill>
                <a:ea typeface="悠哉字体"/>
              </a:rPr>
              <a:t>佈題強調</a:t>
            </a:r>
            <a:r>
              <a:rPr lang="en-US" sz="4504">
                <a:solidFill>
                  <a:srgbClr val="004AAD"/>
                </a:solidFill>
                <a:ea typeface="悠哉字体"/>
              </a:rPr>
              <a:t>真實的情境</a:t>
            </a:r>
            <a:r>
              <a:rPr lang="en-US" sz="4504">
                <a:solidFill>
                  <a:srgbClr val="000000"/>
                </a:solidFill>
                <a:ea typeface="悠哉字体"/>
              </a:rPr>
              <a:t>與</a:t>
            </a:r>
            <a:r>
              <a:rPr lang="en-US" sz="4504">
                <a:solidFill>
                  <a:srgbClr val="004AAD"/>
                </a:solidFill>
                <a:ea typeface="悠哉字体"/>
              </a:rPr>
              <a:t>真實的問題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5834694" y="2958000"/>
            <a:ext cx="3047357" cy="972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學術情境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8460348" y="8442241"/>
            <a:ext cx="3638710" cy="9948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022"/>
              </a:lnSpc>
            </a:pPr>
            <a:r>
              <a:rPr lang="en-US" sz="5730">
                <a:solidFill>
                  <a:srgbClr val="FFFFFF"/>
                </a:solidFill>
                <a:ea typeface="悠哉字体"/>
              </a:rPr>
              <a:t>太簡單啦！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28700" y="2074935"/>
            <a:ext cx="15599469" cy="786246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251706" y="2988953"/>
            <a:ext cx="7892294" cy="688446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0159783" y="3315062"/>
            <a:ext cx="6566117" cy="6232246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10562767" y="5548669"/>
            <a:ext cx="6163133" cy="0"/>
          </a:xfrm>
          <a:prstGeom prst="line">
            <a:avLst/>
          </a:prstGeom>
          <a:ln w="95250" cap="rnd">
            <a:solidFill>
              <a:srgbClr val="F62A21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TextBox 6"/>
          <p:cNvSpPr txBox="1"/>
          <p:nvPr/>
        </p:nvSpPr>
        <p:spPr>
          <a:xfrm>
            <a:off x="15659100" y="4864774"/>
            <a:ext cx="1066800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F62A21"/>
                </a:solidFill>
                <a:ea typeface="悠哉字体"/>
              </a:rPr>
              <a:t>提問</a:t>
            </a:r>
          </a:p>
        </p:txBody>
      </p:sp>
      <p:sp>
        <p:nvSpPr>
          <p:cNvPr id="7" name="AutoShape 7"/>
          <p:cNvSpPr/>
          <p:nvPr/>
        </p:nvSpPr>
        <p:spPr>
          <a:xfrm>
            <a:off x="10562767" y="4759999"/>
            <a:ext cx="4499377" cy="0"/>
          </a:xfrm>
          <a:prstGeom prst="line">
            <a:avLst/>
          </a:prstGeom>
          <a:ln w="95250" cap="rnd">
            <a:solidFill>
              <a:srgbClr val="E5A024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TextBox 8"/>
          <p:cNvSpPr txBox="1"/>
          <p:nvPr/>
        </p:nvSpPr>
        <p:spPr>
          <a:xfrm>
            <a:off x="13995345" y="4028479"/>
            <a:ext cx="1066800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E5A024"/>
                </a:solidFill>
                <a:ea typeface="悠哉字体"/>
              </a:rPr>
              <a:t>根據</a:t>
            </a:r>
          </a:p>
        </p:txBody>
      </p:sp>
      <p:sp>
        <p:nvSpPr>
          <p:cNvPr id="9" name="AutoShape 9"/>
          <p:cNvSpPr/>
          <p:nvPr/>
        </p:nvSpPr>
        <p:spPr>
          <a:xfrm rot="5400000">
            <a:off x="9508872" y="5128054"/>
            <a:ext cx="1480637" cy="0"/>
          </a:xfrm>
          <a:prstGeom prst="line">
            <a:avLst/>
          </a:prstGeom>
          <a:ln w="114300" cap="rnd">
            <a:solidFill>
              <a:srgbClr val="72C833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10" name="TextBox 10"/>
          <p:cNvSpPr txBox="1"/>
          <p:nvPr/>
        </p:nvSpPr>
        <p:spPr>
          <a:xfrm>
            <a:off x="9144000" y="4712374"/>
            <a:ext cx="753209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85DB79"/>
                </a:solidFill>
                <a:ea typeface="悠哉字体"/>
              </a:rPr>
              <a:t>跳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5600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</a:t>
            </a:r>
            <a:r>
              <a:rPr lang="en-US" sz="5600" dirty="0" smtClean="0">
                <a:solidFill>
                  <a:srgbClr val="FFFFFF"/>
                </a:solidFill>
                <a:latin typeface="悠哉字体"/>
              </a:rPr>
              <a:t>4、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簡易轉換</a:t>
            </a: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 dirty="0">
                <a:solidFill>
                  <a:srgbClr val="5CE1E6"/>
                </a:solidFill>
                <a:latin typeface="悠哉字体"/>
              </a:rPr>
              <a:t>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47653" y="2004308"/>
            <a:ext cx="13147692" cy="570188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624552" y="3534539"/>
            <a:ext cx="2621134" cy="518649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 l="563" r="563"/>
          <a:stretch>
            <a:fillRect/>
          </a:stretch>
        </p:blipFill>
        <p:spPr>
          <a:xfrm>
            <a:off x="11245686" y="3850968"/>
            <a:ext cx="6566117" cy="6303291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12759923" y="5443894"/>
            <a:ext cx="3369022" cy="0"/>
          </a:xfrm>
          <a:prstGeom prst="line">
            <a:avLst/>
          </a:prstGeom>
          <a:ln w="95250" cap="rnd">
            <a:solidFill>
              <a:srgbClr val="F62A21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>
            <a:off x="12812456" y="6201738"/>
            <a:ext cx="4499377" cy="0"/>
          </a:xfrm>
          <a:prstGeom prst="line">
            <a:avLst/>
          </a:prstGeom>
          <a:ln w="95250" cap="rnd">
            <a:solidFill>
              <a:srgbClr val="E5A024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AutoShape 7"/>
          <p:cNvSpPr/>
          <p:nvPr/>
        </p:nvSpPr>
        <p:spPr>
          <a:xfrm rot="-5399999">
            <a:off x="11457167" y="5826453"/>
            <a:ext cx="1480637" cy="0"/>
          </a:xfrm>
          <a:prstGeom prst="line">
            <a:avLst/>
          </a:prstGeom>
          <a:ln w="114300" cap="rnd">
            <a:solidFill>
              <a:srgbClr val="72C833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8" name="TextBox 8"/>
          <p:cNvSpPr txBox="1"/>
          <p:nvPr/>
        </p:nvSpPr>
        <p:spPr>
          <a:xfrm>
            <a:off x="15062145" y="4759999"/>
            <a:ext cx="1066800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F62A21"/>
                </a:solidFill>
                <a:ea typeface="悠哉字体"/>
              </a:rPr>
              <a:t>提問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6778433" y="5470218"/>
            <a:ext cx="1066800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E5A024"/>
                </a:solidFill>
                <a:ea typeface="悠哉字体"/>
              </a:rPr>
              <a:t>根據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869082" y="5396269"/>
            <a:ext cx="753209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85DB79"/>
                </a:solidFill>
                <a:ea typeface="悠哉字体"/>
              </a:rPr>
              <a:t>跳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5600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</a:t>
            </a:r>
            <a:r>
              <a:rPr lang="en-US" sz="5600" dirty="0" smtClean="0">
                <a:solidFill>
                  <a:srgbClr val="FFFFFF"/>
                </a:solidFill>
                <a:latin typeface="悠哉字体"/>
              </a:rPr>
              <a:t>4、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簡易轉換</a:t>
            </a: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 dirty="0">
                <a:solidFill>
                  <a:srgbClr val="5CE1E6"/>
                </a:solidFill>
                <a:latin typeface="悠哉字体"/>
              </a:rPr>
              <a:t> 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0611887" y="2935928"/>
            <a:ext cx="3431398" cy="915039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634845" y="7268881"/>
            <a:ext cx="987445" cy="987445"/>
            <a:chOff x="0" y="0"/>
            <a:chExt cx="1913890" cy="19138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563" r="563"/>
          <a:stretch>
            <a:fillRect/>
          </a:stretch>
        </p:blipFill>
        <p:spPr>
          <a:xfrm>
            <a:off x="6719926" y="6013212"/>
            <a:ext cx="4525760" cy="4344605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7752456" y="8090264"/>
            <a:ext cx="3869349" cy="0"/>
          </a:xfrm>
          <a:prstGeom prst="line">
            <a:avLst/>
          </a:prstGeom>
          <a:ln w="95250" cap="rnd">
            <a:solidFill>
              <a:srgbClr val="F62A21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>
            <a:off x="7755258" y="7087906"/>
            <a:ext cx="2879587" cy="0"/>
          </a:xfrm>
          <a:prstGeom prst="line">
            <a:avLst/>
          </a:prstGeom>
          <a:ln w="95250" cap="rnd">
            <a:solidFill>
              <a:srgbClr val="E5A024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AutoShape 7"/>
          <p:cNvSpPr/>
          <p:nvPr/>
        </p:nvSpPr>
        <p:spPr>
          <a:xfrm rot="5400000">
            <a:off x="6469531" y="7388046"/>
            <a:ext cx="1480637" cy="0"/>
          </a:xfrm>
          <a:prstGeom prst="line">
            <a:avLst/>
          </a:prstGeom>
          <a:ln w="114300" cap="rnd">
            <a:solidFill>
              <a:srgbClr val="72C833"/>
            </a:solidFill>
            <a:prstDash val="solid"/>
            <a:headEnd type="none" w="sm" len="sm"/>
            <a:tailEnd type="triangle" w="lg" len="med"/>
          </a:ln>
        </p:spPr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 r="3646" b="23228"/>
          <a:stretch>
            <a:fillRect/>
          </a:stretch>
        </p:blipFill>
        <p:spPr>
          <a:xfrm>
            <a:off x="388022" y="1910540"/>
            <a:ext cx="17457212" cy="4102672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4308069" y="3376919"/>
            <a:ext cx="2951231" cy="5881381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5647650" y="7087906"/>
            <a:ext cx="753209" cy="753209"/>
            <a:chOff x="0" y="0"/>
            <a:chExt cx="1913890" cy="191389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2" name="TextBox 12"/>
          <p:cNvSpPr txBox="1"/>
          <p:nvPr/>
        </p:nvSpPr>
        <p:spPr>
          <a:xfrm>
            <a:off x="10555491" y="7406369"/>
            <a:ext cx="1066800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F62A21"/>
                </a:solidFill>
                <a:ea typeface="悠哉字体"/>
              </a:rPr>
              <a:t>提問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488691" y="6451636"/>
            <a:ext cx="1066800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E5A024"/>
                </a:solidFill>
                <a:ea typeface="悠哉字体"/>
              </a:rPr>
              <a:t>根據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647650" y="7088234"/>
            <a:ext cx="753209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85DB79"/>
                </a:solidFill>
                <a:ea typeface="悠哉字体"/>
              </a:rPr>
              <a:t>跳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5600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</a:t>
            </a:r>
            <a:r>
              <a:rPr lang="en-US" sz="5600" dirty="0" smtClean="0">
                <a:solidFill>
                  <a:srgbClr val="FFFFFF"/>
                </a:solidFill>
                <a:latin typeface="悠哉字体"/>
              </a:rPr>
              <a:t>4、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簡易轉換</a:t>
            </a: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 dirty="0">
                <a:solidFill>
                  <a:srgbClr val="5CE1E6"/>
                </a:solidFill>
                <a:latin typeface="悠哉字体"/>
              </a:rPr>
              <a:t>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446275" y="1670200"/>
            <a:ext cx="987445" cy="987445"/>
            <a:chOff x="0" y="0"/>
            <a:chExt cx="1913890" cy="19138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563" r="563"/>
          <a:stretch>
            <a:fillRect/>
          </a:stretch>
        </p:blipFill>
        <p:spPr>
          <a:xfrm>
            <a:off x="11376088" y="769099"/>
            <a:ext cx="6268710" cy="6017789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12644295" y="2971388"/>
            <a:ext cx="5114803" cy="0"/>
          </a:xfrm>
          <a:prstGeom prst="line">
            <a:avLst/>
          </a:prstGeom>
          <a:ln w="95250" cap="rnd">
            <a:solidFill>
              <a:srgbClr val="F62A21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>
            <a:off x="12644295" y="2293189"/>
            <a:ext cx="2879587" cy="0"/>
          </a:xfrm>
          <a:prstGeom prst="line">
            <a:avLst/>
          </a:prstGeom>
          <a:ln w="95250" cap="rnd">
            <a:solidFill>
              <a:srgbClr val="E5A024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AutoShape 7"/>
          <p:cNvSpPr/>
          <p:nvPr/>
        </p:nvSpPr>
        <p:spPr>
          <a:xfrm rot="5400000">
            <a:off x="12019455" y="2384062"/>
            <a:ext cx="906780" cy="0"/>
          </a:xfrm>
          <a:prstGeom prst="line">
            <a:avLst/>
          </a:prstGeom>
          <a:ln w="114300" cap="rnd">
            <a:solidFill>
              <a:srgbClr val="72C833"/>
            </a:solidFill>
            <a:prstDash val="solid"/>
            <a:headEnd type="none" w="sm" len="sm"/>
            <a:tailEnd type="triangle" w="lg" len="med"/>
          </a:ln>
        </p:spPr>
      </p:sp>
      <p:grpSp>
        <p:nvGrpSpPr>
          <p:cNvPr id="8" name="Group 8"/>
          <p:cNvGrpSpPr/>
          <p:nvPr/>
        </p:nvGrpSpPr>
        <p:grpSpPr>
          <a:xfrm>
            <a:off x="10999483" y="2690034"/>
            <a:ext cx="753209" cy="753209"/>
            <a:chOff x="0" y="0"/>
            <a:chExt cx="1913890" cy="191389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66197" y="2104933"/>
            <a:ext cx="5558058" cy="789669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4"/>
          <a:srcRect r="189" b="24080"/>
          <a:stretch>
            <a:fillRect/>
          </a:stretch>
        </p:blipFill>
        <p:spPr>
          <a:xfrm>
            <a:off x="466197" y="2790519"/>
            <a:ext cx="10833917" cy="3093333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5"/>
          <a:srcRect t="11138" r="35883" b="10706"/>
          <a:stretch>
            <a:fillRect/>
          </a:stretch>
        </p:blipFill>
        <p:spPr>
          <a:xfrm>
            <a:off x="295368" y="6491953"/>
            <a:ext cx="9555894" cy="343575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5"/>
          <a:srcRect l="30589" t="1772" r="40351" b="87797"/>
          <a:stretch>
            <a:fillRect/>
          </a:stretch>
        </p:blipFill>
        <p:spPr>
          <a:xfrm>
            <a:off x="466197" y="5883852"/>
            <a:ext cx="5744162" cy="608101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028700" y="6982525"/>
            <a:ext cx="1234009" cy="2454605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7"/>
          <a:srcRect l="12584" t="2417"/>
          <a:stretch>
            <a:fillRect/>
          </a:stretch>
        </p:blipFill>
        <p:spPr>
          <a:xfrm>
            <a:off x="2841768" y="6978076"/>
            <a:ext cx="2154059" cy="294962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5883155" y="6982525"/>
            <a:ext cx="2306752" cy="258770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8368797" y="6982525"/>
            <a:ext cx="2185611" cy="2354820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16725900" y="2239868"/>
            <a:ext cx="1066800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F62A21"/>
                </a:solidFill>
                <a:ea typeface="悠哉字体"/>
              </a:rPr>
              <a:t>提問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5125700" y="1574950"/>
            <a:ext cx="1066800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E5A024"/>
                </a:solidFill>
                <a:ea typeface="悠哉字体"/>
              </a:rPr>
              <a:t>根據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999483" y="2695269"/>
            <a:ext cx="753209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85DB79"/>
                </a:solidFill>
                <a:ea typeface="悠哉字体"/>
              </a:rPr>
              <a:t>跳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5600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</a:t>
            </a:r>
            <a:r>
              <a:rPr lang="en-US" sz="5600" dirty="0" smtClean="0">
                <a:solidFill>
                  <a:srgbClr val="FFFFFF"/>
                </a:solidFill>
                <a:latin typeface="悠哉字体"/>
              </a:rPr>
              <a:t>4、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簡易轉換</a:t>
            </a: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 dirty="0">
                <a:solidFill>
                  <a:srgbClr val="5CE1E6"/>
                </a:solidFill>
                <a:latin typeface="悠哉字体"/>
              </a:rPr>
              <a:t> </a:t>
            </a:r>
          </a:p>
        </p:txBody>
      </p:sp>
      <p:sp>
        <p:nvSpPr>
          <p:cNvPr id="22" name="AutoShape 22"/>
          <p:cNvSpPr/>
          <p:nvPr/>
        </p:nvSpPr>
        <p:spPr>
          <a:xfrm>
            <a:off x="12587145" y="3682743"/>
            <a:ext cx="4188651" cy="0"/>
          </a:xfrm>
          <a:prstGeom prst="line">
            <a:avLst/>
          </a:prstGeom>
          <a:ln w="95250" cap="rnd">
            <a:solidFill>
              <a:srgbClr val="E5A024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3" name="TextBox 23"/>
          <p:cNvSpPr txBox="1"/>
          <p:nvPr/>
        </p:nvSpPr>
        <p:spPr>
          <a:xfrm>
            <a:off x="16192500" y="3682743"/>
            <a:ext cx="1066800" cy="731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E5A024"/>
                </a:solidFill>
                <a:ea typeface="悠哉字体"/>
              </a:rPr>
              <a:t>根據</a:t>
            </a:r>
          </a:p>
        </p:txBody>
      </p:sp>
      <p:sp>
        <p:nvSpPr>
          <p:cNvPr id="24" name="AutoShape 24"/>
          <p:cNvSpPr/>
          <p:nvPr/>
        </p:nvSpPr>
        <p:spPr>
          <a:xfrm rot="-5400000">
            <a:off x="12019455" y="3386092"/>
            <a:ext cx="906780" cy="0"/>
          </a:xfrm>
          <a:prstGeom prst="line">
            <a:avLst/>
          </a:prstGeom>
          <a:ln w="114300" cap="rnd">
            <a:solidFill>
              <a:srgbClr val="72C833"/>
            </a:solidFill>
            <a:prstDash val="solid"/>
            <a:headEnd type="none" w="sm" len="sm"/>
            <a:tailEnd type="triangle" w="lg" len="med"/>
          </a:ln>
        </p:spPr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50191" y="2032612"/>
            <a:ext cx="6536943" cy="825438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207982" y="0"/>
            <a:ext cx="7687512" cy="102870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5600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</a:t>
            </a:r>
            <a:r>
              <a:rPr lang="en-US" sz="5600" dirty="0" smtClean="0">
                <a:solidFill>
                  <a:srgbClr val="FFFFFF"/>
                </a:solidFill>
                <a:latin typeface="悠哉字体"/>
              </a:rPr>
              <a:t>4、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簡易轉換(</a:t>
            </a:r>
            <a:r>
              <a:rPr lang="en-US" sz="5600" dirty="0" err="1">
                <a:solidFill>
                  <a:srgbClr val="FFFFFF"/>
                </a:solidFill>
                <a:latin typeface="悠哉字体"/>
              </a:rPr>
              <a:t>生物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)</a:t>
            </a: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 dirty="0">
                <a:solidFill>
                  <a:srgbClr val="5CE1E6"/>
                </a:solidFill>
                <a:latin typeface="悠哉字体"/>
              </a:rPr>
              <a:t>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083556" y="3991029"/>
            <a:ext cx="2650619" cy="2650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78032" y="3991498"/>
            <a:ext cx="2650151" cy="26501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280961" y="3991029"/>
            <a:ext cx="2650619" cy="265061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0390440" y="3991498"/>
            <a:ext cx="2650151" cy="265015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3429781" y="3991029"/>
            <a:ext cx="2650619" cy="2650619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678007" y="503093"/>
            <a:ext cx="16207220" cy="25791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720"/>
              </a:lnSpc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進行光合作用實驗步驟如下圖，小明在最後步驟滴入碘液後，看到葉片呈現深綠色，請問小明在哪一個步驟可能操作錯誤？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78007" y="6622599"/>
            <a:ext cx="15856527" cy="3422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72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(A)加熱軟化葉片時，水加太多</a:t>
            </a:r>
          </a:p>
          <a:p>
            <a:pPr>
              <a:lnSpc>
                <a:spcPts val="672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(B)溶出葉綠素時間太短</a:t>
            </a:r>
          </a:p>
          <a:p>
            <a:pPr>
              <a:lnSpc>
                <a:spcPts val="672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(C)漂洗葉片時間太長</a:t>
            </a:r>
          </a:p>
          <a:p>
            <a:pPr>
              <a:lnSpc>
                <a:spcPts val="672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(D)滴入碘液時是滴在葉的下表皮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03007" y="3444373"/>
            <a:ext cx="1600200" cy="546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9"/>
              </a:lnSpc>
            </a:pPr>
            <a:r>
              <a:rPr lang="en-US" sz="3150">
                <a:solidFill>
                  <a:srgbClr val="FFFFD4"/>
                </a:solidFill>
                <a:ea typeface="悠哉字体"/>
              </a:rPr>
              <a:t>隔絕光線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608765" y="3444842"/>
            <a:ext cx="1600200" cy="546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9"/>
              </a:lnSpc>
            </a:pPr>
            <a:r>
              <a:rPr lang="en-US" sz="3150">
                <a:solidFill>
                  <a:srgbClr val="FFFFD4"/>
                </a:solidFill>
                <a:ea typeface="悠哉字体"/>
              </a:rPr>
              <a:t>軟化葉片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606145" y="3444842"/>
            <a:ext cx="2000250" cy="546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9"/>
              </a:lnSpc>
            </a:pPr>
            <a:r>
              <a:rPr lang="en-US" sz="3150">
                <a:solidFill>
                  <a:srgbClr val="FFFFD4"/>
                </a:solidFill>
                <a:ea typeface="悠哉字体"/>
              </a:rPr>
              <a:t>溶出葉綠素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915416" y="3444842"/>
            <a:ext cx="1600200" cy="546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9"/>
              </a:lnSpc>
            </a:pPr>
            <a:r>
              <a:rPr lang="en-US" sz="3150">
                <a:solidFill>
                  <a:srgbClr val="FFFFD4"/>
                </a:solidFill>
                <a:ea typeface="悠哉字体"/>
              </a:rPr>
              <a:t>漂洗葉片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954991" y="3444842"/>
            <a:ext cx="1600200" cy="546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9"/>
              </a:lnSpc>
            </a:pPr>
            <a:r>
              <a:rPr lang="en-US" sz="3150">
                <a:solidFill>
                  <a:srgbClr val="FFFFD4"/>
                </a:solidFill>
                <a:ea typeface="悠哉字体"/>
              </a:rPr>
              <a:t>滴入碘液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7"/>
          <a:srcRect l="563" r="563"/>
          <a:stretch>
            <a:fillRect/>
          </a:stretch>
        </p:blipFill>
        <p:spPr>
          <a:xfrm>
            <a:off x="13954991" y="6205953"/>
            <a:ext cx="4111740" cy="3947157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14958791" y="8118323"/>
            <a:ext cx="2568453" cy="0"/>
          </a:xfrm>
          <a:prstGeom prst="line">
            <a:avLst/>
          </a:prstGeom>
          <a:ln w="47625" cap="rnd">
            <a:solidFill>
              <a:srgbClr val="F62A21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AutoShape 16"/>
          <p:cNvSpPr/>
          <p:nvPr/>
        </p:nvSpPr>
        <p:spPr>
          <a:xfrm>
            <a:off x="14847877" y="8499633"/>
            <a:ext cx="1703243" cy="0"/>
          </a:xfrm>
          <a:prstGeom prst="line">
            <a:avLst/>
          </a:prstGeom>
          <a:ln w="47625" cap="rnd">
            <a:solidFill>
              <a:srgbClr val="E5A024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7" name="AutoShape 17"/>
          <p:cNvSpPr/>
          <p:nvPr/>
        </p:nvSpPr>
        <p:spPr>
          <a:xfrm rot="-5400000">
            <a:off x="14455025" y="8247193"/>
            <a:ext cx="542981" cy="0"/>
          </a:xfrm>
          <a:prstGeom prst="line">
            <a:avLst/>
          </a:prstGeom>
          <a:ln w="57150" cap="rnd">
            <a:solidFill>
              <a:srgbClr val="72C833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18" name="TextBox 18"/>
          <p:cNvSpPr txBox="1"/>
          <p:nvPr/>
        </p:nvSpPr>
        <p:spPr>
          <a:xfrm>
            <a:off x="17527244" y="7748661"/>
            <a:ext cx="539487" cy="369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3"/>
              </a:lnSpc>
            </a:pPr>
            <a:r>
              <a:rPr lang="en-US" sz="2123">
                <a:solidFill>
                  <a:srgbClr val="F62A21"/>
                </a:solidFill>
                <a:ea typeface="悠哉字体"/>
              </a:rPr>
              <a:t>提問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6534534" y="8154056"/>
            <a:ext cx="539487" cy="369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3"/>
              </a:lnSpc>
            </a:pPr>
            <a:r>
              <a:rPr lang="en-US" sz="2123">
                <a:solidFill>
                  <a:srgbClr val="E5A024"/>
                </a:solidFill>
                <a:ea typeface="悠哉字体"/>
              </a:rPr>
              <a:t>根據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3954991" y="8338751"/>
            <a:ext cx="380902" cy="369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3"/>
              </a:lnSpc>
            </a:pPr>
            <a:r>
              <a:rPr lang="en-US" sz="2123">
                <a:solidFill>
                  <a:srgbClr val="85DB79"/>
                </a:solidFill>
                <a:ea typeface="悠哉字体"/>
              </a:rPr>
              <a:t>跳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083556" y="3714804"/>
            <a:ext cx="2650619" cy="2650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78032" y="3715273"/>
            <a:ext cx="2650151" cy="26501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280961" y="3714804"/>
            <a:ext cx="2650619" cy="265061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0390440" y="3715273"/>
            <a:ext cx="2650151" cy="265015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3429781" y="3714804"/>
            <a:ext cx="2650619" cy="2650619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678007" y="1009650"/>
            <a:ext cx="16207220" cy="17258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720"/>
              </a:lnSpc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進行光合作用實驗步驟如下圖，小明想討論二氧化碳對光合作用的影響，應該調整哪一項步驟較好？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78007" y="6622599"/>
            <a:ext cx="15856527" cy="34325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72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(A)隔絕光線改為隔絕氣孔打開</a:t>
            </a:r>
          </a:p>
          <a:p>
            <a:pPr>
              <a:lnSpc>
                <a:spcPts val="672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(B)加熱軟化葉片改為冷藏葉片</a:t>
            </a:r>
          </a:p>
          <a:p>
            <a:pPr>
              <a:lnSpc>
                <a:spcPts val="672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(C)將酒精替換成醋酸溶出葉綠素</a:t>
            </a:r>
          </a:p>
          <a:p>
            <a:pPr>
              <a:lnSpc>
                <a:spcPts val="6720"/>
              </a:lnSpc>
            </a:pPr>
            <a:r>
              <a:rPr lang="en-US" sz="5600">
                <a:solidFill>
                  <a:srgbClr val="FFFFFF"/>
                </a:solidFill>
                <a:latin typeface="悠哉字体"/>
              </a:rPr>
              <a:t>(D)滴入碘液改為滴入本氏液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03007" y="3168148"/>
            <a:ext cx="1600200" cy="546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9"/>
              </a:lnSpc>
            </a:pPr>
            <a:r>
              <a:rPr lang="en-US" sz="3150">
                <a:solidFill>
                  <a:srgbClr val="FFFFD4"/>
                </a:solidFill>
                <a:ea typeface="悠哉字体"/>
              </a:rPr>
              <a:t>隔絕光線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608765" y="3168617"/>
            <a:ext cx="1600200" cy="546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9"/>
              </a:lnSpc>
            </a:pPr>
            <a:r>
              <a:rPr lang="en-US" sz="3150">
                <a:solidFill>
                  <a:srgbClr val="FFFFD4"/>
                </a:solidFill>
                <a:ea typeface="悠哉字体"/>
              </a:rPr>
              <a:t>軟化葉片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606145" y="3168617"/>
            <a:ext cx="2000250" cy="546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9"/>
              </a:lnSpc>
            </a:pPr>
            <a:r>
              <a:rPr lang="en-US" sz="3150">
                <a:solidFill>
                  <a:srgbClr val="FFFFD4"/>
                </a:solidFill>
                <a:ea typeface="悠哉字体"/>
              </a:rPr>
              <a:t>溶出葉綠素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915416" y="3168617"/>
            <a:ext cx="1600200" cy="546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9"/>
              </a:lnSpc>
            </a:pPr>
            <a:r>
              <a:rPr lang="en-US" sz="3150">
                <a:solidFill>
                  <a:srgbClr val="FFFFD4"/>
                </a:solidFill>
                <a:ea typeface="悠哉字体"/>
              </a:rPr>
              <a:t>漂洗葉片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954991" y="3168617"/>
            <a:ext cx="1600200" cy="546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09"/>
              </a:lnSpc>
            </a:pPr>
            <a:r>
              <a:rPr lang="en-US" sz="3150">
                <a:solidFill>
                  <a:srgbClr val="FFFFD4"/>
                </a:solidFill>
                <a:ea typeface="悠哉字体"/>
              </a:rPr>
              <a:t>滴入碘液</a:t>
            </a: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7"/>
          <a:srcRect l="563" r="563"/>
          <a:stretch>
            <a:fillRect/>
          </a:stretch>
        </p:blipFill>
        <p:spPr>
          <a:xfrm>
            <a:off x="13954991" y="6205953"/>
            <a:ext cx="4111740" cy="3947157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14958791" y="8118323"/>
            <a:ext cx="2568453" cy="0"/>
          </a:xfrm>
          <a:prstGeom prst="line">
            <a:avLst/>
          </a:prstGeom>
          <a:ln w="47625" cap="rnd">
            <a:solidFill>
              <a:srgbClr val="F62A21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AutoShape 16"/>
          <p:cNvSpPr/>
          <p:nvPr/>
        </p:nvSpPr>
        <p:spPr>
          <a:xfrm>
            <a:off x="14965406" y="6687189"/>
            <a:ext cx="1475367" cy="0"/>
          </a:xfrm>
          <a:prstGeom prst="line">
            <a:avLst/>
          </a:prstGeom>
          <a:ln w="47625" cap="rnd">
            <a:solidFill>
              <a:srgbClr val="E5A024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7" name="AutoShape 17"/>
          <p:cNvSpPr/>
          <p:nvPr/>
        </p:nvSpPr>
        <p:spPr>
          <a:xfrm rot="5400000">
            <a:off x="13980086" y="7404527"/>
            <a:ext cx="1492860" cy="0"/>
          </a:xfrm>
          <a:prstGeom prst="line">
            <a:avLst/>
          </a:prstGeom>
          <a:ln w="57150" cap="rnd">
            <a:solidFill>
              <a:srgbClr val="72C833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18" name="TextBox 18"/>
          <p:cNvSpPr txBox="1"/>
          <p:nvPr/>
        </p:nvSpPr>
        <p:spPr>
          <a:xfrm>
            <a:off x="17527244" y="7748661"/>
            <a:ext cx="539487" cy="369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3"/>
              </a:lnSpc>
            </a:pPr>
            <a:r>
              <a:rPr lang="en-US" sz="2123">
                <a:solidFill>
                  <a:srgbClr val="F62A21"/>
                </a:solidFill>
                <a:ea typeface="悠哉字体"/>
              </a:rPr>
              <a:t>提問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6440773" y="6317799"/>
            <a:ext cx="539487" cy="369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3"/>
              </a:lnSpc>
            </a:pPr>
            <a:r>
              <a:rPr lang="en-US" sz="2123">
                <a:solidFill>
                  <a:srgbClr val="E5A024"/>
                </a:solidFill>
                <a:ea typeface="悠哉字体"/>
              </a:rPr>
              <a:t>根據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6440773" y="6951821"/>
            <a:ext cx="380902" cy="369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73"/>
              </a:lnSpc>
            </a:pPr>
            <a:r>
              <a:rPr lang="en-US" sz="2123">
                <a:solidFill>
                  <a:srgbClr val="85DB79"/>
                </a:solidFill>
                <a:ea typeface="悠哉字体"/>
              </a:rPr>
              <a:t>跳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5600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</a:t>
            </a:r>
            <a:r>
              <a:rPr lang="en-US" sz="5600" dirty="0" smtClean="0">
                <a:solidFill>
                  <a:srgbClr val="FFFFFF"/>
                </a:solidFill>
                <a:latin typeface="悠哉字体"/>
              </a:rPr>
              <a:t>4、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簡易轉換</a:t>
            </a: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 dirty="0">
                <a:solidFill>
                  <a:srgbClr val="5CE1E6"/>
                </a:solidFill>
                <a:latin typeface="悠哉字体"/>
              </a:rPr>
              <a:t>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285670" y="1966740"/>
            <a:ext cx="11285357" cy="658312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169958" y="5535658"/>
            <a:ext cx="3771642" cy="57988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l="563" r="563"/>
          <a:stretch>
            <a:fillRect/>
          </a:stretch>
        </p:blipFill>
        <p:spPr>
          <a:xfrm>
            <a:off x="13422180" y="2365789"/>
            <a:ext cx="3302041" cy="316986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10788320" y="930973"/>
            <a:ext cx="1177505" cy="1177505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2811889" y="1090050"/>
            <a:ext cx="4372198" cy="938040"/>
            <a:chOff x="0" y="0"/>
            <a:chExt cx="1478990" cy="31731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478990" cy="317312"/>
            </a:xfrm>
            <a:custGeom>
              <a:avLst/>
              <a:gdLst/>
              <a:ahLst/>
              <a:cxnLst/>
              <a:rect l="l" t="t" r="r" b="b"/>
              <a:pathLst>
                <a:path w="1478990" h="317312">
                  <a:moveTo>
                    <a:pt x="0" y="0"/>
                  </a:moveTo>
                  <a:lnTo>
                    <a:pt x="1478990" y="0"/>
                  </a:lnTo>
                  <a:lnTo>
                    <a:pt x="1478990" y="317312"/>
                  </a:lnTo>
                  <a:lnTo>
                    <a:pt x="0" y="317312"/>
                  </a:lnTo>
                  <a:close/>
                </a:path>
              </a:pathLst>
            </a:custGeom>
            <a:solidFill>
              <a:srgbClr val="A7F1F4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6957901" y="1121799"/>
            <a:ext cx="2930460" cy="844941"/>
            <a:chOff x="0" y="0"/>
            <a:chExt cx="1187651" cy="34243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187651" cy="342436"/>
            </a:xfrm>
            <a:custGeom>
              <a:avLst/>
              <a:gdLst/>
              <a:ahLst/>
              <a:cxnLst/>
              <a:rect l="l" t="t" r="r" b="b"/>
              <a:pathLst>
                <a:path w="1187651" h="342436">
                  <a:moveTo>
                    <a:pt x="0" y="0"/>
                  </a:moveTo>
                  <a:lnTo>
                    <a:pt x="1187651" y="0"/>
                  </a:lnTo>
                  <a:lnTo>
                    <a:pt x="1187651" y="342436"/>
                  </a:lnTo>
                  <a:lnTo>
                    <a:pt x="0" y="342436"/>
                  </a:lnTo>
                  <a:close/>
                </a:path>
              </a:pathLst>
            </a:custGeom>
            <a:solidFill>
              <a:srgbClr val="A7F1F4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7549789" y="8735695"/>
            <a:ext cx="8832070" cy="988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90"/>
              </a:lnSpc>
            </a:pPr>
            <a:r>
              <a:rPr lang="en-US" sz="2849">
                <a:solidFill>
                  <a:srgbClr val="FFFFFF"/>
                </a:solidFill>
                <a:ea typeface="悠哉字体"/>
              </a:rPr>
              <a:t>引用自：全國中小學科展第60屆國中組物理科</a:t>
            </a:r>
          </a:p>
          <a:p>
            <a:pPr algn="ctr">
              <a:lnSpc>
                <a:spcPts val="3989"/>
              </a:lnSpc>
            </a:pPr>
            <a:r>
              <a:rPr lang="en-US" sz="2850">
                <a:solidFill>
                  <a:srgbClr val="FFFFFF"/>
                </a:solidFill>
                <a:ea typeface="悠哉字体"/>
              </a:rPr>
              <a:t>熱鍋上的舞者-聚丙烯酸鈉的 Leidenfrost 效應分析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71376" y="3180715"/>
            <a:ext cx="5145969" cy="19627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840"/>
              </a:lnSpc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可以從科展作品</a:t>
            </a:r>
          </a:p>
          <a:p>
            <a:pPr>
              <a:lnSpc>
                <a:spcPts val="7840"/>
              </a:lnSpc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尋找靈感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887102" y="1199025"/>
            <a:ext cx="4372198" cy="7677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研究架構跳躍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957901" y="1199025"/>
            <a:ext cx="2930460" cy="7677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>
                <a:solidFill>
                  <a:srgbClr val="000000"/>
                </a:solidFill>
                <a:ea typeface="悠哉字体"/>
              </a:rPr>
              <a:t>科展作品</a:t>
            </a:r>
          </a:p>
        </p:txBody>
      </p:sp>
      <p:sp>
        <p:nvSpPr>
          <p:cNvPr id="15" name="AutoShape 15"/>
          <p:cNvSpPr/>
          <p:nvPr/>
        </p:nvSpPr>
        <p:spPr>
          <a:xfrm rot="-4375197">
            <a:off x="2079141" y="6036023"/>
            <a:ext cx="1723948" cy="0"/>
          </a:xfrm>
          <a:prstGeom prst="line">
            <a:avLst/>
          </a:prstGeom>
          <a:ln w="104775" cap="rnd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02892" y="458066"/>
            <a:ext cx="16356408" cy="70202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2563"/>
              </a:lnSpc>
            </a:pPr>
            <a:r>
              <a:rPr lang="en-US" sz="8974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8974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10559"/>
              </a:lnSpc>
            </a:pPr>
            <a:r>
              <a:rPr lang="en-US" sz="8799" dirty="0">
                <a:solidFill>
                  <a:srgbClr val="FFFFFF"/>
                </a:solidFill>
                <a:latin typeface="悠哉字体"/>
              </a:rPr>
              <a:t>     </a:t>
            </a:r>
            <a:r>
              <a:rPr lang="en-US" sz="8799" dirty="0" smtClean="0">
                <a:solidFill>
                  <a:srgbClr val="FFFFFF"/>
                </a:solidFill>
                <a:latin typeface="悠哉字体"/>
              </a:rPr>
              <a:t>5、</a:t>
            </a:r>
            <a:r>
              <a:rPr lang="en-US" sz="8799" dirty="0">
                <a:solidFill>
                  <a:srgbClr val="FFFFFF"/>
                </a:solidFill>
                <a:latin typeface="悠哉字体"/>
              </a:rPr>
              <a:t>避免錯誤樣態</a:t>
            </a:r>
          </a:p>
          <a:p>
            <a:pPr>
              <a:lnSpc>
                <a:spcPts val="10559"/>
              </a:lnSpc>
            </a:pPr>
            <a:r>
              <a:rPr lang="en-US" sz="8799" dirty="0">
                <a:solidFill>
                  <a:srgbClr val="FFFFFF"/>
                </a:solidFill>
                <a:latin typeface="悠哉字体"/>
              </a:rPr>
              <a:t>       </a:t>
            </a:r>
            <a:r>
              <a:rPr lang="en-US" sz="8799" dirty="0">
                <a:solidFill>
                  <a:srgbClr val="FFFFD4"/>
                </a:solidFill>
                <a:latin typeface="悠哉字体"/>
              </a:rPr>
              <a:t> (1)</a:t>
            </a:r>
            <a:r>
              <a:rPr lang="en-US" sz="8799" dirty="0" err="1">
                <a:solidFill>
                  <a:srgbClr val="FFFFD4"/>
                </a:solidFill>
                <a:latin typeface="悠哉字体"/>
              </a:rPr>
              <a:t>選文注意事項</a:t>
            </a:r>
            <a:endParaRPr lang="en-US" sz="8799" dirty="0">
              <a:solidFill>
                <a:srgbClr val="FFFFD4"/>
              </a:solidFill>
              <a:latin typeface="悠哉字体"/>
            </a:endParaRPr>
          </a:p>
          <a:p>
            <a:pPr>
              <a:lnSpc>
                <a:spcPts val="10559"/>
              </a:lnSpc>
            </a:pPr>
            <a:r>
              <a:rPr lang="en-US" sz="8799" dirty="0">
                <a:solidFill>
                  <a:srgbClr val="FFFFD4"/>
                </a:solidFill>
                <a:latin typeface="悠哉字体"/>
              </a:rPr>
              <a:t>        (2)</a:t>
            </a:r>
            <a:r>
              <a:rPr lang="en-US" sz="8799" dirty="0" err="1">
                <a:solidFill>
                  <a:srgbClr val="FFFFD4"/>
                </a:solidFill>
                <a:latin typeface="悠哉字体"/>
              </a:rPr>
              <a:t>題幹注意事項</a:t>
            </a:r>
            <a:endParaRPr lang="en-US" sz="8799" dirty="0">
              <a:solidFill>
                <a:srgbClr val="FFFFD4"/>
              </a:solidFill>
              <a:latin typeface="悠哉字体"/>
            </a:endParaRPr>
          </a:p>
          <a:p>
            <a:pPr>
              <a:lnSpc>
                <a:spcPts val="10559"/>
              </a:lnSpc>
            </a:pPr>
            <a:r>
              <a:rPr lang="en-US" sz="8799" dirty="0">
                <a:solidFill>
                  <a:srgbClr val="FFFFD4"/>
                </a:solidFill>
                <a:latin typeface="悠哉字体"/>
              </a:rPr>
              <a:t>        (3)</a:t>
            </a:r>
            <a:r>
              <a:rPr lang="en-US" sz="8799" dirty="0" err="1">
                <a:solidFill>
                  <a:srgbClr val="FFFFD4"/>
                </a:solidFill>
                <a:latin typeface="悠哉字体"/>
              </a:rPr>
              <a:t>選項注意事項</a:t>
            </a:r>
            <a:r>
              <a:rPr lang="en-US" sz="8799" dirty="0">
                <a:solidFill>
                  <a:srgbClr val="FFFFFF"/>
                </a:solidFill>
                <a:latin typeface="悠哉字体"/>
              </a:rPr>
              <a:t>     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5600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</a:t>
            </a:r>
            <a:r>
              <a:rPr lang="en-US" sz="5600" dirty="0" smtClean="0">
                <a:solidFill>
                  <a:srgbClr val="FFFFFF"/>
                </a:solidFill>
                <a:latin typeface="悠哉字体"/>
              </a:rPr>
              <a:t>5、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避免錯誤樣態</a:t>
            </a: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 dirty="0">
                <a:solidFill>
                  <a:srgbClr val="5CE1E6"/>
                </a:solidFill>
                <a:latin typeface="悠哉字体"/>
              </a:rPr>
              <a:t> </a:t>
            </a:r>
            <a:r>
              <a:rPr lang="en-US" sz="5600" dirty="0">
                <a:solidFill>
                  <a:srgbClr val="FFFFD4"/>
                </a:solidFill>
                <a:latin typeface="悠哉字体"/>
              </a:rPr>
              <a:t>(1)</a:t>
            </a:r>
            <a:r>
              <a:rPr lang="en-US" sz="5600" dirty="0" err="1">
                <a:solidFill>
                  <a:srgbClr val="FFFFD4"/>
                </a:solidFill>
                <a:latin typeface="悠哉字体"/>
              </a:rPr>
              <a:t>選文注意事項</a:t>
            </a:r>
            <a:endParaRPr lang="en-US" sz="5600" dirty="0">
              <a:solidFill>
                <a:srgbClr val="FFFFD4"/>
              </a:solidFill>
              <a:latin typeface="悠哉字体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2259468" y="2927925"/>
            <a:ext cx="14158723" cy="5644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381759" lvl="1" indent="-690880" algn="just">
              <a:lnSpc>
                <a:spcPts val="8959"/>
              </a:lnSpc>
              <a:buFont typeface="Arial"/>
              <a:buChar char="•"/>
            </a:pPr>
            <a:r>
              <a:rPr lang="en-US" sz="6399">
                <a:solidFill>
                  <a:srgbClr val="FFFFFF"/>
                </a:solidFill>
                <a:ea typeface="悠哉字体"/>
              </a:rPr>
              <a:t>避免為</a:t>
            </a:r>
            <a:r>
              <a:rPr lang="en-US" sz="6399">
                <a:solidFill>
                  <a:srgbClr val="FFFFD4"/>
                </a:solidFill>
                <a:ea typeface="悠哉字体"/>
              </a:rPr>
              <a:t>情境而情境</a:t>
            </a:r>
            <a:r>
              <a:rPr lang="en-US" sz="6399">
                <a:solidFill>
                  <a:srgbClr val="FFFFFF"/>
                </a:solidFill>
                <a:ea typeface="悠哉字体"/>
              </a:rPr>
              <a:t>或硬套情境。</a:t>
            </a:r>
          </a:p>
          <a:p>
            <a:pPr marL="1381759" lvl="1" indent="-690880" algn="just">
              <a:lnSpc>
                <a:spcPts val="8959"/>
              </a:lnSpc>
              <a:buFont typeface="Arial"/>
              <a:buChar char="•"/>
            </a:pPr>
            <a:r>
              <a:rPr lang="en-US" sz="6399">
                <a:solidFill>
                  <a:srgbClr val="FFFFFF"/>
                </a:solidFill>
                <a:ea typeface="悠哉字体"/>
              </a:rPr>
              <a:t>為配合學生的語文程度，情境宜經過</a:t>
            </a:r>
            <a:r>
              <a:rPr lang="en-US" sz="6399">
                <a:solidFill>
                  <a:srgbClr val="FFFFD4"/>
                </a:solidFill>
                <a:ea typeface="悠哉字体"/>
              </a:rPr>
              <a:t>轉化或改寫</a:t>
            </a:r>
            <a:r>
              <a:rPr lang="en-US" sz="6399">
                <a:solidFill>
                  <a:srgbClr val="FFFFFF"/>
                </a:solidFill>
                <a:ea typeface="悠哉字体"/>
              </a:rPr>
              <a:t>。</a:t>
            </a:r>
          </a:p>
          <a:p>
            <a:pPr marL="1381759" lvl="1" indent="-690880" algn="just">
              <a:lnSpc>
                <a:spcPts val="8959"/>
              </a:lnSpc>
              <a:buFont typeface="Arial"/>
              <a:buChar char="•"/>
            </a:pPr>
            <a:r>
              <a:rPr lang="en-US" sz="6399">
                <a:solidFill>
                  <a:srgbClr val="FFFFFF"/>
                </a:solidFill>
                <a:ea typeface="悠哉字体"/>
              </a:rPr>
              <a:t>避免不必要訊息，干擾學生作答。</a:t>
            </a:r>
          </a:p>
          <a:p>
            <a:pPr algn="just">
              <a:lnSpc>
                <a:spcPts val="8959"/>
              </a:lnSpc>
            </a:pPr>
            <a:endParaRPr lang="en-US" sz="6399">
              <a:solidFill>
                <a:srgbClr val="FFFFFF"/>
              </a:solidFill>
              <a:ea typeface="悠哉字体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5600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</a:t>
            </a:r>
            <a:r>
              <a:rPr lang="en-US" sz="5600" dirty="0" smtClean="0">
                <a:solidFill>
                  <a:srgbClr val="FFFFFF"/>
                </a:solidFill>
                <a:latin typeface="悠哉字体"/>
              </a:rPr>
              <a:t>5、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避免錯誤樣態</a:t>
            </a: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 dirty="0">
                <a:solidFill>
                  <a:srgbClr val="5CE1E6"/>
                </a:solidFill>
                <a:latin typeface="悠哉字体"/>
              </a:rPr>
              <a:t> </a:t>
            </a:r>
            <a:r>
              <a:rPr lang="en-US" sz="5600" dirty="0">
                <a:solidFill>
                  <a:srgbClr val="FFFFD4"/>
                </a:solidFill>
                <a:latin typeface="悠哉字体"/>
              </a:rPr>
              <a:t>(2)</a:t>
            </a:r>
            <a:r>
              <a:rPr lang="en-US" sz="5600" dirty="0" err="1">
                <a:solidFill>
                  <a:srgbClr val="FFFFD4"/>
                </a:solidFill>
                <a:latin typeface="悠哉字体"/>
              </a:rPr>
              <a:t>題幹注意事項</a:t>
            </a:r>
            <a:endParaRPr lang="en-US" sz="5600" dirty="0">
              <a:solidFill>
                <a:srgbClr val="FFFFD4"/>
              </a:solidFill>
              <a:latin typeface="悠哉字体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2006190" y="2926022"/>
            <a:ext cx="14275621" cy="4934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209041" lvl="1" indent="-604520" algn="just">
              <a:lnSpc>
                <a:spcPts val="7840"/>
              </a:lnSpc>
              <a:buFont typeface="Arial"/>
              <a:buChar char="•"/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題幹需有</a:t>
            </a:r>
            <a:r>
              <a:rPr lang="en-US" sz="5600">
                <a:solidFill>
                  <a:srgbClr val="FFFFD4"/>
                </a:solidFill>
                <a:ea typeface="悠哉字体"/>
              </a:rPr>
              <a:t>「主題」</a:t>
            </a:r>
            <a:r>
              <a:rPr lang="en-US" sz="5600">
                <a:solidFill>
                  <a:srgbClr val="FFFFFF"/>
                </a:solidFill>
                <a:latin typeface="悠哉字体"/>
              </a:rPr>
              <a:t>,避免直接使用「</a:t>
            </a:r>
            <a:r>
              <a:rPr lang="en-US" sz="5600">
                <a:solidFill>
                  <a:srgbClr val="FFFFD4"/>
                </a:solidFill>
                <a:ea typeface="悠哉字体"/>
              </a:rPr>
              <a:t>下列何者正確?」</a:t>
            </a:r>
          </a:p>
          <a:p>
            <a:pPr marL="1209041" lvl="1" indent="-604520" algn="just">
              <a:lnSpc>
                <a:spcPts val="7840"/>
              </a:lnSpc>
              <a:buFont typeface="Arial"/>
              <a:buChar char="•"/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避免試題</a:t>
            </a:r>
            <a:r>
              <a:rPr lang="en-US" sz="5600">
                <a:solidFill>
                  <a:srgbClr val="FFFFD4"/>
                </a:solidFill>
                <a:ea typeface="悠哉字体"/>
              </a:rPr>
              <a:t>「條件給定不足，造成爭議」</a:t>
            </a:r>
          </a:p>
          <a:p>
            <a:pPr marL="1209041" lvl="1" indent="-604520" algn="just">
              <a:lnSpc>
                <a:spcPts val="7840"/>
              </a:lnSpc>
              <a:buFont typeface="Arial"/>
              <a:buChar char="•"/>
            </a:pPr>
            <a:r>
              <a:rPr lang="en-US" sz="5600">
                <a:solidFill>
                  <a:srgbClr val="FFFFFF"/>
                </a:solidFill>
                <a:ea typeface="悠哉字体 Bold"/>
              </a:rPr>
              <a:t>避免選用的素材具有爭議性</a:t>
            </a:r>
          </a:p>
          <a:p>
            <a:pPr marL="1209041" lvl="1" indent="-604520" algn="just">
              <a:lnSpc>
                <a:spcPts val="7840"/>
              </a:lnSpc>
              <a:buFont typeface="Arial"/>
              <a:buChar char="•"/>
            </a:pPr>
            <a:r>
              <a:rPr lang="en-US" sz="5600">
                <a:solidFill>
                  <a:srgbClr val="FFFFFF"/>
                </a:solidFill>
                <a:ea typeface="悠哉字体"/>
              </a:rPr>
              <a:t>肯定提問句</a:t>
            </a:r>
            <a:r>
              <a:rPr lang="en-US" sz="5600">
                <a:solidFill>
                  <a:srgbClr val="FFFFD4"/>
                </a:solidFill>
                <a:ea typeface="悠哉字体"/>
              </a:rPr>
              <a:t>優於</a:t>
            </a:r>
            <a:r>
              <a:rPr lang="en-US" sz="5600">
                <a:solidFill>
                  <a:srgbClr val="FFFFFF"/>
                </a:solidFill>
                <a:ea typeface="悠哉字体"/>
              </a:rPr>
              <a:t>否定提問句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343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847653" y="467530"/>
            <a:ext cx="8296347" cy="2190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5600" dirty="0" err="1">
                <a:solidFill>
                  <a:srgbClr val="FFFFFF"/>
                </a:solidFill>
                <a:ea typeface="悠哉字体"/>
              </a:rPr>
              <a:t>三、素養導向試題</a:t>
            </a:r>
            <a:endParaRPr lang="en-US" sz="5600" dirty="0">
              <a:solidFill>
                <a:srgbClr val="FFFFFF"/>
              </a:solidFill>
              <a:ea typeface="悠哉字体"/>
            </a:endParaRP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</a:t>
            </a:r>
            <a:r>
              <a:rPr lang="en-US" sz="5600" dirty="0" smtClean="0">
                <a:solidFill>
                  <a:srgbClr val="FFFFFF"/>
                </a:solidFill>
                <a:latin typeface="悠哉字体"/>
              </a:rPr>
              <a:t>5、</a:t>
            </a:r>
            <a:r>
              <a:rPr lang="en-US" sz="5600" dirty="0">
                <a:solidFill>
                  <a:srgbClr val="FFFFFF"/>
                </a:solidFill>
                <a:latin typeface="悠哉字体"/>
              </a:rPr>
              <a:t>避免錯誤樣態</a:t>
            </a:r>
          </a:p>
          <a:p>
            <a:pPr>
              <a:lnSpc>
                <a:spcPts val="5600"/>
              </a:lnSpc>
            </a:pPr>
            <a:r>
              <a:rPr lang="en-US" sz="5600" dirty="0">
                <a:solidFill>
                  <a:srgbClr val="FFFFFF"/>
                </a:solidFill>
                <a:latin typeface="悠哉字体"/>
              </a:rPr>
              <a:t>      </a:t>
            </a:r>
            <a:r>
              <a:rPr lang="en-US" sz="5600" dirty="0">
                <a:solidFill>
                  <a:srgbClr val="5CE1E6"/>
                </a:solidFill>
                <a:latin typeface="悠哉字体"/>
              </a:rPr>
              <a:t> </a:t>
            </a:r>
            <a:r>
              <a:rPr lang="en-US" sz="5600" dirty="0">
                <a:solidFill>
                  <a:srgbClr val="FFFFD4"/>
                </a:solidFill>
                <a:latin typeface="悠哉字体"/>
              </a:rPr>
              <a:t>(3)</a:t>
            </a:r>
            <a:r>
              <a:rPr lang="en-US" sz="5600" dirty="0" err="1">
                <a:solidFill>
                  <a:srgbClr val="FFFFD4"/>
                </a:solidFill>
                <a:latin typeface="悠哉字体"/>
              </a:rPr>
              <a:t>選項注意事項</a:t>
            </a:r>
            <a:endParaRPr lang="en-US" sz="5600" dirty="0">
              <a:solidFill>
                <a:srgbClr val="FFFFD4"/>
              </a:solidFill>
              <a:latin typeface="悠哉字体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290610" y="2800985"/>
            <a:ext cx="15968690" cy="64573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209041" lvl="1" indent="-604520">
              <a:lnSpc>
                <a:spcPts val="5600"/>
              </a:lnSpc>
              <a:buFont typeface="Arial"/>
              <a:buChar char="•"/>
            </a:pPr>
            <a:r>
              <a:rPr lang="en-US" sz="5600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標準答案必須是</a:t>
            </a:r>
            <a:r>
              <a:rPr lang="en-US" sz="5600" dirty="0" err="1">
                <a:solidFill>
                  <a:srgbClr val="FFFFD4"/>
                </a:solidFill>
                <a:latin typeface="悠哉字体" panose="020B0604020202020204" charset="-122"/>
                <a:ea typeface="悠哉字体" panose="020B0604020202020204" charset="-122"/>
              </a:rPr>
              <a:t>唯一的正確答案</a:t>
            </a:r>
            <a:r>
              <a:rPr lang="en-US" sz="5600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或最佳答案</a:t>
            </a:r>
            <a:endParaRPr lang="en-US" sz="5600" dirty="0">
              <a:solidFill>
                <a:srgbClr val="FFFFFF"/>
              </a:solidFill>
              <a:latin typeface="悠哉字体" panose="020B0604020202020204" charset="-122"/>
              <a:ea typeface="悠哉字体" panose="020B0604020202020204" charset="-122"/>
            </a:endParaRPr>
          </a:p>
          <a:p>
            <a:pPr marL="1209041" lvl="1" indent="-604520">
              <a:lnSpc>
                <a:spcPts val="5600"/>
              </a:lnSpc>
              <a:buFont typeface="Arial"/>
              <a:buChar char="•"/>
            </a:pPr>
            <a:r>
              <a:rPr lang="en-US" sz="5600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避免試題選項複雜，涵蓋過多零亂的知識</a:t>
            </a:r>
            <a:r>
              <a:rPr lang="en-US" sz="5600" dirty="0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。</a:t>
            </a:r>
          </a:p>
          <a:p>
            <a:pPr marL="1209041" lvl="1" indent="-604520">
              <a:lnSpc>
                <a:spcPts val="5600"/>
              </a:lnSpc>
              <a:buFont typeface="Arial"/>
              <a:buChar char="•"/>
            </a:pPr>
            <a:r>
              <a:rPr lang="en-US" sz="5600" dirty="0" err="1">
                <a:solidFill>
                  <a:srgbClr val="FFFFD4"/>
                </a:solidFill>
                <a:latin typeface="悠哉字体" panose="020B0604020202020204" charset="-122"/>
                <a:ea typeface="悠哉字体" panose="020B0604020202020204" charset="-122"/>
              </a:rPr>
              <a:t>避免</a:t>
            </a:r>
            <a:r>
              <a:rPr lang="en-US" sz="5600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將四個</a:t>
            </a:r>
            <a:r>
              <a:rPr lang="en-US" sz="5600" dirty="0" err="1">
                <a:solidFill>
                  <a:srgbClr val="FFFFD4"/>
                </a:solidFill>
                <a:latin typeface="悠哉字体" panose="020B0604020202020204" charset="-122"/>
                <a:ea typeface="悠哉字体" panose="020B0604020202020204" charset="-122"/>
              </a:rPr>
              <a:t>是非題</a:t>
            </a:r>
            <a:r>
              <a:rPr lang="en-US" sz="5600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拼湊成一個選擇題,以致缺少一個明確的中心問題</a:t>
            </a:r>
            <a:endParaRPr lang="en-US" sz="5600" dirty="0">
              <a:solidFill>
                <a:srgbClr val="FFFFFF"/>
              </a:solidFill>
              <a:latin typeface="悠哉字体" panose="020B0604020202020204" charset="-122"/>
              <a:ea typeface="悠哉字体" panose="020B0604020202020204" charset="-122"/>
            </a:endParaRPr>
          </a:p>
          <a:p>
            <a:pPr marL="1209041" lvl="1" indent="-604520">
              <a:lnSpc>
                <a:spcPts val="5600"/>
              </a:lnSpc>
              <a:buFont typeface="Arial"/>
              <a:buChar char="•"/>
            </a:pPr>
            <a:r>
              <a:rPr lang="en-US" sz="5600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避免使用</a:t>
            </a:r>
            <a:r>
              <a:rPr lang="en-US" sz="5600" dirty="0" err="1">
                <a:solidFill>
                  <a:srgbClr val="FFFFD4"/>
                </a:solidFill>
                <a:latin typeface="悠哉字体" panose="020B0604020202020204" charset="-122"/>
                <a:ea typeface="悠哉字体" panose="020B0604020202020204" charset="-122"/>
              </a:rPr>
              <a:t>「以上皆非</a:t>
            </a:r>
            <a:r>
              <a:rPr lang="en-US" sz="5600" dirty="0">
                <a:solidFill>
                  <a:srgbClr val="FFFFD4"/>
                </a:solidFill>
                <a:latin typeface="悠哉字体" panose="020B0604020202020204" charset="-122"/>
                <a:ea typeface="悠哉字体" panose="020B0604020202020204" charset="-122"/>
              </a:rPr>
              <a:t>」、「</a:t>
            </a:r>
            <a:r>
              <a:rPr lang="en-US" sz="5600" dirty="0" err="1">
                <a:solidFill>
                  <a:srgbClr val="FFFFD4"/>
                </a:solidFill>
                <a:latin typeface="悠哉字体" panose="020B0604020202020204" charset="-122"/>
                <a:ea typeface="悠哉字体" panose="020B0604020202020204" charset="-122"/>
              </a:rPr>
              <a:t>以上皆是</a:t>
            </a:r>
            <a:r>
              <a:rPr lang="en-US" sz="5600" dirty="0">
                <a:solidFill>
                  <a:srgbClr val="FFFFD4"/>
                </a:solidFill>
                <a:latin typeface="悠哉字体" panose="020B0604020202020204" charset="-122"/>
                <a:ea typeface="悠哉字体" panose="020B0604020202020204" charset="-122"/>
              </a:rPr>
              <a:t>」、「</a:t>
            </a:r>
            <a:r>
              <a:rPr lang="en-US" sz="5600" dirty="0" err="1">
                <a:solidFill>
                  <a:srgbClr val="FFFFD4"/>
                </a:solidFill>
                <a:latin typeface="悠哉字体" panose="020B0604020202020204" charset="-122"/>
                <a:ea typeface="悠哉字体" panose="020B0604020202020204" charset="-122"/>
              </a:rPr>
              <a:t>無法判斷」</a:t>
            </a:r>
            <a:r>
              <a:rPr lang="en-US" sz="5600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等選項設計</a:t>
            </a:r>
            <a:endParaRPr lang="en-US" sz="5600" dirty="0">
              <a:solidFill>
                <a:srgbClr val="FFFFFF"/>
              </a:solidFill>
              <a:latin typeface="悠哉字体" panose="020B0604020202020204" charset="-122"/>
              <a:ea typeface="悠哉字体" panose="020B0604020202020204" charset="-122"/>
            </a:endParaRPr>
          </a:p>
          <a:p>
            <a:pPr marL="1209041" lvl="1" indent="-604520">
              <a:lnSpc>
                <a:spcPts val="5600"/>
              </a:lnSpc>
              <a:buFont typeface="Arial"/>
              <a:buChar char="•"/>
            </a:pPr>
            <a:r>
              <a:rPr lang="en-US" sz="5600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各選項之間應獨立，</a:t>
            </a:r>
            <a:r>
              <a:rPr lang="en-US" sz="5600" dirty="0" err="1">
                <a:solidFill>
                  <a:srgbClr val="FFFFD4"/>
                </a:solidFill>
                <a:latin typeface="悠哉字体" panose="020B0604020202020204" charset="-122"/>
                <a:ea typeface="悠哉字体" panose="020B0604020202020204" charset="-122"/>
              </a:rPr>
              <a:t>避免</a:t>
            </a:r>
            <a:r>
              <a:rPr lang="en-US" sz="5600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意義重疊或兩兩</a:t>
            </a:r>
            <a:r>
              <a:rPr lang="en-US" sz="5600" dirty="0" err="1">
                <a:solidFill>
                  <a:srgbClr val="FFFFD4"/>
                </a:solidFill>
                <a:latin typeface="悠哉字体" panose="020B0604020202020204" charset="-122"/>
                <a:ea typeface="悠哉字体" panose="020B0604020202020204" charset="-122"/>
              </a:rPr>
              <a:t>相斥</a:t>
            </a:r>
            <a:endParaRPr lang="en-US" sz="5600" dirty="0">
              <a:solidFill>
                <a:srgbClr val="FFFFD4"/>
              </a:solidFill>
              <a:latin typeface="悠哉字体" panose="020B0604020202020204" charset="-122"/>
              <a:ea typeface="悠哉字体" panose="020B0604020202020204" charset="-122"/>
            </a:endParaRPr>
          </a:p>
          <a:p>
            <a:pPr marL="1209041" lvl="1" indent="-604520">
              <a:lnSpc>
                <a:spcPts val="5600"/>
              </a:lnSpc>
              <a:buFont typeface="Arial"/>
              <a:buChar char="•"/>
            </a:pPr>
            <a:r>
              <a:rPr lang="en-US" sz="5600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選項盡量</a:t>
            </a:r>
            <a:r>
              <a:rPr lang="en-US" sz="5600" dirty="0" err="1">
                <a:solidFill>
                  <a:srgbClr val="FFFFD4"/>
                </a:solidFill>
                <a:latin typeface="悠哉字体" panose="020B0604020202020204" charset="-122"/>
                <a:ea typeface="悠哉字体" panose="020B0604020202020204" charset="-122"/>
              </a:rPr>
              <a:t>避免</a:t>
            </a:r>
            <a:r>
              <a:rPr lang="en-US" sz="5600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出現「總是、一定、絕對、從來、所有、必然」等</a:t>
            </a:r>
            <a:r>
              <a:rPr lang="en-US" sz="5600" dirty="0" err="1">
                <a:solidFill>
                  <a:srgbClr val="FFFFD4"/>
                </a:solidFill>
                <a:latin typeface="悠哉字体" panose="020B0604020202020204" charset="-122"/>
                <a:ea typeface="悠哉字体" panose="020B0604020202020204" charset="-122"/>
              </a:rPr>
              <a:t>武斷性</a:t>
            </a:r>
            <a:r>
              <a:rPr lang="en-US" sz="5600" dirty="0" err="1">
                <a:solidFill>
                  <a:srgbClr val="FFFFFF"/>
                </a:solidFill>
                <a:latin typeface="悠哉字体" panose="020B0604020202020204" charset="-122"/>
                <a:ea typeface="悠哉字体" panose="020B0604020202020204" charset="-122"/>
              </a:rPr>
              <a:t>語詞</a:t>
            </a:r>
            <a:endParaRPr lang="en-US" sz="5600" dirty="0">
              <a:solidFill>
                <a:srgbClr val="FFFFFF"/>
              </a:solidFill>
              <a:latin typeface="悠哉字体" panose="020B0604020202020204" charset="-122"/>
              <a:ea typeface="悠哉字体" panose="020B0604020202020204" charset="-122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t="20382" r="124"/>
          <a:stretch>
            <a:fillRect/>
          </a:stretch>
        </p:blipFill>
        <p:spPr>
          <a:xfrm>
            <a:off x="4052739" y="1987261"/>
            <a:ext cx="10169817" cy="7762503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2531580" y="4542484"/>
            <a:ext cx="1832886" cy="5180517"/>
            <a:chOff x="0" y="0"/>
            <a:chExt cx="2443848" cy="6907356"/>
          </a:xfrm>
        </p:grpSpPr>
        <p:grpSp>
          <p:nvGrpSpPr>
            <p:cNvPr id="4" name="Group 4"/>
            <p:cNvGrpSpPr/>
            <p:nvPr/>
          </p:nvGrpSpPr>
          <p:grpSpPr>
            <a:xfrm>
              <a:off x="22282" y="0"/>
              <a:ext cx="2421566" cy="6795472"/>
              <a:chOff x="0" y="0"/>
              <a:chExt cx="682015" cy="1913890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0" y="0"/>
                <a:ext cx="682015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682015" h="1913890">
                    <a:moveTo>
                      <a:pt x="0" y="0"/>
                    </a:moveTo>
                    <a:lnTo>
                      <a:pt x="682015" y="0"/>
                    </a:lnTo>
                    <a:lnTo>
                      <a:pt x="682015" y="1913890"/>
                    </a:lnTo>
                    <a:lnTo>
                      <a:pt x="0" y="1913890"/>
                    </a:lnTo>
                    <a:close/>
                  </a:path>
                </a:pathLst>
              </a:custGeom>
              <a:solidFill>
                <a:srgbClr val="D0D7DF"/>
              </a:solidFill>
            </p:spPr>
          </p:sp>
        </p:grpSp>
        <p:sp>
          <p:nvSpPr>
            <p:cNvPr id="6" name="TextBox 6"/>
            <p:cNvSpPr txBox="1"/>
            <p:nvPr/>
          </p:nvSpPr>
          <p:spPr>
            <a:xfrm>
              <a:off x="0" y="-69091"/>
              <a:ext cx="2443848" cy="10987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59"/>
                </a:lnSpc>
              </a:pPr>
              <a:r>
                <a:rPr lang="en-US" sz="4899">
                  <a:solidFill>
                    <a:srgbClr val="040606"/>
                  </a:solidFill>
                  <a:ea typeface="悠哉字体"/>
                </a:rPr>
                <a:t>今日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583672" y="1093931"/>
              <a:ext cx="1298787" cy="5813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8959"/>
                </a:lnSpc>
              </a:pPr>
              <a:r>
                <a:rPr lang="en-US" sz="6399">
                  <a:solidFill>
                    <a:srgbClr val="F62A21"/>
                  </a:solidFill>
                  <a:ea typeface="悠哉字体"/>
                </a:rPr>
                <a:t>討論試題</a:t>
              </a: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5300652" y="4542484"/>
            <a:ext cx="1832886" cy="5123367"/>
            <a:chOff x="0" y="0"/>
            <a:chExt cx="2443848" cy="6831156"/>
          </a:xfrm>
        </p:grpSpPr>
        <p:grpSp>
          <p:nvGrpSpPr>
            <p:cNvPr id="9" name="Group 9"/>
            <p:cNvGrpSpPr/>
            <p:nvPr/>
          </p:nvGrpSpPr>
          <p:grpSpPr>
            <a:xfrm>
              <a:off x="0" y="0"/>
              <a:ext cx="2421566" cy="6795472"/>
              <a:chOff x="0" y="0"/>
              <a:chExt cx="682015" cy="191389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682015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682015" h="1913890">
                    <a:moveTo>
                      <a:pt x="0" y="0"/>
                    </a:moveTo>
                    <a:lnTo>
                      <a:pt x="682015" y="0"/>
                    </a:lnTo>
                    <a:lnTo>
                      <a:pt x="682015" y="1913890"/>
                    </a:lnTo>
                    <a:lnTo>
                      <a:pt x="0" y="1913890"/>
                    </a:lnTo>
                    <a:close/>
                  </a:path>
                </a:pathLst>
              </a:custGeom>
              <a:solidFill>
                <a:srgbClr val="D0D7DF"/>
              </a:solidFill>
            </p:spPr>
          </p:sp>
        </p:grpSp>
        <p:sp>
          <p:nvSpPr>
            <p:cNvPr id="11" name="TextBox 11"/>
            <p:cNvSpPr txBox="1"/>
            <p:nvPr/>
          </p:nvSpPr>
          <p:spPr>
            <a:xfrm>
              <a:off x="561390" y="1017731"/>
              <a:ext cx="1298787" cy="5813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8959"/>
                </a:lnSpc>
              </a:pPr>
              <a:r>
                <a:rPr lang="en-US" sz="6399">
                  <a:solidFill>
                    <a:srgbClr val="F62A21"/>
                  </a:solidFill>
                  <a:ea typeface="悠哉字体"/>
                </a:rPr>
                <a:t>上傳作業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69091"/>
              <a:ext cx="2443848" cy="10987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59"/>
                </a:lnSpc>
              </a:pPr>
              <a:r>
                <a:rPr lang="en-US" sz="4899">
                  <a:solidFill>
                    <a:srgbClr val="040606"/>
                  </a:solidFill>
                  <a:ea typeface="悠哉字体"/>
                </a:rPr>
                <a:t>返校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8227557" y="4542484"/>
            <a:ext cx="1832886" cy="5096604"/>
            <a:chOff x="0" y="0"/>
            <a:chExt cx="2443848" cy="6795472"/>
          </a:xfrm>
        </p:grpSpPr>
        <p:grpSp>
          <p:nvGrpSpPr>
            <p:cNvPr id="14" name="Group 14"/>
            <p:cNvGrpSpPr/>
            <p:nvPr/>
          </p:nvGrpSpPr>
          <p:grpSpPr>
            <a:xfrm>
              <a:off x="0" y="0"/>
              <a:ext cx="2421566" cy="6795472"/>
              <a:chOff x="0" y="0"/>
              <a:chExt cx="682015" cy="191389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682015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682015" h="1913890">
                    <a:moveTo>
                      <a:pt x="0" y="0"/>
                    </a:moveTo>
                    <a:lnTo>
                      <a:pt x="682015" y="0"/>
                    </a:lnTo>
                    <a:lnTo>
                      <a:pt x="682015" y="1913890"/>
                    </a:lnTo>
                    <a:lnTo>
                      <a:pt x="0" y="1913890"/>
                    </a:lnTo>
                    <a:close/>
                  </a:path>
                </a:pathLst>
              </a:custGeom>
              <a:solidFill>
                <a:srgbClr val="D0D7DF"/>
              </a:solidFill>
            </p:spPr>
          </p:sp>
        </p:grpSp>
        <p:sp>
          <p:nvSpPr>
            <p:cNvPr id="16" name="TextBox 16"/>
            <p:cNvSpPr txBox="1"/>
            <p:nvPr/>
          </p:nvSpPr>
          <p:spPr>
            <a:xfrm>
              <a:off x="561390" y="982047"/>
              <a:ext cx="1298787" cy="5813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8959"/>
                </a:lnSpc>
              </a:pPr>
              <a:r>
                <a:rPr lang="en-US" sz="6399">
                  <a:solidFill>
                    <a:srgbClr val="F62A21"/>
                  </a:solidFill>
                  <a:ea typeface="悠哉字体"/>
                </a:rPr>
                <a:t>段考入題</a:t>
              </a: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69091"/>
              <a:ext cx="2443848" cy="10987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59"/>
                </a:lnSpc>
              </a:pPr>
              <a:r>
                <a:rPr lang="en-US" sz="4899">
                  <a:solidFill>
                    <a:srgbClr val="040606"/>
                  </a:solidFill>
                  <a:ea typeface="悠哉字体"/>
                </a:rPr>
                <a:t>返校</a:t>
              </a:r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0775034" y="4542484"/>
            <a:ext cx="2424957" cy="5250591"/>
            <a:chOff x="0" y="0"/>
            <a:chExt cx="3233277" cy="7000788"/>
          </a:xfrm>
        </p:grpSpPr>
        <p:grpSp>
          <p:nvGrpSpPr>
            <p:cNvPr id="19" name="Group 19"/>
            <p:cNvGrpSpPr/>
            <p:nvPr/>
          </p:nvGrpSpPr>
          <p:grpSpPr>
            <a:xfrm>
              <a:off x="437918" y="0"/>
              <a:ext cx="2421566" cy="6795472"/>
              <a:chOff x="0" y="0"/>
              <a:chExt cx="682015" cy="1913890"/>
            </a:xfrm>
          </p:grpSpPr>
          <p:sp>
            <p:nvSpPr>
              <p:cNvPr id="20" name="Freeform 20"/>
              <p:cNvSpPr/>
              <p:nvPr/>
            </p:nvSpPr>
            <p:spPr>
              <a:xfrm>
                <a:off x="0" y="0"/>
                <a:ext cx="682015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682015" h="1913890">
                    <a:moveTo>
                      <a:pt x="0" y="0"/>
                    </a:moveTo>
                    <a:lnTo>
                      <a:pt x="682015" y="0"/>
                    </a:lnTo>
                    <a:lnTo>
                      <a:pt x="682015" y="1913890"/>
                    </a:lnTo>
                    <a:lnTo>
                      <a:pt x="0" y="1913890"/>
                    </a:lnTo>
                    <a:close/>
                  </a:path>
                </a:pathLst>
              </a:custGeom>
              <a:solidFill>
                <a:srgbClr val="D0D7DF"/>
              </a:solidFill>
            </p:spPr>
          </p:sp>
        </p:grpSp>
        <p:sp>
          <p:nvSpPr>
            <p:cNvPr id="21" name="TextBox 21"/>
            <p:cNvSpPr txBox="1"/>
            <p:nvPr/>
          </p:nvSpPr>
          <p:spPr>
            <a:xfrm>
              <a:off x="1021322" y="982047"/>
              <a:ext cx="1276772" cy="601874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8819"/>
                </a:lnSpc>
              </a:pPr>
              <a:r>
                <a:rPr lang="en-US" sz="6300" dirty="0">
                  <a:solidFill>
                    <a:srgbClr val="F62A21"/>
                  </a:solidFill>
                  <a:latin typeface="悠哉字体"/>
                </a:rPr>
                <a:t>10</a:t>
              </a:r>
              <a:r>
                <a:rPr lang="en-US" sz="4400" dirty="0">
                  <a:solidFill>
                    <a:srgbClr val="F62A21"/>
                  </a:solidFill>
                  <a:latin typeface="悠哉字体"/>
                </a:rPr>
                <a:t>min</a:t>
              </a:r>
              <a:r>
                <a:rPr lang="en-US" sz="6300" dirty="0">
                  <a:solidFill>
                    <a:srgbClr val="F62A21"/>
                  </a:solidFill>
                  <a:latin typeface="悠哉字体"/>
                </a:rPr>
                <a:t>分享</a:t>
              </a:r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92834"/>
              <a:ext cx="3233277" cy="796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4200">
                  <a:solidFill>
                    <a:srgbClr val="040606"/>
                  </a:solidFill>
                  <a:ea typeface="悠哉字体"/>
                </a:rPr>
                <a:t>下學期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3806636" y="4542484"/>
            <a:ext cx="2424957" cy="5096604"/>
            <a:chOff x="0" y="0"/>
            <a:chExt cx="3233277" cy="6795472"/>
          </a:xfrm>
        </p:grpSpPr>
        <p:grpSp>
          <p:nvGrpSpPr>
            <p:cNvPr id="24" name="Group 24"/>
            <p:cNvGrpSpPr/>
            <p:nvPr/>
          </p:nvGrpSpPr>
          <p:grpSpPr>
            <a:xfrm>
              <a:off x="405855" y="0"/>
              <a:ext cx="2421566" cy="6795472"/>
              <a:chOff x="0" y="0"/>
              <a:chExt cx="682015" cy="1913890"/>
            </a:xfrm>
          </p:grpSpPr>
          <p:sp>
            <p:nvSpPr>
              <p:cNvPr id="25" name="Freeform 25"/>
              <p:cNvSpPr/>
              <p:nvPr/>
            </p:nvSpPr>
            <p:spPr>
              <a:xfrm>
                <a:off x="0" y="0"/>
                <a:ext cx="682015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682015" h="1913890">
                    <a:moveTo>
                      <a:pt x="0" y="0"/>
                    </a:moveTo>
                    <a:lnTo>
                      <a:pt x="682015" y="0"/>
                    </a:lnTo>
                    <a:lnTo>
                      <a:pt x="682015" y="1913890"/>
                    </a:lnTo>
                    <a:lnTo>
                      <a:pt x="0" y="1913890"/>
                    </a:lnTo>
                    <a:close/>
                  </a:path>
                </a:pathLst>
              </a:custGeom>
              <a:solidFill>
                <a:srgbClr val="D0D7DF"/>
              </a:solidFill>
            </p:spPr>
          </p:sp>
        </p:grpSp>
        <p:sp>
          <p:nvSpPr>
            <p:cNvPr id="26" name="TextBox 26"/>
            <p:cNvSpPr txBox="1"/>
            <p:nvPr/>
          </p:nvSpPr>
          <p:spPr>
            <a:xfrm>
              <a:off x="967245" y="982047"/>
              <a:ext cx="1298787" cy="5813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8959"/>
                </a:lnSpc>
              </a:pPr>
              <a:r>
                <a:rPr lang="en-US" sz="6399">
                  <a:solidFill>
                    <a:srgbClr val="F62A21"/>
                  </a:solidFill>
                  <a:ea typeface="悠哉字体"/>
                </a:rPr>
                <a:t>參加比賽</a:t>
              </a:r>
            </a:p>
          </p:txBody>
        </p:sp>
        <p:sp>
          <p:nvSpPr>
            <p:cNvPr id="27" name="TextBox 27"/>
            <p:cNvSpPr txBox="1"/>
            <p:nvPr/>
          </p:nvSpPr>
          <p:spPr>
            <a:xfrm>
              <a:off x="0" y="92834"/>
              <a:ext cx="3233277" cy="79629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4200">
                  <a:solidFill>
                    <a:srgbClr val="040606"/>
                  </a:solidFill>
                  <a:ea typeface="悠哉字体"/>
                </a:rPr>
                <a:t>下學期</a:t>
              </a:r>
            </a:p>
          </p:txBody>
        </p:sp>
      </p:grpSp>
      <p:pic>
        <p:nvPicPr>
          <p:cNvPr id="28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4364466" y="6646217"/>
            <a:ext cx="1247913" cy="889138"/>
          </a:xfrm>
          <a:prstGeom prst="rect">
            <a:avLst/>
          </a:prstGeom>
        </p:spPr>
      </p:pic>
      <p:sp>
        <p:nvSpPr>
          <p:cNvPr id="29" name="TextBox 29"/>
          <p:cNvSpPr txBox="1"/>
          <p:nvPr/>
        </p:nvSpPr>
        <p:spPr>
          <a:xfrm>
            <a:off x="4002824" y="3095221"/>
            <a:ext cx="9803812" cy="10579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40"/>
              </a:lnSpc>
            </a:pPr>
            <a:r>
              <a:rPr lang="en-US" sz="6100">
                <a:solidFill>
                  <a:srgbClr val="000000"/>
                </a:solidFill>
                <a:ea typeface="悠哉字体"/>
              </a:rPr>
              <a:t>作業期程(一校最少一份5題)</a:t>
            </a: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083337" y="6646217"/>
            <a:ext cx="1247913" cy="889138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956750" y="6646217"/>
            <a:ext cx="1247913" cy="889138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2987348" y="6646217"/>
            <a:ext cx="1247913" cy="889138"/>
          </a:xfrm>
          <a:prstGeom prst="rect">
            <a:avLst/>
          </a:prstGeom>
        </p:spPr>
      </p:pic>
      <p:sp>
        <p:nvSpPr>
          <p:cNvPr id="33" name="TextBox 33"/>
          <p:cNvSpPr txBox="1"/>
          <p:nvPr/>
        </p:nvSpPr>
        <p:spPr>
          <a:xfrm>
            <a:off x="533400" y="702004"/>
            <a:ext cx="17102762" cy="845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399"/>
              </a:lnSpc>
            </a:pPr>
            <a:r>
              <a:rPr lang="en-US" sz="6399">
                <a:solidFill>
                  <a:srgbClr val="000000"/>
                </a:solidFill>
                <a:ea typeface="悠哉字体"/>
              </a:rPr>
              <a:t>四、試題實作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5469783" y="6171988"/>
            <a:ext cx="761810" cy="3467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10"/>
              </a:lnSpc>
            </a:pPr>
            <a:r>
              <a:rPr lang="en-US" sz="5007">
                <a:solidFill>
                  <a:srgbClr val="36579C"/>
                </a:solidFill>
                <a:ea typeface="悠哉字体"/>
              </a:rPr>
              <a:t>自由參加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1385264"/>
            <a:ext cx="13186641" cy="5648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727205" lvl="1" indent="-863603">
              <a:lnSpc>
                <a:spcPts val="11200"/>
              </a:lnSpc>
              <a:buFont typeface="Arial"/>
              <a:buChar char="•"/>
            </a:pPr>
            <a:r>
              <a:rPr lang="en-US" sz="8000">
                <a:solidFill>
                  <a:srgbClr val="040606"/>
                </a:solidFill>
                <a:ea typeface="悠哉字体"/>
              </a:rPr>
              <a:t>研讀範例試題</a:t>
            </a:r>
          </a:p>
          <a:p>
            <a:pPr marL="1727205" lvl="1" indent="-863603">
              <a:lnSpc>
                <a:spcPts val="11200"/>
              </a:lnSpc>
              <a:buFont typeface="Arial"/>
              <a:buChar char="•"/>
            </a:pPr>
            <a:r>
              <a:rPr lang="en-US" sz="8000">
                <a:solidFill>
                  <a:srgbClr val="040606"/>
                </a:solidFill>
                <a:ea typeface="悠哉字体"/>
              </a:rPr>
              <a:t>討論與設計試題</a:t>
            </a:r>
          </a:p>
          <a:p>
            <a:pPr marL="1727205" lvl="1" indent="-863603">
              <a:lnSpc>
                <a:spcPts val="11200"/>
              </a:lnSpc>
              <a:buFont typeface="Arial"/>
              <a:buChar char="•"/>
            </a:pPr>
            <a:r>
              <a:rPr lang="en-US" sz="8000">
                <a:solidFill>
                  <a:srgbClr val="040606"/>
                </a:solidFill>
                <a:ea typeface="悠哉字体"/>
              </a:rPr>
              <a:t>完成試題與試題分析表</a:t>
            </a:r>
          </a:p>
          <a:p>
            <a:pPr marL="1727201" lvl="1" indent="-863600">
              <a:lnSpc>
                <a:spcPts val="11200"/>
              </a:lnSpc>
              <a:buFont typeface="Arial"/>
              <a:buChar char="•"/>
            </a:pPr>
            <a:r>
              <a:rPr lang="en-US" sz="8000">
                <a:solidFill>
                  <a:srgbClr val="040606"/>
                </a:solidFill>
                <a:ea typeface="悠哉字体"/>
              </a:rPr>
              <a:t>請夥伴檢核(如下)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1675182" y="7466259"/>
            <a:ext cx="707078" cy="707078"/>
            <a:chOff x="0" y="0"/>
            <a:chExt cx="6350000" cy="6350000"/>
          </a:xfrm>
        </p:grpSpPr>
        <p:sp>
          <p:nvSpPr>
            <p:cNvPr id="4" name="Freeform 4"/>
            <p:cNvSpPr/>
            <p:nvPr/>
          </p:nvSpPr>
          <p:spPr>
            <a:xfrm>
              <a:off x="-12700" y="-12700"/>
              <a:ext cx="6375400" cy="6375400"/>
            </a:xfrm>
            <a:custGeom>
              <a:avLst/>
              <a:gdLst/>
              <a:ahLst/>
              <a:cxnLst/>
              <a:rect l="l" t="t" r="r" b="b"/>
              <a:pathLst>
                <a:path w="6375400" h="6375400">
                  <a:moveTo>
                    <a:pt x="5513070" y="0"/>
                  </a:moveTo>
                  <a:lnTo>
                    <a:pt x="862330" y="0"/>
                  </a:lnTo>
                  <a:cubicBezTo>
                    <a:pt x="389890" y="0"/>
                    <a:pt x="0" y="389890"/>
                    <a:pt x="0" y="862330"/>
                  </a:cubicBezTo>
                  <a:lnTo>
                    <a:pt x="0" y="5513070"/>
                  </a:lnTo>
                  <a:cubicBezTo>
                    <a:pt x="0" y="5985510"/>
                    <a:pt x="389890" y="6375400"/>
                    <a:pt x="862330" y="6375400"/>
                  </a:cubicBezTo>
                  <a:lnTo>
                    <a:pt x="5513070" y="6375400"/>
                  </a:lnTo>
                  <a:cubicBezTo>
                    <a:pt x="5985510" y="6375400"/>
                    <a:pt x="6375400" y="5985510"/>
                    <a:pt x="6375400" y="5513070"/>
                  </a:cubicBezTo>
                  <a:lnTo>
                    <a:pt x="6375400" y="862330"/>
                  </a:lnTo>
                  <a:cubicBezTo>
                    <a:pt x="6375400" y="389890"/>
                    <a:pt x="5985510" y="0"/>
                    <a:pt x="5513070" y="0"/>
                  </a:cubicBezTo>
                  <a:close/>
                  <a:moveTo>
                    <a:pt x="6184900" y="927100"/>
                  </a:moveTo>
                  <a:lnTo>
                    <a:pt x="6184900" y="5513070"/>
                  </a:lnTo>
                  <a:cubicBezTo>
                    <a:pt x="6184900" y="5880100"/>
                    <a:pt x="5880100" y="6184900"/>
                    <a:pt x="5513070" y="6184900"/>
                  </a:cubicBezTo>
                  <a:lnTo>
                    <a:pt x="862330" y="6184900"/>
                  </a:lnTo>
                  <a:cubicBezTo>
                    <a:pt x="495300" y="6184900"/>
                    <a:pt x="190500" y="5880100"/>
                    <a:pt x="190500" y="5513070"/>
                  </a:cubicBezTo>
                  <a:lnTo>
                    <a:pt x="190500" y="862330"/>
                  </a:lnTo>
                  <a:cubicBezTo>
                    <a:pt x="190500" y="495300"/>
                    <a:pt x="495300" y="190500"/>
                    <a:pt x="862330" y="190500"/>
                  </a:cubicBezTo>
                  <a:lnTo>
                    <a:pt x="5513070" y="190500"/>
                  </a:lnTo>
                  <a:cubicBezTo>
                    <a:pt x="5880100" y="190500"/>
                    <a:pt x="6184900" y="495300"/>
                    <a:pt x="6184900" y="862330"/>
                  </a:cubicBezTo>
                  <a:lnTo>
                    <a:pt x="6184900" y="92710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id="5" name="TextBox 5"/>
          <p:cNvSpPr txBox="1"/>
          <p:nvPr/>
        </p:nvSpPr>
        <p:spPr>
          <a:xfrm>
            <a:off x="2457346" y="7342434"/>
            <a:ext cx="4009812" cy="1915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26"/>
              </a:lnSpc>
              <a:spcBef>
                <a:spcPct val="0"/>
              </a:spcBef>
            </a:pPr>
            <a:r>
              <a:rPr lang="en-US" sz="5447">
                <a:solidFill>
                  <a:srgbClr val="000000"/>
                </a:solidFill>
                <a:ea typeface="悠哉字体"/>
              </a:rPr>
              <a:t>符合一般命題原則？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6467158" y="7466259"/>
            <a:ext cx="707078" cy="707078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-12700" y="-12700"/>
              <a:ext cx="6375400" cy="6375400"/>
            </a:xfrm>
            <a:custGeom>
              <a:avLst/>
              <a:gdLst/>
              <a:ahLst/>
              <a:cxnLst/>
              <a:rect l="l" t="t" r="r" b="b"/>
              <a:pathLst>
                <a:path w="6375400" h="6375400">
                  <a:moveTo>
                    <a:pt x="5513070" y="0"/>
                  </a:moveTo>
                  <a:lnTo>
                    <a:pt x="862330" y="0"/>
                  </a:lnTo>
                  <a:cubicBezTo>
                    <a:pt x="389890" y="0"/>
                    <a:pt x="0" y="389890"/>
                    <a:pt x="0" y="862330"/>
                  </a:cubicBezTo>
                  <a:lnTo>
                    <a:pt x="0" y="5513070"/>
                  </a:lnTo>
                  <a:cubicBezTo>
                    <a:pt x="0" y="5985510"/>
                    <a:pt x="389890" y="6375400"/>
                    <a:pt x="862330" y="6375400"/>
                  </a:cubicBezTo>
                  <a:lnTo>
                    <a:pt x="5513070" y="6375400"/>
                  </a:lnTo>
                  <a:cubicBezTo>
                    <a:pt x="5985510" y="6375400"/>
                    <a:pt x="6375400" y="5985510"/>
                    <a:pt x="6375400" y="5513070"/>
                  </a:cubicBezTo>
                  <a:lnTo>
                    <a:pt x="6375400" y="862330"/>
                  </a:lnTo>
                  <a:cubicBezTo>
                    <a:pt x="6375400" y="389890"/>
                    <a:pt x="5985510" y="0"/>
                    <a:pt x="5513070" y="0"/>
                  </a:cubicBezTo>
                  <a:close/>
                  <a:moveTo>
                    <a:pt x="6184900" y="927100"/>
                  </a:moveTo>
                  <a:lnTo>
                    <a:pt x="6184900" y="5513070"/>
                  </a:lnTo>
                  <a:cubicBezTo>
                    <a:pt x="6184900" y="5880100"/>
                    <a:pt x="5880100" y="6184900"/>
                    <a:pt x="5513070" y="6184900"/>
                  </a:cubicBezTo>
                  <a:lnTo>
                    <a:pt x="862330" y="6184900"/>
                  </a:lnTo>
                  <a:cubicBezTo>
                    <a:pt x="495300" y="6184900"/>
                    <a:pt x="190500" y="5880100"/>
                    <a:pt x="190500" y="5513070"/>
                  </a:cubicBezTo>
                  <a:lnTo>
                    <a:pt x="190500" y="862330"/>
                  </a:lnTo>
                  <a:cubicBezTo>
                    <a:pt x="190500" y="495300"/>
                    <a:pt x="495300" y="190500"/>
                    <a:pt x="862330" y="190500"/>
                  </a:cubicBezTo>
                  <a:lnTo>
                    <a:pt x="5513070" y="190500"/>
                  </a:lnTo>
                  <a:cubicBezTo>
                    <a:pt x="5880100" y="190500"/>
                    <a:pt x="6184900" y="495300"/>
                    <a:pt x="6184900" y="862330"/>
                  </a:cubicBezTo>
                  <a:lnTo>
                    <a:pt x="6184900" y="92710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7174236" y="7342434"/>
            <a:ext cx="4920390" cy="950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26"/>
              </a:lnSpc>
              <a:spcBef>
                <a:spcPct val="0"/>
              </a:spcBef>
            </a:pPr>
            <a:r>
              <a:rPr lang="en-US" sz="5447">
                <a:solidFill>
                  <a:srgbClr val="000000"/>
                </a:solidFill>
                <a:ea typeface="悠哉字体"/>
              </a:rPr>
              <a:t>包含學習表現？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12542410" y="7526141"/>
            <a:ext cx="707078" cy="707078"/>
            <a:chOff x="0" y="0"/>
            <a:chExt cx="6350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-12700" y="-12700"/>
              <a:ext cx="6375400" cy="6375400"/>
            </a:xfrm>
            <a:custGeom>
              <a:avLst/>
              <a:gdLst/>
              <a:ahLst/>
              <a:cxnLst/>
              <a:rect l="l" t="t" r="r" b="b"/>
              <a:pathLst>
                <a:path w="6375400" h="6375400">
                  <a:moveTo>
                    <a:pt x="5513070" y="0"/>
                  </a:moveTo>
                  <a:lnTo>
                    <a:pt x="862330" y="0"/>
                  </a:lnTo>
                  <a:cubicBezTo>
                    <a:pt x="389890" y="0"/>
                    <a:pt x="0" y="389890"/>
                    <a:pt x="0" y="862330"/>
                  </a:cubicBezTo>
                  <a:lnTo>
                    <a:pt x="0" y="5513070"/>
                  </a:lnTo>
                  <a:cubicBezTo>
                    <a:pt x="0" y="5985510"/>
                    <a:pt x="389890" y="6375400"/>
                    <a:pt x="862330" y="6375400"/>
                  </a:cubicBezTo>
                  <a:lnTo>
                    <a:pt x="5513070" y="6375400"/>
                  </a:lnTo>
                  <a:cubicBezTo>
                    <a:pt x="5985510" y="6375400"/>
                    <a:pt x="6375400" y="5985510"/>
                    <a:pt x="6375400" y="5513070"/>
                  </a:cubicBezTo>
                  <a:lnTo>
                    <a:pt x="6375400" y="862330"/>
                  </a:lnTo>
                  <a:cubicBezTo>
                    <a:pt x="6375400" y="389890"/>
                    <a:pt x="5985510" y="0"/>
                    <a:pt x="5513070" y="0"/>
                  </a:cubicBezTo>
                  <a:close/>
                  <a:moveTo>
                    <a:pt x="6184900" y="927100"/>
                  </a:moveTo>
                  <a:lnTo>
                    <a:pt x="6184900" y="5513070"/>
                  </a:lnTo>
                  <a:cubicBezTo>
                    <a:pt x="6184900" y="5880100"/>
                    <a:pt x="5880100" y="6184900"/>
                    <a:pt x="5513070" y="6184900"/>
                  </a:cubicBezTo>
                  <a:lnTo>
                    <a:pt x="862330" y="6184900"/>
                  </a:lnTo>
                  <a:cubicBezTo>
                    <a:pt x="495300" y="6184900"/>
                    <a:pt x="190500" y="5880100"/>
                    <a:pt x="190500" y="5513070"/>
                  </a:cubicBezTo>
                  <a:lnTo>
                    <a:pt x="190500" y="862330"/>
                  </a:lnTo>
                  <a:cubicBezTo>
                    <a:pt x="190500" y="495300"/>
                    <a:pt x="495300" y="190500"/>
                    <a:pt x="862330" y="190500"/>
                  </a:cubicBezTo>
                  <a:lnTo>
                    <a:pt x="5513070" y="190500"/>
                  </a:lnTo>
                  <a:cubicBezTo>
                    <a:pt x="5880100" y="190500"/>
                    <a:pt x="6184900" y="495300"/>
                    <a:pt x="6184900" y="862330"/>
                  </a:cubicBezTo>
                  <a:lnTo>
                    <a:pt x="6184900" y="92710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13249488" y="7342434"/>
            <a:ext cx="4009812" cy="1915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26"/>
              </a:lnSpc>
              <a:spcBef>
                <a:spcPct val="0"/>
              </a:spcBef>
            </a:pPr>
            <a:r>
              <a:rPr lang="en-US" sz="5447">
                <a:solidFill>
                  <a:srgbClr val="000000"/>
                </a:solidFill>
                <a:ea typeface="悠哉字体"/>
              </a:rPr>
              <a:t>情境與題目有關？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52199" y="702004"/>
            <a:ext cx="17102762" cy="845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399"/>
              </a:lnSpc>
            </a:pPr>
            <a:r>
              <a:rPr lang="en-US" sz="6399">
                <a:solidFill>
                  <a:srgbClr val="000000"/>
                </a:solidFill>
                <a:ea typeface="悠哉字体"/>
              </a:rPr>
              <a:t>四、試題實作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52199" y="2682989"/>
            <a:ext cx="10353242" cy="10353242"/>
            <a:chOff x="0" y="0"/>
            <a:chExt cx="1913890" cy="19138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DFFFC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425959" y="3152740"/>
            <a:ext cx="5319469" cy="610556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 b="14154"/>
          <a:stretch>
            <a:fillRect/>
          </a:stretch>
        </p:blipFill>
        <p:spPr>
          <a:xfrm>
            <a:off x="2535017" y="3488636"/>
            <a:ext cx="8084234" cy="17327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696436" y="5305425"/>
            <a:ext cx="5357453" cy="145804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2696436" y="6879182"/>
            <a:ext cx="6074389" cy="196085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2696436" y="9089968"/>
            <a:ext cx="5263273" cy="1464467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552199" y="702004"/>
            <a:ext cx="17102762" cy="16516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399"/>
              </a:lnSpc>
            </a:pPr>
            <a:r>
              <a:rPr lang="en-US" sz="6399">
                <a:solidFill>
                  <a:srgbClr val="000000"/>
                </a:solidFill>
                <a:ea typeface="悠哉字体"/>
              </a:rPr>
              <a:t>四、試題實作</a:t>
            </a:r>
          </a:p>
          <a:p>
            <a:pPr>
              <a:lnSpc>
                <a:spcPts val="6399"/>
              </a:lnSpc>
            </a:pPr>
            <a:r>
              <a:rPr lang="en-US" sz="6399">
                <a:solidFill>
                  <a:srgbClr val="000000"/>
                </a:solidFill>
                <a:latin typeface="悠哉字体"/>
              </a:rPr>
              <a:t>      範例2：題組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195759" y="2559164"/>
            <a:ext cx="2396908" cy="10800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07"/>
              </a:lnSpc>
            </a:pPr>
            <a:r>
              <a:rPr lang="en-US" sz="6291">
                <a:solidFill>
                  <a:srgbClr val="000000"/>
                </a:solidFill>
                <a:ea typeface="悠哉字体"/>
              </a:rPr>
              <a:t>題目卷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627155" y="979954"/>
            <a:ext cx="6118273" cy="2041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49"/>
              </a:lnSpc>
            </a:pPr>
            <a:r>
              <a:rPr lang="en-US" sz="7292">
                <a:solidFill>
                  <a:srgbClr val="000000"/>
                </a:solidFill>
                <a:ea typeface="悠哉字体"/>
              </a:rPr>
              <a:t>子題x3</a:t>
            </a:r>
          </a:p>
          <a:p>
            <a:pPr>
              <a:lnSpc>
                <a:spcPts val="7949"/>
              </a:lnSpc>
            </a:pPr>
            <a:r>
              <a:rPr lang="en-US" sz="7292">
                <a:solidFill>
                  <a:srgbClr val="000000"/>
                </a:solidFill>
                <a:ea typeface="悠哉字体"/>
              </a:rPr>
              <a:t>試題分析表x3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02864" y="4004542"/>
            <a:ext cx="1219200" cy="833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F14624"/>
                </a:solidFill>
                <a:ea typeface="悠哉字体"/>
              </a:rPr>
              <a:t>選文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82096" y="5608664"/>
            <a:ext cx="1566069" cy="833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F14624"/>
                </a:solidFill>
                <a:ea typeface="悠哉字体"/>
              </a:rPr>
              <a:t>子題1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82096" y="7280955"/>
            <a:ext cx="1566069" cy="833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F14624"/>
                </a:solidFill>
                <a:ea typeface="悠哉字体"/>
              </a:rPr>
              <a:t>子題2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782096" y="8985193"/>
            <a:ext cx="1566069" cy="833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F14624"/>
                </a:solidFill>
                <a:ea typeface="悠哉字体"/>
              </a:rPr>
              <a:t>子題3</a:t>
            </a: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589527">
            <a:off x="13684518" y="5116501"/>
            <a:ext cx="4748267" cy="5449947"/>
          </a:xfrm>
          <a:prstGeom prst="rect">
            <a:avLst/>
          </a:prstGeom>
        </p:spPr>
      </p:pic>
      <p:sp>
        <p:nvSpPr>
          <p:cNvPr id="17" name="AutoShape 17"/>
          <p:cNvSpPr/>
          <p:nvPr/>
        </p:nvSpPr>
        <p:spPr>
          <a:xfrm rot="-714404">
            <a:off x="8118392" y="5589446"/>
            <a:ext cx="5892528" cy="0"/>
          </a:xfrm>
          <a:prstGeom prst="line">
            <a:avLst/>
          </a:prstGeom>
          <a:ln w="323850" cap="rnd">
            <a:solidFill>
              <a:srgbClr val="F62A21"/>
            </a:solidFill>
            <a:prstDash val="solid"/>
            <a:headEnd type="none" w="sm" len="sm"/>
            <a:tailEnd type="triangle" w="lg" len="med"/>
          </a:ln>
        </p:spPr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584860">
            <a:off x="11990410" y="6058225"/>
            <a:ext cx="3981056" cy="4569362"/>
          </a:xfrm>
          <a:prstGeom prst="rect">
            <a:avLst/>
          </a:prstGeom>
        </p:spPr>
      </p:pic>
      <p:sp>
        <p:nvSpPr>
          <p:cNvPr id="19" name="AutoShape 19"/>
          <p:cNvSpPr/>
          <p:nvPr/>
        </p:nvSpPr>
        <p:spPr>
          <a:xfrm rot="-714404">
            <a:off x="7672987" y="9096375"/>
            <a:ext cx="5892528" cy="0"/>
          </a:xfrm>
          <a:prstGeom prst="line">
            <a:avLst/>
          </a:prstGeom>
          <a:ln w="323850" cap="rnd">
            <a:solidFill>
              <a:srgbClr val="F62A21"/>
            </a:solidFill>
            <a:prstDash val="solid"/>
            <a:headEnd type="none" w="sm" len="sm"/>
            <a:tailEnd type="triangle" w="lg" len="med"/>
          </a:ln>
        </p:spPr>
      </p:sp>
      <p:sp>
        <p:nvSpPr>
          <p:cNvPr id="20" name="AutoShape 20"/>
          <p:cNvSpPr/>
          <p:nvPr/>
        </p:nvSpPr>
        <p:spPr>
          <a:xfrm rot="-714404">
            <a:off x="8118392" y="7252380"/>
            <a:ext cx="5892528" cy="0"/>
          </a:xfrm>
          <a:prstGeom prst="line">
            <a:avLst/>
          </a:prstGeom>
          <a:ln w="323850" cap="rnd">
            <a:solidFill>
              <a:srgbClr val="F62A21"/>
            </a:solidFill>
            <a:prstDash val="solid"/>
            <a:headEnd type="none" w="sm" len="sm"/>
            <a:tailEnd type="triangle" w="lg" len="med"/>
          </a:ln>
        </p:spPr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1659255"/>
            <a:ext cx="16626261" cy="7917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959"/>
              </a:lnSpc>
            </a:pPr>
            <a:r>
              <a:rPr lang="en-US" sz="6399">
                <a:solidFill>
                  <a:srgbClr val="040606"/>
                </a:solidFill>
                <a:latin typeface="悠哉字体"/>
              </a:rPr>
              <a:t>5.將</a:t>
            </a:r>
            <a:r>
              <a:rPr lang="en-US" sz="6399">
                <a:solidFill>
                  <a:srgbClr val="F62A21"/>
                </a:solidFill>
                <a:ea typeface="悠哉字体"/>
              </a:rPr>
              <a:t>【作業電子檔】</a:t>
            </a:r>
            <a:r>
              <a:rPr lang="en-US" sz="6399">
                <a:solidFill>
                  <a:srgbClr val="040606"/>
                </a:solidFill>
                <a:ea typeface="悠哉字体"/>
              </a:rPr>
              <a:t>、</a:t>
            </a:r>
            <a:r>
              <a:rPr lang="en-US" sz="6399">
                <a:solidFill>
                  <a:srgbClr val="F62A21"/>
                </a:solidFill>
                <a:ea typeface="悠哉字体"/>
              </a:rPr>
              <a:t>【授權書掃瞄檔】</a:t>
            </a:r>
            <a:r>
              <a:rPr lang="en-US" sz="6399">
                <a:solidFill>
                  <a:srgbClr val="040606"/>
                </a:solidFill>
                <a:ea typeface="悠哉字体"/>
              </a:rPr>
              <a:t>上傳</a:t>
            </a:r>
          </a:p>
          <a:p>
            <a:pPr>
              <a:lnSpc>
                <a:spcPts val="8959"/>
              </a:lnSpc>
            </a:pPr>
            <a:r>
              <a:rPr lang="en-US" sz="6399">
                <a:solidFill>
                  <a:srgbClr val="040606"/>
                </a:solidFill>
                <a:latin typeface="悠哉字体"/>
              </a:rPr>
              <a:t>   </a:t>
            </a:r>
            <a:r>
              <a:rPr lang="en-US" sz="6399">
                <a:solidFill>
                  <a:srgbClr val="040606"/>
                </a:solidFill>
                <a:ea typeface="悠哉字体"/>
              </a:rPr>
              <a:t>雲端網址https://reurl.cc/Dg5ned</a:t>
            </a:r>
          </a:p>
          <a:p>
            <a:pPr>
              <a:lnSpc>
                <a:spcPts val="8959"/>
              </a:lnSpc>
            </a:pPr>
            <a:r>
              <a:rPr lang="en-US" sz="6399">
                <a:solidFill>
                  <a:srgbClr val="040606"/>
                </a:solidFill>
                <a:latin typeface="悠哉字体"/>
              </a:rPr>
              <a:t>   共用檔案請用</a:t>
            </a:r>
            <a:r>
              <a:rPr lang="en-US" sz="6399">
                <a:solidFill>
                  <a:srgbClr val="F62A21"/>
                </a:solidFill>
                <a:ea typeface="悠哉字体"/>
              </a:rPr>
              <a:t>【複製】</a:t>
            </a:r>
            <a:r>
              <a:rPr lang="en-US" sz="6399">
                <a:solidFill>
                  <a:srgbClr val="040606"/>
                </a:solidFill>
                <a:ea typeface="悠哉字体"/>
              </a:rPr>
              <a:t>或</a:t>
            </a:r>
            <a:r>
              <a:rPr lang="en-US" sz="6399">
                <a:solidFill>
                  <a:srgbClr val="F62A21"/>
                </a:solidFill>
                <a:ea typeface="悠哉字体"/>
              </a:rPr>
              <a:t>【下載】</a:t>
            </a:r>
            <a:r>
              <a:rPr lang="en-US" sz="6399">
                <a:solidFill>
                  <a:srgbClr val="040606"/>
                </a:solidFill>
                <a:ea typeface="悠哉字体"/>
              </a:rPr>
              <a:t>方式移動</a:t>
            </a:r>
          </a:p>
          <a:p>
            <a:pPr>
              <a:lnSpc>
                <a:spcPts val="8959"/>
              </a:lnSpc>
            </a:pPr>
            <a:r>
              <a:rPr lang="en-US" sz="6399">
                <a:solidFill>
                  <a:srgbClr val="040606"/>
                </a:solidFill>
                <a:latin typeface="悠哉字体"/>
              </a:rPr>
              <a:t>6.</a:t>
            </a:r>
            <a:r>
              <a:rPr lang="en-US" sz="6399">
                <a:solidFill>
                  <a:srgbClr val="040606"/>
                </a:solidFill>
                <a:ea typeface="悠哉字体"/>
              </a:rPr>
              <a:t>檔名：學校/教師姓名或團隊</a:t>
            </a:r>
          </a:p>
          <a:p>
            <a:pPr>
              <a:lnSpc>
                <a:spcPts val="8959"/>
              </a:lnSpc>
            </a:pPr>
            <a:r>
              <a:rPr lang="en-US" sz="6399">
                <a:solidFill>
                  <a:srgbClr val="040606"/>
                </a:solidFill>
                <a:latin typeface="悠哉字体"/>
              </a:rPr>
              <a:t>7.</a:t>
            </a:r>
            <a:r>
              <a:rPr lang="en-US" sz="6399">
                <a:solidFill>
                  <a:srgbClr val="F4393D"/>
                </a:solidFill>
                <a:ea typeface="悠哉字体"/>
              </a:rPr>
              <a:t>下學期分享：10分鐘</a:t>
            </a:r>
          </a:p>
          <a:p>
            <a:pPr>
              <a:lnSpc>
                <a:spcPts val="8959"/>
              </a:lnSpc>
            </a:pPr>
            <a:r>
              <a:rPr lang="en-US" sz="6399">
                <a:solidFill>
                  <a:srgbClr val="040606"/>
                </a:solidFill>
                <a:latin typeface="悠哉字体"/>
              </a:rPr>
              <a:t>8.</a:t>
            </a:r>
            <a:r>
              <a:rPr lang="en-US" sz="6399">
                <a:solidFill>
                  <a:srgbClr val="040606"/>
                </a:solidFill>
                <a:ea typeface="悠哉字体"/>
              </a:rPr>
              <a:t>分享可以另外準備PPT效果更佳</a:t>
            </a:r>
          </a:p>
          <a:p>
            <a:pPr>
              <a:lnSpc>
                <a:spcPts val="8959"/>
              </a:lnSpc>
            </a:pPr>
            <a:r>
              <a:rPr lang="en-US" sz="6399">
                <a:solidFill>
                  <a:srgbClr val="040606"/>
                </a:solidFill>
                <a:latin typeface="悠哉字体"/>
              </a:rPr>
              <a:t>9.</a:t>
            </a:r>
            <a:r>
              <a:rPr lang="en-US" sz="6399">
                <a:solidFill>
                  <a:srgbClr val="040606"/>
                </a:solidFill>
                <a:ea typeface="悠哉字体"/>
              </a:rPr>
              <a:t>參加下學期素養導向試題競賽(自由參加)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160083" y="5143500"/>
            <a:ext cx="2748524" cy="2748524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552199" y="702004"/>
            <a:ext cx="17102762" cy="8515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399"/>
              </a:lnSpc>
            </a:pPr>
            <a:r>
              <a:rPr lang="en-US" sz="6399">
                <a:solidFill>
                  <a:srgbClr val="000000"/>
                </a:solidFill>
                <a:ea typeface="悠哉字体"/>
              </a:rPr>
              <a:t>四、試題實作(每校至少</a:t>
            </a:r>
            <a:r>
              <a:rPr lang="en-US" sz="6399">
                <a:solidFill>
                  <a:srgbClr val="F62A21"/>
                </a:solidFill>
                <a:latin typeface="悠哉字体"/>
              </a:rPr>
              <a:t>5題</a:t>
            </a:r>
            <a:r>
              <a:rPr lang="en-US" sz="6399">
                <a:solidFill>
                  <a:srgbClr val="000000"/>
                </a:solidFill>
                <a:latin typeface="悠哉字体"/>
              </a:rPr>
              <a:t>)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1659255"/>
            <a:ext cx="16626261" cy="7917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959"/>
              </a:lnSpc>
            </a:pPr>
            <a:r>
              <a:rPr lang="en-US" sz="6399">
                <a:solidFill>
                  <a:srgbClr val="040606"/>
                </a:solidFill>
                <a:latin typeface="悠哉字体"/>
              </a:rPr>
              <a:t>1.試題競賽</a:t>
            </a:r>
            <a:r>
              <a:rPr lang="en-US" sz="6399">
                <a:solidFill>
                  <a:srgbClr val="F62A21"/>
                </a:solidFill>
                <a:ea typeface="悠哉字体"/>
              </a:rPr>
              <a:t>【最多3人】</a:t>
            </a:r>
            <a:r>
              <a:rPr lang="en-US" sz="6399">
                <a:solidFill>
                  <a:srgbClr val="040606"/>
                </a:solidFill>
                <a:ea typeface="悠哉字体"/>
              </a:rPr>
              <a:t>一組</a:t>
            </a:r>
          </a:p>
          <a:p>
            <a:pPr>
              <a:lnSpc>
                <a:spcPts val="8959"/>
              </a:lnSpc>
            </a:pPr>
            <a:r>
              <a:rPr lang="en-US" sz="6399">
                <a:solidFill>
                  <a:srgbClr val="040606"/>
                </a:solidFill>
                <a:latin typeface="悠哉字体"/>
              </a:rPr>
              <a:t>2.111年5月31日(二)收件</a:t>
            </a:r>
          </a:p>
          <a:p>
            <a:pPr>
              <a:lnSpc>
                <a:spcPts val="8959"/>
              </a:lnSpc>
            </a:pPr>
            <a:r>
              <a:rPr lang="en-US" sz="6399">
                <a:solidFill>
                  <a:srgbClr val="040606"/>
                </a:solidFill>
                <a:latin typeface="悠哉字体"/>
              </a:rPr>
              <a:t>3.參賽試題至少5題最多12題</a:t>
            </a:r>
          </a:p>
          <a:p>
            <a:pPr>
              <a:lnSpc>
                <a:spcPts val="8959"/>
              </a:lnSpc>
            </a:pPr>
            <a:r>
              <a:rPr lang="en-US" sz="6399">
                <a:solidFill>
                  <a:srgbClr val="040606"/>
                </a:solidFill>
                <a:latin typeface="悠哉字体"/>
              </a:rPr>
              <a:t>4.</a:t>
            </a:r>
            <a:r>
              <a:rPr lang="en-US" sz="6399" u="sng">
                <a:solidFill>
                  <a:srgbClr val="040606"/>
                </a:solidFill>
                <a:ea typeface="悠哉字体"/>
              </a:rPr>
              <a:t>禁止將作業原封不動參加試題競賽</a:t>
            </a:r>
          </a:p>
          <a:p>
            <a:pPr marL="1381759" lvl="1" indent="-690880">
              <a:lnSpc>
                <a:spcPts val="8959"/>
              </a:lnSpc>
              <a:buFont typeface="Arial"/>
              <a:buChar char="•"/>
            </a:pPr>
            <a:r>
              <a:rPr lang="en-US" sz="6399">
                <a:solidFill>
                  <a:srgbClr val="040606"/>
                </a:solidFill>
                <a:ea typeface="悠哉字体"/>
              </a:rPr>
              <a:t>可以將作業</a:t>
            </a:r>
            <a:r>
              <a:rPr lang="en-US" sz="6399">
                <a:solidFill>
                  <a:srgbClr val="F62A21"/>
                </a:solidFill>
                <a:ea typeface="悠哉字体"/>
              </a:rPr>
              <a:t>【修改後】</a:t>
            </a:r>
            <a:r>
              <a:rPr lang="en-US" sz="6399">
                <a:solidFill>
                  <a:srgbClr val="040606"/>
                </a:solidFill>
                <a:ea typeface="悠哉字体"/>
              </a:rPr>
              <a:t>參賽</a:t>
            </a:r>
          </a:p>
          <a:p>
            <a:pPr marL="1381759" lvl="1" indent="-690880">
              <a:lnSpc>
                <a:spcPts val="8959"/>
              </a:lnSpc>
              <a:buFont typeface="Arial"/>
              <a:buChar char="•"/>
            </a:pPr>
            <a:r>
              <a:rPr lang="en-US" sz="6399">
                <a:solidFill>
                  <a:srgbClr val="040606"/>
                </a:solidFill>
                <a:ea typeface="悠哉字体"/>
              </a:rPr>
              <a:t>發展題組，作業繳交</a:t>
            </a:r>
            <a:r>
              <a:rPr lang="en-US" sz="6399">
                <a:solidFill>
                  <a:srgbClr val="F4393D"/>
                </a:solidFill>
                <a:ea typeface="悠哉字体"/>
              </a:rPr>
              <a:t>部分</a:t>
            </a:r>
            <a:r>
              <a:rPr lang="en-US" sz="6399">
                <a:solidFill>
                  <a:srgbClr val="F62A21"/>
                </a:solidFill>
                <a:ea typeface="悠哉字体"/>
              </a:rPr>
              <a:t>子題</a:t>
            </a:r>
          </a:p>
          <a:p>
            <a:pPr>
              <a:lnSpc>
                <a:spcPts val="8959"/>
              </a:lnSpc>
            </a:pPr>
            <a:r>
              <a:rPr lang="en-US" sz="6399">
                <a:solidFill>
                  <a:srgbClr val="040606"/>
                </a:solidFill>
                <a:latin typeface="悠哉字体"/>
              </a:rPr>
              <a:t>     競賽繳交</a:t>
            </a:r>
            <a:r>
              <a:rPr lang="en-US" sz="6399">
                <a:solidFill>
                  <a:srgbClr val="F4393D"/>
                </a:solidFill>
                <a:ea typeface="悠哉字体"/>
              </a:rPr>
              <a:t>其餘</a:t>
            </a:r>
            <a:r>
              <a:rPr lang="en-US" sz="6399">
                <a:solidFill>
                  <a:srgbClr val="F62A21"/>
                </a:solidFill>
                <a:ea typeface="悠哉字体"/>
              </a:rPr>
              <a:t>子題 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635815" y="6686550"/>
            <a:ext cx="5265259" cy="51435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552199" y="702004"/>
            <a:ext cx="17102762" cy="845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399"/>
              </a:lnSpc>
            </a:pPr>
            <a:r>
              <a:rPr lang="en-US" sz="6399">
                <a:solidFill>
                  <a:srgbClr val="000000"/>
                </a:solidFill>
                <a:ea typeface="悠哉字体"/>
              </a:rPr>
              <a:t>四、試題競賽注意事項(自由參加)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659</Words>
  <Application>Microsoft Office PowerPoint</Application>
  <PresentationFormat>自訂</PresentationFormat>
  <Paragraphs>237</Paragraphs>
  <Slides>44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44</vt:i4>
      </vt:variant>
    </vt:vector>
  </HeadingPairs>
  <TitlesOfParts>
    <vt:vector size="53" baseType="lpstr">
      <vt:lpstr>KG Primary Penmanship</vt:lpstr>
      <vt:lpstr>微軟正黑體</vt:lpstr>
      <vt:lpstr>Calibri</vt:lpstr>
      <vt:lpstr>Arial</vt:lpstr>
      <vt:lpstr>悠哉字体</vt:lpstr>
      <vt:lpstr>悠哉字体 Bold</vt:lpstr>
      <vt:lpstr>Franklin Gothic Book</vt:lpstr>
      <vt:lpstr>Office Theme</vt:lpstr>
      <vt:lpstr>Crop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國中工作圈素養試題公版ver.3</dc:title>
  <dc:creator>admin</dc:creator>
  <cp:lastModifiedBy>admin</cp:lastModifiedBy>
  <cp:revision>7</cp:revision>
  <dcterms:created xsi:type="dcterms:W3CDTF">2006-08-16T00:00:00Z</dcterms:created>
  <dcterms:modified xsi:type="dcterms:W3CDTF">2021-10-25T07:30:22Z</dcterms:modified>
  <dc:identifier>DAEpqWqF7d8</dc:identifier>
</cp:coreProperties>
</file>