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9" r:id="rId4"/>
    <p:sldId id="268" r:id="rId5"/>
    <p:sldId id="264" r:id="rId6"/>
    <p:sldId id="260" r:id="rId7"/>
    <p:sldId id="257" r:id="rId8"/>
    <p:sldId id="258" r:id="rId9"/>
    <p:sldId id="262" r:id="rId10"/>
    <p:sldId id="267" r:id="rId11"/>
    <p:sldId id="259" r:id="rId12"/>
    <p:sldId id="266" r:id="rId13"/>
    <p:sldId id="271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4-30T23:37:58.475" idx="1">
    <p:pos x="7459" y="268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ms.cshs.tc.edu.tw/guidelines/108/nature/learning-performance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padlet.com/senjon007/padlet-ze0mofkfk7d1zdt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852197" y="2290439"/>
            <a:ext cx="6815669" cy="2552163"/>
          </a:xfrm>
        </p:spPr>
        <p:txBody>
          <a:bodyPr/>
          <a:lstStyle/>
          <a:p>
            <a:r>
              <a:rPr lang="zh-TW" altLang="en-US" dirty="0" smtClean="0"/>
              <a:t>自然領域教學分享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/>
              <a:t>義盛國小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928701" y="4732255"/>
            <a:ext cx="3352364" cy="538375"/>
          </a:xfrm>
        </p:spPr>
        <p:txBody>
          <a:bodyPr/>
          <a:lstStyle/>
          <a:p>
            <a:r>
              <a:rPr lang="en-US" altLang="zh-TW" dirty="0"/>
              <a:t>113.05.02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53298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3" y="530005"/>
            <a:ext cx="11097877" cy="583528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551068" y="3533313"/>
            <a:ext cx="4230857" cy="1509204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51068" y="2010362"/>
            <a:ext cx="4230857" cy="1509204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7432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5502" y="878282"/>
            <a:ext cx="9899341" cy="524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04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5502" y="884478"/>
            <a:ext cx="9601196" cy="1303867"/>
          </a:xfrm>
        </p:spPr>
        <p:txBody>
          <a:bodyPr/>
          <a:lstStyle/>
          <a:p>
            <a:r>
              <a:rPr lang="zh-TW" altLang="en-US" dirty="0" smtClean="0"/>
              <a:t>自然一起備</a:t>
            </a:r>
            <a:endParaRPr lang="zh-TW" altLang="en-US" dirty="0"/>
          </a:p>
        </p:txBody>
      </p:sp>
      <p:pic>
        <p:nvPicPr>
          <p:cNvPr id="1026" name="Picture 2" descr="バンザイをしている子供たち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58600" y="2397510"/>
            <a:ext cx="5715000" cy="347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923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921" t="1077" r="7673" b="37839"/>
          <a:stretch/>
        </p:blipFill>
        <p:spPr>
          <a:xfrm rot="16200000">
            <a:off x="2919047" y="-2297725"/>
            <a:ext cx="6553201" cy="1152378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879231" y="1570892"/>
            <a:ext cx="416171" cy="12426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984738" y="4724400"/>
            <a:ext cx="416171" cy="12426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" name="直線接點 3"/>
          <p:cNvCxnSpPr/>
          <p:nvPr/>
        </p:nvCxnSpPr>
        <p:spPr>
          <a:xfrm flipV="1">
            <a:off x="2379216" y="4625266"/>
            <a:ext cx="3870664" cy="1775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 flipV="1">
            <a:off x="2379216" y="5468645"/>
            <a:ext cx="2956264" cy="2811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 flipV="1">
            <a:off x="2469472" y="6596108"/>
            <a:ext cx="7979545" cy="473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 flipV="1">
            <a:off x="8177814" y="5734975"/>
            <a:ext cx="3620609" cy="295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2469472" y="6065496"/>
            <a:ext cx="2253448" cy="36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5450899" y="5143301"/>
            <a:ext cx="2262158" cy="369332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→設計水的三態活動</a:t>
            </a:r>
            <a:endParaRPr lang="zh-TW" alt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89196" y="5715738"/>
            <a:ext cx="5347939" cy="369332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→蛋、巧克力、爆米花、蠟，怎麼安全的進行實驗</a:t>
            </a:r>
            <a:r>
              <a:rPr lang="en-US" altLang="zh-TW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zh-TW" alt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438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88" y="393192"/>
            <a:ext cx="11649456" cy="623620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06345" y="857250"/>
            <a:ext cx="3629025" cy="1143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40296" y="620401"/>
            <a:ext cx="4956048" cy="58941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7931655" y="879262"/>
            <a:ext cx="3214349" cy="707886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這段文字讓學生知道</a:t>
            </a:r>
            <a:r>
              <a:rPr lang="en-US" altLang="zh-TW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--</a:t>
            </a:r>
          </a:p>
          <a:p>
            <a:pPr algn="ctr"/>
            <a:r>
              <a:rPr lang="zh-TW" alt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可以</a:t>
            </a:r>
            <a:r>
              <a:rPr lang="zh-TW" altLang="en-US" sz="20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降溫製冰</a:t>
            </a:r>
          </a:p>
        </p:txBody>
      </p:sp>
      <p:sp>
        <p:nvSpPr>
          <p:cNvPr id="9" name="迴轉箭號 8"/>
          <p:cNvSpPr/>
          <p:nvPr/>
        </p:nvSpPr>
        <p:spPr>
          <a:xfrm>
            <a:off x="3968496" y="441028"/>
            <a:ext cx="4498848" cy="426230"/>
          </a:xfrm>
          <a:prstGeom prst="utur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1" name="向下箭號 10"/>
          <p:cNvSpPr/>
          <p:nvPr/>
        </p:nvSpPr>
        <p:spPr>
          <a:xfrm>
            <a:off x="9038844" y="1885335"/>
            <a:ext cx="758952" cy="8779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7370612" y="2987264"/>
            <a:ext cx="3775393" cy="1323439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夏天時，炎熱的天氣</a:t>
            </a:r>
            <a:endParaRPr lang="en-US" altLang="zh-TW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TW" alt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會讓我們會想要喝冰涼的飲料，</a:t>
            </a:r>
            <a:endParaRPr lang="en-US" altLang="zh-TW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TW" alt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尤其是在飲料內加入冰塊更好。</a:t>
            </a:r>
            <a:r>
              <a:rPr lang="en-US" altLang="zh-TW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en-US" altLang="zh-TW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zh-TW" alt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那冰塊是怎麼製作的呢</a:t>
            </a:r>
            <a:r>
              <a:rPr lang="en-US" altLang="zh-TW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zh-TW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4F22517B-6DA6-4D89-985A-2AA5B5A1D8C4}"/>
              </a:ext>
            </a:extLst>
          </p:cNvPr>
          <p:cNvSpPr/>
          <p:nvPr/>
        </p:nvSpPr>
        <p:spPr>
          <a:xfrm>
            <a:off x="8095567" y="5223471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備課討論</a:t>
            </a:r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7258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27" y="470629"/>
            <a:ext cx="11448289" cy="595935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408568" y="2209337"/>
            <a:ext cx="5259557" cy="4048587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9435" y="428015"/>
            <a:ext cx="5257936" cy="184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2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25287"/>
            <a:ext cx="11457432" cy="6225713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ED7F8DBA-FC49-47FC-A487-AB180F96D19D}"/>
              </a:ext>
            </a:extLst>
          </p:cNvPr>
          <p:cNvSpPr/>
          <p:nvPr/>
        </p:nvSpPr>
        <p:spPr>
          <a:xfrm>
            <a:off x="6212264" y="1197204"/>
            <a:ext cx="5629216" cy="54537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" name="圖片 1">
            <a:hlinkClick r:id="rId3"/>
            <a:extLst>
              <a:ext uri="{FF2B5EF4-FFF2-40B4-BE49-F238E27FC236}">
                <a16:creationId xmlns:a16="http://schemas.microsoft.com/office/drawing/2014/main" id="{1C574776-13C8-49AA-9730-B98BC062DD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8736" y="4315940"/>
            <a:ext cx="5629216" cy="233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8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4567" y="632021"/>
            <a:ext cx="9601196" cy="1303867"/>
          </a:xfrm>
        </p:spPr>
        <p:txBody>
          <a:bodyPr/>
          <a:lstStyle/>
          <a:p>
            <a:r>
              <a:rPr lang="zh-TW" altLang="en-US" dirty="0"/>
              <a:t>水的三態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grpSp>
        <p:nvGrpSpPr>
          <p:cNvPr id="4" name="群組 3"/>
          <p:cNvGrpSpPr/>
          <p:nvPr/>
        </p:nvGrpSpPr>
        <p:grpSpPr>
          <a:xfrm>
            <a:off x="1079639" y="1713580"/>
            <a:ext cx="6081287" cy="4291220"/>
            <a:chOff x="2689850" y="2024298"/>
            <a:chExt cx="6081287" cy="4291220"/>
          </a:xfrm>
        </p:grpSpPr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89850" y="2024298"/>
              <a:ext cx="6081287" cy="4291220"/>
            </a:xfrm>
            <a:prstGeom prst="rect">
              <a:avLst/>
            </a:prstGeom>
          </p:spPr>
        </p:pic>
        <p:grpSp>
          <p:nvGrpSpPr>
            <p:cNvPr id="10" name="群組 9"/>
            <p:cNvGrpSpPr/>
            <p:nvPr/>
          </p:nvGrpSpPr>
          <p:grpSpPr>
            <a:xfrm>
              <a:off x="2738718" y="2042419"/>
              <a:ext cx="6032419" cy="597099"/>
              <a:chOff x="2840771" y="2037438"/>
              <a:chExt cx="6032419" cy="597099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2871885" y="2037438"/>
                <a:ext cx="6001305" cy="33735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840771" y="2297185"/>
                <a:ext cx="1962048" cy="33735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6686282" y="2259543"/>
                <a:ext cx="1962048" cy="33735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sp>
        <p:nvSpPr>
          <p:cNvPr id="11" name="矩形 10"/>
          <p:cNvSpPr/>
          <p:nvPr/>
        </p:nvSpPr>
        <p:spPr>
          <a:xfrm>
            <a:off x="8125913" y="5573617"/>
            <a:ext cx="3441535" cy="66640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/>
              <a:t>tm(</a:t>
            </a:r>
            <a:r>
              <a:rPr lang="zh-TW" altLang="en-US" sz="2400" dirty="0"/>
              <a:t> 思考智能</a:t>
            </a:r>
            <a:r>
              <a:rPr lang="en-US" altLang="zh-TW" sz="2400" dirty="0"/>
              <a:t>-</a:t>
            </a:r>
            <a:r>
              <a:rPr lang="zh-TW" altLang="en-US" sz="2400" dirty="0"/>
              <a:t>建立模型</a:t>
            </a:r>
            <a:r>
              <a:rPr lang="en-US" altLang="zh-TW" sz="2400" dirty="0"/>
              <a:t>)</a:t>
            </a:r>
            <a:endParaRPr lang="zh-TW" altLang="en-US" sz="2400" dirty="0"/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2040" y="715386"/>
            <a:ext cx="4375408" cy="442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939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B15E758-28DA-41C6-99A3-C55A08819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062" y="209774"/>
            <a:ext cx="1660862" cy="514346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自然期中考題</a:t>
            </a:r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214A71A-F0AD-447A-ABFB-A6D359D60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3853" y="613451"/>
            <a:ext cx="7795688" cy="568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059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9892" y="609270"/>
            <a:ext cx="9601196" cy="1303867"/>
          </a:xfrm>
        </p:spPr>
        <p:txBody>
          <a:bodyPr/>
          <a:lstStyle/>
          <a:p>
            <a:r>
              <a:rPr lang="zh-TW" altLang="en-US" dirty="0"/>
              <a:t>科學推理階梯</a:t>
            </a:r>
            <a:r>
              <a:rPr lang="en-US" altLang="zh-TW" dirty="0"/>
              <a:t>-</a:t>
            </a:r>
            <a:r>
              <a:rPr lang="zh-TW" altLang="en-US" dirty="0"/>
              <a:t>老師怎麼教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8957" t="64009" r="22005" b="23688"/>
          <a:stretch/>
        </p:blipFill>
        <p:spPr>
          <a:xfrm>
            <a:off x="1689718" y="5276850"/>
            <a:ext cx="8481779" cy="92784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923995" y="1913136"/>
            <a:ext cx="3462291" cy="78761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(5)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結論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l="18957" t="52315" r="22005" b="36444"/>
          <a:stretch/>
        </p:blipFill>
        <p:spPr>
          <a:xfrm>
            <a:off x="1924142" y="4431737"/>
            <a:ext cx="8247355" cy="847725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/>
          <a:srcRect l="18957" t="28787" r="22005" b="59971"/>
          <a:stretch/>
        </p:blipFill>
        <p:spPr>
          <a:xfrm>
            <a:off x="1936812" y="2696532"/>
            <a:ext cx="8247355" cy="847726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18957" t="40267" r="22005" b="47734"/>
          <a:stretch/>
        </p:blipFill>
        <p:spPr>
          <a:xfrm>
            <a:off x="1936812" y="3529318"/>
            <a:ext cx="8247355" cy="904876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5867401" y="5572665"/>
            <a:ext cx="3333750" cy="2280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向右箭號 13"/>
          <p:cNvSpPr/>
          <p:nvPr/>
        </p:nvSpPr>
        <p:spPr>
          <a:xfrm rot="16200000">
            <a:off x="7639796" y="4063759"/>
            <a:ext cx="3028949" cy="4449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弧形箭號 (下彎) 14"/>
          <p:cNvSpPr/>
          <p:nvPr/>
        </p:nvSpPr>
        <p:spPr>
          <a:xfrm rot="18286267">
            <a:off x="2524125" y="4543425"/>
            <a:ext cx="904875" cy="36195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6" name="弧形箭號 (下彎) 15"/>
          <p:cNvSpPr/>
          <p:nvPr/>
        </p:nvSpPr>
        <p:spPr>
          <a:xfrm rot="18286267">
            <a:off x="3350164" y="3775903"/>
            <a:ext cx="904875" cy="36195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7" name="弧形箭號 (下彎) 16"/>
          <p:cNvSpPr/>
          <p:nvPr/>
        </p:nvSpPr>
        <p:spPr>
          <a:xfrm rot="18286267">
            <a:off x="4266993" y="2884651"/>
            <a:ext cx="904875" cy="36195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8" name="弧形箭號 (下彎) 17"/>
          <p:cNvSpPr/>
          <p:nvPr/>
        </p:nvSpPr>
        <p:spPr>
          <a:xfrm rot="18286267">
            <a:off x="5061681" y="2045746"/>
            <a:ext cx="904875" cy="36195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grpSp>
        <p:nvGrpSpPr>
          <p:cNvPr id="23" name="群組 22"/>
          <p:cNvGrpSpPr/>
          <p:nvPr/>
        </p:nvGrpSpPr>
        <p:grpSpPr>
          <a:xfrm>
            <a:off x="10613819" y="609270"/>
            <a:ext cx="826038" cy="5738264"/>
            <a:chOff x="10340403" y="553521"/>
            <a:chExt cx="403310" cy="5143830"/>
          </a:xfrm>
        </p:grpSpPr>
        <p:pic>
          <p:nvPicPr>
            <p:cNvPr id="10" name="圖片 9"/>
            <p:cNvPicPr>
              <a:picLocks noChangeAspect="1"/>
            </p:cNvPicPr>
            <p:nvPr/>
          </p:nvPicPr>
          <p:blipFill rotWithShape="1">
            <a:blip r:embed="rId3"/>
            <a:srcRect l="-1" r="-732" b="80148"/>
            <a:stretch/>
          </p:blipFill>
          <p:spPr>
            <a:xfrm>
              <a:off x="10340403" y="553521"/>
              <a:ext cx="383822" cy="733741"/>
            </a:xfrm>
            <a:prstGeom prst="rect">
              <a:avLst/>
            </a:prstGeom>
          </p:spPr>
        </p:pic>
        <p:grpSp>
          <p:nvGrpSpPr>
            <p:cNvPr id="13" name="群組 12"/>
            <p:cNvGrpSpPr/>
            <p:nvPr/>
          </p:nvGrpSpPr>
          <p:grpSpPr>
            <a:xfrm>
              <a:off x="10357839" y="3387581"/>
              <a:ext cx="385874" cy="2309770"/>
              <a:chOff x="10347229" y="4054229"/>
              <a:chExt cx="385874" cy="2309770"/>
            </a:xfrm>
          </p:grpSpPr>
          <p:pic>
            <p:nvPicPr>
              <p:cNvPr id="11" name="圖片 10"/>
              <p:cNvPicPr>
                <a:picLocks noChangeAspect="1"/>
              </p:cNvPicPr>
              <p:nvPr/>
            </p:nvPicPr>
            <p:blipFill rotWithShape="1">
              <a:blip r:embed="rId4"/>
              <a:srcRect r="-812" b="73744"/>
              <a:stretch/>
            </p:blipFill>
            <p:spPr>
              <a:xfrm>
                <a:off x="10372023" y="4054229"/>
                <a:ext cx="361080" cy="908388"/>
              </a:xfrm>
              <a:prstGeom prst="rect">
                <a:avLst/>
              </a:prstGeom>
            </p:spPr>
          </p:pic>
          <p:pic>
            <p:nvPicPr>
              <p:cNvPr id="20" name="圖片 19"/>
              <p:cNvPicPr>
                <a:picLocks noChangeAspect="1"/>
              </p:cNvPicPr>
              <p:nvPr/>
            </p:nvPicPr>
            <p:blipFill rotWithShape="1">
              <a:blip r:embed="rId4"/>
              <a:srcRect l="-1690" t="54442"/>
              <a:stretch/>
            </p:blipFill>
            <p:spPr>
              <a:xfrm>
                <a:off x="10347229" y="4787798"/>
                <a:ext cx="364226" cy="1576201"/>
              </a:xfrm>
              <a:prstGeom prst="rect">
                <a:avLst/>
              </a:prstGeom>
            </p:spPr>
          </p:pic>
        </p:grpSp>
        <p:pic>
          <p:nvPicPr>
            <p:cNvPr id="22" name="圖片 21"/>
            <p:cNvPicPr>
              <a:picLocks noChangeAspect="1"/>
            </p:cNvPicPr>
            <p:nvPr/>
          </p:nvPicPr>
          <p:blipFill rotWithShape="1">
            <a:blip r:embed="rId3"/>
            <a:srcRect l="5018" t="32412" r="-1"/>
            <a:stretch/>
          </p:blipFill>
          <p:spPr>
            <a:xfrm>
              <a:off x="10378698" y="1096933"/>
              <a:ext cx="361913" cy="2498060"/>
            </a:xfrm>
            <a:prstGeom prst="rect">
              <a:avLst/>
            </a:prstGeom>
          </p:spPr>
        </p:pic>
      </p:grp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800" t="10541" r="76100" b="80570"/>
          <a:stretch/>
        </p:blipFill>
        <p:spPr>
          <a:xfrm>
            <a:off x="523866" y="5866086"/>
            <a:ext cx="1615830" cy="51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796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52855" y="646386"/>
            <a:ext cx="9601196" cy="1303867"/>
          </a:xfrm>
        </p:spPr>
        <p:txBody>
          <a:bodyPr/>
          <a:lstStyle/>
          <a:p>
            <a:r>
              <a:rPr lang="zh-TW" altLang="en-US" dirty="0" smtClean="0"/>
              <a:t>找找合適的實驗</a:t>
            </a:r>
            <a:r>
              <a:rPr lang="zh-TW" altLang="en-US" dirty="0"/>
              <a:t>器材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27135" y="2095894"/>
            <a:ext cx="2976404" cy="202886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3272" y="4270395"/>
            <a:ext cx="3502748" cy="193624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554" y="4042522"/>
            <a:ext cx="3403747" cy="191535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4353" y="1783483"/>
            <a:ext cx="3356915" cy="191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55" y="883183"/>
            <a:ext cx="2532398" cy="4500284"/>
          </a:xfrm>
        </p:spPr>
      </p:pic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最佳教材</a:t>
            </a:r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5" r="12931"/>
          <a:stretch/>
        </p:blipFill>
        <p:spPr>
          <a:xfrm>
            <a:off x="7696942" y="883183"/>
            <a:ext cx="3693110" cy="298373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739" y="3133325"/>
            <a:ext cx="4707342" cy="264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930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5401" y="666893"/>
            <a:ext cx="9601196" cy="1303867"/>
          </a:xfrm>
        </p:spPr>
        <p:txBody>
          <a:bodyPr/>
          <a:lstStyle/>
          <a:p>
            <a:r>
              <a:rPr lang="zh-TW" altLang="en-US" dirty="0" smtClean="0"/>
              <a:t>數位工具</a:t>
            </a:r>
            <a:r>
              <a:rPr lang="en-US" altLang="zh-TW" dirty="0" err="1" smtClean="0"/>
              <a:t>Pedlet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>
            <a:hlinkClick r:id="rId2"/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037"/>
          <a:stretch/>
        </p:blipFill>
        <p:spPr>
          <a:xfrm>
            <a:off x="1455939" y="1669003"/>
            <a:ext cx="9440658" cy="461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98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306</TotalTime>
  <Words>105</Words>
  <Application>Microsoft Office PowerPoint</Application>
  <PresentationFormat>寬螢幕</PresentationFormat>
  <Paragraphs>19</Paragraphs>
  <Slides>14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0" baseType="lpstr">
      <vt:lpstr>微軟正黑體</vt:lpstr>
      <vt:lpstr>新細明體</vt:lpstr>
      <vt:lpstr>標楷體</vt:lpstr>
      <vt:lpstr>Arial</vt:lpstr>
      <vt:lpstr>Garamond</vt:lpstr>
      <vt:lpstr>有機</vt:lpstr>
      <vt:lpstr>自然領域教學分享  義盛國小</vt:lpstr>
      <vt:lpstr>PowerPoint 簡報</vt:lpstr>
      <vt:lpstr>PowerPoint 簡報</vt:lpstr>
      <vt:lpstr>自然一起備</vt:lpstr>
      <vt:lpstr>PowerPoint 簡報</vt:lpstr>
      <vt:lpstr>PowerPoint 簡報</vt:lpstr>
      <vt:lpstr>PowerPoint 簡報</vt:lpstr>
      <vt:lpstr>PowerPoint 簡報</vt:lpstr>
      <vt:lpstr>水的三態</vt:lpstr>
      <vt:lpstr>自然期中考題</vt:lpstr>
      <vt:lpstr>科學推理階梯-老師怎麼教</vt:lpstr>
      <vt:lpstr>找找合適的實驗器材</vt:lpstr>
      <vt:lpstr>最佳教材</vt:lpstr>
      <vt:lpstr>數位工具Pedlet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30</cp:revision>
  <dcterms:created xsi:type="dcterms:W3CDTF">2024-04-19T06:04:08Z</dcterms:created>
  <dcterms:modified xsi:type="dcterms:W3CDTF">2024-05-01T06:53:56Z</dcterms:modified>
</cp:coreProperties>
</file>