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C9EF193-2FB4-4224-B129-FCAC6E2A14DE}" type="datetimeFigureOut">
              <a:rPr lang="zh-TW" altLang="en-US" smtClean="0"/>
              <a:pPr/>
              <a:t>2017/10/17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5BF3BBCC-8BAD-4C4C-A79D-FB8805B14DD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1628800"/>
            <a:ext cx="6336704" cy="1656184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zh-TW" altLang="en-US" sz="6000" dirty="0"/>
              <a:t>國語文</a:t>
            </a:r>
            <a:r>
              <a:rPr lang="zh-TW" altLang="en-US" sz="6000" dirty="0" smtClean="0"/>
              <a:t>教學觀摩</a:t>
            </a:r>
            <a:r>
              <a:rPr lang="en-US" altLang="zh-TW" sz="6000" dirty="0" smtClean="0"/>
              <a:t/>
            </a:r>
            <a:br>
              <a:rPr lang="en-US" altLang="zh-TW" sz="6000" dirty="0" smtClean="0"/>
            </a:br>
            <a:r>
              <a:rPr lang="zh-TW" altLang="en-US" sz="6000" dirty="0"/>
              <a:t>說課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59632" y="3789040"/>
            <a:ext cx="7344816" cy="1648954"/>
          </a:xfrm>
        </p:spPr>
        <p:txBody>
          <a:bodyPr>
            <a:normAutofit fontScale="85000" lnSpcReduction="10000"/>
          </a:bodyPr>
          <a:lstStyle/>
          <a:p>
            <a:r>
              <a:rPr lang="zh-TW" altLang="en-US" sz="3200" dirty="0" smtClean="0"/>
              <a:t>教學者：謝美玲</a:t>
            </a:r>
            <a:endParaRPr lang="en-US" altLang="zh-TW" sz="3200" dirty="0" smtClean="0"/>
          </a:p>
          <a:p>
            <a:r>
              <a:rPr lang="zh-TW" altLang="en-US" sz="3200" dirty="0"/>
              <a:t>演示班級</a:t>
            </a:r>
            <a:r>
              <a:rPr lang="zh-TW" altLang="en-US" sz="3200" dirty="0" smtClean="0"/>
              <a:t>：文化國小五年四班</a:t>
            </a:r>
            <a:endParaRPr lang="en-US" altLang="zh-TW" sz="3200" dirty="0" smtClean="0"/>
          </a:p>
          <a:p>
            <a:r>
              <a:rPr lang="zh-TW" altLang="en-US" sz="3200" dirty="0"/>
              <a:t>演示</a:t>
            </a:r>
            <a:r>
              <a:rPr lang="zh-TW" altLang="en-US" sz="3200" dirty="0" smtClean="0"/>
              <a:t>時間：</a:t>
            </a:r>
            <a:r>
              <a:rPr lang="en-US" altLang="zh-TW" sz="3200" dirty="0" smtClean="0"/>
              <a:t>106</a:t>
            </a:r>
            <a:r>
              <a:rPr lang="zh-TW" altLang="en-US" sz="3200" dirty="0" smtClean="0"/>
              <a:t>年</a:t>
            </a:r>
            <a:r>
              <a:rPr lang="en-US" altLang="zh-TW" sz="3200" dirty="0" smtClean="0"/>
              <a:t>10</a:t>
            </a:r>
            <a:r>
              <a:rPr lang="zh-TW" altLang="en-US" sz="3200" dirty="0" smtClean="0"/>
              <a:t>月</a:t>
            </a:r>
            <a:r>
              <a:rPr lang="en-US" altLang="zh-TW" sz="3200" dirty="0" smtClean="0"/>
              <a:t>19</a:t>
            </a:r>
            <a:r>
              <a:rPr lang="zh-TW" altLang="en-US" sz="3200" dirty="0" smtClean="0"/>
              <a:t>日下午第二節</a:t>
            </a:r>
            <a:endParaRPr lang="en-US" altLang="zh-TW" sz="3200" dirty="0" smtClean="0"/>
          </a:p>
          <a:p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1221134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4800" dirty="0" smtClean="0"/>
              <a:t>學生能力分析</a:t>
            </a:r>
            <a:endParaRPr lang="zh-TW" altLang="en-US" sz="48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822960" y="1100628"/>
            <a:ext cx="7925504" cy="4632628"/>
          </a:xfrm>
        </p:spPr>
        <p:txBody>
          <a:bodyPr>
            <a:normAutofit fontScale="92500"/>
          </a:bodyPr>
          <a:lstStyle/>
          <a:p>
            <a:pPr marL="0" indent="0"/>
            <a:r>
              <a:rPr lang="zh-TW" altLang="en-US" sz="2600" dirty="0" smtClean="0"/>
              <a:t>一</a:t>
            </a:r>
            <a:r>
              <a:rPr lang="zh-TW" altLang="en-US" sz="2600" dirty="0" smtClean="0">
                <a:latin typeface="新細明體"/>
                <a:ea typeface="新細明體"/>
              </a:rPr>
              <a:t>、全班</a:t>
            </a:r>
            <a:r>
              <a:rPr lang="en-US" altLang="zh-TW" sz="2600" dirty="0" smtClean="0">
                <a:latin typeface="新細明體"/>
                <a:ea typeface="新細明體"/>
              </a:rPr>
              <a:t>27</a:t>
            </a:r>
            <a:r>
              <a:rPr lang="zh-TW" altLang="en-US" sz="2600" dirty="0" smtClean="0">
                <a:latin typeface="新細明體"/>
                <a:ea typeface="新細明體"/>
              </a:rPr>
              <a:t>人，男生</a:t>
            </a:r>
            <a:r>
              <a:rPr lang="en-US" altLang="zh-TW" sz="2600" dirty="0" smtClean="0">
                <a:latin typeface="新細明體"/>
                <a:ea typeface="新細明體"/>
              </a:rPr>
              <a:t>15</a:t>
            </a:r>
            <a:r>
              <a:rPr lang="zh-TW" altLang="en-US" sz="2600" dirty="0" smtClean="0">
                <a:latin typeface="新細明體"/>
                <a:ea typeface="新細明體"/>
              </a:rPr>
              <a:t>人，女生</a:t>
            </a:r>
            <a:r>
              <a:rPr lang="en-US" altLang="zh-TW" sz="2600" dirty="0" smtClean="0">
                <a:latin typeface="新細明體"/>
                <a:ea typeface="新細明體"/>
              </a:rPr>
              <a:t>12</a:t>
            </a:r>
            <a:r>
              <a:rPr lang="zh-TW" altLang="en-US" sz="2600" dirty="0" smtClean="0">
                <a:latin typeface="新細明體"/>
                <a:ea typeface="新細明體"/>
              </a:rPr>
              <a:t>人。</a:t>
            </a:r>
            <a:r>
              <a:rPr lang="en-US" altLang="zh-TW" sz="2600" dirty="0" smtClean="0">
                <a:latin typeface="新細明體"/>
                <a:ea typeface="新細明體"/>
              </a:rPr>
              <a:t>1</a:t>
            </a:r>
            <a:r>
              <a:rPr lang="zh-TW" altLang="en-US" sz="2600" dirty="0" smtClean="0">
                <a:latin typeface="新細明體"/>
                <a:ea typeface="新細明體"/>
              </a:rPr>
              <a:t>位澳洲轉學生、</a:t>
            </a:r>
            <a:endParaRPr lang="en-US" altLang="zh-TW" sz="2600" dirty="0" smtClean="0">
              <a:latin typeface="新細明體"/>
              <a:ea typeface="新細明體"/>
            </a:endParaRPr>
          </a:p>
          <a:p>
            <a:pPr marL="0" indent="0"/>
            <a:r>
              <a:rPr lang="zh-TW" altLang="en-US" sz="2600" dirty="0">
                <a:latin typeface="新細明體"/>
                <a:ea typeface="新細明體"/>
              </a:rPr>
              <a:t> </a:t>
            </a:r>
            <a:r>
              <a:rPr lang="zh-TW" altLang="en-US" sz="2600" dirty="0" smtClean="0">
                <a:latin typeface="新細明體"/>
                <a:ea typeface="新細明體"/>
              </a:rPr>
              <a:t>       </a:t>
            </a:r>
            <a:r>
              <a:rPr lang="en-US" altLang="zh-TW" sz="2600" dirty="0" smtClean="0">
                <a:latin typeface="新細明體"/>
                <a:ea typeface="新細明體"/>
              </a:rPr>
              <a:t>1</a:t>
            </a:r>
            <a:r>
              <a:rPr lang="zh-TW" altLang="en-US" sz="2600" dirty="0" smtClean="0">
                <a:latin typeface="新細明體"/>
                <a:ea typeface="新細明體"/>
              </a:rPr>
              <a:t>位學習障礙生、</a:t>
            </a:r>
            <a:r>
              <a:rPr lang="en-US" altLang="zh-TW" sz="2600" dirty="0" smtClean="0">
                <a:latin typeface="新細明體"/>
                <a:ea typeface="新細明體"/>
              </a:rPr>
              <a:t>8</a:t>
            </a:r>
            <a:r>
              <a:rPr lang="zh-TW" altLang="en-US" sz="2600" dirty="0" smtClean="0">
                <a:latin typeface="新細明體"/>
                <a:ea typeface="新細明體"/>
              </a:rPr>
              <a:t>位易分心或學習力弱者。</a:t>
            </a:r>
            <a:endParaRPr lang="en-US" altLang="zh-TW" sz="2600" dirty="0" smtClean="0">
              <a:latin typeface="新細明體"/>
              <a:ea typeface="新細明體"/>
            </a:endParaRPr>
          </a:p>
          <a:p>
            <a:pPr marL="0" indent="0"/>
            <a:r>
              <a:rPr lang="zh-TW" altLang="en-US" sz="2600" dirty="0" smtClean="0">
                <a:latin typeface="新細明體"/>
                <a:ea typeface="新細明體"/>
              </a:rPr>
              <a:t>二、全班課外閱讀風氣不錯。</a:t>
            </a:r>
            <a:endParaRPr lang="en-US" altLang="zh-TW" sz="2600" dirty="0" smtClean="0">
              <a:latin typeface="新細明體"/>
              <a:ea typeface="新細明體"/>
            </a:endParaRPr>
          </a:p>
          <a:p>
            <a:pPr marL="0" indent="0"/>
            <a:r>
              <a:rPr lang="zh-TW" altLang="en-US" sz="2600" dirty="0" smtClean="0">
                <a:latin typeface="新細明體"/>
                <a:ea typeface="新細明體"/>
              </a:rPr>
              <a:t>三、國語功課</a:t>
            </a:r>
            <a:r>
              <a:rPr lang="en-US" altLang="zh-TW" sz="2600" dirty="0" smtClean="0">
                <a:latin typeface="新細明體"/>
                <a:ea typeface="新細明體"/>
              </a:rPr>
              <a:t>(</a:t>
            </a:r>
            <a:r>
              <a:rPr lang="zh-TW" altLang="en-US" sz="2600" dirty="0" smtClean="0">
                <a:latin typeface="新細明體"/>
                <a:ea typeface="新細明體"/>
              </a:rPr>
              <a:t>預習、課文心智圖、提問本</a:t>
            </a:r>
            <a:r>
              <a:rPr lang="en-US" altLang="zh-TW" sz="2600" dirty="0" smtClean="0">
                <a:latin typeface="新細明體"/>
                <a:ea typeface="新細明體"/>
              </a:rPr>
              <a:t>)</a:t>
            </a:r>
            <a:r>
              <a:rPr lang="zh-TW" altLang="en-US" sz="2600" dirty="0" smtClean="0">
                <a:latin typeface="新細明體"/>
                <a:ea typeface="新細明體"/>
              </a:rPr>
              <a:t>達標比例約</a:t>
            </a:r>
            <a:r>
              <a:rPr lang="en-US" altLang="zh-TW" sz="2600" dirty="0" smtClean="0">
                <a:latin typeface="新細明體"/>
                <a:ea typeface="新細明體"/>
              </a:rPr>
              <a:t>2/3</a:t>
            </a:r>
            <a:r>
              <a:rPr lang="zh-TW" altLang="en-US" sz="2600" dirty="0" smtClean="0">
                <a:latin typeface="新細明體"/>
                <a:ea typeface="新細明體"/>
              </a:rPr>
              <a:t>。</a:t>
            </a:r>
            <a:endParaRPr lang="en-US" altLang="zh-TW" sz="2600" dirty="0" smtClean="0">
              <a:latin typeface="新細明體"/>
              <a:ea typeface="新細明體"/>
            </a:endParaRPr>
          </a:p>
          <a:p>
            <a:pPr marL="0" indent="0"/>
            <a:r>
              <a:rPr lang="zh-TW" altLang="en-US" sz="2600" dirty="0" smtClean="0">
                <a:latin typeface="新細明體"/>
                <a:ea typeface="新細明體"/>
              </a:rPr>
              <a:t>四、愛發表的學生比例不高</a:t>
            </a:r>
            <a:r>
              <a:rPr lang="en-US" altLang="zh-TW" sz="2600" dirty="0" smtClean="0">
                <a:latin typeface="新細明體"/>
                <a:ea typeface="新細明體"/>
              </a:rPr>
              <a:t>~</a:t>
            </a:r>
            <a:r>
              <a:rPr lang="zh-TW" altLang="en-US" sz="2600" dirty="0" smtClean="0">
                <a:latin typeface="新細明體"/>
                <a:ea typeface="新細明體"/>
              </a:rPr>
              <a:t>約</a:t>
            </a:r>
            <a:r>
              <a:rPr lang="en-US" altLang="zh-TW" sz="2600" dirty="0" smtClean="0">
                <a:latin typeface="新細明體"/>
                <a:ea typeface="新細明體"/>
              </a:rPr>
              <a:t>1/3</a:t>
            </a:r>
          </a:p>
          <a:p>
            <a:pPr marL="0" indent="0"/>
            <a:r>
              <a:rPr lang="zh-TW" altLang="en-US" sz="2600" dirty="0">
                <a:latin typeface="新細明體"/>
              </a:rPr>
              <a:t>五</a:t>
            </a:r>
            <a:r>
              <a:rPr lang="zh-TW" altLang="en-US" sz="2600" dirty="0" smtClean="0">
                <a:latin typeface="新細明體"/>
              </a:rPr>
              <a:t>、本就已會區分文體</a:t>
            </a:r>
            <a:r>
              <a:rPr lang="zh-TW" altLang="en-US" sz="2600" dirty="0" smtClean="0">
                <a:latin typeface="新細明體"/>
                <a:ea typeface="新細明體"/>
              </a:rPr>
              <a:t>、自然段。</a:t>
            </a:r>
            <a:endParaRPr lang="en-US" altLang="zh-TW" sz="2600" dirty="0" smtClean="0">
              <a:latin typeface="新細明體"/>
              <a:ea typeface="新細明體"/>
            </a:endParaRPr>
          </a:p>
          <a:p>
            <a:pPr marL="0" indent="0"/>
            <a:r>
              <a:rPr lang="zh-TW" altLang="en-US" sz="2600" dirty="0" smtClean="0">
                <a:latin typeface="新細明體"/>
                <a:ea typeface="新細明體"/>
              </a:rPr>
              <a:t>六、</a:t>
            </a:r>
            <a:r>
              <a:rPr lang="zh-TW" altLang="en-US" sz="2600" dirty="0" smtClean="0">
                <a:latin typeface="新細明體"/>
              </a:rPr>
              <a:t>本</a:t>
            </a:r>
            <a:r>
              <a:rPr lang="zh-TW" altLang="en-US" sz="2600" dirty="0">
                <a:latin typeface="新細明體"/>
              </a:rPr>
              <a:t>學期的專案研究</a:t>
            </a:r>
            <a:r>
              <a:rPr lang="zh-TW" altLang="en-US" sz="2600" dirty="0" smtClean="0">
                <a:latin typeface="新細明體"/>
              </a:rPr>
              <a:t>課老師</a:t>
            </a:r>
            <a:r>
              <a:rPr lang="zh-TW" altLang="en-US" sz="2600" dirty="0">
                <a:latin typeface="新細明體"/>
              </a:rPr>
              <a:t>帶領孩子進行各種</a:t>
            </a:r>
            <a:r>
              <a:rPr lang="zh-TW" altLang="en-US" sz="2600" dirty="0" smtClean="0">
                <a:latin typeface="新細明體"/>
              </a:rPr>
              <a:t>討論的學習，</a:t>
            </a:r>
            <a:r>
              <a:rPr lang="zh-TW" altLang="en-US" sz="2600" dirty="0">
                <a:latin typeface="新細明體"/>
              </a:rPr>
              <a:t>恰好提供了國語課上需要的討論、聆聽和發表的訓練</a:t>
            </a:r>
            <a:r>
              <a:rPr lang="zh-TW" altLang="en-US" sz="2600" dirty="0" smtClean="0">
                <a:latin typeface="新細明體"/>
              </a:rPr>
              <a:t>。</a:t>
            </a:r>
            <a:endParaRPr lang="en-US" altLang="zh-TW" sz="2600" dirty="0" smtClean="0">
              <a:latin typeface="新細明體"/>
            </a:endParaRPr>
          </a:p>
          <a:p>
            <a:pPr marL="0" indent="0"/>
            <a:r>
              <a:rPr lang="zh-TW" altLang="en-US" sz="2600" dirty="0" smtClean="0">
                <a:latin typeface="新細明體"/>
              </a:rPr>
              <a:t>七</a:t>
            </a:r>
            <a:r>
              <a:rPr lang="zh-TW" altLang="en-US" sz="2600" dirty="0" smtClean="0">
                <a:latin typeface="新細明體"/>
                <a:ea typeface="新細明體"/>
              </a:rPr>
              <a:t>、</a:t>
            </a:r>
            <a:r>
              <a:rPr lang="zh-TW" altLang="en-US" sz="2600" dirty="0" smtClean="0"/>
              <a:t>學生採</a:t>
            </a:r>
            <a:r>
              <a:rPr lang="zh-TW" altLang="en-US" sz="2600" dirty="0"/>
              <a:t>異質性</a:t>
            </a:r>
            <a:r>
              <a:rPr lang="zh-TW" altLang="en-US" sz="2600" dirty="0" smtClean="0"/>
              <a:t>分組</a:t>
            </a:r>
            <a:r>
              <a:rPr lang="zh-TW" altLang="en-US" sz="2600" dirty="0" smtClean="0">
                <a:latin typeface="新細明體"/>
                <a:ea typeface="新細明體"/>
              </a:rPr>
              <a:t>、本週變換小組</a:t>
            </a:r>
            <a:r>
              <a:rPr lang="zh-TW" altLang="en-US" sz="2600" dirty="0" smtClean="0">
                <a:latin typeface="新細明體"/>
              </a:rPr>
              <a:t>座位</a:t>
            </a:r>
            <a:r>
              <a:rPr lang="zh-TW" altLang="en-US" sz="2600" dirty="0" smtClean="0"/>
              <a:t>。</a:t>
            </a:r>
            <a:r>
              <a:rPr lang="zh-TW" altLang="en-US" sz="2600" dirty="0"/>
              <a:t>各</a:t>
            </a:r>
            <a:r>
              <a:rPr lang="zh-TW" altLang="en-US" sz="2600" dirty="0" smtClean="0"/>
              <a:t>組已有討論</a:t>
            </a:r>
            <a:r>
              <a:rPr lang="zh-TW" altLang="en-US" sz="2600" dirty="0"/>
              <a:t>經驗</a:t>
            </a:r>
            <a:r>
              <a:rPr lang="zh-TW" altLang="en-US" sz="2600" dirty="0" smtClean="0"/>
              <a:t>，各組皆有易</a:t>
            </a:r>
            <a:r>
              <a:rPr lang="zh-TW" altLang="en-US" sz="2600" dirty="0"/>
              <a:t>分心、狀況外</a:t>
            </a:r>
            <a:r>
              <a:rPr lang="zh-TW" altLang="en-US" sz="2600" dirty="0" smtClean="0"/>
              <a:t>的</a:t>
            </a:r>
            <a:r>
              <a:rPr lang="zh-TW" altLang="en-US" sz="2600" dirty="0"/>
              <a:t>成員</a:t>
            </a:r>
            <a:r>
              <a:rPr lang="zh-TW" altLang="en-US" sz="2600" dirty="0" smtClean="0"/>
              <a:t>，</a:t>
            </a:r>
            <a:endParaRPr lang="zh-TW" altLang="en-US" sz="2600" dirty="0"/>
          </a:p>
          <a:p>
            <a:endParaRPr lang="zh-TW" altLang="en-US" sz="2600" dirty="0"/>
          </a:p>
        </p:txBody>
      </p:sp>
    </p:spTree>
    <p:extLst>
      <p:ext uri="{BB962C8B-B14F-4D97-AF65-F5344CB8AC3E}">
        <p14:creationId xmlns:p14="http://schemas.microsoft.com/office/powerpoint/2010/main" xmlns="" val="710833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4400" dirty="0" smtClean="0"/>
              <a:t>教材分析</a:t>
            </a:r>
            <a:endParaRPr lang="zh-TW" altLang="en-US" sz="4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1124744"/>
            <a:ext cx="7848872" cy="5328592"/>
          </a:xfrm>
        </p:spPr>
        <p:txBody>
          <a:bodyPr>
            <a:normAutofit fontScale="85000" lnSpcReduction="10000"/>
          </a:bodyPr>
          <a:lstStyle/>
          <a:p>
            <a:r>
              <a:rPr lang="en-US" altLang="zh-TW" dirty="0"/>
              <a:t>	</a:t>
            </a:r>
            <a:r>
              <a:rPr lang="en-US" altLang="zh-TW" sz="3000" dirty="0" smtClean="0">
                <a:latin typeface="+mj-ea"/>
                <a:ea typeface="+mj-ea"/>
              </a:rPr>
              <a:t>1.</a:t>
            </a:r>
            <a:r>
              <a:rPr lang="zh-TW" altLang="en-US" sz="3200" dirty="0" smtClean="0"/>
              <a:t>本</a:t>
            </a:r>
            <a:r>
              <a:rPr lang="zh-TW" altLang="en-US" sz="3200" dirty="0"/>
              <a:t>課屬「總分分總」形式的</a:t>
            </a:r>
            <a:r>
              <a:rPr lang="zh-TW" altLang="en-US" sz="3200" dirty="0" smtClean="0"/>
              <a:t>說明文</a:t>
            </a:r>
            <a:r>
              <a:rPr lang="zh-TW" altLang="en-US" sz="3200" dirty="0" smtClean="0">
                <a:latin typeface="新細明體"/>
                <a:ea typeface="新細明體"/>
              </a:rPr>
              <a:t>。</a:t>
            </a:r>
            <a:endParaRPr lang="en-US" altLang="zh-TW" sz="3200" dirty="0" smtClean="0"/>
          </a:p>
          <a:p>
            <a:r>
              <a:rPr lang="zh-TW" altLang="en-US" sz="3200" dirty="0" smtClean="0"/>
              <a:t>    </a:t>
            </a:r>
            <a:r>
              <a:rPr lang="en-US" altLang="zh-TW" sz="3200" dirty="0" smtClean="0"/>
              <a:t>2.</a:t>
            </a:r>
            <a:r>
              <a:rPr lang="zh-TW" altLang="en-US" sz="3200" dirty="0" smtClean="0"/>
              <a:t>作者</a:t>
            </a:r>
            <a:r>
              <a:rPr lang="zh-TW" altLang="en-US" sz="3200" dirty="0"/>
              <a:t>以開門見山的寫作方式，說明書信的特質及讀信與寫信的樂趣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r>
              <a:rPr lang="zh-TW" altLang="en-US" sz="3200" dirty="0"/>
              <a:t> </a:t>
            </a:r>
            <a:r>
              <a:rPr lang="zh-TW" altLang="en-US" sz="3200" dirty="0" smtClean="0"/>
              <a:t>   </a:t>
            </a:r>
            <a:r>
              <a:rPr lang="en-US" altLang="zh-TW" sz="3200" dirty="0" smtClean="0"/>
              <a:t>3.</a:t>
            </a:r>
            <a:r>
              <a:rPr lang="zh-TW" altLang="en-US" sz="3200" dirty="0" smtClean="0"/>
              <a:t> 作者</a:t>
            </a:r>
            <a:r>
              <a:rPr lang="zh-TW" altLang="en-US" sz="3200" dirty="0"/>
              <a:t>以抒情的文句來說明書信給人的感受，並認為書信之所以迷人，是因書信能帶著對朋友的思念與關懷，讓讀</a:t>
            </a:r>
            <a:r>
              <a:rPr lang="zh-TW" altLang="en-US" sz="3200" dirty="0" smtClean="0"/>
              <a:t>信、</a:t>
            </a:r>
            <a:r>
              <a:rPr lang="zh-TW" altLang="en-US" sz="3200" dirty="0"/>
              <a:t>寫信的</a:t>
            </a:r>
            <a:r>
              <a:rPr lang="zh-TW" altLang="en-US" sz="3200" dirty="0" smtClean="0"/>
              <a:t>人都快樂。</a:t>
            </a:r>
            <a:endParaRPr lang="en-US" altLang="zh-TW" sz="3200" dirty="0" smtClean="0"/>
          </a:p>
          <a:p>
            <a:r>
              <a:rPr lang="zh-TW" altLang="en-US" sz="3200" dirty="0"/>
              <a:t> </a:t>
            </a:r>
            <a:r>
              <a:rPr lang="zh-TW" altLang="en-US" sz="3200" dirty="0" smtClean="0"/>
              <a:t>   </a:t>
            </a:r>
            <a:r>
              <a:rPr lang="en-US" altLang="zh-TW" sz="3200" dirty="0" smtClean="0"/>
              <a:t>4.</a:t>
            </a:r>
            <a:r>
              <a:rPr lang="zh-TW" altLang="en-US" sz="3200" dirty="0" smtClean="0"/>
              <a:t>透過</a:t>
            </a:r>
            <a:r>
              <a:rPr lang="zh-TW" altLang="en-US" sz="3200" dirty="0"/>
              <a:t>此篇文章的學習</a:t>
            </a:r>
            <a:r>
              <a:rPr lang="zh-TW" altLang="en-US" sz="3200" dirty="0" smtClean="0"/>
              <a:t>，可讓</a:t>
            </a:r>
            <a:r>
              <a:rPr lang="zh-TW" altLang="en-US" sz="3200" dirty="0"/>
              <a:t>學生體會作者所要傳達的：透由書信增加生活情趣，並希望引導學生多細讀朋友的來信和寫信給好友，傳達</a:t>
            </a:r>
            <a:r>
              <a:rPr lang="zh-TW" altLang="en-US" sz="3200" dirty="0" smtClean="0"/>
              <a:t>思念</a:t>
            </a:r>
            <a:r>
              <a:rPr lang="zh-TW" altLang="en-US" sz="3200" dirty="0" smtClean="0">
                <a:latin typeface="新細明體"/>
                <a:ea typeface="新細明體"/>
              </a:rPr>
              <a:t>、共享有情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r>
              <a:rPr lang="zh-TW" altLang="en-US" sz="3200" dirty="0"/>
              <a:t> </a:t>
            </a:r>
            <a:r>
              <a:rPr lang="zh-TW" altLang="en-US" sz="3200" dirty="0" smtClean="0"/>
              <a:t>   </a:t>
            </a:r>
            <a:r>
              <a:rPr lang="en-US" altLang="zh-TW" sz="3200" dirty="0" smtClean="0"/>
              <a:t>5.</a:t>
            </a:r>
            <a:r>
              <a:rPr lang="zh-TW" altLang="en-US" sz="3200" dirty="0" smtClean="0"/>
              <a:t>這課適合做分類摘要策略的練習</a:t>
            </a:r>
            <a:r>
              <a:rPr lang="zh-TW" altLang="en-US" sz="3200" dirty="0" smtClean="0">
                <a:latin typeface="新細明體"/>
                <a:ea typeface="新細明體"/>
              </a:rPr>
              <a:t>。</a:t>
            </a:r>
            <a:endParaRPr lang="en-US" altLang="zh-TW" sz="3200" dirty="0" smtClean="0">
              <a:latin typeface="新細明體"/>
              <a:ea typeface="新細明體"/>
            </a:endParaRPr>
          </a:p>
          <a:p>
            <a:r>
              <a:rPr lang="zh-TW" altLang="en-US" sz="3200" dirty="0">
                <a:latin typeface="新細明體"/>
                <a:ea typeface="新細明體"/>
              </a:rPr>
              <a:t> </a:t>
            </a:r>
            <a:r>
              <a:rPr lang="zh-TW" altLang="en-US" sz="3200" dirty="0" smtClean="0">
                <a:latin typeface="新細明體"/>
                <a:ea typeface="新細明體"/>
              </a:rPr>
              <a:t>   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873686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520940" cy="548640"/>
          </a:xfrm>
        </p:spPr>
        <p:txBody>
          <a:bodyPr/>
          <a:lstStyle/>
          <a:p>
            <a:pPr algn="ctr"/>
            <a:r>
              <a:rPr lang="zh-TW" altLang="en-US" sz="4000" dirty="0" smtClean="0"/>
              <a:t>本班已進行的國語文學習策略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628800"/>
            <a:ext cx="7520940" cy="4320480"/>
          </a:xfrm>
        </p:spPr>
        <p:txBody>
          <a:bodyPr>
            <a:normAutofit/>
          </a:bodyPr>
          <a:lstStyle/>
          <a:p>
            <a:r>
              <a:rPr lang="zh-TW" altLang="en-US" sz="2800" dirty="0" smtClean="0"/>
              <a:t>一</a:t>
            </a:r>
            <a:r>
              <a:rPr lang="zh-TW" altLang="en-US" sz="2800" dirty="0" smtClean="0">
                <a:latin typeface="新細明體"/>
                <a:ea typeface="新細明體"/>
              </a:rPr>
              <a:t>、分自然段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 smtClean="0">
                <a:latin typeface="新細明體"/>
                <a:ea typeface="新細明體"/>
              </a:rPr>
              <a:t>二、不懂詞彙的解決方法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 smtClean="0">
                <a:latin typeface="新細明體"/>
                <a:ea typeface="新細明體"/>
              </a:rPr>
              <a:t>三、段落大意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 smtClean="0">
                <a:latin typeface="新細明體"/>
                <a:ea typeface="新細明體"/>
              </a:rPr>
              <a:t>四、合併意義段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 smtClean="0">
                <a:latin typeface="新細明體"/>
                <a:ea typeface="新細明體"/>
              </a:rPr>
              <a:t>五、回答提問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 smtClean="0">
                <a:latin typeface="新細明體"/>
                <a:ea typeface="新細明體"/>
              </a:rPr>
              <a:t>六、認識文章結構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079888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975008"/>
          </a:xfrm>
        </p:spPr>
        <p:txBody>
          <a:bodyPr/>
          <a:lstStyle/>
          <a:p>
            <a:r>
              <a:rPr lang="zh-TW" altLang="en-US" sz="3600" dirty="0" smtClean="0"/>
              <a:t>                  本節教學目標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340768"/>
            <a:ext cx="7520940" cy="3579849"/>
          </a:xfrm>
        </p:spPr>
        <p:txBody>
          <a:bodyPr>
            <a:normAutofit fontScale="85000" lnSpcReduction="20000"/>
          </a:bodyPr>
          <a:lstStyle/>
          <a:p>
            <a:r>
              <a:rPr lang="zh-TW" altLang="en-US" sz="2800" dirty="0" smtClean="0"/>
              <a:t>一</a:t>
            </a:r>
            <a:r>
              <a:rPr lang="zh-TW" altLang="en-US" sz="2800" dirty="0" smtClean="0">
                <a:latin typeface="新細明體"/>
                <a:ea typeface="新細明體"/>
              </a:rPr>
              <a:t>、本堂課為本課的第二節課，要進行的是內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>
                <a:latin typeface="新細明體"/>
                <a:ea typeface="新細明體"/>
              </a:rPr>
              <a:t> </a:t>
            </a:r>
            <a:r>
              <a:rPr lang="zh-TW" altLang="en-US" sz="2800" dirty="0" smtClean="0">
                <a:latin typeface="新細明體"/>
                <a:ea typeface="新細明體"/>
              </a:rPr>
              <a:t>        容深究部分。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 smtClean="0">
                <a:latin typeface="新細明體"/>
                <a:ea typeface="新細明體"/>
              </a:rPr>
              <a:t>二、採提問方式，帶領孩子找出本課內容重點。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>
                <a:latin typeface="新細明體"/>
                <a:ea typeface="新細明體"/>
              </a:rPr>
              <a:t> </a:t>
            </a:r>
            <a:r>
              <a:rPr lang="zh-TW" altLang="en-US" sz="2800" dirty="0" smtClean="0">
                <a:latin typeface="新細明體"/>
                <a:ea typeface="新細明體"/>
              </a:rPr>
              <a:t>       再就提問的最後一題，導入摘要策略中的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>
                <a:latin typeface="新細明體"/>
                <a:ea typeface="新細明體"/>
              </a:rPr>
              <a:t> </a:t>
            </a:r>
            <a:r>
              <a:rPr lang="zh-TW" altLang="en-US" sz="2800" dirty="0" smtClean="0">
                <a:latin typeface="新細明體"/>
                <a:ea typeface="新細明體"/>
              </a:rPr>
              <a:t>     </a:t>
            </a:r>
            <a:r>
              <a:rPr lang="en-US" altLang="zh-TW" sz="2800" dirty="0" smtClean="0">
                <a:latin typeface="新細明體"/>
                <a:ea typeface="新細明體"/>
              </a:rPr>
              <a:t>〝</a:t>
            </a:r>
            <a:r>
              <a:rPr lang="zh-TW" altLang="en-US" sz="2800" dirty="0" smtClean="0">
                <a:latin typeface="新細明體"/>
                <a:ea typeface="新細明體"/>
              </a:rPr>
              <a:t>分類</a:t>
            </a:r>
            <a:r>
              <a:rPr lang="en-US" altLang="zh-TW" sz="2800" dirty="0" smtClean="0">
                <a:latin typeface="新細明體"/>
                <a:ea typeface="新細明體"/>
              </a:rPr>
              <a:t>〞</a:t>
            </a:r>
            <a:r>
              <a:rPr lang="zh-TW" altLang="en-US" sz="2800" dirty="0" smtClean="0">
                <a:latin typeface="新細明體"/>
                <a:ea typeface="新細明體"/>
              </a:rPr>
              <a:t>方法。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 smtClean="0">
                <a:latin typeface="新細明體"/>
                <a:ea typeface="新細明體"/>
              </a:rPr>
              <a:t>三、此為本班第一次做此類學習</a:t>
            </a:r>
            <a:r>
              <a:rPr lang="zh-TW" altLang="en-US" sz="2800" dirty="0" smtClean="0">
                <a:latin typeface="新細明體"/>
                <a:ea typeface="新細明體"/>
              </a:rPr>
              <a:t>。</a:t>
            </a:r>
            <a:r>
              <a:rPr lang="zh-TW" altLang="en-US" sz="2800" dirty="0" smtClean="0">
                <a:latin typeface="新細明體"/>
              </a:rPr>
              <a:t>考慮學生對分類</a:t>
            </a:r>
            <a:r>
              <a:rPr lang="zh-TW" altLang="en-US" sz="2800" dirty="0" smtClean="0">
                <a:latin typeface="新細明體"/>
              </a:rPr>
              <a:t>方法</a:t>
            </a:r>
            <a:endParaRPr lang="en-US" altLang="zh-TW" sz="2800" dirty="0" smtClean="0">
              <a:latin typeface="新細明體"/>
            </a:endParaRPr>
          </a:p>
          <a:p>
            <a:r>
              <a:rPr lang="zh-TW" altLang="en-US" sz="2800" dirty="0" smtClean="0">
                <a:latin typeface="新細明體"/>
              </a:rPr>
              <a:t> </a:t>
            </a:r>
            <a:r>
              <a:rPr lang="zh-TW" altLang="en-US" sz="2800" dirty="0" smtClean="0">
                <a:latin typeface="新細明體"/>
              </a:rPr>
              <a:t>       的</a:t>
            </a:r>
            <a:r>
              <a:rPr lang="zh-TW" altLang="en-US" sz="2800" dirty="0" smtClean="0">
                <a:latin typeface="新細明體"/>
              </a:rPr>
              <a:t>不熟悉，此課</a:t>
            </a:r>
            <a:r>
              <a:rPr lang="zh-TW" altLang="en-US" sz="2800" dirty="0" smtClean="0">
                <a:latin typeface="新細明體"/>
              </a:rPr>
              <a:t>先讓學生做二</a:t>
            </a:r>
            <a:r>
              <a:rPr lang="zh-TW" altLang="en-US" sz="2800" dirty="0" smtClean="0">
                <a:latin typeface="新細明體"/>
              </a:rPr>
              <a:t>類的分類。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 smtClean="0">
                <a:latin typeface="新細明體"/>
              </a:rPr>
              <a:t>四、希望</a:t>
            </a:r>
            <a:r>
              <a:rPr lang="zh-TW" altLang="en-US" sz="2800" dirty="0" smtClean="0">
                <a:latin typeface="新細明體"/>
                <a:ea typeface="新細明體"/>
              </a:rPr>
              <a:t>透由討論、分享，讓孩子學習欣賞、比較不</a:t>
            </a:r>
            <a:endParaRPr lang="en-US" altLang="zh-TW" sz="2800" dirty="0" smtClean="0">
              <a:latin typeface="新細明體"/>
              <a:ea typeface="新細明體"/>
            </a:endParaRPr>
          </a:p>
          <a:p>
            <a:r>
              <a:rPr lang="zh-TW" altLang="en-US" sz="2800" dirty="0">
                <a:latin typeface="新細明體"/>
                <a:ea typeface="新細明體"/>
              </a:rPr>
              <a:t> </a:t>
            </a:r>
            <a:r>
              <a:rPr lang="zh-TW" altLang="en-US" sz="2800" dirty="0" smtClean="0">
                <a:latin typeface="新細明體"/>
                <a:ea typeface="新細明體"/>
              </a:rPr>
              <a:t>       同的看法，學習獨立思考</a:t>
            </a:r>
            <a:r>
              <a:rPr lang="zh-TW" altLang="en-US" sz="2800" dirty="0">
                <a:latin typeface="新細明體"/>
              </a:rPr>
              <a:t>、專注</a:t>
            </a:r>
            <a:r>
              <a:rPr lang="zh-TW" altLang="en-US" sz="2800" dirty="0" smtClean="0">
                <a:latin typeface="新細明體"/>
              </a:rPr>
              <a:t>聆聽</a:t>
            </a:r>
            <a:r>
              <a:rPr lang="zh-TW" altLang="en-US" sz="2800" dirty="0">
                <a:latin typeface="新細明體"/>
              </a:rPr>
              <a:t>和勇敢表達。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8304638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8000" dirty="0" smtClean="0">
                <a:solidFill>
                  <a:srgbClr val="7030A0"/>
                </a:solidFill>
              </a:rPr>
              <a:t>謝謝蒞臨</a:t>
            </a:r>
            <a:endParaRPr lang="en-US" altLang="zh-TW" sz="8000" dirty="0" smtClean="0">
              <a:solidFill>
                <a:srgbClr val="7030A0"/>
              </a:solidFill>
            </a:endParaRPr>
          </a:p>
          <a:p>
            <a:r>
              <a:rPr lang="zh-TW" altLang="en-US" sz="8000" dirty="0">
                <a:solidFill>
                  <a:srgbClr val="7030A0"/>
                </a:solidFill>
              </a:rPr>
              <a:t> </a:t>
            </a:r>
            <a:r>
              <a:rPr lang="zh-TW" altLang="en-US" sz="8000" dirty="0" smtClean="0">
                <a:solidFill>
                  <a:srgbClr val="7030A0"/>
                </a:solidFill>
              </a:rPr>
              <a:t>           敬請指教</a:t>
            </a:r>
            <a:endParaRPr lang="zh-TW" altLang="en-US" sz="8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28774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角度">
  <a:themeElements>
    <a:clrScheme name="角度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角度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角度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87</TotalTime>
  <Words>356</Words>
  <Application>Microsoft Office PowerPoint</Application>
  <PresentationFormat>如螢幕大小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角度</vt:lpstr>
      <vt:lpstr>國語文教學觀摩 說課</vt:lpstr>
      <vt:lpstr>學生能力分析</vt:lpstr>
      <vt:lpstr>教材分析</vt:lpstr>
      <vt:lpstr>本班已進行的國語文學習策略</vt:lpstr>
      <vt:lpstr>                  本節教學目標</vt:lpstr>
      <vt:lpstr>投影片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meiling</dc:creator>
  <cp:lastModifiedBy>tea-0062</cp:lastModifiedBy>
  <cp:revision>12</cp:revision>
  <dcterms:created xsi:type="dcterms:W3CDTF">2017-10-13T13:29:19Z</dcterms:created>
  <dcterms:modified xsi:type="dcterms:W3CDTF">2017-10-17T06:40:10Z</dcterms:modified>
</cp:coreProperties>
</file>