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84" r:id="rId3"/>
    <p:sldId id="307" r:id="rId4"/>
    <p:sldId id="308" r:id="rId5"/>
    <p:sldId id="309" r:id="rId6"/>
    <p:sldId id="310" r:id="rId7"/>
    <p:sldId id="311" r:id="rId8"/>
    <p:sldId id="313" r:id="rId9"/>
    <p:sldId id="321" r:id="rId10"/>
    <p:sldId id="315" r:id="rId11"/>
    <p:sldId id="316" r:id="rId12"/>
    <p:sldId id="317" r:id="rId13"/>
    <p:sldId id="322" r:id="rId14"/>
    <p:sldId id="318" r:id="rId15"/>
    <p:sldId id="319" r:id="rId16"/>
    <p:sldId id="320" r:id="rId17"/>
    <p:sldId id="323" r:id="rId18"/>
    <p:sldId id="312" r:id="rId19"/>
    <p:sldId id="277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EC86D"/>
    <a:srgbClr val="E38F90"/>
    <a:srgbClr val="F6F0E1"/>
    <a:srgbClr val="82C3C3"/>
    <a:srgbClr val="ECC2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78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274" y="53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BE6BCC-200C-4D92-B317-FC051C29FAFE}" type="datetimeFigureOut">
              <a:rPr lang="zh-CN" altLang="en-US" smtClean="0"/>
              <a:t>2021/10/7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248640-275A-47DB-86DC-425DB83474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834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248640-275A-47DB-86DC-425DB83474C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7852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>
            <a:extLst>
              <a:ext uri="{FF2B5EF4-FFF2-40B4-BE49-F238E27FC236}">
                <a16:creationId xmlns:a16="http://schemas.microsoft.com/office/drawing/2014/main" xmlns="" id="{82E91AB3-41F2-498F-934F-3B9235D7A69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>
            <a:extLst>
              <a:ext uri="{FF2B5EF4-FFF2-40B4-BE49-F238E27FC236}">
                <a16:creationId xmlns:a16="http://schemas.microsoft.com/office/drawing/2014/main" xmlns="" id="{ACD877C2-A05E-4585-8F71-EA5BB395F65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100" name="灯片编号占位符 3">
            <a:extLst>
              <a:ext uri="{FF2B5EF4-FFF2-40B4-BE49-F238E27FC236}">
                <a16:creationId xmlns:a16="http://schemas.microsoft.com/office/drawing/2014/main" xmlns="" id="{C0B57099-27BC-44FC-B03C-59BF42858C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DEE882E-0042-4466-A8DE-72BBC4E39B64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6447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248640-275A-47DB-86DC-425DB83474C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55737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009E8424-D6DA-4CFD-B8D3-D0C1DFBF734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2" t="18492" r="5572" b="1436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859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8292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62406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: 形状 11">
            <a:extLst>
              <a:ext uri="{FF2B5EF4-FFF2-40B4-BE49-F238E27FC236}">
                <a16:creationId xmlns:a16="http://schemas.microsoft.com/office/drawing/2014/main" xmlns="" id="{1E41B967-9B2D-4304-BCC6-CC53AAE60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58888" y="2165137"/>
            <a:ext cx="1320800" cy="1320800"/>
          </a:xfrm>
          <a:custGeom>
            <a:avLst/>
            <a:gdLst>
              <a:gd name="connsiteX0" fmla="*/ 660400 w 1320800"/>
              <a:gd name="connsiteY0" fmla="*/ 0 h 1320800"/>
              <a:gd name="connsiteX1" fmla="*/ 1320800 w 1320800"/>
              <a:gd name="connsiteY1" fmla="*/ 660400 h 1320800"/>
              <a:gd name="connsiteX2" fmla="*/ 660400 w 1320800"/>
              <a:gd name="connsiteY2" fmla="*/ 1320800 h 1320800"/>
              <a:gd name="connsiteX3" fmla="*/ 0 w 1320800"/>
              <a:gd name="connsiteY3" fmla="*/ 660400 h 1320800"/>
              <a:gd name="connsiteX4" fmla="*/ 660400 w 1320800"/>
              <a:gd name="connsiteY4" fmla="*/ 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20800" h="1320800">
                <a:moveTo>
                  <a:pt x="660400" y="0"/>
                </a:moveTo>
                <a:cubicBezTo>
                  <a:pt x="1025129" y="0"/>
                  <a:pt x="1320800" y="295671"/>
                  <a:pt x="1320800" y="660400"/>
                </a:cubicBezTo>
                <a:cubicBezTo>
                  <a:pt x="1320800" y="1025129"/>
                  <a:pt x="1025129" y="1320800"/>
                  <a:pt x="660400" y="1320800"/>
                </a:cubicBezTo>
                <a:cubicBezTo>
                  <a:pt x="295671" y="1320800"/>
                  <a:pt x="0" y="1025129"/>
                  <a:pt x="0" y="660400"/>
                </a:cubicBezTo>
                <a:cubicBezTo>
                  <a:pt x="0" y="295671"/>
                  <a:pt x="295671" y="0"/>
                  <a:pt x="6604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任意多边形: 形状 13">
            <a:extLst>
              <a:ext uri="{FF2B5EF4-FFF2-40B4-BE49-F238E27FC236}">
                <a16:creationId xmlns:a16="http://schemas.microsoft.com/office/drawing/2014/main" xmlns="" id="{CD3DAD23-7025-4EC4-9662-174CFEB538A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258888" y="4146337"/>
            <a:ext cx="1320800" cy="1320800"/>
          </a:xfrm>
          <a:custGeom>
            <a:avLst/>
            <a:gdLst>
              <a:gd name="connsiteX0" fmla="*/ 660400 w 1320800"/>
              <a:gd name="connsiteY0" fmla="*/ 0 h 1320800"/>
              <a:gd name="connsiteX1" fmla="*/ 1320800 w 1320800"/>
              <a:gd name="connsiteY1" fmla="*/ 660400 h 1320800"/>
              <a:gd name="connsiteX2" fmla="*/ 660400 w 1320800"/>
              <a:gd name="connsiteY2" fmla="*/ 1320800 h 1320800"/>
              <a:gd name="connsiteX3" fmla="*/ 0 w 1320800"/>
              <a:gd name="connsiteY3" fmla="*/ 660400 h 1320800"/>
              <a:gd name="connsiteX4" fmla="*/ 660400 w 1320800"/>
              <a:gd name="connsiteY4" fmla="*/ 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20800" h="1320800">
                <a:moveTo>
                  <a:pt x="660400" y="0"/>
                </a:moveTo>
                <a:cubicBezTo>
                  <a:pt x="1025129" y="0"/>
                  <a:pt x="1320800" y="295671"/>
                  <a:pt x="1320800" y="660400"/>
                </a:cubicBezTo>
                <a:cubicBezTo>
                  <a:pt x="1320800" y="1025129"/>
                  <a:pt x="1025129" y="1320800"/>
                  <a:pt x="660400" y="1320800"/>
                </a:cubicBezTo>
                <a:cubicBezTo>
                  <a:pt x="295671" y="1320800"/>
                  <a:pt x="0" y="1025129"/>
                  <a:pt x="0" y="660400"/>
                </a:cubicBezTo>
                <a:cubicBezTo>
                  <a:pt x="0" y="295671"/>
                  <a:pt x="295671" y="0"/>
                  <a:pt x="6604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任意多边形: 形状 12">
            <a:extLst>
              <a:ext uri="{FF2B5EF4-FFF2-40B4-BE49-F238E27FC236}">
                <a16:creationId xmlns:a16="http://schemas.microsoft.com/office/drawing/2014/main" xmlns="" id="{823B8A63-7EE4-449E-A129-1415353FB12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234113" y="2165137"/>
            <a:ext cx="1320800" cy="1320800"/>
          </a:xfrm>
          <a:custGeom>
            <a:avLst/>
            <a:gdLst>
              <a:gd name="connsiteX0" fmla="*/ 660400 w 1320800"/>
              <a:gd name="connsiteY0" fmla="*/ 0 h 1320800"/>
              <a:gd name="connsiteX1" fmla="*/ 1320800 w 1320800"/>
              <a:gd name="connsiteY1" fmla="*/ 660400 h 1320800"/>
              <a:gd name="connsiteX2" fmla="*/ 660400 w 1320800"/>
              <a:gd name="connsiteY2" fmla="*/ 1320800 h 1320800"/>
              <a:gd name="connsiteX3" fmla="*/ 0 w 1320800"/>
              <a:gd name="connsiteY3" fmla="*/ 660400 h 1320800"/>
              <a:gd name="connsiteX4" fmla="*/ 660400 w 1320800"/>
              <a:gd name="connsiteY4" fmla="*/ 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20800" h="1320800">
                <a:moveTo>
                  <a:pt x="660400" y="0"/>
                </a:moveTo>
                <a:cubicBezTo>
                  <a:pt x="1025129" y="0"/>
                  <a:pt x="1320800" y="295671"/>
                  <a:pt x="1320800" y="660400"/>
                </a:cubicBezTo>
                <a:cubicBezTo>
                  <a:pt x="1320800" y="1025129"/>
                  <a:pt x="1025129" y="1320800"/>
                  <a:pt x="660400" y="1320800"/>
                </a:cubicBezTo>
                <a:cubicBezTo>
                  <a:pt x="295671" y="1320800"/>
                  <a:pt x="0" y="1025129"/>
                  <a:pt x="0" y="660400"/>
                </a:cubicBezTo>
                <a:cubicBezTo>
                  <a:pt x="0" y="295671"/>
                  <a:pt x="295671" y="0"/>
                  <a:pt x="6604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任意多边形: 形状 14">
            <a:extLst>
              <a:ext uri="{FF2B5EF4-FFF2-40B4-BE49-F238E27FC236}">
                <a16:creationId xmlns:a16="http://schemas.microsoft.com/office/drawing/2014/main" xmlns="" id="{ADAD49C5-2BF0-4A04-B37D-5C7E9278879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34113" y="4146337"/>
            <a:ext cx="1320800" cy="1320800"/>
          </a:xfrm>
          <a:custGeom>
            <a:avLst/>
            <a:gdLst>
              <a:gd name="connsiteX0" fmla="*/ 660400 w 1320800"/>
              <a:gd name="connsiteY0" fmla="*/ 0 h 1320800"/>
              <a:gd name="connsiteX1" fmla="*/ 1320800 w 1320800"/>
              <a:gd name="connsiteY1" fmla="*/ 660400 h 1320800"/>
              <a:gd name="connsiteX2" fmla="*/ 660400 w 1320800"/>
              <a:gd name="connsiteY2" fmla="*/ 1320800 h 1320800"/>
              <a:gd name="connsiteX3" fmla="*/ 0 w 1320800"/>
              <a:gd name="connsiteY3" fmla="*/ 660400 h 1320800"/>
              <a:gd name="connsiteX4" fmla="*/ 660400 w 1320800"/>
              <a:gd name="connsiteY4" fmla="*/ 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20800" h="1320800">
                <a:moveTo>
                  <a:pt x="660400" y="0"/>
                </a:moveTo>
                <a:cubicBezTo>
                  <a:pt x="1025129" y="0"/>
                  <a:pt x="1320800" y="295671"/>
                  <a:pt x="1320800" y="660400"/>
                </a:cubicBezTo>
                <a:cubicBezTo>
                  <a:pt x="1320800" y="1025129"/>
                  <a:pt x="1025129" y="1320800"/>
                  <a:pt x="660400" y="1320800"/>
                </a:cubicBezTo>
                <a:cubicBezTo>
                  <a:pt x="295671" y="1320800"/>
                  <a:pt x="0" y="1025129"/>
                  <a:pt x="0" y="660400"/>
                </a:cubicBezTo>
                <a:cubicBezTo>
                  <a:pt x="0" y="295671"/>
                  <a:pt x="295671" y="0"/>
                  <a:pt x="6604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419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650E996A-39E9-403E-A142-E929A8D46F7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517400" y="3211535"/>
            <a:ext cx="1147916" cy="1147916"/>
          </a:xfrm>
          <a:custGeom>
            <a:avLst/>
            <a:gdLst>
              <a:gd name="connsiteX0" fmla="*/ 573958 w 1147916"/>
              <a:gd name="connsiteY0" fmla="*/ 0 h 1147916"/>
              <a:gd name="connsiteX1" fmla="*/ 1147916 w 1147916"/>
              <a:gd name="connsiteY1" fmla="*/ 573958 h 1147916"/>
              <a:gd name="connsiteX2" fmla="*/ 573958 w 1147916"/>
              <a:gd name="connsiteY2" fmla="*/ 1147916 h 1147916"/>
              <a:gd name="connsiteX3" fmla="*/ 0 w 1147916"/>
              <a:gd name="connsiteY3" fmla="*/ 573958 h 1147916"/>
              <a:gd name="connsiteX4" fmla="*/ 573958 w 1147916"/>
              <a:gd name="connsiteY4" fmla="*/ 0 h 1147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7916" h="1147916">
                <a:moveTo>
                  <a:pt x="573958" y="0"/>
                </a:moveTo>
                <a:cubicBezTo>
                  <a:pt x="890946" y="0"/>
                  <a:pt x="1147916" y="256970"/>
                  <a:pt x="1147916" y="573958"/>
                </a:cubicBezTo>
                <a:cubicBezTo>
                  <a:pt x="1147916" y="890946"/>
                  <a:pt x="890946" y="1147916"/>
                  <a:pt x="573958" y="1147916"/>
                </a:cubicBezTo>
                <a:cubicBezTo>
                  <a:pt x="256970" y="1147916"/>
                  <a:pt x="0" y="890946"/>
                  <a:pt x="0" y="573958"/>
                </a:cubicBezTo>
                <a:cubicBezTo>
                  <a:pt x="0" y="256970"/>
                  <a:pt x="256970" y="0"/>
                  <a:pt x="573958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ffectLst>
            <a:innerShdw blurRad="63500">
              <a:schemeClr val="accent2">
                <a:lumMod val="60000"/>
                <a:lumOff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>
            <a:lvl1pPr>
              <a:defRPr lang="zh-CN" altLang="en-US" sz="2000">
                <a:solidFill>
                  <a:srgbClr val="FFFFFF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412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: 形状 7">
            <a:extLst>
              <a:ext uri="{FF2B5EF4-FFF2-40B4-BE49-F238E27FC236}">
                <a16:creationId xmlns:a16="http://schemas.microsoft.com/office/drawing/2014/main" xmlns="" id="{989074C9-A664-44C7-8C8D-A503BD611D4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856413" y="1612428"/>
            <a:ext cx="3976688" cy="1734395"/>
          </a:xfrm>
          <a:custGeom>
            <a:avLst/>
            <a:gdLst>
              <a:gd name="connsiteX0" fmla="*/ 112857 w 3976688"/>
              <a:gd name="connsiteY0" fmla="*/ 0 h 1734395"/>
              <a:gd name="connsiteX1" fmla="*/ 3863831 w 3976688"/>
              <a:gd name="connsiteY1" fmla="*/ 0 h 1734395"/>
              <a:gd name="connsiteX2" fmla="*/ 3976688 w 3976688"/>
              <a:gd name="connsiteY2" fmla="*/ 112857 h 1734395"/>
              <a:gd name="connsiteX3" fmla="*/ 3976688 w 3976688"/>
              <a:gd name="connsiteY3" fmla="*/ 1621538 h 1734395"/>
              <a:gd name="connsiteX4" fmla="*/ 3863831 w 3976688"/>
              <a:gd name="connsiteY4" fmla="*/ 1734395 h 1734395"/>
              <a:gd name="connsiteX5" fmla="*/ 112857 w 3976688"/>
              <a:gd name="connsiteY5" fmla="*/ 1734395 h 1734395"/>
              <a:gd name="connsiteX6" fmla="*/ 0 w 3976688"/>
              <a:gd name="connsiteY6" fmla="*/ 1621538 h 1734395"/>
              <a:gd name="connsiteX7" fmla="*/ 0 w 3976688"/>
              <a:gd name="connsiteY7" fmla="*/ 112857 h 1734395"/>
              <a:gd name="connsiteX8" fmla="*/ 112857 w 3976688"/>
              <a:gd name="connsiteY8" fmla="*/ 0 h 1734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76688" h="1734395">
                <a:moveTo>
                  <a:pt x="112857" y="0"/>
                </a:moveTo>
                <a:lnTo>
                  <a:pt x="3863831" y="0"/>
                </a:lnTo>
                <a:cubicBezTo>
                  <a:pt x="3926160" y="0"/>
                  <a:pt x="3976688" y="50528"/>
                  <a:pt x="3976688" y="112857"/>
                </a:cubicBezTo>
                <a:lnTo>
                  <a:pt x="3976688" y="1621538"/>
                </a:lnTo>
                <a:cubicBezTo>
                  <a:pt x="3976688" y="1683867"/>
                  <a:pt x="3926160" y="1734395"/>
                  <a:pt x="3863831" y="1734395"/>
                </a:cubicBezTo>
                <a:lnTo>
                  <a:pt x="112857" y="1734395"/>
                </a:lnTo>
                <a:cubicBezTo>
                  <a:pt x="50528" y="1734395"/>
                  <a:pt x="0" y="1683867"/>
                  <a:pt x="0" y="1621538"/>
                </a:cubicBezTo>
                <a:lnTo>
                  <a:pt x="0" y="112857"/>
                </a:lnTo>
                <a:cubicBezTo>
                  <a:pt x="0" y="50528"/>
                  <a:pt x="50528" y="0"/>
                  <a:pt x="11285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xmlns="" id="{E619FCF9-3191-46FA-864C-4F186B75B74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856413" y="4006005"/>
            <a:ext cx="3976688" cy="1734395"/>
          </a:xfrm>
          <a:custGeom>
            <a:avLst/>
            <a:gdLst>
              <a:gd name="connsiteX0" fmla="*/ 112857 w 3976688"/>
              <a:gd name="connsiteY0" fmla="*/ 0 h 1734395"/>
              <a:gd name="connsiteX1" fmla="*/ 3863831 w 3976688"/>
              <a:gd name="connsiteY1" fmla="*/ 0 h 1734395"/>
              <a:gd name="connsiteX2" fmla="*/ 3976688 w 3976688"/>
              <a:gd name="connsiteY2" fmla="*/ 112857 h 1734395"/>
              <a:gd name="connsiteX3" fmla="*/ 3976688 w 3976688"/>
              <a:gd name="connsiteY3" fmla="*/ 1621538 h 1734395"/>
              <a:gd name="connsiteX4" fmla="*/ 3863831 w 3976688"/>
              <a:gd name="connsiteY4" fmla="*/ 1734395 h 1734395"/>
              <a:gd name="connsiteX5" fmla="*/ 112857 w 3976688"/>
              <a:gd name="connsiteY5" fmla="*/ 1734395 h 1734395"/>
              <a:gd name="connsiteX6" fmla="*/ 0 w 3976688"/>
              <a:gd name="connsiteY6" fmla="*/ 1621538 h 1734395"/>
              <a:gd name="connsiteX7" fmla="*/ 0 w 3976688"/>
              <a:gd name="connsiteY7" fmla="*/ 112857 h 1734395"/>
              <a:gd name="connsiteX8" fmla="*/ 112857 w 3976688"/>
              <a:gd name="connsiteY8" fmla="*/ 0 h 1734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76688" h="1734395">
                <a:moveTo>
                  <a:pt x="112857" y="0"/>
                </a:moveTo>
                <a:lnTo>
                  <a:pt x="3863831" y="0"/>
                </a:lnTo>
                <a:cubicBezTo>
                  <a:pt x="3926160" y="0"/>
                  <a:pt x="3976688" y="50528"/>
                  <a:pt x="3976688" y="112857"/>
                </a:cubicBezTo>
                <a:lnTo>
                  <a:pt x="3976688" y="1621538"/>
                </a:lnTo>
                <a:cubicBezTo>
                  <a:pt x="3976688" y="1683867"/>
                  <a:pt x="3926160" y="1734395"/>
                  <a:pt x="3863831" y="1734395"/>
                </a:cubicBezTo>
                <a:lnTo>
                  <a:pt x="112857" y="1734395"/>
                </a:lnTo>
                <a:cubicBezTo>
                  <a:pt x="50528" y="1734395"/>
                  <a:pt x="0" y="1683867"/>
                  <a:pt x="0" y="1621538"/>
                </a:cubicBezTo>
                <a:lnTo>
                  <a:pt x="0" y="112857"/>
                </a:lnTo>
                <a:cubicBezTo>
                  <a:pt x="0" y="50528"/>
                  <a:pt x="50528" y="0"/>
                  <a:pt x="11285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9111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: 形状 14">
            <a:extLst>
              <a:ext uri="{FF2B5EF4-FFF2-40B4-BE49-F238E27FC236}">
                <a16:creationId xmlns:a16="http://schemas.microsoft.com/office/drawing/2014/main" xmlns="" id="{0F985E73-065D-498D-97AE-420972DC688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191105" y="2671407"/>
            <a:ext cx="2084549" cy="1529237"/>
          </a:xfrm>
          <a:custGeom>
            <a:avLst/>
            <a:gdLst>
              <a:gd name="connsiteX0" fmla="*/ 0 w 2084549"/>
              <a:gd name="connsiteY0" fmla="*/ 0 h 1529237"/>
              <a:gd name="connsiteX1" fmla="*/ 2084549 w 2084549"/>
              <a:gd name="connsiteY1" fmla="*/ 0 h 1529237"/>
              <a:gd name="connsiteX2" fmla="*/ 2084549 w 2084549"/>
              <a:gd name="connsiteY2" fmla="*/ 1529237 h 1529237"/>
              <a:gd name="connsiteX3" fmla="*/ 0 w 2084549"/>
              <a:gd name="connsiteY3" fmla="*/ 1529237 h 1529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84549" h="1529237">
                <a:moveTo>
                  <a:pt x="0" y="0"/>
                </a:moveTo>
                <a:lnTo>
                  <a:pt x="2084549" y="0"/>
                </a:lnTo>
                <a:lnTo>
                  <a:pt x="2084549" y="1529237"/>
                </a:lnTo>
                <a:lnTo>
                  <a:pt x="0" y="152923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任意多边形: 形状 13">
            <a:extLst>
              <a:ext uri="{FF2B5EF4-FFF2-40B4-BE49-F238E27FC236}">
                <a16:creationId xmlns:a16="http://schemas.microsoft.com/office/drawing/2014/main" xmlns="" id="{5794DACB-660F-4672-BA01-5A93B17128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11031" y="4018568"/>
            <a:ext cx="2084549" cy="1529237"/>
          </a:xfrm>
          <a:custGeom>
            <a:avLst/>
            <a:gdLst>
              <a:gd name="connsiteX0" fmla="*/ 0 w 2084549"/>
              <a:gd name="connsiteY0" fmla="*/ 0 h 1529237"/>
              <a:gd name="connsiteX1" fmla="*/ 2084549 w 2084549"/>
              <a:gd name="connsiteY1" fmla="*/ 0 h 1529237"/>
              <a:gd name="connsiteX2" fmla="*/ 2084549 w 2084549"/>
              <a:gd name="connsiteY2" fmla="*/ 1529237 h 1529237"/>
              <a:gd name="connsiteX3" fmla="*/ 0 w 2084549"/>
              <a:gd name="connsiteY3" fmla="*/ 1529237 h 1529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84549" h="1529237">
                <a:moveTo>
                  <a:pt x="0" y="0"/>
                </a:moveTo>
                <a:lnTo>
                  <a:pt x="2084549" y="0"/>
                </a:lnTo>
                <a:lnTo>
                  <a:pt x="2084549" y="1529237"/>
                </a:lnTo>
                <a:lnTo>
                  <a:pt x="0" y="152923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8" name="任意多边形: 形状 17">
            <a:extLst>
              <a:ext uri="{FF2B5EF4-FFF2-40B4-BE49-F238E27FC236}">
                <a16:creationId xmlns:a16="http://schemas.microsoft.com/office/drawing/2014/main" xmlns="" id="{CDA981C2-B31A-4581-AF9D-37C477FB200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053726" y="4066952"/>
            <a:ext cx="2084549" cy="1529237"/>
          </a:xfrm>
          <a:custGeom>
            <a:avLst/>
            <a:gdLst>
              <a:gd name="connsiteX0" fmla="*/ 0 w 2084549"/>
              <a:gd name="connsiteY0" fmla="*/ 0 h 1529237"/>
              <a:gd name="connsiteX1" fmla="*/ 2084549 w 2084549"/>
              <a:gd name="connsiteY1" fmla="*/ 0 h 1529237"/>
              <a:gd name="connsiteX2" fmla="*/ 2084549 w 2084549"/>
              <a:gd name="connsiteY2" fmla="*/ 1529237 h 1529237"/>
              <a:gd name="connsiteX3" fmla="*/ 0 w 2084549"/>
              <a:gd name="connsiteY3" fmla="*/ 1529237 h 1529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84549" h="1529237">
                <a:moveTo>
                  <a:pt x="0" y="0"/>
                </a:moveTo>
                <a:lnTo>
                  <a:pt x="2084549" y="0"/>
                </a:lnTo>
                <a:lnTo>
                  <a:pt x="2084549" y="1529237"/>
                </a:lnTo>
                <a:lnTo>
                  <a:pt x="0" y="152923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任意多边形: 形状 15">
            <a:extLst>
              <a:ext uri="{FF2B5EF4-FFF2-40B4-BE49-F238E27FC236}">
                <a16:creationId xmlns:a16="http://schemas.microsoft.com/office/drawing/2014/main" xmlns="" id="{92346DF4-6787-4907-8483-8CC50A27B4F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945263" y="2671407"/>
            <a:ext cx="2084549" cy="1529237"/>
          </a:xfrm>
          <a:custGeom>
            <a:avLst/>
            <a:gdLst>
              <a:gd name="connsiteX0" fmla="*/ 0 w 2084549"/>
              <a:gd name="connsiteY0" fmla="*/ 0 h 1529237"/>
              <a:gd name="connsiteX1" fmla="*/ 2084549 w 2084549"/>
              <a:gd name="connsiteY1" fmla="*/ 0 h 1529237"/>
              <a:gd name="connsiteX2" fmla="*/ 2084549 w 2084549"/>
              <a:gd name="connsiteY2" fmla="*/ 1529237 h 1529237"/>
              <a:gd name="connsiteX3" fmla="*/ 0 w 2084549"/>
              <a:gd name="connsiteY3" fmla="*/ 1529237 h 1529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84549" h="1529237">
                <a:moveTo>
                  <a:pt x="0" y="0"/>
                </a:moveTo>
                <a:lnTo>
                  <a:pt x="2084549" y="0"/>
                </a:lnTo>
                <a:lnTo>
                  <a:pt x="2084549" y="1529237"/>
                </a:lnTo>
                <a:lnTo>
                  <a:pt x="0" y="152923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任意多边形: 形状 16">
            <a:extLst>
              <a:ext uri="{FF2B5EF4-FFF2-40B4-BE49-F238E27FC236}">
                <a16:creationId xmlns:a16="http://schemas.microsoft.com/office/drawing/2014/main" xmlns="" id="{E41E55AB-DE66-4D91-95C5-414C95B181A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796421" y="4066952"/>
            <a:ext cx="2084549" cy="1529237"/>
          </a:xfrm>
          <a:custGeom>
            <a:avLst/>
            <a:gdLst>
              <a:gd name="connsiteX0" fmla="*/ 0 w 2084549"/>
              <a:gd name="connsiteY0" fmla="*/ 0 h 1529237"/>
              <a:gd name="connsiteX1" fmla="*/ 2084549 w 2084549"/>
              <a:gd name="connsiteY1" fmla="*/ 0 h 1529237"/>
              <a:gd name="connsiteX2" fmla="*/ 2084549 w 2084549"/>
              <a:gd name="connsiteY2" fmla="*/ 1529237 h 1529237"/>
              <a:gd name="connsiteX3" fmla="*/ 0 w 2084549"/>
              <a:gd name="connsiteY3" fmla="*/ 1529237 h 1529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84549" h="1529237">
                <a:moveTo>
                  <a:pt x="0" y="0"/>
                </a:moveTo>
                <a:lnTo>
                  <a:pt x="2084549" y="0"/>
                </a:lnTo>
                <a:lnTo>
                  <a:pt x="2084549" y="1529237"/>
                </a:lnTo>
                <a:lnTo>
                  <a:pt x="0" y="152923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7316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: 形状 12">
            <a:extLst>
              <a:ext uri="{FF2B5EF4-FFF2-40B4-BE49-F238E27FC236}">
                <a16:creationId xmlns:a16="http://schemas.microsoft.com/office/drawing/2014/main" xmlns="" id="{8AE2E66D-D41B-429F-8798-C036B3A9075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674745" y="1812132"/>
            <a:ext cx="1441732" cy="1441730"/>
          </a:xfrm>
          <a:custGeom>
            <a:avLst/>
            <a:gdLst>
              <a:gd name="connsiteX0" fmla="*/ 720866 w 1441732"/>
              <a:gd name="connsiteY0" fmla="*/ 0 h 1441730"/>
              <a:gd name="connsiteX1" fmla="*/ 1441732 w 1441732"/>
              <a:gd name="connsiteY1" fmla="*/ 720865 h 1441730"/>
              <a:gd name="connsiteX2" fmla="*/ 720866 w 1441732"/>
              <a:gd name="connsiteY2" fmla="*/ 1441730 h 1441730"/>
              <a:gd name="connsiteX3" fmla="*/ 0 w 1441732"/>
              <a:gd name="connsiteY3" fmla="*/ 720865 h 1441730"/>
              <a:gd name="connsiteX4" fmla="*/ 720866 w 1441732"/>
              <a:gd name="connsiteY4" fmla="*/ 0 h 1441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1732" h="1441730">
                <a:moveTo>
                  <a:pt x="720866" y="0"/>
                </a:moveTo>
                <a:cubicBezTo>
                  <a:pt x="1118989" y="0"/>
                  <a:pt x="1441732" y="322742"/>
                  <a:pt x="1441732" y="720865"/>
                </a:cubicBezTo>
                <a:cubicBezTo>
                  <a:pt x="1441732" y="1118988"/>
                  <a:pt x="1118989" y="1441730"/>
                  <a:pt x="720866" y="1441730"/>
                </a:cubicBezTo>
                <a:cubicBezTo>
                  <a:pt x="322743" y="1441730"/>
                  <a:pt x="0" y="1118988"/>
                  <a:pt x="0" y="720865"/>
                </a:cubicBezTo>
                <a:cubicBezTo>
                  <a:pt x="0" y="322742"/>
                  <a:pt x="322743" y="0"/>
                  <a:pt x="720866" y="0"/>
                </a:cubicBez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>
            <a:outerShdw dist="165100" dir="13500000" algn="br" rotWithShape="0">
              <a:schemeClr val="accent3">
                <a:lumMod val="60000"/>
                <a:lumOff val="40000"/>
                <a:alpha val="40000"/>
              </a:schemeClr>
            </a:outerShdw>
          </a:effectLst>
        </p:spPr>
        <p:txBody>
          <a:bodyPr lIns="0" tIns="0" rIns="0" bIns="0" anchor="ctr">
            <a:normAutofit/>
          </a:bodyPr>
          <a:lstStyle>
            <a:lvl1pPr>
              <a:defRPr lang="zh-CN" altLang="en-US" sz="1600" kern="0">
                <a:solidFill>
                  <a:srgbClr val="F9F9F9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  <p:sp>
        <p:nvSpPr>
          <p:cNvPr id="14" name="任意多边形: 形状 13">
            <a:extLst>
              <a:ext uri="{FF2B5EF4-FFF2-40B4-BE49-F238E27FC236}">
                <a16:creationId xmlns:a16="http://schemas.microsoft.com/office/drawing/2014/main" xmlns="" id="{4CB59F21-C159-43BD-9820-1DF70C88A6C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19250" y="2652455"/>
            <a:ext cx="2164656" cy="2164656"/>
          </a:xfrm>
          <a:custGeom>
            <a:avLst/>
            <a:gdLst>
              <a:gd name="connsiteX0" fmla="*/ 1082328 w 2164656"/>
              <a:gd name="connsiteY0" fmla="*/ 0 h 2164656"/>
              <a:gd name="connsiteX1" fmla="*/ 2164656 w 2164656"/>
              <a:gd name="connsiteY1" fmla="*/ 1082328 h 2164656"/>
              <a:gd name="connsiteX2" fmla="*/ 1082328 w 2164656"/>
              <a:gd name="connsiteY2" fmla="*/ 2164656 h 2164656"/>
              <a:gd name="connsiteX3" fmla="*/ 0 w 2164656"/>
              <a:gd name="connsiteY3" fmla="*/ 1082328 h 2164656"/>
              <a:gd name="connsiteX4" fmla="*/ 1082328 w 2164656"/>
              <a:gd name="connsiteY4" fmla="*/ 0 h 2164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4656" h="2164656">
                <a:moveTo>
                  <a:pt x="1082328" y="0"/>
                </a:moveTo>
                <a:cubicBezTo>
                  <a:pt x="1680081" y="0"/>
                  <a:pt x="2164656" y="484575"/>
                  <a:pt x="2164656" y="1082328"/>
                </a:cubicBezTo>
                <a:cubicBezTo>
                  <a:pt x="2164656" y="1680081"/>
                  <a:pt x="1680081" y="2164656"/>
                  <a:pt x="1082328" y="2164656"/>
                </a:cubicBezTo>
                <a:cubicBezTo>
                  <a:pt x="484575" y="2164656"/>
                  <a:pt x="0" y="1680081"/>
                  <a:pt x="0" y="1082328"/>
                </a:cubicBezTo>
                <a:cubicBezTo>
                  <a:pt x="0" y="484575"/>
                  <a:pt x="484575" y="0"/>
                  <a:pt x="1082328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>
            <a:outerShdw dist="165100" dir="13500000" algn="br" rotWithShape="0">
              <a:schemeClr val="accent2">
                <a:lumMod val="60000"/>
                <a:lumOff val="40000"/>
                <a:alpha val="40000"/>
              </a:schemeClr>
            </a:outerShdw>
          </a:effectLst>
        </p:spPr>
        <p:txBody>
          <a:bodyPr lIns="0" tIns="0" rIns="216000" bIns="0" anchor="ctr">
            <a:normAutofit/>
          </a:bodyPr>
          <a:lstStyle>
            <a:lvl1pPr>
              <a:defRPr lang="zh-CN" altLang="en-US" sz="1800" kern="0">
                <a:solidFill>
                  <a:srgbClr val="F9F9F9"/>
                </a:solidFill>
              </a:defRPr>
            </a:lvl1pPr>
          </a:lstStyle>
          <a:p>
            <a:pPr marL="0" lvl="0" algn="ctr">
              <a:lnSpc>
                <a:spcPct val="120000"/>
              </a:lnSpc>
            </a:pPr>
            <a:endParaRPr lang="zh-CN" altLang="en-US"/>
          </a:p>
        </p:txBody>
      </p:sp>
      <p:sp>
        <p:nvSpPr>
          <p:cNvPr id="15" name="任意多边形: 形状 14">
            <a:extLst>
              <a:ext uri="{FF2B5EF4-FFF2-40B4-BE49-F238E27FC236}">
                <a16:creationId xmlns:a16="http://schemas.microsoft.com/office/drawing/2014/main" xmlns="" id="{86C01F90-F81C-4341-A059-B8068A5B808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357564" y="2655800"/>
            <a:ext cx="2926714" cy="2926714"/>
          </a:xfrm>
          <a:custGeom>
            <a:avLst/>
            <a:gdLst>
              <a:gd name="connsiteX0" fmla="*/ 1463357 w 2926714"/>
              <a:gd name="connsiteY0" fmla="*/ 0 h 2926714"/>
              <a:gd name="connsiteX1" fmla="*/ 2926714 w 2926714"/>
              <a:gd name="connsiteY1" fmla="*/ 1463357 h 2926714"/>
              <a:gd name="connsiteX2" fmla="*/ 1463357 w 2926714"/>
              <a:gd name="connsiteY2" fmla="*/ 2926714 h 2926714"/>
              <a:gd name="connsiteX3" fmla="*/ 0 w 2926714"/>
              <a:gd name="connsiteY3" fmla="*/ 1463357 h 2926714"/>
              <a:gd name="connsiteX4" fmla="*/ 1463357 w 2926714"/>
              <a:gd name="connsiteY4" fmla="*/ 0 h 2926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26714" h="2926714">
                <a:moveTo>
                  <a:pt x="1463357" y="0"/>
                </a:moveTo>
                <a:cubicBezTo>
                  <a:pt x="2271547" y="0"/>
                  <a:pt x="2926714" y="655167"/>
                  <a:pt x="2926714" y="1463357"/>
                </a:cubicBezTo>
                <a:cubicBezTo>
                  <a:pt x="2926714" y="2271547"/>
                  <a:pt x="2271547" y="2926714"/>
                  <a:pt x="1463357" y="2926714"/>
                </a:cubicBezTo>
                <a:cubicBezTo>
                  <a:pt x="655167" y="2926714"/>
                  <a:pt x="0" y="2271547"/>
                  <a:pt x="0" y="1463357"/>
                </a:cubicBezTo>
                <a:cubicBezTo>
                  <a:pt x="0" y="655167"/>
                  <a:pt x="655167" y="0"/>
                  <a:pt x="1463357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>
            <a:outerShdw dist="165100" dir="13500000" algn="br" rotWithShape="0">
              <a:schemeClr val="accent1">
                <a:lumMod val="60000"/>
                <a:lumOff val="40000"/>
                <a:alpha val="40000"/>
              </a:schemeClr>
            </a:outerShdw>
          </a:effectLst>
        </p:spPr>
        <p:txBody>
          <a:bodyPr lIns="0" tIns="180000" rIns="0" bIns="0" anchor="ctr">
            <a:normAutofit/>
          </a:bodyPr>
          <a:lstStyle>
            <a:lvl1pPr>
              <a:defRPr lang="zh-CN" altLang="en-US" sz="1800" kern="0">
                <a:solidFill>
                  <a:srgbClr val="F9F9F9"/>
                </a:solidFill>
              </a:defRPr>
            </a:lvl1pPr>
          </a:lstStyle>
          <a:p>
            <a:pPr marL="0" lvl="0" algn="ctr">
              <a:lnSpc>
                <a:spcPct val="130000"/>
              </a:lnSpc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419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: 形状 12">
            <a:extLst>
              <a:ext uri="{FF2B5EF4-FFF2-40B4-BE49-F238E27FC236}">
                <a16:creationId xmlns:a16="http://schemas.microsoft.com/office/drawing/2014/main" xmlns="" id="{7EAD8717-E304-4BCC-AA2B-75132A22FF1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248152" y="2035580"/>
            <a:ext cx="1130418" cy="1128600"/>
          </a:xfrm>
          <a:custGeom>
            <a:avLst/>
            <a:gdLst>
              <a:gd name="connsiteX0" fmla="*/ 565209 w 1130418"/>
              <a:gd name="connsiteY0" fmla="*/ 0 h 1128600"/>
              <a:gd name="connsiteX1" fmla="*/ 1130418 w 1130418"/>
              <a:gd name="connsiteY1" fmla="*/ 564300 h 1128600"/>
              <a:gd name="connsiteX2" fmla="*/ 565209 w 1130418"/>
              <a:gd name="connsiteY2" fmla="*/ 1128600 h 1128600"/>
              <a:gd name="connsiteX3" fmla="*/ 0 w 1130418"/>
              <a:gd name="connsiteY3" fmla="*/ 564300 h 1128600"/>
              <a:gd name="connsiteX4" fmla="*/ 565209 w 1130418"/>
              <a:gd name="connsiteY4" fmla="*/ 0 h 11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0418" h="1128600">
                <a:moveTo>
                  <a:pt x="565209" y="0"/>
                </a:moveTo>
                <a:cubicBezTo>
                  <a:pt x="877365" y="0"/>
                  <a:pt x="1130418" y="252646"/>
                  <a:pt x="1130418" y="564300"/>
                </a:cubicBezTo>
                <a:cubicBezTo>
                  <a:pt x="1130418" y="875954"/>
                  <a:pt x="877365" y="1128600"/>
                  <a:pt x="565209" y="1128600"/>
                </a:cubicBezTo>
                <a:cubicBezTo>
                  <a:pt x="253053" y="1128600"/>
                  <a:pt x="0" y="875954"/>
                  <a:pt x="0" y="564300"/>
                </a:cubicBezTo>
                <a:cubicBezTo>
                  <a:pt x="0" y="252646"/>
                  <a:pt x="253053" y="0"/>
                  <a:pt x="565209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任意多边形: 形状 11">
            <a:extLst>
              <a:ext uri="{FF2B5EF4-FFF2-40B4-BE49-F238E27FC236}">
                <a16:creationId xmlns:a16="http://schemas.microsoft.com/office/drawing/2014/main" xmlns="" id="{8FD88E05-899A-41E6-A567-660C8B17BEE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832483" y="2035580"/>
            <a:ext cx="1130418" cy="1128600"/>
          </a:xfrm>
          <a:custGeom>
            <a:avLst/>
            <a:gdLst>
              <a:gd name="connsiteX0" fmla="*/ 565209 w 1130418"/>
              <a:gd name="connsiteY0" fmla="*/ 0 h 1128600"/>
              <a:gd name="connsiteX1" fmla="*/ 1130418 w 1130418"/>
              <a:gd name="connsiteY1" fmla="*/ 564300 h 1128600"/>
              <a:gd name="connsiteX2" fmla="*/ 565209 w 1130418"/>
              <a:gd name="connsiteY2" fmla="*/ 1128600 h 1128600"/>
              <a:gd name="connsiteX3" fmla="*/ 0 w 1130418"/>
              <a:gd name="connsiteY3" fmla="*/ 564300 h 1128600"/>
              <a:gd name="connsiteX4" fmla="*/ 565209 w 1130418"/>
              <a:gd name="connsiteY4" fmla="*/ 0 h 11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0418" h="1128600">
                <a:moveTo>
                  <a:pt x="565209" y="0"/>
                </a:moveTo>
                <a:cubicBezTo>
                  <a:pt x="877365" y="0"/>
                  <a:pt x="1130418" y="252646"/>
                  <a:pt x="1130418" y="564300"/>
                </a:cubicBezTo>
                <a:cubicBezTo>
                  <a:pt x="1130418" y="875954"/>
                  <a:pt x="877365" y="1128600"/>
                  <a:pt x="565209" y="1128600"/>
                </a:cubicBezTo>
                <a:cubicBezTo>
                  <a:pt x="253053" y="1128600"/>
                  <a:pt x="0" y="875954"/>
                  <a:pt x="0" y="564300"/>
                </a:cubicBezTo>
                <a:cubicBezTo>
                  <a:pt x="0" y="252646"/>
                  <a:pt x="253053" y="0"/>
                  <a:pt x="565209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任意多边形: 形状 14">
            <a:extLst>
              <a:ext uri="{FF2B5EF4-FFF2-40B4-BE49-F238E27FC236}">
                <a16:creationId xmlns:a16="http://schemas.microsoft.com/office/drawing/2014/main" xmlns="" id="{CF804839-EAEF-4E86-AA13-9BB2276D064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832483" y="4414547"/>
            <a:ext cx="1130418" cy="1128600"/>
          </a:xfrm>
          <a:custGeom>
            <a:avLst/>
            <a:gdLst>
              <a:gd name="connsiteX0" fmla="*/ 565209 w 1130418"/>
              <a:gd name="connsiteY0" fmla="*/ 0 h 1128600"/>
              <a:gd name="connsiteX1" fmla="*/ 1130418 w 1130418"/>
              <a:gd name="connsiteY1" fmla="*/ 564300 h 1128600"/>
              <a:gd name="connsiteX2" fmla="*/ 565209 w 1130418"/>
              <a:gd name="connsiteY2" fmla="*/ 1128600 h 1128600"/>
              <a:gd name="connsiteX3" fmla="*/ 0 w 1130418"/>
              <a:gd name="connsiteY3" fmla="*/ 564300 h 1128600"/>
              <a:gd name="connsiteX4" fmla="*/ 565209 w 1130418"/>
              <a:gd name="connsiteY4" fmla="*/ 0 h 11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0418" h="1128600">
                <a:moveTo>
                  <a:pt x="565209" y="0"/>
                </a:moveTo>
                <a:cubicBezTo>
                  <a:pt x="877365" y="0"/>
                  <a:pt x="1130418" y="252646"/>
                  <a:pt x="1130418" y="564300"/>
                </a:cubicBezTo>
                <a:cubicBezTo>
                  <a:pt x="1130418" y="875954"/>
                  <a:pt x="877365" y="1128600"/>
                  <a:pt x="565209" y="1128600"/>
                </a:cubicBezTo>
                <a:cubicBezTo>
                  <a:pt x="253053" y="1128600"/>
                  <a:pt x="0" y="875954"/>
                  <a:pt x="0" y="564300"/>
                </a:cubicBezTo>
                <a:cubicBezTo>
                  <a:pt x="0" y="252646"/>
                  <a:pt x="253053" y="0"/>
                  <a:pt x="565209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任意多边形: 形状 13">
            <a:extLst>
              <a:ext uri="{FF2B5EF4-FFF2-40B4-BE49-F238E27FC236}">
                <a16:creationId xmlns:a16="http://schemas.microsoft.com/office/drawing/2014/main" xmlns="" id="{ABA1BF48-DA15-45F2-B813-3D11332B4C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248152" y="4414547"/>
            <a:ext cx="1130418" cy="1128600"/>
          </a:xfrm>
          <a:custGeom>
            <a:avLst/>
            <a:gdLst>
              <a:gd name="connsiteX0" fmla="*/ 565209 w 1130418"/>
              <a:gd name="connsiteY0" fmla="*/ 0 h 1128600"/>
              <a:gd name="connsiteX1" fmla="*/ 1130418 w 1130418"/>
              <a:gd name="connsiteY1" fmla="*/ 564300 h 1128600"/>
              <a:gd name="connsiteX2" fmla="*/ 565209 w 1130418"/>
              <a:gd name="connsiteY2" fmla="*/ 1128600 h 1128600"/>
              <a:gd name="connsiteX3" fmla="*/ 0 w 1130418"/>
              <a:gd name="connsiteY3" fmla="*/ 564300 h 1128600"/>
              <a:gd name="connsiteX4" fmla="*/ 565209 w 1130418"/>
              <a:gd name="connsiteY4" fmla="*/ 0 h 11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0418" h="1128600">
                <a:moveTo>
                  <a:pt x="565209" y="0"/>
                </a:moveTo>
                <a:cubicBezTo>
                  <a:pt x="877365" y="0"/>
                  <a:pt x="1130418" y="252646"/>
                  <a:pt x="1130418" y="564300"/>
                </a:cubicBezTo>
                <a:cubicBezTo>
                  <a:pt x="1130418" y="875954"/>
                  <a:pt x="877365" y="1128600"/>
                  <a:pt x="565209" y="1128600"/>
                </a:cubicBezTo>
                <a:cubicBezTo>
                  <a:pt x="253053" y="1128600"/>
                  <a:pt x="0" y="875954"/>
                  <a:pt x="0" y="564300"/>
                </a:cubicBezTo>
                <a:cubicBezTo>
                  <a:pt x="0" y="252646"/>
                  <a:pt x="253053" y="0"/>
                  <a:pt x="565209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6515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: 形状 9">
            <a:extLst>
              <a:ext uri="{FF2B5EF4-FFF2-40B4-BE49-F238E27FC236}">
                <a16:creationId xmlns:a16="http://schemas.microsoft.com/office/drawing/2014/main" xmlns="" id="{879EEDF4-EBC3-4945-BA55-5B82F12F796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656203" y="2420673"/>
            <a:ext cx="2370682" cy="2377051"/>
          </a:xfrm>
          <a:custGeom>
            <a:avLst/>
            <a:gdLst>
              <a:gd name="connsiteX0" fmla="*/ 1081685 w 2370682"/>
              <a:gd name="connsiteY0" fmla="*/ 321 h 2377051"/>
              <a:gd name="connsiteX1" fmla="*/ 1252147 w 2370682"/>
              <a:gd name="connsiteY1" fmla="*/ 61218 h 2377051"/>
              <a:gd name="connsiteX2" fmla="*/ 2245839 w 2370682"/>
              <a:gd name="connsiteY2" fmla="*/ 800414 h 2377051"/>
              <a:gd name="connsiteX3" fmla="*/ 2309465 w 2370682"/>
              <a:gd name="connsiteY3" fmla="*/ 1233648 h 2377051"/>
              <a:gd name="connsiteX4" fmla="*/ 1551771 w 2370682"/>
              <a:gd name="connsiteY4" fmla="*/ 2252208 h 2377051"/>
              <a:gd name="connsiteX5" fmla="*/ 1118537 w 2370682"/>
              <a:gd name="connsiteY5" fmla="*/ 2315834 h 2377051"/>
              <a:gd name="connsiteX6" fmla="*/ 124844 w 2370682"/>
              <a:gd name="connsiteY6" fmla="*/ 1576638 h 2377051"/>
              <a:gd name="connsiteX7" fmla="*/ 61218 w 2370682"/>
              <a:gd name="connsiteY7" fmla="*/ 1143404 h 2377051"/>
              <a:gd name="connsiteX8" fmla="*/ 818912 w 2370682"/>
              <a:gd name="connsiteY8" fmla="*/ 124844 h 2377051"/>
              <a:gd name="connsiteX9" fmla="*/ 1081685 w 2370682"/>
              <a:gd name="connsiteY9" fmla="*/ 321 h 2377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70682" h="2377051">
                <a:moveTo>
                  <a:pt x="1081685" y="321"/>
                </a:moveTo>
                <a:cubicBezTo>
                  <a:pt x="1141262" y="3029"/>
                  <a:pt x="1200695" y="22944"/>
                  <a:pt x="1252147" y="61218"/>
                </a:cubicBezTo>
                <a:lnTo>
                  <a:pt x="2245839" y="800414"/>
                </a:lnTo>
                <a:cubicBezTo>
                  <a:pt x="2383043" y="902478"/>
                  <a:pt x="2411529" y="1096445"/>
                  <a:pt x="2309465" y="1233648"/>
                </a:cubicBezTo>
                <a:lnTo>
                  <a:pt x="1551771" y="2252208"/>
                </a:lnTo>
                <a:cubicBezTo>
                  <a:pt x="1449707" y="2389412"/>
                  <a:pt x="1255740" y="2417898"/>
                  <a:pt x="1118537" y="2315834"/>
                </a:cubicBezTo>
                <a:lnTo>
                  <a:pt x="124844" y="1576638"/>
                </a:lnTo>
                <a:cubicBezTo>
                  <a:pt x="-12360" y="1474574"/>
                  <a:pt x="-40846" y="1280608"/>
                  <a:pt x="61218" y="1143404"/>
                </a:cubicBezTo>
                <a:lnTo>
                  <a:pt x="818912" y="124844"/>
                </a:lnTo>
                <a:cubicBezTo>
                  <a:pt x="882703" y="39092"/>
                  <a:pt x="982392" y="-4193"/>
                  <a:pt x="1081685" y="321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任意多边形: 形状 10">
            <a:extLst>
              <a:ext uri="{FF2B5EF4-FFF2-40B4-BE49-F238E27FC236}">
                <a16:creationId xmlns:a16="http://schemas.microsoft.com/office/drawing/2014/main" xmlns="" id="{EE23E76F-76F1-4249-878A-1BD3EA48841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765430" y="3594466"/>
            <a:ext cx="2022631" cy="2049006"/>
          </a:xfrm>
          <a:custGeom>
            <a:avLst/>
            <a:gdLst>
              <a:gd name="connsiteX0" fmla="*/ 467047 w 2022631"/>
              <a:gd name="connsiteY0" fmla="*/ 594 h 2049006"/>
              <a:gd name="connsiteX1" fmla="*/ 529715 w 2022631"/>
              <a:gd name="connsiteY1" fmla="*/ 3060 h 2049006"/>
              <a:gd name="connsiteX2" fmla="*/ 1756111 w 2022631"/>
              <a:gd name="connsiteY2" fmla="*/ 175642 h 2049006"/>
              <a:gd name="connsiteX3" fmla="*/ 2019572 w 2022631"/>
              <a:gd name="connsiteY3" fmla="*/ 525397 h 2049006"/>
              <a:gd name="connsiteX4" fmla="*/ 1842671 w 2022631"/>
              <a:gd name="connsiteY4" fmla="*/ 1782486 h 2049006"/>
              <a:gd name="connsiteX5" fmla="*/ 1492916 w 2022631"/>
              <a:gd name="connsiteY5" fmla="*/ 2045947 h 2049006"/>
              <a:gd name="connsiteX6" fmla="*/ 266521 w 2022631"/>
              <a:gd name="connsiteY6" fmla="*/ 1873365 h 2049006"/>
              <a:gd name="connsiteX7" fmla="*/ 3060 w 2022631"/>
              <a:gd name="connsiteY7" fmla="*/ 1523611 h 2049006"/>
              <a:gd name="connsiteX8" fmla="*/ 179960 w 2022631"/>
              <a:gd name="connsiteY8" fmla="*/ 266522 h 2049006"/>
              <a:gd name="connsiteX9" fmla="*/ 467047 w 2022631"/>
              <a:gd name="connsiteY9" fmla="*/ 594 h 20490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22631" h="2049006">
                <a:moveTo>
                  <a:pt x="467047" y="594"/>
                </a:moveTo>
                <a:cubicBezTo>
                  <a:pt x="487581" y="-682"/>
                  <a:pt x="508548" y="82"/>
                  <a:pt x="529715" y="3060"/>
                </a:cubicBezTo>
                <a:lnTo>
                  <a:pt x="1756111" y="175642"/>
                </a:lnTo>
                <a:cubicBezTo>
                  <a:pt x="1925445" y="199471"/>
                  <a:pt x="2043401" y="356062"/>
                  <a:pt x="2019572" y="525397"/>
                </a:cubicBezTo>
                <a:lnTo>
                  <a:pt x="1842671" y="1782486"/>
                </a:lnTo>
                <a:cubicBezTo>
                  <a:pt x="1818842" y="1951820"/>
                  <a:pt x="1662251" y="2069776"/>
                  <a:pt x="1492916" y="2045947"/>
                </a:cubicBezTo>
                <a:lnTo>
                  <a:pt x="266521" y="1873365"/>
                </a:lnTo>
                <a:cubicBezTo>
                  <a:pt x="97186" y="1849536"/>
                  <a:pt x="-20770" y="1692945"/>
                  <a:pt x="3060" y="1523611"/>
                </a:cubicBezTo>
                <a:lnTo>
                  <a:pt x="179960" y="266522"/>
                </a:lnTo>
                <a:cubicBezTo>
                  <a:pt x="200811" y="118354"/>
                  <a:pt x="323307" y="9523"/>
                  <a:pt x="467047" y="594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任意多边形: 形状 11">
            <a:extLst>
              <a:ext uri="{FF2B5EF4-FFF2-40B4-BE49-F238E27FC236}">
                <a16:creationId xmlns:a16="http://schemas.microsoft.com/office/drawing/2014/main" xmlns="" id="{715AF4C1-9914-4F8E-80AA-6F717DAA1EDB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113083" y="3406943"/>
            <a:ext cx="2229078" cy="2246989"/>
          </a:xfrm>
          <a:custGeom>
            <a:avLst/>
            <a:gdLst>
              <a:gd name="connsiteX0" fmla="*/ 1477732 w 2229078"/>
              <a:gd name="connsiteY0" fmla="*/ 196 h 2246989"/>
              <a:gd name="connsiteX1" fmla="*/ 1756117 w 2229078"/>
              <a:gd name="connsiteY1" fmla="*/ 199338 h 2246989"/>
              <a:gd name="connsiteX2" fmla="*/ 2208654 w 2229078"/>
              <a:gd name="connsiteY2" fmla="*/ 1385414 h 2246989"/>
              <a:gd name="connsiteX3" fmla="*/ 2029742 w 2229078"/>
              <a:gd name="connsiteY3" fmla="*/ 1785077 h 2246989"/>
              <a:gd name="connsiteX4" fmla="*/ 872625 w 2229078"/>
              <a:gd name="connsiteY4" fmla="*/ 2226565 h 2246989"/>
              <a:gd name="connsiteX5" fmla="*/ 472962 w 2229078"/>
              <a:gd name="connsiteY5" fmla="*/ 2047652 h 2246989"/>
              <a:gd name="connsiteX6" fmla="*/ 20425 w 2229078"/>
              <a:gd name="connsiteY6" fmla="*/ 861577 h 2246989"/>
              <a:gd name="connsiteX7" fmla="*/ 199338 w 2229078"/>
              <a:gd name="connsiteY7" fmla="*/ 461914 h 2246989"/>
              <a:gd name="connsiteX8" fmla="*/ 1356454 w 2229078"/>
              <a:gd name="connsiteY8" fmla="*/ 20426 h 2246989"/>
              <a:gd name="connsiteX9" fmla="*/ 1477732 w 2229078"/>
              <a:gd name="connsiteY9" fmla="*/ 196 h 224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29078" h="2246989">
                <a:moveTo>
                  <a:pt x="1477732" y="196"/>
                </a:moveTo>
                <a:cubicBezTo>
                  <a:pt x="1598317" y="4497"/>
                  <a:pt x="1710399" y="79512"/>
                  <a:pt x="1756117" y="199338"/>
                </a:cubicBezTo>
                <a:lnTo>
                  <a:pt x="2208654" y="1385414"/>
                </a:lnTo>
                <a:cubicBezTo>
                  <a:pt x="2269612" y="1545182"/>
                  <a:pt x="2189510" y="1724118"/>
                  <a:pt x="2029742" y="1785077"/>
                </a:cubicBezTo>
                <a:lnTo>
                  <a:pt x="872625" y="2226565"/>
                </a:lnTo>
                <a:cubicBezTo>
                  <a:pt x="712856" y="2287523"/>
                  <a:pt x="533920" y="2207421"/>
                  <a:pt x="472962" y="2047652"/>
                </a:cubicBezTo>
                <a:lnTo>
                  <a:pt x="20425" y="861577"/>
                </a:lnTo>
                <a:cubicBezTo>
                  <a:pt x="-40533" y="701808"/>
                  <a:pt x="39569" y="522872"/>
                  <a:pt x="199338" y="461914"/>
                </a:cubicBezTo>
                <a:lnTo>
                  <a:pt x="1356454" y="20426"/>
                </a:lnTo>
                <a:cubicBezTo>
                  <a:pt x="1396396" y="5186"/>
                  <a:pt x="1437536" y="-1237"/>
                  <a:pt x="1477732" y="196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583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87B29708-9ED9-4A51-ABC2-9CCF39C83C3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723142" y="2655852"/>
            <a:ext cx="2889870" cy="2544776"/>
          </a:xfrm>
          <a:custGeom>
            <a:avLst/>
            <a:gdLst>
              <a:gd name="connsiteX0" fmla="*/ 0 w 2889870"/>
              <a:gd name="connsiteY0" fmla="*/ 0 h 2544776"/>
              <a:gd name="connsiteX1" fmla="*/ 2889870 w 2889870"/>
              <a:gd name="connsiteY1" fmla="*/ 0 h 2544776"/>
              <a:gd name="connsiteX2" fmla="*/ 2889870 w 2889870"/>
              <a:gd name="connsiteY2" fmla="*/ 2544776 h 2544776"/>
              <a:gd name="connsiteX3" fmla="*/ 0 w 2889870"/>
              <a:gd name="connsiteY3" fmla="*/ 2544776 h 2544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89870" h="2544776">
                <a:moveTo>
                  <a:pt x="0" y="0"/>
                </a:moveTo>
                <a:lnTo>
                  <a:pt x="2889870" y="0"/>
                </a:lnTo>
                <a:lnTo>
                  <a:pt x="2889870" y="2544776"/>
                </a:lnTo>
                <a:lnTo>
                  <a:pt x="0" y="254477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58313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: 形状 7">
            <a:extLst>
              <a:ext uri="{FF2B5EF4-FFF2-40B4-BE49-F238E27FC236}">
                <a16:creationId xmlns:a16="http://schemas.microsoft.com/office/drawing/2014/main" xmlns="" id="{B5DC6952-96CE-4501-8C56-ECD17B2552F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418107" y="1721264"/>
            <a:ext cx="3180055" cy="1734395"/>
          </a:xfrm>
          <a:custGeom>
            <a:avLst/>
            <a:gdLst>
              <a:gd name="connsiteX0" fmla="*/ 112857 w 3180055"/>
              <a:gd name="connsiteY0" fmla="*/ 0 h 1734395"/>
              <a:gd name="connsiteX1" fmla="*/ 3067198 w 3180055"/>
              <a:gd name="connsiteY1" fmla="*/ 0 h 1734395"/>
              <a:gd name="connsiteX2" fmla="*/ 3180055 w 3180055"/>
              <a:gd name="connsiteY2" fmla="*/ 112857 h 1734395"/>
              <a:gd name="connsiteX3" fmla="*/ 3180055 w 3180055"/>
              <a:gd name="connsiteY3" fmla="*/ 1621538 h 1734395"/>
              <a:gd name="connsiteX4" fmla="*/ 3067198 w 3180055"/>
              <a:gd name="connsiteY4" fmla="*/ 1734395 h 1734395"/>
              <a:gd name="connsiteX5" fmla="*/ 112857 w 3180055"/>
              <a:gd name="connsiteY5" fmla="*/ 1734395 h 1734395"/>
              <a:gd name="connsiteX6" fmla="*/ 0 w 3180055"/>
              <a:gd name="connsiteY6" fmla="*/ 1621538 h 1734395"/>
              <a:gd name="connsiteX7" fmla="*/ 0 w 3180055"/>
              <a:gd name="connsiteY7" fmla="*/ 112857 h 1734395"/>
              <a:gd name="connsiteX8" fmla="*/ 112857 w 3180055"/>
              <a:gd name="connsiteY8" fmla="*/ 0 h 1734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80055" h="1734395">
                <a:moveTo>
                  <a:pt x="112857" y="0"/>
                </a:moveTo>
                <a:lnTo>
                  <a:pt x="3067198" y="0"/>
                </a:lnTo>
                <a:cubicBezTo>
                  <a:pt x="3129527" y="0"/>
                  <a:pt x="3180055" y="50528"/>
                  <a:pt x="3180055" y="112857"/>
                </a:cubicBezTo>
                <a:lnTo>
                  <a:pt x="3180055" y="1621538"/>
                </a:lnTo>
                <a:cubicBezTo>
                  <a:pt x="3180055" y="1683867"/>
                  <a:pt x="3129527" y="1734395"/>
                  <a:pt x="3067198" y="1734395"/>
                </a:cubicBezTo>
                <a:lnTo>
                  <a:pt x="112857" y="1734395"/>
                </a:lnTo>
                <a:cubicBezTo>
                  <a:pt x="50528" y="1734395"/>
                  <a:pt x="0" y="1683867"/>
                  <a:pt x="0" y="1621538"/>
                </a:cubicBezTo>
                <a:lnTo>
                  <a:pt x="0" y="112857"/>
                </a:lnTo>
                <a:cubicBezTo>
                  <a:pt x="0" y="50528"/>
                  <a:pt x="50528" y="0"/>
                  <a:pt x="11285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xmlns="" id="{1995354E-E491-45D3-9FCE-9D95331BA82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418107" y="4045365"/>
            <a:ext cx="3180055" cy="1734395"/>
          </a:xfrm>
          <a:custGeom>
            <a:avLst/>
            <a:gdLst>
              <a:gd name="connsiteX0" fmla="*/ 112857 w 3180055"/>
              <a:gd name="connsiteY0" fmla="*/ 0 h 1734395"/>
              <a:gd name="connsiteX1" fmla="*/ 3067198 w 3180055"/>
              <a:gd name="connsiteY1" fmla="*/ 0 h 1734395"/>
              <a:gd name="connsiteX2" fmla="*/ 3180055 w 3180055"/>
              <a:gd name="connsiteY2" fmla="*/ 112857 h 1734395"/>
              <a:gd name="connsiteX3" fmla="*/ 3180055 w 3180055"/>
              <a:gd name="connsiteY3" fmla="*/ 1621538 h 1734395"/>
              <a:gd name="connsiteX4" fmla="*/ 3067198 w 3180055"/>
              <a:gd name="connsiteY4" fmla="*/ 1734395 h 1734395"/>
              <a:gd name="connsiteX5" fmla="*/ 112857 w 3180055"/>
              <a:gd name="connsiteY5" fmla="*/ 1734395 h 1734395"/>
              <a:gd name="connsiteX6" fmla="*/ 0 w 3180055"/>
              <a:gd name="connsiteY6" fmla="*/ 1621538 h 1734395"/>
              <a:gd name="connsiteX7" fmla="*/ 0 w 3180055"/>
              <a:gd name="connsiteY7" fmla="*/ 112857 h 1734395"/>
              <a:gd name="connsiteX8" fmla="*/ 112857 w 3180055"/>
              <a:gd name="connsiteY8" fmla="*/ 0 h 1734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80055" h="1734395">
                <a:moveTo>
                  <a:pt x="112857" y="0"/>
                </a:moveTo>
                <a:lnTo>
                  <a:pt x="3067198" y="0"/>
                </a:lnTo>
                <a:cubicBezTo>
                  <a:pt x="3129527" y="0"/>
                  <a:pt x="3180055" y="50528"/>
                  <a:pt x="3180055" y="112857"/>
                </a:cubicBezTo>
                <a:lnTo>
                  <a:pt x="3180055" y="1621538"/>
                </a:lnTo>
                <a:cubicBezTo>
                  <a:pt x="3180055" y="1683867"/>
                  <a:pt x="3129527" y="1734395"/>
                  <a:pt x="3067198" y="1734395"/>
                </a:cubicBezTo>
                <a:lnTo>
                  <a:pt x="112857" y="1734395"/>
                </a:lnTo>
                <a:cubicBezTo>
                  <a:pt x="50528" y="1734395"/>
                  <a:pt x="0" y="1683867"/>
                  <a:pt x="0" y="1621538"/>
                </a:cubicBezTo>
                <a:lnTo>
                  <a:pt x="0" y="112857"/>
                </a:lnTo>
                <a:cubicBezTo>
                  <a:pt x="0" y="50528"/>
                  <a:pt x="50528" y="0"/>
                  <a:pt x="11285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45451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>
            <a:extLst>
              <a:ext uri="{FF2B5EF4-FFF2-40B4-BE49-F238E27FC236}">
                <a16:creationId xmlns:a16="http://schemas.microsoft.com/office/drawing/2014/main" xmlns="" id="{6BB5B8BB-CFB1-4C2E-BCC7-9932B12F9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4B998-13B6-48A5-B40E-6ECB74279714}" type="datetimeFigureOut">
              <a:rPr lang="zh-CN" altLang="en-US"/>
              <a:pPr>
                <a:defRPr/>
              </a:pPr>
              <a:t>2021/10/7</a:t>
            </a:fld>
            <a:endParaRPr lang="zh-CN" altLang="en-US"/>
          </a:p>
        </p:txBody>
      </p:sp>
      <p:sp>
        <p:nvSpPr>
          <p:cNvPr id="4" name="页脚占位符 4">
            <a:extLst>
              <a:ext uri="{FF2B5EF4-FFF2-40B4-BE49-F238E27FC236}">
                <a16:creationId xmlns:a16="http://schemas.microsoft.com/office/drawing/2014/main" xmlns="" id="{D96541C2-A00B-422C-A3CF-318324DC1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xmlns="" id="{86B286A8-36B2-4246-8C24-528F19FB7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134EF-645E-4FFB-B4AB-54F25A84944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4194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e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emf"/><Relationship Id="rId20" Type="http://schemas.openxmlformats.org/officeDocument/2006/relationships/image" Target="../media/image6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em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17CAA4B6-7102-430B-A202-7221145AB4C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2" t="18492" r="5572" b="14366"/>
          <a:stretch/>
        </p:blipFill>
        <p:spPr>
          <a:xfrm>
            <a:off x="0" y="12700"/>
            <a:ext cx="12192000" cy="68453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CDC4D4C5-4695-4A81-AEDB-A9DAC17F03D5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7621545" y="2694141"/>
            <a:ext cx="1074405" cy="1255291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C6B22C73-CB3A-4D5F-A354-B4BC2A44F4B3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 rot="19092273">
            <a:off x="5969039" y="3535273"/>
            <a:ext cx="958588" cy="832716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2FE88D25-8D4A-412E-AD3D-0F8BCBC51B4A}"/>
              </a:ext>
            </a:extLst>
          </p:cNvPr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5478546" y="2363843"/>
            <a:ext cx="1249202" cy="957943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4A9075CD-A1EE-4172-8AD1-315DB9617712}"/>
              </a:ext>
            </a:extLst>
          </p:cNvPr>
          <p:cNvPicPr>
            <a:picLocks noChangeAspect="1"/>
          </p:cNvPicPr>
          <p:nvPr userDrawn="1"/>
        </p:nvPicPr>
        <p:blipFill>
          <a:blip r:embed="rId19"/>
          <a:stretch>
            <a:fillRect/>
          </a:stretch>
        </p:blipFill>
        <p:spPr>
          <a:xfrm>
            <a:off x="1667797" y="4337189"/>
            <a:ext cx="834103" cy="728303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5CD8F5F7-0EAB-4A58-88E9-007D8AD8404D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3488071" y="2471057"/>
            <a:ext cx="1787050" cy="1485494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93AE9060-CBEC-4F37-84ED-FEC5B3A64DC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6F0E1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6078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55" r:id="rId3"/>
    <p:sldLayoutId id="2147483665" r:id="rId4"/>
    <p:sldLayoutId id="2147483664" r:id="rId5"/>
    <p:sldLayoutId id="2147483663" r:id="rId6"/>
    <p:sldLayoutId id="2147483662" r:id="rId7"/>
    <p:sldLayoutId id="2147483661" r:id="rId8"/>
    <p:sldLayoutId id="2147483660" r:id="rId9"/>
    <p:sldLayoutId id="2147483659" r:id="rId10"/>
    <p:sldLayoutId id="2147483658" r:id="rId11"/>
    <p:sldLayoutId id="2147483657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C2E0FE65-D75A-4440-8D0F-F7E1B4A3AB06}"/>
              </a:ext>
            </a:extLst>
          </p:cNvPr>
          <p:cNvSpPr txBox="1"/>
          <p:nvPr/>
        </p:nvSpPr>
        <p:spPr>
          <a:xfrm>
            <a:off x="3049636" y="2136338"/>
            <a:ext cx="6092728" cy="2585323"/>
          </a:xfrm>
          <a:prstGeom prst="rect">
            <a:avLst/>
          </a:prstGeom>
          <a:solidFill>
            <a:srgbClr val="AEC86D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喵魂体W" panose="00020600040101010101" pitchFamily="18" charset="-122"/>
                <a:ea typeface="汉仪喵魂体W" panose="00020600040101010101" pitchFamily="18" charset="-122"/>
              </a:rPr>
              <a:t>國教輔導團</a:t>
            </a:r>
            <a:r>
              <a:rPr lang="en-US" altLang="zh-TW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喵魂体W" panose="00020600040101010101" pitchFamily="18" charset="-122"/>
                <a:ea typeface="汉仪喵魂体W" panose="00020600040101010101" pitchFamily="18" charset="-122"/>
              </a:rPr>
              <a:t/>
            </a:r>
            <a:br>
              <a:rPr lang="en-US" altLang="zh-TW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喵魂体W" panose="00020600040101010101" pitchFamily="18" charset="-122"/>
                <a:ea typeface="汉仪喵魂体W" panose="00020600040101010101" pitchFamily="18" charset="-122"/>
              </a:rPr>
            </a:br>
            <a:r>
              <a:rPr lang="zh-TW" alt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喵魂体W" panose="00020600040101010101" pitchFamily="18" charset="-122"/>
                <a:ea typeface="汉仪喵魂体W" panose="00020600040101010101" pitchFamily="18" charset="-122"/>
              </a:rPr>
              <a:t>數學學力</a:t>
            </a:r>
            <a:r>
              <a:rPr lang="zh-TW" alt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喵魂体W" panose="00020600040101010101" pitchFamily="18" charset="-122"/>
                <a:ea typeface="汉仪喵魂体W" panose="00020600040101010101" pitchFamily="18" charset="-122"/>
              </a:rPr>
              <a:t>檢測分析</a:t>
            </a:r>
            <a:r>
              <a:rPr lang="en-US" altLang="zh-TW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喵魂体W" panose="00020600040101010101" pitchFamily="18" charset="-122"/>
                <a:ea typeface="汉仪喵魂体W" panose="00020600040101010101" pitchFamily="18" charset="-122"/>
              </a:rPr>
              <a:t/>
            </a:r>
            <a:br>
              <a:rPr lang="en-US" altLang="zh-TW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喵魂体W" panose="00020600040101010101" pitchFamily="18" charset="-122"/>
                <a:ea typeface="汉仪喵魂体W" panose="00020600040101010101" pitchFamily="18" charset="-122"/>
              </a:rPr>
            </a:br>
            <a:r>
              <a:rPr lang="en-US" altLang="zh-TW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喵魂体W" panose="00020600040101010101" pitchFamily="18" charset="-122"/>
                <a:ea typeface="汉仪喵魂体W" panose="00020600040101010101" pitchFamily="18" charset="-122"/>
              </a:rPr>
              <a:t>【</a:t>
            </a:r>
            <a:r>
              <a:rPr lang="zh-TW" alt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喵魂体W" panose="00020600040101010101" pitchFamily="18" charset="-122"/>
                <a:ea typeface="汉仪喵魂体W" panose="00020600040101010101" pitchFamily="18" charset="-122"/>
              </a:rPr>
              <a:t>四年級幾何篇</a:t>
            </a:r>
            <a:r>
              <a:rPr lang="en-US" altLang="zh-TW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喵魂体W" panose="00020600040101010101" pitchFamily="18" charset="-122"/>
                <a:ea typeface="汉仪喵魂体W" panose="00020600040101010101" pitchFamily="18" charset="-122"/>
              </a:rPr>
              <a:t>】</a:t>
            </a:r>
            <a:endParaRPr lang="zh-CN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9376623" y="6109324"/>
            <a:ext cx="2522299" cy="461665"/>
            <a:chOff x="5088014" y="6108191"/>
            <a:chExt cx="2522299" cy="461665"/>
          </a:xfrm>
        </p:grpSpPr>
        <p:sp>
          <p:nvSpPr>
            <p:cNvPr id="3" name="矩形: 圆角 2">
              <a:extLst>
                <a:ext uri="{FF2B5EF4-FFF2-40B4-BE49-F238E27FC236}">
                  <a16:creationId xmlns:a16="http://schemas.microsoft.com/office/drawing/2014/main" xmlns="" id="{D099819C-E9D0-4AD9-B32E-F0DC30C70C37}"/>
                </a:ext>
              </a:extLst>
            </p:cNvPr>
            <p:cNvSpPr/>
            <p:nvPr/>
          </p:nvSpPr>
          <p:spPr>
            <a:xfrm>
              <a:off x="5088014" y="6108191"/>
              <a:ext cx="2522299" cy="454886"/>
            </a:xfrm>
            <a:prstGeom prst="roundRect">
              <a:avLst>
                <a:gd name="adj" fmla="val 50000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xmlns="" id="{13D521D4-F07E-487E-B85D-269182DC1E9F}"/>
                </a:ext>
              </a:extLst>
            </p:cNvPr>
            <p:cNvSpPr txBox="1"/>
            <p:nvPr/>
          </p:nvSpPr>
          <p:spPr>
            <a:xfrm>
              <a:off x="5281290" y="6108191"/>
              <a:ext cx="21357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20</a:t>
              </a:r>
              <a:r>
                <a:rPr lang="en-US" altLang="zh-TW" sz="24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21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.10.07</a:t>
              </a:r>
              <a:endParaRPr lang="zh-CN" altLang="en-US" sz="24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4559431" y="4922128"/>
            <a:ext cx="3073137" cy="530228"/>
            <a:chOff x="5088014" y="6108191"/>
            <a:chExt cx="2522299" cy="454886"/>
          </a:xfrm>
        </p:grpSpPr>
        <p:sp>
          <p:nvSpPr>
            <p:cNvPr id="7" name="矩形: 圆角 2">
              <a:extLst>
                <a:ext uri="{FF2B5EF4-FFF2-40B4-BE49-F238E27FC236}">
                  <a16:creationId xmlns:a16="http://schemas.microsoft.com/office/drawing/2014/main" xmlns="" id="{D099819C-E9D0-4AD9-B32E-F0DC30C70C37}"/>
                </a:ext>
              </a:extLst>
            </p:cNvPr>
            <p:cNvSpPr/>
            <p:nvPr/>
          </p:nvSpPr>
          <p:spPr>
            <a:xfrm>
              <a:off x="5088014" y="6108191"/>
              <a:ext cx="2522299" cy="454886"/>
            </a:xfrm>
            <a:prstGeom prst="roundRect">
              <a:avLst>
                <a:gd name="adj" fmla="val 50000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8" name="文本框 3">
              <a:extLst>
                <a:ext uri="{FF2B5EF4-FFF2-40B4-BE49-F238E27FC236}">
                  <a16:creationId xmlns:a16="http://schemas.microsoft.com/office/drawing/2014/main" xmlns="" id="{13D521D4-F07E-487E-B85D-269182DC1E9F}"/>
                </a:ext>
              </a:extLst>
            </p:cNvPr>
            <p:cNvSpPr txBox="1"/>
            <p:nvPr/>
          </p:nvSpPr>
          <p:spPr>
            <a:xfrm>
              <a:off x="5281290" y="6137601"/>
              <a:ext cx="2135745" cy="3960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4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建德國小 蔡政翰</a:t>
              </a:r>
              <a:endParaRPr lang="zh-CN" altLang="en-US" sz="24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751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Freeform 145">
            <a:extLst>
              <a:ext uri="{FF2B5EF4-FFF2-40B4-BE49-F238E27FC236}">
                <a16:creationId xmlns:a16="http://schemas.microsoft.com/office/drawing/2014/main" xmlns="" id="{FA4B5AC7-50C9-46C6-9E73-4640297BEBAB}"/>
              </a:ext>
            </a:extLst>
          </p:cNvPr>
          <p:cNvSpPr>
            <a:spLocks/>
          </p:cNvSpPr>
          <p:nvPr/>
        </p:nvSpPr>
        <p:spPr bwMode="auto">
          <a:xfrm rot="935833">
            <a:off x="7217619" y="341180"/>
            <a:ext cx="2715994" cy="1083581"/>
          </a:xfrm>
          <a:custGeom>
            <a:avLst/>
            <a:gdLst>
              <a:gd name="T0" fmla="*/ 466 w 483"/>
              <a:gd name="T1" fmla="*/ 104 h 300"/>
              <a:gd name="T2" fmla="*/ 417 w 483"/>
              <a:gd name="T3" fmla="*/ 121 h 300"/>
              <a:gd name="T4" fmla="*/ 407 w 483"/>
              <a:gd name="T5" fmla="*/ 119 h 300"/>
              <a:gd name="T6" fmla="*/ 303 w 483"/>
              <a:gd name="T7" fmla="*/ 150 h 300"/>
              <a:gd name="T8" fmla="*/ 214 w 483"/>
              <a:gd name="T9" fmla="*/ 187 h 300"/>
              <a:gd name="T10" fmla="*/ 120 w 483"/>
              <a:gd name="T11" fmla="*/ 240 h 300"/>
              <a:gd name="T12" fmla="*/ 290 w 483"/>
              <a:gd name="T13" fmla="*/ 152 h 300"/>
              <a:gd name="T14" fmla="*/ 394 w 483"/>
              <a:gd name="T15" fmla="*/ 118 h 300"/>
              <a:gd name="T16" fmla="*/ 394 w 483"/>
              <a:gd name="T17" fmla="*/ 97 h 300"/>
              <a:gd name="T18" fmla="*/ 424 w 483"/>
              <a:gd name="T19" fmla="*/ 86 h 300"/>
              <a:gd name="T20" fmla="*/ 418 w 483"/>
              <a:gd name="T21" fmla="*/ 66 h 300"/>
              <a:gd name="T22" fmla="*/ 380 w 483"/>
              <a:gd name="T23" fmla="*/ 74 h 300"/>
              <a:gd name="T24" fmla="*/ 386 w 483"/>
              <a:gd name="T25" fmla="*/ 71 h 300"/>
              <a:gd name="T26" fmla="*/ 378 w 483"/>
              <a:gd name="T27" fmla="*/ 53 h 300"/>
              <a:gd name="T28" fmla="*/ 218 w 483"/>
              <a:gd name="T29" fmla="*/ 119 h 300"/>
              <a:gd name="T30" fmla="*/ 183 w 483"/>
              <a:gd name="T31" fmla="*/ 133 h 300"/>
              <a:gd name="T32" fmla="*/ 84 w 483"/>
              <a:gd name="T33" fmla="*/ 185 h 300"/>
              <a:gd name="T34" fmla="*/ 193 w 483"/>
              <a:gd name="T35" fmla="*/ 117 h 300"/>
              <a:gd name="T36" fmla="*/ 434 w 483"/>
              <a:gd name="T37" fmla="*/ 20 h 300"/>
              <a:gd name="T38" fmla="*/ 427 w 483"/>
              <a:gd name="T39" fmla="*/ 3 h 300"/>
              <a:gd name="T40" fmla="*/ 142 w 483"/>
              <a:gd name="T41" fmla="*/ 124 h 300"/>
              <a:gd name="T42" fmla="*/ 23 w 483"/>
              <a:gd name="T43" fmla="*/ 195 h 300"/>
              <a:gd name="T44" fmla="*/ 29 w 483"/>
              <a:gd name="T45" fmla="*/ 202 h 300"/>
              <a:gd name="T46" fmla="*/ 43 w 483"/>
              <a:gd name="T47" fmla="*/ 193 h 300"/>
              <a:gd name="T48" fmla="*/ 9 w 483"/>
              <a:gd name="T49" fmla="*/ 223 h 300"/>
              <a:gd name="T50" fmla="*/ 21 w 483"/>
              <a:gd name="T51" fmla="*/ 239 h 300"/>
              <a:gd name="T52" fmla="*/ 22 w 483"/>
              <a:gd name="T53" fmla="*/ 238 h 300"/>
              <a:gd name="T54" fmla="*/ 16 w 483"/>
              <a:gd name="T55" fmla="*/ 244 h 300"/>
              <a:gd name="T56" fmla="*/ 29 w 483"/>
              <a:gd name="T57" fmla="*/ 260 h 300"/>
              <a:gd name="T58" fmla="*/ 32 w 483"/>
              <a:gd name="T59" fmla="*/ 259 h 300"/>
              <a:gd name="T60" fmla="*/ 45 w 483"/>
              <a:gd name="T61" fmla="*/ 267 h 300"/>
              <a:gd name="T62" fmla="*/ 51 w 483"/>
              <a:gd name="T63" fmla="*/ 265 h 300"/>
              <a:gd name="T64" fmla="*/ 35 w 483"/>
              <a:gd name="T65" fmla="*/ 279 h 300"/>
              <a:gd name="T66" fmla="*/ 45 w 483"/>
              <a:gd name="T67" fmla="*/ 297 h 300"/>
              <a:gd name="T68" fmla="*/ 124 w 483"/>
              <a:gd name="T69" fmla="*/ 262 h 300"/>
              <a:gd name="T70" fmla="*/ 128 w 483"/>
              <a:gd name="T71" fmla="*/ 262 h 300"/>
              <a:gd name="T72" fmla="*/ 472 w 483"/>
              <a:gd name="T73" fmla="*/ 122 h 300"/>
              <a:gd name="T74" fmla="*/ 466 w 483"/>
              <a:gd name="T75" fmla="*/ 104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83" h="300">
                <a:moveTo>
                  <a:pt x="466" y="104"/>
                </a:moveTo>
                <a:cubicBezTo>
                  <a:pt x="450" y="109"/>
                  <a:pt x="433" y="115"/>
                  <a:pt x="417" y="121"/>
                </a:cubicBezTo>
                <a:cubicBezTo>
                  <a:pt x="414" y="119"/>
                  <a:pt x="411" y="118"/>
                  <a:pt x="407" y="119"/>
                </a:cubicBezTo>
                <a:cubicBezTo>
                  <a:pt x="371" y="125"/>
                  <a:pt x="337" y="137"/>
                  <a:pt x="303" y="150"/>
                </a:cubicBezTo>
                <a:cubicBezTo>
                  <a:pt x="272" y="161"/>
                  <a:pt x="242" y="173"/>
                  <a:pt x="214" y="187"/>
                </a:cubicBezTo>
                <a:cubicBezTo>
                  <a:pt x="182" y="203"/>
                  <a:pt x="151" y="223"/>
                  <a:pt x="120" y="240"/>
                </a:cubicBezTo>
                <a:cubicBezTo>
                  <a:pt x="173" y="205"/>
                  <a:pt x="231" y="175"/>
                  <a:pt x="290" y="152"/>
                </a:cubicBezTo>
                <a:cubicBezTo>
                  <a:pt x="325" y="140"/>
                  <a:pt x="360" y="129"/>
                  <a:pt x="394" y="118"/>
                </a:cubicBezTo>
                <a:cubicBezTo>
                  <a:pt x="406" y="115"/>
                  <a:pt x="403" y="100"/>
                  <a:pt x="394" y="97"/>
                </a:cubicBezTo>
                <a:cubicBezTo>
                  <a:pt x="404" y="94"/>
                  <a:pt x="414" y="90"/>
                  <a:pt x="424" y="86"/>
                </a:cubicBezTo>
                <a:cubicBezTo>
                  <a:pt x="436" y="81"/>
                  <a:pt x="432" y="64"/>
                  <a:pt x="418" y="66"/>
                </a:cubicBezTo>
                <a:cubicBezTo>
                  <a:pt x="405" y="68"/>
                  <a:pt x="392" y="70"/>
                  <a:pt x="380" y="74"/>
                </a:cubicBezTo>
                <a:cubicBezTo>
                  <a:pt x="382" y="73"/>
                  <a:pt x="384" y="72"/>
                  <a:pt x="386" y="71"/>
                </a:cubicBezTo>
                <a:cubicBezTo>
                  <a:pt x="397" y="66"/>
                  <a:pt x="389" y="51"/>
                  <a:pt x="378" y="53"/>
                </a:cubicBezTo>
                <a:cubicBezTo>
                  <a:pt x="322" y="64"/>
                  <a:pt x="270" y="92"/>
                  <a:pt x="218" y="119"/>
                </a:cubicBezTo>
                <a:cubicBezTo>
                  <a:pt x="206" y="123"/>
                  <a:pt x="195" y="128"/>
                  <a:pt x="183" y="133"/>
                </a:cubicBezTo>
                <a:cubicBezTo>
                  <a:pt x="149" y="148"/>
                  <a:pt x="116" y="167"/>
                  <a:pt x="84" y="185"/>
                </a:cubicBezTo>
                <a:cubicBezTo>
                  <a:pt x="118" y="159"/>
                  <a:pt x="155" y="137"/>
                  <a:pt x="193" y="117"/>
                </a:cubicBezTo>
                <a:cubicBezTo>
                  <a:pt x="274" y="85"/>
                  <a:pt x="357" y="60"/>
                  <a:pt x="434" y="20"/>
                </a:cubicBezTo>
                <a:cubicBezTo>
                  <a:pt x="443" y="15"/>
                  <a:pt x="436" y="0"/>
                  <a:pt x="427" y="3"/>
                </a:cubicBezTo>
                <a:cubicBezTo>
                  <a:pt x="330" y="35"/>
                  <a:pt x="231" y="71"/>
                  <a:pt x="142" y="124"/>
                </a:cubicBezTo>
                <a:cubicBezTo>
                  <a:pt x="100" y="143"/>
                  <a:pt x="60" y="166"/>
                  <a:pt x="23" y="195"/>
                </a:cubicBezTo>
                <a:cubicBezTo>
                  <a:pt x="19" y="198"/>
                  <a:pt x="24" y="205"/>
                  <a:pt x="29" y="202"/>
                </a:cubicBezTo>
                <a:cubicBezTo>
                  <a:pt x="33" y="199"/>
                  <a:pt x="38" y="196"/>
                  <a:pt x="43" y="193"/>
                </a:cubicBezTo>
                <a:cubicBezTo>
                  <a:pt x="31" y="202"/>
                  <a:pt x="20" y="213"/>
                  <a:pt x="9" y="223"/>
                </a:cubicBezTo>
                <a:cubicBezTo>
                  <a:pt x="0" y="232"/>
                  <a:pt x="11" y="243"/>
                  <a:pt x="21" y="239"/>
                </a:cubicBezTo>
                <a:cubicBezTo>
                  <a:pt x="21" y="239"/>
                  <a:pt x="21" y="238"/>
                  <a:pt x="22" y="238"/>
                </a:cubicBezTo>
                <a:cubicBezTo>
                  <a:pt x="20" y="240"/>
                  <a:pt x="18" y="242"/>
                  <a:pt x="16" y="244"/>
                </a:cubicBezTo>
                <a:cubicBezTo>
                  <a:pt x="9" y="254"/>
                  <a:pt x="18" y="265"/>
                  <a:pt x="29" y="260"/>
                </a:cubicBezTo>
                <a:cubicBezTo>
                  <a:pt x="30" y="260"/>
                  <a:pt x="31" y="259"/>
                  <a:pt x="32" y="259"/>
                </a:cubicBezTo>
                <a:cubicBezTo>
                  <a:pt x="33" y="264"/>
                  <a:pt x="38" y="269"/>
                  <a:pt x="45" y="267"/>
                </a:cubicBezTo>
                <a:cubicBezTo>
                  <a:pt x="47" y="267"/>
                  <a:pt x="49" y="266"/>
                  <a:pt x="51" y="265"/>
                </a:cubicBezTo>
                <a:cubicBezTo>
                  <a:pt x="45" y="270"/>
                  <a:pt x="40" y="274"/>
                  <a:pt x="35" y="279"/>
                </a:cubicBezTo>
                <a:cubicBezTo>
                  <a:pt x="27" y="286"/>
                  <a:pt x="35" y="300"/>
                  <a:pt x="45" y="297"/>
                </a:cubicBezTo>
                <a:cubicBezTo>
                  <a:pt x="73" y="288"/>
                  <a:pt x="99" y="276"/>
                  <a:pt x="124" y="262"/>
                </a:cubicBezTo>
                <a:cubicBezTo>
                  <a:pt x="126" y="263"/>
                  <a:pt x="127" y="263"/>
                  <a:pt x="128" y="262"/>
                </a:cubicBezTo>
                <a:cubicBezTo>
                  <a:pt x="248" y="231"/>
                  <a:pt x="355" y="163"/>
                  <a:pt x="472" y="122"/>
                </a:cubicBezTo>
                <a:cubicBezTo>
                  <a:pt x="483" y="118"/>
                  <a:pt x="478" y="100"/>
                  <a:pt x="466" y="10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9B101DC0-C792-4D52-9F8E-25F6BB6085BD}"/>
              </a:ext>
            </a:extLst>
          </p:cNvPr>
          <p:cNvSpPr txBox="1"/>
          <p:nvPr/>
        </p:nvSpPr>
        <p:spPr>
          <a:xfrm>
            <a:off x="1414924" y="498250"/>
            <a:ext cx="1060335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4400" b="1" dirty="0">
                <a:solidFill>
                  <a:srgbClr val="FF66CC"/>
                </a:solidFill>
                <a:latin typeface="微軟正黑體" pitchFamily="34" charset="-120"/>
                <a:ea typeface="微軟正黑體" pitchFamily="34" charset="-120"/>
              </a:rPr>
              <a:t>國小</a:t>
            </a:r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數學學習能力檢測命題架構 </a:t>
            </a:r>
            <a:r>
              <a:rPr lang="en-US" altLang="zh-TW" sz="4400" b="1" baseline="-25000" dirty="0">
                <a:solidFill>
                  <a:srgbClr val="1302F4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(</a:t>
            </a:r>
            <a:r>
              <a:rPr lang="en-US" altLang="zh-TW" sz="4400" b="1" baseline="-25000" dirty="0" err="1">
                <a:solidFill>
                  <a:srgbClr val="1302F4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NAEP</a:t>
            </a:r>
            <a:r>
              <a:rPr lang="en-US" altLang="zh-TW" sz="4400" b="1" baseline="-25000" dirty="0">
                <a:solidFill>
                  <a:srgbClr val="1302F4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, 2013)</a:t>
            </a:r>
            <a:endParaRPr lang="zh-TW" altLang="en-US" sz="4400" baseline="-25000" dirty="0">
              <a:solidFill>
                <a:srgbClr val="1302F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5036" y="1955827"/>
            <a:ext cx="7102266" cy="3973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字方塊 7"/>
          <p:cNvSpPr txBox="1"/>
          <p:nvPr/>
        </p:nvSpPr>
        <p:spPr>
          <a:xfrm>
            <a:off x="4226089" y="1331002"/>
            <a:ext cx="404514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TW" altLang="en-US" sz="3200" b="1" dirty="0">
                <a:solidFill>
                  <a:srgbClr val="70AD47">
                    <a:lumMod val="50000"/>
                  </a:srgbClr>
                </a:solidFill>
                <a:latin typeface="微軟正黑體" pitchFamily="34" charset="-120"/>
                <a:ea typeface="微軟正黑體" pitchFamily="34" charset="-120"/>
              </a:rPr>
              <a:t>知識向度</a:t>
            </a:r>
            <a:r>
              <a:rPr lang="en-US" altLang="zh-TW" sz="3200" b="1" dirty="0">
                <a:solidFill>
                  <a:srgbClr val="70AD47">
                    <a:lumMod val="50000"/>
                  </a:srgbClr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3200" b="1" dirty="0">
                <a:solidFill>
                  <a:srgbClr val="70AD47">
                    <a:lumMod val="50000"/>
                  </a:srgbClr>
                </a:solidFill>
                <a:latin typeface="微軟正黑體" pitchFamily="34" charset="-120"/>
                <a:ea typeface="微軟正黑體" pitchFamily="34" charset="-120"/>
              </a:rPr>
              <a:t>學習內容</a:t>
            </a:r>
            <a:r>
              <a:rPr lang="en-US" altLang="zh-TW" sz="3200" b="1" dirty="0">
                <a:solidFill>
                  <a:srgbClr val="70AD47">
                    <a:lumMod val="50000"/>
                  </a:srgbClr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3200" b="1" dirty="0">
                <a:solidFill>
                  <a:srgbClr val="70AD47">
                    <a:lumMod val="50000"/>
                  </a:srgbClr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1861698" y="1870248"/>
            <a:ext cx="677108" cy="35677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TW" altLang="en-US" sz="3200" b="1" dirty="0">
                <a:solidFill>
                  <a:srgbClr val="1302F4"/>
                </a:solidFill>
                <a:latin typeface="微軟正黑體" pitchFamily="34" charset="-120"/>
                <a:ea typeface="微軟正黑體" pitchFamily="34" charset="-120"/>
              </a:rPr>
              <a:t>認知向度</a:t>
            </a:r>
            <a:r>
              <a:rPr lang="en-US" altLang="zh-TW" sz="3200" b="1" dirty="0">
                <a:solidFill>
                  <a:srgbClr val="1302F4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3200" b="1" dirty="0">
                <a:solidFill>
                  <a:srgbClr val="1302F4"/>
                </a:solidFill>
                <a:latin typeface="微軟正黑體" pitchFamily="34" charset="-120"/>
                <a:ea typeface="微軟正黑體" pitchFamily="34" charset="-120"/>
              </a:rPr>
              <a:t>數學能力</a:t>
            </a:r>
            <a:r>
              <a:rPr lang="en-US" altLang="zh-TW" sz="3200" b="1" dirty="0">
                <a:solidFill>
                  <a:srgbClr val="1302F4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3200" b="1" dirty="0">
              <a:solidFill>
                <a:srgbClr val="1302F4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3898654" y="6014870"/>
            <a:ext cx="1124364" cy="33855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TW" altLang="en-US" sz="1600" b="1" dirty="0">
                <a:solidFill>
                  <a:prstClr val="black"/>
                </a:solidFill>
                <a:latin typeface="Calibri" panose="020F0502020204030204"/>
              </a:rPr>
              <a:t>數與計算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5185799" y="6014870"/>
            <a:ext cx="1062862" cy="33855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TW" altLang="en-US" sz="1600" b="1" dirty="0">
                <a:solidFill>
                  <a:prstClr val="black"/>
                </a:solidFill>
                <a:latin typeface="Calibri" panose="020F0502020204030204"/>
              </a:rPr>
              <a:t>量與實測</a:t>
            </a:r>
          </a:p>
        </p:txBody>
      </p:sp>
      <p:cxnSp>
        <p:nvCxnSpPr>
          <p:cNvPr id="12" name="直線單箭頭接點 11"/>
          <p:cNvCxnSpPr>
            <a:endCxn id="10" idx="0"/>
          </p:cNvCxnSpPr>
          <p:nvPr/>
        </p:nvCxnSpPr>
        <p:spPr>
          <a:xfrm flipH="1">
            <a:off x="4460836" y="5832981"/>
            <a:ext cx="622472" cy="18188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直線單箭頭接點 12"/>
          <p:cNvCxnSpPr>
            <a:endCxn id="11" idx="0"/>
          </p:cNvCxnSpPr>
          <p:nvPr/>
        </p:nvCxnSpPr>
        <p:spPr>
          <a:xfrm>
            <a:off x="5131789" y="5832981"/>
            <a:ext cx="585441" cy="18188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2800577" y="4336910"/>
            <a:ext cx="1477437" cy="30478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TW" altLang="en-US" sz="2400" b="1" dirty="0">
                <a:solidFill>
                  <a:prstClr val="black"/>
                </a:solidFill>
                <a:latin typeface="Calibri" panose="020F0502020204030204"/>
                <a:ea typeface="新細明體" panose="02020500000000000000" pitchFamily="18" charset="-120"/>
              </a:rPr>
              <a:t>解題思考</a:t>
            </a:r>
          </a:p>
        </p:txBody>
      </p:sp>
      <p:sp>
        <p:nvSpPr>
          <p:cNvPr id="15" name="矩形 14"/>
          <p:cNvSpPr/>
          <p:nvPr/>
        </p:nvSpPr>
        <p:spPr>
          <a:xfrm>
            <a:off x="2800577" y="2615304"/>
            <a:ext cx="1459176" cy="27629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TW" altLang="en-US" sz="2400" b="1" dirty="0">
                <a:solidFill>
                  <a:prstClr val="black"/>
                </a:solidFill>
                <a:latin typeface="Calibri" panose="020F0502020204030204"/>
                <a:ea typeface="新細明體" panose="02020500000000000000" pitchFamily="18" charset="-120"/>
              </a:rPr>
              <a:t>概念理解</a:t>
            </a:r>
          </a:p>
        </p:txBody>
      </p:sp>
      <p:sp>
        <p:nvSpPr>
          <p:cNvPr id="16" name="矩形 15"/>
          <p:cNvSpPr/>
          <p:nvPr/>
        </p:nvSpPr>
        <p:spPr>
          <a:xfrm>
            <a:off x="2800577" y="3458805"/>
            <a:ext cx="1459176" cy="310896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TW" altLang="en-US" sz="2400" b="1" dirty="0">
                <a:solidFill>
                  <a:prstClr val="black"/>
                </a:solidFill>
                <a:latin typeface="Calibri" panose="020F0502020204030204"/>
                <a:ea typeface="新細明體" panose="02020500000000000000" pitchFamily="18" charset="-120"/>
              </a:rPr>
              <a:t>程序執</a:t>
            </a:r>
            <a:r>
              <a:rPr lang="zh-TW" altLang="en-US" sz="2200" b="1" dirty="0">
                <a:solidFill>
                  <a:prstClr val="black"/>
                </a:solidFill>
                <a:latin typeface="Calibri" panose="020F0502020204030204"/>
                <a:ea typeface="新細明體" panose="02020500000000000000" pitchFamily="18" charset="-120"/>
              </a:rPr>
              <a:t>行</a:t>
            </a:r>
          </a:p>
        </p:txBody>
      </p:sp>
      <p:sp>
        <p:nvSpPr>
          <p:cNvPr id="17" name="圓角矩形 16"/>
          <p:cNvSpPr/>
          <p:nvPr/>
        </p:nvSpPr>
        <p:spPr>
          <a:xfrm>
            <a:off x="1861698" y="1677972"/>
            <a:ext cx="2364391" cy="3921550"/>
          </a:xfrm>
          <a:prstGeom prst="roundRect">
            <a:avLst>
              <a:gd name="adj" fmla="val 5264"/>
            </a:avLst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8" name="圓角矩形 17"/>
          <p:cNvSpPr/>
          <p:nvPr/>
        </p:nvSpPr>
        <p:spPr>
          <a:xfrm>
            <a:off x="7008010" y="1931165"/>
            <a:ext cx="461426" cy="2993375"/>
          </a:xfrm>
          <a:prstGeom prst="roundRect">
            <a:avLst>
              <a:gd name="adj" fmla="val 5264"/>
            </a:avLst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035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145">
            <a:extLst>
              <a:ext uri="{FF2B5EF4-FFF2-40B4-BE49-F238E27FC236}">
                <a16:creationId xmlns:a16="http://schemas.microsoft.com/office/drawing/2014/main" xmlns="" id="{FA4B5AC7-50C9-46C6-9E73-4640297BEBAB}"/>
              </a:ext>
            </a:extLst>
          </p:cNvPr>
          <p:cNvSpPr>
            <a:spLocks/>
          </p:cNvSpPr>
          <p:nvPr/>
        </p:nvSpPr>
        <p:spPr bwMode="auto">
          <a:xfrm rot="935833">
            <a:off x="5674272" y="62166"/>
            <a:ext cx="4099890" cy="1468149"/>
          </a:xfrm>
          <a:custGeom>
            <a:avLst/>
            <a:gdLst>
              <a:gd name="T0" fmla="*/ 466 w 483"/>
              <a:gd name="T1" fmla="*/ 104 h 300"/>
              <a:gd name="T2" fmla="*/ 417 w 483"/>
              <a:gd name="T3" fmla="*/ 121 h 300"/>
              <a:gd name="T4" fmla="*/ 407 w 483"/>
              <a:gd name="T5" fmla="*/ 119 h 300"/>
              <a:gd name="T6" fmla="*/ 303 w 483"/>
              <a:gd name="T7" fmla="*/ 150 h 300"/>
              <a:gd name="T8" fmla="*/ 214 w 483"/>
              <a:gd name="T9" fmla="*/ 187 h 300"/>
              <a:gd name="T10" fmla="*/ 120 w 483"/>
              <a:gd name="T11" fmla="*/ 240 h 300"/>
              <a:gd name="T12" fmla="*/ 290 w 483"/>
              <a:gd name="T13" fmla="*/ 152 h 300"/>
              <a:gd name="T14" fmla="*/ 394 w 483"/>
              <a:gd name="T15" fmla="*/ 118 h 300"/>
              <a:gd name="T16" fmla="*/ 394 w 483"/>
              <a:gd name="T17" fmla="*/ 97 h 300"/>
              <a:gd name="T18" fmla="*/ 424 w 483"/>
              <a:gd name="T19" fmla="*/ 86 h 300"/>
              <a:gd name="T20" fmla="*/ 418 w 483"/>
              <a:gd name="T21" fmla="*/ 66 h 300"/>
              <a:gd name="T22" fmla="*/ 380 w 483"/>
              <a:gd name="T23" fmla="*/ 74 h 300"/>
              <a:gd name="T24" fmla="*/ 386 w 483"/>
              <a:gd name="T25" fmla="*/ 71 h 300"/>
              <a:gd name="T26" fmla="*/ 378 w 483"/>
              <a:gd name="T27" fmla="*/ 53 h 300"/>
              <a:gd name="T28" fmla="*/ 218 w 483"/>
              <a:gd name="T29" fmla="*/ 119 h 300"/>
              <a:gd name="T30" fmla="*/ 183 w 483"/>
              <a:gd name="T31" fmla="*/ 133 h 300"/>
              <a:gd name="T32" fmla="*/ 84 w 483"/>
              <a:gd name="T33" fmla="*/ 185 h 300"/>
              <a:gd name="T34" fmla="*/ 193 w 483"/>
              <a:gd name="T35" fmla="*/ 117 h 300"/>
              <a:gd name="T36" fmla="*/ 434 w 483"/>
              <a:gd name="T37" fmla="*/ 20 h 300"/>
              <a:gd name="T38" fmla="*/ 427 w 483"/>
              <a:gd name="T39" fmla="*/ 3 h 300"/>
              <a:gd name="T40" fmla="*/ 142 w 483"/>
              <a:gd name="T41" fmla="*/ 124 h 300"/>
              <a:gd name="T42" fmla="*/ 23 w 483"/>
              <a:gd name="T43" fmla="*/ 195 h 300"/>
              <a:gd name="T44" fmla="*/ 29 w 483"/>
              <a:gd name="T45" fmla="*/ 202 h 300"/>
              <a:gd name="T46" fmla="*/ 43 w 483"/>
              <a:gd name="T47" fmla="*/ 193 h 300"/>
              <a:gd name="T48" fmla="*/ 9 w 483"/>
              <a:gd name="T49" fmla="*/ 223 h 300"/>
              <a:gd name="T50" fmla="*/ 21 w 483"/>
              <a:gd name="T51" fmla="*/ 239 h 300"/>
              <a:gd name="T52" fmla="*/ 22 w 483"/>
              <a:gd name="T53" fmla="*/ 238 h 300"/>
              <a:gd name="T54" fmla="*/ 16 w 483"/>
              <a:gd name="T55" fmla="*/ 244 h 300"/>
              <a:gd name="T56" fmla="*/ 29 w 483"/>
              <a:gd name="T57" fmla="*/ 260 h 300"/>
              <a:gd name="T58" fmla="*/ 32 w 483"/>
              <a:gd name="T59" fmla="*/ 259 h 300"/>
              <a:gd name="T60" fmla="*/ 45 w 483"/>
              <a:gd name="T61" fmla="*/ 267 h 300"/>
              <a:gd name="T62" fmla="*/ 51 w 483"/>
              <a:gd name="T63" fmla="*/ 265 h 300"/>
              <a:gd name="T64" fmla="*/ 35 w 483"/>
              <a:gd name="T65" fmla="*/ 279 h 300"/>
              <a:gd name="T66" fmla="*/ 45 w 483"/>
              <a:gd name="T67" fmla="*/ 297 h 300"/>
              <a:gd name="T68" fmla="*/ 124 w 483"/>
              <a:gd name="T69" fmla="*/ 262 h 300"/>
              <a:gd name="T70" fmla="*/ 128 w 483"/>
              <a:gd name="T71" fmla="*/ 262 h 300"/>
              <a:gd name="T72" fmla="*/ 472 w 483"/>
              <a:gd name="T73" fmla="*/ 122 h 300"/>
              <a:gd name="T74" fmla="*/ 466 w 483"/>
              <a:gd name="T75" fmla="*/ 104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83" h="300">
                <a:moveTo>
                  <a:pt x="466" y="104"/>
                </a:moveTo>
                <a:cubicBezTo>
                  <a:pt x="450" y="109"/>
                  <a:pt x="433" y="115"/>
                  <a:pt x="417" y="121"/>
                </a:cubicBezTo>
                <a:cubicBezTo>
                  <a:pt x="414" y="119"/>
                  <a:pt x="411" y="118"/>
                  <a:pt x="407" y="119"/>
                </a:cubicBezTo>
                <a:cubicBezTo>
                  <a:pt x="371" y="125"/>
                  <a:pt x="337" y="137"/>
                  <a:pt x="303" y="150"/>
                </a:cubicBezTo>
                <a:cubicBezTo>
                  <a:pt x="272" y="161"/>
                  <a:pt x="242" y="173"/>
                  <a:pt x="214" y="187"/>
                </a:cubicBezTo>
                <a:cubicBezTo>
                  <a:pt x="182" y="203"/>
                  <a:pt x="151" y="223"/>
                  <a:pt x="120" y="240"/>
                </a:cubicBezTo>
                <a:cubicBezTo>
                  <a:pt x="173" y="205"/>
                  <a:pt x="231" y="175"/>
                  <a:pt x="290" y="152"/>
                </a:cubicBezTo>
                <a:cubicBezTo>
                  <a:pt x="325" y="140"/>
                  <a:pt x="360" y="129"/>
                  <a:pt x="394" y="118"/>
                </a:cubicBezTo>
                <a:cubicBezTo>
                  <a:pt x="406" y="115"/>
                  <a:pt x="403" y="100"/>
                  <a:pt x="394" y="97"/>
                </a:cubicBezTo>
                <a:cubicBezTo>
                  <a:pt x="404" y="94"/>
                  <a:pt x="414" y="90"/>
                  <a:pt x="424" y="86"/>
                </a:cubicBezTo>
                <a:cubicBezTo>
                  <a:pt x="436" y="81"/>
                  <a:pt x="432" y="64"/>
                  <a:pt x="418" y="66"/>
                </a:cubicBezTo>
                <a:cubicBezTo>
                  <a:pt x="405" y="68"/>
                  <a:pt x="392" y="70"/>
                  <a:pt x="380" y="74"/>
                </a:cubicBezTo>
                <a:cubicBezTo>
                  <a:pt x="382" y="73"/>
                  <a:pt x="384" y="72"/>
                  <a:pt x="386" y="71"/>
                </a:cubicBezTo>
                <a:cubicBezTo>
                  <a:pt x="397" y="66"/>
                  <a:pt x="389" y="51"/>
                  <a:pt x="378" y="53"/>
                </a:cubicBezTo>
                <a:cubicBezTo>
                  <a:pt x="322" y="64"/>
                  <a:pt x="270" y="92"/>
                  <a:pt x="218" y="119"/>
                </a:cubicBezTo>
                <a:cubicBezTo>
                  <a:pt x="206" y="123"/>
                  <a:pt x="195" y="128"/>
                  <a:pt x="183" y="133"/>
                </a:cubicBezTo>
                <a:cubicBezTo>
                  <a:pt x="149" y="148"/>
                  <a:pt x="116" y="167"/>
                  <a:pt x="84" y="185"/>
                </a:cubicBezTo>
                <a:cubicBezTo>
                  <a:pt x="118" y="159"/>
                  <a:pt x="155" y="137"/>
                  <a:pt x="193" y="117"/>
                </a:cubicBezTo>
                <a:cubicBezTo>
                  <a:pt x="274" y="85"/>
                  <a:pt x="357" y="60"/>
                  <a:pt x="434" y="20"/>
                </a:cubicBezTo>
                <a:cubicBezTo>
                  <a:pt x="443" y="15"/>
                  <a:pt x="436" y="0"/>
                  <a:pt x="427" y="3"/>
                </a:cubicBezTo>
                <a:cubicBezTo>
                  <a:pt x="330" y="35"/>
                  <a:pt x="231" y="71"/>
                  <a:pt x="142" y="124"/>
                </a:cubicBezTo>
                <a:cubicBezTo>
                  <a:pt x="100" y="143"/>
                  <a:pt x="60" y="166"/>
                  <a:pt x="23" y="195"/>
                </a:cubicBezTo>
                <a:cubicBezTo>
                  <a:pt x="19" y="198"/>
                  <a:pt x="24" y="205"/>
                  <a:pt x="29" y="202"/>
                </a:cubicBezTo>
                <a:cubicBezTo>
                  <a:pt x="33" y="199"/>
                  <a:pt x="38" y="196"/>
                  <a:pt x="43" y="193"/>
                </a:cubicBezTo>
                <a:cubicBezTo>
                  <a:pt x="31" y="202"/>
                  <a:pt x="20" y="213"/>
                  <a:pt x="9" y="223"/>
                </a:cubicBezTo>
                <a:cubicBezTo>
                  <a:pt x="0" y="232"/>
                  <a:pt x="11" y="243"/>
                  <a:pt x="21" y="239"/>
                </a:cubicBezTo>
                <a:cubicBezTo>
                  <a:pt x="21" y="239"/>
                  <a:pt x="21" y="238"/>
                  <a:pt x="22" y="238"/>
                </a:cubicBezTo>
                <a:cubicBezTo>
                  <a:pt x="20" y="240"/>
                  <a:pt x="18" y="242"/>
                  <a:pt x="16" y="244"/>
                </a:cubicBezTo>
                <a:cubicBezTo>
                  <a:pt x="9" y="254"/>
                  <a:pt x="18" y="265"/>
                  <a:pt x="29" y="260"/>
                </a:cubicBezTo>
                <a:cubicBezTo>
                  <a:pt x="30" y="260"/>
                  <a:pt x="31" y="259"/>
                  <a:pt x="32" y="259"/>
                </a:cubicBezTo>
                <a:cubicBezTo>
                  <a:pt x="33" y="264"/>
                  <a:pt x="38" y="269"/>
                  <a:pt x="45" y="267"/>
                </a:cubicBezTo>
                <a:cubicBezTo>
                  <a:pt x="47" y="267"/>
                  <a:pt x="49" y="266"/>
                  <a:pt x="51" y="265"/>
                </a:cubicBezTo>
                <a:cubicBezTo>
                  <a:pt x="45" y="270"/>
                  <a:pt x="40" y="274"/>
                  <a:pt x="35" y="279"/>
                </a:cubicBezTo>
                <a:cubicBezTo>
                  <a:pt x="27" y="286"/>
                  <a:pt x="35" y="300"/>
                  <a:pt x="45" y="297"/>
                </a:cubicBezTo>
                <a:cubicBezTo>
                  <a:pt x="73" y="288"/>
                  <a:pt x="99" y="276"/>
                  <a:pt x="124" y="262"/>
                </a:cubicBezTo>
                <a:cubicBezTo>
                  <a:pt x="126" y="263"/>
                  <a:pt x="127" y="263"/>
                  <a:pt x="128" y="262"/>
                </a:cubicBezTo>
                <a:cubicBezTo>
                  <a:pt x="248" y="231"/>
                  <a:pt x="355" y="163"/>
                  <a:pt x="472" y="122"/>
                </a:cubicBezTo>
                <a:cubicBezTo>
                  <a:pt x="483" y="118"/>
                  <a:pt x="478" y="100"/>
                  <a:pt x="466" y="10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6984557"/>
              </p:ext>
            </p:extLst>
          </p:nvPr>
        </p:nvGraphicFramePr>
        <p:xfrm>
          <a:off x="1004915" y="1482725"/>
          <a:ext cx="8124345" cy="4364940"/>
        </p:xfrm>
        <a:graphic>
          <a:graphicData uri="http://schemas.openxmlformats.org/drawingml/2006/table">
            <a:tbl>
              <a:tblPr firstRow="1" firstCol="1" bandRow="1"/>
              <a:tblGrid>
                <a:gridCol w="1740057">
                  <a:extLst>
                    <a:ext uri="{9D8B030D-6E8A-4147-A177-3AD203B41FA5}">
                      <a16:colId xmlns:a16="http://schemas.microsoft.com/office/drawing/2014/main" xmlns="" val="2968274753"/>
                    </a:ext>
                  </a:extLst>
                </a:gridCol>
                <a:gridCol w="2128096">
                  <a:extLst>
                    <a:ext uri="{9D8B030D-6E8A-4147-A177-3AD203B41FA5}">
                      <a16:colId xmlns:a16="http://schemas.microsoft.com/office/drawing/2014/main" xmlns="" val="2934969743"/>
                    </a:ext>
                  </a:extLst>
                </a:gridCol>
                <a:gridCol w="2128096">
                  <a:extLst>
                    <a:ext uri="{9D8B030D-6E8A-4147-A177-3AD203B41FA5}">
                      <a16:colId xmlns:a16="http://schemas.microsoft.com/office/drawing/2014/main" xmlns="" val="1964870965"/>
                    </a:ext>
                  </a:extLst>
                </a:gridCol>
                <a:gridCol w="2128096">
                  <a:extLst>
                    <a:ext uri="{9D8B030D-6E8A-4147-A177-3AD203B41FA5}">
                      <a16:colId xmlns:a16="http://schemas.microsoft.com/office/drawing/2014/main" xmlns="" val="2601895305"/>
                    </a:ext>
                  </a:extLst>
                </a:gridCol>
              </a:tblGrid>
              <a:tr h="72749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zh-TW" altLang="en-US" sz="16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認知向度</a:t>
                      </a:r>
                      <a:endParaRPr lang="en-US" altLang="zh-TW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en-US" sz="16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知識向度</a:t>
                      </a:r>
                      <a:endParaRPr lang="zh-TW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概念理解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程序執行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解題思考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6921956"/>
                  </a:ext>
                </a:extLst>
              </a:tr>
              <a:tr h="72749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數與計算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38149540"/>
                  </a:ext>
                </a:extLst>
              </a:tr>
              <a:tr h="72749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量與實測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62898314"/>
                  </a:ext>
                </a:extLst>
              </a:tr>
              <a:tr h="72749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幾何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08338475"/>
                  </a:ext>
                </a:extLst>
              </a:tr>
              <a:tr h="72749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代數</a:t>
                      </a:r>
                      <a:endParaRPr lang="zh-TW" sz="2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</a:t>
                      </a:r>
                      <a:endParaRPr lang="zh-TW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68304853"/>
                  </a:ext>
                </a:extLst>
              </a:tr>
              <a:tr h="72749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統計</a:t>
                      </a:r>
                      <a:endParaRPr lang="zh-TW" sz="2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</a:t>
                      </a:r>
                      <a:endParaRPr lang="zh-TW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</a:t>
                      </a:r>
                      <a:endParaRPr lang="zh-TW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43124053"/>
                  </a:ext>
                </a:extLst>
              </a:tr>
            </a:tbl>
          </a:graphicData>
        </a:graphic>
      </p:graphicFrame>
      <p:sp>
        <p:nvSpPr>
          <p:cNvPr id="4" name="標題 2"/>
          <p:cNvSpPr txBox="1">
            <a:spLocks/>
          </p:cNvSpPr>
          <p:nvPr/>
        </p:nvSpPr>
        <p:spPr>
          <a:xfrm>
            <a:off x="2503809" y="552556"/>
            <a:ext cx="7184382" cy="72278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四年級</a:t>
            </a:r>
            <a:r>
              <a:rPr lang="zh-TW" altLang="en-US" b="1" dirty="0" smtClean="0">
                <a:solidFill>
                  <a:srgbClr val="1302F4"/>
                </a:solidFill>
                <a:latin typeface="微軟正黑體" pitchFamily="34" charset="-120"/>
                <a:ea typeface="微軟正黑體" pitchFamily="34" charset="-120"/>
              </a:rPr>
              <a:t>數學</a:t>
            </a:r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評量架構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與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結果</a:t>
            </a:r>
            <a:endParaRPr lang="zh-TW" altLang="en-US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1004915" y="3657600"/>
            <a:ext cx="8124345" cy="722127"/>
          </a:xfrm>
          <a:prstGeom prst="roundRect">
            <a:avLst>
              <a:gd name="adj" fmla="val 5988"/>
            </a:avLst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graphicFrame>
        <p:nvGraphicFramePr>
          <p:cNvPr id="10" name="表格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1620868"/>
              </p:ext>
            </p:extLst>
          </p:nvPr>
        </p:nvGraphicFramePr>
        <p:xfrm>
          <a:off x="9433665" y="1476015"/>
          <a:ext cx="2199010" cy="4371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9505">
                  <a:extLst>
                    <a:ext uri="{9D8B030D-6E8A-4147-A177-3AD203B41FA5}">
                      <a16:colId xmlns:a16="http://schemas.microsoft.com/office/drawing/2014/main" xmlns="" val="1296037408"/>
                    </a:ext>
                  </a:extLst>
                </a:gridCol>
                <a:gridCol w="1099505">
                  <a:extLst>
                    <a:ext uri="{9D8B030D-6E8A-4147-A177-3AD203B41FA5}">
                      <a16:colId xmlns:a16="http://schemas.microsoft.com/office/drawing/2014/main" xmlns="" val="1224145360"/>
                    </a:ext>
                  </a:extLst>
                </a:gridCol>
              </a:tblGrid>
              <a:tr h="1831959"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作答</a:t>
                      </a:r>
                      <a:endParaRPr lang="en-US" altLang="zh-TW" sz="2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人數</a:t>
                      </a:r>
                      <a:endParaRPr lang="en-US" altLang="zh-TW" sz="2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21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18,059/</a:t>
                      </a:r>
                    </a:p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2100" b="1" kern="12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18351</a:t>
                      </a:r>
                      <a:endParaRPr lang="zh-TW" altLang="en-US" sz="2100" b="1" kern="12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76736743"/>
                  </a:ext>
                </a:extLst>
              </a:tr>
              <a:tr h="1374207"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缺考率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2100" b="1" kern="12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1.59%</a:t>
                      </a:r>
                      <a:endParaRPr lang="zh-TW" altLang="en-US" sz="2100" b="1" kern="12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3949940"/>
                  </a:ext>
                </a:extLst>
              </a:tr>
              <a:tr h="1165484"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rgbClr val="3333FF"/>
                          </a:solidFill>
                          <a:latin typeface="+mn-lt"/>
                          <a:ea typeface="+mn-ea"/>
                          <a:cs typeface="+mn-cs"/>
                        </a:rPr>
                        <a:t>平均</a:t>
                      </a:r>
                      <a:endParaRPr lang="en-US" altLang="zh-TW" sz="2000" b="1" kern="1200" dirty="0">
                        <a:solidFill>
                          <a:srgbClr val="3333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rgbClr val="3333FF"/>
                          </a:solidFill>
                          <a:latin typeface="+mn-lt"/>
                          <a:ea typeface="+mn-ea"/>
                          <a:cs typeface="+mn-cs"/>
                        </a:rPr>
                        <a:t>通過率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2100" b="1" kern="1200" dirty="0">
                          <a:solidFill>
                            <a:srgbClr val="3333FF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62%</a:t>
                      </a:r>
                      <a:endParaRPr lang="zh-TW" altLang="en-US" sz="2100" b="1" kern="1200" dirty="0">
                        <a:solidFill>
                          <a:srgbClr val="3333FF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960555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3157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45">
            <a:extLst>
              <a:ext uri="{FF2B5EF4-FFF2-40B4-BE49-F238E27FC236}">
                <a16:creationId xmlns:a16="http://schemas.microsoft.com/office/drawing/2014/main" xmlns="" id="{FA4B5AC7-50C9-46C6-9E73-4640297BEBAB}"/>
              </a:ext>
            </a:extLst>
          </p:cNvPr>
          <p:cNvSpPr>
            <a:spLocks/>
          </p:cNvSpPr>
          <p:nvPr/>
        </p:nvSpPr>
        <p:spPr bwMode="auto">
          <a:xfrm rot="935833">
            <a:off x="7038510" y="162071"/>
            <a:ext cx="2715994" cy="1083581"/>
          </a:xfrm>
          <a:custGeom>
            <a:avLst/>
            <a:gdLst>
              <a:gd name="T0" fmla="*/ 466 w 483"/>
              <a:gd name="T1" fmla="*/ 104 h 300"/>
              <a:gd name="T2" fmla="*/ 417 w 483"/>
              <a:gd name="T3" fmla="*/ 121 h 300"/>
              <a:gd name="T4" fmla="*/ 407 w 483"/>
              <a:gd name="T5" fmla="*/ 119 h 300"/>
              <a:gd name="T6" fmla="*/ 303 w 483"/>
              <a:gd name="T7" fmla="*/ 150 h 300"/>
              <a:gd name="T8" fmla="*/ 214 w 483"/>
              <a:gd name="T9" fmla="*/ 187 h 300"/>
              <a:gd name="T10" fmla="*/ 120 w 483"/>
              <a:gd name="T11" fmla="*/ 240 h 300"/>
              <a:gd name="T12" fmla="*/ 290 w 483"/>
              <a:gd name="T13" fmla="*/ 152 h 300"/>
              <a:gd name="T14" fmla="*/ 394 w 483"/>
              <a:gd name="T15" fmla="*/ 118 h 300"/>
              <a:gd name="T16" fmla="*/ 394 w 483"/>
              <a:gd name="T17" fmla="*/ 97 h 300"/>
              <a:gd name="T18" fmla="*/ 424 w 483"/>
              <a:gd name="T19" fmla="*/ 86 h 300"/>
              <a:gd name="T20" fmla="*/ 418 w 483"/>
              <a:gd name="T21" fmla="*/ 66 h 300"/>
              <a:gd name="T22" fmla="*/ 380 w 483"/>
              <a:gd name="T23" fmla="*/ 74 h 300"/>
              <a:gd name="T24" fmla="*/ 386 w 483"/>
              <a:gd name="T25" fmla="*/ 71 h 300"/>
              <a:gd name="T26" fmla="*/ 378 w 483"/>
              <a:gd name="T27" fmla="*/ 53 h 300"/>
              <a:gd name="T28" fmla="*/ 218 w 483"/>
              <a:gd name="T29" fmla="*/ 119 h 300"/>
              <a:gd name="T30" fmla="*/ 183 w 483"/>
              <a:gd name="T31" fmla="*/ 133 h 300"/>
              <a:gd name="T32" fmla="*/ 84 w 483"/>
              <a:gd name="T33" fmla="*/ 185 h 300"/>
              <a:gd name="T34" fmla="*/ 193 w 483"/>
              <a:gd name="T35" fmla="*/ 117 h 300"/>
              <a:gd name="T36" fmla="*/ 434 w 483"/>
              <a:gd name="T37" fmla="*/ 20 h 300"/>
              <a:gd name="T38" fmla="*/ 427 w 483"/>
              <a:gd name="T39" fmla="*/ 3 h 300"/>
              <a:gd name="T40" fmla="*/ 142 w 483"/>
              <a:gd name="T41" fmla="*/ 124 h 300"/>
              <a:gd name="T42" fmla="*/ 23 w 483"/>
              <a:gd name="T43" fmla="*/ 195 h 300"/>
              <a:gd name="T44" fmla="*/ 29 w 483"/>
              <a:gd name="T45" fmla="*/ 202 h 300"/>
              <a:gd name="T46" fmla="*/ 43 w 483"/>
              <a:gd name="T47" fmla="*/ 193 h 300"/>
              <a:gd name="T48" fmla="*/ 9 w 483"/>
              <a:gd name="T49" fmla="*/ 223 h 300"/>
              <a:gd name="T50" fmla="*/ 21 w 483"/>
              <a:gd name="T51" fmla="*/ 239 h 300"/>
              <a:gd name="T52" fmla="*/ 22 w 483"/>
              <a:gd name="T53" fmla="*/ 238 h 300"/>
              <a:gd name="T54" fmla="*/ 16 w 483"/>
              <a:gd name="T55" fmla="*/ 244 h 300"/>
              <a:gd name="T56" fmla="*/ 29 w 483"/>
              <a:gd name="T57" fmla="*/ 260 h 300"/>
              <a:gd name="T58" fmla="*/ 32 w 483"/>
              <a:gd name="T59" fmla="*/ 259 h 300"/>
              <a:gd name="T60" fmla="*/ 45 w 483"/>
              <a:gd name="T61" fmla="*/ 267 h 300"/>
              <a:gd name="T62" fmla="*/ 51 w 483"/>
              <a:gd name="T63" fmla="*/ 265 h 300"/>
              <a:gd name="T64" fmla="*/ 35 w 483"/>
              <a:gd name="T65" fmla="*/ 279 h 300"/>
              <a:gd name="T66" fmla="*/ 45 w 483"/>
              <a:gd name="T67" fmla="*/ 297 h 300"/>
              <a:gd name="T68" fmla="*/ 124 w 483"/>
              <a:gd name="T69" fmla="*/ 262 h 300"/>
              <a:gd name="T70" fmla="*/ 128 w 483"/>
              <a:gd name="T71" fmla="*/ 262 h 300"/>
              <a:gd name="T72" fmla="*/ 472 w 483"/>
              <a:gd name="T73" fmla="*/ 122 h 300"/>
              <a:gd name="T74" fmla="*/ 466 w 483"/>
              <a:gd name="T75" fmla="*/ 104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83" h="300">
                <a:moveTo>
                  <a:pt x="466" y="104"/>
                </a:moveTo>
                <a:cubicBezTo>
                  <a:pt x="450" y="109"/>
                  <a:pt x="433" y="115"/>
                  <a:pt x="417" y="121"/>
                </a:cubicBezTo>
                <a:cubicBezTo>
                  <a:pt x="414" y="119"/>
                  <a:pt x="411" y="118"/>
                  <a:pt x="407" y="119"/>
                </a:cubicBezTo>
                <a:cubicBezTo>
                  <a:pt x="371" y="125"/>
                  <a:pt x="337" y="137"/>
                  <a:pt x="303" y="150"/>
                </a:cubicBezTo>
                <a:cubicBezTo>
                  <a:pt x="272" y="161"/>
                  <a:pt x="242" y="173"/>
                  <a:pt x="214" y="187"/>
                </a:cubicBezTo>
                <a:cubicBezTo>
                  <a:pt x="182" y="203"/>
                  <a:pt x="151" y="223"/>
                  <a:pt x="120" y="240"/>
                </a:cubicBezTo>
                <a:cubicBezTo>
                  <a:pt x="173" y="205"/>
                  <a:pt x="231" y="175"/>
                  <a:pt x="290" y="152"/>
                </a:cubicBezTo>
                <a:cubicBezTo>
                  <a:pt x="325" y="140"/>
                  <a:pt x="360" y="129"/>
                  <a:pt x="394" y="118"/>
                </a:cubicBezTo>
                <a:cubicBezTo>
                  <a:pt x="406" y="115"/>
                  <a:pt x="403" y="100"/>
                  <a:pt x="394" y="97"/>
                </a:cubicBezTo>
                <a:cubicBezTo>
                  <a:pt x="404" y="94"/>
                  <a:pt x="414" y="90"/>
                  <a:pt x="424" y="86"/>
                </a:cubicBezTo>
                <a:cubicBezTo>
                  <a:pt x="436" y="81"/>
                  <a:pt x="432" y="64"/>
                  <a:pt x="418" y="66"/>
                </a:cubicBezTo>
                <a:cubicBezTo>
                  <a:pt x="405" y="68"/>
                  <a:pt x="392" y="70"/>
                  <a:pt x="380" y="74"/>
                </a:cubicBezTo>
                <a:cubicBezTo>
                  <a:pt x="382" y="73"/>
                  <a:pt x="384" y="72"/>
                  <a:pt x="386" y="71"/>
                </a:cubicBezTo>
                <a:cubicBezTo>
                  <a:pt x="397" y="66"/>
                  <a:pt x="389" y="51"/>
                  <a:pt x="378" y="53"/>
                </a:cubicBezTo>
                <a:cubicBezTo>
                  <a:pt x="322" y="64"/>
                  <a:pt x="270" y="92"/>
                  <a:pt x="218" y="119"/>
                </a:cubicBezTo>
                <a:cubicBezTo>
                  <a:pt x="206" y="123"/>
                  <a:pt x="195" y="128"/>
                  <a:pt x="183" y="133"/>
                </a:cubicBezTo>
                <a:cubicBezTo>
                  <a:pt x="149" y="148"/>
                  <a:pt x="116" y="167"/>
                  <a:pt x="84" y="185"/>
                </a:cubicBezTo>
                <a:cubicBezTo>
                  <a:pt x="118" y="159"/>
                  <a:pt x="155" y="137"/>
                  <a:pt x="193" y="117"/>
                </a:cubicBezTo>
                <a:cubicBezTo>
                  <a:pt x="274" y="85"/>
                  <a:pt x="357" y="60"/>
                  <a:pt x="434" y="20"/>
                </a:cubicBezTo>
                <a:cubicBezTo>
                  <a:pt x="443" y="15"/>
                  <a:pt x="436" y="0"/>
                  <a:pt x="427" y="3"/>
                </a:cubicBezTo>
                <a:cubicBezTo>
                  <a:pt x="330" y="35"/>
                  <a:pt x="231" y="71"/>
                  <a:pt x="142" y="124"/>
                </a:cubicBezTo>
                <a:cubicBezTo>
                  <a:pt x="100" y="143"/>
                  <a:pt x="60" y="166"/>
                  <a:pt x="23" y="195"/>
                </a:cubicBezTo>
                <a:cubicBezTo>
                  <a:pt x="19" y="198"/>
                  <a:pt x="24" y="205"/>
                  <a:pt x="29" y="202"/>
                </a:cubicBezTo>
                <a:cubicBezTo>
                  <a:pt x="33" y="199"/>
                  <a:pt x="38" y="196"/>
                  <a:pt x="43" y="193"/>
                </a:cubicBezTo>
                <a:cubicBezTo>
                  <a:pt x="31" y="202"/>
                  <a:pt x="20" y="213"/>
                  <a:pt x="9" y="223"/>
                </a:cubicBezTo>
                <a:cubicBezTo>
                  <a:pt x="0" y="232"/>
                  <a:pt x="11" y="243"/>
                  <a:pt x="21" y="239"/>
                </a:cubicBezTo>
                <a:cubicBezTo>
                  <a:pt x="21" y="239"/>
                  <a:pt x="21" y="238"/>
                  <a:pt x="22" y="238"/>
                </a:cubicBezTo>
                <a:cubicBezTo>
                  <a:pt x="20" y="240"/>
                  <a:pt x="18" y="242"/>
                  <a:pt x="16" y="244"/>
                </a:cubicBezTo>
                <a:cubicBezTo>
                  <a:pt x="9" y="254"/>
                  <a:pt x="18" y="265"/>
                  <a:pt x="29" y="260"/>
                </a:cubicBezTo>
                <a:cubicBezTo>
                  <a:pt x="30" y="260"/>
                  <a:pt x="31" y="259"/>
                  <a:pt x="32" y="259"/>
                </a:cubicBezTo>
                <a:cubicBezTo>
                  <a:pt x="33" y="264"/>
                  <a:pt x="38" y="269"/>
                  <a:pt x="45" y="267"/>
                </a:cubicBezTo>
                <a:cubicBezTo>
                  <a:pt x="47" y="267"/>
                  <a:pt x="49" y="266"/>
                  <a:pt x="51" y="265"/>
                </a:cubicBezTo>
                <a:cubicBezTo>
                  <a:pt x="45" y="270"/>
                  <a:pt x="40" y="274"/>
                  <a:pt x="35" y="279"/>
                </a:cubicBezTo>
                <a:cubicBezTo>
                  <a:pt x="27" y="286"/>
                  <a:pt x="35" y="300"/>
                  <a:pt x="45" y="297"/>
                </a:cubicBezTo>
                <a:cubicBezTo>
                  <a:pt x="73" y="288"/>
                  <a:pt x="99" y="276"/>
                  <a:pt x="124" y="262"/>
                </a:cubicBezTo>
                <a:cubicBezTo>
                  <a:pt x="126" y="263"/>
                  <a:pt x="127" y="263"/>
                  <a:pt x="128" y="262"/>
                </a:cubicBezTo>
                <a:cubicBezTo>
                  <a:pt x="248" y="231"/>
                  <a:pt x="355" y="163"/>
                  <a:pt x="472" y="122"/>
                </a:cubicBezTo>
                <a:cubicBezTo>
                  <a:pt x="483" y="118"/>
                  <a:pt x="478" y="100"/>
                  <a:pt x="466" y="10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2821133"/>
              </p:ext>
            </p:extLst>
          </p:nvPr>
        </p:nvGraphicFramePr>
        <p:xfrm>
          <a:off x="1153677" y="1234440"/>
          <a:ext cx="9941106" cy="5130888"/>
        </p:xfrm>
        <a:graphic>
          <a:graphicData uri="http://schemas.openxmlformats.org/drawingml/2006/table">
            <a:tbl>
              <a:tblPr firstRow="1" firstCol="1" bandRow="1"/>
              <a:tblGrid>
                <a:gridCol w="2129167">
                  <a:extLst>
                    <a:ext uri="{9D8B030D-6E8A-4147-A177-3AD203B41FA5}">
                      <a16:colId xmlns:a16="http://schemas.microsoft.com/office/drawing/2014/main" xmlns="" val="2968274753"/>
                    </a:ext>
                  </a:extLst>
                </a:gridCol>
                <a:gridCol w="7811939">
                  <a:extLst>
                    <a:ext uri="{9D8B030D-6E8A-4147-A177-3AD203B41FA5}">
                      <a16:colId xmlns:a16="http://schemas.microsoft.com/office/drawing/2014/main" xmlns="" val="2934969743"/>
                    </a:ext>
                  </a:extLst>
                </a:gridCol>
              </a:tblGrid>
              <a:tr h="668435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知識向度</a:t>
                      </a:r>
                      <a:endParaRPr lang="zh-TW" sz="2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內涵說明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6921956"/>
                  </a:ext>
                </a:extLst>
              </a:tr>
              <a:tr h="1028092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數與計算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zh-TW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正整數中大數的位名與位值單位換算、較大整數的加減乘除直式計算、</a:t>
                      </a:r>
                      <a:r>
                        <a:rPr lang="zh-TW" altLang="zh-TW" sz="2000" b="1" kern="1200" dirty="0">
                          <a:solidFill>
                            <a:srgbClr val="3333FF"/>
                          </a:solidFill>
                          <a:latin typeface="+mn-lt"/>
                          <a:ea typeface="+mn-ea"/>
                          <a:cs typeface="+mn-cs"/>
                        </a:rPr>
                        <a:t>正整數的四則混合計算</a:t>
                      </a:r>
                      <a:r>
                        <a:rPr lang="zh-TW" altLang="zh-TW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、二位小數的位名與大小比較、二位小數的加、減與整數倍計算</a:t>
                      </a:r>
                      <a:r>
                        <a:rPr lang="zh-TW" altLang="en-US" sz="2000" b="1" kern="1200" dirty="0">
                          <a:solidFill>
                            <a:schemeClr val="tx1"/>
                          </a:solidFill>
                          <a:latin typeface="PMingLiU" panose="02020500000000000000" pitchFamily="18" charset="-120"/>
                          <a:ea typeface="PMingLiU" panose="02020500000000000000" pitchFamily="18" charset="-120"/>
                          <a:cs typeface="+mn-cs"/>
                        </a:rPr>
                        <a:t>。</a:t>
                      </a:r>
                      <a:endParaRPr lang="zh-TW" altLang="en-US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38149540"/>
                  </a:ext>
                </a:extLst>
              </a:tr>
              <a:tr h="613155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量與實測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zh-TW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利用複名數解決不同類量（</a:t>
                      </a:r>
                      <a:r>
                        <a:rPr lang="zh-TW" altLang="zh-TW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長</a:t>
                      </a:r>
                      <a:r>
                        <a:rPr lang="zh-TW" altLang="en-US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度</a:t>
                      </a:r>
                      <a:r>
                        <a:rPr lang="zh-TW" altLang="zh-TW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、</a:t>
                      </a:r>
                      <a:r>
                        <a:rPr lang="zh-TW" altLang="zh-TW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容量、重量）的計算問題</a:t>
                      </a:r>
                      <a:r>
                        <a:rPr lang="zh-TW" altLang="en-US" sz="2000" b="1" kern="1200" dirty="0">
                          <a:solidFill>
                            <a:schemeClr val="tx1"/>
                          </a:solidFill>
                          <a:latin typeface="PMingLiU" panose="02020500000000000000" pitchFamily="18" charset="-120"/>
                          <a:ea typeface="PMingLiU" panose="02020500000000000000" pitchFamily="18" charset="-120"/>
                          <a:cs typeface="+mn-cs"/>
                        </a:rPr>
                        <a:t>。</a:t>
                      </a:r>
                      <a:endParaRPr lang="zh-TW" altLang="en-US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62898314"/>
                  </a:ext>
                </a:extLst>
              </a:tr>
              <a:tr h="137078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幾何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zh-TW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使用量角器實測角</a:t>
                      </a:r>
                      <a:r>
                        <a:rPr lang="zh-TW" altLang="en-US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度</a:t>
                      </a:r>
                      <a:r>
                        <a:rPr lang="zh-TW" altLang="zh-TW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或</a:t>
                      </a:r>
                      <a:r>
                        <a:rPr lang="zh-TW" altLang="zh-TW" sz="20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畫出指定的角</a:t>
                      </a:r>
                      <a:r>
                        <a:rPr lang="zh-TW" altLang="zh-TW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、</a:t>
                      </a:r>
                      <a:r>
                        <a:rPr lang="zh-TW" altLang="zh-TW" sz="20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旋轉角</a:t>
                      </a:r>
                      <a:r>
                        <a:rPr lang="zh-TW" altLang="zh-TW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（包括平角和周角）的意義、運用「角」與「邊」等構成要素辨認簡單平面圖形、</a:t>
                      </a:r>
                      <a:r>
                        <a:rPr lang="zh-TW" altLang="zh-TW" sz="20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平面圖形的全等意義</a:t>
                      </a:r>
                      <a:r>
                        <a:rPr lang="zh-TW" altLang="en-US" sz="20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、</a:t>
                      </a:r>
                      <a:r>
                        <a:rPr lang="zh-TW" altLang="zh-TW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基本三角形與四邊形的簡單性質、平</a:t>
                      </a:r>
                      <a:r>
                        <a:rPr lang="zh-TW" altLang="en-US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行</a:t>
                      </a:r>
                      <a:r>
                        <a:rPr lang="zh-TW" altLang="zh-TW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四邊形與梯形</a:t>
                      </a:r>
                      <a:r>
                        <a:rPr lang="zh-TW" altLang="en-US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。</a:t>
                      </a:r>
                      <a:endParaRPr lang="zh-TW" altLang="en-US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08338475"/>
                  </a:ext>
                </a:extLst>
              </a:tr>
              <a:tr h="630066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代數</a:t>
                      </a:r>
                      <a:endParaRPr lang="zh-TW" sz="2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zh-TW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運用數的運算性質進行</a:t>
                      </a:r>
                      <a:r>
                        <a:rPr lang="zh-TW" altLang="zh-TW" sz="2000" b="1" kern="1200" dirty="0">
                          <a:solidFill>
                            <a:srgbClr val="3333FF"/>
                          </a:solidFill>
                          <a:latin typeface="+mn-lt"/>
                          <a:ea typeface="+mn-ea"/>
                          <a:cs typeface="+mn-cs"/>
                        </a:rPr>
                        <a:t>四則混合計算</a:t>
                      </a:r>
                      <a:r>
                        <a:rPr lang="zh-TW" altLang="en-US" sz="2000" b="1" kern="1200" dirty="0">
                          <a:solidFill>
                            <a:schemeClr val="tx1"/>
                          </a:solidFill>
                          <a:latin typeface="PMingLiU" panose="02020500000000000000" pitchFamily="18" charset="-120"/>
                          <a:ea typeface="PMingLiU" panose="02020500000000000000" pitchFamily="18" charset="-120"/>
                          <a:cs typeface="+mn-cs"/>
                        </a:rPr>
                        <a:t>。</a:t>
                      </a:r>
                      <a:endParaRPr lang="zh-TW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83418250"/>
                  </a:ext>
                </a:extLst>
              </a:tr>
              <a:tr h="820351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統計</a:t>
                      </a:r>
                      <a:endParaRPr lang="zh-TW" sz="2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zh-TW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報讀生活中常用的折線圖</a:t>
                      </a:r>
                      <a:r>
                        <a:rPr lang="zh-TW" altLang="en-US" sz="2000" b="1" kern="1200" dirty="0">
                          <a:solidFill>
                            <a:schemeClr val="tx1"/>
                          </a:solidFill>
                          <a:latin typeface="PMingLiU" panose="02020500000000000000" pitchFamily="18" charset="-120"/>
                          <a:ea typeface="PMingLiU" panose="02020500000000000000" pitchFamily="18" charset="-120"/>
                          <a:cs typeface="+mn-cs"/>
                        </a:rPr>
                        <a:t>。</a:t>
                      </a:r>
                      <a:endParaRPr lang="zh-TW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89443277"/>
                  </a:ext>
                </a:extLst>
              </a:tr>
            </a:tbl>
          </a:graphicData>
        </a:graphic>
      </p:graphicFrame>
      <p:sp>
        <p:nvSpPr>
          <p:cNvPr id="4" name="標題 2"/>
          <p:cNvSpPr txBox="1">
            <a:spLocks/>
          </p:cNvSpPr>
          <p:nvPr/>
        </p:nvSpPr>
        <p:spPr>
          <a:xfrm>
            <a:off x="1541269" y="448056"/>
            <a:ext cx="9165921" cy="64788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四年級</a:t>
            </a:r>
            <a:r>
              <a:rPr lang="zh-TW" altLang="en-US" b="1" dirty="0" smtClean="0">
                <a:solidFill>
                  <a:srgbClr val="1302F4"/>
                </a:solidFill>
                <a:latin typeface="微軟正黑體" pitchFamily="34" charset="-120"/>
                <a:ea typeface="微軟正黑體" pitchFamily="34" charset="-120"/>
              </a:rPr>
              <a:t>數學</a:t>
            </a:r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評量架構</a:t>
            </a:r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知識向度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說明</a:t>
            </a:r>
            <a:endParaRPr lang="zh-TW" altLang="en-US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1153678" y="3544573"/>
            <a:ext cx="9941106" cy="1357365"/>
          </a:xfrm>
          <a:prstGeom prst="roundRect">
            <a:avLst>
              <a:gd name="adj" fmla="val 6927"/>
            </a:avLst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922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45">
            <a:extLst>
              <a:ext uri="{FF2B5EF4-FFF2-40B4-BE49-F238E27FC236}">
                <a16:creationId xmlns:a16="http://schemas.microsoft.com/office/drawing/2014/main" xmlns="" id="{FA4B5AC7-50C9-46C6-9E73-4640297BEBAB}"/>
              </a:ext>
            </a:extLst>
          </p:cNvPr>
          <p:cNvSpPr>
            <a:spLocks/>
          </p:cNvSpPr>
          <p:nvPr/>
        </p:nvSpPr>
        <p:spPr bwMode="auto">
          <a:xfrm rot="935833">
            <a:off x="6186398" y="295990"/>
            <a:ext cx="2337648" cy="992571"/>
          </a:xfrm>
          <a:custGeom>
            <a:avLst/>
            <a:gdLst>
              <a:gd name="T0" fmla="*/ 466 w 483"/>
              <a:gd name="T1" fmla="*/ 104 h 300"/>
              <a:gd name="T2" fmla="*/ 417 w 483"/>
              <a:gd name="T3" fmla="*/ 121 h 300"/>
              <a:gd name="T4" fmla="*/ 407 w 483"/>
              <a:gd name="T5" fmla="*/ 119 h 300"/>
              <a:gd name="T6" fmla="*/ 303 w 483"/>
              <a:gd name="T7" fmla="*/ 150 h 300"/>
              <a:gd name="T8" fmla="*/ 214 w 483"/>
              <a:gd name="T9" fmla="*/ 187 h 300"/>
              <a:gd name="T10" fmla="*/ 120 w 483"/>
              <a:gd name="T11" fmla="*/ 240 h 300"/>
              <a:gd name="T12" fmla="*/ 290 w 483"/>
              <a:gd name="T13" fmla="*/ 152 h 300"/>
              <a:gd name="T14" fmla="*/ 394 w 483"/>
              <a:gd name="T15" fmla="*/ 118 h 300"/>
              <a:gd name="T16" fmla="*/ 394 w 483"/>
              <a:gd name="T17" fmla="*/ 97 h 300"/>
              <a:gd name="T18" fmla="*/ 424 w 483"/>
              <a:gd name="T19" fmla="*/ 86 h 300"/>
              <a:gd name="T20" fmla="*/ 418 w 483"/>
              <a:gd name="T21" fmla="*/ 66 h 300"/>
              <a:gd name="T22" fmla="*/ 380 w 483"/>
              <a:gd name="T23" fmla="*/ 74 h 300"/>
              <a:gd name="T24" fmla="*/ 386 w 483"/>
              <a:gd name="T25" fmla="*/ 71 h 300"/>
              <a:gd name="T26" fmla="*/ 378 w 483"/>
              <a:gd name="T27" fmla="*/ 53 h 300"/>
              <a:gd name="T28" fmla="*/ 218 w 483"/>
              <a:gd name="T29" fmla="*/ 119 h 300"/>
              <a:gd name="T30" fmla="*/ 183 w 483"/>
              <a:gd name="T31" fmla="*/ 133 h 300"/>
              <a:gd name="T32" fmla="*/ 84 w 483"/>
              <a:gd name="T33" fmla="*/ 185 h 300"/>
              <a:gd name="T34" fmla="*/ 193 w 483"/>
              <a:gd name="T35" fmla="*/ 117 h 300"/>
              <a:gd name="T36" fmla="*/ 434 w 483"/>
              <a:gd name="T37" fmla="*/ 20 h 300"/>
              <a:gd name="T38" fmla="*/ 427 w 483"/>
              <a:gd name="T39" fmla="*/ 3 h 300"/>
              <a:gd name="T40" fmla="*/ 142 w 483"/>
              <a:gd name="T41" fmla="*/ 124 h 300"/>
              <a:gd name="T42" fmla="*/ 23 w 483"/>
              <a:gd name="T43" fmla="*/ 195 h 300"/>
              <a:gd name="T44" fmla="*/ 29 w 483"/>
              <a:gd name="T45" fmla="*/ 202 h 300"/>
              <a:gd name="T46" fmla="*/ 43 w 483"/>
              <a:gd name="T47" fmla="*/ 193 h 300"/>
              <a:gd name="T48" fmla="*/ 9 w 483"/>
              <a:gd name="T49" fmla="*/ 223 h 300"/>
              <a:gd name="T50" fmla="*/ 21 w 483"/>
              <a:gd name="T51" fmla="*/ 239 h 300"/>
              <a:gd name="T52" fmla="*/ 22 w 483"/>
              <a:gd name="T53" fmla="*/ 238 h 300"/>
              <a:gd name="T54" fmla="*/ 16 w 483"/>
              <a:gd name="T55" fmla="*/ 244 h 300"/>
              <a:gd name="T56" fmla="*/ 29 w 483"/>
              <a:gd name="T57" fmla="*/ 260 h 300"/>
              <a:gd name="T58" fmla="*/ 32 w 483"/>
              <a:gd name="T59" fmla="*/ 259 h 300"/>
              <a:gd name="T60" fmla="*/ 45 w 483"/>
              <a:gd name="T61" fmla="*/ 267 h 300"/>
              <a:gd name="T62" fmla="*/ 51 w 483"/>
              <a:gd name="T63" fmla="*/ 265 h 300"/>
              <a:gd name="T64" fmla="*/ 35 w 483"/>
              <a:gd name="T65" fmla="*/ 279 h 300"/>
              <a:gd name="T66" fmla="*/ 45 w 483"/>
              <a:gd name="T67" fmla="*/ 297 h 300"/>
              <a:gd name="T68" fmla="*/ 124 w 483"/>
              <a:gd name="T69" fmla="*/ 262 h 300"/>
              <a:gd name="T70" fmla="*/ 128 w 483"/>
              <a:gd name="T71" fmla="*/ 262 h 300"/>
              <a:gd name="T72" fmla="*/ 472 w 483"/>
              <a:gd name="T73" fmla="*/ 122 h 300"/>
              <a:gd name="T74" fmla="*/ 466 w 483"/>
              <a:gd name="T75" fmla="*/ 104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83" h="300">
                <a:moveTo>
                  <a:pt x="466" y="104"/>
                </a:moveTo>
                <a:cubicBezTo>
                  <a:pt x="450" y="109"/>
                  <a:pt x="433" y="115"/>
                  <a:pt x="417" y="121"/>
                </a:cubicBezTo>
                <a:cubicBezTo>
                  <a:pt x="414" y="119"/>
                  <a:pt x="411" y="118"/>
                  <a:pt x="407" y="119"/>
                </a:cubicBezTo>
                <a:cubicBezTo>
                  <a:pt x="371" y="125"/>
                  <a:pt x="337" y="137"/>
                  <a:pt x="303" y="150"/>
                </a:cubicBezTo>
                <a:cubicBezTo>
                  <a:pt x="272" y="161"/>
                  <a:pt x="242" y="173"/>
                  <a:pt x="214" y="187"/>
                </a:cubicBezTo>
                <a:cubicBezTo>
                  <a:pt x="182" y="203"/>
                  <a:pt x="151" y="223"/>
                  <a:pt x="120" y="240"/>
                </a:cubicBezTo>
                <a:cubicBezTo>
                  <a:pt x="173" y="205"/>
                  <a:pt x="231" y="175"/>
                  <a:pt x="290" y="152"/>
                </a:cubicBezTo>
                <a:cubicBezTo>
                  <a:pt x="325" y="140"/>
                  <a:pt x="360" y="129"/>
                  <a:pt x="394" y="118"/>
                </a:cubicBezTo>
                <a:cubicBezTo>
                  <a:pt x="406" y="115"/>
                  <a:pt x="403" y="100"/>
                  <a:pt x="394" y="97"/>
                </a:cubicBezTo>
                <a:cubicBezTo>
                  <a:pt x="404" y="94"/>
                  <a:pt x="414" y="90"/>
                  <a:pt x="424" y="86"/>
                </a:cubicBezTo>
                <a:cubicBezTo>
                  <a:pt x="436" y="81"/>
                  <a:pt x="432" y="64"/>
                  <a:pt x="418" y="66"/>
                </a:cubicBezTo>
                <a:cubicBezTo>
                  <a:pt x="405" y="68"/>
                  <a:pt x="392" y="70"/>
                  <a:pt x="380" y="74"/>
                </a:cubicBezTo>
                <a:cubicBezTo>
                  <a:pt x="382" y="73"/>
                  <a:pt x="384" y="72"/>
                  <a:pt x="386" y="71"/>
                </a:cubicBezTo>
                <a:cubicBezTo>
                  <a:pt x="397" y="66"/>
                  <a:pt x="389" y="51"/>
                  <a:pt x="378" y="53"/>
                </a:cubicBezTo>
                <a:cubicBezTo>
                  <a:pt x="322" y="64"/>
                  <a:pt x="270" y="92"/>
                  <a:pt x="218" y="119"/>
                </a:cubicBezTo>
                <a:cubicBezTo>
                  <a:pt x="206" y="123"/>
                  <a:pt x="195" y="128"/>
                  <a:pt x="183" y="133"/>
                </a:cubicBezTo>
                <a:cubicBezTo>
                  <a:pt x="149" y="148"/>
                  <a:pt x="116" y="167"/>
                  <a:pt x="84" y="185"/>
                </a:cubicBezTo>
                <a:cubicBezTo>
                  <a:pt x="118" y="159"/>
                  <a:pt x="155" y="137"/>
                  <a:pt x="193" y="117"/>
                </a:cubicBezTo>
                <a:cubicBezTo>
                  <a:pt x="274" y="85"/>
                  <a:pt x="357" y="60"/>
                  <a:pt x="434" y="20"/>
                </a:cubicBezTo>
                <a:cubicBezTo>
                  <a:pt x="443" y="15"/>
                  <a:pt x="436" y="0"/>
                  <a:pt x="427" y="3"/>
                </a:cubicBezTo>
                <a:cubicBezTo>
                  <a:pt x="330" y="35"/>
                  <a:pt x="231" y="71"/>
                  <a:pt x="142" y="124"/>
                </a:cubicBezTo>
                <a:cubicBezTo>
                  <a:pt x="100" y="143"/>
                  <a:pt x="60" y="166"/>
                  <a:pt x="23" y="195"/>
                </a:cubicBezTo>
                <a:cubicBezTo>
                  <a:pt x="19" y="198"/>
                  <a:pt x="24" y="205"/>
                  <a:pt x="29" y="202"/>
                </a:cubicBezTo>
                <a:cubicBezTo>
                  <a:pt x="33" y="199"/>
                  <a:pt x="38" y="196"/>
                  <a:pt x="43" y="193"/>
                </a:cubicBezTo>
                <a:cubicBezTo>
                  <a:pt x="31" y="202"/>
                  <a:pt x="20" y="213"/>
                  <a:pt x="9" y="223"/>
                </a:cubicBezTo>
                <a:cubicBezTo>
                  <a:pt x="0" y="232"/>
                  <a:pt x="11" y="243"/>
                  <a:pt x="21" y="239"/>
                </a:cubicBezTo>
                <a:cubicBezTo>
                  <a:pt x="21" y="239"/>
                  <a:pt x="21" y="238"/>
                  <a:pt x="22" y="238"/>
                </a:cubicBezTo>
                <a:cubicBezTo>
                  <a:pt x="20" y="240"/>
                  <a:pt x="18" y="242"/>
                  <a:pt x="16" y="244"/>
                </a:cubicBezTo>
                <a:cubicBezTo>
                  <a:pt x="9" y="254"/>
                  <a:pt x="18" y="265"/>
                  <a:pt x="29" y="260"/>
                </a:cubicBezTo>
                <a:cubicBezTo>
                  <a:pt x="30" y="260"/>
                  <a:pt x="31" y="259"/>
                  <a:pt x="32" y="259"/>
                </a:cubicBezTo>
                <a:cubicBezTo>
                  <a:pt x="33" y="264"/>
                  <a:pt x="38" y="269"/>
                  <a:pt x="45" y="267"/>
                </a:cubicBezTo>
                <a:cubicBezTo>
                  <a:pt x="47" y="267"/>
                  <a:pt x="49" y="266"/>
                  <a:pt x="51" y="265"/>
                </a:cubicBezTo>
                <a:cubicBezTo>
                  <a:pt x="45" y="270"/>
                  <a:pt x="40" y="274"/>
                  <a:pt x="35" y="279"/>
                </a:cubicBezTo>
                <a:cubicBezTo>
                  <a:pt x="27" y="286"/>
                  <a:pt x="35" y="300"/>
                  <a:pt x="45" y="297"/>
                </a:cubicBezTo>
                <a:cubicBezTo>
                  <a:pt x="73" y="288"/>
                  <a:pt x="99" y="276"/>
                  <a:pt x="124" y="262"/>
                </a:cubicBezTo>
                <a:cubicBezTo>
                  <a:pt x="126" y="263"/>
                  <a:pt x="127" y="263"/>
                  <a:pt x="128" y="262"/>
                </a:cubicBezTo>
                <a:cubicBezTo>
                  <a:pt x="248" y="231"/>
                  <a:pt x="355" y="163"/>
                  <a:pt x="472" y="122"/>
                </a:cubicBezTo>
                <a:cubicBezTo>
                  <a:pt x="483" y="118"/>
                  <a:pt x="478" y="100"/>
                  <a:pt x="466" y="10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766115" y="477247"/>
            <a:ext cx="10875988" cy="60755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109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年度</a:t>
            </a:r>
            <a:r>
              <a:rPr lang="zh-TW" altLang="en-US" b="1" dirty="0" smtClean="0">
                <a:solidFill>
                  <a:srgbClr val="FF66CC"/>
                </a:solidFill>
                <a:latin typeface="微軟正黑體" pitchFamily="34" charset="-120"/>
                <a:ea typeface="微軟正黑體" pitchFamily="34" charset="-120"/>
              </a:rPr>
              <a:t>國小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學力測驗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結果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－</a:t>
            </a:r>
            <a:r>
              <a:rPr lang="zh-TW" altLang="en-US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四年級</a:t>
            </a:r>
            <a:endParaRPr lang="zh-TW" altLang="en-US" dirty="0">
              <a:solidFill>
                <a:srgbClr val="7030A0"/>
              </a:solidFill>
            </a:endParaRPr>
          </a:p>
        </p:txBody>
      </p:sp>
      <p:graphicFrame>
        <p:nvGraphicFramePr>
          <p:cNvPr id="13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85255776"/>
              </p:ext>
            </p:extLst>
          </p:nvPr>
        </p:nvGraphicFramePr>
        <p:xfrm>
          <a:off x="911258" y="1189357"/>
          <a:ext cx="10369486" cy="50803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224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7992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4246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8138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7691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7733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63062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63950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648391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692802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67503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63062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630557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  <a:gridCol w="630557">
                  <a:extLst>
                    <a:ext uri="{9D8B030D-6E8A-4147-A177-3AD203B41FA5}">
                      <a16:colId xmlns:a16="http://schemas.microsoft.com/office/drawing/2014/main" xmlns="" val="2073627620"/>
                    </a:ext>
                  </a:extLst>
                </a:gridCol>
                <a:gridCol w="630557">
                  <a:extLst>
                    <a:ext uri="{9D8B030D-6E8A-4147-A177-3AD203B41FA5}">
                      <a16:colId xmlns:a16="http://schemas.microsoft.com/office/drawing/2014/main" xmlns="" val="3526337671"/>
                    </a:ext>
                  </a:extLst>
                </a:gridCol>
                <a:gridCol w="630557">
                  <a:extLst>
                    <a:ext uri="{9D8B030D-6E8A-4147-A177-3AD203B41FA5}">
                      <a16:colId xmlns:a16="http://schemas.microsoft.com/office/drawing/2014/main" xmlns="" val="3849786383"/>
                    </a:ext>
                  </a:extLst>
                </a:gridCol>
              </a:tblGrid>
              <a:tr h="367217"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sz="10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答對率</a:t>
                      </a:r>
                    </a:p>
                  </a:txBody>
                  <a:tcPr marL="68580" marR="68580" marT="34290" marB="34290" anchor="ctr">
                    <a:solidFill>
                      <a:schemeClr val="tx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sz="10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數與計算</a:t>
                      </a:r>
                    </a:p>
                  </a:txBody>
                  <a:tcPr marL="68580" marR="68580" marT="34290" marB="3429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sz="10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量與實測</a:t>
                      </a: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sz="10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幾何</a:t>
                      </a:r>
                    </a:p>
                  </a:txBody>
                  <a:tcPr marL="68580" marR="68580" marT="34290" marB="34290" anchor="ctr"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sz="10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代數</a:t>
                      </a:r>
                    </a:p>
                  </a:txBody>
                  <a:tcPr marL="68580" marR="68580" marT="34290" marB="34290" anchor="ctr"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sz="10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統計</a:t>
                      </a:r>
                    </a:p>
                  </a:txBody>
                  <a:tcPr marL="68580" marR="68580" marT="34290" marB="34290" anchor="ctr">
                    <a:solidFill>
                      <a:srgbClr val="FF33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18867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概念理解</a:t>
                      </a:r>
                    </a:p>
                  </a:txBody>
                  <a:tcPr marL="68580" marR="68580" marT="34290" marB="3429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程序</a:t>
                      </a:r>
                      <a:endParaRPr lang="en-US" altLang="zh-TW" sz="11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執行</a:t>
                      </a:r>
                    </a:p>
                  </a:txBody>
                  <a:tcPr marL="68580" marR="68580" marT="34290" marB="3429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解題思考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概念理解</a:t>
                      </a:r>
                    </a:p>
                  </a:txBody>
                  <a:tcPr marL="68580" marR="68580" marT="34290" marB="3429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程序執行</a:t>
                      </a:r>
                    </a:p>
                  </a:txBody>
                  <a:tcPr marL="68580" marR="68580" marT="34290" marB="3429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解題</a:t>
                      </a:r>
                      <a:endParaRPr lang="en-US" altLang="zh-TW" sz="11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思考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概念</a:t>
                      </a:r>
                      <a:endParaRPr lang="en-US" altLang="zh-TW" sz="11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理解</a:t>
                      </a:r>
                    </a:p>
                  </a:txBody>
                  <a:tcPr marL="68580" marR="68580" marT="34290" marB="3429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程序</a:t>
                      </a:r>
                      <a:endParaRPr lang="en-US" altLang="zh-TW" sz="11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執行</a:t>
                      </a:r>
                    </a:p>
                  </a:txBody>
                  <a:tcPr marL="68580" marR="68580" marT="34290" marB="3429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解題</a:t>
                      </a:r>
                      <a:endParaRPr lang="en-US" altLang="zh-TW" sz="11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思考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概念</a:t>
                      </a:r>
                      <a:endParaRPr lang="en-US" altLang="zh-TW" sz="11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理解</a:t>
                      </a:r>
                    </a:p>
                  </a:txBody>
                  <a:tcPr marL="68580" marR="68580" marT="34290" marB="3429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程序</a:t>
                      </a:r>
                      <a:endParaRPr lang="en-US" altLang="zh-TW" sz="11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執行</a:t>
                      </a:r>
                    </a:p>
                  </a:txBody>
                  <a:tcPr marL="68580" marR="68580" marT="34290" marB="3429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解題</a:t>
                      </a:r>
                      <a:endParaRPr lang="en-US" altLang="zh-TW" sz="11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思考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概念</a:t>
                      </a:r>
                      <a:endParaRPr lang="en-US" altLang="zh-TW" sz="11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理解</a:t>
                      </a:r>
                    </a:p>
                  </a:txBody>
                  <a:tcPr marL="68580" marR="68580" marT="34290" marB="34290" anchor="ctr"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程序</a:t>
                      </a:r>
                      <a:endParaRPr lang="en-US" altLang="zh-TW" sz="11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執行</a:t>
                      </a:r>
                    </a:p>
                  </a:txBody>
                  <a:tcPr marL="68580" marR="68580" marT="34290" marB="34290" anchor="ctr"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解題</a:t>
                      </a:r>
                      <a:endParaRPr lang="en-US" altLang="zh-TW" sz="11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思考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2049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90~100</a:t>
                      </a:r>
                      <a:endParaRPr lang="zh-TW" altLang="en-US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7550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80~90</a:t>
                      </a:r>
                      <a:endParaRPr lang="zh-TW" altLang="en-US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7.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11.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12.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10.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21.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8728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70~80</a:t>
                      </a:r>
                      <a:endParaRPr lang="zh-TW" altLang="en-US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2.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3.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9.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8.</a:t>
                      </a:r>
                      <a:r>
                        <a:rPr lang="en-US" altLang="zh-TW" sz="1500" b="1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16.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24.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8728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60~70</a:t>
                      </a:r>
                      <a:endParaRPr lang="zh-TW" altLang="en-US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14.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15.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25.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8728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50~60</a:t>
                      </a:r>
                      <a:endParaRPr lang="zh-TW" altLang="en-US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6.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13.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20.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8728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40~50</a:t>
                      </a:r>
                      <a:endParaRPr lang="zh-TW" altLang="en-US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5.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19.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8728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5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30~40</a:t>
                      </a:r>
                      <a:endParaRPr lang="zh-TW" altLang="en-US" sz="15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17.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23.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8728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5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20~30</a:t>
                      </a:r>
                      <a:endParaRPr lang="zh-TW" altLang="en-US" sz="15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4.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22.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8728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5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10~20</a:t>
                      </a:r>
                      <a:endParaRPr lang="zh-TW" altLang="en-US" sz="15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8728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5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0~10</a:t>
                      </a:r>
                      <a:endParaRPr lang="zh-TW" altLang="en-US" sz="15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</a:tbl>
          </a:graphicData>
        </a:graphic>
      </p:graphicFrame>
      <p:sp>
        <p:nvSpPr>
          <p:cNvPr id="16" name="矩形 15"/>
          <p:cNvSpPr/>
          <p:nvPr/>
        </p:nvSpPr>
        <p:spPr>
          <a:xfrm>
            <a:off x="1773550" y="3950550"/>
            <a:ext cx="9507193" cy="2319129"/>
          </a:xfrm>
          <a:prstGeom prst="rect">
            <a:avLst/>
          </a:prstGeom>
          <a:solidFill>
            <a:srgbClr val="0070C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altLang="zh-TW" sz="3300" b="1" dirty="0" smtClean="0">
              <a:solidFill>
                <a:srgbClr val="FF0000"/>
              </a:solidFill>
              <a:latin typeface="Times New Roman" panose="02020603050405020304" pitchFamily="18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altLang="zh-TW" sz="3300" b="1" dirty="0">
              <a:solidFill>
                <a:srgbClr val="FF0000"/>
              </a:solidFill>
              <a:latin typeface="Times New Roman" panose="02020603050405020304" pitchFamily="18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altLang="zh-TW" sz="3300" b="1" dirty="0" smtClean="0">
              <a:solidFill>
                <a:srgbClr val="FF0000"/>
              </a:solidFill>
              <a:latin typeface="Times New Roman" panose="02020603050405020304" pitchFamily="18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TW" altLang="en-US" sz="33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有 </a:t>
            </a:r>
            <a:r>
              <a:rPr lang="en-US" altLang="zh-TW" sz="3300" b="1" dirty="0">
                <a:solidFill>
                  <a:srgbClr val="FF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9 </a:t>
            </a:r>
            <a:r>
              <a:rPr lang="zh-TW" altLang="en-US" sz="3300" b="1" dirty="0">
                <a:solidFill>
                  <a:srgbClr val="FF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道</a:t>
            </a:r>
            <a:r>
              <a:rPr lang="zh-TW" altLang="en-US" sz="33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題目，通過</a:t>
            </a:r>
            <a:r>
              <a:rPr lang="zh-TW" altLang="en-US" sz="3300" b="1" dirty="0">
                <a:solidFill>
                  <a:srgbClr val="FF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率未達 </a:t>
            </a:r>
            <a:r>
              <a:rPr lang="en-US" altLang="zh-TW" sz="3300" b="1" dirty="0">
                <a:solidFill>
                  <a:srgbClr val="FF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60%</a:t>
            </a:r>
            <a:endParaRPr lang="zh-TW" altLang="en-US" sz="3300" b="1" dirty="0">
              <a:solidFill>
                <a:srgbClr val="FF0000"/>
              </a:solidFill>
              <a:latin typeface="Times New Roman" panose="02020603050405020304" pitchFamily="18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  <p:cxnSp>
        <p:nvCxnSpPr>
          <p:cNvPr id="6" name="直線接點 5"/>
          <p:cNvCxnSpPr/>
          <p:nvPr/>
        </p:nvCxnSpPr>
        <p:spPr>
          <a:xfrm flipV="1">
            <a:off x="911258" y="3902887"/>
            <a:ext cx="10369486" cy="31776"/>
          </a:xfrm>
          <a:prstGeom prst="line">
            <a:avLst/>
          </a:prstGeom>
          <a:ln w="571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5473096" y="3950549"/>
            <a:ext cx="1974079" cy="2302449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3875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8174239"/>
              </p:ext>
            </p:extLst>
          </p:nvPr>
        </p:nvGraphicFramePr>
        <p:xfrm>
          <a:off x="677025" y="453819"/>
          <a:ext cx="10682273" cy="11577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6649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05334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10426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75816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844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2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評量指標</a:t>
                      </a:r>
                    </a:p>
                  </a:txBody>
                  <a:tcPr marL="51435" marR="51435" marT="0" marB="0" anchor="ctr"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2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4-s-08 </a:t>
                      </a:r>
                      <a:r>
                        <a:rPr lang="zh-TW" altLang="en-US" sz="22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能利用三角板畫出直角與兩平行線段，並用來描繪平面圖形</a:t>
                      </a:r>
                      <a:r>
                        <a:rPr lang="zh-TW" altLang="en-US" sz="2200" b="1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。</a:t>
                      </a:r>
                      <a:endParaRPr lang="zh-TW" altLang="zh-TW" sz="2200" b="1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733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2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知識向度</a:t>
                      </a: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2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幾何</a:t>
                      </a:r>
                      <a:endParaRPr lang="zh-TW" altLang="zh-TW" sz="22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200" b="1" kern="100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認知向度</a:t>
                      </a:r>
                    </a:p>
                  </a:txBody>
                  <a:tcPr marL="51435" marR="51435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2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程序執行</a:t>
                      </a:r>
                      <a:endParaRPr lang="en-US" altLang="zh-TW" sz="22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677025" y="1733754"/>
            <a:ext cx="10600575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342900"/>
            <a:r>
              <a:rPr lang="en-US" altLang="zh-TW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22. </a:t>
            </a:r>
            <a:r>
              <a:rPr lang="zh-TW" altLang="zh-TW" sz="30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如圖</a:t>
            </a:r>
            <a:r>
              <a:rPr lang="en-US" altLang="zh-TW" sz="30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5</a:t>
            </a:r>
            <a:r>
              <a:rPr lang="zh-TW" altLang="zh-TW" sz="30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zh-TW" sz="3000" u="sng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小奇</a:t>
            </a:r>
            <a:r>
              <a:rPr lang="zh-TW" altLang="zh-TW" sz="3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要用直尺和三角板畫出兩條平行線段</a:t>
            </a:r>
            <a:r>
              <a:rPr lang="zh-TW" altLang="zh-TW" sz="30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endParaRPr lang="en-US" altLang="zh-TW" sz="3000" kern="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defTabSz="342900"/>
            <a:r>
              <a:rPr lang="zh-TW" altLang="en-US" sz="30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　  </a:t>
            </a:r>
            <a:r>
              <a:rPr lang="zh-TW" altLang="zh-TW" sz="30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請</a:t>
            </a:r>
            <a:r>
              <a:rPr lang="zh-TW" altLang="zh-TW" sz="3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選出</a:t>
            </a:r>
            <a:r>
              <a:rPr lang="zh-TW" altLang="zh-TW" sz="30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正確的</a:t>
            </a:r>
            <a:r>
              <a:rPr lang="zh-TW" altLang="zh-TW" sz="3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步驟</a:t>
            </a:r>
            <a:r>
              <a:rPr lang="zh-TW" altLang="zh-TW" sz="30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en-US" altLang="zh-TW" sz="3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/>
            </a:r>
            <a:br>
              <a:rPr lang="en-US" altLang="zh-TW" sz="3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r>
              <a:rPr lang="zh-TW" altLang="en-US" sz="30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　  </a:t>
            </a:r>
            <a:r>
              <a:rPr lang="zh-TW" altLang="zh-TW" sz="30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甲</a:t>
            </a:r>
            <a:r>
              <a:rPr lang="zh-TW" altLang="zh-TW" sz="3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：直尺固定，將三角板上直角的一邊貼著直尺移動。</a:t>
            </a:r>
            <a:r>
              <a:rPr lang="en-US" altLang="zh-TW" sz="3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/>
            </a:r>
            <a:br>
              <a:rPr lang="en-US" altLang="zh-TW" sz="3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r>
              <a:rPr lang="zh-TW" altLang="en-US" sz="30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　  </a:t>
            </a:r>
            <a:r>
              <a:rPr lang="zh-TW" altLang="zh-TW" sz="30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乙</a:t>
            </a:r>
            <a:r>
              <a:rPr lang="zh-TW" altLang="zh-TW" sz="3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：將三角板上直角的其中一邊靠在直尺上</a:t>
            </a:r>
            <a:r>
              <a:rPr lang="zh-TW" altLang="zh-TW" sz="30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en-US" altLang="zh-TW" sz="30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30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sz="3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　</a:t>
            </a:r>
            <a:r>
              <a:rPr lang="zh-TW" altLang="en-US" sz="30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　</a:t>
            </a:r>
            <a:r>
              <a:rPr lang="zh-TW" altLang="en-US" sz="3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　</a:t>
            </a:r>
            <a:r>
              <a:rPr lang="zh-TW" altLang="en-US" sz="30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 </a:t>
            </a:r>
            <a:r>
              <a:rPr lang="zh-TW" altLang="zh-TW" sz="30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與</a:t>
            </a:r>
            <a:r>
              <a:rPr lang="zh-TW" altLang="zh-TW" sz="3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直尺貼合。</a:t>
            </a:r>
            <a:r>
              <a:rPr lang="en-US" altLang="zh-TW" sz="3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/>
            </a:r>
            <a:br>
              <a:rPr lang="en-US" altLang="zh-TW" sz="3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r>
              <a:rPr lang="zh-TW" altLang="en-US" sz="30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　  </a:t>
            </a:r>
            <a:r>
              <a:rPr lang="zh-TW" altLang="zh-TW" sz="30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丙</a:t>
            </a:r>
            <a:r>
              <a:rPr lang="zh-TW" altLang="zh-TW" sz="30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：沿著三角板直角的另一邊畫一條直線。</a:t>
            </a:r>
            <a:endParaRPr lang="zh-TW" altLang="zh-TW" sz="3000" kern="100" dirty="0">
              <a:solidFill>
                <a:prstClr val="black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defTabSz="342900"/>
            <a:r>
              <a:rPr lang="zh-TW" altLang="en-US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　  </a:t>
            </a:r>
            <a:r>
              <a:rPr lang="zh-TW" altLang="zh-TW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①</a:t>
            </a:r>
            <a:r>
              <a:rPr lang="en-US" altLang="zh-TW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 </a:t>
            </a:r>
            <a:r>
              <a:rPr lang="zh-TW" altLang="zh-TW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甲</a:t>
            </a:r>
            <a:r>
              <a:rPr lang="en-US" altLang="zh-TW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→</a:t>
            </a:r>
            <a:r>
              <a:rPr lang="zh-TW" altLang="zh-TW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乙</a:t>
            </a:r>
            <a:r>
              <a:rPr lang="en-US" altLang="zh-TW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→</a:t>
            </a:r>
            <a:r>
              <a:rPr lang="zh-TW" altLang="zh-TW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丙</a:t>
            </a:r>
            <a:r>
              <a:rPr lang="en-US" altLang="zh-TW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→</a:t>
            </a:r>
            <a:r>
              <a:rPr lang="zh-TW" altLang="zh-TW" sz="3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丙</a:t>
            </a:r>
            <a:r>
              <a:rPr lang="en-US" altLang="zh-TW" sz="24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/>
            </a:r>
            <a:br>
              <a:rPr lang="en-US" altLang="zh-TW" sz="24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r>
              <a:rPr lang="zh-TW" altLang="en-US" sz="3000" dirty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　 </a:t>
            </a:r>
            <a:r>
              <a:rPr lang="zh-TW" altLang="en-US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 </a:t>
            </a:r>
            <a:r>
              <a:rPr lang="zh-TW" altLang="zh-TW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②</a:t>
            </a:r>
            <a:r>
              <a:rPr lang="en-US" altLang="zh-TW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 </a:t>
            </a:r>
            <a:r>
              <a:rPr lang="zh-TW" altLang="zh-TW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甲</a:t>
            </a:r>
            <a:r>
              <a:rPr lang="en-US" altLang="zh-TW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→</a:t>
            </a:r>
            <a:r>
              <a:rPr lang="zh-TW" altLang="zh-TW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丙</a:t>
            </a:r>
            <a:r>
              <a:rPr lang="en-US" altLang="zh-TW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→</a:t>
            </a:r>
            <a:r>
              <a:rPr lang="zh-TW" altLang="zh-TW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乙</a:t>
            </a:r>
            <a:r>
              <a:rPr lang="en-US" altLang="zh-TW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→</a:t>
            </a:r>
            <a:r>
              <a:rPr lang="zh-TW" altLang="zh-TW" sz="3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丙</a:t>
            </a:r>
            <a:r>
              <a:rPr lang="en-US" altLang="zh-TW" sz="24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/>
            </a:r>
            <a:br>
              <a:rPr lang="en-US" altLang="zh-TW" sz="24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r>
              <a:rPr lang="zh-TW" altLang="en-US" sz="3000" dirty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　 </a:t>
            </a:r>
            <a:r>
              <a:rPr lang="zh-TW" altLang="en-US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 </a:t>
            </a:r>
            <a:r>
              <a:rPr lang="zh-TW" altLang="zh-TW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③</a:t>
            </a:r>
            <a:r>
              <a:rPr lang="en-US" altLang="zh-TW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 </a:t>
            </a:r>
            <a:r>
              <a:rPr lang="zh-TW" altLang="zh-TW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乙</a:t>
            </a:r>
            <a:r>
              <a:rPr lang="en-US" altLang="zh-TW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→</a:t>
            </a:r>
            <a:r>
              <a:rPr lang="zh-TW" altLang="zh-TW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甲</a:t>
            </a:r>
            <a:r>
              <a:rPr lang="en-US" altLang="zh-TW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→</a:t>
            </a:r>
            <a:r>
              <a:rPr lang="zh-TW" altLang="zh-TW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丙</a:t>
            </a:r>
            <a:r>
              <a:rPr lang="en-US" altLang="zh-TW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→</a:t>
            </a:r>
            <a:r>
              <a:rPr lang="zh-TW" altLang="zh-TW" sz="3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丙</a:t>
            </a:r>
            <a:r>
              <a:rPr lang="en-US" altLang="zh-TW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r>
              <a:rPr lang="zh-TW" altLang="en-US" sz="3000" dirty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　 </a:t>
            </a:r>
            <a:r>
              <a:rPr lang="zh-TW" altLang="en-US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 </a:t>
            </a:r>
            <a:r>
              <a:rPr lang="zh-TW" altLang="zh-TW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④</a:t>
            </a:r>
            <a:r>
              <a:rPr lang="en-US" altLang="zh-TW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 </a:t>
            </a:r>
            <a:r>
              <a:rPr lang="zh-TW" altLang="zh-TW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乙</a:t>
            </a:r>
            <a:r>
              <a:rPr lang="en-US" altLang="zh-TW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→</a:t>
            </a:r>
            <a:r>
              <a:rPr lang="zh-TW" altLang="zh-TW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丙</a:t>
            </a:r>
            <a:r>
              <a:rPr lang="en-US" altLang="zh-TW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→</a:t>
            </a:r>
            <a:r>
              <a:rPr lang="zh-TW" altLang="zh-TW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甲</a:t>
            </a:r>
            <a:r>
              <a:rPr lang="en-US" altLang="zh-TW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→</a:t>
            </a:r>
            <a:r>
              <a:rPr lang="zh-TW" altLang="zh-TW" sz="3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丙</a:t>
            </a:r>
            <a:endParaRPr lang="zh-TW" altLang="en-US" sz="2400" dirty="0">
              <a:solidFill>
                <a:srgbClr val="FF0000"/>
              </a:solidFill>
              <a:latin typeface="Calibri" panose="020F0502020204030204"/>
            </a:endParaRP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8649" y="4281733"/>
            <a:ext cx="3050414" cy="2576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664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145">
            <a:extLst>
              <a:ext uri="{FF2B5EF4-FFF2-40B4-BE49-F238E27FC236}">
                <a16:creationId xmlns:a16="http://schemas.microsoft.com/office/drawing/2014/main" xmlns="" id="{FA4B5AC7-50C9-46C6-9E73-4640297BEBAB}"/>
              </a:ext>
            </a:extLst>
          </p:cNvPr>
          <p:cNvSpPr>
            <a:spLocks/>
          </p:cNvSpPr>
          <p:nvPr/>
        </p:nvSpPr>
        <p:spPr bwMode="auto">
          <a:xfrm rot="935833">
            <a:off x="6331500" y="115838"/>
            <a:ext cx="2715994" cy="1083581"/>
          </a:xfrm>
          <a:custGeom>
            <a:avLst/>
            <a:gdLst>
              <a:gd name="T0" fmla="*/ 466 w 483"/>
              <a:gd name="T1" fmla="*/ 104 h 300"/>
              <a:gd name="T2" fmla="*/ 417 w 483"/>
              <a:gd name="T3" fmla="*/ 121 h 300"/>
              <a:gd name="T4" fmla="*/ 407 w 483"/>
              <a:gd name="T5" fmla="*/ 119 h 300"/>
              <a:gd name="T6" fmla="*/ 303 w 483"/>
              <a:gd name="T7" fmla="*/ 150 h 300"/>
              <a:gd name="T8" fmla="*/ 214 w 483"/>
              <a:gd name="T9" fmla="*/ 187 h 300"/>
              <a:gd name="T10" fmla="*/ 120 w 483"/>
              <a:gd name="T11" fmla="*/ 240 h 300"/>
              <a:gd name="T12" fmla="*/ 290 w 483"/>
              <a:gd name="T13" fmla="*/ 152 h 300"/>
              <a:gd name="T14" fmla="*/ 394 w 483"/>
              <a:gd name="T15" fmla="*/ 118 h 300"/>
              <a:gd name="T16" fmla="*/ 394 w 483"/>
              <a:gd name="T17" fmla="*/ 97 h 300"/>
              <a:gd name="T18" fmla="*/ 424 w 483"/>
              <a:gd name="T19" fmla="*/ 86 h 300"/>
              <a:gd name="T20" fmla="*/ 418 w 483"/>
              <a:gd name="T21" fmla="*/ 66 h 300"/>
              <a:gd name="T22" fmla="*/ 380 w 483"/>
              <a:gd name="T23" fmla="*/ 74 h 300"/>
              <a:gd name="T24" fmla="*/ 386 w 483"/>
              <a:gd name="T25" fmla="*/ 71 h 300"/>
              <a:gd name="T26" fmla="*/ 378 w 483"/>
              <a:gd name="T27" fmla="*/ 53 h 300"/>
              <a:gd name="T28" fmla="*/ 218 w 483"/>
              <a:gd name="T29" fmla="*/ 119 h 300"/>
              <a:gd name="T30" fmla="*/ 183 w 483"/>
              <a:gd name="T31" fmla="*/ 133 h 300"/>
              <a:gd name="T32" fmla="*/ 84 w 483"/>
              <a:gd name="T33" fmla="*/ 185 h 300"/>
              <a:gd name="T34" fmla="*/ 193 w 483"/>
              <a:gd name="T35" fmla="*/ 117 h 300"/>
              <a:gd name="T36" fmla="*/ 434 w 483"/>
              <a:gd name="T37" fmla="*/ 20 h 300"/>
              <a:gd name="T38" fmla="*/ 427 w 483"/>
              <a:gd name="T39" fmla="*/ 3 h 300"/>
              <a:gd name="T40" fmla="*/ 142 w 483"/>
              <a:gd name="T41" fmla="*/ 124 h 300"/>
              <a:gd name="T42" fmla="*/ 23 w 483"/>
              <a:gd name="T43" fmla="*/ 195 h 300"/>
              <a:gd name="T44" fmla="*/ 29 w 483"/>
              <a:gd name="T45" fmla="*/ 202 h 300"/>
              <a:gd name="T46" fmla="*/ 43 w 483"/>
              <a:gd name="T47" fmla="*/ 193 h 300"/>
              <a:gd name="T48" fmla="*/ 9 w 483"/>
              <a:gd name="T49" fmla="*/ 223 h 300"/>
              <a:gd name="T50" fmla="*/ 21 w 483"/>
              <a:gd name="T51" fmla="*/ 239 h 300"/>
              <a:gd name="T52" fmla="*/ 22 w 483"/>
              <a:gd name="T53" fmla="*/ 238 h 300"/>
              <a:gd name="T54" fmla="*/ 16 w 483"/>
              <a:gd name="T55" fmla="*/ 244 h 300"/>
              <a:gd name="T56" fmla="*/ 29 w 483"/>
              <a:gd name="T57" fmla="*/ 260 h 300"/>
              <a:gd name="T58" fmla="*/ 32 w 483"/>
              <a:gd name="T59" fmla="*/ 259 h 300"/>
              <a:gd name="T60" fmla="*/ 45 w 483"/>
              <a:gd name="T61" fmla="*/ 267 h 300"/>
              <a:gd name="T62" fmla="*/ 51 w 483"/>
              <a:gd name="T63" fmla="*/ 265 h 300"/>
              <a:gd name="T64" fmla="*/ 35 w 483"/>
              <a:gd name="T65" fmla="*/ 279 h 300"/>
              <a:gd name="T66" fmla="*/ 45 w 483"/>
              <a:gd name="T67" fmla="*/ 297 h 300"/>
              <a:gd name="T68" fmla="*/ 124 w 483"/>
              <a:gd name="T69" fmla="*/ 262 h 300"/>
              <a:gd name="T70" fmla="*/ 128 w 483"/>
              <a:gd name="T71" fmla="*/ 262 h 300"/>
              <a:gd name="T72" fmla="*/ 472 w 483"/>
              <a:gd name="T73" fmla="*/ 122 h 300"/>
              <a:gd name="T74" fmla="*/ 466 w 483"/>
              <a:gd name="T75" fmla="*/ 104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83" h="300">
                <a:moveTo>
                  <a:pt x="466" y="104"/>
                </a:moveTo>
                <a:cubicBezTo>
                  <a:pt x="450" y="109"/>
                  <a:pt x="433" y="115"/>
                  <a:pt x="417" y="121"/>
                </a:cubicBezTo>
                <a:cubicBezTo>
                  <a:pt x="414" y="119"/>
                  <a:pt x="411" y="118"/>
                  <a:pt x="407" y="119"/>
                </a:cubicBezTo>
                <a:cubicBezTo>
                  <a:pt x="371" y="125"/>
                  <a:pt x="337" y="137"/>
                  <a:pt x="303" y="150"/>
                </a:cubicBezTo>
                <a:cubicBezTo>
                  <a:pt x="272" y="161"/>
                  <a:pt x="242" y="173"/>
                  <a:pt x="214" y="187"/>
                </a:cubicBezTo>
                <a:cubicBezTo>
                  <a:pt x="182" y="203"/>
                  <a:pt x="151" y="223"/>
                  <a:pt x="120" y="240"/>
                </a:cubicBezTo>
                <a:cubicBezTo>
                  <a:pt x="173" y="205"/>
                  <a:pt x="231" y="175"/>
                  <a:pt x="290" y="152"/>
                </a:cubicBezTo>
                <a:cubicBezTo>
                  <a:pt x="325" y="140"/>
                  <a:pt x="360" y="129"/>
                  <a:pt x="394" y="118"/>
                </a:cubicBezTo>
                <a:cubicBezTo>
                  <a:pt x="406" y="115"/>
                  <a:pt x="403" y="100"/>
                  <a:pt x="394" y="97"/>
                </a:cubicBezTo>
                <a:cubicBezTo>
                  <a:pt x="404" y="94"/>
                  <a:pt x="414" y="90"/>
                  <a:pt x="424" y="86"/>
                </a:cubicBezTo>
                <a:cubicBezTo>
                  <a:pt x="436" y="81"/>
                  <a:pt x="432" y="64"/>
                  <a:pt x="418" y="66"/>
                </a:cubicBezTo>
                <a:cubicBezTo>
                  <a:pt x="405" y="68"/>
                  <a:pt x="392" y="70"/>
                  <a:pt x="380" y="74"/>
                </a:cubicBezTo>
                <a:cubicBezTo>
                  <a:pt x="382" y="73"/>
                  <a:pt x="384" y="72"/>
                  <a:pt x="386" y="71"/>
                </a:cubicBezTo>
                <a:cubicBezTo>
                  <a:pt x="397" y="66"/>
                  <a:pt x="389" y="51"/>
                  <a:pt x="378" y="53"/>
                </a:cubicBezTo>
                <a:cubicBezTo>
                  <a:pt x="322" y="64"/>
                  <a:pt x="270" y="92"/>
                  <a:pt x="218" y="119"/>
                </a:cubicBezTo>
                <a:cubicBezTo>
                  <a:pt x="206" y="123"/>
                  <a:pt x="195" y="128"/>
                  <a:pt x="183" y="133"/>
                </a:cubicBezTo>
                <a:cubicBezTo>
                  <a:pt x="149" y="148"/>
                  <a:pt x="116" y="167"/>
                  <a:pt x="84" y="185"/>
                </a:cubicBezTo>
                <a:cubicBezTo>
                  <a:pt x="118" y="159"/>
                  <a:pt x="155" y="137"/>
                  <a:pt x="193" y="117"/>
                </a:cubicBezTo>
                <a:cubicBezTo>
                  <a:pt x="274" y="85"/>
                  <a:pt x="357" y="60"/>
                  <a:pt x="434" y="20"/>
                </a:cubicBezTo>
                <a:cubicBezTo>
                  <a:pt x="443" y="15"/>
                  <a:pt x="436" y="0"/>
                  <a:pt x="427" y="3"/>
                </a:cubicBezTo>
                <a:cubicBezTo>
                  <a:pt x="330" y="35"/>
                  <a:pt x="231" y="71"/>
                  <a:pt x="142" y="124"/>
                </a:cubicBezTo>
                <a:cubicBezTo>
                  <a:pt x="100" y="143"/>
                  <a:pt x="60" y="166"/>
                  <a:pt x="23" y="195"/>
                </a:cubicBezTo>
                <a:cubicBezTo>
                  <a:pt x="19" y="198"/>
                  <a:pt x="24" y="205"/>
                  <a:pt x="29" y="202"/>
                </a:cubicBezTo>
                <a:cubicBezTo>
                  <a:pt x="33" y="199"/>
                  <a:pt x="38" y="196"/>
                  <a:pt x="43" y="193"/>
                </a:cubicBezTo>
                <a:cubicBezTo>
                  <a:pt x="31" y="202"/>
                  <a:pt x="20" y="213"/>
                  <a:pt x="9" y="223"/>
                </a:cubicBezTo>
                <a:cubicBezTo>
                  <a:pt x="0" y="232"/>
                  <a:pt x="11" y="243"/>
                  <a:pt x="21" y="239"/>
                </a:cubicBezTo>
                <a:cubicBezTo>
                  <a:pt x="21" y="239"/>
                  <a:pt x="21" y="238"/>
                  <a:pt x="22" y="238"/>
                </a:cubicBezTo>
                <a:cubicBezTo>
                  <a:pt x="20" y="240"/>
                  <a:pt x="18" y="242"/>
                  <a:pt x="16" y="244"/>
                </a:cubicBezTo>
                <a:cubicBezTo>
                  <a:pt x="9" y="254"/>
                  <a:pt x="18" y="265"/>
                  <a:pt x="29" y="260"/>
                </a:cubicBezTo>
                <a:cubicBezTo>
                  <a:pt x="30" y="260"/>
                  <a:pt x="31" y="259"/>
                  <a:pt x="32" y="259"/>
                </a:cubicBezTo>
                <a:cubicBezTo>
                  <a:pt x="33" y="264"/>
                  <a:pt x="38" y="269"/>
                  <a:pt x="45" y="267"/>
                </a:cubicBezTo>
                <a:cubicBezTo>
                  <a:pt x="47" y="267"/>
                  <a:pt x="49" y="266"/>
                  <a:pt x="51" y="265"/>
                </a:cubicBezTo>
                <a:cubicBezTo>
                  <a:pt x="45" y="270"/>
                  <a:pt x="40" y="274"/>
                  <a:pt x="35" y="279"/>
                </a:cubicBezTo>
                <a:cubicBezTo>
                  <a:pt x="27" y="286"/>
                  <a:pt x="35" y="300"/>
                  <a:pt x="45" y="297"/>
                </a:cubicBezTo>
                <a:cubicBezTo>
                  <a:pt x="73" y="288"/>
                  <a:pt x="99" y="276"/>
                  <a:pt x="124" y="262"/>
                </a:cubicBezTo>
                <a:cubicBezTo>
                  <a:pt x="126" y="263"/>
                  <a:pt x="127" y="263"/>
                  <a:pt x="128" y="262"/>
                </a:cubicBezTo>
                <a:cubicBezTo>
                  <a:pt x="248" y="231"/>
                  <a:pt x="355" y="163"/>
                  <a:pt x="472" y="122"/>
                </a:cubicBezTo>
                <a:cubicBezTo>
                  <a:pt x="483" y="118"/>
                  <a:pt x="478" y="100"/>
                  <a:pt x="466" y="10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標題 1">
            <a:extLst>
              <a:ext uri="{FF2B5EF4-FFF2-40B4-BE49-F238E27FC236}">
                <a16:creationId xmlns="" xmlns:a16="http://schemas.microsoft.com/office/drawing/2014/main" id="{C43B3E4F-5A9D-4FE9-A019-3AF03F3B0ACD}"/>
              </a:ext>
            </a:extLst>
          </p:cNvPr>
          <p:cNvSpPr txBox="1">
            <a:spLocks/>
          </p:cNvSpPr>
          <p:nvPr/>
        </p:nvSpPr>
        <p:spPr>
          <a:xfrm>
            <a:off x="2142579" y="316537"/>
            <a:ext cx="7886700" cy="87584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學生可能的思考邏輯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4757763"/>
              </p:ext>
            </p:extLst>
          </p:nvPr>
        </p:nvGraphicFramePr>
        <p:xfrm>
          <a:off x="886851" y="1095083"/>
          <a:ext cx="10667635" cy="54045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9143"/>
                <a:gridCol w="6548492"/>
              </a:tblGrid>
              <a:tr h="2290125">
                <a:tc gridSpan="2">
                  <a:txBody>
                    <a:bodyPr/>
                    <a:lstStyle/>
                    <a:p>
                      <a:pPr defTabSz="342900"/>
                      <a: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22. </a:t>
                      </a:r>
                      <a:r>
                        <a:rPr lang="zh-TW" altLang="zh-TW" sz="24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如圖</a:t>
                      </a:r>
                      <a:r>
                        <a:rPr lang="en-US" altLang="zh-TW" sz="24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5</a:t>
                      </a:r>
                      <a:r>
                        <a:rPr lang="zh-TW" altLang="zh-TW" sz="24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zh-TW" altLang="zh-TW" sz="2400" u="sng" kern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小奇</a:t>
                      </a:r>
                      <a:r>
                        <a:rPr lang="zh-TW" altLang="zh-TW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要用直尺和三角板畫出兩條平行線段，</a:t>
                      </a:r>
                      <a:endParaRPr lang="en-US" altLang="zh-TW" sz="2400" kern="0" dirty="0" smtClean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defTabSz="342900"/>
                      <a:r>
                        <a:rPr lang="zh-TW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  </a:t>
                      </a:r>
                      <a:r>
                        <a:rPr lang="zh-TW" altLang="zh-TW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請選出正確的步驟。</a:t>
                      </a:r>
                      <a:r>
                        <a:rPr lang="en-US" altLang="zh-TW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/>
                      </a:r>
                      <a:br>
                        <a:rPr lang="en-US" altLang="zh-TW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</a:br>
                      <a:r>
                        <a:rPr lang="zh-TW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　  </a:t>
                      </a:r>
                      <a:r>
                        <a:rPr lang="zh-TW" altLang="zh-TW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甲：直尺固定，將三角板上直角的一邊貼著直尺移動。</a:t>
                      </a:r>
                      <a:r>
                        <a:rPr lang="en-US" altLang="zh-TW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/>
                      </a:r>
                      <a:br>
                        <a:rPr lang="en-US" altLang="zh-TW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</a:br>
                      <a:r>
                        <a:rPr lang="zh-TW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　  </a:t>
                      </a:r>
                      <a:r>
                        <a:rPr lang="zh-TW" altLang="zh-TW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乙：將三角板上直角的其中一邊靠在直尺上，</a:t>
                      </a:r>
                      <a:r>
                        <a:rPr lang="en-US" altLang="zh-TW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altLang="zh-TW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</a:br>
                      <a:r>
                        <a:rPr lang="zh-TW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　　　  </a:t>
                      </a:r>
                      <a:r>
                        <a:rPr lang="zh-TW" altLang="zh-TW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與直尺貼合。</a:t>
                      </a:r>
                      <a:r>
                        <a:rPr lang="en-US" altLang="zh-TW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/>
                      </a:r>
                      <a:br>
                        <a:rPr lang="en-US" altLang="zh-TW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</a:br>
                      <a:r>
                        <a:rPr lang="zh-TW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　  </a:t>
                      </a:r>
                      <a:r>
                        <a:rPr lang="zh-TW" altLang="zh-TW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丙：沿著三角板直角的另一邊畫一條直線。</a:t>
                      </a:r>
                      <a:endParaRPr lang="zh-TW" altLang="zh-TW" sz="2400" kern="100" dirty="0">
                        <a:solidFill>
                          <a:prstClr val="black"/>
                        </a:solidFill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  <a:tr h="758167">
                <a:tc>
                  <a:txBody>
                    <a:bodyPr/>
                    <a:lstStyle/>
                    <a:p>
                      <a:pPr defTabSz="342900"/>
                      <a:r>
                        <a:rPr lang="zh-TW" altLang="en-US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　  </a:t>
                      </a:r>
                      <a:r>
                        <a:rPr lang="zh-TW" altLang="zh-TW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①</a:t>
                      </a:r>
                      <a:r>
                        <a:rPr lang="en-US" altLang="zh-TW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 </a:t>
                      </a:r>
                      <a:r>
                        <a:rPr lang="zh-TW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甲</a:t>
                      </a:r>
                      <a:r>
                        <a:rPr lang="en-US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→</a:t>
                      </a:r>
                      <a:r>
                        <a:rPr lang="zh-TW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乙</a:t>
                      </a:r>
                      <a:r>
                        <a:rPr lang="en-US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→</a:t>
                      </a:r>
                      <a:r>
                        <a:rPr lang="zh-TW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丙</a:t>
                      </a:r>
                      <a:r>
                        <a:rPr lang="en-US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→</a:t>
                      </a:r>
                      <a:r>
                        <a:rPr lang="zh-TW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丙</a:t>
                      </a:r>
                      <a:r>
                        <a:rPr lang="en-US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2400" dirty="0" smtClean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(0.27)</a:t>
                      </a:r>
                      <a:endParaRPr lang="zh-TW" altLang="en-US" sz="2400" dirty="0">
                        <a:solidFill>
                          <a:srgbClr val="FF0000"/>
                        </a:solidFill>
                        <a:latin typeface="Calibri" panose="020F050202020403020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TW" altLang="zh-TW" sz="2000" kern="1200" dirty="0" smtClean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71100"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　  </a:t>
                      </a:r>
                      <a:r>
                        <a:rPr lang="zh-TW" altLang="zh-TW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②</a:t>
                      </a:r>
                      <a:r>
                        <a:rPr lang="en-US" altLang="zh-TW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 </a:t>
                      </a:r>
                      <a:r>
                        <a:rPr lang="zh-TW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甲</a:t>
                      </a:r>
                      <a:r>
                        <a:rPr lang="en-US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→</a:t>
                      </a:r>
                      <a:r>
                        <a:rPr lang="zh-TW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丙</a:t>
                      </a:r>
                      <a:r>
                        <a:rPr lang="en-US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→</a:t>
                      </a:r>
                      <a:r>
                        <a:rPr lang="zh-TW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乙</a:t>
                      </a:r>
                      <a:r>
                        <a:rPr lang="en-US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→</a:t>
                      </a:r>
                      <a:r>
                        <a:rPr lang="zh-TW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丙</a:t>
                      </a:r>
                      <a:r>
                        <a:rPr lang="en-US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2400" dirty="0" smtClean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(0.18)</a:t>
                      </a:r>
                      <a:endParaRPr lang="zh-TW" altLang="en-US" sz="2400" dirty="0">
                        <a:solidFill>
                          <a:prstClr val="black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TW" altLang="en-US" sz="2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747060">
                <a:tc>
                  <a:txBody>
                    <a:bodyPr/>
                    <a:lstStyle/>
                    <a:p>
                      <a:pPr defTabSz="3429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　  </a:t>
                      </a:r>
                      <a:r>
                        <a:rPr lang="zh-TW" altLang="zh-TW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③</a:t>
                      </a:r>
                      <a:r>
                        <a:rPr lang="en-US" altLang="zh-TW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 </a:t>
                      </a:r>
                      <a:r>
                        <a:rPr lang="zh-TW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乙</a:t>
                      </a:r>
                      <a:r>
                        <a:rPr lang="en-US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→</a:t>
                      </a:r>
                      <a:r>
                        <a:rPr lang="zh-TW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甲</a:t>
                      </a:r>
                      <a:r>
                        <a:rPr lang="en-US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→</a:t>
                      </a:r>
                      <a:r>
                        <a:rPr lang="zh-TW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丙</a:t>
                      </a:r>
                      <a:r>
                        <a:rPr lang="en-US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→</a:t>
                      </a:r>
                      <a:r>
                        <a:rPr lang="zh-TW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丙</a:t>
                      </a:r>
                      <a:r>
                        <a:rPr lang="en-US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2400" dirty="0" smtClean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(0.33)</a:t>
                      </a:r>
                      <a:endParaRPr lang="zh-TW" altLang="en-US" sz="24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TW" altLang="zh-TW" sz="2000" kern="1200" dirty="0" smtClean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105"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solidFill>
                            <a:srgbClr val="FF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　</a:t>
                      </a:r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  </a:t>
                      </a:r>
                      <a:r>
                        <a:rPr lang="zh-TW" altLang="zh-TW" sz="2400" dirty="0" smtClean="0">
                          <a:solidFill>
                            <a:schemeClr val="tx1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④</a:t>
                      </a:r>
                      <a:r>
                        <a:rPr lang="en-US" altLang="zh-TW" sz="2400" dirty="0" smtClean="0">
                          <a:solidFill>
                            <a:schemeClr val="tx1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 </a:t>
                      </a:r>
                      <a:r>
                        <a:rPr lang="zh-TW" altLang="zh-TW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乙</a:t>
                      </a:r>
                      <a:r>
                        <a:rPr lang="en-US" altLang="zh-TW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→</a:t>
                      </a:r>
                      <a:r>
                        <a:rPr lang="zh-TW" altLang="zh-TW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丙</a:t>
                      </a:r>
                      <a:r>
                        <a:rPr lang="en-US" altLang="zh-TW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→</a:t>
                      </a:r>
                      <a:r>
                        <a:rPr lang="zh-TW" altLang="zh-TW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甲</a:t>
                      </a:r>
                      <a:r>
                        <a:rPr lang="en-US" altLang="zh-TW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→</a:t>
                      </a:r>
                      <a:r>
                        <a:rPr lang="zh-TW" altLang="zh-TW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丙</a:t>
                      </a:r>
                      <a:r>
                        <a:rPr lang="en-US" altLang="zh-TW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2400" dirty="0" smtClean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(0.21)</a:t>
                      </a:r>
                      <a:endParaRPr lang="zh-TW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TW" altLang="en-US" sz="20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5101571" y="3367230"/>
            <a:ext cx="63453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直尺</a:t>
            </a:r>
            <a:r>
              <a:rPr lang="zh-TW" altLang="en-US" sz="24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固定，三角板貼著直尺移動，</a:t>
            </a:r>
            <a:r>
              <a:rPr lang="zh-TW" altLang="en-US" sz="24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最後畫上兩條線</a:t>
            </a:r>
            <a:endParaRPr lang="zh-TW" altLang="zh-TW" sz="2000" dirty="0">
              <a:solidFill>
                <a:schemeClr val="dk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101571" y="4891798"/>
            <a:ext cx="63453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三角板靠在</a:t>
            </a:r>
            <a:r>
              <a:rPr lang="zh-TW" altLang="en-US" sz="24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直尺，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三角板貼著直尺移動，最後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畫上兩條線</a:t>
            </a:r>
            <a:endParaRPr lang="zh-TW" altLang="zh-TW" sz="2400" dirty="0">
              <a:solidFill>
                <a:schemeClr val="dk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4072" y="1088980"/>
            <a:ext cx="3050414" cy="2576267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5101571" y="4153371"/>
            <a:ext cx="63453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直尺固定，三角板貼著直尺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移動，先</a:t>
            </a:r>
            <a:r>
              <a:rPr lang="zh-TW" altLang="en-US" sz="24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畫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上一條線，再</a:t>
            </a:r>
            <a:r>
              <a:rPr lang="zh-TW" altLang="en-US" sz="24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移動三角板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，再畫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上另一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條</a:t>
            </a:r>
            <a:r>
              <a:rPr lang="zh-TW" altLang="en-US" sz="24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</a:t>
            </a:r>
            <a:endParaRPr lang="zh-TW" altLang="zh-TW" sz="2400" dirty="0">
              <a:solidFill>
                <a:schemeClr val="dk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886851" y="5677939"/>
            <a:ext cx="4107165" cy="792435"/>
          </a:xfrm>
          <a:prstGeom prst="roundRect">
            <a:avLst>
              <a:gd name="adj" fmla="val 6927"/>
            </a:avLst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662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" grpId="0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45">
            <a:extLst>
              <a:ext uri="{FF2B5EF4-FFF2-40B4-BE49-F238E27FC236}">
                <a16:creationId xmlns:a16="http://schemas.microsoft.com/office/drawing/2014/main" xmlns="" id="{FA4B5AC7-50C9-46C6-9E73-4640297BEBAB}"/>
              </a:ext>
            </a:extLst>
          </p:cNvPr>
          <p:cNvSpPr>
            <a:spLocks/>
          </p:cNvSpPr>
          <p:nvPr/>
        </p:nvSpPr>
        <p:spPr bwMode="auto">
          <a:xfrm rot="935833">
            <a:off x="5841307" y="115838"/>
            <a:ext cx="2715994" cy="1083581"/>
          </a:xfrm>
          <a:custGeom>
            <a:avLst/>
            <a:gdLst>
              <a:gd name="T0" fmla="*/ 466 w 483"/>
              <a:gd name="T1" fmla="*/ 104 h 300"/>
              <a:gd name="T2" fmla="*/ 417 w 483"/>
              <a:gd name="T3" fmla="*/ 121 h 300"/>
              <a:gd name="T4" fmla="*/ 407 w 483"/>
              <a:gd name="T5" fmla="*/ 119 h 300"/>
              <a:gd name="T6" fmla="*/ 303 w 483"/>
              <a:gd name="T7" fmla="*/ 150 h 300"/>
              <a:gd name="T8" fmla="*/ 214 w 483"/>
              <a:gd name="T9" fmla="*/ 187 h 300"/>
              <a:gd name="T10" fmla="*/ 120 w 483"/>
              <a:gd name="T11" fmla="*/ 240 h 300"/>
              <a:gd name="T12" fmla="*/ 290 w 483"/>
              <a:gd name="T13" fmla="*/ 152 h 300"/>
              <a:gd name="T14" fmla="*/ 394 w 483"/>
              <a:gd name="T15" fmla="*/ 118 h 300"/>
              <a:gd name="T16" fmla="*/ 394 w 483"/>
              <a:gd name="T17" fmla="*/ 97 h 300"/>
              <a:gd name="T18" fmla="*/ 424 w 483"/>
              <a:gd name="T19" fmla="*/ 86 h 300"/>
              <a:gd name="T20" fmla="*/ 418 w 483"/>
              <a:gd name="T21" fmla="*/ 66 h 300"/>
              <a:gd name="T22" fmla="*/ 380 w 483"/>
              <a:gd name="T23" fmla="*/ 74 h 300"/>
              <a:gd name="T24" fmla="*/ 386 w 483"/>
              <a:gd name="T25" fmla="*/ 71 h 300"/>
              <a:gd name="T26" fmla="*/ 378 w 483"/>
              <a:gd name="T27" fmla="*/ 53 h 300"/>
              <a:gd name="T28" fmla="*/ 218 w 483"/>
              <a:gd name="T29" fmla="*/ 119 h 300"/>
              <a:gd name="T30" fmla="*/ 183 w 483"/>
              <a:gd name="T31" fmla="*/ 133 h 300"/>
              <a:gd name="T32" fmla="*/ 84 w 483"/>
              <a:gd name="T33" fmla="*/ 185 h 300"/>
              <a:gd name="T34" fmla="*/ 193 w 483"/>
              <a:gd name="T35" fmla="*/ 117 h 300"/>
              <a:gd name="T36" fmla="*/ 434 w 483"/>
              <a:gd name="T37" fmla="*/ 20 h 300"/>
              <a:gd name="T38" fmla="*/ 427 w 483"/>
              <a:gd name="T39" fmla="*/ 3 h 300"/>
              <a:gd name="T40" fmla="*/ 142 w 483"/>
              <a:gd name="T41" fmla="*/ 124 h 300"/>
              <a:gd name="T42" fmla="*/ 23 w 483"/>
              <a:gd name="T43" fmla="*/ 195 h 300"/>
              <a:gd name="T44" fmla="*/ 29 w 483"/>
              <a:gd name="T45" fmla="*/ 202 h 300"/>
              <a:gd name="T46" fmla="*/ 43 w 483"/>
              <a:gd name="T47" fmla="*/ 193 h 300"/>
              <a:gd name="T48" fmla="*/ 9 w 483"/>
              <a:gd name="T49" fmla="*/ 223 h 300"/>
              <a:gd name="T50" fmla="*/ 21 w 483"/>
              <a:gd name="T51" fmla="*/ 239 h 300"/>
              <a:gd name="T52" fmla="*/ 22 w 483"/>
              <a:gd name="T53" fmla="*/ 238 h 300"/>
              <a:gd name="T54" fmla="*/ 16 w 483"/>
              <a:gd name="T55" fmla="*/ 244 h 300"/>
              <a:gd name="T56" fmla="*/ 29 w 483"/>
              <a:gd name="T57" fmla="*/ 260 h 300"/>
              <a:gd name="T58" fmla="*/ 32 w 483"/>
              <a:gd name="T59" fmla="*/ 259 h 300"/>
              <a:gd name="T60" fmla="*/ 45 w 483"/>
              <a:gd name="T61" fmla="*/ 267 h 300"/>
              <a:gd name="T62" fmla="*/ 51 w 483"/>
              <a:gd name="T63" fmla="*/ 265 h 300"/>
              <a:gd name="T64" fmla="*/ 35 w 483"/>
              <a:gd name="T65" fmla="*/ 279 h 300"/>
              <a:gd name="T66" fmla="*/ 45 w 483"/>
              <a:gd name="T67" fmla="*/ 297 h 300"/>
              <a:gd name="T68" fmla="*/ 124 w 483"/>
              <a:gd name="T69" fmla="*/ 262 h 300"/>
              <a:gd name="T70" fmla="*/ 128 w 483"/>
              <a:gd name="T71" fmla="*/ 262 h 300"/>
              <a:gd name="T72" fmla="*/ 472 w 483"/>
              <a:gd name="T73" fmla="*/ 122 h 300"/>
              <a:gd name="T74" fmla="*/ 466 w 483"/>
              <a:gd name="T75" fmla="*/ 104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83" h="300">
                <a:moveTo>
                  <a:pt x="466" y="104"/>
                </a:moveTo>
                <a:cubicBezTo>
                  <a:pt x="450" y="109"/>
                  <a:pt x="433" y="115"/>
                  <a:pt x="417" y="121"/>
                </a:cubicBezTo>
                <a:cubicBezTo>
                  <a:pt x="414" y="119"/>
                  <a:pt x="411" y="118"/>
                  <a:pt x="407" y="119"/>
                </a:cubicBezTo>
                <a:cubicBezTo>
                  <a:pt x="371" y="125"/>
                  <a:pt x="337" y="137"/>
                  <a:pt x="303" y="150"/>
                </a:cubicBezTo>
                <a:cubicBezTo>
                  <a:pt x="272" y="161"/>
                  <a:pt x="242" y="173"/>
                  <a:pt x="214" y="187"/>
                </a:cubicBezTo>
                <a:cubicBezTo>
                  <a:pt x="182" y="203"/>
                  <a:pt x="151" y="223"/>
                  <a:pt x="120" y="240"/>
                </a:cubicBezTo>
                <a:cubicBezTo>
                  <a:pt x="173" y="205"/>
                  <a:pt x="231" y="175"/>
                  <a:pt x="290" y="152"/>
                </a:cubicBezTo>
                <a:cubicBezTo>
                  <a:pt x="325" y="140"/>
                  <a:pt x="360" y="129"/>
                  <a:pt x="394" y="118"/>
                </a:cubicBezTo>
                <a:cubicBezTo>
                  <a:pt x="406" y="115"/>
                  <a:pt x="403" y="100"/>
                  <a:pt x="394" y="97"/>
                </a:cubicBezTo>
                <a:cubicBezTo>
                  <a:pt x="404" y="94"/>
                  <a:pt x="414" y="90"/>
                  <a:pt x="424" y="86"/>
                </a:cubicBezTo>
                <a:cubicBezTo>
                  <a:pt x="436" y="81"/>
                  <a:pt x="432" y="64"/>
                  <a:pt x="418" y="66"/>
                </a:cubicBezTo>
                <a:cubicBezTo>
                  <a:pt x="405" y="68"/>
                  <a:pt x="392" y="70"/>
                  <a:pt x="380" y="74"/>
                </a:cubicBezTo>
                <a:cubicBezTo>
                  <a:pt x="382" y="73"/>
                  <a:pt x="384" y="72"/>
                  <a:pt x="386" y="71"/>
                </a:cubicBezTo>
                <a:cubicBezTo>
                  <a:pt x="397" y="66"/>
                  <a:pt x="389" y="51"/>
                  <a:pt x="378" y="53"/>
                </a:cubicBezTo>
                <a:cubicBezTo>
                  <a:pt x="322" y="64"/>
                  <a:pt x="270" y="92"/>
                  <a:pt x="218" y="119"/>
                </a:cubicBezTo>
                <a:cubicBezTo>
                  <a:pt x="206" y="123"/>
                  <a:pt x="195" y="128"/>
                  <a:pt x="183" y="133"/>
                </a:cubicBezTo>
                <a:cubicBezTo>
                  <a:pt x="149" y="148"/>
                  <a:pt x="116" y="167"/>
                  <a:pt x="84" y="185"/>
                </a:cubicBezTo>
                <a:cubicBezTo>
                  <a:pt x="118" y="159"/>
                  <a:pt x="155" y="137"/>
                  <a:pt x="193" y="117"/>
                </a:cubicBezTo>
                <a:cubicBezTo>
                  <a:pt x="274" y="85"/>
                  <a:pt x="357" y="60"/>
                  <a:pt x="434" y="20"/>
                </a:cubicBezTo>
                <a:cubicBezTo>
                  <a:pt x="443" y="15"/>
                  <a:pt x="436" y="0"/>
                  <a:pt x="427" y="3"/>
                </a:cubicBezTo>
                <a:cubicBezTo>
                  <a:pt x="330" y="35"/>
                  <a:pt x="231" y="71"/>
                  <a:pt x="142" y="124"/>
                </a:cubicBezTo>
                <a:cubicBezTo>
                  <a:pt x="100" y="143"/>
                  <a:pt x="60" y="166"/>
                  <a:pt x="23" y="195"/>
                </a:cubicBezTo>
                <a:cubicBezTo>
                  <a:pt x="19" y="198"/>
                  <a:pt x="24" y="205"/>
                  <a:pt x="29" y="202"/>
                </a:cubicBezTo>
                <a:cubicBezTo>
                  <a:pt x="33" y="199"/>
                  <a:pt x="38" y="196"/>
                  <a:pt x="43" y="193"/>
                </a:cubicBezTo>
                <a:cubicBezTo>
                  <a:pt x="31" y="202"/>
                  <a:pt x="20" y="213"/>
                  <a:pt x="9" y="223"/>
                </a:cubicBezTo>
                <a:cubicBezTo>
                  <a:pt x="0" y="232"/>
                  <a:pt x="11" y="243"/>
                  <a:pt x="21" y="239"/>
                </a:cubicBezTo>
                <a:cubicBezTo>
                  <a:pt x="21" y="239"/>
                  <a:pt x="21" y="238"/>
                  <a:pt x="22" y="238"/>
                </a:cubicBezTo>
                <a:cubicBezTo>
                  <a:pt x="20" y="240"/>
                  <a:pt x="18" y="242"/>
                  <a:pt x="16" y="244"/>
                </a:cubicBezTo>
                <a:cubicBezTo>
                  <a:pt x="9" y="254"/>
                  <a:pt x="18" y="265"/>
                  <a:pt x="29" y="260"/>
                </a:cubicBezTo>
                <a:cubicBezTo>
                  <a:pt x="30" y="260"/>
                  <a:pt x="31" y="259"/>
                  <a:pt x="32" y="259"/>
                </a:cubicBezTo>
                <a:cubicBezTo>
                  <a:pt x="33" y="264"/>
                  <a:pt x="38" y="269"/>
                  <a:pt x="45" y="267"/>
                </a:cubicBezTo>
                <a:cubicBezTo>
                  <a:pt x="47" y="267"/>
                  <a:pt x="49" y="266"/>
                  <a:pt x="51" y="265"/>
                </a:cubicBezTo>
                <a:cubicBezTo>
                  <a:pt x="45" y="270"/>
                  <a:pt x="40" y="274"/>
                  <a:pt x="35" y="279"/>
                </a:cubicBezTo>
                <a:cubicBezTo>
                  <a:pt x="27" y="286"/>
                  <a:pt x="35" y="300"/>
                  <a:pt x="45" y="297"/>
                </a:cubicBezTo>
                <a:cubicBezTo>
                  <a:pt x="73" y="288"/>
                  <a:pt x="99" y="276"/>
                  <a:pt x="124" y="262"/>
                </a:cubicBezTo>
                <a:cubicBezTo>
                  <a:pt x="126" y="263"/>
                  <a:pt x="127" y="263"/>
                  <a:pt x="128" y="262"/>
                </a:cubicBezTo>
                <a:cubicBezTo>
                  <a:pt x="248" y="231"/>
                  <a:pt x="355" y="163"/>
                  <a:pt x="472" y="122"/>
                </a:cubicBezTo>
                <a:cubicBezTo>
                  <a:pt x="483" y="118"/>
                  <a:pt x="478" y="100"/>
                  <a:pt x="466" y="10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標題 1">
            <a:extLst>
              <a:ext uri="{FF2B5EF4-FFF2-40B4-BE49-F238E27FC236}">
                <a16:creationId xmlns="" xmlns:a16="http://schemas.microsoft.com/office/drawing/2014/main" id="{C43B3E4F-5A9D-4FE9-A019-3AF03F3B0ACD}"/>
              </a:ext>
            </a:extLst>
          </p:cNvPr>
          <p:cNvSpPr txBox="1">
            <a:spLocks/>
          </p:cNvSpPr>
          <p:nvPr/>
        </p:nvSpPr>
        <p:spPr>
          <a:xfrm>
            <a:off x="2142579" y="316537"/>
            <a:ext cx="7886700" cy="87584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教師的教學策略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86550" y="1267029"/>
            <a:ext cx="10600575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342900">
              <a:buFont typeface="Arial" panose="020B0604020202020204" pitchFamily="34" charset="0"/>
              <a:buChar char="•"/>
            </a:pP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引導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學生</a:t>
            </a:r>
            <a:r>
              <a:rPr lang="zh-TW" altLang="en-US" sz="3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先</a:t>
            </a:r>
            <a:r>
              <a:rPr lang="zh-TW" altLang="en-US" sz="3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學會</a:t>
            </a:r>
            <a:r>
              <a:rPr lang="zh-TW" altLang="en-US" sz="30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利用三角板或直尺和三角板</a:t>
            </a:r>
            <a:r>
              <a:rPr lang="zh-TW" altLang="en-US" sz="3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檢驗</a:t>
            </a:r>
            <a:r>
              <a:rPr lang="zh-TW" altLang="en-US" sz="3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兩線</a:t>
            </a:r>
            <a:r>
              <a:rPr lang="zh-TW" altLang="en-US" sz="3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是否為</a:t>
            </a:r>
            <a:r>
              <a:rPr lang="zh-TW" altLang="en-US" sz="3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平行線的方法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：以判斷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ㄅ、ㄆ兩線是否平行為例，可以先將三角板的邊和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ㄅ線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重合，直尺靠在三角板的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另一直角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邊，然後直尺不動，三角板往線移動，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如果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三角板和ㄅ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線重合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的邊和 ㄆ線也重合，則ㄅ、ㄆ兩線就互相平行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en-US" sz="2400" dirty="0">
              <a:solidFill>
                <a:srgbClr val="FF0000"/>
              </a:solidFill>
              <a:latin typeface="Calibri" panose="020F0502020204030204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47" y="2657463"/>
            <a:ext cx="5710654" cy="415824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2835" y="154163"/>
            <a:ext cx="5544324" cy="34294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5929" y="3976810"/>
            <a:ext cx="6020322" cy="26824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347285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6550" y="1267028"/>
            <a:ext cx="10600575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342900">
              <a:buFont typeface="Arial" panose="020B0604020202020204" pitchFamily="34" charset="0"/>
              <a:buChar char="•"/>
            </a:pPr>
            <a:r>
              <a:rPr lang="zh-TW" altLang="en-US" sz="3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接著</a:t>
            </a:r>
            <a:r>
              <a:rPr lang="zh-TW" altLang="en-US" sz="3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學習</a:t>
            </a:r>
            <a:r>
              <a:rPr lang="zh-TW" altLang="en-US" sz="3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畫平行線的</a:t>
            </a:r>
            <a:r>
              <a:rPr lang="zh-TW" altLang="en-US" sz="3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方法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1)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將三角板上直角的其中一邊靠在直尺上，與直尺貼合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2)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沿著三角板直角的另一邊畫一條直線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3)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直尺固定，將三角板上直角的一邊貼著直尺移動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4)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沿著三角板直角的另一邊畫一條直線。</a:t>
            </a:r>
            <a:endParaRPr lang="zh-TW" altLang="en-US" sz="2400" dirty="0">
              <a:solidFill>
                <a:srgbClr val="FF0000"/>
              </a:solidFill>
              <a:latin typeface="Calibri" panose="020F0502020204030204"/>
            </a:endParaRPr>
          </a:p>
        </p:txBody>
      </p:sp>
      <p:sp>
        <p:nvSpPr>
          <p:cNvPr id="5" name="Freeform 145">
            <a:extLst>
              <a:ext uri="{FF2B5EF4-FFF2-40B4-BE49-F238E27FC236}">
                <a16:creationId xmlns:a16="http://schemas.microsoft.com/office/drawing/2014/main" xmlns="" id="{FA4B5AC7-50C9-46C6-9E73-4640297BEBAB}"/>
              </a:ext>
            </a:extLst>
          </p:cNvPr>
          <p:cNvSpPr>
            <a:spLocks/>
          </p:cNvSpPr>
          <p:nvPr/>
        </p:nvSpPr>
        <p:spPr bwMode="auto">
          <a:xfrm rot="935833">
            <a:off x="5841307" y="115838"/>
            <a:ext cx="2715994" cy="1083581"/>
          </a:xfrm>
          <a:custGeom>
            <a:avLst/>
            <a:gdLst>
              <a:gd name="T0" fmla="*/ 466 w 483"/>
              <a:gd name="T1" fmla="*/ 104 h 300"/>
              <a:gd name="T2" fmla="*/ 417 w 483"/>
              <a:gd name="T3" fmla="*/ 121 h 300"/>
              <a:gd name="T4" fmla="*/ 407 w 483"/>
              <a:gd name="T5" fmla="*/ 119 h 300"/>
              <a:gd name="T6" fmla="*/ 303 w 483"/>
              <a:gd name="T7" fmla="*/ 150 h 300"/>
              <a:gd name="T8" fmla="*/ 214 w 483"/>
              <a:gd name="T9" fmla="*/ 187 h 300"/>
              <a:gd name="T10" fmla="*/ 120 w 483"/>
              <a:gd name="T11" fmla="*/ 240 h 300"/>
              <a:gd name="T12" fmla="*/ 290 w 483"/>
              <a:gd name="T13" fmla="*/ 152 h 300"/>
              <a:gd name="T14" fmla="*/ 394 w 483"/>
              <a:gd name="T15" fmla="*/ 118 h 300"/>
              <a:gd name="T16" fmla="*/ 394 w 483"/>
              <a:gd name="T17" fmla="*/ 97 h 300"/>
              <a:gd name="T18" fmla="*/ 424 w 483"/>
              <a:gd name="T19" fmla="*/ 86 h 300"/>
              <a:gd name="T20" fmla="*/ 418 w 483"/>
              <a:gd name="T21" fmla="*/ 66 h 300"/>
              <a:gd name="T22" fmla="*/ 380 w 483"/>
              <a:gd name="T23" fmla="*/ 74 h 300"/>
              <a:gd name="T24" fmla="*/ 386 w 483"/>
              <a:gd name="T25" fmla="*/ 71 h 300"/>
              <a:gd name="T26" fmla="*/ 378 w 483"/>
              <a:gd name="T27" fmla="*/ 53 h 300"/>
              <a:gd name="T28" fmla="*/ 218 w 483"/>
              <a:gd name="T29" fmla="*/ 119 h 300"/>
              <a:gd name="T30" fmla="*/ 183 w 483"/>
              <a:gd name="T31" fmla="*/ 133 h 300"/>
              <a:gd name="T32" fmla="*/ 84 w 483"/>
              <a:gd name="T33" fmla="*/ 185 h 300"/>
              <a:gd name="T34" fmla="*/ 193 w 483"/>
              <a:gd name="T35" fmla="*/ 117 h 300"/>
              <a:gd name="T36" fmla="*/ 434 w 483"/>
              <a:gd name="T37" fmla="*/ 20 h 300"/>
              <a:gd name="T38" fmla="*/ 427 w 483"/>
              <a:gd name="T39" fmla="*/ 3 h 300"/>
              <a:gd name="T40" fmla="*/ 142 w 483"/>
              <a:gd name="T41" fmla="*/ 124 h 300"/>
              <a:gd name="T42" fmla="*/ 23 w 483"/>
              <a:gd name="T43" fmla="*/ 195 h 300"/>
              <a:gd name="T44" fmla="*/ 29 w 483"/>
              <a:gd name="T45" fmla="*/ 202 h 300"/>
              <a:gd name="T46" fmla="*/ 43 w 483"/>
              <a:gd name="T47" fmla="*/ 193 h 300"/>
              <a:gd name="T48" fmla="*/ 9 w 483"/>
              <a:gd name="T49" fmla="*/ 223 h 300"/>
              <a:gd name="T50" fmla="*/ 21 w 483"/>
              <a:gd name="T51" fmla="*/ 239 h 300"/>
              <a:gd name="T52" fmla="*/ 22 w 483"/>
              <a:gd name="T53" fmla="*/ 238 h 300"/>
              <a:gd name="T54" fmla="*/ 16 w 483"/>
              <a:gd name="T55" fmla="*/ 244 h 300"/>
              <a:gd name="T56" fmla="*/ 29 w 483"/>
              <a:gd name="T57" fmla="*/ 260 h 300"/>
              <a:gd name="T58" fmla="*/ 32 w 483"/>
              <a:gd name="T59" fmla="*/ 259 h 300"/>
              <a:gd name="T60" fmla="*/ 45 w 483"/>
              <a:gd name="T61" fmla="*/ 267 h 300"/>
              <a:gd name="T62" fmla="*/ 51 w 483"/>
              <a:gd name="T63" fmla="*/ 265 h 300"/>
              <a:gd name="T64" fmla="*/ 35 w 483"/>
              <a:gd name="T65" fmla="*/ 279 h 300"/>
              <a:gd name="T66" fmla="*/ 45 w 483"/>
              <a:gd name="T67" fmla="*/ 297 h 300"/>
              <a:gd name="T68" fmla="*/ 124 w 483"/>
              <a:gd name="T69" fmla="*/ 262 h 300"/>
              <a:gd name="T70" fmla="*/ 128 w 483"/>
              <a:gd name="T71" fmla="*/ 262 h 300"/>
              <a:gd name="T72" fmla="*/ 472 w 483"/>
              <a:gd name="T73" fmla="*/ 122 h 300"/>
              <a:gd name="T74" fmla="*/ 466 w 483"/>
              <a:gd name="T75" fmla="*/ 104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83" h="300">
                <a:moveTo>
                  <a:pt x="466" y="104"/>
                </a:moveTo>
                <a:cubicBezTo>
                  <a:pt x="450" y="109"/>
                  <a:pt x="433" y="115"/>
                  <a:pt x="417" y="121"/>
                </a:cubicBezTo>
                <a:cubicBezTo>
                  <a:pt x="414" y="119"/>
                  <a:pt x="411" y="118"/>
                  <a:pt x="407" y="119"/>
                </a:cubicBezTo>
                <a:cubicBezTo>
                  <a:pt x="371" y="125"/>
                  <a:pt x="337" y="137"/>
                  <a:pt x="303" y="150"/>
                </a:cubicBezTo>
                <a:cubicBezTo>
                  <a:pt x="272" y="161"/>
                  <a:pt x="242" y="173"/>
                  <a:pt x="214" y="187"/>
                </a:cubicBezTo>
                <a:cubicBezTo>
                  <a:pt x="182" y="203"/>
                  <a:pt x="151" y="223"/>
                  <a:pt x="120" y="240"/>
                </a:cubicBezTo>
                <a:cubicBezTo>
                  <a:pt x="173" y="205"/>
                  <a:pt x="231" y="175"/>
                  <a:pt x="290" y="152"/>
                </a:cubicBezTo>
                <a:cubicBezTo>
                  <a:pt x="325" y="140"/>
                  <a:pt x="360" y="129"/>
                  <a:pt x="394" y="118"/>
                </a:cubicBezTo>
                <a:cubicBezTo>
                  <a:pt x="406" y="115"/>
                  <a:pt x="403" y="100"/>
                  <a:pt x="394" y="97"/>
                </a:cubicBezTo>
                <a:cubicBezTo>
                  <a:pt x="404" y="94"/>
                  <a:pt x="414" y="90"/>
                  <a:pt x="424" y="86"/>
                </a:cubicBezTo>
                <a:cubicBezTo>
                  <a:pt x="436" y="81"/>
                  <a:pt x="432" y="64"/>
                  <a:pt x="418" y="66"/>
                </a:cubicBezTo>
                <a:cubicBezTo>
                  <a:pt x="405" y="68"/>
                  <a:pt x="392" y="70"/>
                  <a:pt x="380" y="74"/>
                </a:cubicBezTo>
                <a:cubicBezTo>
                  <a:pt x="382" y="73"/>
                  <a:pt x="384" y="72"/>
                  <a:pt x="386" y="71"/>
                </a:cubicBezTo>
                <a:cubicBezTo>
                  <a:pt x="397" y="66"/>
                  <a:pt x="389" y="51"/>
                  <a:pt x="378" y="53"/>
                </a:cubicBezTo>
                <a:cubicBezTo>
                  <a:pt x="322" y="64"/>
                  <a:pt x="270" y="92"/>
                  <a:pt x="218" y="119"/>
                </a:cubicBezTo>
                <a:cubicBezTo>
                  <a:pt x="206" y="123"/>
                  <a:pt x="195" y="128"/>
                  <a:pt x="183" y="133"/>
                </a:cubicBezTo>
                <a:cubicBezTo>
                  <a:pt x="149" y="148"/>
                  <a:pt x="116" y="167"/>
                  <a:pt x="84" y="185"/>
                </a:cubicBezTo>
                <a:cubicBezTo>
                  <a:pt x="118" y="159"/>
                  <a:pt x="155" y="137"/>
                  <a:pt x="193" y="117"/>
                </a:cubicBezTo>
                <a:cubicBezTo>
                  <a:pt x="274" y="85"/>
                  <a:pt x="357" y="60"/>
                  <a:pt x="434" y="20"/>
                </a:cubicBezTo>
                <a:cubicBezTo>
                  <a:pt x="443" y="15"/>
                  <a:pt x="436" y="0"/>
                  <a:pt x="427" y="3"/>
                </a:cubicBezTo>
                <a:cubicBezTo>
                  <a:pt x="330" y="35"/>
                  <a:pt x="231" y="71"/>
                  <a:pt x="142" y="124"/>
                </a:cubicBezTo>
                <a:cubicBezTo>
                  <a:pt x="100" y="143"/>
                  <a:pt x="60" y="166"/>
                  <a:pt x="23" y="195"/>
                </a:cubicBezTo>
                <a:cubicBezTo>
                  <a:pt x="19" y="198"/>
                  <a:pt x="24" y="205"/>
                  <a:pt x="29" y="202"/>
                </a:cubicBezTo>
                <a:cubicBezTo>
                  <a:pt x="33" y="199"/>
                  <a:pt x="38" y="196"/>
                  <a:pt x="43" y="193"/>
                </a:cubicBezTo>
                <a:cubicBezTo>
                  <a:pt x="31" y="202"/>
                  <a:pt x="20" y="213"/>
                  <a:pt x="9" y="223"/>
                </a:cubicBezTo>
                <a:cubicBezTo>
                  <a:pt x="0" y="232"/>
                  <a:pt x="11" y="243"/>
                  <a:pt x="21" y="239"/>
                </a:cubicBezTo>
                <a:cubicBezTo>
                  <a:pt x="21" y="239"/>
                  <a:pt x="21" y="238"/>
                  <a:pt x="22" y="238"/>
                </a:cubicBezTo>
                <a:cubicBezTo>
                  <a:pt x="20" y="240"/>
                  <a:pt x="18" y="242"/>
                  <a:pt x="16" y="244"/>
                </a:cubicBezTo>
                <a:cubicBezTo>
                  <a:pt x="9" y="254"/>
                  <a:pt x="18" y="265"/>
                  <a:pt x="29" y="260"/>
                </a:cubicBezTo>
                <a:cubicBezTo>
                  <a:pt x="30" y="260"/>
                  <a:pt x="31" y="259"/>
                  <a:pt x="32" y="259"/>
                </a:cubicBezTo>
                <a:cubicBezTo>
                  <a:pt x="33" y="264"/>
                  <a:pt x="38" y="269"/>
                  <a:pt x="45" y="267"/>
                </a:cubicBezTo>
                <a:cubicBezTo>
                  <a:pt x="47" y="267"/>
                  <a:pt x="49" y="266"/>
                  <a:pt x="51" y="265"/>
                </a:cubicBezTo>
                <a:cubicBezTo>
                  <a:pt x="45" y="270"/>
                  <a:pt x="40" y="274"/>
                  <a:pt x="35" y="279"/>
                </a:cubicBezTo>
                <a:cubicBezTo>
                  <a:pt x="27" y="286"/>
                  <a:pt x="35" y="300"/>
                  <a:pt x="45" y="297"/>
                </a:cubicBezTo>
                <a:cubicBezTo>
                  <a:pt x="73" y="288"/>
                  <a:pt x="99" y="276"/>
                  <a:pt x="124" y="262"/>
                </a:cubicBezTo>
                <a:cubicBezTo>
                  <a:pt x="126" y="263"/>
                  <a:pt x="127" y="263"/>
                  <a:pt x="128" y="262"/>
                </a:cubicBezTo>
                <a:cubicBezTo>
                  <a:pt x="248" y="231"/>
                  <a:pt x="355" y="163"/>
                  <a:pt x="472" y="122"/>
                </a:cubicBezTo>
                <a:cubicBezTo>
                  <a:pt x="483" y="118"/>
                  <a:pt x="478" y="100"/>
                  <a:pt x="466" y="10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標題 1">
            <a:extLst>
              <a:ext uri="{FF2B5EF4-FFF2-40B4-BE49-F238E27FC236}">
                <a16:creationId xmlns="" xmlns:a16="http://schemas.microsoft.com/office/drawing/2014/main" id="{C43B3E4F-5A9D-4FE9-A019-3AF03F3B0ACD}"/>
              </a:ext>
            </a:extLst>
          </p:cNvPr>
          <p:cNvSpPr txBox="1">
            <a:spLocks/>
          </p:cNvSpPr>
          <p:nvPr/>
        </p:nvSpPr>
        <p:spPr>
          <a:xfrm>
            <a:off x="2142579" y="316537"/>
            <a:ext cx="7886700" cy="87584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教師的教學策略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3536" y="246950"/>
            <a:ext cx="5541745" cy="31000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5938" y="3920080"/>
            <a:ext cx="5905250" cy="275029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60" y="3832938"/>
            <a:ext cx="5925377" cy="292458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678832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5634613"/>
              </p:ext>
            </p:extLst>
          </p:nvPr>
        </p:nvGraphicFramePr>
        <p:xfrm>
          <a:off x="677025" y="474872"/>
          <a:ext cx="10682273" cy="11577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6649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05334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10426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75816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844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2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評量指標</a:t>
                      </a:r>
                    </a:p>
                  </a:txBody>
                  <a:tcPr marL="51435" marR="51435" marT="0" marB="0" anchor="ctr"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2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4-s-03 </a:t>
                      </a:r>
                      <a:r>
                        <a:rPr lang="zh-TW" altLang="en-US" sz="22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能認識平面圖形全等的意義</a:t>
                      </a:r>
                      <a:r>
                        <a:rPr lang="zh-TW" altLang="en-US" sz="2200" b="1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。</a:t>
                      </a:r>
                      <a:endParaRPr lang="zh-TW" altLang="zh-TW" sz="2200" b="1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733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2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知識向度</a:t>
                      </a: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2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幾何</a:t>
                      </a:r>
                      <a:endParaRPr lang="zh-TW" altLang="zh-TW" sz="22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200" b="1" kern="100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認知向度</a:t>
                      </a:r>
                    </a:p>
                  </a:txBody>
                  <a:tcPr marL="51435" marR="51435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2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解題思考</a:t>
                      </a:r>
                      <a:endParaRPr lang="en-US" altLang="zh-TW" sz="22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677025" y="1733754"/>
            <a:ext cx="1060057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342900"/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19. 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如圖</a:t>
            </a: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3000" u="sng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小明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沿著</a:t>
            </a:r>
            <a:r>
              <a:rPr lang="en-US" altLang="zh-TW" sz="3000" kern="1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EF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將長方形裁剪成</a:t>
            </a:r>
            <a:r>
              <a:rPr lang="en-US" altLang="zh-TW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個全等的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梯形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已知長方形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的長、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寬分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別是</a:t>
            </a:r>
            <a:r>
              <a:rPr lang="en-US" altLang="zh-TW" sz="3000" kern="100" dirty="0" err="1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16cm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和</a:t>
            </a:r>
            <a:r>
              <a:rPr lang="en-US" altLang="zh-TW" sz="3000" kern="100" dirty="0" err="1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9.2cm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en-US" altLang="zh-TW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　  </a:t>
            </a:r>
            <a:endParaRPr lang="en-US" altLang="zh-TW" sz="3000" kern="1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defTabSz="342900"/>
            <a:r>
              <a:rPr lang="en-US" altLang="zh-TW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下列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對於兩個圖形的敘述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，哪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些正確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？</a:t>
            </a:r>
            <a:endParaRPr lang="en-US" altLang="zh-TW" sz="3000" kern="1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defTabSz="342900"/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　  甲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：∠</a:t>
            </a:r>
            <a:r>
              <a:rPr lang="en-US" altLang="zh-TW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 = 115</a:t>
            </a: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°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　　乙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：∠</a:t>
            </a:r>
            <a:r>
              <a:rPr lang="en-US" altLang="zh-TW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 = 115°</a:t>
            </a:r>
          </a:p>
          <a:p>
            <a:pPr defTabSz="342900"/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　  丙：</a:t>
            </a: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DF </a:t>
            </a:r>
            <a:r>
              <a:rPr lang="en-US" altLang="zh-TW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= </a:t>
            </a: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9.2 cm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　  丁：</a:t>
            </a: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FC </a:t>
            </a:r>
            <a:r>
              <a:rPr lang="en-US" altLang="zh-TW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= </a:t>
            </a: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 cm</a:t>
            </a:r>
            <a:endParaRPr lang="en-US" altLang="zh-TW" sz="3000" kern="1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defTabSz="342900"/>
            <a:r>
              <a:rPr lang="zh-TW" altLang="en-US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　  </a:t>
            </a:r>
            <a:r>
              <a:rPr lang="zh-TW" altLang="zh-TW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①</a:t>
            </a:r>
            <a:r>
              <a:rPr lang="en-US" altLang="zh-TW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 </a:t>
            </a:r>
            <a:r>
              <a:rPr lang="zh-TW" altLang="zh-TW" sz="3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甲</a:t>
            </a:r>
            <a:r>
              <a:rPr lang="zh-TW" altLang="en-US" sz="3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zh-TW" sz="3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丙</a:t>
            </a:r>
            <a:r>
              <a:rPr lang="en-US" altLang="zh-TW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r>
              <a:rPr lang="zh-TW" altLang="en-US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　  </a:t>
            </a:r>
            <a:r>
              <a:rPr lang="zh-TW" altLang="zh-TW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②</a:t>
            </a:r>
            <a:r>
              <a:rPr lang="en-US" altLang="zh-TW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 </a:t>
            </a:r>
            <a:r>
              <a:rPr lang="zh-TW" altLang="zh-TW" sz="3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甲</a:t>
            </a:r>
            <a:r>
              <a:rPr lang="zh-TW" altLang="en-US" sz="3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3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丁</a:t>
            </a:r>
            <a:r>
              <a:rPr lang="en-US" altLang="zh-TW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r>
              <a:rPr lang="zh-TW" altLang="en-US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　  </a:t>
            </a:r>
            <a:r>
              <a:rPr lang="zh-TW" altLang="zh-TW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③</a:t>
            </a:r>
            <a:r>
              <a:rPr lang="en-US" altLang="zh-TW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 </a:t>
            </a:r>
            <a:r>
              <a:rPr lang="zh-TW" altLang="zh-TW" sz="3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乙</a:t>
            </a:r>
            <a:r>
              <a:rPr lang="zh-TW" altLang="en-US" sz="3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zh-TW" sz="3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丙</a:t>
            </a:r>
            <a:r>
              <a:rPr lang="en-US" altLang="zh-TW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/>
            </a:r>
            <a:br>
              <a:rPr lang="en-US" altLang="zh-TW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r>
              <a:rPr lang="zh-TW" altLang="en-US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　  </a:t>
            </a:r>
            <a:r>
              <a:rPr lang="zh-TW" altLang="zh-TW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④</a:t>
            </a:r>
            <a:r>
              <a:rPr lang="en-US" altLang="zh-TW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 </a:t>
            </a:r>
            <a:r>
              <a:rPr lang="zh-TW" altLang="en-US" sz="3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丙、</a:t>
            </a:r>
            <a:r>
              <a:rPr lang="zh-TW" altLang="en-US" sz="3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丁</a:t>
            </a:r>
            <a:r>
              <a:rPr lang="en-US" altLang="zh-TW" sz="24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/>
            </a:r>
            <a:br>
              <a:rPr lang="en-US" altLang="zh-TW" sz="24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endParaRPr lang="zh-TW" altLang="en-US" sz="2400" dirty="0">
              <a:solidFill>
                <a:srgbClr val="FF0000"/>
              </a:solidFill>
              <a:latin typeface="Calibri" panose="020F0502020204030204"/>
            </a:endParaRPr>
          </a:p>
        </p:txBody>
      </p:sp>
      <p:pic>
        <p:nvPicPr>
          <p:cNvPr id="6" name="圖片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5540" y="2797781"/>
            <a:ext cx="3863123" cy="3552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35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145">
            <a:extLst>
              <a:ext uri="{FF2B5EF4-FFF2-40B4-BE49-F238E27FC236}">
                <a16:creationId xmlns:a16="http://schemas.microsoft.com/office/drawing/2014/main" xmlns="" id="{FA4B5AC7-50C9-46C6-9E73-4640297BEBAB}"/>
              </a:ext>
            </a:extLst>
          </p:cNvPr>
          <p:cNvSpPr>
            <a:spLocks/>
          </p:cNvSpPr>
          <p:nvPr/>
        </p:nvSpPr>
        <p:spPr bwMode="auto">
          <a:xfrm rot="935833">
            <a:off x="6331500" y="115838"/>
            <a:ext cx="2715994" cy="1083581"/>
          </a:xfrm>
          <a:custGeom>
            <a:avLst/>
            <a:gdLst>
              <a:gd name="T0" fmla="*/ 466 w 483"/>
              <a:gd name="T1" fmla="*/ 104 h 300"/>
              <a:gd name="T2" fmla="*/ 417 w 483"/>
              <a:gd name="T3" fmla="*/ 121 h 300"/>
              <a:gd name="T4" fmla="*/ 407 w 483"/>
              <a:gd name="T5" fmla="*/ 119 h 300"/>
              <a:gd name="T6" fmla="*/ 303 w 483"/>
              <a:gd name="T7" fmla="*/ 150 h 300"/>
              <a:gd name="T8" fmla="*/ 214 w 483"/>
              <a:gd name="T9" fmla="*/ 187 h 300"/>
              <a:gd name="T10" fmla="*/ 120 w 483"/>
              <a:gd name="T11" fmla="*/ 240 h 300"/>
              <a:gd name="T12" fmla="*/ 290 w 483"/>
              <a:gd name="T13" fmla="*/ 152 h 300"/>
              <a:gd name="T14" fmla="*/ 394 w 483"/>
              <a:gd name="T15" fmla="*/ 118 h 300"/>
              <a:gd name="T16" fmla="*/ 394 w 483"/>
              <a:gd name="T17" fmla="*/ 97 h 300"/>
              <a:gd name="T18" fmla="*/ 424 w 483"/>
              <a:gd name="T19" fmla="*/ 86 h 300"/>
              <a:gd name="T20" fmla="*/ 418 w 483"/>
              <a:gd name="T21" fmla="*/ 66 h 300"/>
              <a:gd name="T22" fmla="*/ 380 w 483"/>
              <a:gd name="T23" fmla="*/ 74 h 300"/>
              <a:gd name="T24" fmla="*/ 386 w 483"/>
              <a:gd name="T25" fmla="*/ 71 h 300"/>
              <a:gd name="T26" fmla="*/ 378 w 483"/>
              <a:gd name="T27" fmla="*/ 53 h 300"/>
              <a:gd name="T28" fmla="*/ 218 w 483"/>
              <a:gd name="T29" fmla="*/ 119 h 300"/>
              <a:gd name="T30" fmla="*/ 183 w 483"/>
              <a:gd name="T31" fmla="*/ 133 h 300"/>
              <a:gd name="T32" fmla="*/ 84 w 483"/>
              <a:gd name="T33" fmla="*/ 185 h 300"/>
              <a:gd name="T34" fmla="*/ 193 w 483"/>
              <a:gd name="T35" fmla="*/ 117 h 300"/>
              <a:gd name="T36" fmla="*/ 434 w 483"/>
              <a:gd name="T37" fmla="*/ 20 h 300"/>
              <a:gd name="T38" fmla="*/ 427 w 483"/>
              <a:gd name="T39" fmla="*/ 3 h 300"/>
              <a:gd name="T40" fmla="*/ 142 w 483"/>
              <a:gd name="T41" fmla="*/ 124 h 300"/>
              <a:gd name="T42" fmla="*/ 23 w 483"/>
              <a:gd name="T43" fmla="*/ 195 h 300"/>
              <a:gd name="T44" fmla="*/ 29 w 483"/>
              <a:gd name="T45" fmla="*/ 202 h 300"/>
              <a:gd name="T46" fmla="*/ 43 w 483"/>
              <a:gd name="T47" fmla="*/ 193 h 300"/>
              <a:gd name="T48" fmla="*/ 9 w 483"/>
              <a:gd name="T49" fmla="*/ 223 h 300"/>
              <a:gd name="T50" fmla="*/ 21 w 483"/>
              <a:gd name="T51" fmla="*/ 239 h 300"/>
              <a:gd name="T52" fmla="*/ 22 w 483"/>
              <a:gd name="T53" fmla="*/ 238 h 300"/>
              <a:gd name="T54" fmla="*/ 16 w 483"/>
              <a:gd name="T55" fmla="*/ 244 h 300"/>
              <a:gd name="T56" fmla="*/ 29 w 483"/>
              <a:gd name="T57" fmla="*/ 260 h 300"/>
              <a:gd name="T58" fmla="*/ 32 w 483"/>
              <a:gd name="T59" fmla="*/ 259 h 300"/>
              <a:gd name="T60" fmla="*/ 45 w 483"/>
              <a:gd name="T61" fmla="*/ 267 h 300"/>
              <a:gd name="T62" fmla="*/ 51 w 483"/>
              <a:gd name="T63" fmla="*/ 265 h 300"/>
              <a:gd name="T64" fmla="*/ 35 w 483"/>
              <a:gd name="T65" fmla="*/ 279 h 300"/>
              <a:gd name="T66" fmla="*/ 45 w 483"/>
              <a:gd name="T67" fmla="*/ 297 h 300"/>
              <a:gd name="T68" fmla="*/ 124 w 483"/>
              <a:gd name="T69" fmla="*/ 262 h 300"/>
              <a:gd name="T70" fmla="*/ 128 w 483"/>
              <a:gd name="T71" fmla="*/ 262 h 300"/>
              <a:gd name="T72" fmla="*/ 472 w 483"/>
              <a:gd name="T73" fmla="*/ 122 h 300"/>
              <a:gd name="T74" fmla="*/ 466 w 483"/>
              <a:gd name="T75" fmla="*/ 104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83" h="300">
                <a:moveTo>
                  <a:pt x="466" y="104"/>
                </a:moveTo>
                <a:cubicBezTo>
                  <a:pt x="450" y="109"/>
                  <a:pt x="433" y="115"/>
                  <a:pt x="417" y="121"/>
                </a:cubicBezTo>
                <a:cubicBezTo>
                  <a:pt x="414" y="119"/>
                  <a:pt x="411" y="118"/>
                  <a:pt x="407" y="119"/>
                </a:cubicBezTo>
                <a:cubicBezTo>
                  <a:pt x="371" y="125"/>
                  <a:pt x="337" y="137"/>
                  <a:pt x="303" y="150"/>
                </a:cubicBezTo>
                <a:cubicBezTo>
                  <a:pt x="272" y="161"/>
                  <a:pt x="242" y="173"/>
                  <a:pt x="214" y="187"/>
                </a:cubicBezTo>
                <a:cubicBezTo>
                  <a:pt x="182" y="203"/>
                  <a:pt x="151" y="223"/>
                  <a:pt x="120" y="240"/>
                </a:cubicBezTo>
                <a:cubicBezTo>
                  <a:pt x="173" y="205"/>
                  <a:pt x="231" y="175"/>
                  <a:pt x="290" y="152"/>
                </a:cubicBezTo>
                <a:cubicBezTo>
                  <a:pt x="325" y="140"/>
                  <a:pt x="360" y="129"/>
                  <a:pt x="394" y="118"/>
                </a:cubicBezTo>
                <a:cubicBezTo>
                  <a:pt x="406" y="115"/>
                  <a:pt x="403" y="100"/>
                  <a:pt x="394" y="97"/>
                </a:cubicBezTo>
                <a:cubicBezTo>
                  <a:pt x="404" y="94"/>
                  <a:pt x="414" y="90"/>
                  <a:pt x="424" y="86"/>
                </a:cubicBezTo>
                <a:cubicBezTo>
                  <a:pt x="436" y="81"/>
                  <a:pt x="432" y="64"/>
                  <a:pt x="418" y="66"/>
                </a:cubicBezTo>
                <a:cubicBezTo>
                  <a:pt x="405" y="68"/>
                  <a:pt x="392" y="70"/>
                  <a:pt x="380" y="74"/>
                </a:cubicBezTo>
                <a:cubicBezTo>
                  <a:pt x="382" y="73"/>
                  <a:pt x="384" y="72"/>
                  <a:pt x="386" y="71"/>
                </a:cubicBezTo>
                <a:cubicBezTo>
                  <a:pt x="397" y="66"/>
                  <a:pt x="389" y="51"/>
                  <a:pt x="378" y="53"/>
                </a:cubicBezTo>
                <a:cubicBezTo>
                  <a:pt x="322" y="64"/>
                  <a:pt x="270" y="92"/>
                  <a:pt x="218" y="119"/>
                </a:cubicBezTo>
                <a:cubicBezTo>
                  <a:pt x="206" y="123"/>
                  <a:pt x="195" y="128"/>
                  <a:pt x="183" y="133"/>
                </a:cubicBezTo>
                <a:cubicBezTo>
                  <a:pt x="149" y="148"/>
                  <a:pt x="116" y="167"/>
                  <a:pt x="84" y="185"/>
                </a:cubicBezTo>
                <a:cubicBezTo>
                  <a:pt x="118" y="159"/>
                  <a:pt x="155" y="137"/>
                  <a:pt x="193" y="117"/>
                </a:cubicBezTo>
                <a:cubicBezTo>
                  <a:pt x="274" y="85"/>
                  <a:pt x="357" y="60"/>
                  <a:pt x="434" y="20"/>
                </a:cubicBezTo>
                <a:cubicBezTo>
                  <a:pt x="443" y="15"/>
                  <a:pt x="436" y="0"/>
                  <a:pt x="427" y="3"/>
                </a:cubicBezTo>
                <a:cubicBezTo>
                  <a:pt x="330" y="35"/>
                  <a:pt x="231" y="71"/>
                  <a:pt x="142" y="124"/>
                </a:cubicBezTo>
                <a:cubicBezTo>
                  <a:pt x="100" y="143"/>
                  <a:pt x="60" y="166"/>
                  <a:pt x="23" y="195"/>
                </a:cubicBezTo>
                <a:cubicBezTo>
                  <a:pt x="19" y="198"/>
                  <a:pt x="24" y="205"/>
                  <a:pt x="29" y="202"/>
                </a:cubicBezTo>
                <a:cubicBezTo>
                  <a:pt x="33" y="199"/>
                  <a:pt x="38" y="196"/>
                  <a:pt x="43" y="193"/>
                </a:cubicBezTo>
                <a:cubicBezTo>
                  <a:pt x="31" y="202"/>
                  <a:pt x="20" y="213"/>
                  <a:pt x="9" y="223"/>
                </a:cubicBezTo>
                <a:cubicBezTo>
                  <a:pt x="0" y="232"/>
                  <a:pt x="11" y="243"/>
                  <a:pt x="21" y="239"/>
                </a:cubicBezTo>
                <a:cubicBezTo>
                  <a:pt x="21" y="239"/>
                  <a:pt x="21" y="238"/>
                  <a:pt x="22" y="238"/>
                </a:cubicBezTo>
                <a:cubicBezTo>
                  <a:pt x="20" y="240"/>
                  <a:pt x="18" y="242"/>
                  <a:pt x="16" y="244"/>
                </a:cubicBezTo>
                <a:cubicBezTo>
                  <a:pt x="9" y="254"/>
                  <a:pt x="18" y="265"/>
                  <a:pt x="29" y="260"/>
                </a:cubicBezTo>
                <a:cubicBezTo>
                  <a:pt x="30" y="260"/>
                  <a:pt x="31" y="259"/>
                  <a:pt x="32" y="259"/>
                </a:cubicBezTo>
                <a:cubicBezTo>
                  <a:pt x="33" y="264"/>
                  <a:pt x="38" y="269"/>
                  <a:pt x="45" y="267"/>
                </a:cubicBezTo>
                <a:cubicBezTo>
                  <a:pt x="47" y="267"/>
                  <a:pt x="49" y="266"/>
                  <a:pt x="51" y="265"/>
                </a:cubicBezTo>
                <a:cubicBezTo>
                  <a:pt x="45" y="270"/>
                  <a:pt x="40" y="274"/>
                  <a:pt x="35" y="279"/>
                </a:cubicBezTo>
                <a:cubicBezTo>
                  <a:pt x="27" y="286"/>
                  <a:pt x="35" y="300"/>
                  <a:pt x="45" y="297"/>
                </a:cubicBezTo>
                <a:cubicBezTo>
                  <a:pt x="73" y="288"/>
                  <a:pt x="99" y="276"/>
                  <a:pt x="124" y="262"/>
                </a:cubicBezTo>
                <a:cubicBezTo>
                  <a:pt x="126" y="263"/>
                  <a:pt x="127" y="263"/>
                  <a:pt x="128" y="262"/>
                </a:cubicBezTo>
                <a:cubicBezTo>
                  <a:pt x="248" y="231"/>
                  <a:pt x="355" y="163"/>
                  <a:pt x="472" y="122"/>
                </a:cubicBezTo>
                <a:cubicBezTo>
                  <a:pt x="483" y="118"/>
                  <a:pt x="478" y="100"/>
                  <a:pt x="466" y="10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標題 1">
            <a:extLst>
              <a:ext uri="{FF2B5EF4-FFF2-40B4-BE49-F238E27FC236}">
                <a16:creationId xmlns="" xmlns:a16="http://schemas.microsoft.com/office/drawing/2014/main" id="{C43B3E4F-5A9D-4FE9-A019-3AF03F3B0ACD}"/>
              </a:ext>
            </a:extLst>
          </p:cNvPr>
          <p:cNvSpPr txBox="1">
            <a:spLocks/>
          </p:cNvSpPr>
          <p:nvPr/>
        </p:nvSpPr>
        <p:spPr>
          <a:xfrm>
            <a:off x="2142579" y="316537"/>
            <a:ext cx="7886700" cy="87584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學生可能的思考邏輯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434254"/>
              </p:ext>
            </p:extLst>
          </p:nvPr>
        </p:nvGraphicFramePr>
        <p:xfrm>
          <a:off x="886851" y="1095083"/>
          <a:ext cx="10667635" cy="54294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2724"/>
                <a:gridCol w="7764911"/>
              </a:tblGrid>
              <a:tr h="2290125">
                <a:tc gridSpan="2"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19. </a:t>
                      </a: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如圖</a:t>
                      </a:r>
                      <a: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zh-TW" altLang="en-US" sz="2400" u="sng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小明</a:t>
                      </a: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沿著</a:t>
                      </a:r>
                      <a:r>
                        <a:rPr lang="en-US" altLang="zh-TW" sz="2400" kern="100" dirty="0" err="1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EF</a:t>
                      </a: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將長方形裁剪成</a:t>
                      </a:r>
                      <a: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個全等</a:t>
                      </a: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的梯形</a:t>
                      </a:r>
                      <a: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</a:b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  </a:t>
                      </a: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已知長方形的長、寬分別是</a:t>
                      </a:r>
                      <a:r>
                        <a:rPr lang="en-US" altLang="zh-TW" sz="2400" kern="100" dirty="0" err="1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16cm</a:t>
                      </a: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和</a:t>
                      </a:r>
                      <a:r>
                        <a:rPr lang="en-US" altLang="zh-TW" sz="2400" kern="100" dirty="0" err="1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9.2cm</a:t>
                      </a: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。</a:t>
                      </a:r>
                      <a: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</a:b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 </a:t>
                      </a:r>
                      <a:endParaRPr lang="en-US" altLang="zh-TW" sz="2400" kern="100" dirty="0" smtClean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下列對於兩個圖形的敘述，哪些正確</a:t>
                      </a: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？</a:t>
                      </a:r>
                      <a:endParaRPr lang="en-US" altLang="zh-TW" sz="2400" kern="100" dirty="0" smtClean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defTabSz="342900"/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  甲：∠</a:t>
                      </a:r>
                      <a: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 = 115°</a:t>
                      </a: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　乙：∠</a:t>
                      </a:r>
                      <a: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 = 115°</a:t>
                      </a:r>
                    </a:p>
                    <a:p>
                      <a:pPr defTabSz="342900"/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  丙：</a:t>
                      </a:r>
                      <a: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DF = 9.2 cm</a:t>
                      </a: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 </a:t>
                      </a:r>
                      <a:r>
                        <a:rPr lang="zh-TW" altLang="en-US" sz="1200" kern="100" baseline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丁：</a:t>
                      </a:r>
                      <a: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FC = 5 cm</a:t>
                      </a:r>
                      <a:endParaRPr lang="en-US" altLang="zh-TW" sz="2400" kern="1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  <a:tr h="758167">
                <a:tc>
                  <a:txBody>
                    <a:bodyPr/>
                    <a:lstStyle/>
                    <a:p>
                      <a:pPr defTabSz="342900"/>
                      <a:r>
                        <a:rPr lang="zh-TW" altLang="en-US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　  </a:t>
                      </a:r>
                      <a:r>
                        <a:rPr lang="zh-TW" altLang="zh-TW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①</a:t>
                      </a:r>
                      <a:r>
                        <a:rPr lang="en-US" altLang="zh-TW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 </a:t>
                      </a:r>
                      <a:r>
                        <a:rPr lang="zh-TW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甲</a:t>
                      </a:r>
                      <a:r>
                        <a:rPr lang="zh-TW" altLang="en-US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zh-TW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丙</a:t>
                      </a:r>
                      <a:r>
                        <a:rPr lang="en-US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2400" dirty="0" smtClean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(0.13)</a:t>
                      </a:r>
                      <a:endParaRPr lang="zh-TW" altLang="en-US" sz="2400" dirty="0">
                        <a:solidFill>
                          <a:srgbClr val="FF0000"/>
                        </a:solidFill>
                        <a:latin typeface="Calibri" panose="020F050202020403020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TW" altLang="zh-TW" sz="2000" kern="1200" dirty="0" smtClean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23900"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　  </a:t>
                      </a:r>
                      <a:r>
                        <a:rPr lang="zh-TW" altLang="zh-TW" sz="2400" dirty="0" smtClean="0">
                          <a:solidFill>
                            <a:schemeClr val="tx1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②</a:t>
                      </a:r>
                      <a:r>
                        <a:rPr lang="en-US" altLang="zh-TW" sz="2400" dirty="0" smtClean="0">
                          <a:solidFill>
                            <a:schemeClr val="tx1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 </a:t>
                      </a:r>
                      <a:r>
                        <a:rPr lang="zh-TW" altLang="zh-TW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甲</a:t>
                      </a:r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丁 </a:t>
                      </a:r>
                      <a:r>
                        <a:rPr lang="en-US" altLang="zh-TW" sz="2400" dirty="0" smtClean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(0.43)</a:t>
                      </a:r>
                      <a:endParaRPr lang="zh-TW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TW" altLang="en-US" sz="2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819150">
                <a:tc>
                  <a:txBody>
                    <a:bodyPr/>
                    <a:lstStyle/>
                    <a:p>
                      <a:pPr defTabSz="3429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　  </a:t>
                      </a:r>
                      <a:r>
                        <a:rPr lang="zh-TW" altLang="zh-TW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③</a:t>
                      </a:r>
                      <a:r>
                        <a:rPr lang="en-US" altLang="zh-TW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 </a:t>
                      </a:r>
                      <a:r>
                        <a:rPr lang="zh-TW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乙</a:t>
                      </a:r>
                      <a:r>
                        <a:rPr lang="zh-TW" altLang="en-US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zh-TW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丙</a:t>
                      </a:r>
                      <a:r>
                        <a:rPr lang="en-US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2400" dirty="0" smtClean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(0.17)</a:t>
                      </a:r>
                      <a:endParaRPr lang="zh-TW" altLang="en-US" sz="24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TW" altLang="zh-TW" sz="2000" kern="1200" dirty="0" smtClean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105"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　  </a:t>
                      </a:r>
                      <a:r>
                        <a:rPr lang="zh-TW" altLang="zh-TW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④</a:t>
                      </a:r>
                      <a:r>
                        <a:rPr lang="en-US" altLang="zh-TW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 </a:t>
                      </a:r>
                      <a:r>
                        <a:rPr lang="zh-TW" altLang="en-US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丙、丁</a:t>
                      </a:r>
                      <a:r>
                        <a:rPr lang="en-US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2400" dirty="0" smtClean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(0.27)</a:t>
                      </a:r>
                      <a:endParaRPr lang="zh-TW" altLang="en-US" sz="24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TW" altLang="en-US" sz="20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3853670" y="3376549"/>
            <a:ext cx="77008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知道平角，所以</a:t>
            </a:r>
            <a:r>
              <a:rPr lang="zh-TW" altLang="en-US" sz="24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∠</a:t>
            </a:r>
            <a:r>
              <a:rPr lang="en-US" altLang="zh-TW" sz="24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 =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180°- 65</a:t>
            </a:r>
            <a:r>
              <a:rPr lang="en-US" altLang="zh-TW" sz="24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°</a:t>
            </a:r>
            <a:r>
              <a:rPr lang="en-US" altLang="zh-TW" sz="24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24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= 115</a:t>
            </a:r>
            <a:r>
              <a:rPr lang="en-US" altLang="zh-TW" sz="24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°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選「甲」；</a:t>
            </a:r>
            <a:r>
              <a:rPr lang="en-US" altLang="zh-TW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誤認 </a:t>
            </a:r>
            <a:r>
              <a:rPr lang="en-US" altLang="zh-TW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DF = </a:t>
            </a:r>
            <a:r>
              <a:rPr lang="en-US" altLang="zh-TW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BC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4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受視覺影響，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選擇</a:t>
            </a:r>
            <a:r>
              <a:rPr lang="zh-TW" altLang="en-US" sz="24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「丙」。</a:t>
            </a:r>
            <a:endParaRPr lang="zh-TW" altLang="zh-TW" sz="2400" dirty="0">
              <a:solidFill>
                <a:schemeClr val="dk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853670" y="5692013"/>
            <a:ext cx="77008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AE = FC</a:t>
            </a:r>
            <a:r>
              <a:rPr lang="zh-TW" altLang="en-US" sz="24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選「丁」；</a:t>
            </a:r>
            <a:r>
              <a:rPr lang="en-US" altLang="zh-TW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br>
              <a:rPr lang="en-US" altLang="zh-TW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誤認 </a:t>
            </a:r>
            <a:r>
              <a:rPr lang="en-US" altLang="zh-TW" sz="24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DF = </a:t>
            </a:r>
            <a:r>
              <a:rPr lang="en-US" altLang="zh-TW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BC</a:t>
            </a:r>
            <a:r>
              <a:rPr lang="zh-TW" altLang="en-US" sz="24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，受視覺影響，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選「丙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」。</a:t>
            </a:r>
            <a:endParaRPr lang="zh-TW" altLang="zh-TW" sz="2400" dirty="0">
              <a:solidFill>
                <a:schemeClr val="dk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853670" y="4861016"/>
            <a:ext cx="77008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受圖形位置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影響，誤認 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DF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BC 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為對應邊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選「</a:t>
            </a:r>
            <a:r>
              <a:rPr lang="zh-TW" altLang="en-US" sz="24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丙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」；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4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∠</a:t>
            </a:r>
            <a:r>
              <a:rPr lang="en-US" altLang="zh-TW" sz="24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和</a:t>
            </a:r>
            <a:r>
              <a:rPr lang="zh-TW" altLang="en-US" sz="24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∠</a:t>
            </a:r>
            <a:r>
              <a:rPr lang="en-US" altLang="zh-TW" sz="24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為對應角。</a:t>
            </a:r>
            <a:r>
              <a:rPr lang="zh-TW" altLang="en-US" sz="2400" dirty="0" smtClean="0"/>
              <a:t>	</a:t>
            </a:r>
            <a:endParaRPr lang="zh-TW" altLang="en-US" sz="2400" dirty="0"/>
          </a:p>
        </p:txBody>
      </p:sp>
      <p:pic>
        <p:nvPicPr>
          <p:cNvPr id="12" name="圖片 1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199" y="482624"/>
            <a:ext cx="3024262" cy="2946376"/>
          </a:xfrm>
          <a:prstGeom prst="rect">
            <a:avLst/>
          </a:prstGeom>
        </p:spPr>
      </p:pic>
      <p:sp>
        <p:nvSpPr>
          <p:cNvPr id="10" name="圓角矩形 9"/>
          <p:cNvSpPr/>
          <p:nvPr/>
        </p:nvSpPr>
        <p:spPr>
          <a:xfrm>
            <a:off x="886851" y="4165514"/>
            <a:ext cx="2949858" cy="695502"/>
          </a:xfrm>
          <a:prstGeom prst="roundRect">
            <a:avLst>
              <a:gd name="adj" fmla="val 6927"/>
            </a:avLst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1632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" grpId="0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45">
            <a:extLst>
              <a:ext uri="{FF2B5EF4-FFF2-40B4-BE49-F238E27FC236}">
                <a16:creationId xmlns:a16="http://schemas.microsoft.com/office/drawing/2014/main" xmlns="" id="{FA4B5AC7-50C9-46C6-9E73-4640297BEBAB}"/>
              </a:ext>
            </a:extLst>
          </p:cNvPr>
          <p:cNvSpPr>
            <a:spLocks/>
          </p:cNvSpPr>
          <p:nvPr/>
        </p:nvSpPr>
        <p:spPr bwMode="auto">
          <a:xfrm rot="935833">
            <a:off x="5841307" y="115838"/>
            <a:ext cx="2715994" cy="1083581"/>
          </a:xfrm>
          <a:custGeom>
            <a:avLst/>
            <a:gdLst>
              <a:gd name="T0" fmla="*/ 466 w 483"/>
              <a:gd name="T1" fmla="*/ 104 h 300"/>
              <a:gd name="T2" fmla="*/ 417 w 483"/>
              <a:gd name="T3" fmla="*/ 121 h 300"/>
              <a:gd name="T4" fmla="*/ 407 w 483"/>
              <a:gd name="T5" fmla="*/ 119 h 300"/>
              <a:gd name="T6" fmla="*/ 303 w 483"/>
              <a:gd name="T7" fmla="*/ 150 h 300"/>
              <a:gd name="T8" fmla="*/ 214 w 483"/>
              <a:gd name="T9" fmla="*/ 187 h 300"/>
              <a:gd name="T10" fmla="*/ 120 w 483"/>
              <a:gd name="T11" fmla="*/ 240 h 300"/>
              <a:gd name="T12" fmla="*/ 290 w 483"/>
              <a:gd name="T13" fmla="*/ 152 h 300"/>
              <a:gd name="T14" fmla="*/ 394 w 483"/>
              <a:gd name="T15" fmla="*/ 118 h 300"/>
              <a:gd name="T16" fmla="*/ 394 w 483"/>
              <a:gd name="T17" fmla="*/ 97 h 300"/>
              <a:gd name="T18" fmla="*/ 424 w 483"/>
              <a:gd name="T19" fmla="*/ 86 h 300"/>
              <a:gd name="T20" fmla="*/ 418 w 483"/>
              <a:gd name="T21" fmla="*/ 66 h 300"/>
              <a:gd name="T22" fmla="*/ 380 w 483"/>
              <a:gd name="T23" fmla="*/ 74 h 300"/>
              <a:gd name="T24" fmla="*/ 386 w 483"/>
              <a:gd name="T25" fmla="*/ 71 h 300"/>
              <a:gd name="T26" fmla="*/ 378 w 483"/>
              <a:gd name="T27" fmla="*/ 53 h 300"/>
              <a:gd name="T28" fmla="*/ 218 w 483"/>
              <a:gd name="T29" fmla="*/ 119 h 300"/>
              <a:gd name="T30" fmla="*/ 183 w 483"/>
              <a:gd name="T31" fmla="*/ 133 h 300"/>
              <a:gd name="T32" fmla="*/ 84 w 483"/>
              <a:gd name="T33" fmla="*/ 185 h 300"/>
              <a:gd name="T34" fmla="*/ 193 w 483"/>
              <a:gd name="T35" fmla="*/ 117 h 300"/>
              <a:gd name="T36" fmla="*/ 434 w 483"/>
              <a:gd name="T37" fmla="*/ 20 h 300"/>
              <a:gd name="T38" fmla="*/ 427 w 483"/>
              <a:gd name="T39" fmla="*/ 3 h 300"/>
              <a:gd name="T40" fmla="*/ 142 w 483"/>
              <a:gd name="T41" fmla="*/ 124 h 300"/>
              <a:gd name="T42" fmla="*/ 23 w 483"/>
              <a:gd name="T43" fmla="*/ 195 h 300"/>
              <a:gd name="T44" fmla="*/ 29 w 483"/>
              <a:gd name="T45" fmla="*/ 202 h 300"/>
              <a:gd name="T46" fmla="*/ 43 w 483"/>
              <a:gd name="T47" fmla="*/ 193 h 300"/>
              <a:gd name="T48" fmla="*/ 9 w 483"/>
              <a:gd name="T49" fmla="*/ 223 h 300"/>
              <a:gd name="T50" fmla="*/ 21 w 483"/>
              <a:gd name="T51" fmla="*/ 239 h 300"/>
              <a:gd name="T52" fmla="*/ 22 w 483"/>
              <a:gd name="T53" fmla="*/ 238 h 300"/>
              <a:gd name="T54" fmla="*/ 16 w 483"/>
              <a:gd name="T55" fmla="*/ 244 h 300"/>
              <a:gd name="T56" fmla="*/ 29 w 483"/>
              <a:gd name="T57" fmla="*/ 260 h 300"/>
              <a:gd name="T58" fmla="*/ 32 w 483"/>
              <a:gd name="T59" fmla="*/ 259 h 300"/>
              <a:gd name="T60" fmla="*/ 45 w 483"/>
              <a:gd name="T61" fmla="*/ 267 h 300"/>
              <a:gd name="T62" fmla="*/ 51 w 483"/>
              <a:gd name="T63" fmla="*/ 265 h 300"/>
              <a:gd name="T64" fmla="*/ 35 w 483"/>
              <a:gd name="T65" fmla="*/ 279 h 300"/>
              <a:gd name="T66" fmla="*/ 45 w 483"/>
              <a:gd name="T67" fmla="*/ 297 h 300"/>
              <a:gd name="T68" fmla="*/ 124 w 483"/>
              <a:gd name="T69" fmla="*/ 262 h 300"/>
              <a:gd name="T70" fmla="*/ 128 w 483"/>
              <a:gd name="T71" fmla="*/ 262 h 300"/>
              <a:gd name="T72" fmla="*/ 472 w 483"/>
              <a:gd name="T73" fmla="*/ 122 h 300"/>
              <a:gd name="T74" fmla="*/ 466 w 483"/>
              <a:gd name="T75" fmla="*/ 104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83" h="300">
                <a:moveTo>
                  <a:pt x="466" y="104"/>
                </a:moveTo>
                <a:cubicBezTo>
                  <a:pt x="450" y="109"/>
                  <a:pt x="433" y="115"/>
                  <a:pt x="417" y="121"/>
                </a:cubicBezTo>
                <a:cubicBezTo>
                  <a:pt x="414" y="119"/>
                  <a:pt x="411" y="118"/>
                  <a:pt x="407" y="119"/>
                </a:cubicBezTo>
                <a:cubicBezTo>
                  <a:pt x="371" y="125"/>
                  <a:pt x="337" y="137"/>
                  <a:pt x="303" y="150"/>
                </a:cubicBezTo>
                <a:cubicBezTo>
                  <a:pt x="272" y="161"/>
                  <a:pt x="242" y="173"/>
                  <a:pt x="214" y="187"/>
                </a:cubicBezTo>
                <a:cubicBezTo>
                  <a:pt x="182" y="203"/>
                  <a:pt x="151" y="223"/>
                  <a:pt x="120" y="240"/>
                </a:cubicBezTo>
                <a:cubicBezTo>
                  <a:pt x="173" y="205"/>
                  <a:pt x="231" y="175"/>
                  <a:pt x="290" y="152"/>
                </a:cubicBezTo>
                <a:cubicBezTo>
                  <a:pt x="325" y="140"/>
                  <a:pt x="360" y="129"/>
                  <a:pt x="394" y="118"/>
                </a:cubicBezTo>
                <a:cubicBezTo>
                  <a:pt x="406" y="115"/>
                  <a:pt x="403" y="100"/>
                  <a:pt x="394" y="97"/>
                </a:cubicBezTo>
                <a:cubicBezTo>
                  <a:pt x="404" y="94"/>
                  <a:pt x="414" y="90"/>
                  <a:pt x="424" y="86"/>
                </a:cubicBezTo>
                <a:cubicBezTo>
                  <a:pt x="436" y="81"/>
                  <a:pt x="432" y="64"/>
                  <a:pt x="418" y="66"/>
                </a:cubicBezTo>
                <a:cubicBezTo>
                  <a:pt x="405" y="68"/>
                  <a:pt x="392" y="70"/>
                  <a:pt x="380" y="74"/>
                </a:cubicBezTo>
                <a:cubicBezTo>
                  <a:pt x="382" y="73"/>
                  <a:pt x="384" y="72"/>
                  <a:pt x="386" y="71"/>
                </a:cubicBezTo>
                <a:cubicBezTo>
                  <a:pt x="397" y="66"/>
                  <a:pt x="389" y="51"/>
                  <a:pt x="378" y="53"/>
                </a:cubicBezTo>
                <a:cubicBezTo>
                  <a:pt x="322" y="64"/>
                  <a:pt x="270" y="92"/>
                  <a:pt x="218" y="119"/>
                </a:cubicBezTo>
                <a:cubicBezTo>
                  <a:pt x="206" y="123"/>
                  <a:pt x="195" y="128"/>
                  <a:pt x="183" y="133"/>
                </a:cubicBezTo>
                <a:cubicBezTo>
                  <a:pt x="149" y="148"/>
                  <a:pt x="116" y="167"/>
                  <a:pt x="84" y="185"/>
                </a:cubicBezTo>
                <a:cubicBezTo>
                  <a:pt x="118" y="159"/>
                  <a:pt x="155" y="137"/>
                  <a:pt x="193" y="117"/>
                </a:cubicBezTo>
                <a:cubicBezTo>
                  <a:pt x="274" y="85"/>
                  <a:pt x="357" y="60"/>
                  <a:pt x="434" y="20"/>
                </a:cubicBezTo>
                <a:cubicBezTo>
                  <a:pt x="443" y="15"/>
                  <a:pt x="436" y="0"/>
                  <a:pt x="427" y="3"/>
                </a:cubicBezTo>
                <a:cubicBezTo>
                  <a:pt x="330" y="35"/>
                  <a:pt x="231" y="71"/>
                  <a:pt x="142" y="124"/>
                </a:cubicBezTo>
                <a:cubicBezTo>
                  <a:pt x="100" y="143"/>
                  <a:pt x="60" y="166"/>
                  <a:pt x="23" y="195"/>
                </a:cubicBezTo>
                <a:cubicBezTo>
                  <a:pt x="19" y="198"/>
                  <a:pt x="24" y="205"/>
                  <a:pt x="29" y="202"/>
                </a:cubicBezTo>
                <a:cubicBezTo>
                  <a:pt x="33" y="199"/>
                  <a:pt x="38" y="196"/>
                  <a:pt x="43" y="193"/>
                </a:cubicBezTo>
                <a:cubicBezTo>
                  <a:pt x="31" y="202"/>
                  <a:pt x="20" y="213"/>
                  <a:pt x="9" y="223"/>
                </a:cubicBezTo>
                <a:cubicBezTo>
                  <a:pt x="0" y="232"/>
                  <a:pt x="11" y="243"/>
                  <a:pt x="21" y="239"/>
                </a:cubicBezTo>
                <a:cubicBezTo>
                  <a:pt x="21" y="239"/>
                  <a:pt x="21" y="238"/>
                  <a:pt x="22" y="238"/>
                </a:cubicBezTo>
                <a:cubicBezTo>
                  <a:pt x="20" y="240"/>
                  <a:pt x="18" y="242"/>
                  <a:pt x="16" y="244"/>
                </a:cubicBezTo>
                <a:cubicBezTo>
                  <a:pt x="9" y="254"/>
                  <a:pt x="18" y="265"/>
                  <a:pt x="29" y="260"/>
                </a:cubicBezTo>
                <a:cubicBezTo>
                  <a:pt x="30" y="260"/>
                  <a:pt x="31" y="259"/>
                  <a:pt x="32" y="259"/>
                </a:cubicBezTo>
                <a:cubicBezTo>
                  <a:pt x="33" y="264"/>
                  <a:pt x="38" y="269"/>
                  <a:pt x="45" y="267"/>
                </a:cubicBezTo>
                <a:cubicBezTo>
                  <a:pt x="47" y="267"/>
                  <a:pt x="49" y="266"/>
                  <a:pt x="51" y="265"/>
                </a:cubicBezTo>
                <a:cubicBezTo>
                  <a:pt x="45" y="270"/>
                  <a:pt x="40" y="274"/>
                  <a:pt x="35" y="279"/>
                </a:cubicBezTo>
                <a:cubicBezTo>
                  <a:pt x="27" y="286"/>
                  <a:pt x="35" y="300"/>
                  <a:pt x="45" y="297"/>
                </a:cubicBezTo>
                <a:cubicBezTo>
                  <a:pt x="73" y="288"/>
                  <a:pt x="99" y="276"/>
                  <a:pt x="124" y="262"/>
                </a:cubicBezTo>
                <a:cubicBezTo>
                  <a:pt x="126" y="263"/>
                  <a:pt x="127" y="263"/>
                  <a:pt x="128" y="262"/>
                </a:cubicBezTo>
                <a:cubicBezTo>
                  <a:pt x="248" y="231"/>
                  <a:pt x="355" y="163"/>
                  <a:pt x="472" y="122"/>
                </a:cubicBezTo>
                <a:cubicBezTo>
                  <a:pt x="483" y="118"/>
                  <a:pt x="478" y="100"/>
                  <a:pt x="466" y="10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標題 1">
            <a:extLst>
              <a:ext uri="{FF2B5EF4-FFF2-40B4-BE49-F238E27FC236}">
                <a16:creationId xmlns="" xmlns:a16="http://schemas.microsoft.com/office/drawing/2014/main" id="{C43B3E4F-5A9D-4FE9-A019-3AF03F3B0ACD}"/>
              </a:ext>
            </a:extLst>
          </p:cNvPr>
          <p:cNvSpPr txBox="1">
            <a:spLocks/>
          </p:cNvSpPr>
          <p:nvPr/>
        </p:nvSpPr>
        <p:spPr>
          <a:xfrm>
            <a:off x="2142579" y="316537"/>
            <a:ext cx="7886700" cy="87584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教師的教學策略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86550" y="1267029"/>
            <a:ext cx="1060057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342900">
              <a:buFont typeface="Arial" panose="020B0604020202020204" pitchFamily="34" charset="0"/>
              <a:buChar char="•"/>
            </a:pP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教學時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30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應</a:t>
            </a:r>
            <a:r>
              <a:rPr lang="zh-TW" altLang="en-US" sz="3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先透過</a:t>
            </a:r>
            <a:r>
              <a:rPr lang="zh-TW" altLang="en-US" sz="3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平移、旋轉或翻轉圖形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，幫助學生</a:t>
            </a:r>
            <a:r>
              <a:rPr lang="zh-TW" altLang="en-US" sz="3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理解圖形的</a:t>
            </a:r>
            <a:r>
              <a:rPr lang="zh-TW" altLang="en-US" sz="3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性質。</a:t>
            </a:r>
            <a:r>
              <a:rPr lang="zh-TW" altLang="en-US" sz="30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引導</a:t>
            </a:r>
            <a:r>
              <a:rPr lang="zh-TW" altLang="en-US" sz="30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學生透過觀察、</a:t>
            </a:r>
            <a:r>
              <a:rPr lang="zh-TW" altLang="en-US" sz="30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操作兩個全等圖形的</a:t>
            </a:r>
            <a:r>
              <a:rPr lang="zh-TW" altLang="en-US" sz="30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特徵。</a:t>
            </a:r>
            <a:r>
              <a:rPr lang="zh-TW" altLang="en-US" sz="3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zh-TW" altLang="en-US" sz="3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對應</a:t>
            </a:r>
            <a:r>
              <a:rPr lang="zh-TW" altLang="en-US" sz="3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邊等長</a:t>
            </a:r>
            <a:r>
              <a:rPr lang="zh-TW" altLang="en-US" sz="3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、對應</a:t>
            </a:r>
            <a:r>
              <a:rPr lang="zh-TW" altLang="en-US" sz="3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角一樣</a:t>
            </a:r>
            <a:r>
              <a:rPr lang="zh-TW" altLang="en-US" sz="3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大）。</a:t>
            </a:r>
            <a:endParaRPr lang="zh-TW" altLang="en-US" sz="2400" dirty="0">
              <a:solidFill>
                <a:srgbClr val="FF0000"/>
              </a:solidFill>
              <a:latin typeface="Calibri" panose="020F0502020204030204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8651" y="83602"/>
            <a:ext cx="5364945" cy="40572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4680" y="4014867"/>
            <a:ext cx="5678916" cy="272286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679" y="3270145"/>
            <a:ext cx="5515745" cy="34675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420227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91177" y="1267029"/>
            <a:ext cx="1060057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342900">
              <a:buFont typeface="Arial" panose="020B0604020202020204" pitchFamily="34" charset="0"/>
              <a:buChar char="•"/>
            </a:pP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再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引導學生觀察</a:t>
            </a:r>
            <a:r>
              <a:rPr lang="zh-TW" altLang="en-US" sz="30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兩</a:t>
            </a:r>
            <a:r>
              <a:rPr lang="zh-TW" altLang="en-US" sz="30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</a:t>
            </a:r>
            <a:r>
              <a:rPr lang="zh-TW" altLang="en-US" sz="30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全等</a:t>
            </a:r>
            <a:r>
              <a:rPr lang="zh-TW" altLang="en-US" sz="30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圖形</a:t>
            </a:r>
            <a:r>
              <a:rPr lang="zh-TW" altLang="en-US" sz="3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在不操作下，</a:t>
            </a:r>
            <a:r>
              <a:rPr lang="zh-TW" altLang="en-US" sz="3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透過觀察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，例如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將等腰三角形橫放、直放、斜放或翻轉，兩腰等長或兩底角相等的性質不會改變，</a:t>
            </a:r>
            <a:r>
              <a:rPr lang="zh-TW" altLang="en-US" sz="3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找出不同</a:t>
            </a:r>
            <a:r>
              <a:rPr lang="zh-TW" altLang="en-US" sz="3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方位全等</a:t>
            </a:r>
            <a:r>
              <a:rPr lang="zh-TW" altLang="en-US" sz="3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圖形</a:t>
            </a:r>
            <a:r>
              <a:rPr lang="zh-TW" altLang="en-US" sz="3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</a:t>
            </a:r>
            <a:r>
              <a:rPr lang="zh-TW" altLang="en-US" sz="3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特徵</a:t>
            </a:r>
            <a:r>
              <a:rPr lang="zh-TW" altLang="en-US" sz="30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，例如哪</a:t>
            </a:r>
            <a:r>
              <a:rPr lang="zh-TW" altLang="en-US" sz="30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些點、角、邊彼此對應。</a:t>
            </a:r>
            <a:endParaRPr lang="zh-TW" altLang="en-US" sz="2400" dirty="0">
              <a:latin typeface="Calibri" panose="020F0502020204030204"/>
            </a:endParaRPr>
          </a:p>
        </p:txBody>
      </p:sp>
      <p:sp>
        <p:nvSpPr>
          <p:cNvPr id="5" name="Freeform 145">
            <a:extLst>
              <a:ext uri="{FF2B5EF4-FFF2-40B4-BE49-F238E27FC236}">
                <a16:creationId xmlns:a16="http://schemas.microsoft.com/office/drawing/2014/main" xmlns="" id="{FA4B5AC7-50C9-46C6-9E73-4640297BEBAB}"/>
              </a:ext>
            </a:extLst>
          </p:cNvPr>
          <p:cNvSpPr>
            <a:spLocks/>
          </p:cNvSpPr>
          <p:nvPr/>
        </p:nvSpPr>
        <p:spPr bwMode="auto">
          <a:xfrm rot="935833">
            <a:off x="5841307" y="115838"/>
            <a:ext cx="2715994" cy="1083581"/>
          </a:xfrm>
          <a:custGeom>
            <a:avLst/>
            <a:gdLst>
              <a:gd name="T0" fmla="*/ 466 w 483"/>
              <a:gd name="T1" fmla="*/ 104 h 300"/>
              <a:gd name="T2" fmla="*/ 417 w 483"/>
              <a:gd name="T3" fmla="*/ 121 h 300"/>
              <a:gd name="T4" fmla="*/ 407 w 483"/>
              <a:gd name="T5" fmla="*/ 119 h 300"/>
              <a:gd name="T6" fmla="*/ 303 w 483"/>
              <a:gd name="T7" fmla="*/ 150 h 300"/>
              <a:gd name="T8" fmla="*/ 214 w 483"/>
              <a:gd name="T9" fmla="*/ 187 h 300"/>
              <a:gd name="T10" fmla="*/ 120 w 483"/>
              <a:gd name="T11" fmla="*/ 240 h 300"/>
              <a:gd name="T12" fmla="*/ 290 w 483"/>
              <a:gd name="T13" fmla="*/ 152 h 300"/>
              <a:gd name="T14" fmla="*/ 394 w 483"/>
              <a:gd name="T15" fmla="*/ 118 h 300"/>
              <a:gd name="T16" fmla="*/ 394 w 483"/>
              <a:gd name="T17" fmla="*/ 97 h 300"/>
              <a:gd name="T18" fmla="*/ 424 w 483"/>
              <a:gd name="T19" fmla="*/ 86 h 300"/>
              <a:gd name="T20" fmla="*/ 418 w 483"/>
              <a:gd name="T21" fmla="*/ 66 h 300"/>
              <a:gd name="T22" fmla="*/ 380 w 483"/>
              <a:gd name="T23" fmla="*/ 74 h 300"/>
              <a:gd name="T24" fmla="*/ 386 w 483"/>
              <a:gd name="T25" fmla="*/ 71 h 300"/>
              <a:gd name="T26" fmla="*/ 378 w 483"/>
              <a:gd name="T27" fmla="*/ 53 h 300"/>
              <a:gd name="T28" fmla="*/ 218 w 483"/>
              <a:gd name="T29" fmla="*/ 119 h 300"/>
              <a:gd name="T30" fmla="*/ 183 w 483"/>
              <a:gd name="T31" fmla="*/ 133 h 300"/>
              <a:gd name="T32" fmla="*/ 84 w 483"/>
              <a:gd name="T33" fmla="*/ 185 h 300"/>
              <a:gd name="T34" fmla="*/ 193 w 483"/>
              <a:gd name="T35" fmla="*/ 117 h 300"/>
              <a:gd name="T36" fmla="*/ 434 w 483"/>
              <a:gd name="T37" fmla="*/ 20 h 300"/>
              <a:gd name="T38" fmla="*/ 427 w 483"/>
              <a:gd name="T39" fmla="*/ 3 h 300"/>
              <a:gd name="T40" fmla="*/ 142 w 483"/>
              <a:gd name="T41" fmla="*/ 124 h 300"/>
              <a:gd name="T42" fmla="*/ 23 w 483"/>
              <a:gd name="T43" fmla="*/ 195 h 300"/>
              <a:gd name="T44" fmla="*/ 29 w 483"/>
              <a:gd name="T45" fmla="*/ 202 h 300"/>
              <a:gd name="T46" fmla="*/ 43 w 483"/>
              <a:gd name="T47" fmla="*/ 193 h 300"/>
              <a:gd name="T48" fmla="*/ 9 w 483"/>
              <a:gd name="T49" fmla="*/ 223 h 300"/>
              <a:gd name="T50" fmla="*/ 21 w 483"/>
              <a:gd name="T51" fmla="*/ 239 h 300"/>
              <a:gd name="T52" fmla="*/ 22 w 483"/>
              <a:gd name="T53" fmla="*/ 238 h 300"/>
              <a:gd name="T54" fmla="*/ 16 w 483"/>
              <a:gd name="T55" fmla="*/ 244 h 300"/>
              <a:gd name="T56" fmla="*/ 29 w 483"/>
              <a:gd name="T57" fmla="*/ 260 h 300"/>
              <a:gd name="T58" fmla="*/ 32 w 483"/>
              <a:gd name="T59" fmla="*/ 259 h 300"/>
              <a:gd name="T60" fmla="*/ 45 w 483"/>
              <a:gd name="T61" fmla="*/ 267 h 300"/>
              <a:gd name="T62" fmla="*/ 51 w 483"/>
              <a:gd name="T63" fmla="*/ 265 h 300"/>
              <a:gd name="T64" fmla="*/ 35 w 483"/>
              <a:gd name="T65" fmla="*/ 279 h 300"/>
              <a:gd name="T66" fmla="*/ 45 w 483"/>
              <a:gd name="T67" fmla="*/ 297 h 300"/>
              <a:gd name="T68" fmla="*/ 124 w 483"/>
              <a:gd name="T69" fmla="*/ 262 h 300"/>
              <a:gd name="T70" fmla="*/ 128 w 483"/>
              <a:gd name="T71" fmla="*/ 262 h 300"/>
              <a:gd name="T72" fmla="*/ 472 w 483"/>
              <a:gd name="T73" fmla="*/ 122 h 300"/>
              <a:gd name="T74" fmla="*/ 466 w 483"/>
              <a:gd name="T75" fmla="*/ 104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83" h="300">
                <a:moveTo>
                  <a:pt x="466" y="104"/>
                </a:moveTo>
                <a:cubicBezTo>
                  <a:pt x="450" y="109"/>
                  <a:pt x="433" y="115"/>
                  <a:pt x="417" y="121"/>
                </a:cubicBezTo>
                <a:cubicBezTo>
                  <a:pt x="414" y="119"/>
                  <a:pt x="411" y="118"/>
                  <a:pt x="407" y="119"/>
                </a:cubicBezTo>
                <a:cubicBezTo>
                  <a:pt x="371" y="125"/>
                  <a:pt x="337" y="137"/>
                  <a:pt x="303" y="150"/>
                </a:cubicBezTo>
                <a:cubicBezTo>
                  <a:pt x="272" y="161"/>
                  <a:pt x="242" y="173"/>
                  <a:pt x="214" y="187"/>
                </a:cubicBezTo>
                <a:cubicBezTo>
                  <a:pt x="182" y="203"/>
                  <a:pt x="151" y="223"/>
                  <a:pt x="120" y="240"/>
                </a:cubicBezTo>
                <a:cubicBezTo>
                  <a:pt x="173" y="205"/>
                  <a:pt x="231" y="175"/>
                  <a:pt x="290" y="152"/>
                </a:cubicBezTo>
                <a:cubicBezTo>
                  <a:pt x="325" y="140"/>
                  <a:pt x="360" y="129"/>
                  <a:pt x="394" y="118"/>
                </a:cubicBezTo>
                <a:cubicBezTo>
                  <a:pt x="406" y="115"/>
                  <a:pt x="403" y="100"/>
                  <a:pt x="394" y="97"/>
                </a:cubicBezTo>
                <a:cubicBezTo>
                  <a:pt x="404" y="94"/>
                  <a:pt x="414" y="90"/>
                  <a:pt x="424" y="86"/>
                </a:cubicBezTo>
                <a:cubicBezTo>
                  <a:pt x="436" y="81"/>
                  <a:pt x="432" y="64"/>
                  <a:pt x="418" y="66"/>
                </a:cubicBezTo>
                <a:cubicBezTo>
                  <a:pt x="405" y="68"/>
                  <a:pt x="392" y="70"/>
                  <a:pt x="380" y="74"/>
                </a:cubicBezTo>
                <a:cubicBezTo>
                  <a:pt x="382" y="73"/>
                  <a:pt x="384" y="72"/>
                  <a:pt x="386" y="71"/>
                </a:cubicBezTo>
                <a:cubicBezTo>
                  <a:pt x="397" y="66"/>
                  <a:pt x="389" y="51"/>
                  <a:pt x="378" y="53"/>
                </a:cubicBezTo>
                <a:cubicBezTo>
                  <a:pt x="322" y="64"/>
                  <a:pt x="270" y="92"/>
                  <a:pt x="218" y="119"/>
                </a:cubicBezTo>
                <a:cubicBezTo>
                  <a:pt x="206" y="123"/>
                  <a:pt x="195" y="128"/>
                  <a:pt x="183" y="133"/>
                </a:cubicBezTo>
                <a:cubicBezTo>
                  <a:pt x="149" y="148"/>
                  <a:pt x="116" y="167"/>
                  <a:pt x="84" y="185"/>
                </a:cubicBezTo>
                <a:cubicBezTo>
                  <a:pt x="118" y="159"/>
                  <a:pt x="155" y="137"/>
                  <a:pt x="193" y="117"/>
                </a:cubicBezTo>
                <a:cubicBezTo>
                  <a:pt x="274" y="85"/>
                  <a:pt x="357" y="60"/>
                  <a:pt x="434" y="20"/>
                </a:cubicBezTo>
                <a:cubicBezTo>
                  <a:pt x="443" y="15"/>
                  <a:pt x="436" y="0"/>
                  <a:pt x="427" y="3"/>
                </a:cubicBezTo>
                <a:cubicBezTo>
                  <a:pt x="330" y="35"/>
                  <a:pt x="231" y="71"/>
                  <a:pt x="142" y="124"/>
                </a:cubicBezTo>
                <a:cubicBezTo>
                  <a:pt x="100" y="143"/>
                  <a:pt x="60" y="166"/>
                  <a:pt x="23" y="195"/>
                </a:cubicBezTo>
                <a:cubicBezTo>
                  <a:pt x="19" y="198"/>
                  <a:pt x="24" y="205"/>
                  <a:pt x="29" y="202"/>
                </a:cubicBezTo>
                <a:cubicBezTo>
                  <a:pt x="33" y="199"/>
                  <a:pt x="38" y="196"/>
                  <a:pt x="43" y="193"/>
                </a:cubicBezTo>
                <a:cubicBezTo>
                  <a:pt x="31" y="202"/>
                  <a:pt x="20" y="213"/>
                  <a:pt x="9" y="223"/>
                </a:cubicBezTo>
                <a:cubicBezTo>
                  <a:pt x="0" y="232"/>
                  <a:pt x="11" y="243"/>
                  <a:pt x="21" y="239"/>
                </a:cubicBezTo>
                <a:cubicBezTo>
                  <a:pt x="21" y="239"/>
                  <a:pt x="21" y="238"/>
                  <a:pt x="22" y="238"/>
                </a:cubicBezTo>
                <a:cubicBezTo>
                  <a:pt x="20" y="240"/>
                  <a:pt x="18" y="242"/>
                  <a:pt x="16" y="244"/>
                </a:cubicBezTo>
                <a:cubicBezTo>
                  <a:pt x="9" y="254"/>
                  <a:pt x="18" y="265"/>
                  <a:pt x="29" y="260"/>
                </a:cubicBezTo>
                <a:cubicBezTo>
                  <a:pt x="30" y="260"/>
                  <a:pt x="31" y="259"/>
                  <a:pt x="32" y="259"/>
                </a:cubicBezTo>
                <a:cubicBezTo>
                  <a:pt x="33" y="264"/>
                  <a:pt x="38" y="269"/>
                  <a:pt x="45" y="267"/>
                </a:cubicBezTo>
                <a:cubicBezTo>
                  <a:pt x="47" y="267"/>
                  <a:pt x="49" y="266"/>
                  <a:pt x="51" y="265"/>
                </a:cubicBezTo>
                <a:cubicBezTo>
                  <a:pt x="45" y="270"/>
                  <a:pt x="40" y="274"/>
                  <a:pt x="35" y="279"/>
                </a:cubicBezTo>
                <a:cubicBezTo>
                  <a:pt x="27" y="286"/>
                  <a:pt x="35" y="300"/>
                  <a:pt x="45" y="297"/>
                </a:cubicBezTo>
                <a:cubicBezTo>
                  <a:pt x="73" y="288"/>
                  <a:pt x="99" y="276"/>
                  <a:pt x="124" y="262"/>
                </a:cubicBezTo>
                <a:cubicBezTo>
                  <a:pt x="126" y="263"/>
                  <a:pt x="127" y="263"/>
                  <a:pt x="128" y="262"/>
                </a:cubicBezTo>
                <a:cubicBezTo>
                  <a:pt x="248" y="231"/>
                  <a:pt x="355" y="163"/>
                  <a:pt x="472" y="122"/>
                </a:cubicBezTo>
                <a:cubicBezTo>
                  <a:pt x="483" y="118"/>
                  <a:pt x="478" y="100"/>
                  <a:pt x="466" y="10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標題 1">
            <a:extLst>
              <a:ext uri="{FF2B5EF4-FFF2-40B4-BE49-F238E27FC236}">
                <a16:creationId xmlns="" xmlns:a16="http://schemas.microsoft.com/office/drawing/2014/main" id="{C43B3E4F-5A9D-4FE9-A019-3AF03F3B0ACD}"/>
              </a:ext>
            </a:extLst>
          </p:cNvPr>
          <p:cNvSpPr txBox="1">
            <a:spLocks/>
          </p:cNvSpPr>
          <p:nvPr/>
        </p:nvSpPr>
        <p:spPr>
          <a:xfrm>
            <a:off x="2142579" y="316537"/>
            <a:ext cx="7886700" cy="87584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教師的教學策略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343" y="4072286"/>
            <a:ext cx="6020640" cy="26102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4321" y="983336"/>
            <a:ext cx="5649113" cy="27435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3839598"/>
            <a:ext cx="5967434" cy="28490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31119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4276449"/>
              </p:ext>
            </p:extLst>
          </p:nvPr>
        </p:nvGraphicFramePr>
        <p:xfrm>
          <a:off x="677025" y="474872"/>
          <a:ext cx="10682273" cy="11577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6649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05334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10426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75816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844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2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評量指標</a:t>
                      </a:r>
                    </a:p>
                  </a:txBody>
                  <a:tcPr marL="51435" marR="51435" marT="0" marB="0" anchor="ctr"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2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4-s-05 </a:t>
                      </a:r>
                      <a:r>
                        <a:rPr lang="zh-TW" altLang="en-US" sz="22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能理解旋轉角（包括平角和周角）的意義。</a:t>
                      </a:r>
                      <a:endParaRPr lang="zh-TW" altLang="zh-TW" sz="22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733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2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知識向度</a:t>
                      </a: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2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幾何</a:t>
                      </a:r>
                      <a:endParaRPr lang="zh-TW" altLang="zh-TW" sz="22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200" b="1" kern="100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認知向度</a:t>
                      </a:r>
                    </a:p>
                  </a:txBody>
                  <a:tcPr marL="51435" marR="51435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2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解題思考</a:t>
                      </a:r>
                      <a:endParaRPr lang="en-US" altLang="zh-TW" sz="22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677025" y="1733754"/>
            <a:ext cx="1060057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342900"/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20. </a:t>
            </a:r>
            <a:r>
              <a:rPr lang="zh-TW" altLang="en-US" sz="3000" u="sng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小</a:t>
            </a:r>
            <a:r>
              <a:rPr lang="zh-TW" altLang="en-US" sz="3000" u="sng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彥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和同學一起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參加</a:t>
            </a: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闖關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活動，到達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闖關</a:t>
            </a: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位置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時，看到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地上貼</a:t>
            </a: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有 </a:t>
            </a:r>
            <a:r>
              <a:rPr lang="en-US" altLang="zh-TW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張時鐘（如圖 </a:t>
            </a:r>
            <a:r>
              <a:rPr lang="en-US" altLang="zh-TW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和指令：</a:t>
            </a:r>
            <a:endParaRPr lang="zh-TW" altLang="en-US" sz="3000" kern="1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defTabSz="342900"/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　  </a:t>
            </a:r>
            <a:endParaRPr lang="en-US" altLang="zh-TW" sz="3000" kern="1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defTabSz="342900"/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根據指令， </a:t>
            </a:r>
            <a:r>
              <a:rPr lang="zh-TW" altLang="en-US" sz="3000" u="sng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小彥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他們應該朝鐘面的哪一個方向前進？</a:t>
            </a:r>
            <a:endParaRPr lang="en-US" altLang="zh-TW" sz="3000" kern="1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defTabSz="342900"/>
            <a:r>
              <a:rPr lang="zh-TW" altLang="en-US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　  </a:t>
            </a:r>
            <a:r>
              <a:rPr lang="zh-TW" altLang="zh-TW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①</a:t>
            </a:r>
            <a:r>
              <a:rPr lang="en-US" altLang="zh-TW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 </a:t>
            </a:r>
            <a:r>
              <a:rPr lang="en-US" altLang="zh-TW" sz="3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sz="3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點</a:t>
            </a:r>
            <a:r>
              <a:rPr lang="zh-TW" altLang="en-US" sz="3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鐘 </a:t>
            </a:r>
            <a:r>
              <a:rPr lang="en-US" altLang="zh-TW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　　　</a:t>
            </a:r>
            <a:r>
              <a:rPr lang="zh-TW" altLang="en-US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       </a:t>
            </a:r>
            <a:r>
              <a:rPr lang="zh-TW" altLang="zh-TW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②</a:t>
            </a:r>
            <a:r>
              <a:rPr lang="en-US" altLang="zh-TW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 </a:t>
            </a:r>
            <a:r>
              <a:rPr lang="en-US" altLang="zh-TW" sz="3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en-US" sz="3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點鐘 </a:t>
            </a:r>
            <a:r>
              <a:rPr lang="en-US" altLang="zh-TW" sz="2400" dirty="0" smtClean="0">
                <a:solidFill>
                  <a:srgbClr val="1302F4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/>
            </a:r>
            <a:br>
              <a:rPr lang="en-US" altLang="zh-TW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</a:br>
            <a:r>
              <a:rPr lang="zh-TW" altLang="en-US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　  </a:t>
            </a:r>
            <a:r>
              <a:rPr lang="zh-TW" altLang="zh-TW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③</a:t>
            </a:r>
            <a:r>
              <a:rPr lang="en-US" altLang="zh-TW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 </a:t>
            </a:r>
            <a:r>
              <a:rPr lang="en-US" altLang="zh-TW" sz="3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</a:t>
            </a:r>
            <a:r>
              <a:rPr lang="zh-TW" altLang="en-US" sz="3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點鐘 </a:t>
            </a:r>
            <a:r>
              <a:rPr lang="en-US" altLang="zh-TW" sz="2400" dirty="0" smtClean="0">
                <a:solidFill>
                  <a:srgbClr val="1302F4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　</a:t>
            </a:r>
            <a:r>
              <a:rPr lang="zh-TW" altLang="en-US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     </a:t>
            </a:r>
            <a:r>
              <a:rPr lang="zh-TW" altLang="en-US" sz="3000" dirty="0" smtClean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　</a:t>
            </a:r>
            <a:r>
              <a:rPr lang="zh-TW" altLang="en-US" sz="3000" dirty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　  </a:t>
            </a:r>
            <a:r>
              <a:rPr lang="zh-TW" altLang="zh-TW" sz="3000" dirty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④</a:t>
            </a:r>
            <a:r>
              <a:rPr lang="en-US" altLang="zh-TW" sz="3000" dirty="0">
                <a:solidFill>
                  <a:srgbClr val="000000"/>
                </a:solidFill>
                <a:latin typeface="Calibri" panose="020F0502020204030204"/>
                <a:cs typeface="新細明體" panose="02020500000000000000" pitchFamily="18" charset="-120"/>
              </a:rPr>
              <a:t> </a:t>
            </a:r>
            <a:r>
              <a:rPr lang="en-US" altLang="zh-TW" sz="3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</a:t>
            </a:r>
            <a:r>
              <a:rPr lang="zh-TW" altLang="en-US" sz="3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點</a:t>
            </a:r>
            <a:r>
              <a:rPr lang="zh-TW" altLang="en-US" sz="3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鐘</a:t>
            </a:r>
            <a:endParaRPr lang="zh-TW" altLang="en-US" sz="2400" dirty="0">
              <a:solidFill>
                <a:srgbClr val="FF0000"/>
              </a:solidFill>
              <a:latin typeface="Calibri" panose="020F0502020204030204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4142" y="1884359"/>
            <a:ext cx="6455156" cy="2499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005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145">
            <a:extLst>
              <a:ext uri="{FF2B5EF4-FFF2-40B4-BE49-F238E27FC236}">
                <a16:creationId xmlns:a16="http://schemas.microsoft.com/office/drawing/2014/main" xmlns="" id="{FA4B5AC7-50C9-46C6-9E73-4640297BEBAB}"/>
              </a:ext>
            </a:extLst>
          </p:cNvPr>
          <p:cNvSpPr>
            <a:spLocks/>
          </p:cNvSpPr>
          <p:nvPr/>
        </p:nvSpPr>
        <p:spPr bwMode="auto">
          <a:xfrm rot="935833">
            <a:off x="6331500" y="115838"/>
            <a:ext cx="2715994" cy="1083581"/>
          </a:xfrm>
          <a:custGeom>
            <a:avLst/>
            <a:gdLst>
              <a:gd name="T0" fmla="*/ 466 w 483"/>
              <a:gd name="T1" fmla="*/ 104 h 300"/>
              <a:gd name="T2" fmla="*/ 417 w 483"/>
              <a:gd name="T3" fmla="*/ 121 h 300"/>
              <a:gd name="T4" fmla="*/ 407 w 483"/>
              <a:gd name="T5" fmla="*/ 119 h 300"/>
              <a:gd name="T6" fmla="*/ 303 w 483"/>
              <a:gd name="T7" fmla="*/ 150 h 300"/>
              <a:gd name="T8" fmla="*/ 214 w 483"/>
              <a:gd name="T9" fmla="*/ 187 h 300"/>
              <a:gd name="T10" fmla="*/ 120 w 483"/>
              <a:gd name="T11" fmla="*/ 240 h 300"/>
              <a:gd name="T12" fmla="*/ 290 w 483"/>
              <a:gd name="T13" fmla="*/ 152 h 300"/>
              <a:gd name="T14" fmla="*/ 394 w 483"/>
              <a:gd name="T15" fmla="*/ 118 h 300"/>
              <a:gd name="T16" fmla="*/ 394 w 483"/>
              <a:gd name="T17" fmla="*/ 97 h 300"/>
              <a:gd name="T18" fmla="*/ 424 w 483"/>
              <a:gd name="T19" fmla="*/ 86 h 300"/>
              <a:gd name="T20" fmla="*/ 418 w 483"/>
              <a:gd name="T21" fmla="*/ 66 h 300"/>
              <a:gd name="T22" fmla="*/ 380 w 483"/>
              <a:gd name="T23" fmla="*/ 74 h 300"/>
              <a:gd name="T24" fmla="*/ 386 w 483"/>
              <a:gd name="T25" fmla="*/ 71 h 300"/>
              <a:gd name="T26" fmla="*/ 378 w 483"/>
              <a:gd name="T27" fmla="*/ 53 h 300"/>
              <a:gd name="T28" fmla="*/ 218 w 483"/>
              <a:gd name="T29" fmla="*/ 119 h 300"/>
              <a:gd name="T30" fmla="*/ 183 w 483"/>
              <a:gd name="T31" fmla="*/ 133 h 300"/>
              <a:gd name="T32" fmla="*/ 84 w 483"/>
              <a:gd name="T33" fmla="*/ 185 h 300"/>
              <a:gd name="T34" fmla="*/ 193 w 483"/>
              <a:gd name="T35" fmla="*/ 117 h 300"/>
              <a:gd name="T36" fmla="*/ 434 w 483"/>
              <a:gd name="T37" fmla="*/ 20 h 300"/>
              <a:gd name="T38" fmla="*/ 427 w 483"/>
              <a:gd name="T39" fmla="*/ 3 h 300"/>
              <a:gd name="T40" fmla="*/ 142 w 483"/>
              <a:gd name="T41" fmla="*/ 124 h 300"/>
              <a:gd name="T42" fmla="*/ 23 w 483"/>
              <a:gd name="T43" fmla="*/ 195 h 300"/>
              <a:gd name="T44" fmla="*/ 29 w 483"/>
              <a:gd name="T45" fmla="*/ 202 h 300"/>
              <a:gd name="T46" fmla="*/ 43 w 483"/>
              <a:gd name="T47" fmla="*/ 193 h 300"/>
              <a:gd name="T48" fmla="*/ 9 w 483"/>
              <a:gd name="T49" fmla="*/ 223 h 300"/>
              <a:gd name="T50" fmla="*/ 21 w 483"/>
              <a:gd name="T51" fmla="*/ 239 h 300"/>
              <a:gd name="T52" fmla="*/ 22 w 483"/>
              <a:gd name="T53" fmla="*/ 238 h 300"/>
              <a:gd name="T54" fmla="*/ 16 w 483"/>
              <a:gd name="T55" fmla="*/ 244 h 300"/>
              <a:gd name="T56" fmla="*/ 29 w 483"/>
              <a:gd name="T57" fmla="*/ 260 h 300"/>
              <a:gd name="T58" fmla="*/ 32 w 483"/>
              <a:gd name="T59" fmla="*/ 259 h 300"/>
              <a:gd name="T60" fmla="*/ 45 w 483"/>
              <a:gd name="T61" fmla="*/ 267 h 300"/>
              <a:gd name="T62" fmla="*/ 51 w 483"/>
              <a:gd name="T63" fmla="*/ 265 h 300"/>
              <a:gd name="T64" fmla="*/ 35 w 483"/>
              <a:gd name="T65" fmla="*/ 279 h 300"/>
              <a:gd name="T66" fmla="*/ 45 w 483"/>
              <a:gd name="T67" fmla="*/ 297 h 300"/>
              <a:gd name="T68" fmla="*/ 124 w 483"/>
              <a:gd name="T69" fmla="*/ 262 h 300"/>
              <a:gd name="T70" fmla="*/ 128 w 483"/>
              <a:gd name="T71" fmla="*/ 262 h 300"/>
              <a:gd name="T72" fmla="*/ 472 w 483"/>
              <a:gd name="T73" fmla="*/ 122 h 300"/>
              <a:gd name="T74" fmla="*/ 466 w 483"/>
              <a:gd name="T75" fmla="*/ 104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83" h="300">
                <a:moveTo>
                  <a:pt x="466" y="104"/>
                </a:moveTo>
                <a:cubicBezTo>
                  <a:pt x="450" y="109"/>
                  <a:pt x="433" y="115"/>
                  <a:pt x="417" y="121"/>
                </a:cubicBezTo>
                <a:cubicBezTo>
                  <a:pt x="414" y="119"/>
                  <a:pt x="411" y="118"/>
                  <a:pt x="407" y="119"/>
                </a:cubicBezTo>
                <a:cubicBezTo>
                  <a:pt x="371" y="125"/>
                  <a:pt x="337" y="137"/>
                  <a:pt x="303" y="150"/>
                </a:cubicBezTo>
                <a:cubicBezTo>
                  <a:pt x="272" y="161"/>
                  <a:pt x="242" y="173"/>
                  <a:pt x="214" y="187"/>
                </a:cubicBezTo>
                <a:cubicBezTo>
                  <a:pt x="182" y="203"/>
                  <a:pt x="151" y="223"/>
                  <a:pt x="120" y="240"/>
                </a:cubicBezTo>
                <a:cubicBezTo>
                  <a:pt x="173" y="205"/>
                  <a:pt x="231" y="175"/>
                  <a:pt x="290" y="152"/>
                </a:cubicBezTo>
                <a:cubicBezTo>
                  <a:pt x="325" y="140"/>
                  <a:pt x="360" y="129"/>
                  <a:pt x="394" y="118"/>
                </a:cubicBezTo>
                <a:cubicBezTo>
                  <a:pt x="406" y="115"/>
                  <a:pt x="403" y="100"/>
                  <a:pt x="394" y="97"/>
                </a:cubicBezTo>
                <a:cubicBezTo>
                  <a:pt x="404" y="94"/>
                  <a:pt x="414" y="90"/>
                  <a:pt x="424" y="86"/>
                </a:cubicBezTo>
                <a:cubicBezTo>
                  <a:pt x="436" y="81"/>
                  <a:pt x="432" y="64"/>
                  <a:pt x="418" y="66"/>
                </a:cubicBezTo>
                <a:cubicBezTo>
                  <a:pt x="405" y="68"/>
                  <a:pt x="392" y="70"/>
                  <a:pt x="380" y="74"/>
                </a:cubicBezTo>
                <a:cubicBezTo>
                  <a:pt x="382" y="73"/>
                  <a:pt x="384" y="72"/>
                  <a:pt x="386" y="71"/>
                </a:cubicBezTo>
                <a:cubicBezTo>
                  <a:pt x="397" y="66"/>
                  <a:pt x="389" y="51"/>
                  <a:pt x="378" y="53"/>
                </a:cubicBezTo>
                <a:cubicBezTo>
                  <a:pt x="322" y="64"/>
                  <a:pt x="270" y="92"/>
                  <a:pt x="218" y="119"/>
                </a:cubicBezTo>
                <a:cubicBezTo>
                  <a:pt x="206" y="123"/>
                  <a:pt x="195" y="128"/>
                  <a:pt x="183" y="133"/>
                </a:cubicBezTo>
                <a:cubicBezTo>
                  <a:pt x="149" y="148"/>
                  <a:pt x="116" y="167"/>
                  <a:pt x="84" y="185"/>
                </a:cubicBezTo>
                <a:cubicBezTo>
                  <a:pt x="118" y="159"/>
                  <a:pt x="155" y="137"/>
                  <a:pt x="193" y="117"/>
                </a:cubicBezTo>
                <a:cubicBezTo>
                  <a:pt x="274" y="85"/>
                  <a:pt x="357" y="60"/>
                  <a:pt x="434" y="20"/>
                </a:cubicBezTo>
                <a:cubicBezTo>
                  <a:pt x="443" y="15"/>
                  <a:pt x="436" y="0"/>
                  <a:pt x="427" y="3"/>
                </a:cubicBezTo>
                <a:cubicBezTo>
                  <a:pt x="330" y="35"/>
                  <a:pt x="231" y="71"/>
                  <a:pt x="142" y="124"/>
                </a:cubicBezTo>
                <a:cubicBezTo>
                  <a:pt x="100" y="143"/>
                  <a:pt x="60" y="166"/>
                  <a:pt x="23" y="195"/>
                </a:cubicBezTo>
                <a:cubicBezTo>
                  <a:pt x="19" y="198"/>
                  <a:pt x="24" y="205"/>
                  <a:pt x="29" y="202"/>
                </a:cubicBezTo>
                <a:cubicBezTo>
                  <a:pt x="33" y="199"/>
                  <a:pt x="38" y="196"/>
                  <a:pt x="43" y="193"/>
                </a:cubicBezTo>
                <a:cubicBezTo>
                  <a:pt x="31" y="202"/>
                  <a:pt x="20" y="213"/>
                  <a:pt x="9" y="223"/>
                </a:cubicBezTo>
                <a:cubicBezTo>
                  <a:pt x="0" y="232"/>
                  <a:pt x="11" y="243"/>
                  <a:pt x="21" y="239"/>
                </a:cubicBezTo>
                <a:cubicBezTo>
                  <a:pt x="21" y="239"/>
                  <a:pt x="21" y="238"/>
                  <a:pt x="22" y="238"/>
                </a:cubicBezTo>
                <a:cubicBezTo>
                  <a:pt x="20" y="240"/>
                  <a:pt x="18" y="242"/>
                  <a:pt x="16" y="244"/>
                </a:cubicBezTo>
                <a:cubicBezTo>
                  <a:pt x="9" y="254"/>
                  <a:pt x="18" y="265"/>
                  <a:pt x="29" y="260"/>
                </a:cubicBezTo>
                <a:cubicBezTo>
                  <a:pt x="30" y="260"/>
                  <a:pt x="31" y="259"/>
                  <a:pt x="32" y="259"/>
                </a:cubicBezTo>
                <a:cubicBezTo>
                  <a:pt x="33" y="264"/>
                  <a:pt x="38" y="269"/>
                  <a:pt x="45" y="267"/>
                </a:cubicBezTo>
                <a:cubicBezTo>
                  <a:pt x="47" y="267"/>
                  <a:pt x="49" y="266"/>
                  <a:pt x="51" y="265"/>
                </a:cubicBezTo>
                <a:cubicBezTo>
                  <a:pt x="45" y="270"/>
                  <a:pt x="40" y="274"/>
                  <a:pt x="35" y="279"/>
                </a:cubicBezTo>
                <a:cubicBezTo>
                  <a:pt x="27" y="286"/>
                  <a:pt x="35" y="300"/>
                  <a:pt x="45" y="297"/>
                </a:cubicBezTo>
                <a:cubicBezTo>
                  <a:pt x="73" y="288"/>
                  <a:pt x="99" y="276"/>
                  <a:pt x="124" y="262"/>
                </a:cubicBezTo>
                <a:cubicBezTo>
                  <a:pt x="126" y="263"/>
                  <a:pt x="127" y="263"/>
                  <a:pt x="128" y="262"/>
                </a:cubicBezTo>
                <a:cubicBezTo>
                  <a:pt x="248" y="231"/>
                  <a:pt x="355" y="163"/>
                  <a:pt x="472" y="122"/>
                </a:cubicBezTo>
                <a:cubicBezTo>
                  <a:pt x="483" y="118"/>
                  <a:pt x="478" y="100"/>
                  <a:pt x="466" y="10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標題 1">
            <a:extLst>
              <a:ext uri="{FF2B5EF4-FFF2-40B4-BE49-F238E27FC236}">
                <a16:creationId xmlns="" xmlns:a16="http://schemas.microsoft.com/office/drawing/2014/main" id="{C43B3E4F-5A9D-4FE9-A019-3AF03F3B0ACD}"/>
              </a:ext>
            </a:extLst>
          </p:cNvPr>
          <p:cNvSpPr txBox="1">
            <a:spLocks/>
          </p:cNvSpPr>
          <p:nvPr/>
        </p:nvSpPr>
        <p:spPr>
          <a:xfrm>
            <a:off x="2142579" y="316537"/>
            <a:ext cx="7886700" cy="87584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學生可能的思考邏輯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1807416"/>
              </p:ext>
            </p:extLst>
          </p:nvPr>
        </p:nvGraphicFramePr>
        <p:xfrm>
          <a:off x="886851" y="1095083"/>
          <a:ext cx="10667635" cy="54294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2724"/>
                <a:gridCol w="7764911"/>
              </a:tblGrid>
              <a:tr h="2290125">
                <a:tc gridSpan="2">
                  <a:txBody>
                    <a:bodyPr/>
                    <a:lstStyle/>
                    <a:p>
                      <a:pPr defTabSz="342900"/>
                      <a: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20. </a:t>
                      </a:r>
                      <a:r>
                        <a:rPr lang="zh-TW" altLang="en-US" sz="2400" u="sng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小彥</a:t>
                      </a: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和同學一起參加闖關活</a:t>
                      </a:r>
                      <a: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</a:br>
                      <a: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動，到達闖關位置時，看到</a:t>
                      </a:r>
                      <a: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</a:br>
                      <a: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地上貼有 </a:t>
                      </a:r>
                      <a: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張時鐘（如圖 </a:t>
                      </a:r>
                      <a: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</a:br>
                      <a: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和指令：</a:t>
                      </a:r>
                    </a:p>
                    <a:p>
                      <a:pPr defTabSz="342900"/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  根據指令， </a:t>
                      </a:r>
                      <a:r>
                        <a:rPr lang="zh-TW" altLang="en-US" sz="2400" u="sng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小彥</a:t>
                      </a: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他們應該朝</a:t>
                      </a:r>
                      <a: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</a:br>
                      <a:r>
                        <a:rPr lang="en-US" altLang="zh-TW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zh-TW" altLang="en-US" sz="2400" kern="1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鐘面的哪一個方向前進？</a:t>
                      </a:r>
                      <a:endParaRPr lang="en-US" altLang="zh-TW" sz="2400" kern="100" dirty="0" smtClean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  <a:tr h="758167">
                <a:tc>
                  <a:txBody>
                    <a:bodyPr/>
                    <a:lstStyle/>
                    <a:p>
                      <a:pPr defTabSz="342900"/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　  </a:t>
                      </a:r>
                      <a:r>
                        <a:rPr lang="zh-TW" altLang="zh-TW" sz="2400" dirty="0" smtClean="0">
                          <a:solidFill>
                            <a:schemeClr val="tx1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①</a:t>
                      </a:r>
                      <a:r>
                        <a:rPr lang="en-US" altLang="zh-TW" sz="2400" dirty="0" smtClean="0">
                          <a:solidFill>
                            <a:schemeClr val="tx1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 </a:t>
                      </a:r>
                      <a:r>
                        <a:rPr lang="en-US" altLang="zh-TW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點</a:t>
                      </a:r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鐘 </a:t>
                      </a:r>
                      <a:r>
                        <a:rPr lang="en-US" altLang="zh-TW" sz="2400" dirty="0" smtClean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(0.53)</a:t>
                      </a:r>
                      <a:endParaRPr lang="zh-TW" altLang="en-US" sz="2400" dirty="0">
                        <a:solidFill>
                          <a:schemeClr val="tx1"/>
                        </a:solidFill>
                        <a:latin typeface="Calibri" panose="020F050202020403020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TW" altLang="zh-TW" sz="2000" kern="1200" dirty="0" smtClean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23900"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　  </a:t>
                      </a:r>
                      <a:r>
                        <a:rPr lang="zh-TW" altLang="zh-TW" sz="2400" dirty="0" smtClean="0">
                          <a:solidFill>
                            <a:schemeClr val="tx1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②</a:t>
                      </a:r>
                      <a:r>
                        <a:rPr lang="en-US" altLang="zh-TW" sz="2400" dirty="0" smtClean="0">
                          <a:solidFill>
                            <a:schemeClr val="tx1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 </a:t>
                      </a:r>
                      <a:r>
                        <a:rPr lang="en-US" altLang="zh-TW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點鐘 </a:t>
                      </a:r>
                      <a:r>
                        <a:rPr lang="en-US" altLang="zh-TW" sz="2400" dirty="0" smtClean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(0.16)</a:t>
                      </a:r>
                      <a:r>
                        <a:rPr lang="zh-TW" altLang="en-US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 </a:t>
                      </a:r>
                      <a:endParaRPr lang="zh-TW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TW" altLang="en-US" sz="2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819150">
                <a:tc>
                  <a:txBody>
                    <a:bodyPr/>
                    <a:lstStyle/>
                    <a:p>
                      <a:pPr defTabSz="3429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　  </a:t>
                      </a:r>
                      <a:r>
                        <a:rPr lang="zh-TW" altLang="zh-TW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③</a:t>
                      </a:r>
                      <a:r>
                        <a:rPr lang="en-US" altLang="zh-TW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 </a:t>
                      </a:r>
                      <a:r>
                        <a:rPr lang="en-US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zh-TW" altLang="en-US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點鐘 </a:t>
                      </a:r>
                      <a:r>
                        <a:rPr lang="en-US" altLang="zh-TW" sz="2400" dirty="0" smtClean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(0.13)</a:t>
                      </a:r>
                      <a:r>
                        <a:rPr lang="zh-TW" altLang="en-US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 </a:t>
                      </a:r>
                      <a:endParaRPr lang="zh-TW" altLang="en-US" sz="24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TW" altLang="zh-TW" sz="2000" kern="1200" dirty="0" smtClean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105"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　  </a:t>
                      </a:r>
                      <a:r>
                        <a:rPr lang="zh-TW" altLang="zh-TW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④</a:t>
                      </a:r>
                      <a:r>
                        <a:rPr lang="en-US" altLang="zh-TW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 </a:t>
                      </a:r>
                      <a:r>
                        <a:rPr lang="en-US" altLang="zh-TW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zh-TW" altLang="en-US" sz="24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點鐘 </a:t>
                      </a:r>
                      <a:r>
                        <a:rPr lang="en-US" altLang="zh-TW" sz="2400" dirty="0" smtClean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(0.17)</a:t>
                      </a:r>
                      <a:r>
                        <a:rPr lang="zh-TW" altLang="en-US" sz="2400" dirty="0" smtClean="0">
                          <a:solidFill>
                            <a:srgbClr val="000000"/>
                          </a:solidFill>
                          <a:latin typeface="Calibri" panose="020F0502020204030204"/>
                          <a:cs typeface="新細明體" panose="02020500000000000000" pitchFamily="18" charset="-120"/>
                        </a:rPr>
                        <a:t> </a:t>
                      </a:r>
                      <a:endParaRPr lang="en-US" altLang="zh-TW" sz="2400" dirty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TW" altLang="en-US" sz="20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3853670" y="4273192"/>
            <a:ext cx="77008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誤認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逆</a:t>
            </a:r>
            <a:r>
              <a:rPr lang="zh-TW" altLang="en-US" sz="24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時針旋轉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選擇</a:t>
            </a:r>
            <a:r>
              <a:rPr lang="zh-TW" altLang="en-US" sz="24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逆時針旋轉 </a:t>
            </a:r>
            <a:r>
              <a:rPr lang="en-US" altLang="zh-TW" sz="24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sz="24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大格的 </a:t>
            </a:r>
            <a:r>
              <a:rPr lang="en-US" altLang="zh-TW" sz="24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24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點鐘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zh-TW" sz="2400" dirty="0">
              <a:solidFill>
                <a:schemeClr val="dk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853670" y="5692013"/>
            <a:ext cx="77008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誤認旋轉</a:t>
            </a:r>
            <a:r>
              <a:rPr lang="en-US" altLang="zh-TW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120</a:t>
            </a:r>
            <a:r>
              <a:rPr lang="zh-TW" altLang="en-US" sz="24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度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</a:t>
            </a:r>
            <a:r>
              <a:rPr lang="en-US" altLang="zh-TW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120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分鐘</a:t>
            </a:r>
            <a:r>
              <a:rPr lang="zh-TW" altLang="en-US" sz="24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選擇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順</a:t>
            </a:r>
            <a:r>
              <a:rPr lang="zh-TW" altLang="en-US" sz="2400" dirty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時針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旋轉 </a:t>
            </a:r>
            <a:r>
              <a:rPr lang="en-US" altLang="zh-TW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小時後的 </a:t>
            </a:r>
            <a:r>
              <a:rPr lang="en-US" altLang="zh-TW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2400" dirty="0" smtClean="0">
                <a:solidFill>
                  <a:schemeClr val="dk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點鐘。</a:t>
            </a:r>
            <a:endParaRPr lang="zh-TW" altLang="zh-TW" sz="2400" dirty="0">
              <a:solidFill>
                <a:schemeClr val="dk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853670" y="4861016"/>
            <a:ext cx="77008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誤認旋轉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120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度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120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分鐘，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選擇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逆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時針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旋轉 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小時後的 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點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鐘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r>
              <a:rPr lang="zh-TW" altLang="en-US" sz="2400" dirty="0" smtClean="0"/>
              <a:t>	</a:t>
            </a:r>
            <a:endParaRPr lang="zh-TW" altLang="en-US" sz="2400" dirty="0"/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5494" y="1034066"/>
            <a:ext cx="6218992" cy="2408129"/>
          </a:xfrm>
          <a:prstGeom prst="rect">
            <a:avLst/>
          </a:prstGeom>
        </p:spPr>
      </p:pic>
      <p:sp>
        <p:nvSpPr>
          <p:cNvPr id="12" name="圓角矩形 11"/>
          <p:cNvSpPr/>
          <p:nvPr/>
        </p:nvSpPr>
        <p:spPr>
          <a:xfrm>
            <a:off x="886851" y="3413588"/>
            <a:ext cx="2893297" cy="704857"/>
          </a:xfrm>
          <a:prstGeom prst="roundRect">
            <a:avLst>
              <a:gd name="adj" fmla="val 6927"/>
            </a:avLst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022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" grpId="0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686550" y="1267029"/>
            <a:ext cx="1060057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342900">
              <a:buFont typeface="Arial" panose="020B0604020202020204" pitchFamily="34" charset="0"/>
              <a:buChar char="•"/>
            </a:pP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教學時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，應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引導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學生</a:t>
            </a:r>
            <a:r>
              <a:rPr lang="zh-TW" altLang="en-US" sz="3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透過撥鐘的操作，理解</a:t>
            </a:r>
            <a:r>
              <a:rPr lang="zh-TW" altLang="en-US" sz="3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順</a:t>
            </a:r>
            <a:r>
              <a:rPr lang="zh-TW" altLang="en-US" sz="3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時針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（順著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時針運轉的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方向轉）、</a:t>
            </a:r>
            <a:r>
              <a:rPr lang="zh-TW" altLang="en-US" sz="3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逆時針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意義。</a:t>
            </a:r>
            <a:endParaRPr lang="en-US" altLang="zh-TW" sz="3000" kern="1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57200" indent="-457200" defTabSz="342900">
              <a:buFont typeface="Arial" panose="020B0604020202020204" pitchFamily="34" charset="0"/>
              <a:buChar char="•"/>
            </a:pP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因為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旋轉角是向量，應要求學生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說明旋轉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的方向及旋轉的度數，例如「順時針旋轉 </a:t>
            </a:r>
            <a:r>
              <a:rPr lang="en-US" altLang="zh-TW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30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度」或「逆時針旋轉 </a:t>
            </a:r>
            <a:r>
              <a:rPr lang="en-US" altLang="zh-TW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150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度」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，並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將旋轉角應用在日常生活中，例如向右旋轉可以看成順時針旋轉，向左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旋轉可以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看成逆時針旋轉。</a:t>
            </a:r>
            <a:endParaRPr lang="zh-TW" altLang="en-US" sz="2400" dirty="0">
              <a:solidFill>
                <a:srgbClr val="FF0000"/>
              </a:solidFill>
              <a:latin typeface="Calibri" panose="020F0502020204030204"/>
            </a:endParaRPr>
          </a:p>
        </p:txBody>
      </p:sp>
      <p:sp>
        <p:nvSpPr>
          <p:cNvPr id="5" name="Freeform 145">
            <a:extLst>
              <a:ext uri="{FF2B5EF4-FFF2-40B4-BE49-F238E27FC236}">
                <a16:creationId xmlns:a16="http://schemas.microsoft.com/office/drawing/2014/main" xmlns="" id="{FA4B5AC7-50C9-46C6-9E73-4640297BEBAB}"/>
              </a:ext>
            </a:extLst>
          </p:cNvPr>
          <p:cNvSpPr>
            <a:spLocks/>
          </p:cNvSpPr>
          <p:nvPr/>
        </p:nvSpPr>
        <p:spPr bwMode="auto">
          <a:xfrm rot="935833">
            <a:off x="5841307" y="115838"/>
            <a:ext cx="2715994" cy="1083581"/>
          </a:xfrm>
          <a:custGeom>
            <a:avLst/>
            <a:gdLst>
              <a:gd name="T0" fmla="*/ 466 w 483"/>
              <a:gd name="T1" fmla="*/ 104 h 300"/>
              <a:gd name="T2" fmla="*/ 417 w 483"/>
              <a:gd name="T3" fmla="*/ 121 h 300"/>
              <a:gd name="T4" fmla="*/ 407 w 483"/>
              <a:gd name="T5" fmla="*/ 119 h 300"/>
              <a:gd name="T6" fmla="*/ 303 w 483"/>
              <a:gd name="T7" fmla="*/ 150 h 300"/>
              <a:gd name="T8" fmla="*/ 214 w 483"/>
              <a:gd name="T9" fmla="*/ 187 h 300"/>
              <a:gd name="T10" fmla="*/ 120 w 483"/>
              <a:gd name="T11" fmla="*/ 240 h 300"/>
              <a:gd name="T12" fmla="*/ 290 w 483"/>
              <a:gd name="T13" fmla="*/ 152 h 300"/>
              <a:gd name="T14" fmla="*/ 394 w 483"/>
              <a:gd name="T15" fmla="*/ 118 h 300"/>
              <a:gd name="T16" fmla="*/ 394 w 483"/>
              <a:gd name="T17" fmla="*/ 97 h 300"/>
              <a:gd name="T18" fmla="*/ 424 w 483"/>
              <a:gd name="T19" fmla="*/ 86 h 300"/>
              <a:gd name="T20" fmla="*/ 418 w 483"/>
              <a:gd name="T21" fmla="*/ 66 h 300"/>
              <a:gd name="T22" fmla="*/ 380 w 483"/>
              <a:gd name="T23" fmla="*/ 74 h 300"/>
              <a:gd name="T24" fmla="*/ 386 w 483"/>
              <a:gd name="T25" fmla="*/ 71 h 300"/>
              <a:gd name="T26" fmla="*/ 378 w 483"/>
              <a:gd name="T27" fmla="*/ 53 h 300"/>
              <a:gd name="T28" fmla="*/ 218 w 483"/>
              <a:gd name="T29" fmla="*/ 119 h 300"/>
              <a:gd name="T30" fmla="*/ 183 w 483"/>
              <a:gd name="T31" fmla="*/ 133 h 300"/>
              <a:gd name="T32" fmla="*/ 84 w 483"/>
              <a:gd name="T33" fmla="*/ 185 h 300"/>
              <a:gd name="T34" fmla="*/ 193 w 483"/>
              <a:gd name="T35" fmla="*/ 117 h 300"/>
              <a:gd name="T36" fmla="*/ 434 w 483"/>
              <a:gd name="T37" fmla="*/ 20 h 300"/>
              <a:gd name="T38" fmla="*/ 427 w 483"/>
              <a:gd name="T39" fmla="*/ 3 h 300"/>
              <a:gd name="T40" fmla="*/ 142 w 483"/>
              <a:gd name="T41" fmla="*/ 124 h 300"/>
              <a:gd name="T42" fmla="*/ 23 w 483"/>
              <a:gd name="T43" fmla="*/ 195 h 300"/>
              <a:gd name="T44" fmla="*/ 29 w 483"/>
              <a:gd name="T45" fmla="*/ 202 h 300"/>
              <a:gd name="T46" fmla="*/ 43 w 483"/>
              <a:gd name="T47" fmla="*/ 193 h 300"/>
              <a:gd name="T48" fmla="*/ 9 w 483"/>
              <a:gd name="T49" fmla="*/ 223 h 300"/>
              <a:gd name="T50" fmla="*/ 21 w 483"/>
              <a:gd name="T51" fmla="*/ 239 h 300"/>
              <a:gd name="T52" fmla="*/ 22 w 483"/>
              <a:gd name="T53" fmla="*/ 238 h 300"/>
              <a:gd name="T54" fmla="*/ 16 w 483"/>
              <a:gd name="T55" fmla="*/ 244 h 300"/>
              <a:gd name="T56" fmla="*/ 29 w 483"/>
              <a:gd name="T57" fmla="*/ 260 h 300"/>
              <a:gd name="T58" fmla="*/ 32 w 483"/>
              <a:gd name="T59" fmla="*/ 259 h 300"/>
              <a:gd name="T60" fmla="*/ 45 w 483"/>
              <a:gd name="T61" fmla="*/ 267 h 300"/>
              <a:gd name="T62" fmla="*/ 51 w 483"/>
              <a:gd name="T63" fmla="*/ 265 h 300"/>
              <a:gd name="T64" fmla="*/ 35 w 483"/>
              <a:gd name="T65" fmla="*/ 279 h 300"/>
              <a:gd name="T66" fmla="*/ 45 w 483"/>
              <a:gd name="T67" fmla="*/ 297 h 300"/>
              <a:gd name="T68" fmla="*/ 124 w 483"/>
              <a:gd name="T69" fmla="*/ 262 h 300"/>
              <a:gd name="T70" fmla="*/ 128 w 483"/>
              <a:gd name="T71" fmla="*/ 262 h 300"/>
              <a:gd name="T72" fmla="*/ 472 w 483"/>
              <a:gd name="T73" fmla="*/ 122 h 300"/>
              <a:gd name="T74" fmla="*/ 466 w 483"/>
              <a:gd name="T75" fmla="*/ 104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83" h="300">
                <a:moveTo>
                  <a:pt x="466" y="104"/>
                </a:moveTo>
                <a:cubicBezTo>
                  <a:pt x="450" y="109"/>
                  <a:pt x="433" y="115"/>
                  <a:pt x="417" y="121"/>
                </a:cubicBezTo>
                <a:cubicBezTo>
                  <a:pt x="414" y="119"/>
                  <a:pt x="411" y="118"/>
                  <a:pt x="407" y="119"/>
                </a:cubicBezTo>
                <a:cubicBezTo>
                  <a:pt x="371" y="125"/>
                  <a:pt x="337" y="137"/>
                  <a:pt x="303" y="150"/>
                </a:cubicBezTo>
                <a:cubicBezTo>
                  <a:pt x="272" y="161"/>
                  <a:pt x="242" y="173"/>
                  <a:pt x="214" y="187"/>
                </a:cubicBezTo>
                <a:cubicBezTo>
                  <a:pt x="182" y="203"/>
                  <a:pt x="151" y="223"/>
                  <a:pt x="120" y="240"/>
                </a:cubicBezTo>
                <a:cubicBezTo>
                  <a:pt x="173" y="205"/>
                  <a:pt x="231" y="175"/>
                  <a:pt x="290" y="152"/>
                </a:cubicBezTo>
                <a:cubicBezTo>
                  <a:pt x="325" y="140"/>
                  <a:pt x="360" y="129"/>
                  <a:pt x="394" y="118"/>
                </a:cubicBezTo>
                <a:cubicBezTo>
                  <a:pt x="406" y="115"/>
                  <a:pt x="403" y="100"/>
                  <a:pt x="394" y="97"/>
                </a:cubicBezTo>
                <a:cubicBezTo>
                  <a:pt x="404" y="94"/>
                  <a:pt x="414" y="90"/>
                  <a:pt x="424" y="86"/>
                </a:cubicBezTo>
                <a:cubicBezTo>
                  <a:pt x="436" y="81"/>
                  <a:pt x="432" y="64"/>
                  <a:pt x="418" y="66"/>
                </a:cubicBezTo>
                <a:cubicBezTo>
                  <a:pt x="405" y="68"/>
                  <a:pt x="392" y="70"/>
                  <a:pt x="380" y="74"/>
                </a:cubicBezTo>
                <a:cubicBezTo>
                  <a:pt x="382" y="73"/>
                  <a:pt x="384" y="72"/>
                  <a:pt x="386" y="71"/>
                </a:cubicBezTo>
                <a:cubicBezTo>
                  <a:pt x="397" y="66"/>
                  <a:pt x="389" y="51"/>
                  <a:pt x="378" y="53"/>
                </a:cubicBezTo>
                <a:cubicBezTo>
                  <a:pt x="322" y="64"/>
                  <a:pt x="270" y="92"/>
                  <a:pt x="218" y="119"/>
                </a:cubicBezTo>
                <a:cubicBezTo>
                  <a:pt x="206" y="123"/>
                  <a:pt x="195" y="128"/>
                  <a:pt x="183" y="133"/>
                </a:cubicBezTo>
                <a:cubicBezTo>
                  <a:pt x="149" y="148"/>
                  <a:pt x="116" y="167"/>
                  <a:pt x="84" y="185"/>
                </a:cubicBezTo>
                <a:cubicBezTo>
                  <a:pt x="118" y="159"/>
                  <a:pt x="155" y="137"/>
                  <a:pt x="193" y="117"/>
                </a:cubicBezTo>
                <a:cubicBezTo>
                  <a:pt x="274" y="85"/>
                  <a:pt x="357" y="60"/>
                  <a:pt x="434" y="20"/>
                </a:cubicBezTo>
                <a:cubicBezTo>
                  <a:pt x="443" y="15"/>
                  <a:pt x="436" y="0"/>
                  <a:pt x="427" y="3"/>
                </a:cubicBezTo>
                <a:cubicBezTo>
                  <a:pt x="330" y="35"/>
                  <a:pt x="231" y="71"/>
                  <a:pt x="142" y="124"/>
                </a:cubicBezTo>
                <a:cubicBezTo>
                  <a:pt x="100" y="143"/>
                  <a:pt x="60" y="166"/>
                  <a:pt x="23" y="195"/>
                </a:cubicBezTo>
                <a:cubicBezTo>
                  <a:pt x="19" y="198"/>
                  <a:pt x="24" y="205"/>
                  <a:pt x="29" y="202"/>
                </a:cubicBezTo>
                <a:cubicBezTo>
                  <a:pt x="33" y="199"/>
                  <a:pt x="38" y="196"/>
                  <a:pt x="43" y="193"/>
                </a:cubicBezTo>
                <a:cubicBezTo>
                  <a:pt x="31" y="202"/>
                  <a:pt x="20" y="213"/>
                  <a:pt x="9" y="223"/>
                </a:cubicBezTo>
                <a:cubicBezTo>
                  <a:pt x="0" y="232"/>
                  <a:pt x="11" y="243"/>
                  <a:pt x="21" y="239"/>
                </a:cubicBezTo>
                <a:cubicBezTo>
                  <a:pt x="21" y="239"/>
                  <a:pt x="21" y="238"/>
                  <a:pt x="22" y="238"/>
                </a:cubicBezTo>
                <a:cubicBezTo>
                  <a:pt x="20" y="240"/>
                  <a:pt x="18" y="242"/>
                  <a:pt x="16" y="244"/>
                </a:cubicBezTo>
                <a:cubicBezTo>
                  <a:pt x="9" y="254"/>
                  <a:pt x="18" y="265"/>
                  <a:pt x="29" y="260"/>
                </a:cubicBezTo>
                <a:cubicBezTo>
                  <a:pt x="30" y="260"/>
                  <a:pt x="31" y="259"/>
                  <a:pt x="32" y="259"/>
                </a:cubicBezTo>
                <a:cubicBezTo>
                  <a:pt x="33" y="264"/>
                  <a:pt x="38" y="269"/>
                  <a:pt x="45" y="267"/>
                </a:cubicBezTo>
                <a:cubicBezTo>
                  <a:pt x="47" y="267"/>
                  <a:pt x="49" y="266"/>
                  <a:pt x="51" y="265"/>
                </a:cubicBezTo>
                <a:cubicBezTo>
                  <a:pt x="45" y="270"/>
                  <a:pt x="40" y="274"/>
                  <a:pt x="35" y="279"/>
                </a:cubicBezTo>
                <a:cubicBezTo>
                  <a:pt x="27" y="286"/>
                  <a:pt x="35" y="300"/>
                  <a:pt x="45" y="297"/>
                </a:cubicBezTo>
                <a:cubicBezTo>
                  <a:pt x="73" y="288"/>
                  <a:pt x="99" y="276"/>
                  <a:pt x="124" y="262"/>
                </a:cubicBezTo>
                <a:cubicBezTo>
                  <a:pt x="126" y="263"/>
                  <a:pt x="127" y="263"/>
                  <a:pt x="128" y="262"/>
                </a:cubicBezTo>
                <a:cubicBezTo>
                  <a:pt x="248" y="231"/>
                  <a:pt x="355" y="163"/>
                  <a:pt x="472" y="122"/>
                </a:cubicBezTo>
                <a:cubicBezTo>
                  <a:pt x="483" y="118"/>
                  <a:pt x="478" y="100"/>
                  <a:pt x="466" y="10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標題 1">
            <a:extLst>
              <a:ext uri="{FF2B5EF4-FFF2-40B4-BE49-F238E27FC236}">
                <a16:creationId xmlns="" xmlns:a16="http://schemas.microsoft.com/office/drawing/2014/main" id="{C43B3E4F-5A9D-4FE9-A019-3AF03F3B0ACD}"/>
              </a:ext>
            </a:extLst>
          </p:cNvPr>
          <p:cNvSpPr txBox="1">
            <a:spLocks/>
          </p:cNvSpPr>
          <p:nvPr/>
        </p:nvSpPr>
        <p:spPr>
          <a:xfrm>
            <a:off x="2142579" y="316537"/>
            <a:ext cx="7886700" cy="87584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教師的教學策略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9032" y="123474"/>
            <a:ext cx="5582429" cy="33913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81" y="1477361"/>
            <a:ext cx="6157494" cy="53039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4022" y="3429000"/>
            <a:ext cx="5826494" cy="32818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31255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86550" y="1281232"/>
            <a:ext cx="1060057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342900">
              <a:buFont typeface="Arial" panose="020B0604020202020204" pitchFamily="34" charset="0"/>
              <a:buChar char="•"/>
            </a:pP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接著</a:t>
            </a:r>
            <a:r>
              <a:rPr lang="zh-TW" altLang="en-US" sz="3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透過操作時鐘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3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理解分針轉 </a:t>
            </a:r>
            <a:r>
              <a:rPr lang="en-US" altLang="zh-TW" sz="3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3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圈時是一個周角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，也就是旋轉了 </a:t>
            </a:r>
            <a:r>
              <a:rPr lang="en-US" altLang="zh-TW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360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度， </a:t>
            </a:r>
            <a:r>
              <a:rPr lang="en-US" altLang="zh-TW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圈有 </a:t>
            </a:r>
            <a:r>
              <a:rPr lang="en-US" altLang="zh-TW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大格，所以</a:t>
            </a:r>
            <a:r>
              <a:rPr lang="zh-TW" altLang="en-US" sz="3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轉 </a:t>
            </a:r>
            <a:r>
              <a:rPr lang="en-US" altLang="zh-TW" sz="3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3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大格是旋轉了 </a:t>
            </a:r>
            <a:r>
              <a:rPr lang="en-US" altLang="zh-TW" sz="3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30</a:t>
            </a:r>
            <a:r>
              <a:rPr lang="zh-TW" altLang="en-US" sz="3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度</a:t>
            </a:r>
            <a:r>
              <a:rPr lang="zh-TW" altLang="en-US" sz="30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轉 </a:t>
            </a:r>
            <a:r>
              <a:rPr lang="en-US" altLang="zh-TW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3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小格是旋轉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了 </a:t>
            </a:r>
            <a:r>
              <a:rPr lang="en-US" altLang="zh-TW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en-US" sz="30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度。</a:t>
            </a:r>
            <a:endParaRPr lang="zh-TW" altLang="en-US" sz="2400" dirty="0">
              <a:latin typeface="Calibri" panose="020F0502020204030204"/>
            </a:endParaRPr>
          </a:p>
        </p:txBody>
      </p:sp>
      <p:sp>
        <p:nvSpPr>
          <p:cNvPr id="5" name="Freeform 145">
            <a:extLst>
              <a:ext uri="{FF2B5EF4-FFF2-40B4-BE49-F238E27FC236}">
                <a16:creationId xmlns:a16="http://schemas.microsoft.com/office/drawing/2014/main" xmlns="" id="{FA4B5AC7-50C9-46C6-9E73-4640297BEBAB}"/>
              </a:ext>
            </a:extLst>
          </p:cNvPr>
          <p:cNvSpPr>
            <a:spLocks/>
          </p:cNvSpPr>
          <p:nvPr/>
        </p:nvSpPr>
        <p:spPr bwMode="auto">
          <a:xfrm rot="935833">
            <a:off x="5841307" y="115838"/>
            <a:ext cx="2715994" cy="1083581"/>
          </a:xfrm>
          <a:custGeom>
            <a:avLst/>
            <a:gdLst>
              <a:gd name="T0" fmla="*/ 466 w 483"/>
              <a:gd name="T1" fmla="*/ 104 h 300"/>
              <a:gd name="T2" fmla="*/ 417 w 483"/>
              <a:gd name="T3" fmla="*/ 121 h 300"/>
              <a:gd name="T4" fmla="*/ 407 w 483"/>
              <a:gd name="T5" fmla="*/ 119 h 300"/>
              <a:gd name="T6" fmla="*/ 303 w 483"/>
              <a:gd name="T7" fmla="*/ 150 h 300"/>
              <a:gd name="T8" fmla="*/ 214 w 483"/>
              <a:gd name="T9" fmla="*/ 187 h 300"/>
              <a:gd name="T10" fmla="*/ 120 w 483"/>
              <a:gd name="T11" fmla="*/ 240 h 300"/>
              <a:gd name="T12" fmla="*/ 290 w 483"/>
              <a:gd name="T13" fmla="*/ 152 h 300"/>
              <a:gd name="T14" fmla="*/ 394 w 483"/>
              <a:gd name="T15" fmla="*/ 118 h 300"/>
              <a:gd name="T16" fmla="*/ 394 w 483"/>
              <a:gd name="T17" fmla="*/ 97 h 300"/>
              <a:gd name="T18" fmla="*/ 424 w 483"/>
              <a:gd name="T19" fmla="*/ 86 h 300"/>
              <a:gd name="T20" fmla="*/ 418 w 483"/>
              <a:gd name="T21" fmla="*/ 66 h 300"/>
              <a:gd name="T22" fmla="*/ 380 w 483"/>
              <a:gd name="T23" fmla="*/ 74 h 300"/>
              <a:gd name="T24" fmla="*/ 386 w 483"/>
              <a:gd name="T25" fmla="*/ 71 h 300"/>
              <a:gd name="T26" fmla="*/ 378 w 483"/>
              <a:gd name="T27" fmla="*/ 53 h 300"/>
              <a:gd name="T28" fmla="*/ 218 w 483"/>
              <a:gd name="T29" fmla="*/ 119 h 300"/>
              <a:gd name="T30" fmla="*/ 183 w 483"/>
              <a:gd name="T31" fmla="*/ 133 h 300"/>
              <a:gd name="T32" fmla="*/ 84 w 483"/>
              <a:gd name="T33" fmla="*/ 185 h 300"/>
              <a:gd name="T34" fmla="*/ 193 w 483"/>
              <a:gd name="T35" fmla="*/ 117 h 300"/>
              <a:gd name="T36" fmla="*/ 434 w 483"/>
              <a:gd name="T37" fmla="*/ 20 h 300"/>
              <a:gd name="T38" fmla="*/ 427 w 483"/>
              <a:gd name="T39" fmla="*/ 3 h 300"/>
              <a:gd name="T40" fmla="*/ 142 w 483"/>
              <a:gd name="T41" fmla="*/ 124 h 300"/>
              <a:gd name="T42" fmla="*/ 23 w 483"/>
              <a:gd name="T43" fmla="*/ 195 h 300"/>
              <a:gd name="T44" fmla="*/ 29 w 483"/>
              <a:gd name="T45" fmla="*/ 202 h 300"/>
              <a:gd name="T46" fmla="*/ 43 w 483"/>
              <a:gd name="T47" fmla="*/ 193 h 300"/>
              <a:gd name="T48" fmla="*/ 9 w 483"/>
              <a:gd name="T49" fmla="*/ 223 h 300"/>
              <a:gd name="T50" fmla="*/ 21 w 483"/>
              <a:gd name="T51" fmla="*/ 239 h 300"/>
              <a:gd name="T52" fmla="*/ 22 w 483"/>
              <a:gd name="T53" fmla="*/ 238 h 300"/>
              <a:gd name="T54" fmla="*/ 16 w 483"/>
              <a:gd name="T55" fmla="*/ 244 h 300"/>
              <a:gd name="T56" fmla="*/ 29 w 483"/>
              <a:gd name="T57" fmla="*/ 260 h 300"/>
              <a:gd name="T58" fmla="*/ 32 w 483"/>
              <a:gd name="T59" fmla="*/ 259 h 300"/>
              <a:gd name="T60" fmla="*/ 45 w 483"/>
              <a:gd name="T61" fmla="*/ 267 h 300"/>
              <a:gd name="T62" fmla="*/ 51 w 483"/>
              <a:gd name="T63" fmla="*/ 265 h 300"/>
              <a:gd name="T64" fmla="*/ 35 w 483"/>
              <a:gd name="T65" fmla="*/ 279 h 300"/>
              <a:gd name="T66" fmla="*/ 45 w 483"/>
              <a:gd name="T67" fmla="*/ 297 h 300"/>
              <a:gd name="T68" fmla="*/ 124 w 483"/>
              <a:gd name="T69" fmla="*/ 262 h 300"/>
              <a:gd name="T70" fmla="*/ 128 w 483"/>
              <a:gd name="T71" fmla="*/ 262 h 300"/>
              <a:gd name="T72" fmla="*/ 472 w 483"/>
              <a:gd name="T73" fmla="*/ 122 h 300"/>
              <a:gd name="T74" fmla="*/ 466 w 483"/>
              <a:gd name="T75" fmla="*/ 104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83" h="300">
                <a:moveTo>
                  <a:pt x="466" y="104"/>
                </a:moveTo>
                <a:cubicBezTo>
                  <a:pt x="450" y="109"/>
                  <a:pt x="433" y="115"/>
                  <a:pt x="417" y="121"/>
                </a:cubicBezTo>
                <a:cubicBezTo>
                  <a:pt x="414" y="119"/>
                  <a:pt x="411" y="118"/>
                  <a:pt x="407" y="119"/>
                </a:cubicBezTo>
                <a:cubicBezTo>
                  <a:pt x="371" y="125"/>
                  <a:pt x="337" y="137"/>
                  <a:pt x="303" y="150"/>
                </a:cubicBezTo>
                <a:cubicBezTo>
                  <a:pt x="272" y="161"/>
                  <a:pt x="242" y="173"/>
                  <a:pt x="214" y="187"/>
                </a:cubicBezTo>
                <a:cubicBezTo>
                  <a:pt x="182" y="203"/>
                  <a:pt x="151" y="223"/>
                  <a:pt x="120" y="240"/>
                </a:cubicBezTo>
                <a:cubicBezTo>
                  <a:pt x="173" y="205"/>
                  <a:pt x="231" y="175"/>
                  <a:pt x="290" y="152"/>
                </a:cubicBezTo>
                <a:cubicBezTo>
                  <a:pt x="325" y="140"/>
                  <a:pt x="360" y="129"/>
                  <a:pt x="394" y="118"/>
                </a:cubicBezTo>
                <a:cubicBezTo>
                  <a:pt x="406" y="115"/>
                  <a:pt x="403" y="100"/>
                  <a:pt x="394" y="97"/>
                </a:cubicBezTo>
                <a:cubicBezTo>
                  <a:pt x="404" y="94"/>
                  <a:pt x="414" y="90"/>
                  <a:pt x="424" y="86"/>
                </a:cubicBezTo>
                <a:cubicBezTo>
                  <a:pt x="436" y="81"/>
                  <a:pt x="432" y="64"/>
                  <a:pt x="418" y="66"/>
                </a:cubicBezTo>
                <a:cubicBezTo>
                  <a:pt x="405" y="68"/>
                  <a:pt x="392" y="70"/>
                  <a:pt x="380" y="74"/>
                </a:cubicBezTo>
                <a:cubicBezTo>
                  <a:pt x="382" y="73"/>
                  <a:pt x="384" y="72"/>
                  <a:pt x="386" y="71"/>
                </a:cubicBezTo>
                <a:cubicBezTo>
                  <a:pt x="397" y="66"/>
                  <a:pt x="389" y="51"/>
                  <a:pt x="378" y="53"/>
                </a:cubicBezTo>
                <a:cubicBezTo>
                  <a:pt x="322" y="64"/>
                  <a:pt x="270" y="92"/>
                  <a:pt x="218" y="119"/>
                </a:cubicBezTo>
                <a:cubicBezTo>
                  <a:pt x="206" y="123"/>
                  <a:pt x="195" y="128"/>
                  <a:pt x="183" y="133"/>
                </a:cubicBezTo>
                <a:cubicBezTo>
                  <a:pt x="149" y="148"/>
                  <a:pt x="116" y="167"/>
                  <a:pt x="84" y="185"/>
                </a:cubicBezTo>
                <a:cubicBezTo>
                  <a:pt x="118" y="159"/>
                  <a:pt x="155" y="137"/>
                  <a:pt x="193" y="117"/>
                </a:cubicBezTo>
                <a:cubicBezTo>
                  <a:pt x="274" y="85"/>
                  <a:pt x="357" y="60"/>
                  <a:pt x="434" y="20"/>
                </a:cubicBezTo>
                <a:cubicBezTo>
                  <a:pt x="443" y="15"/>
                  <a:pt x="436" y="0"/>
                  <a:pt x="427" y="3"/>
                </a:cubicBezTo>
                <a:cubicBezTo>
                  <a:pt x="330" y="35"/>
                  <a:pt x="231" y="71"/>
                  <a:pt x="142" y="124"/>
                </a:cubicBezTo>
                <a:cubicBezTo>
                  <a:pt x="100" y="143"/>
                  <a:pt x="60" y="166"/>
                  <a:pt x="23" y="195"/>
                </a:cubicBezTo>
                <a:cubicBezTo>
                  <a:pt x="19" y="198"/>
                  <a:pt x="24" y="205"/>
                  <a:pt x="29" y="202"/>
                </a:cubicBezTo>
                <a:cubicBezTo>
                  <a:pt x="33" y="199"/>
                  <a:pt x="38" y="196"/>
                  <a:pt x="43" y="193"/>
                </a:cubicBezTo>
                <a:cubicBezTo>
                  <a:pt x="31" y="202"/>
                  <a:pt x="20" y="213"/>
                  <a:pt x="9" y="223"/>
                </a:cubicBezTo>
                <a:cubicBezTo>
                  <a:pt x="0" y="232"/>
                  <a:pt x="11" y="243"/>
                  <a:pt x="21" y="239"/>
                </a:cubicBezTo>
                <a:cubicBezTo>
                  <a:pt x="21" y="239"/>
                  <a:pt x="21" y="238"/>
                  <a:pt x="22" y="238"/>
                </a:cubicBezTo>
                <a:cubicBezTo>
                  <a:pt x="20" y="240"/>
                  <a:pt x="18" y="242"/>
                  <a:pt x="16" y="244"/>
                </a:cubicBezTo>
                <a:cubicBezTo>
                  <a:pt x="9" y="254"/>
                  <a:pt x="18" y="265"/>
                  <a:pt x="29" y="260"/>
                </a:cubicBezTo>
                <a:cubicBezTo>
                  <a:pt x="30" y="260"/>
                  <a:pt x="31" y="259"/>
                  <a:pt x="32" y="259"/>
                </a:cubicBezTo>
                <a:cubicBezTo>
                  <a:pt x="33" y="264"/>
                  <a:pt x="38" y="269"/>
                  <a:pt x="45" y="267"/>
                </a:cubicBezTo>
                <a:cubicBezTo>
                  <a:pt x="47" y="267"/>
                  <a:pt x="49" y="266"/>
                  <a:pt x="51" y="265"/>
                </a:cubicBezTo>
                <a:cubicBezTo>
                  <a:pt x="45" y="270"/>
                  <a:pt x="40" y="274"/>
                  <a:pt x="35" y="279"/>
                </a:cubicBezTo>
                <a:cubicBezTo>
                  <a:pt x="27" y="286"/>
                  <a:pt x="35" y="300"/>
                  <a:pt x="45" y="297"/>
                </a:cubicBezTo>
                <a:cubicBezTo>
                  <a:pt x="73" y="288"/>
                  <a:pt x="99" y="276"/>
                  <a:pt x="124" y="262"/>
                </a:cubicBezTo>
                <a:cubicBezTo>
                  <a:pt x="126" y="263"/>
                  <a:pt x="127" y="263"/>
                  <a:pt x="128" y="262"/>
                </a:cubicBezTo>
                <a:cubicBezTo>
                  <a:pt x="248" y="231"/>
                  <a:pt x="355" y="163"/>
                  <a:pt x="472" y="122"/>
                </a:cubicBezTo>
                <a:cubicBezTo>
                  <a:pt x="483" y="118"/>
                  <a:pt x="478" y="100"/>
                  <a:pt x="466" y="10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標題 1">
            <a:extLst>
              <a:ext uri="{FF2B5EF4-FFF2-40B4-BE49-F238E27FC236}">
                <a16:creationId xmlns="" xmlns:a16="http://schemas.microsoft.com/office/drawing/2014/main" id="{C43B3E4F-5A9D-4FE9-A019-3AF03F3B0ACD}"/>
              </a:ext>
            </a:extLst>
          </p:cNvPr>
          <p:cNvSpPr txBox="1">
            <a:spLocks/>
          </p:cNvSpPr>
          <p:nvPr/>
        </p:nvSpPr>
        <p:spPr>
          <a:xfrm>
            <a:off x="2142579" y="316537"/>
            <a:ext cx="7886700" cy="87584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教師的教學策略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161" y="2799724"/>
            <a:ext cx="5563376" cy="300079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1669" y="3403487"/>
            <a:ext cx="5372850" cy="298174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89632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145">
            <a:extLst>
              <a:ext uri="{FF2B5EF4-FFF2-40B4-BE49-F238E27FC236}">
                <a16:creationId xmlns:a16="http://schemas.microsoft.com/office/drawing/2014/main" xmlns="" id="{FA4B5AC7-50C9-46C6-9E73-4640297BEBAB}"/>
              </a:ext>
            </a:extLst>
          </p:cNvPr>
          <p:cNvSpPr>
            <a:spLocks/>
          </p:cNvSpPr>
          <p:nvPr/>
        </p:nvSpPr>
        <p:spPr bwMode="auto">
          <a:xfrm rot="935833">
            <a:off x="5239020" y="295992"/>
            <a:ext cx="2715994" cy="1083581"/>
          </a:xfrm>
          <a:custGeom>
            <a:avLst/>
            <a:gdLst>
              <a:gd name="T0" fmla="*/ 466 w 483"/>
              <a:gd name="T1" fmla="*/ 104 h 300"/>
              <a:gd name="T2" fmla="*/ 417 w 483"/>
              <a:gd name="T3" fmla="*/ 121 h 300"/>
              <a:gd name="T4" fmla="*/ 407 w 483"/>
              <a:gd name="T5" fmla="*/ 119 h 300"/>
              <a:gd name="T6" fmla="*/ 303 w 483"/>
              <a:gd name="T7" fmla="*/ 150 h 300"/>
              <a:gd name="T8" fmla="*/ 214 w 483"/>
              <a:gd name="T9" fmla="*/ 187 h 300"/>
              <a:gd name="T10" fmla="*/ 120 w 483"/>
              <a:gd name="T11" fmla="*/ 240 h 300"/>
              <a:gd name="T12" fmla="*/ 290 w 483"/>
              <a:gd name="T13" fmla="*/ 152 h 300"/>
              <a:gd name="T14" fmla="*/ 394 w 483"/>
              <a:gd name="T15" fmla="*/ 118 h 300"/>
              <a:gd name="T16" fmla="*/ 394 w 483"/>
              <a:gd name="T17" fmla="*/ 97 h 300"/>
              <a:gd name="T18" fmla="*/ 424 w 483"/>
              <a:gd name="T19" fmla="*/ 86 h 300"/>
              <a:gd name="T20" fmla="*/ 418 w 483"/>
              <a:gd name="T21" fmla="*/ 66 h 300"/>
              <a:gd name="T22" fmla="*/ 380 w 483"/>
              <a:gd name="T23" fmla="*/ 74 h 300"/>
              <a:gd name="T24" fmla="*/ 386 w 483"/>
              <a:gd name="T25" fmla="*/ 71 h 300"/>
              <a:gd name="T26" fmla="*/ 378 w 483"/>
              <a:gd name="T27" fmla="*/ 53 h 300"/>
              <a:gd name="T28" fmla="*/ 218 w 483"/>
              <a:gd name="T29" fmla="*/ 119 h 300"/>
              <a:gd name="T30" fmla="*/ 183 w 483"/>
              <a:gd name="T31" fmla="*/ 133 h 300"/>
              <a:gd name="T32" fmla="*/ 84 w 483"/>
              <a:gd name="T33" fmla="*/ 185 h 300"/>
              <a:gd name="T34" fmla="*/ 193 w 483"/>
              <a:gd name="T35" fmla="*/ 117 h 300"/>
              <a:gd name="T36" fmla="*/ 434 w 483"/>
              <a:gd name="T37" fmla="*/ 20 h 300"/>
              <a:gd name="T38" fmla="*/ 427 w 483"/>
              <a:gd name="T39" fmla="*/ 3 h 300"/>
              <a:gd name="T40" fmla="*/ 142 w 483"/>
              <a:gd name="T41" fmla="*/ 124 h 300"/>
              <a:gd name="T42" fmla="*/ 23 w 483"/>
              <a:gd name="T43" fmla="*/ 195 h 300"/>
              <a:gd name="T44" fmla="*/ 29 w 483"/>
              <a:gd name="T45" fmla="*/ 202 h 300"/>
              <a:gd name="T46" fmla="*/ 43 w 483"/>
              <a:gd name="T47" fmla="*/ 193 h 300"/>
              <a:gd name="T48" fmla="*/ 9 w 483"/>
              <a:gd name="T49" fmla="*/ 223 h 300"/>
              <a:gd name="T50" fmla="*/ 21 w 483"/>
              <a:gd name="T51" fmla="*/ 239 h 300"/>
              <a:gd name="T52" fmla="*/ 22 w 483"/>
              <a:gd name="T53" fmla="*/ 238 h 300"/>
              <a:gd name="T54" fmla="*/ 16 w 483"/>
              <a:gd name="T55" fmla="*/ 244 h 300"/>
              <a:gd name="T56" fmla="*/ 29 w 483"/>
              <a:gd name="T57" fmla="*/ 260 h 300"/>
              <a:gd name="T58" fmla="*/ 32 w 483"/>
              <a:gd name="T59" fmla="*/ 259 h 300"/>
              <a:gd name="T60" fmla="*/ 45 w 483"/>
              <a:gd name="T61" fmla="*/ 267 h 300"/>
              <a:gd name="T62" fmla="*/ 51 w 483"/>
              <a:gd name="T63" fmla="*/ 265 h 300"/>
              <a:gd name="T64" fmla="*/ 35 w 483"/>
              <a:gd name="T65" fmla="*/ 279 h 300"/>
              <a:gd name="T66" fmla="*/ 45 w 483"/>
              <a:gd name="T67" fmla="*/ 297 h 300"/>
              <a:gd name="T68" fmla="*/ 124 w 483"/>
              <a:gd name="T69" fmla="*/ 262 h 300"/>
              <a:gd name="T70" fmla="*/ 128 w 483"/>
              <a:gd name="T71" fmla="*/ 262 h 300"/>
              <a:gd name="T72" fmla="*/ 472 w 483"/>
              <a:gd name="T73" fmla="*/ 122 h 300"/>
              <a:gd name="T74" fmla="*/ 466 w 483"/>
              <a:gd name="T75" fmla="*/ 104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83" h="300">
                <a:moveTo>
                  <a:pt x="466" y="104"/>
                </a:moveTo>
                <a:cubicBezTo>
                  <a:pt x="450" y="109"/>
                  <a:pt x="433" y="115"/>
                  <a:pt x="417" y="121"/>
                </a:cubicBezTo>
                <a:cubicBezTo>
                  <a:pt x="414" y="119"/>
                  <a:pt x="411" y="118"/>
                  <a:pt x="407" y="119"/>
                </a:cubicBezTo>
                <a:cubicBezTo>
                  <a:pt x="371" y="125"/>
                  <a:pt x="337" y="137"/>
                  <a:pt x="303" y="150"/>
                </a:cubicBezTo>
                <a:cubicBezTo>
                  <a:pt x="272" y="161"/>
                  <a:pt x="242" y="173"/>
                  <a:pt x="214" y="187"/>
                </a:cubicBezTo>
                <a:cubicBezTo>
                  <a:pt x="182" y="203"/>
                  <a:pt x="151" y="223"/>
                  <a:pt x="120" y="240"/>
                </a:cubicBezTo>
                <a:cubicBezTo>
                  <a:pt x="173" y="205"/>
                  <a:pt x="231" y="175"/>
                  <a:pt x="290" y="152"/>
                </a:cubicBezTo>
                <a:cubicBezTo>
                  <a:pt x="325" y="140"/>
                  <a:pt x="360" y="129"/>
                  <a:pt x="394" y="118"/>
                </a:cubicBezTo>
                <a:cubicBezTo>
                  <a:pt x="406" y="115"/>
                  <a:pt x="403" y="100"/>
                  <a:pt x="394" y="97"/>
                </a:cubicBezTo>
                <a:cubicBezTo>
                  <a:pt x="404" y="94"/>
                  <a:pt x="414" y="90"/>
                  <a:pt x="424" y="86"/>
                </a:cubicBezTo>
                <a:cubicBezTo>
                  <a:pt x="436" y="81"/>
                  <a:pt x="432" y="64"/>
                  <a:pt x="418" y="66"/>
                </a:cubicBezTo>
                <a:cubicBezTo>
                  <a:pt x="405" y="68"/>
                  <a:pt x="392" y="70"/>
                  <a:pt x="380" y="74"/>
                </a:cubicBezTo>
                <a:cubicBezTo>
                  <a:pt x="382" y="73"/>
                  <a:pt x="384" y="72"/>
                  <a:pt x="386" y="71"/>
                </a:cubicBezTo>
                <a:cubicBezTo>
                  <a:pt x="397" y="66"/>
                  <a:pt x="389" y="51"/>
                  <a:pt x="378" y="53"/>
                </a:cubicBezTo>
                <a:cubicBezTo>
                  <a:pt x="322" y="64"/>
                  <a:pt x="270" y="92"/>
                  <a:pt x="218" y="119"/>
                </a:cubicBezTo>
                <a:cubicBezTo>
                  <a:pt x="206" y="123"/>
                  <a:pt x="195" y="128"/>
                  <a:pt x="183" y="133"/>
                </a:cubicBezTo>
                <a:cubicBezTo>
                  <a:pt x="149" y="148"/>
                  <a:pt x="116" y="167"/>
                  <a:pt x="84" y="185"/>
                </a:cubicBezTo>
                <a:cubicBezTo>
                  <a:pt x="118" y="159"/>
                  <a:pt x="155" y="137"/>
                  <a:pt x="193" y="117"/>
                </a:cubicBezTo>
                <a:cubicBezTo>
                  <a:pt x="274" y="85"/>
                  <a:pt x="357" y="60"/>
                  <a:pt x="434" y="20"/>
                </a:cubicBezTo>
                <a:cubicBezTo>
                  <a:pt x="443" y="15"/>
                  <a:pt x="436" y="0"/>
                  <a:pt x="427" y="3"/>
                </a:cubicBezTo>
                <a:cubicBezTo>
                  <a:pt x="330" y="35"/>
                  <a:pt x="231" y="71"/>
                  <a:pt x="142" y="124"/>
                </a:cubicBezTo>
                <a:cubicBezTo>
                  <a:pt x="100" y="143"/>
                  <a:pt x="60" y="166"/>
                  <a:pt x="23" y="195"/>
                </a:cubicBezTo>
                <a:cubicBezTo>
                  <a:pt x="19" y="198"/>
                  <a:pt x="24" y="205"/>
                  <a:pt x="29" y="202"/>
                </a:cubicBezTo>
                <a:cubicBezTo>
                  <a:pt x="33" y="199"/>
                  <a:pt x="38" y="196"/>
                  <a:pt x="43" y="193"/>
                </a:cubicBezTo>
                <a:cubicBezTo>
                  <a:pt x="31" y="202"/>
                  <a:pt x="20" y="213"/>
                  <a:pt x="9" y="223"/>
                </a:cubicBezTo>
                <a:cubicBezTo>
                  <a:pt x="0" y="232"/>
                  <a:pt x="11" y="243"/>
                  <a:pt x="21" y="239"/>
                </a:cubicBezTo>
                <a:cubicBezTo>
                  <a:pt x="21" y="239"/>
                  <a:pt x="21" y="238"/>
                  <a:pt x="22" y="238"/>
                </a:cubicBezTo>
                <a:cubicBezTo>
                  <a:pt x="20" y="240"/>
                  <a:pt x="18" y="242"/>
                  <a:pt x="16" y="244"/>
                </a:cubicBezTo>
                <a:cubicBezTo>
                  <a:pt x="9" y="254"/>
                  <a:pt x="18" y="265"/>
                  <a:pt x="29" y="260"/>
                </a:cubicBezTo>
                <a:cubicBezTo>
                  <a:pt x="30" y="260"/>
                  <a:pt x="31" y="259"/>
                  <a:pt x="32" y="259"/>
                </a:cubicBezTo>
                <a:cubicBezTo>
                  <a:pt x="33" y="264"/>
                  <a:pt x="38" y="269"/>
                  <a:pt x="45" y="267"/>
                </a:cubicBezTo>
                <a:cubicBezTo>
                  <a:pt x="47" y="267"/>
                  <a:pt x="49" y="266"/>
                  <a:pt x="51" y="265"/>
                </a:cubicBezTo>
                <a:cubicBezTo>
                  <a:pt x="45" y="270"/>
                  <a:pt x="40" y="274"/>
                  <a:pt x="35" y="279"/>
                </a:cubicBezTo>
                <a:cubicBezTo>
                  <a:pt x="27" y="286"/>
                  <a:pt x="35" y="300"/>
                  <a:pt x="45" y="297"/>
                </a:cubicBezTo>
                <a:cubicBezTo>
                  <a:pt x="73" y="288"/>
                  <a:pt x="99" y="276"/>
                  <a:pt x="124" y="262"/>
                </a:cubicBezTo>
                <a:cubicBezTo>
                  <a:pt x="126" y="263"/>
                  <a:pt x="127" y="263"/>
                  <a:pt x="128" y="262"/>
                </a:cubicBezTo>
                <a:cubicBezTo>
                  <a:pt x="248" y="231"/>
                  <a:pt x="355" y="163"/>
                  <a:pt x="472" y="122"/>
                </a:cubicBezTo>
                <a:cubicBezTo>
                  <a:pt x="483" y="118"/>
                  <a:pt x="478" y="100"/>
                  <a:pt x="466" y="10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1561262"/>
              </p:ext>
            </p:extLst>
          </p:nvPr>
        </p:nvGraphicFramePr>
        <p:xfrm>
          <a:off x="1218543" y="1270514"/>
          <a:ext cx="9754914" cy="526226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750378">
                  <a:extLst>
                    <a:ext uri="{9D8B030D-6E8A-4147-A177-3AD203B41FA5}">
                      <a16:colId xmlns="" xmlns:a16="http://schemas.microsoft.com/office/drawing/2014/main" val="2334866760"/>
                    </a:ext>
                  </a:extLst>
                </a:gridCol>
                <a:gridCol w="750378">
                  <a:extLst>
                    <a:ext uri="{9D8B030D-6E8A-4147-A177-3AD203B41FA5}">
                      <a16:colId xmlns="" xmlns:a16="http://schemas.microsoft.com/office/drawing/2014/main" val="3460010592"/>
                    </a:ext>
                  </a:extLst>
                </a:gridCol>
                <a:gridCol w="750378">
                  <a:extLst>
                    <a:ext uri="{9D8B030D-6E8A-4147-A177-3AD203B41FA5}">
                      <a16:colId xmlns="" xmlns:a16="http://schemas.microsoft.com/office/drawing/2014/main" val="3708521982"/>
                    </a:ext>
                  </a:extLst>
                </a:gridCol>
                <a:gridCol w="750378">
                  <a:extLst>
                    <a:ext uri="{9D8B030D-6E8A-4147-A177-3AD203B41FA5}">
                      <a16:colId xmlns="" xmlns:a16="http://schemas.microsoft.com/office/drawing/2014/main" val="1194068740"/>
                    </a:ext>
                  </a:extLst>
                </a:gridCol>
                <a:gridCol w="750378">
                  <a:extLst>
                    <a:ext uri="{9D8B030D-6E8A-4147-A177-3AD203B41FA5}">
                      <a16:colId xmlns="" xmlns:a16="http://schemas.microsoft.com/office/drawing/2014/main" val="3221103270"/>
                    </a:ext>
                  </a:extLst>
                </a:gridCol>
                <a:gridCol w="750378">
                  <a:extLst>
                    <a:ext uri="{9D8B030D-6E8A-4147-A177-3AD203B41FA5}">
                      <a16:colId xmlns="" xmlns:a16="http://schemas.microsoft.com/office/drawing/2014/main" val="2776823052"/>
                    </a:ext>
                  </a:extLst>
                </a:gridCol>
                <a:gridCol w="750378">
                  <a:extLst>
                    <a:ext uri="{9D8B030D-6E8A-4147-A177-3AD203B41FA5}">
                      <a16:colId xmlns="" xmlns:a16="http://schemas.microsoft.com/office/drawing/2014/main" val="724586639"/>
                    </a:ext>
                  </a:extLst>
                </a:gridCol>
                <a:gridCol w="750378">
                  <a:extLst>
                    <a:ext uri="{9D8B030D-6E8A-4147-A177-3AD203B41FA5}">
                      <a16:colId xmlns="" xmlns:a16="http://schemas.microsoft.com/office/drawing/2014/main" val="2198576205"/>
                    </a:ext>
                  </a:extLst>
                </a:gridCol>
                <a:gridCol w="750378">
                  <a:extLst>
                    <a:ext uri="{9D8B030D-6E8A-4147-A177-3AD203B41FA5}">
                      <a16:colId xmlns="" xmlns:a16="http://schemas.microsoft.com/office/drawing/2014/main" val="1973730566"/>
                    </a:ext>
                  </a:extLst>
                </a:gridCol>
                <a:gridCol w="750378">
                  <a:extLst>
                    <a:ext uri="{9D8B030D-6E8A-4147-A177-3AD203B41FA5}">
                      <a16:colId xmlns="" xmlns:a16="http://schemas.microsoft.com/office/drawing/2014/main" val="3528521779"/>
                    </a:ext>
                  </a:extLst>
                </a:gridCol>
                <a:gridCol w="750378">
                  <a:extLst>
                    <a:ext uri="{9D8B030D-6E8A-4147-A177-3AD203B41FA5}">
                      <a16:colId xmlns="" xmlns:a16="http://schemas.microsoft.com/office/drawing/2014/main" val="3281884630"/>
                    </a:ext>
                  </a:extLst>
                </a:gridCol>
                <a:gridCol w="750378">
                  <a:extLst>
                    <a:ext uri="{9D8B030D-6E8A-4147-A177-3AD203B41FA5}">
                      <a16:colId xmlns="" xmlns:a16="http://schemas.microsoft.com/office/drawing/2014/main" val="4074791450"/>
                    </a:ext>
                  </a:extLst>
                </a:gridCol>
                <a:gridCol w="750378">
                  <a:extLst>
                    <a:ext uri="{9D8B030D-6E8A-4147-A177-3AD203B41FA5}">
                      <a16:colId xmlns="" xmlns:a16="http://schemas.microsoft.com/office/drawing/2014/main" val="3382482362"/>
                    </a:ext>
                  </a:extLst>
                </a:gridCol>
              </a:tblGrid>
              <a:tr h="26311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四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概念理解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程序執行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解題思考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小計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91191783"/>
                  </a:ext>
                </a:extLst>
              </a:tr>
              <a:tr h="2631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題號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分組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通過率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題號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分組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通過率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題號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分組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通過率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16329061"/>
                  </a:ext>
                </a:extLst>
              </a:tr>
              <a:tr h="263113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數與</a:t>
                      </a:r>
                      <a:endParaRPr lang="en-US" altLang="zh-TW" sz="140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計算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1, 6, 7, 11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2, 3, 9, 12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4, </a:t>
                      </a:r>
                      <a:r>
                        <a:rPr lang="en-US" altLang="zh-TW" sz="14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5, </a:t>
                      </a:r>
                      <a:r>
                        <a:rPr lang="en-US" altLang="zh-TW" sz="1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11</a:t>
                      </a:r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84282691"/>
                  </a:ext>
                </a:extLst>
              </a:tr>
              <a:tr h="2631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0.93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0.94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861650758"/>
                  </a:ext>
                </a:extLst>
              </a:tr>
              <a:tr h="2631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68319475"/>
                  </a:ext>
                </a:extLst>
              </a:tr>
              <a:tr h="263113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量與</a:t>
                      </a:r>
                      <a:endParaRPr lang="en-US" altLang="zh-TW" sz="140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實測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13, 15, 16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17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452510553"/>
                  </a:ext>
                </a:extLst>
              </a:tr>
              <a:tr h="2631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32319185"/>
                  </a:ext>
                </a:extLst>
              </a:tr>
              <a:tr h="2631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0.15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636277877"/>
                  </a:ext>
                </a:extLst>
              </a:tr>
              <a:tr h="263113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幾何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10, 21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19, 20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64167563"/>
                  </a:ext>
                </a:extLst>
              </a:tr>
              <a:tr h="2631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0.97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606262304"/>
                  </a:ext>
                </a:extLst>
              </a:tr>
              <a:tr h="2631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0.13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47362692"/>
                  </a:ext>
                </a:extLst>
              </a:tr>
              <a:tr h="263113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代數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37087159"/>
                  </a:ext>
                </a:extLst>
              </a:tr>
              <a:tr h="2631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44695089"/>
                  </a:ext>
                </a:extLst>
              </a:tr>
              <a:tr h="2631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0.18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466731413"/>
                  </a:ext>
                </a:extLst>
              </a:tr>
              <a:tr h="263113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統計與機率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altLang="en-US" sz="1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39733702"/>
                  </a:ext>
                </a:extLst>
              </a:tr>
              <a:tr h="2631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0.94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0.94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57328401"/>
                  </a:ext>
                </a:extLst>
              </a:tr>
              <a:tr h="2631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01919852"/>
                  </a:ext>
                </a:extLst>
              </a:tr>
              <a:tr h="263113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小計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zh-TW" altLang="en-US" sz="1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24</a:t>
                      </a:r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63043432"/>
                  </a:ext>
                </a:extLst>
              </a:tr>
              <a:tr h="2631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0.93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55453920"/>
                  </a:ext>
                </a:extLst>
              </a:tr>
              <a:tr h="2631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0.39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616" marR="6616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165555730"/>
                  </a:ext>
                </a:extLst>
              </a:tr>
            </a:tbl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833231" y="545838"/>
            <a:ext cx="10525538" cy="58389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四年級</a:t>
            </a:r>
            <a:r>
              <a:rPr lang="zh-TW" altLang="en-US" b="1" dirty="0" smtClean="0">
                <a:solidFill>
                  <a:srgbClr val="3333FF"/>
                </a:solidFill>
                <a:latin typeface="微軟正黑體" pitchFamily="34" charset="-120"/>
                <a:ea typeface="微軟正黑體" pitchFamily="34" charset="-120"/>
              </a:rPr>
              <a:t>數學</a:t>
            </a:r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—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施測結果</a:t>
            </a:r>
            <a:r>
              <a:rPr lang="zh-TW" altLang="zh-TW" b="1" dirty="0" smtClean="0">
                <a:latin typeface="微軟正黑體" pitchFamily="34" charset="-120"/>
                <a:ea typeface="微軟正黑體" pitchFamily="34" charset="-120"/>
              </a:rPr>
              <a:t>雙向細目表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486525" y="1269970"/>
            <a:ext cx="2245399" cy="526280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altLang="zh-TW" sz="12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TW" altLang="en-US" sz="2700" b="1" u="dbl" spc="5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表現</a:t>
            </a:r>
            <a:r>
              <a:rPr lang="zh-TW" altLang="en-US" sz="2700" b="1" u="dbl" spc="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較</a:t>
            </a:r>
            <a:r>
              <a:rPr lang="zh-TW" altLang="en-US" sz="2700" b="1" u="dbl" spc="5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差</a:t>
            </a:r>
            <a:endParaRPr lang="en-US" altLang="zh-TW" sz="2700" b="1" u="dbl" spc="5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rgbClr val="FF0000"/>
                </a:solidFill>
              </a:u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altLang="zh-TW" sz="27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altLang="zh-TW" sz="27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altLang="zh-TW" sz="27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altLang="zh-TW" sz="27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altLang="zh-TW" sz="27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altLang="zh-TW" sz="27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altLang="zh-TW" sz="27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endParaRPr lang="zh-TW" altLang="en-US" sz="27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向左箭號圖說文字 13"/>
          <p:cNvSpPr/>
          <p:nvPr/>
        </p:nvSpPr>
        <p:spPr>
          <a:xfrm>
            <a:off x="10774837" y="5609265"/>
            <a:ext cx="1131217" cy="496614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80988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TW" altLang="en-US" sz="1350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全體平均通過率</a:t>
            </a:r>
          </a:p>
        </p:txBody>
      </p:sp>
      <p:sp>
        <p:nvSpPr>
          <p:cNvPr id="21" name="矩形 20"/>
          <p:cNvSpPr/>
          <p:nvPr/>
        </p:nvSpPr>
        <p:spPr>
          <a:xfrm>
            <a:off x="1218543" y="3346515"/>
            <a:ext cx="9754913" cy="848413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3429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TW" altLang="en-US" sz="27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zh-TW" altLang="en-US" sz="2700" b="1" u="dbl" spc="5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B05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表現</a:t>
            </a:r>
            <a:r>
              <a:rPr lang="zh-TW" altLang="en-US" sz="2700" b="1" u="dbl" spc="5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B05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</a:rPr>
              <a:t>較差</a:t>
            </a:r>
          </a:p>
        </p:txBody>
      </p:sp>
      <p:sp>
        <p:nvSpPr>
          <p:cNvPr id="23" name="文字方塊 22"/>
          <p:cNvSpPr txBox="1"/>
          <p:nvPr/>
        </p:nvSpPr>
        <p:spPr>
          <a:xfrm>
            <a:off x="8800509" y="1198086"/>
            <a:ext cx="2922778" cy="206210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TW" altLang="en-US" sz="2800" b="1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教學建議</a:t>
            </a:r>
            <a:endParaRPr lang="en-US" altLang="zh-TW" sz="2800" b="1" dirty="0">
              <a:solidFill>
                <a:srgbClr val="3333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3429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TW" altLang="zh-TW" sz="20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建議教師</a:t>
            </a:r>
            <a:r>
              <a:rPr lang="zh-TW" altLang="en-US" sz="20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未來進行</a:t>
            </a:r>
            <a:r>
              <a:rPr lang="zh-TW" altLang="zh-TW" sz="20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</a:t>
            </a:r>
            <a:r>
              <a:rPr lang="zh-TW" altLang="zh-TW" sz="2000" b="1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</a:t>
            </a:r>
            <a:r>
              <a:rPr lang="zh-TW" altLang="en-US" sz="2000" b="1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000" b="1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運用</a:t>
            </a:r>
            <a:r>
              <a:rPr lang="zh-TW" altLang="en-US" sz="20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多重表徵</a:t>
            </a:r>
            <a:r>
              <a:rPr lang="zh-TW" altLang="zh-TW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建立</a:t>
            </a:r>
            <a:r>
              <a:rPr lang="zh-TW" altLang="zh-TW" sz="20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</a:t>
            </a:r>
            <a:r>
              <a:rPr lang="zh-TW" altLang="zh-TW" sz="20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zh-TW" altLang="en-US" sz="2000" b="1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初</a:t>
            </a:r>
            <a:r>
              <a:rPr lang="zh-TW" altLang="en-US" sz="2000" b="1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始</a:t>
            </a:r>
            <a:r>
              <a:rPr lang="zh-TW" altLang="zh-TW" sz="2000" b="1" smtClean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概念</a:t>
            </a:r>
            <a:r>
              <a:rPr lang="zh-TW" altLang="en-US" sz="2000" b="1" smtClean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000" b="1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營造</a:t>
            </a:r>
            <a:r>
              <a:rPr lang="zh-TW" altLang="en-US" sz="20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一個具有</a:t>
            </a:r>
            <a:r>
              <a:rPr lang="zh-TW" altLang="en-US" sz="20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深層</a:t>
            </a:r>
            <a:r>
              <a:rPr lang="zh-TW" altLang="zh-TW" sz="20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思考</a:t>
            </a:r>
            <a:r>
              <a:rPr lang="zh-TW" altLang="zh-TW" sz="20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</a:t>
            </a:r>
            <a:r>
              <a:rPr lang="zh-TW" altLang="zh-TW" sz="20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討論</a:t>
            </a:r>
            <a:r>
              <a:rPr lang="zh-TW" altLang="zh-TW" sz="20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zh-TW" altLang="en-US" sz="2000" b="1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課室文化</a:t>
            </a:r>
            <a:r>
              <a:rPr lang="zh-TW" altLang="zh-TW" sz="20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sz="20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86516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1" grpId="0" animBg="1"/>
      <p:bldP spid="2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C2E0FE65-D75A-4440-8D0F-F7E1B4A3AB06}"/>
              </a:ext>
            </a:extLst>
          </p:cNvPr>
          <p:cNvSpPr txBox="1"/>
          <p:nvPr/>
        </p:nvSpPr>
        <p:spPr>
          <a:xfrm>
            <a:off x="3926175" y="2873316"/>
            <a:ext cx="4339650" cy="92333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喵魂体W" panose="00020600040101010101" pitchFamily="18" charset="-122"/>
                <a:ea typeface="汉仪喵魂体W" panose="00020600040101010101" pitchFamily="18" charset="-122"/>
              </a:rPr>
              <a:t>感谢您</a:t>
            </a:r>
            <a:r>
              <a:rPr lang="zh-CN" alt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喵魂体W" panose="00020600040101010101" pitchFamily="18" charset="-122"/>
                <a:ea typeface="汉仪喵魂体W" panose="00020600040101010101" pitchFamily="18" charset="-122"/>
              </a:rPr>
              <a:t>的</a:t>
            </a:r>
            <a:r>
              <a:rPr lang="zh-TW" altLang="en-US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喵魂体W" panose="00020600040101010101" pitchFamily="18" charset="-122"/>
                <a:ea typeface="汉仪喵魂体W" panose="00020600040101010101" pitchFamily="18" charset="-122"/>
              </a:rPr>
              <a:t>聆聽</a:t>
            </a:r>
            <a:endParaRPr lang="zh-CN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236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70627102902"/>
  <p:tag name="MH_LIBRARY" val="GRAPHIC"/>
</p:tagLst>
</file>

<file path=ppt/theme/theme1.xml><?xml version="1.0" encoding="utf-8"?>
<a:theme xmlns:a="http://schemas.openxmlformats.org/drawingml/2006/main" name="Office 主题​​">
  <a:themeElements>
    <a:clrScheme name="自定义 4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38F90"/>
      </a:accent1>
      <a:accent2>
        <a:srgbClr val="AEC86D"/>
      </a:accent2>
      <a:accent3>
        <a:srgbClr val="ECC261"/>
      </a:accent3>
      <a:accent4>
        <a:srgbClr val="82C3C3"/>
      </a:accent4>
      <a:accent5>
        <a:srgbClr val="E38F90"/>
      </a:accent5>
      <a:accent6>
        <a:srgbClr val="AEC86D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1504</TotalTime>
  <Words>1412</Words>
  <Application>Microsoft Office PowerPoint</Application>
  <PresentationFormat>寬螢幕</PresentationFormat>
  <Paragraphs>409</Paragraphs>
  <Slides>19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19</vt:i4>
      </vt:variant>
    </vt:vector>
  </HeadingPairs>
  <TitlesOfParts>
    <vt:vector size="31" baseType="lpstr">
      <vt:lpstr>等线</vt:lpstr>
      <vt:lpstr>微软雅黑</vt:lpstr>
      <vt:lpstr>宋体</vt:lpstr>
      <vt:lpstr>汉仪喵魂体W</vt:lpstr>
      <vt:lpstr>微軟正黑體</vt:lpstr>
      <vt:lpstr>新細明體</vt:lpstr>
      <vt:lpstr>新細明體</vt:lpstr>
      <vt:lpstr>標楷體</vt:lpstr>
      <vt:lpstr>Arial</vt:lpstr>
      <vt:lpstr>Calibri</vt:lpstr>
      <vt:lpstr>Times New Roman</vt:lpstr>
      <vt:lpstr>Office 主题​​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keywords>http://www.ypppt.com/</cp:keywords>
  <dc:description>http://www.ypppt.com/</dc:description>
  <cp:lastModifiedBy>Denro</cp:lastModifiedBy>
  <cp:revision>340</cp:revision>
  <dcterms:created xsi:type="dcterms:W3CDTF">2017-06-27T02:07:53Z</dcterms:created>
  <dcterms:modified xsi:type="dcterms:W3CDTF">2021-10-07T02:53:01Z</dcterms:modified>
</cp:coreProperties>
</file>