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77" r:id="rId2"/>
    <p:sldId id="262" r:id="rId3"/>
    <p:sldId id="278" r:id="rId4"/>
    <p:sldId id="309" r:id="rId5"/>
    <p:sldId id="282" r:id="rId6"/>
    <p:sldId id="263" r:id="rId7"/>
    <p:sldId id="267" r:id="rId8"/>
    <p:sldId id="266" r:id="rId9"/>
    <p:sldId id="291" r:id="rId10"/>
    <p:sldId id="279" r:id="rId11"/>
    <p:sldId id="319" r:id="rId12"/>
    <p:sldId id="320" r:id="rId13"/>
    <p:sldId id="292" r:id="rId14"/>
    <p:sldId id="318" r:id="rId15"/>
    <p:sldId id="293" r:id="rId16"/>
    <p:sldId id="294" r:id="rId17"/>
    <p:sldId id="295" r:id="rId18"/>
    <p:sldId id="296" r:id="rId19"/>
    <p:sldId id="300" r:id="rId20"/>
    <p:sldId id="303" r:id="rId21"/>
    <p:sldId id="299" r:id="rId22"/>
    <p:sldId id="301" r:id="rId23"/>
    <p:sldId id="297" r:id="rId24"/>
    <p:sldId id="304" r:id="rId25"/>
    <p:sldId id="307" r:id="rId26"/>
    <p:sldId id="308" r:id="rId27"/>
    <p:sldId id="305" r:id="rId28"/>
    <p:sldId id="306" r:id="rId29"/>
    <p:sldId id="302" r:id="rId30"/>
    <p:sldId id="321" r:id="rId31"/>
    <p:sldId id="311" r:id="rId32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99"/>
    <a:srgbClr val="0000CC"/>
    <a:srgbClr val="CCFFCC"/>
    <a:srgbClr val="FFFFCC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2909" autoAdjust="0"/>
  </p:normalViewPr>
  <p:slideViewPr>
    <p:cSldViewPr>
      <p:cViewPr>
        <p:scale>
          <a:sx n="60" d="100"/>
          <a:sy n="60" d="100"/>
        </p:scale>
        <p:origin x="-1572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9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442F16-C3D7-4D8D-83EF-E08889FDFD5B}" type="datetimeFigureOut">
              <a:rPr lang="zh-TW" altLang="en-US" smtClean="0"/>
              <a:t>2018/12/11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6F46EA-188B-4E73-969B-49ADBE8C9B6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6550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A391E-2882-42CC-B928-3B98975EE109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0668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倹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A391E-2882-42CC-B928-3B98975EE109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13951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F46EA-188B-4E73-969B-49ADBE8C9B6C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06153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F46EA-188B-4E73-969B-49ADBE8C9B6C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97358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F46EA-188B-4E73-969B-49ADBE8C9B6C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12086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F46EA-188B-4E73-969B-49ADBE8C9B6C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6653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F46EA-188B-4E73-969B-49ADBE8C9B6C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66530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F46EA-188B-4E73-969B-49ADBE8C9B6C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12086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F46EA-188B-4E73-969B-49ADBE8C9B6C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12086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F46EA-188B-4E73-969B-49ADBE8C9B6C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54503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150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fld id="{3735216D-9EF6-44A7-B72A-2D851136B292}" type="slidenum">
              <a:rPr lang="zh-TW" altLang="en-US" smtClean="0"/>
              <a:pPr eaLnBrk="1" hangingPunct="1"/>
              <a:t>15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 smtClean="0"/>
          </a:p>
        </p:txBody>
      </p:sp>
      <p:sp>
        <p:nvSpPr>
          <p:cNvPr id="2253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fld id="{2EABC061-C44D-44EE-9D0F-39F1EE15ABE6}" type="slidenum">
              <a:rPr lang="zh-TW" altLang="en-US" smtClean="0"/>
              <a:pPr eaLnBrk="1" hangingPunct="1"/>
              <a:t>18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662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fld id="{23976F25-8F37-4EEA-9A08-94BE11E37823}" type="slidenum">
              <a:rPr lang="zh-TW" altLang="en-US" smtClean="0"/>
              <a:pPr eaLnBrk="1" hangingPunct="1"/>
              <a:t>19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560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fld id="{5BD8C906-D495-4C62-B0F2-B2E794B6E62E}" type="slidenum">
              <a:rPr lang="zh-TW" altLang="en-US" smtClean="0"/>
              <a:pPr eaLnBrk="1" hangingPunct="1"/>
              <a:t>21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765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fld id="{E860150C-F5EE-45B0-B131-340CF85AF94A}" type="slidenum">
              <a:rPr lang="zh-TW" altLang="en-US" smtClean="0"/>
              <a:pPr eaLnBrk="1" hangingPunct="1"/>
              <a:t>22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355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fld id="{53F76401-E2EB-4D6A-9BD0-DC785E8715CA}" type="slidenum">
              <a:rPr lang="zh-TW" altLang="en-US" smtClean="0"/>
              <a:pPr eaLnBrk="1" hangingPunct="1"/>
              <a:t>23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3072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fld id="{1937A34C-9AB7-4321-9FCA-DD832A428B51}" type="slidenum">
              <a:rPr lang="zh-TW" altLang="en-US" smtClean="0"/>
              <a:pPr eaLnBrk="1" hangingPunct="1"/>
              <a:t>25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970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fld id="{A9733252-5991-4B58-83F8-2C097B2464F4}" type="slidenum">
              <a:rPr lang="zh-TW" altLang="en-US" smtClean="0"/>
              <a:pPr eaLnBrk="1" hangingPunct="1"/>
              <a:t>28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86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fld id="{124CC47C-B3A8-4FF6-B255-945411A2EC72}" type="slidenum">
              <a:rPr lang="zh-TW" altLang="en-US" smtClean="0"/>
              <a:pPr eaLnBrk="1" hangingPunct="1"/>
              <a:t>29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F46EA-188B-4E73-969B-49ADBE8C9B6C}" type="slidenum">
              <a:rPr lang="zh-TW" altLang="en-US" smtClean="0"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2145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09959-99D4-4AB6-9735-1682399C5008}" type="datetimeFigureOut">
              <a:rPr lang="zh-TW" altLang="en-US" smtClean="0"/>
              <a:t>2018/12/11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A7865-0D37-4C39-A2F2-1F1511AD4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5893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09959-99D4-4AB6-9735-1682399C5008}" type="datetimeFigureOut">
              <a:rPr lang="zh-TW" altLang="en-US" smtClean="0"/>
              <a:t>2018/12/11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A7865-0D37-4C39-A2F2-1F1511AD4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7554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09959-99D4-4AB6-9735-1682399C5008}" type="datetimeFigureOut">
              <a:rPr lang="zh-TW" altLang="en-US" smtClean="0"/>
              <a:t>2018/12/11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A7865-0D37-4C39-A2F2-1F1511AD4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8953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09959-99D4-4AB6-9735-1682399C5008}" type="datetimeFigureOut">
              <a:rPr lang="zh-TW" altLang="en-US" smtClean="0"/>
              <a:t>2018/12/11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A7865-0D37-4C39-A2F2-1F1511AD4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850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09959-99D4-4AB6-9735-1682399C5008}" type="datetimeFigureOut">
              <a:rPr lang="zh-TW" altLang="en-US" smtClean="0"/>
              <a:t>2018/12/11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A7865-0D37-4C39-A2F2-1F1511AD4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6108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09959-99D4-4AB6-9735-1682399C5008}" type="datetimeFigureOut">
              <a:rPr lang="zh-TW" altLang="en-US" smtClean="0"/>
              <a:t>2018/12/11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A7865-0D37-4C39-A2F2-1F1511AD4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0522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09959-99D4-4AB6-9735-1682399C5008}" type="datetimeFigureOut">
              <a:rPr lang="zh-TW" altLang="en-US" smtClean="0"/>
              <a:t>2018/12/11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A7865-0D37-4C39-A2F2-1F1511AD4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7037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09959-99D4-4AB6-9735-1682399C5008}" type="datetimeFigureOut">
              <a:rPr lang="zh-TW" altLang="en-US" smtClean="0"/>
              <a:t>2018/12/11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A7865-0D37-4C39-A2F2-1F1511AD4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5770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09959-99D4-4AB6-9735-1682399C5008}" type="datetimeFigureOut">
              <a:rPr lang="zh-TW" altLang="en-US" smtClean="0"/>
              <a:t>2018/12/11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A7865-0D37-4C39-A2F2-1F1511AD4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202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09959-99D4-4AB6-9735-1682399C5008}" type="datetimeFigureOut">
              <a:rPr lang="zh-TW" altLang="en-US" smtClean="0"/>
              <a:t>2018/12/11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A7865-0D37-4C39-A2F2-1F1511AD4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4385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09959-99D4-4AB6-9735-1682399C5008}" type="datetimeFigureOut">
              <a:rPr lang="zh-TW" altLang="en-US" smtClean="0"/>
              <a:t>2018/12/11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A7865-0D37-4C39-A2F2-1F1511AD4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0863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122238"/>
            <a:ext cx="8229600" cy="600868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AC465-14B7-4871-B97B-8EE75F8C8C8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84424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09959-99D4-4AB6-9735-1682399C5008}" type="datetimeFigureOut">
              <a:rPr lang="zh-TW" altLang="en-US" smtClean="0"/>
              <a:t>2018/12/11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A7865-0D37-4C39-A2F2-1F1511AD4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6477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slide" Target="slide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slide" Target="slide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hyperlink" Target="&#38468;&#20214;5&#25910;&#32013;&#24433;&#38899;&#23186;&#26448;/&#19977;&#20998;&#20043;&#19968;&#25722;&#34915;&#27861;.mp4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jpg"/><Relationship Id="rId4" Type="http://schemas.openxmlformats.org/officeDocument/2006/relationships/hyperlink" Target="&#21109;&#24847;&#25240;&#34915;&#26381;.wmv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10" Type="http://schemas.openxmlformats.org/officeDocument/2006/relationships/image" Target="../media/image51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>
                <a:latin typeface="華康彩帶體(P)" pitchFamily="2" charset="-120"/>
                <a:ea typeface="華康彩帶體(P)" pitchFamily="2" charset="-120"/>
              </a:rPr>
              <a:t>桃園市國中綜合領域輔導團</a:t>
            </a:r>
            <a:endParaRPr lang="zh-TW" altLang="en-US" dirty="0">
              <a:latin typeface="華康彩帶體(P)" pitchFamily="2" charset="-120"/>
              <a:ea typeface="華康彩帶體(P)" pitchFamily="2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645024"/>
            <a:ext cx="6400800" cy="1752600"/>
          </a:xfrm>
        </p:spPr>
        <p:txBody>
          <a:bodyPr/>
          <a:lstStyle/>
          <a:p>
            <a:r>
              <a:rPr lang="en-US" altLang="zh-TW" dirty="0" smtClean="0">
                <a:solidFill>
                  <a:srgbClr val="006600"/>
                </a:solidFill>
                <a:latin typeface="文鼎中特圓" pitchFamily="49" charset="-120"/>
                <a:ea typeface="文鼎中特圓" pitchFamily="49" charset="-120"/>
              </a:rPr>
              <a:t>107</a:t>
            </a:r>
            <a:r>
              <a:rPr lang="zh-TW" altLang="en-US" dirty="0" smtClean="0">
                <a:solidFill>
                  <a:srgbClr val="006600"/>
                </a:solidFill>
                <a:latin typeface="文鼎中特圓" pitchFamily="49" charset="-120"/>
                <a:ea typeface="文鼎中特圓" pitchFamily="49" charset="-120"/>
              </a:rPr>
              <a:t>學年度公開觀課</a:t>
            </a:r>
            <a:endParaRPr lang="en-US" altLang="zh-TW" dirty="0" smtClean="0">
              <a:solidFill>
                <a:srgbClr val="006600"/>
              </a:solidFill>
              <a:latin typeface="文鼎中特圓" pitchFamily="49" charset="-120"/>
              <a:ea typeface="文鼎中特圓" pitchFamily="49" charset="-120"/>
            </a:endParaRPr>
          </a:p>
          <a:p>
            <a:r>
              <a:rPr lang="zh-TW" altLang="en-US" sz="2000" dirty="0" smtClean="0">
                <a:solidFill>
                  <a:srgbClr val="FF0000"/>
                </a:solidFill>
                <a:latin typeface="文鼎中特圓" pitchFamily="49" charset="-120"/>
                <a:ea typeface="文鼎中特圓" pitchFamily="49" charset="-120"/>
              </a:rPr>
              <a:t>觀課學校 建國國中</a:t>
            </a:r>
            <a:endParaRPr lang="en-US" altLang="zh-TW" sz="2000" dirty="0" smtClean="0">
              <a:solidFill>
                <a:srgbClr val="FF0000"/>
              </a:solidFill>
              <a:latin typeface="文鼎中特圓" pitchFamily="49" charset="-120"/>
              <a:ea typeface="文鼎中特圓" pitchFamily="49" charset="-120"/>
            </a:endParaRPr>
          </a:p>
          <a:p>
            <a:r>
              <a:rPr lang="zh-TW" altLang="en-US" sz="2000" dirty="0" smtClean="0">
                <a:solidFill>
                  <a:srgbClr val="FF0000"/>
                </a:solidFill>
                <a:latin typeface="文鼎中特圓" pitchFamily="49" charset="-120"/>
                <a:ea typeface="文鼎中特圓" pitchFamily="49" charset="-120"/>
              </a:rPr>
              <a:t> 觀課年級 八年級</a:t>
            </a:r>
            <a:endParaRPr lang="en-US" altLang="zh-TW" sz="2000" dirty="0" smtClean="0">
              <a:solidFill>
                <a:srgbClr val="FF0000"/>
              </a:solidFill>
              <a:latin typeface="文鼎中特圓" pitchFamily="49" charset="-120"/>
              <a:ea typeface="文鼎中特圓" pitchFamily="49" charset="-120"/>
            </a:endParaRPr>
          </a:p>
          <a:p>
            <a:pPr lvl="0"/>
            <a:r>
              <a:rPr lang="zh-TW" altLang="en-US" sz="24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公開觀課教師 </a:t>
            </a:r>
            <a:r>
              <a:rPr lang="zh-TW" altLang="en-US" sz="24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大溪國中 韓美瑛</a:t>
            </a:r>
            <a:endParaRPr lang="zh-TW" altLang="en-US" sz="24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副標題 2"/>
          <p:cNvSpPr txBox="1">
            <a:spLocks/>
          </p:cNvSpPr>
          <p:nvPr/>
        </p:nvSpPr>
        <p:spPr>
          <a:xfrm>
            <a:off x="5508104" y="5661248"/>
            <a:ext cx="3424808" cy="922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文鼎中鋼筆行楷" pitchFamily="34" charset="-120"/>
                <a:ea typeface="文鼎中鋼筆行楷" pitchFamily="34" charset="-120"/>
              </a:rPr>
              <a:t>桃園市綜合輔導團</a:t>
            </a:r>
            <a:endParaRPr kumimoji="0" lang="en-US" altLang="zh-TW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文鼎中鋼筆行楷" pitchFamily="34" charset="-120"/>
              <a:ea typeface="文鼎中鋼筆行楷" pitchFamily="34" charset="-12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zh-TW" sz="2000" dirty="0" smtClean="0">
                <a:latin typeface="文鼎中鋼筆行楷" pitchFamily="34" charset="-120"/>
                <a:ea typeface="文鼎中鋼筆行楷" pitchFamily="34" charset="-120"/>
              </a:rPr>
              <a:t>107 12 11</a:t>
            </a:r>
            <a:endParaRPr kumimoji="0" lang="zh-TW" altLang="en-US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文鼎中鋼筆行楷" pitchFamily="34" charset="-120"/>
              <a:ea typeface="文鼎中鋼筆行楷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73425"/>
            <a:ext cx="1584176" cy="1759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4050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840" y="1268760"/>
            <a:ext cx="3024000" cy="2772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家中的服飾由誰</a:t>
            </a:r>
            <a:r>
              <a:rPr lang="zh-TW" alt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整理</a:t>
            </a:r>
            <a:r>
              <a:rPr lang="zh-TW" alt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收納？</a:t>
            </a:r>
            <a:endParaRPr lang="zh-TW" alt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5840" y="4040760"/>
            <a:ext cx="3024000" cy="2772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說出整理收納的好處？</a:t>
            </a:r>
            <a:endParaRPr lang="zh-TW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059832" y="1268760"/>
            <a:ext cx="2988000" cy="2772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你平常多久</a:t>
            </a:r>
            <a:r>
              <a:rPr lang="zh-TW" alt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會</a:t>
            </a:r>
            <a:r>
              <a:rPr lang="zh-TW" alt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整理收納自己</a:t>
            </a:r>
            <a:r>
              <a:rPr lang="zh-TW" alt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衣櫃？</a:t>
            </a:r>
            <a:endParaRPr lang="zh-TW" altLang="en-US" sz="3200" dirty="0"/>
          </a:p>
        </p:txBody>
      </p:sp>
      <p:sp>
        <p:nvSpPr>
          <p:cNvPr id="6" name="矩形 5"/>
          <p:cNvSpPr/>
          <p:nvPr/>
        </p:nvSpPr>
        <p:spPr>
          <a:xfrm>
            <a:off x="3059832" y="4040760"/>
            <a:ext cx="2988000" cy="277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說出整理</a:t>
            </a:r>
            <a:r>
              <a:rPr lang="zh-TW" alt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收納</a:t>
            </a:r>
            <a:r>
              <a:rPr lang="zh-TW" alt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服飾的用具？</a:t>
            </a:r>
            <a:endParaRPr lang="zh-TW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6084168" y="1268760"/>
            <a:ext cx="3024000" cy="2772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你會整理收納服飾的主要因素為何？</a:t>
            </a:r>
            <a:endParaRPr lang="zh-TW" alt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6084168" y="4041376"/>
            <a:ext cx="3024000" cy="277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請示範常用的折衣方法？</a:t>
            </a:r>
            <a:endParaRPr lang="zh-TW" alt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標題 8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快問快答</a:t>
            </a:r>
            <a:endParaRPr lang="zh-TW" altLang="en-US" sz="4800" b="1" dirty="0">
              <a:solidFill>
                <a:srgbClr val="FF0000"/>
              </a:solidFill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179512" y="400281"/>
            <a:ext cx="1152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b="1" dirty="0" smtClean="0">
                <a:solidFill>
                  <a:srgbClr val="0000CC"/>
                </a:solidFill>
              </a:rPr>
              <a:t>Part  1</a:t>
            </a:r>
            <a:endParaRPr lang="zh-TW" altLang="en-US" sz="2800" b="1" dirty="0">
              <a:solidFill>
                <a:srgbClr val="0000CC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-248" y="1268760"/>
            <a:ext cx="9108160" cy="5544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6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前面題目出現最多次的</a:t>
            </a:r>
            <a:endParaRPr lang="en-US" altLang="zh-TW" sz="6000" b="1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6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「字詞」為何？</a:t>
            </a:r>
            <a:endParaRPr lang="zh-TW" altLang="en-US" sz="60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840" y="1268760"/>
            <a:ext cx="9108160" cy="5544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72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「整理收納」</a:t>
            </a:r>
            <a:endParaRPr lang="zh-TW" altLang="en-US" sz="72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6934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6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收納有</a:t>
            </a:r>
            <a:r>
              <a:rPr lang="zh-TW" altLang="en-US" sz="6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方</a:t>
            </a:r>
            <a:endParaRPr lang="zh-TW" altLang="en-US" sz="60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body" idx="1"/>
          </p:nvPr>
        </p:nvSpPr>
        <p:spPr>
          <a:xfrm>
            <a:off x="755576" y="2708920"/>
            <a:ext cx="7628384" cy="1500187"/>
          </a:xfrm>
        </p:spPr>
        <p:txBody>
          <a:bodyPr>
            <a:normAutofit/>
          </a:bodyPr>
          <a:lstStyle/>
          <a:p>
            <a:endParaRPr lang="zh-TW" altLang="en-US" sz="40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八上</a:t>
            </a:r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第三單元  煥然一新</a:t>
            </a:r>
            <a:endParaRPr lang="en-US" altLang="zh-TW" sz="24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186DD-D28C-4334-91EC-7141ED2F75A8}" type="slidenum">
              <a:rPr lang="zh-TW" altLang="en-US" smtClean="0"/>
              <a:t>3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2039296"/>
            <a:ext cx="1368000" cy="16777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3826226"/>
            <a:ext cx="1368000" cy="15469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821" y="149189"/>
            <a:ext cx="1368000" cy="17676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510168"/>
            <a:ext cx="1368000" cy="1231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矩形 8"/>
          <p:cNvSpPr/>
          <p:nvPr/>
        </p:nvSpPr>
        <p:spPr>
          <a:xfrm>
            <a:off x="3059832" y="5510168"/>
            <a:ext cx="326243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40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「整理收納」</a:t>
            </a:r>
          </a:p>
        </p:txBody>
      </p:sp>
    </p:spTree>
    <p:extLst>
      <p:ext uri="{BB962C8B-B14F-4D97-AF65-F5344CB8AC3E}">
        <p14:creationId xmlns:p14="http://schemas.microsoft.com/office/powerpoint/2010/main" val="705426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35496" y="202630"/>
            <a:ext cx="8229600" cy="994122"/>
          </a:xfrm>
        </p:spPr>
        <p:txBody>
          <a:bodyPr>
            <a:normAutofit/>
          </a:bodyPr>
          <a:lstStyle/>
          <a:p>
            <a:pPr marL="685800" indent="-685800" algn="l">
              <a:buFont typeface="Wingdings" panose="05000000000000000000" pitchFamily="2" charset="2"/>
              <a:buChar char="Ø"/>
            </a:pPr>
            <a:r>
              <a:rPr lang="zh-TW" altLang="en-US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請依指示操作</a:t>
            </a:r>
            <a:endParaRPr lang="zh-TW" altLang="en-US" sz="4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04" y="1161591"/>
            <a:ext cx="9144000" cy="2808000"/>
          </a:xfrm>
          <a:prstGeom prst="rect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將</a:t>
            </a:r>
            <a:r>
              <a:rPr lang="zh-TW" altLang="en-US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桌上圖卡</a:t>
            </a: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「放</a:t>
            </a:r>
            <a:r>
              <a:rPr lang="zh-TW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好</a:t>
            </a:r>
            <a:endParaRPr lang="zh-TW" altLang="en-US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-21704" y="4004752"/>
            <a:ext cx="9144000" cy="2808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將桌上圖卡</a:t>
            </a:r>
            <a:r>
              <a:rPr lang="zh-TW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「排</a:t>
            </a:r>
            <a:r>
              <a:rPr lang="zh-TW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好</a:t>
            </a:r>
            <a:endParaRPr lang="zh-TW" altLang="en-US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208" y="1141352"/>
            <a:ext cx="9122296" cy="565647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168400" indent="-727075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zh-TW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放</a:t>
            </a:r>
            <a:r>
              <a:rPr lang="zh-TW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好和</a:t>
            </a:r>
            <a:r>
              <a:rPr lang="zh-TW" altLang="en-US" sz="4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「排」</a:t>
            </a:r>
            <a:r>
              <a:rPr lang="zh-TW" altLang="en-US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好，有什麼不同？</a:t>
            </a:r>
            <a:endParaRPr lang="en-US" altLang="zh-TW" sz="4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68400" indent="-727075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zh-TW" altLang="en-US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把圖卡</a:t>
            </a:r>
            <a:r>
              <a:rPr lang="zh-TW" altLang="en-US" sz="4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排」</a:t>
            </a:r>
            <a:r>
              <a:rPr lang="zh-TW" altLang="en-US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好</a:t>
            </a:r>
            <a:r>
              <a:rPr lang="zh-TW" altLang="en-US" sz="4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你</a:t>
            </a:r>
            <a:r>
              <a:rPr lang="zh-TW" altLang="en-US" sz="4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會</a:t>
            </a:r>
            <a:r>
              <a:rPr lang="zh-TW" altLang="en-US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考慮那些因素？</a:t>
            </a:r>
            <a:endParaRPr lang="zh-TW" altLang="en-US" sz="4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56503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55576" y="5661248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參考資料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教育部國語辭典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http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://dict.revised.moe.edu.tw/cgi-bin/cbdic/gsweb.cgi?ccd=vAILNR&amp;o=e0&amp;sec=sec1&amp;op=v&amp;view=0-1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0" y="2493104"/>
            <a:ext cx="4572000" cy="1872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整頓</a:t>
            </a:r>
            <a:endParaRPr lang="en-US" altLang="zh-TW" sz="44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4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收拾</a:t>
            </a:r>
            <a:endParaRPr lang="zh-TW" alt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591578" y="2493104"/>
            <a:ext cx="4572000" cy="1872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收留容納</a:t>
            </a:r>
            <a:endParaRPr lang="en-US" altLang="zh-TW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收集</a:t>
            </a:r>
            <a:endParaRPr lang="zh-TW" altLang="en-US" sz="44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標題 9"/>
          <p:cNvSpPr>
            <a:spLocks noGrp="1"/>
          </p:cNvSpPr>
          <p:nvPr>
            <p:ph type="title"/>
          </p:nvPr>
        </p:nvSpPr>
        <p:spPr>
          <a:xfrm>
            <a:off x="457200" y="485800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48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整理</a:t>
            </a:r>
            <a:r>
              <a:rPr lang="en-US" altLang="zh-TW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VS.</a:t>
            </a:r>
            <a:r>
              <a:rPr lang="zh-TW" altLang="en-US" sz="48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收納</a:t>
            </a:r>
            <a:endParaRPr lang="zh-TW" altLang="en-US" sz="4800" dirty="0"/>
          </a:p>
        </p:txBody>
      </p:sp>
      <p:sp>
        <p:nvSpPr>
          <p:cNvPr id="6" name="矩形 5"/>
          <p:cNvSpPr/>
          <p:nvPr/>
        </p:nvSpPr>
        <p:spPr>
          <a:xfrm>
            <a:off x="22508" y="2493104"/>
            <a:ext cx="9158004" cy="1872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整頓</a:t>
            </a:r>
            <a:endParaRPr lang="en-US" altLang="zh-TW" sz="44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收</a:t>
            </a:r>
            <a:r>
              <a:rPr lang="zh-TW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留</a:t>
            </a:r>
          </a:p>
        </p:txBody>
      </p:sp>
    </p:spTree>
    <p:extLst>
      <p:ext uri="{BB962C8B-B14F-4D97-AF65-F5344CB8AC3E}">
        <p14:creationId xmlns:p14="http://schemas.microsoft.com/office/powerpoint/2010/main" val="3648659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94122"/>
          </a:xfrm>
        </p:spPr>
        <p:txBody>
          <a:bodyPr>
            <a:normAutofit/>
          </a:bodyPr>
          <a:lstStyle/>
          <a:p>
            <a:r>
              <a:rPr lang="zh-TW" altLang="en-US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問答時間</a:t>
            </a:r>
            <a:endParaRPr lang="zh-TW" altLang="en-US" sz="4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04" y="1196752"/>
            <a:ext cx="9144000" cy="2808000"/>
          </a:xfrm>
          <a:prstGeom prst="rect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為什麼要整理和收納服飾</a:t>
            </a:r>
            <a:r>
              <a:rPr lang="zh-TW" altLang="en-U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hlinkClick r:id="rId3" action="ppaction://hlinksldjump"/>
              </a:rPr>
              <a:t>？</a:t>
            </a:r>
            <a:endParaRPr lang="zh-TW" altLang="en-US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-21704" y="4004752"/>
            <a:ext cx="9144000" cy="2808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整理</a:t>
            </a:r>
            <a:r>
              <a:rPr lang="zh-TW" altLang="en-US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和收納服飾有</a:t>
            </a:r>
            <a:r>
              <a:rPr lang="zh-TW" altLang="en-U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那些常見的方法？</a:t>
            </a:r>
            <a:endParaRPr lang="zh-TW" altLang="en-US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5824" y="4004752"/>
            <a:ext cx="2952000" cy="2808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吊掛</a:t>
            </a:r>
          </a:p>
        </p:txBody>
      </p:sp>
      <p:sp>
        <p:nvSpPr>
          <p:cNvPr id="7" name="矩形 6"/>
          <p:cNvSpPr/>
          <p:nvPr/>
        </p:nvSpPr>
        <p:spPr>
          <a:xfrm>
            <a:off x="3096168" y="4004752"/>
            <a:ext cx="2988000" cy="2808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捲放</a:t>
            </a:r>
            <a:endParaRPr lang="zh-TW" alt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156496" y="4005064"/>
            <a:ext cx="2952000" cy="2808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摺疊</a:t>
            </a:r>
            <a:endParaRPr lang="en-US" altLang="zh-TW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92504" y="4004752"/>
            <a:ext cx="2952000" cy="2808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平放</a:t>
            </a:r>
            <a:endParaRPr lang="en-US" altLang="zh-TW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直立</a:t>
            </a:r>
            <a:endParaRPr lang="zh-TW" alt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向右箭號 9">
            <a:hlinkClick r:id="rId4" action="ppaction://hlinksldjump"/>
          </p:cNvPr>
          <p:cNvSpPr/>
          <p:nvPr/>
        </p:nvSpPr>
        <p:spPr>
          <a:xfrm>
            <a:off x="8748464" y="6237312"/>
            <a:ext cx="360032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8940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496" y="44624"/>
            <a:ext cx="4500000" cy="2826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35496" y="4005064"/>
            <a:ext cx="4500000" cy="2826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4643496" y="44624"/>
            <a:ext cx="4500000" cy="28260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標題 1"/>
          <p:cNvSpPr>
            <a:spLocks noGrp="1"/>
          </p:cNvSpPr>
          <p:nvPr>
            <p:ph type="title"/>
          </p:nvPr>
        </p:nvSpPr>
        <p:spPr>
          <a:xfrm>
            <a:off x="-14104" y="2860968"/>
            <a:ext cx="9157600" cy="1143000"/>
          </a:xfrm>
          <a:solidFill>
            <a:srgbClr val="FFFFCC"/>
          </a:solidFill>
        </p:spPr>
        <p:txBody>
          <a:bodyPr>
            <a:normAutofit/>
          </a:bodyPr>
          <a:lstStyle/>
          <a:p>
            <a:r>
              <a:rPr lang="zh-TW" altLang="en-US" sz="4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形容圖片的感覺</a:t>
            </a:r>
          </a:p>
        </p:txBody>
      </p:sp>
      <p:sp>
        <p:nvSpPr>
          <p:cNvPr id="10" name="矩形 9"/>
          <p:cNvSpPr/>
          <p:nvPr/>
        </p:nvSpPr>
        <p:spPr>
          <a:xfrm>
            <a:off x="4623320" y="3993232"/>
            <a:ext cx="4500000" cy="2826000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22912" y="2873295"/>
            <a:ext cx="9157600" cy="1143000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仔細想一 想，找衣服</a:t>
            </a:r>
            <a:r>
              <a:rPr lang="zh-TW" altLang="en-US" sz="40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穿</a:t>
            </a:r>
            <a:r>
              <a:rPr lang="zh-TW" altLang="en-US" sz="4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搭方便嗎？</a:t>
            </a:r>
            <a:endParaRPr lang="zh-TW" altLang="en-US" sz="40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標題 1"/>
          <p:cNvSpPr txBox="1">
            <a:spLocks/>
          </p:cNvSpPr>
          <p:nvPr/>
        </p:nvSpPr>
        <p:spPr>
          <a:xfrm>
            <a:off x="0" y="2873295"/>
            <a:ext cx="9157600" cy="1143000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想要</a:t>
            </a:r>
            <a:r>
              <a:rPr lang="zh-TW" altLang="en-US" sz="3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整理</a:t>
            </a:r>
            <a:r>
              <a:rPr lang="zh-TW" altLang="en-US" sz="36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和</a:t>
            </a:r>
            <a:r>
              <a:rPr lang="zh-TW" altLang="en-US" sz="3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收納</a:t>
            </a:r>
            <a:r>
              <a:rPr lang="zh-TW" altLang="en-US" sz="36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服飾，可以怎麼做</a:t>
            </a:r>
            <a:r>
              <a:rPr lang="en-US" altLang="zh-TW" sz="36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endParaRPr lang="zh-TW" altLang="en-US" sz="36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向左箭號 4">
            <a:hlinkClick r:id="rId7" action="ppaction://hlinksldjump"/>
          </p:cNvPr>
          <p:cNvSpPr/>
          <p:nvPr/>
        </p:nvSpPr>
        <p:spPr>
          <a:xfrm>
            <a:off x="8532440" y="3444795"/>
            <a:ext cx="288032" cy="34424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569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9" grpId="0" animBg="1"/>
      <p:bldP spid="10" grpId="0" animBg="1"/>
      <p:bldP spid="8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線單箭頭接點 20"/>
          <p:cNvCxnSpPr/>
          <p:nvPr/>
        </p:nvCxnSpPr>
        <p:spPr>
          <a:xfrm flipH="1">
            <a:off x="2699792" y="3464624"/>
            <a:ext cx="504000" cy="0"/>
          </a:xfrm>
          <a:prstGeom prst="straightConnector1">
            <a:avLst/>
          </a:prstGeom>
          <a:ln w="5715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18" name="群組 17"/>
          <p:cNvGrpSpPr/>
          <p:nvPr/>
        </p:nvGrpSpPr>
        <p:grpSpPr>
          <a:xfrm>
            <a:off x="0" y="44624"/>
            <a:ext cx="9143496" cy="6840000"/>
            <a:chOff x="0" y="44624"/>
            <a:chExt cx="9143496" cy="6840000"/>
          </a:xfrm>
        </p:grpSpPr>
        <p:cxnSp>
          <p:nvCxnSpPr>
            <p:cNvPr id="8" name="直線接點 7"/>
            <p:cNvCxnSpPr/>
            <p:nvPr/>
          </p:nvCxnSpPr>
          <p:spPr>
            <a:xfrm>
              <a:off x="35496" y="2204864"/>
              <a:ext cx="9108000" cy="0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1" name="圖片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9792" y="2924943"/>
              <a:ext cx="3786627" cy="1800201"/>
            </a:xfrm>
            <a:prstGeom prst="rect">
              <a:avLst/>
            </a:prstGeom>
          </p:spPr>
        </p:pic>
        <p:sp>
          <p:nvSpPr>
            <p:cNvPr id="10" name="矩形 9"/>
            <p:cNvSpPr/>
            <p:nvPr/>
          </p:nvSpPr>
          <p:spPr>
            <a:xfrm>
              <a:off x="3804665" y="2204864"/>
              <a:ext cx="156966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zh-TW" altLang="en-US" sz="5400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服飾</a:t>
              </a:r>
              <a:endParaRPr lang="zh-TW" altLang="en-US" sz="5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3" name="直線接點 2"/>
            <p:cNvCxnSpPr/>
            <p:nvPr/>
          </p:nvCxnSpPr>
          <p:spPr>
            <a:xfrm>
              <a:off x="3059832" y="44624"/>
              <a:ext cx="0" cy="6840000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直線接點 5"/>
            <p:cNvCxnSpPr/>
            <p:nvPr/>
          </p:nvCxnSpPr>
          <p:spPr>
            <a:xfrm>
              <a:off x="6012160" y="44624"/>
              <a:ext cx="0" cy="6840000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直線接點 8"/>
            <p:cNvCxnSpPr/>
            <p:nvPr/>
          </p:nvCxnSpPr>
          <p:spPr>
            <a:xfrm>
              <a:off x="0" y="4653136"/>
              <a:ext cx="9108000" cy="0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9" name="矩形 18"/>
          <p:cNvSpPr/>
          <p:nvPr/>
        </p:nvSpPr>
        <p:spPr>
          <a:xfrm>
            <a:off x="39105" y="1405029"/>
            <a:ext cx="9108000" cy="72008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請利用九宮格思考法寫出服飾包括那些東西？</a:t>
            </a:r>
            <a:endParaRPr lang="zh-TW" altLang="en-US" sz="32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48" name="群組 47"/>
          <p:cNvGrpSpPr/>
          <p:nvPr/>
        </p:nvGrpSpPr>
        <p:grpSpPr>
          <a:xfrm>
            <a:off x="2708216" y="1926023"/>
            <a:ext cx="3602004" cy="3051149"/>
            <a:chOff x="2708216" y="1926023"/>
            <a:chExt cx="3602004" cy="3051149"/>
          </a:xfrm>
        </p:grpSpPr>
        <p:cxnSp>
          <p:nvCxnSpPr>
            <p:cNvPr id="22" name="直線單箭頭接點 21"/>
            <p:cNvCxnSpPr/>
            <p:nvPr/>
          </p:nvCxnSpPr>
          <p:spPr>
            <a:xfrm>
              <a:off x="4567399" y="4473116"/>
              <a:ext cx="0" cy="504056"/>
            </a:xfrm>
            <a:prstGeom prst="straightConnector1">
              <a:avLst/>
            </a:prstGeom>
            <a:ln w="5715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直線單箭頭接點 23"/>
            <p:cNvCxnSpPr/>
            <p:nvPr/>
          </p:nvCxnSpPr>
          <p:spPr>
            <a:xfrm flipV="1">
              <a:off x="4568008" y="1926023"/>
              <a:ext cx="0" cy="504000"/>
            </a:xfrm>
            <a:prstGeom prst="straightConnector1">
              <a:avLst/>
            </a:prstGeom>
            <a:ln w="5715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直線單箭頭接點 24"/>
            <p:cNvCxnSpPr/>
            <p:nvPr/>
          </p:nvCxnSpPr>
          <p:spPr>
            <a:xfrm>
              <a:off x="5806164" y="3439288"/>
              <a:ext cx="504056" cy="0"/>
            </a:xfrm>
            <a:prstGeom prst="straightConnector1">
              <a:avLst/>
            </a:prstGeom>
            <a:ln w="5715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" name="直線單箭頭接點 27"/>
            <p:cNvCxnSpPr/>
            <p:nvPr/>
          </p:nvCxnSpPr>
          <p:spPr>
            <a:xfrm flipH="1" flipV="1">
              <a:off x="2852176" y="1970182"/>
              <a:ext cx="360040" cy="360000"/>
            </a:xfrm>
            <a:prstGeom prst="straightConnector1">
              <a:avLst/>
            </a:prstGeom>
            <a:ln w="5715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直線單箭頭接點 28"/>
            <p:cNvCxnSpPr/>
            <p:nvPr/>
          </p:nvCxnSpPr>
          <p:spPr>
            <a:xfrm flipV="1">
              <a:off x="5806164" y="1970181"/>
              <a:ext cx="360000" cy="360000"/>
            </a:xfrm>
            <a:prstGeom prst="straightConnector1">
              <a:avLst/>
            </a:prstGeom>
            <a:ln w="5715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0" name="直線單箭頭接點 29"/>
            <p:cNvCxnSpPr/>
            <p:nvPr/>
          </p:nvCxnSpPr>
          <p:spPr>
            <a:xfrm flipH="1">
              <a:off x="2852176" y="4473116"/>
              <a:ext cx="360040" cy="360000"/>
            </a:xfrm>
            <a:prstGeom prst="straightConnector1">
              <a:avLst/>
            </a:prstGeom>
            <a:ln w="5715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" name="直線單箭頭接點 30"/>
            <p:cNvCxnSpPr/>
            <p:nvPr/>
          </p:nvCxnSpPr>
          <p:spPr>
            <a:xfrm>
              <a:off x="5896164" y="4477254"/>
              <a:ext cx="360000" cy="360000"/>
            </a:xfrm>
            <a:prstGeom prst="straightConnector1">
              <a:avLst/>
            </a:prstGeom>
            <a:ln w="5715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" name="直線單箭頭接點 46"/>
            <p:cNvCxnSpPr/>
            <p:nvPr/>
          </p:nvCxnSpPr>
          <p:spPr>
            <a:xfrm flipH="1">
              <a:off x="2708216" y="3429000"/>
              <a:ext cx="504000" cy="0"/>
            </a:xfrm>
            <a:prstGeom prst="straightConnector1">
              <a:avLst/>
            </a:prstGeom>
            <a:ln w="5715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81489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群組 17"/>
          <p:cNvGrpSpPr/>
          <p:nvPr/>
        </p:nvGrpSpPr>
        <p:grpSpPr>
          <a:xfrm>
            <a:off x="0" y="44624"/>
            <a:ext cx="9143496" cy="6840000"/>
            <a:chOff x="0" y="44624"/>
            <a:chExt cx="9143496" cy="6840000"/>
          </a:xfrm>
        </p:grpSpPr>
        <p:cxnSp>
          <p:nvCxnSpPr>
            <p:cNvPr id="8" name="直線接點 7"/>
            <p:cNvCxnSpPr/>
            <p:nvPr/>
          </p:nvCxnSpPr>
          <p:spPr>
            <a:xfrm>
              <a:off x="35496" y="2204864"/>
              <a:ext cx="9108000" cy="0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1" name="圖片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3792" y="3212977"/>
              <a:ext cx="2704731" cy="1430226"/>
            </a:xfrm>
            <a:prstGeom prst="rect">
              <a:avLst/>
            </a:prstGeom>
          </p:spPr>
        </p:pic>
        <p:sp>
          <p:nvSpPr>
            <p:cNvPr id="10" name="矩形 9"/>
            <p:cNvSpPr/>
            <p:nvPr/>
          </p:nvSpPr>
          <p:spPr>
            <a:xfrm>
              <a:off x="3078128" y="2337044"/>
              <a:ext cx="2854608" cy="58477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zh-TW" altLang="en-US" sz="3200" b="1" cap="all" dirty="0" smtClean="0">
                  <a:ln w="0"/>
                  <a:solidFill>
                    <a:srgbClr val="FF0000"/>
                  </a:solidFill>
                  <a:effectLst>
                    <a:reflection blurRad="12700" stA="50000" endPos="50000" dist="5000" dir="5400000" sy="-100000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服飾收納用具</a:t>
              </a:r>
              <a:endParaRPr lang="zh-TW" altLang="en-US" sz="32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3" name="直線接點 2"/>
            <p:cNvCxnSpPr/>
            <p:nvPr/>
          </p:nvCxnSpPr>
          <p:spPr>
            <a:xfrm>
              <a:off x="3059832" y="44624"/>
              <a:ext cx="0" cy="6840000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直線接點 5"/>
            <p:cNvCxnSpPr/>
            <p:nvPr/>
          </p:nvCxnSpPr>
          <p:spPr>
            <a:xfrm>
              <a:off x="6012160" y="44624"/>
              <a:ext cx="0" cy="6840000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直線接點 8"/>
            <p:cNvCxnSpPr/>
            <p:nvPr/>
          </p:nvCxnSpPr>
          <p:spPr>
            <a:xfrm>
              <a:off x="0" y="4653136"/>
              <a:ext cx="9108000" cy="0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3" name="群組 12"/>
          <p:cNvGrpSpPr/>
          <p:nvPr/>
        </p:nvGrpSpPr>
        <p:grpSpPr>
          <a:xfrm>
            <a:off x="2699792" y="1926023"/>
            <a:ext cx="3610428" cy="3051149"/>
            <a:chOff x="2699792" y="1926023"/>
            <a:chExt cx="3610428" cy="3051149"/>
          </a:xfrm>
        </p:grpSpPr>
        <p:cxnSp>
          <p:nvCxnSpPr>
            <p:cNvPr id="21" name="直線單箭頭接點 20"/>
            <p:cNvCxnSpPr/>
            <p:nvPr/>
          </p:nvCxnSpPr>
          <p:spPr>
            <a:xfrm flipH="1">
              <a:off x="2699792" y="3464624"/>
              <a:ext cx="504000" cy="0"/>
            </a:xfrm>
            <a:prstGeom prst="straightConnector1">
              <a:avLst/>
            </a:prstGeom>
            <a:ln w="5715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直線單箭頭接點 21"/>
            <p:cNvCxnSpPr/>
            <p:nvPr/>
          </p:nvCxnSpPr>
          <p:spPr>
            <a:xfrm>
              <a:off x="4567399" y="4473116"/>
              <a:ext cx="0" cy="504056"/>
            </a:xfrm>
            <a:prstGeom prst="straightConnector1">
              <a:avLst/>
            </a:prstGeom>
            <a:ln w="5715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直線單箭頭接點 23"/>
            <p:cNvCxnSpPr/>
            <p:nvPr/>
          </p:nvCxnSpPr>
          <p:spPr>
            <a:xfrm flipV="1">
              <a:off x="4568008" y="1926023"/>
              <a:ext cx="0" cy="504000"/>
            </a:xfrm>
            <a:prstGeom prst="straightConnector1">
              <a:avLst/>
            </a:prstGeom>
            <a:ln w="5715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直線單箭頭接點 24"/>
            <p:cNvCxnSpPr/>
            <p:nvPr/>
          </p:nvCxnSpPr>
          <p:spPr>
            <a:xfrm>
              <a:off x="5806164" y="3439288"/>
              <a:ext cx="504056" cy="0"/>
            </a:xfrm>
            <a:prstGeom prst="straightConnector1">
              <a:avLst/>
            </a:prstGeom>
            <a:ln w="5715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" name="直線單箭頭接點 27"/>
            <p:cNvCxnSpPr/>
            <p:nvPr/>
          </p:nvCxnSpPr>
          <p:spPr>
            <a:xfrm flipH="1" flipV="1">
              <a:off x="2852176" y="1970182"/>
              <a:ext cx="360040" cy="360000"/>
            </a:xfrm>
            <a:prstGeom prst="straightConnector1">
              <a:avLst/>
            </a:prstGeom>
            <a:ln w="5715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直線單箭頭接點 28"/>
            <p:cNvCxnSpPr/>
            <p:nvPr/>
          </p:nvCxnSpPr>
          <p:spPr>
            <a:xfrm flipV="1">
              <a:off x="5806164" y="1970181"/>
              <a:ext cx="360000" cy="360000"/>
            </a:xfrm>
            <a:prstGeom prst="straightConnector1">
              <a:avLst/>
            </a:prstGeom>
            <a:ln w="5715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0" name="直線單箭頭接點 29"/>
            <p:cNvCxnSpPr/>
            <p:nvPr/>
          </p:nvCxnSpPr>
          <p:spPr>
            <a:xfrm flipH="1">
              <a:off x="2852176" y="4473116"/>
              <a:ext cx="360040" cy="360000"/>
            </a:xfrm>
            <a:prstGeom prst="straightConnector1">
              <a:avLst/>
            </a:prstGeom>
            <a:ln w="5715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" name="直線單箭頭接點 30"/>
            <p:cNvCxnSpPr/>
            <p:nvPr/>
          </p:nvCxnSpPr>
          <p:spPr>
            <a:xfrm>
              <a:off x="5896164" y="4477254"/>
              <a:ext cx="360000" cy="360000"/>
            </a:xfrm>
            <a:prstGeom prst="straightConnector1">
              <a:avLst/>
            </a:prstGeom>
            <a:ln w="5715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9" name="矩形 18"/>
          <p:cNvSpPr/>
          <p:nvPr/>
        </p:nvSpPr>
        <p:spPr>
          <a:xfrm>
            <a:off x="39105" y="1405029"/>
            <a:ext cx="9108000" cy="72008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整理收納</a:t>
            </a:r>
            <a:r>
              <a:rPr lang="zh-TW" altLang="en-US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服飾</a:t>
            </a:r>
            <a:r>
              <a:rPr lang="zh-TW" altLang="en-US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的用具可以</a:t>
            </a:r>
            <a:r>
              <a:rPr lang="zh-TW" altLang="en-US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是「○○ </a:t>
            </a:r>
            <a:r>
              <a:rPr lang="en-US" altLang="zh-TW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… </a:t>
            </a:r>
            <a:r>
              <a:rPr lang="zh-TW" altLang="en-US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zh-TW" altLang="en-US" sz="32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397869" y="2921819"/>
            <a:ext cx="2372655" cy="10515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行李箱</a:t>
            </a:r>
            <a:endParaRPr lang="zh-TW" altLang="en-US" sz="32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347864" y="619761"/>
            <a:ext cx="2372655" cy="7210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200" b="1" dirty="0" smtClean="0">
                <a:solidFill>
                  <a:srgbClr val="0000CC"/>
                </a:solidFill>
                <a:latin typeface="微軟正黑體"/>
                <a:ea typeface="微軟正黑體"/>
              </a:rPr>
              <a:t>塑膠抽屜</a:t>
            </a:r>
            <a:endParaRPr lang="en-US" altLang="zh-TW" sz="3200" b="1" dirty="0" smtClean="0">
              <a:solidFill>
                <a:srgbClr val="0000CC"/>
              </a:solidFill>
              <a:latin typeface="微軟正黑體"/>
              <a:ea typeface="微軟正黑體"/>
            </a:endParaRPr>
          </a:p>
          <a:p>
            <a:pPr algn="ctr"/>
            <a:r>
              <a:rPr lang="zh-TW" altLang="en-US" sz="3200" b="1" dirty="0">
                <a:solidFill>
                  <a:srgbClr val="0000CC"/>
                </a:solidFill>
                <a:latin typeface="微軟正黑體"/>
                <a:ea typeface="微軟正黑體"/>
              </a:rPr>
              <a:t>塑膠整理箱</a:t>
            </a:r>
          </a:p>
          <a:p>
            <a:pPr algn="ctr"/>
            <a:endParaRPr lang="zh-TW" altLang="zh-TW" b="1" dirty="0">
              <a:solidFill>
                <a:srgbClr val="0000CC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516216" y="403739"/>
            <a:ext cx="2228639" cy="86502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置物箱</a:t>
            </a:r>
            <a:endParaRPr lang="en-US" altLang="zh-TW" sz="3200" b="1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32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紙盒</a:t>
            </a:r>
            <a:r>
              <a:rPr lang="zh-TW" altLang="en-US" sz="32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（箱）</a:t>
            </a:r>
          </a:p>
        </p:txBody>
      </p:sp>
      <p:sp>
        <p:nvSpPr>
          <p:cNvPr id="27" name="矩形 26"/>
          <p:cNvSpPr/>
          <p:nvPr/>
        </p:nvSpPr>
        <p:spPr>
          <a:xfrm>
            <a:off x="492153" y="332656"/>
            <a:ext cx="2372655" cy="10081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衣櫃（櫥</a:t>
            </a:r>
            <a:r>
              <a:rPr lang="zh-TW" altLang="en-US" sz="32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）衣帽間</a:t>
            </a:r>
            <a:endParaRPr lang="zh-TW" altLang="en-US" sz="32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375809" y="5092931"/>
            <a:ext cx="2372655" cy="164843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各式材質</a:t>
            </a:r>
            <a:endParaRPr lang="en-US" altLang="zh-TW" sz="3200" b="1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32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衣物袋</a:t>
            </a:r>
            <a:endParaRPr lang="zh-TW" altLang="en-US" sz="32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367672" y="5092931"/>
            <a:ext cx="2372655" cy="164843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壓縮</a:t>
            </a:r>
          </a:p>
          <a:p>
            <a:pPr algn="ctr"/>
            <a:r>
              <a:rPr lang="zh-TW" altLang="en-US" sz="32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（真空）袋</a:t>
            </a:r>
          </a:p>
        </p:txBody>
      </p:sp>
      <p:sp>
        <p:nvSpPr>
          <p:cNvPr id="34" name="矩形 33"/>
          <p:cNvSpPr/>
          <p:nvPr/>
        </p:nvSpPr>
        <p:spPr>
          <a:xfrm>
            <a:off x="395536" y="5085184"/>
            <a:ext cx="2372655" cy="164843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衣架、掛勾、摺衣板</a:t>
            </a:r>
            <a:r>
              <a:rPr lang="en-US" altLang="zh-TW" sz="32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endParaRPr lang="zh-TW" altLang="en-US" sz="32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27137" y="2716667"/>
            <a:ext cx="2372655" cy="164843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32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339684" y="2996952"/>
            <a:ext cx="2372655" cy="86502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分隔置物欄</a:t>
            </a:r>
            <a:endParaRPr lang="zh-TW" altLang="zh-TW" sz="32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43118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2" grpId="0" animBg="1"/>
      <p:bldP spid="23" grpId="0" animBg="1"/>
      <p:bldP spid="26" grpId="0" animBg="1"/>
      <p:bldP spid="27" grpId="0" animBg="1"/>
      <p:bldP spid="32" grpId="0" animBg="1"/>
      <p:bldP spid="33" grpId="0" animBg="1"/>
      <p:bldP spid="34" grpId="0" animBg="1"/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31816" y="3284984"/>
            <a:ext cx="6768752" cy="1470025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zh-TW" altLang="en-US" sz="4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活動一</a:t>
            </a:r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整理</a:t>
            </a: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收納有選擇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179512" y="400281"/>
            <a:ext cx="1152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b="1" dirty="0" smtClean="0">
                <a:solidFill>
                  <a:srgbClr val="0000CC"/>
                </a:solidFill>
              </a:rPr>
              <a:t>Part  2</a:t>
            </a:r>
            <a:endParaRPr lang="zh-TW" altLang="en-US" sz="28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87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643496" y="3993232"/>
            <a:ext cx="4500000" cy="280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35496" y="4005064"/>
            <a:ext cx="4464000" cy="2808000"/>
          </a:xfrm>
          <a:prstGeom prst="rect">
            <a:avLst/>
          </a:prstGeom>
          <a:blipFill>
            <a:blip r:embed="rId4"/>
            <a:srcRect/>
            <a:stretch>
              <a:fillRect t="-23652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4643496" y="44624"/>
            <a:ext cx="4500000" cy="28080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標題 1"/>
          <p:cNvSpPr>
            <a:spLocks noGrp="1"/>
          </p:cNvSpPr>
          <p:nvPr>
            <p:ph type="title"/>
          </p:nvPr>
        </p:nvSpPr>
        <p:spPr>
          <a:xfrm>
            <a:off x="35496" y="2852936"/>
            <a:ext cx="9108000" cy="111600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zh-TW" altLang="en-US" sz="48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整齊、美觀、</a:t>
            </a:r>
            <a:r>
              <a:rPr lang="zh-TW" altLang="en-US" sz="4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善</a:t>
            </a:r>
            <a:r>
              <a:rPr lang="zh-TW" altLang="en-US" sz="48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用空間</a:t>
            </a:r>
            <a:endParaRPr lang="zh-TW" altLang="en-US" sz="48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44624"/>
            <a:ext cx="4500000" cy="2808000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199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848" y="0"/>
            <a:ext cx="4500000" cy="2808000"/>
          </a:xfrm>
          <a:prstGeom prst="rect">
            <a:avLst/>
          </a:prstGeom>
          <a:blipFill>
            <a:blip r:embed="rId3"/>
            <a:srcRect/>
            <a:stretch>
              <a:fillRect t="-24264" b="1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4613857" y="0"/>
            <a:ext cx="4500000" cy="2808000"/>
          </a:xfrm>
          <a:prstGeom prst="rect">
            <a:avLst/>
          </a:prstGeom>
          <a:blipFill>
            <a:blip r:embed="rId4"/>
            <a:srcRect/>
            <a:stretch>
              <a:fillRect l="-24303" t="-88446" r="-839" b="-28220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0" y="4005064"/>
            <a:ext cx="4500000" cy="2808000"/>
          </a:xfrm>
          <a:prstGeom prst="rect">
            <a:avLst/>
          </a:prstGeom>
          <a:blipFill>
            <a:blip r:embed="rId5"/>
            <a:srcRect/>
            <a:stretch>
              <a:fillRect l="-8181" t="-36656" r="-6913" b="477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標題 1"/>
          <p:cNvSpPr>
            <a:spLocks noGrp="1"/>
          </p:cNvSpPr>
          <p:nvPr>
            <p:ph type="title"/>
          </p:nvPr>
        </p:nvSpPr>
        <p:spPr>
          <a:xfrm>
            <a:off x="-14104" y="2862064"/>
            <a:ext cx="9157600" cy="1080000"/>
          </a:xfrm>
          <a:solidFill>
            <a:srgbClr val="FFFF99"/>
          </a:solidFill>
        </p:spPr>
        <p:txBody>
          <a:bodyPr>
            <a:normAutofit/>
          </a:bodyPr>
          <a:lstStyle/>
          <a:p>
            <a:r>
              <a:rPr lang="zh-TW" altLang="en-US" sz="4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節省空間、易拿</a:t>
            </a:r>
            <a:r>
              <a:rPr lang="zh-TW" altLang="en-US" sz="48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取</a:t>
            </a:r>
            <a:r>
              <a:rPr lang="zh-TW" altLang="en-US" sz="4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、整齊</a:t>
            </a:r>
          </a:p>
        </p:txBody>
      </p:sp>
      <p:sp>
        <p:nvSpPr>
          <p:cNvPr id="10" name="矩形 9"/>
          <p:cNvSpPr/>
          <p:nvPr/>
        </p:nvSpPr>
        <p:spPr>
          <a:xfrm>
            <a:off x="4613857" y="4005063"/>
            <a:ext cx="4500000" cy="2808000"/>
          </a:xfrm>
          <a:prstGeom prst="rect">
            <a:avLst/>
          </a:prstGeom>
          <a:blipFill>
            <a:blip r:embed="rId6"/>
            <a:srcRect/>
            <a:stretch>
              <a:fillRect t="-24014" b="-1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0628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73" y="1176621"/>
            <a:ext cx="3744416" cy="27765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699792" y="3573016"/>
            <a:ext cx="5922912" cy="1362075"/>
          </a:xfrm>
        </p:spPr>
        <p:txBody>
          <a:bodyPr/>
          <a:lstStyle/>
          <a:p>
            <a:pPr>
              <a:defRPr/>
            </a:pPr>
            <a:r>
              <a:rPr lang="zh-TW" altLang="en-US" sz="6000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華康娃娃體(P)" pitchFamily="82" charset="-120"/>
                <a:ea typeface="華康娃娃體(P)" pitchFamily="82" charset="-120"/>
              </a:rPr>
              <a:t>摺</a:t>
            </a:r>
            <a:r>
              <a:rPr lang="zh-TW" altLang="en-US" sz="6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華康娃娃體(P)" pitchFamily="82" charset="-120"/>
                <a:ea typeface="華康娃娃體(P)" pitchFamily="82" charset="-120"/>
              </a:rPr>
              <a:t>衣</a:t>
            </a:r>
            <a:r>
              <a:rPr lang="en-US" altLang="zh-TW" sz="6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  <a:ea typeface="Segoe UI Black" panose="020B0A02040204020203" pitchFamily="34" charset="0"/>
                <a:hlinkClick r:id="rId4" action="ppaction://hlinkfile"/>
              </a:rPr>
              <a:t>E</a:t>
            </a:r>
            <a:r>
              <a:rPr lang="en-US" altLang="zh-TW" sz="6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  <a:ea typeface="Segoe UI Black" panose="020B0A02040204020203" pitchFamily="34" charset="0"/>
              </a:rPr>
              <a:t>asy go</a:t>
            </a:r>
            <a:endParaRPr lang="zh-TW" altLang="en-US" sz="6000" u="sng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  <a:ea typeface="華康娃娃體(P)" pitchFamily="82" charset="-120"/>
            </a:endParaRPr>
          </a:p>
        </p:txBody>
      </p:sp>
      <p:sp>
        <p:nvSpPr>
          <p:cNvPr id="3075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5220072" y="5013176"/>
            <a:ext cx="3672408" cy="1500187"/>
          </a:xfrm>
        </p:spPr>
        <p:txBody>
          <a:bodyPr/>
          <a:lstStyle/>
          <a:p>
            <a:pPr algn="ctr" eaLnBrk="1" hangingPunct="1"/>
            <a:r>
              <a:rPr lang="zh-TW" altLang="en-US" sz="2000" dirty="0" smtClean="0">
                <a:solidFill>
                  <a:schemeClr val="tx1"/>
                </a:solidFill>
                <a:latin typeface="華康娃娃體(P)" pitchFamily="2" charset="-120"/>
                <a:ea typeface="華康娃娃體(P)" pitchFamily="2" charset="-120"/>
              </a:rPr>
              <a:t>資料來源：網路資源</a:t>
            </a:r>
          </a:p>
          <a:p>
            <a:pPr algn="ctr" eaLnBrk="1" hangingPunct="1"/>
            <a:r>
              <a:rPr lang="zh-TW" altLang="en-US" sz="2000" dirty="0" smtClean="0">
                <a:solidFill>
                  <a:schemeClr val="tx1"/>
                </a:solidFill>
                <a:latin typeface="華康娃娃體(P)" pitchFamily="2" charset="-120"/>
                <a:ea typeface="華康娃娃體(P)" pitchFamily="2" charset="-120"/>
              </a:rPr>
              <a:t>韓老師蒐集整理</a:t>
            </a:r>
          </a:p>
          <a:p>
            <a:pPr algn="ctr" eaLnBrk="1" hangingPunct="1"/>
            <a:r>
              <a:rPr lang="en-US" altLang="zh-TW" sz="2000" dirty="0" smtClean="0">
                <a:solidFill>
                  <a:schemeClr val="tx1"/>
                </a:solidFill>
                <a:latin typeface="華康娃娃體(P)" pitchFamily="2" charset="-120"/>
                <a:ea typeface="華康娃娃體(P)" pitchFamily="2" charset="-120"/>
              </a:rPr>
              <a:t>2018.12.11</a:t>
            </a: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2555776" y="2564904"/>
            <a:ext cx="525658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TW" altLang="en-US" sz="4800" dirty="0">
                <a:solidFill>
                  <a:srgbClr val="FF0066"/>
                </a:solidFill>
                <a:latin typeface="華康POP1體W9(P)" panose="02010600010101010101" pitchFamily="2" charset="-120"/>
                <a:ea typeface="華康POP1體W9(P)" panose="02010600010101010101" pitchFamily="2" charset="-120"/>
                <a:cs typeface="文鼎花草體P"/>
              </a:rPr>
              <a:t>活動</a:t>
            </a:r>
            <a:r>
              <a:rPr lang="zh-TW" altLang="en-US" sz="4800" dirty="0" smtClean="0">
                <a:solidFill>
                  <a:srgbClr val="FF0066"/>
                </a:solidFill>
                <a:latin typeface="華康POP1體W9(P)" panose="02010600010101010101" pitchFamily="2" charset="-120"/>
                <a:ea typeface="華康POP1體W9(P)" panose="02010600010101010101" pitchFamily="2" charset="-120"/>
                <a:cs typeface="文鼎花草體P"/>
              </a:rPr>
              <a:t>二</a:t>
            </a:r>
            <a:endParaRPr lang="zh-TW" altLang="en-US" sz="4800" u="sng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  <a:ea typeface="華康娃娃體(P)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9168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39999">
              <a:schemeClr val="accent3">
                <a:lumMod val="40000"/>
                <a:lumOff val="60000"/>
              </a:schemeClr>
            </a:gs>
            <a:gs pos="70000">
              <a:srgbClr val="C4D6EB"/>
            </a:gs>
            <a:gs pos="100000">
              <a:schemeClr val="accent6">
                <a:lumMod val="40000"/>
                <a:lumOff val="60000"/>
              </a:schemeClr>
            </a:gs>
          </a:gsLst>
          <a:lin ang="189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練習時間</a:t>
            </a:r>
            <a:endParaRPr lang="zh-TW" altLang="en-US" sz="4800" dirty="0"/>
          </a:p>
        </p:txBody>
      </p:sp>
      <p:sp>
        <p:nvSpPr>
          <p:cNvPr id="3" name="文字方塊 2"/>
          <p:cNvSpPr txBox="1"/>
          <p:nvPr/>
        </p:nvSpPr>
        <p:spPr>
          <a:xfrm>
            <a:off x="755576" y="1916832"/>
            <a:ext cx="74888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請各小組運用課堂學習的摺衣方法，需考慮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符合</a:t>
            </a:r>
            <a:r>
              <a:rPr lang="zh-TW" altLang="en-US" sz="4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空間利用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4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易拿取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和</a:t>
            </a:r>
            <a:r>
              <a:rPr lang="zh-TW" altLang="en-US" sz="4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美觀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的收納原則，將衣服和褲子摺好放入紙箱。</a:t>
            </a:r>
            <a:endParaRPr lang="zh-TW" altLang="en-US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1153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1188" y="188913"/>
            <a:ext cx="5473700" cy="868362"/>
          </a:xfrm>
        </p:spPr>
        <p:txBody>
          <a:bodyPr/>
          <a:lstStyle/>
          <a:p>
            <a:pPr algn="l" eaLnBrk="1" hangingPunct="1"/>
            <a:r>
              <a:rPr lang="zh-TW" altLang="en-US" sz="4400" b="0" u="sng" smtClean="0">
                <a:ea typeface="華康娃娃體(P)" pitchFamily="2" charset="-120"/>
              </a:rPr>
              <a:t>對折摺衣法</a:t>
            </a:r>
            <a:r>
              <a:rPr lang="zh-TW" altLang="en-US" smtClean="0"/>
              <a:t> 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11188" y="6019800"/>
            <a:ext cx="806450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  <a:defRPr kumimoji="1" sz="3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kumimoji="1" sz="26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itchFamily="2" charset="2"/>
              <a:buChar char="l"/>
              <a:defRPr kumimoji="1" sz="23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＊技巧：先對折，再把多出來的袖子折起來</a:t>
            </a:r>
          </a:p>
        </p:txBody>
      </p:sp>
      <p:pic>
        <p:nvPicPr>
          <p:cNvPr id="3078" name="Picture 6" descr="t_shirt1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1450" y="1124744"/>
            <a:ext cx="6403975" cy="4573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2588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Rectangle 7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6524625" cy="941388"/>
          </a:xfrm>
        </p:spPr>
        <p:txBody>
          <a:bodyPr/>
          <a:lstStyle/>
          <a:p>
            <a:pPr algn="l" eaLnBrk="1" hangingPunct="1"/>
            <a:r>
              <a:rPr lang="zh-TW" altLang="en-US" sz="4400" u="sng" dirty="0" smtClean="0">
                <a:ea typeface="華康娃娃體(P)" pitchFamily="2" charset="-120"/>
              </a:rPr>
              <a:t>三等份摺衣法</a:t>
            </a:r>
          </a:p>
        </p:txBody>
      </p:sp>
      <p:pic>
        <p:nvPicPr>
          <p:cNvPr id="6150" name="Picture 6" descr="t_shirt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3350" y="1196975"/>
            <a:ext cx="6121400" cy="48752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323850" y="6067425"/>
            <a:ext cx="8820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  <a:defRPr kumimoji="1" sz="3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kumimoji="1" sz="26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itchFamily="2" charset="2"/>
              <a:buChar char="l"/>
              <a:defRPr kumimoji="1" sz="23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＊技巧：先把 </a:t>
            </a:r>
            <a:r>
              <a:rPr lang="en-US" altLang="zh-TW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T </a:t>
            </a:r>
            <a:r>
              <a:rPr lang="zh-TW" altLang="en-US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恤依短邊對摺</a:t>
            </a:r>
            <a:r>
              <a:rPr lang="en-US" altLang="zh-TW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, </a:t>
            </a:r>
            <a:r>
              <a:rPr lang="zh-TW" altLang="en-US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再分成三等份摺完</a:t>
            </a:r>
          </a:p>
        </p:txBody>
      </p:sp>
    </p:spTree>
    <p:extLst>
      <p:ext uri="{BB962C8B-B14F-4D97-AF65-F5344CB8AC3E}">
        <p14:creationId xmlns:p14="http://schemas.microsoft.com/office/powerpoint/2010/main" val="714106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1188" y="260350"/>
            <a:ext cx="3527425" cy="868363"/>
          </a:xfrm>
        </p:spPr>
        <p:txBody>
          <a:bodyPr/>
          <a:lstStyle/>
          <a:p>
            <a:pPr eaLnBrk="1" hangingPunct="1"/>
            <a:r>
              <a:rPr lang="zh-TW" altLang="en-US" sz="4400" b="0" u="sng" smtClean="0">
                <a:ea typeface="華康娃娃體(P)" pitchFamily="2" charset="-120"/>
              </a:rPr>
              <a:t>對稱摺衣法</a:t>
            </a:r>
            <a:r>
              <a:rPr lang="zh-TW" altLang="en-US" u="sng" smtClean="0"/>
              <a:t> </a:t>
            </a:r>
          </a:p>
        </p:txBody>
      </p:sp>
      <p:pic>
        <p:nvPicPr>
          <p:cNvPr id="4101" name="Picture 5" descr="t_shirt2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98613" y="1052513"/>
            <a:ext cx="6286500" cy="48974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323850" y="5589588"/>
            <a:ext cx="882015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  <a:defRPr kumimoji="1" sz="3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kumimoji="1" sz="26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itchFamily="2" charset="2"/>
              <a:buChar char="l"/>
              <a:defRPr kumimoji="1" sz="23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＊技巧：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把兩側含袖子的部分收起來，再對折，最後領口部分朝上</a:t>
            </a:r>
            <a:endParaRPr lang="zh-TW" altLang="en-US" sz="1800" b="1"/>
          </a:p>
        </p:txBody>
      </p:sp>
    </p:spTree>
    <p:extLst>
      <p:ext uri="{BB962C8B-B14F-4D97-AF65-F5344CB8AC3E}">
        <p14:creationId xmlns:p14="http://schemas.microsoft.com/office/powerpoint/2010/main" val="3738620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10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t_shirt3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34" t="6506" r="13734" b="16660"/>
          <a:stretch>
            <a:fillRect/>
          </a:stretch>
        </p:blipFill>
        <p:spPr>
          <a:xfrm>
            <a:off x="3779838" y="1412875"/>
            <a:ext cx="5013325" cy="4051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406400"/>
            <a:ext cx="3240087" cy="71913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zh-TW" altLang="en-US" sz="4400" b="0" u="sng" smtClean="0">
                <a:latin typeface="華康娃娃體(P)" pitchFamily="2" charset="-120"/>
                <a:ea typeface="華康娃娃體(P)" pitchFamily="2" charset="-120"/>
                <a:hlinkClick r:id="rId4" action="ppaction://hlinkfile"/>
              </a:rPr>
              <a:t>快速摺衣法 </a:t>
            </a:r>
            <a:endParaRPr lang="zh-TW" altLang="en-US" sz="4400" u="sng" smtClean="0">
              <a:latin typeface="華康娃娃體(P)" pitchFamily="2" charset="-120"/>
              <a:ea typeface="華康娃娃體(P)" pitchFamily="2" charset="-120"/>
            </a:endParaRP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611188" y="4941888"/>
            <a:ext cx="8064500" cy="172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  <a:defRPr kumimoji="1" sz="3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kumimoji="1" sz="26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itchFamily="2" charset="2"/>
              <a:buChar char="l"/>
              <a:defRPr kumimoji="1" sz="23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ts val="600"/>
              </a:spcBef>
              <a:buClrTx/>
              <a:buSzTx/>
              <a:buFontTx/>
              <a:buNone/>
            </a:pPr>
            <a:r>
              <a:rPr lang="zh-TW" altLang="en-US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＊技巧：</a:t>
            </a:r>
          </a:p>
          <a:p>
            <a:pPr eaLnBrk="1" hangingPunct="1">
              <a:spcBef>
                <a:spcPts val="600"/>
              </a:spcBef>
              <a:buClrTx/>
              <a:buSzTx/>
              <a:buFontTx/>
              <a:buNone/>
            </a:pPr>
            <a:r>
              <a:rPr lang="zh-TW" altLang="en-US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１、衣服正面朝上，抓住左上領口   和中間   兩個點</a:t>
            </a:r>
          </a:p>
          <a:p>
            <a:pPr eaLnBrk="1" hangingPunct="1">
              <a:spcBef>
                <a:spcPts val="600"/>
              </a:spcBef>
              <a:buClrTx/>
              <a:buSzTx/>
              <a:buFontTx/>
              <a:buNone/>
            </a:pPr>
            <a:r>
              <a:rPr lang="zh-TW" altLang="en-US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２、再從領口點對折到衣服下緣，此時拉緊中左方點順勢</a:t>
            </a:r>
            <a:br>
              <a:rPr lang="zh-TW" altLang="en-US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    向外拉，稍作整理即完成</a:t>
            </a:r>
            <a:endParaRPr lang="en-US" altLang="zh-TW" sz="2400" b="1">
              <a:solidFill>
                <a:srgbClr val="0066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9" t="-5603" r="4491"/>
          <a:stretch/>
        </p:blipFill>
        <p:spPr>
          <a:xfrm>
            <a:off x="107504" y="1215008"/>
            <a:ext cx="4175760" cy="36541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橢圓 3"/>
          <p:cNvSpPr/>
          <p:nvPr/>
        </p:nvSpPr>
        <p:spPr>
          <a:xfrm>
            <a:off x="5324475" y="5440363"/>
            <a:ext cx="360363" cy="36353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b="1" dirty="0">
                <a:solidFill>
                  <a:schemeClr val="tx1"/>
                </a:solidFill>
              </a:rPr>
              <a:t>2</a:t>
            </a:r>
            <a:endParaRPr lang="zh-TW" altLang="en-US" b="1" dirty="0">
              <a:solidFill>
                <a:schemeClr val="tx1"/>
              </a:solidFill>
            </a:endParaRPr>
          </a:p>
        </p:txBody>
      </p:sp>
      <p:sp>
        <p:nvSpPr>
          <p:cNvPr id="10" name="橢圓 9"/>
          <p:cNvSpPr/>
          <p:nvPr/>
        </p:nvSpPr>
        <p:spPr>
          <a:xfrm>
            <a:off x="6732588" y="5443538"/>
            <a:ext cx="360362" cy="36195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b="1" dirty="0">
                <a:solidFill>
                  <a:schemeClr val="tx1"/>
                </a:solidFill>
              </a:rPr>
              <a:t>1</a:t>
            </a:r>
            <a:endParaRPr lang="zh-TW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90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76" b="44978"/>
          <a:stretch>
            <a:fillRect/>
          </a:stretch>
        </p:blipFill>
        <p:spPr>
          <a:xfrm>
            <a:off x="539750" y="1773238"/>
            <a:ext cx="6335713" cy="43561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476250"/>
            <a:ext cx="5329238" cy="868363"/>
          </a:xfrm>
        </p:spPr>
        <p:txBody>
          <a:bodyPr/>
          <a:lstStyle/>
          <a:p>
            <a:pPr algn="l" eaLnBrk="1" hangingPunct="1"/>
            <a:r>
              <a:rPr lang="en-US" altLang="zh-TW" sz="4400" b="0" u="sng" dirty="0" smtClean="0">
                <a:ea typeface="華康娃娃體(P)" pitchFamily="2" charset="-120"/>
              </a:rPr>
              <a:t>T-shirt</a:t>
            </a:r>
            <a:r>
              <a:rPr lang="zh-TW" altLang="en-US" sz="4400" b="0" u="sng" dirty="0" smtClean="0">
                <a:ea typeface="華康娃娃體(P)" pitchFamily="2" charset="-120"/>
              </a:rPr>
              <a:t>摺法與收納</a:t>
            </a:r>
            <a:r>
              <a:rPr lang="zh-TW" altLang="en-US" dirty="0" smtClean="0"/>
              <a:t> </a:t>
            </a: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68315" b="4150"/>
          <a:stretch/>
        </p:blipFill>
        <p:spPr bwMode="auto">
          <a:xfrm rot="4522874">
            <a:off x="6256330" y="681078"/>
            <a:ext cx="2818222" cy="259326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9556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7013" y="107950"/>
            <a:ext cx="6735762" cy="868363"/>
          </a:xfrm>
        </p:spPr>
        <p:txBody>
          <a:bodyPr/>
          <a:lstStyle/>
          <a:p>
            <a:pPr algn="l" eaLnBrk="1" hangingPunct="1"/>
            <a:r>
              <a:rPr lang="zh-TW" altLang="en-US" sz="4400" b="0" u="sng" dirty="0" smtClean="0">
                <a:ea typeface="華康娃娃體(P)" pitchFamily="2" charset="-120"/>
              </a:rPr>
              <a:t>長方形摺衣與直立收納法</a:t>
            </a:r>
            <a:r>
              <a:rPr lang="zh-TW" altLang="en-US" u="sng" dirty="0" smtClean="0"/>
              <a:t> 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250825" y="5170488"/>
            <a:ext cx="8137525" cy="1570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  <a:defRPr kumimoji="1" sz="3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kumimoji="1" sz="26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itchFamily="2" charset="2"/>
              <a:buChar char="l"/>
              <a:defRPr kumimoji="1" sz="23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＊技巧：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1. </a:t>
            </a:r>
            <a:r>
              <a:rPr lang="zh-TW" altLang="en-US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將衣身兩邊往內折，折出縱向較長的長方形。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2. </a:t>
            </a:r>
            <a:r>
              <a:rPr lang="zh-TW" altLang="en-US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對折。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3. </a:t>
            </a:r>
            <a:r>
              <a:rPr lang="zh-TW" altLang="en-US" sz="2400" b="1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再往下折成二分之一或三分之一。</a:t>
            </a:r>
            <a:endParaRPr lang="zh-TW" altLang="en-US" sz="1800" b="1"/>
          </a:p>
        </p:txBody>
      </p:sp>
      <p:pic>
        <p:nvPicPr>
          <p:cNvPr id="14340" name="內容版面配置區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9" t="4814" r="24533" b="57370"/>
          <a:stretch>
            <a:fillRect/>
          </a:stretch>
        </p:blipFill>
        <p:spPr>
          <a:xfrm>
            <a:off x="179388" y="1125538"/>
            <a:ext cx="1870075" cy="3959225"/>
          </a:xfrm>
        </p:spPr>
      </p:pic>
      <p:pic>
        <p:nvPicPr>
          <p:cNvPr id="14341" name="內容版面配置區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94" t="46664" r="28500" b="16092"/>
          <a:stretch>
            <a:fillRect/>
          </a:stretch>
        </p:blipFill>
        <p:spPr bwMode="auto">
          <a:xfrm>
            <a:off x="2544763" y="1052513"/>
            <a:ext cx="1320800" cy="396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7" t="5112" r="56557" b="55174"/>
          <a:stretch>
            <a:fillRect/>
          </a:stretch>
        </p:blipFill>
        <p:spPr bwMode="auto">
          <a:xfrm>
            <a:off x="3995738" y="1125538"/>
            <a:ext cx="1954212" cy="39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2" t="39879" r="26562"/>
          <a:stretch/>
        </p:blipFill>
        <p:spPr>
          <a:xfrm>
            <a:off x="6944199" y="5137378"/>
            <a:ext cx="2030906" cy="15335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34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7" t="48111" r="56075" b="14465"/>
          <a:stretch>
            <a:fillRect/>
          </a:stretch>
        </p:blipFill>
        <p:spPr bwMode="auto">
          <a:xfrm>
            <a:off x="5849938" y="1089025"/>
            <a:ext cx="2076450" cy="388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向右箭號 4"/>
          <p:cNvSpPr/>
          <p:nvPr/>
        </p:nvSpPr>
        <p:spPr>
          <a:xfrm>
            <a:off x="1979613" y="4724400"/>
            <a:ext cx="469900" cy="433388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0" name="向右箭號 9"/>
          <p:cNvSpPr/>
          <p:nvPr/>
        </p:nvSpPr>
        <p:spPr>
          <a:xfrm rot="5246441">
            <a:off x="7381875" y="4868863"/>
            <a:ext cx="469900" cy="4318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1" name="向右箭號 10"/>
          <p:cNvSpPr/>
          <p:nvPr/>
        </p:nvSpPr>
        <p:spPr>
          <a:xfrm>
            <a:off x="6084888" y="4705350"/>
            <a:ext cx="469900" cy="4318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2" name="向右箭號 11"/>
          <p:cNvSpPr/>
          <p:nvPr/>
        </p:nvSpPr>
        <p:spPr>
          <a:xfrm>
            <a:off x="4084638" y="4724400"/>
            <a:ext cx="469900" cy="433388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4426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10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6263" y="1557338"/>
            <a:ext cx="7235825" cy="4814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333375"/>
            <a:ext cx="5329238" cy="868363"/>
          </a:xfrm>
        </p:spPr>
        <p:txBody>
          <a:bodyPr/>
          <a:lstStyle/>
          <a:p>
            <a:pPr algn="l" eaLnBrk="1" hangingPunct="1"/>
            <a:r>
              <a:rPr lang="zh-TW" altLang="en-US" sz="4400" b="0" u="sng" dirty="0" smtClean="0">
                <a:ea typeface="華康娃娃體(P)" pitchFamily="2" charset="-120"/>
              </a:rPr>
              <a:t>長袖</a:t>
            </a:r>
            <a:r>
              <a:rPr lang="en-US" altLang="zh-TW" sz="4400" b="0" u="sng" dirty="0" smtClean="0">
                <a:ea typeface="華康娃娃體(P)" pitchFamily="2" charset="-120"/>
              </a:rPr>
              <a:t>T-shirt</a:t>
            </a:r>
            <a:r>
              <a:rPr lang="zh-TW" altLang="en-US" sz="4400" b="0" u="sng" dirty="0" smtClean="0">
                <a:ea typeface="華康娃娃體(P)" pitchFamily="2" charset="-120"/>
              </a:rPr>
              <a:t>摺法</a:t>
            </a:r>
            <a:r>
              <a:rPr lang="zh-TW" alt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62732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內容版面配置區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00" y="981075"/>
            <a:ext cx="26924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7488" y="0"/>
            <a:ext cx="3527425" cy="868363"/>
          </a:xfrm>
        </p:spPr>
        <p:txBody>
          <a:bodyPr/>
          <a:lstStyle/>
          <a:p>
            <a:pPr algn="l" eaLnBrk="1" hangingPunct="1"/>
            <a:r>
              <a:rPr lang="zh-TW" altLang="en-US" sz="4400" b="0" u="sng" dirty="0" smtClean="0">
                <a:ea typeface="華康娃娃體(P)" pitchFamily="2" charset="-120"/>
              </a:rPr>
              <a:t>帽</a:t>
            </a:r>
            <a:r>
              <a:rPr lang="en-US" altLang="zh-TW" sz="4400" b="0" u="sng" dirty="0" smtClean="0">
                <a:latin typeface="MS PGothic" pitchFamily="34" charset="-128"/>
                <a:ea typeface="MS PGothic" pitchFamily="34" charset="-128"/>
              </a:rPr>
              <a:t>T</a:t>
            </a:r>
            <a:r>
              <a:rPr lang="zh-TW" altLang="en-US" sz="4400" b="0" u="sng" dirty="0" smtClean="0">
                <a:ea typeface="華康娃娃體(P)" pitchFamily="2" charset="-120"/>
              </a:rPr>
              <a:t>摺法</a:t>
            </a:r>
            <a:endParaRPr lang="zh-TW" altLang="en-US" u="sng" dirty="0" smtClean="0"/>
          </a:p>
        </p:txBody>
      </p:sp>
      <p:pic>
        <p:nvPicPr>
          <p:cNvPr id="12292" name="內容版面配置區 2"/>
          <p:cNvPicPr>
            <a:picLocks noGrp="1" noChangeAspect="1"/>
          </p:cNvPicPr>
          <p:nvPr>
            <p:ph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7488" y="981075"/>
            <a:ext cx="2693987" cy="1800225"/>
          </a:xfrm>
        </p:spPr>
      </p:pic>
      <p:pic>
        <p:nvPicPr>
          <p:cNvPr id="12293" name="圖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288" y="981075"/>
            <a:ext cx="2693987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圖片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2924175"/>
            <a:ext cx="269398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圖片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906713"/>
            <a:ext cx="2693987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圖片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0" y="2933700"/>
            <a:ext cx="26924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向右箭號 6"/>
          <p:cNvSpPr/>
          <p:nvPr/>
        </p:nvSpPr>
        <p:spPr>
          <a:xfrm>
            <a:off x="2841625" y="2420938"/>
            <a:ext cx="576263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" name="向右箭號 8"/>
          <p:cNvSpPr/>
          <p:nvPr/>
        </p:nvSpPr>
        <p:spPr>
          <a:xfrm>
            <a:off x="5689600" y="4400550"/>
            <a:ext cx="576263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pic>
        <p:nvPicPr>
          <p:cNvPr id="12299" name="圖片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902200"/>
            <a:ext cx="2693987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向右箭號 15"/>
          <p:cNvSpPr/>
          <p:nvPr/>
        </p:nvSpPr>
        <p:spPr>
          <a:xfrm>
            <a:off x="2809875" y="4437063"/>
            <a:ext cx="574675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pic>
        <p:nvPicPr>
          <p:cNvPr id="12301" name="圖片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4873625"/>
            <a:ext cx="26924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向右箭號 11"/>
          <p:cNvSpPr/>
          <p:nvPr/>
        </p:nvSpPr>
        <p:spPr>
          <a:xfrm>
            <a:off x="2798763" y="6189663"/>
            <a:ext cx="576262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pic>
        <p:nvPicPr>
          <p:cNvPr id="12303" name="圖片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0" y="4873625"/>
            <a:ext cx="26924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向右箭號 10"/>
          <p:cNvSpPr/>
          <p:nvPr/>
        </p:nvSpPr>
        <p:spPr>
          <a:xfrm>
            <a:off x="5757863" y="6189663"/>
            <a:ext cx="576262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9" name="向右箭號 18"/>
          <p:cNvSpPr/>
          <p:nvPr/>
        </p:nvSpPr>
        <p:spPr>
          <a:xfrm>
            <a:off x="5757863" y="2457450"/>
            <a:ext cx="576262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5165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5" t="8447" r="3381" b="4887"/>
          <a:stretch>
            <a:fillRect/>
          </a:stretch>
        </p:blipFill>
        <p:spPr>
          <a:xfrm>
            <a:off x="1692275" y="549275"/>
            <a:ext cx="7127875" cy="6156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0825" y="115888"/>
            <a:ext cx="5473700" cy="868362"/>
          </a:xfrm>
        </p:spPr>
        <p:txBody>
          <a:bodyPr/>
          <a:lstStyle/>
          <a:p>
            <a:pPr algn="l" eaLnBrk="1" hangingPunct="1"/>
            <a:r>
              <a:rPr lang="zh-TW" altLang="en-US" sz="4400" b="0" u="sng" dirty="0" smtClean="0">
                <a:ea typeface="華康娃娃體(P)" pitchFamily="2" charset="-120"/>
              </a:rPr>
              <a:t>襯衫摺法</a:t>
            </a:r>
            <a:r>
              <a:rPr lang="zh-TW" alt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2887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528" y="548680"/>
            <a:ext cx="7056437" cy="868363"/>
          </a:xfrm>
        </p:spPr>
        <p:txBody>
          <a:bodyPr/>
          <a:lstStyle/>
          <a:p>
            <a:pPr algn="l" eaLnBrk="1" hangingPunct="1"/>
            <a:r>
              <a:rPr lang="zh-TW" altLang="en-US" sz="4400" b="0" u="sng" dirty="0" smtClean="0">
                <a:ea typeface="華康娃娃體(P)" pitchFamily="2" charset="-120"/>
              </a:rPr>
              <a:t>牛仔褲摺法與收納 </a:t>
            </a:r>
            <a:endParaRPr lang="zh-TW" altLang="en-US" u="sng" dirty="0" smtClean="0"/>
          </a:p>
        </p:txBody>
      </p:sp>
      <p:pic>
        <p:nvPicPr>
          <p:cNvPr id="15363" name="內容版面配置區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07" t="1762" r="1469" b="1323"/>
          <a:stretch>
            <a:fillRect/>
          </a:stretch>
        </p:blipFill>
        <p:spPr>
          <a:xfrm>
            <a:off x="323850" y="1862138"/>
            <a:ext cx="4467225" cy="4572000"/>
          </a:xfrm>
        </p:spPr>
      </p:pic>
      <p:pic>
        <p:nvPicPr>
          <p:cNvPr id="15364" name="內容版面配置區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92" r="57738" b="5106"/>
          <a:stretch>
            <a:fillRect/>
          </a:stretch>
        </p:blipFill>
        <p:spPr bwMode="auto">
          <a:xfrm>
            <a:off x="5119688" y="1844675"/>
            <a:ext cx="3773487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向右箭號 5"/>
          <p:cNvSpPr/>
          <p:nvPr/>
        </p:nvSpPr>
        <p:spPr>
          <a:xfrm>
            <a:off x="4586288" y="6146800"/>
            <a:ext cx="576262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2803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0825" y="115888"/>
            <a:ext cx="3744913" cy="868362"/>
          </a:xfrm>
        </p:spPr>
        <p:txBody>
          <a:bodyPr/>
          <a:lstStyle/>
          <a:p>
            <a:pPr algn="l" eaLnBrk="1" hangingPunct="1"/>
            <a:r>
              <a:rPr lang="zh-TW" altLang="en-US" sz="4400" b="0" u="sng" dirty="0" smtClean="0">
                <a:ea typeface="華康娃娃體(P)" pitchFamily="2" charset="-120"/>
              </a:rPr>
              <a:t>襪子摺法</a:t>
            </a:r>
            <a:r>
              <a:rPr lang="en-US" altLang="zh-TW" sz="4400" b="0" u="sng" dirty="0" smtClean="0">
                <a:ea typeface="華康娃娃體(P)" pitchFamily="2" charset="-120"/>
              </a:rPr>
              <a:t>1</a:t>
            </a:r>
            <a:endParaRPr lang="zh-TW" altLang="en-US" u="sng" dirty="0" smtClean="0"/>
          </a:p>
        </p:txBody>
      </p:sp>
      <p:pic>
        <p:nvPicPr>
          <p:cNvPr id="18435" name="內容版面配置區 2"/>
          <p:cNvPicPr>
            <a:picLocks noGrp="1" noChangeAspect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7" t="880" r="25111" b="28555"/>
          <a:stretch>
            <a:fillRect/>
          </a:stretch>
        </p:blipFill>
        <p:spPr>
          <a:xfrm>
            <a:off x="296863" y="1125538"/>
            <a:ext cx="3509962" cy="3340100"/>
          </a:xfrm>
        </p:spPr>
      </p:pic>
      <p:cxnSp>
        <p:nvCxnSpPr>
          <p:cNvPr id="5" name="直線接點 4"/>
          <p:cNvCxnSpPr/>
          <p:nvPr/>
        </p:nvCxnSpPr>
        <p:spPr>
          <a:xfrm>
            <a:off x="2111375" y="1770063"/>
            <a:ext cx="1619250" cy="154940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接點 8"/>
          <p:cNvCxnSpPr/>
          <p:nvPr/>
        </p:nvCxnSpPr>
        <p:spPr>
          <a:xfrm flipH="1">
            <a:off x="2117725" y="1784350"/>
            <a:ext cx="1619250" cy="115252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8" name="圖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26" t="639" r="922" b="75012"/>
          <a:stretch>
            <a:fillRect/>
          </a:stretch>
        </p:blipFill>
        <p:spPr bwMode="auto">
          <a:xfrm>
            <a:off x="3827463" y="2185988"/>
            <a:ext cx="2303462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圖片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81" t="25603" r="2057" b="50922"/>
          <a:stretch>
            <a:fillRect/>
          </a:stretch>
        </p:blipFill>
        <p:spPr bwMode="auto">
          <a:xfrm>
            <a:off x="6148388" y="2206625"/>
            <a:ext cx="2201862" cy="222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圖片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81" t="50000" r="2057" b="25000"/>
          <a:stretch>
            <a:fillRect/>
          </a:stretch>
        </p:blipFill>
        <p:spPr bwMode="auto">
          <a:xfrm>
            <a:off x="250825" y="4581525"/>
            <a:ext cx="2089150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圖片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49" t="74965"/>
          <a:stretch>
            <a:fillRect/>
          </a:stretch>
        </p:blipFill>
        <p:spPr bwMode="auto">
          <a:xfrm>
            <a:off x="2411413" y="4616450"/>
            <a:ext cx="2100262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圖片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48" t="75603" r="25871"/>
          <a:stretch>
            <a:fillRect/>
          </a:stretch>
        </p:blipFill>
        <p:spPr bwMode="auto">
          <a:xfrm>
            <a:off x="4356100" y="4652963"/>
            <a:ext cx="2266950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圖片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87" t="75249" r="49677" b="3192"/>
          <a:stretch>
            <a:fillRect/>
          </a:stretch>
        </p:blipFill>
        <p:spPr bwMode="auto">
          <a:xfrm>
            <a:off x="6745288" y="4659313"/>
            <a:ext cx="219710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0171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85738" y="260350"/>
            <a:ext cx="3952875" cy="868363"/>
          </a:xfrm>
        </p:spPr>
        <p:txBody>
          <a:bodyPr/>
          <a:lstStyle/>
          <a:p>
            <a:pPr algn="l" eaLnBrk="1" hangingPunct="1"/>
            <a:r>
              <a:rPr lang="zh-TW" altLang="en-US" sz="4400" b="0" u="sng" dirty="0" smtClean="0">
                <a:ea typeface="華康娃娃體(P)" pitchFamily="2" charset="-120"/>
              </a:rPr>
              <a:t>襪子摺法</a:t>
            </a:r>
            <a:r>
              <a:rPr lang="en-US" altLang="zh-TW" sz="4400" b="0" u="sng" dirty="0" smtClean="0">
                <a:ea typeface="華康娃娃體(P)" pitchFamily="2" charset="-120"/>
              </a:rPr>
              <a:t>2</a:t>
            </a:r>
            <a:endParaRPr lang="zh-TW" altLang="en-US" u="sng" dirty="0" smtClean="0"/>
          </a:p>
        </p:txBody>
      </p:sp>
      <p:pic>
        <p:nvPicPr>
          <p:cNvPr id="19459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222" r="49274"/>
          <a:stretch>
            <a:fillRect/>
          </a:stretch>
        </p:blipFill>
        <p:spPr bwMode="auto">
          <a:xfrm>
            <a:off x="4598988" y="4113213"/>
            <a:ext cx="2244725" cy="197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內容版面配置區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758"/>
          <a:stretch>
            <a:fillRect/>
          </a:stretch>
        </p:blipFill>
        <p:spPr>
          <a:xfrm>
            <a:off x="179388" y="1773238"/>
            <a:ext cx="4330700" cy="2016125"/>
          </a:xfrm>
        </p:spPr>
      </p:pic>
      <p:pic>
        <p:nvPicPr>
          <p:cNvPr id="19461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6" t="25555" b="51556"/>
          <a:stretch>
            <a:fillRect/>
          </a:stretch>
        </p:blipFill>
        <p:spPr bwMode="auto">
          <a:xfrm>
            <a:off x="4598988" y="1773238"/>
            <a:ext cx="4294187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b="25778"/>
          <a:stretch>
            <a:fillRect/>
          </a:stretch>
        </p:blipFill>
        <p:spPr bwMode="auto">
          <a:xfrm>
            <a:off x="185738" y="4113213"/>
            <a:ext cx="4344987" cy="197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8503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9388" y="333375"/>
            <a:ext cx="3887787" cy="868363"/>
          </a:xfrm>
        </p:spPr>
        <p:txBody>
          <a:bodyPr/>
          <a:lstStyle/>
          <a:p>
            <a:pPr algn="l" eaLnBrk="1" hangingPunct="1"/>
            <a:r>
              <a:rPr lang="zh-TW" altLang="en-US" sz="4400" b="0" u="sng" dirty="0" smtClean="0">
                <a:ea typeface="華康娃娃體(P)" pitchFamily="2" charset="-120"/>
              </a:rPr>
              <a:t>內褲摺法</a:t>
            </a:r>
            <a:endParaRPr lang="zh-TW" altLang="en-US" u="sng" dirty="0" smtClean="0"/>
          </a:p>
        </p:txBody>
      </p:sp>
      <p:pic>
        <p:nvPicPr>
          <p:cNvPr id="16387" name="內容版面配置區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1" t="1337" r="2048" b="67189"/>
          <a:stretch>
            <a:fillRect/>
          </a:stretch>
        </p:blipFill>
        <p:spPr>
          <a:xfrm>
            <a:off x="179388" y="1809750"/>
            <a:ext cx="5789612" cy="1906588"/>
          </a:xfrm>
        </p:spPr>
      </p:pic>
      <p:pic>
        <p:nvPicPr>
          <p:cNvPr id="16388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" t="34514" r="50284" b="32909"/>
          <a:stretch>
            <a:fillRect/>
          </a:stretch>
        </p:blipFill>
        <p:spPr bwMode="auto">
          <a:xfrm>
            <a:off x="6092825" y="1844675"/>
            <a:ext cx="2790825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39" t="68156" r="2339" b="1772"/>
          <a:stretch>
            <a:fillRect/>
          </a:stretch>
        </p:blipFill>
        <p:spPr bwMode="auto">
          <a:xfrm>
            <a:off x="3132138" y="4624388"/>
            <a:ext cx="2782887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87" t="34966" r="2625" b="33929"/>
          <a:stretch>
            <a:fillRect/>
          </a:stretch>
        </p:blipFill>
        <p:spPr bwMode="auto">
          <a:xfrm>
            <a:off x="179388" y="4651375"/>
            <a:ext cx="2771775" cy="180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2" t="67873" r="51987" b="2625"/>
          <a:stretch>
            <a:fillRect/>
          </a:stretch>
        </p:blipFill>
        <p:spPr bwMode="auto">
          <a:xfrm>
            <a:off x="6084888" y="4606925"/>
            <a:ext cx="2733675" cy="179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向右箭號 6"/>
          <p:cNvSpPr/>
          <p:nvPr/>
        </p:nvSpPr>
        <p:spPr>
          <a:xfrm>
            <a:off x="2771775" y="3482975"/>
            <a:ext cx="576263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" name="向右箭號 8"/>
          <p:cNvSpPr/>
          <p:nvPr/>
        </p:nvSpPr>
        <p:spPr>
          <a:xfrm>
            <a:off x="8308975" y="3502025"/>
            <a:ext cx="574675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0" name="向右箭號 9"/>
          <p:cNvSpPr/>
          <p:nvPr/>
        </p:nvSpPr>
        <p:spPr>
          <a:xfrm>
            <a:off x="5795963" y="3482975"/>
            <a:ext cx="576262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1" name="向右箭號 10"/>
          <p:cNvSpPr/>
          <p:nvPr/>
        </p:nvSpPr>
        <p:spPr>
          <a:xfrm>
            <a:off x="5757863" y="6189663"/>
            <a:ext cx="576262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2" name="向右箭號 11"/>
          <p:cNvSpPr/>
          <p:nvPr/>
        </p:nvSpPr>
        <p:spPr>
          <a:xfrm>
            <a:off x="2798763" y="6189663"/>
            <a:ext cx="576262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4203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圖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53" r="1370" b="66559"/>
          <a:stretch>
            <a:fillRect/>
          </a:stretch>
        </p:blipFill>
        <p:spPr bwMode="auto">
          <a:xfrm>
            <a:off x="3251200" y="1784350"/>
            <a:ext cx="2184400" cy="226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圖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3" t="34222" r="55569" b="35059"/>
          <a:stretch>
            <a:fillRect/>
          </a:stretch>
        </p:blipFill>
        <p:spPr bwMode="auto">
          <a:xfrm>
            <a:off x="6046788" y="1779588"/>
            <a:ext cx="211455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向右箭號 6"/>
          <p:cNvSpPr/>
          <p:nvPr/>
        </p:nvSpPr>
        <p:spPr>
          <a:xfrm>
            <a:off x="5486400" y="3513138"/>
            <a:ext cx="576263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31800" y="476250"/>
            <a:ext cx="4392613" cy="868363"/>
          </a:xfrm>
        </p:spPr>
        <p:txBody>
          <a:bodyPr/>
          <a:lstStyle/>
          <a:p>
            <a:pPr eaLnBrk="1" hangingPunct="1"/>
            <a:r>
              <a:rPr lang="zh-TW" altLang="en-US" sz="4400" b="0" u="sng" smtClean="0">
                <a:ea typeface="華康娃娃體(P)" pitchFamily="2" charset="-120"/>
              </a:rPr>
              <a:t>內褲摺法與收納</a:t>
            </a:r>
            <a:endParaRPr lang="zh-TW" altLang="en-US" u="sng" smtClean="0"/>
          </a:p>
        </p:txBody>
      </p:sp>
      <p:sp>
        <p:nvSpPr>
          <p:cNvPr id="11" name="向右箭號 10"/>
          <p:cNvSpPr/>
          <p:nvPr/>
        </p:nvSpPr>
        <p:spPr>
          <a:xfrm>
            <a:off x="5486400" y="5976938"/>
            <a:ext cx="576263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2" name="向右箭號 11"/>
          <p:cNvSpPr/>
          <p:nvPr/>
        </p:nvSpPr>
        <p:spPr>
          <a:xfrm>
            <a:off x="2614613" y="5935663"/>
            <a:ext cx="576262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pic>
        <p:nvPicPr>
          <p:cNvPr id="17416" name="圖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66559"/>
          <a:stretch>
            <a:fillRect/>
          </a:stretch>
        </p:blipFill>
        <p:spPr bwMode="auto">
          <a:xfrm>
            <a:off x="325438" y="1747838"/>
            <a:ext cx="2301875" cy="229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圖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4222" r="2025" b="35059"/>
          <a:stretch>
            <a:fillRect/>
          </a:stretch>
        </p:blipFill>
        <p:spPr bwMode="auto">
          <a:xfrm>
            <a:off x="327025" y="4368800"/>
            <a:ext cx="2209800" cy="210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圖片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49" t="67822"/>
          <a:stretch>
            <a:fillRect/>
          </a:stretch>
        </p:blipFill>
        <p:spPr bwMode="auto">
          <a:xfrm>
            <a:off x="6046788" y="4260850"/>
            <a:ext cx="2160587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向右箭號 9"/>
          <p:cNvSpPr/>
          <p:nvPr/>
        </p:nvSpPr>
        <p:spPr>
          <a:xfrm>
            <a:off x="2627313" y="3573463"/>
            <a:ext cx="576262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pic>
        <p:nvPicPr>
          <p:cNvPr id="17420" name="圖片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822" r="50000"/>
          <a:stretch>
            <a:fillRect/>
          </a:stretch>
        </p:blipFill>
        <p:spPr bwMode="auto">
          <a:xfrm>
            <a:off x="3133725" y="4310063"/>
            <a:ext cx="2301875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367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內容版面配置區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201863"/>
            <a:ext cx="2159000" cy="144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9075" y="549275"/>
            <a:ext cx="4640263" cy="868363"/>
          </a:xfrm>
        </p:spPr>
        <p:txBody>
          <a:bodyPr/>
          <a:lstStyle/>
          <a:p>
            <a:pPr algn="l" eaLnBrk="1" hangingPunct="1"/>
            <a:r>
              <a:rPr lang="zh-TW" altLang="en-US" sz="4400" b="0" u="sng" smtClean="0">
                <a:ea typeface="華康娃娃體(P)" pitchFamily="2" charset="-120"/>
              </a:rPr>
              <a:t>內衣摺法與收納</a:t>
            </a:r>
            <a:endParaRPr lang="zh-TW" altLang="en-US" u="sng" smtClean="0"/>
          </a:p>
        </p:txBody>
      </p:sp>
      <p:pic>
        <p:nvPicPr>
          <p:cNvPr id="13316" name="內容版面配置區 2"/>
          <p:cNvPicPr>
            <a:picLocks noGrp="1" noChangeAspect="1"/>
          </p:cNvPicPr>
          <p:nvPr>
            <p:ph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2201863"/>
            <a:ext cx="2160588" cy="1443037"/>
          </a:xfrm>
        </p:spPr>
      </p:pic>
      <p:pic>
        <p:nvPicPr>
          <p:cNvPr id="13317" name="圖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2205038"/>
            <a:ext cx="2159000" cy="144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圖片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01863"/>
            <a:ext cx="2160588" cy="144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向右箭號 6"/>
          <p:cNvSpPr/>
          <p:nvPr/>
        </p:nvSpPr>
        <p:spPr>
          <a:xfrm>
            <a:off x="1982788" y="3321050"/>
            <a:ext cx="574675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" name="向右箭號 8"/>
          <p:cNvSpPr/>
          <p:nvPr/>
        </p:nvSpPr>
        <p:spPr>
          <a:xfrm>
            <a:off x="6443663" y="3321050"/>
            <a:ext cx="576262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9" name="向右箭號 18"/>
          <p:cNvSpPr/>
          <p:nvPr/>
        </p:nvSpPr>
        <p:spPr>
          <a:xfrm>
            <a:off x="4284663" y="3321050"/>
            <a:ext cx="574675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pic>
        <p:nvPicPr>
          <p:cNvPr id="13322" name="內容版面配置區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4508500"/>
            <a:ext cx="2159000" cy="144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3" name="內容版面配置區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508500"/>
            <a:ext cx="2159000" cy="144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4" name="圖片 2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4518025"/>
            <a:ext cx="2160587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5" name="圖片 2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508500"/>
            <a:ext cx="2159000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向右箭號 30"/>
          <p:cNvSpPr/>
          <p:nvPr/>
        </p:nvSpPr>
        <p:spPr>
          <a:xfrm>
            <a:off x="1981200" y="5629275"/>
            <a:ext cx="576263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2" name="向右箭號 31"/>
          <p:cNvSpPr/>
          <p:nvPr/>
        </p:nvSpPr>
        <p:spPr>
          <a:xfrm>
            <a:off x="6443663" y="5629275"/>
            <a:ext cx="576262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3" name="向右箭號 32"/>
          <p:cNvSpPr/>
          <p:nvPr/>
        </p:nvSpPr>
        <p:spPr>
          <a:xfrm>
            <a:off x="4283075" y="5629275"/>
            <a:ext cx="576263" cy="53975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9273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39999">
              <a:schemeClr val="accent3">
                <a:lumMod val="40000"/>
                <a:lumOff val="60000"/>
              </a:schemeClr>
            </a:gs>
            <a:gs pos="70000">
              <a:srgbClr val="C4D6EB"/>
            </a:gs>
            <a:gs pos="100000">
              <a:schemeClr val="accent6">
                <a:lumMod val="40000"/>
                <a:lumOff val="60000"/>
              </a:schemeClr>
            </a:gs>
          </a:gsLst>
          <a:lin ang="189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練習時間</a:t>
            </a:r>
            <a:endParaRPr lang="zh-TW" altLang="en-US" sz="4800" dirty="0"/>
          </a:p>
        </p:txBody>
      </p:sp>
      <p:sp>
        <p:nvSpPr>
          <p:cNvPr id="3" name="文字方塊 2"/>
          <p:cNvSpPr txBox="1"/>
          <p:nvPr/>
        </p:nvSpPr>
        <p:spPr>
          <a:xfrm>
            <a:off x="755576" y="1916832"/>
            <a:ext cx="74888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請各小組運用課堂學習的摺衣方法，需考慮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符合</a:t>
            </a:r>
            <a:r>
              <a:rPr lang="zh-TW" altLang="en-US" sz="4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空間利用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4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易拿取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和</a:t>
            </a:r>
            <a:r>
              <a:rPr lang="zh-TW" altLang="en-US" sz="4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美觀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的收納原則，將衣服和褲子摺好放入紙箱。</a:t>
            </a:r>
            <a:endParaRPr lang="zh-TW" altLang="en-US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6936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0576198"/>
              </p:ext>
            </p:extLst>
          </p:nvPr>
        </p:nvGraphicFramePr>
        <p:xfrm>
          <a:off x="467544" y="1484785"/>
          <a:ext cx="8352928" cy="502187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08112"/>
                <a:gridCol w="3852034"/>
                <a:gridCol w="3492782"/>
              </a:tblGrid>
              <a:tr h="1074812">
                <a:tc grid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3200" b="1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如何</a:t>
                      </a:r>
                      <a:r>
                        <a:rPr lang="zh-TW" sz="3200" b="1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將收納原則運用於生活之中？</a:t>
                      </a:r>
                      <a:endParaRPr lang="zh-TW" sz="32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9094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2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6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個人</a:t>
                      </a:r>
                      <a:endParaRPr lang="zh-TW" sz="3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6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家庭</a:t>
                      </a:r>
                      <a:endParaRPr lang="zh-TW" sz="3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588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200" b="1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食</a:t>
                      </a:r>
                      <a:endParaRPr lang="zh-TW" sz="32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588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200" b="1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衣</a:t>
                      </a:r>
                      <a:endParaRPr lang="zh-TW" sz="32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119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200" b="1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其它用品</a:t>
                      </a:r>
                      <a:endParaRPr lang="zh-TW" sz="32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548680"/>
            <a:ext cx="2160240" cy="1944216"/>
          </a:xfrm>
          <a:prstGeom prst="rect">
            <a:avLst/>
          </a:prstGeom>
        </p:spPr>
      </p:pic>
      <p:sp>
        <p:nvSpPr>
          <p:cNvPr id="6" name="標題 2"/>
          <p:cNvSpPr txBox="1">
            <a:spLocks/>
          </p:cNvSpPr>
          <p:nvPr/>
        </p:nvSpPr>
        <p:spPr>
          <a:xfrm>
            <a:off x="433006" y="260648"/>
            <a:ext cx="6083210" cy="99412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Wingdings" panose="05000000000000000000" pitchFamily="2" charset="2"/>
              <a:buChar char="Ø"/>
            </a:pPr>
            <a:r>
              <a:rPr lang="zh-TW" altLang="en-US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作業</a:t>
            </a:r>
            <a:r>
              <a:rPr lang="en-US" altLang="zh-TW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討論與發表</a:t>
            </a:r>
            <a:endParaRPr lang="zh-TW" altLang="en-US" sz="4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3711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2365</TotalTime>
  <Words>665</Words>
  <Application>Microsoft Office PowerPoint</Application>
  <PresentationFormat>如螢幕大小 (4:3)</PresentationFormat>
  <Paragraphs>140</Paragraphs>
  <Slides>31</Slides>
  <Notes>20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31</vt:i4>
      </vt:variant>
    </vt:vector>
  </HeadingPairs>
  <TitlesOfParts>
    <vt:vector size="32" baseType="lpstr">
      <vt:lpstr>Office 佈景主題</vt:lpstr>
      <vt:lpstr>桃園市國中綜合領域輔導團</vt:lpstr>
      <vt:lpstr>快問快答</vt:lpstr>
      <vt:lpstr>收納有方</vt:lpstr>
      <vt:lpstr>請依指示操作</vt:lpstr>
      <vt:lpstr>整理VS. 收納</vt:lpstr>
      <vt:lpstr>問答時間</vt:lpstr>
      <vt:lpstr>形容圖片的感覺</vt:lpstr>
      <vt:lpstr>PowerPoint 簡報</vt:lpstr>
      <vt:lpstr>PowerPoint 簡報</vt:lpstr>
      <vt:lpstr>活動一  整理收納有選擇</vt:lpstr>
      <vt:lpstr>整齊、美觀、善用空間</vt:lpstr>
      <vt:lpstr>節省空間、易拿取、整齊</vt:lpstr>
      <vt:lpstr>摺衣Easy go</vt:lpstr>
      <vt:lpstr>練習時間</vt:lpstr>
      <vt:lpstr>對折摺衣法 </vt:lpstr>
      <vt:lpstr>三等份摺衣法</vt:lpstr>
      <vt:lpstr>對稱摺衣法 </vt:lpstr>
      <vt:lpstr>快速摺衣法 </vt:lpstr>
      <vt:lpstr>T-shirt摺法與收納 </vt:lpstr>
      <vt:lpstr>長方形摺衣與直立收納法 </vt:lpstr>
      <vt:lpstr>長袖T-shirt摺法 </vt:lpstr>
      <vt:lpstr>帽T摺法</vt:lpstr>
      <vt:lpstr>襯衫摺法 </vt:lpstr>
      <vt:lpstr>牛仔褲摺法與收納 </vt:lpstr>
      <vt:lpstr>襪子摺法1</vt:lpstr>
      <vt:lpstr>襪子摺法2</vt:lpstr>
      <vt:lpstr>內褲摺法</vt:lpstr>
      <vt:lpstr>內褲摺法與收納</vt:lpstr>
      <vt:lpstr>內衣摺法與收納</vt:lpstr>
      <vt:lpstr>練習時間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127</cp:revision>
  <cp:lastPrinted>2018-12-10T10:00:11Z</cp:lastPrinted>
  <dcterms:created xsi:type="dcterms:W3CDTF">2018-12-05T15:54:56Z</dcterms:created>
  <dcterms:modified xsi:type="dcterms:W3CDTF">2018-12-11T02:12:18Z</dcterms:modified>
</cp:coreProperties>
</file>