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30"/>
  </p:notesMasterIdLst>
  <p:sldIdLst>
    <p:sldId id="3160" r:id="rId2"/>
    <p:sldId id="3162" r:id="rId3"/>
    <p:sldId id="3220" r:id="rId4"/>
    <p:sldId id="3197" r:id="rId5"/>
    <p:sldId id="3196" r:id="rId6"/>
    <p:sldId id="3166" r:id="rId7"/>
    <p:sldId id="3165" r:id="rId8"/>
    <p:sldId id="3199" r:id="rId9"/>
    <p:sldId id="3200" r:id="rId10"/>
    <p:sldId id="3201" r:id="rId11"/>
    <p:sldId id="3198" r:id="rId12"/>
    <p:sldId id="3204" r:id="rId13"/>
    <p:sldId id="3205" r:id="rId14"/>
    <p:sldId id="3206" r:id="rId15"/>
    <p:sldId id="3207" r:id="rId16"/>
    <p:sldId id="3208" r:id="rId17"/>
    <p:sldId id="3203" r:id="rId18"/>
    <p:sldId id="3209" r:id="rId19"/>
    <p:sldId id="3210" r:id="rId20"/>
    <p:sldId id="3211" r:id="rId21"/>
    <p:sldId id="3214" r:id="rId22"/>
    <p:sldId id="3215" r:id="rId23"/>
    <p:sldId id="3216" r:id="rId24"/>
    <p:sldId id="3217" r:id="rId25"/>
    <p:sldId id="3221" r:id="rId26"/>
    <p:sldId id="613" r:id="rId27"/>
    <p:sldId id="3218" r:id="rId28"/>
    <p:sldId id="3219" r:id="rId2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640" autoAdjust="0"/>
    <p:restoredTop sz="94660"/>
  </p:normalViewPr>
  <p:slideViewPr>
    <p:cSldViewPr snapToGrid="0">
      <p:cViewPr varScale="1">
        <p:scale>
          <a:sx n="76" d="100"/>
          <a:sy n="76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4F2851-1276-4229-AE9B-8A5154135AE1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EDBCD-7231-4DAD-9263-4A411A13B7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7558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827017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85251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/>
              <a:t>水平線下方：輔導團名，代表由輔導團帶領建立師生數學樹的基礎</a:t>
            </a:r>
            <a:r>
              <a:rPr lang="en-US" dirty="0"/>
              <a:t>。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數學樹：由1開始，象徵一元復始，也象徵國小數學關鍵學習在單位，且以單位開始學習的千變萬化。學習就如同樹一樣，是長出來的。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 dirty="0"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614651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/>
              <a:t>水平線下方：輔導團名，代表由輔導團帶領建立師生數學樹的基礎</a:t>
            </a:r>
            <a:r>
              <a:rPr lang="en-US" dirty="0"/>
              <a:t>。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數學樹：由1開始，象徵一元復始，也象徵國小數學關鍵學習在單位，且以單位開始學習的千變萬化。學習就如同樹一樣，是長出來的。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 dirty="0"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88221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/>
              <a:t>水平線下方：輔導團名，代表由輔導團帶領建立師生數學樹的基礎</a:t>
            </a:r>
            <a:r>
              <a:rPr lang="en-US" dirty="0"/>
              <a:t>。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數學樹：由1開始，象徵一元復始，也象徵國小數學關鍵學習在單位，且以單位開始學習的千變萬化。學習就如同樹一樣，是長出來的。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 dirty="0"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5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61465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投影片" type="title">
  <p:cSld name="標題投影片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6"/>
          <p:cNvSpPr txBox="1"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2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8" name="Google Shape;168;p26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26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26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318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兩個內容" type="twoObj">
  <p:cSld name="兩個內容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5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5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0" name="Google Shape;190;p5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1" name="Google Shape;191;p55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55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55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647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只有標題" type="titleOnly">
  <p:cSld name="只有標題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57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5" name="Google Shape;205;p57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57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57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731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內容" type="objTx">
  <p:cSld name="含輔助字幕的內容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5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58"/>
          <p:cNvSpPr txBox="1">
            <a:spLocks noGrp="1"/>
          </p:cNvSpPr>
          <p:nvPr>
            <p:ph type="body"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11" name="Google Shape;211;p5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2" name="Google Shape;212;p58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58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58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034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圖片" type="picTx">
  <p:cSld name="含輔助字幕的圖片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5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59"/>
          <p:cNvSpPr>
            <a:spLocks noGrp="1"/>
          </p:cNvSpPr>
          <p:nvPr>
            <p:ph type="pic" idx="2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8" name="Google Shape;218;p5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9" name="Google Shape;219;p59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p59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59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939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直排文字" type="vertTx">
  <p:cSld name="標題及直排文字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60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4" name="Google Shape;224;p6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5" name="Google Shape;225;p60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60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60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333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直排標題及文字" type="vertTitleAndTx">
  <p:cSld name="直排標題及文字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61"/>
          <p:cNvSpPr txBox="1">
            <a:spLocks noGrp="1"/>
          </p:cNvSpPr>
          <p:nvPr>
            <p:ph type="title"/>
          </p:nvPr>
        </p:nvSpPr>
        <p:spPr>
          <a:xfrm rot="5400000">
            <a:off x="7133430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61"/>
          <p:cNvSpPr txBox="1">
            <a:spLocks noGrp="1"/>
          </p:cNvSpPr>
          <p:nvPr>
            <p:ph type="body" idx="1"/>
          </p:nvPr>
        </p:nvSpPr>
        <p:spPr>
          <a:xfrm rot="5400000">
            <a:off x="1799430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1" name="Google Shape;231;p61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p61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61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0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526C83-FEB5-4835-BBC8-B799AE47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1F9A3FD-9493-4967-9C09-D9109A6144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DEFC894-F479-4A13-815B-EC6F297DD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4FEE-5CB2-4FEC-B71F-0027AD9EF48D}" type="datetimeFigureOut">
              <a:rPr lang="zh-TW" altLang="en-US" smtClean="0"/>
              <a:t>2022/5/26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DC760F1-FF68-481E-A2BC-4EC06DB19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7258E39-E2BF-4CE0-95AA-C9252D4E2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AAEB3-9B56-4A4A-86F0-11422E903F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3446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5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5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5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5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08947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7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5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&#32218;&#19978;&#36039;&#26009;&#22846;/3-&#32032;&#39178;&#35430;&#38988;&#21629;&#38988;&#35373;&#35336;&#34920;(&#20056;&#27861;-&#39154;&#26009;&#29305;&#20729;)-&#26126;&#26234;&#12289;&#27054;&#36637;.docx" TargetMode="External"/><Relationship Id="rId3" Type="http://schemas.openxmlformats.org/officeDocument/2006/relationships/image" Target="../media/image16.jpeg"/><Relationship Id="rId7" Type="http://schemas.openxmlformats.org/officeDocument/2006/relationships/image" Target="../media/image18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hyperlink" Target="&#32218;&#19978;&#36039;&#26009;&#22846;/2-&#20572;&#36554;&#22580;.png" TargetMode="External"/><Relationship Id="rId5" Type="http://schemas.openxmlformats.org/officeDocument/2006/relationships/hyperlink" Target="&#32218;&#19978;&#36039;&#26009;&#22846;/2-&#20415;&#21033;&#21830;&#24215;.pdf" TargetMode="External"/><Relationship Id="rId4" Type="http://schemas.openxmlformats.org/officeDocument/2006/relationships/hyperlink" Target="&#32218;&#19978;&#36039;&#26009;&#22846;/2-&#27604;&#29575;&#33287;&#25033;&#29992;.pdf" TargetMode="External"/><Relationship Id="rId9" Type="http://schemas.openxmlformats.org/officeDocument/2006/relationships/hyperlink" Target="&#32218;&#19978;&#36039;&#26009;&#22846;/3-&#22283;&#23567;&#25976;&#23416;&#27298;&#28204;&#21629;&#38988;&#20316;&#26989;&#21934;_&#38750;&#36984;&#25799;&#38988;(&#26126;&#26234;&#20027;&#20219;).docx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image" Target="../media/image18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image" Target="../media/image18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">
            <a:extLst>
              <a:ext uri="{FF2B5EF4-FFF2-40B4-BE49-F238E27FC236}">
                <a16:creationId xmlns:a16="http://schemas.microsoft.com/office/drawing/2014/main" id="{DCD77AB7-0F69-4F3D-B8E5-437CDCDD9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6560" y="929323"/>
            <a:ext cx="91440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wrap="square" lIns="91425" tIns="45700" rIns="91425" bIns="4570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defRPr>
            </a:lvl1pPr>
            <a:lvl2pPr marL="742950" marR="0" lvl="1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8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2pPr>
            <a:lvl3pPr marL="11430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3pPr>
            <a:lvl4pPr marL="16002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4pPr>
            <a:lvl5pPr marL="20574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5pPr>
            <a:lvl6pPr marL="2514600" marR="0" lvl="5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6pPr>
            <a:lvl7pPr marL="2971800" marR="0" lvl="6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7pPr>
            <a:lvl8pPr marL="3429000" marR="0" lvl="7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8pPr>
            <a:lvl9pPr marL="3886200" marR="0" lvl="8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1" lang="zh-TW" altLang="en-US" sz="10000" b="1" kern="0" dirty="0">
                <a:solidFill>
                  <a:srgbClr val="002060"/>
                </a:solidFill>
                <a:latin typeface="華康POP1體W7" panose="02010609010101010101" pitchFamily="49" charset="-120"/>
                <a:ea typeface="華康POP1體W7" panose="02010609010101010101" pitchFamily="49" charset="-120"/>
                <a:cs typeface="Times New Roman" panose="02020603050405020304" pitchFamily="18" charset="0"/>
              </a:rPr>
              <a:t>素養評量</a:t>
            </a:r>
            <a:endParaRPr kumimoji="1" lang="en-US" altLang="zh-TW" sz="10000" b="1" kern="0" dirty="0">
              <a:solidFill>
                <a:srgbClr val="002060"/>
              </a:solidFill>
              <a:latin typeface="華康POP1體W7" panose="02010609010101010101" pitchFamily="49" charset="-120"/>
              <a:ea typeface="華康POP1體W7" panose="02010609010101010101" pitchFamily="49" charset="-120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0DDCAA56-31FE-43DB-A258-4C09E2D8B230}"/>
              </a:ext>
            </a:extLst>
          </p:cNvPr>
          <p:cNvSpPr/>
          <p:nvPr/>
        </p:nvSpPr>
        <p:spPr>
          <a:xfrm>
            <a:off x="2622554" y="2752091"/>
            <a:ext cx="7456165" cy="28636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ts val="5000"/>
              </a:lnSpc>
              <a:defRPr/>
            </a:pPr>
            <a:r>
              <a:rPr lang="zh-TW" altLang="en-U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桃園市數學輔導團</a:t>
            </a:r>
            <a:endParaRPr lang="en-US" altLang="zh-TW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  <a:latin typeface="+mn-ea"/>
            </a:endParaRPr>
          </a:p>
          <a:p>
            <a:pPr algn="ctr" eaLnBrk="1" fontAlgn="auto" hangingPunct="1">
              <a:lnSpc>
                <a:spcPts val="2000"/>
              </a:lnSpc>
              <a:defRPr/>
            </a:pPr>
            <a:endParaRPr lang="en-US" altLang="zh-TW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  <a:latin typeface="+mn-ea"/>
            </a:endParaRPr>
          </a:p>
          <a:p>
            <a:pPr algn="ctr" eaLnBrk="1" fontAlgn="auto" hangingPunct="1">
              <a:lnSpc>
                <a:spcPts val="5000"/>
              </a:lnSpc>
              <a:defRPr/>
            </a:pPr>
            <a:r>
              <a:rPr lang="zh-TW" altLang="en-U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副召集人 新莊國小 何基誠 校長</a:t>
            </a:r>
            <a:endParaRPr lang="en-US" altLang="zh-TW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  <a:latin typeface="+mn-ea"/>
            </a:endParaRPr>
          </a:p>
          <a:p>
            <a:pPr algn="ctr" eaLnBrk="1" fontAlgn="auto" hangingPunct="1">
              <a:lnSpc>
                <a:spcPts val="5000"/>
              </a:lnSpc>
              <a:defRPr/>
            </a:pPr>
            <a:r>
              <a:rPr lang="zh-TW" altLang="en-U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輔導員     信義國小 陳旻旭 主任</a:t>
            </a:r>
            <a:endParaRPr lang="en-US" altLang="zh-TW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  <a:latin typeface="+mn-ea"/>
            </a:endParaRPr>
          </a:p>
          <a:p>
            <a:pPr algn="ctr">
              <a:lnSpc>
                <a:spcPts val="5000"/>
              </a:lnSpc>
              <a:defRPr/>
            </a:pPr>
            <a:r>
              <a:rPr lang="zh-TW" altLang="en-U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輔導員     大忠國小 陳建樺 老師</a:t>
            </a:r>
          </a:p>
        </p:txBody>
      </p:sp>
    </p:spTree>
    <p:extLst>
      <p:ext uri="{BB962C8B-B14F-4D97-AF65-F5344CB8AC3E}">
        <p14:creationId xmlns:p14="http://schemas.microsoft.com/office/powerpoint/2010/main" val="27119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">
            <a:extLst>
              <a:ext uri="{FF2B5EF4-FFF2-40B4-BE49-F238E27FC236}">
                <a16:creationId xmlns:a16="http://schemas.microsoft.com/office/drawing/2014/main" id="{7EDE3D89-542D-4D42-843E-9B028756E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9676" y="1744475"/>
            <a:ext cx="11182350" cy="3053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r>
              <a:rPr lang="zh-TW" altLang="en-US" sz="54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大綱</a:t>
            </a:r>
            <a:endParaRPr lang="en-US" altLang="zh-TW" sz="5400" b="1" dirty="0">
              <a:solidFill>
                <a:srgbClr val="002060"/>
              </a:solidFill>
              <a:latin typeface="華康海報體W12" panose="02010609010101010101" pitchFamily="49" charset="-120"/>
              <a:ea typeface="文鼎海報體" panose="02010609010101010101" pitchFamily="49" charset="-120"/>
            </a:endParaRPr>
          </a:p>
          <a:p>
            <a:r>
              <a:rPr lang="zh-TW" altLang="en-US" sz="44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一、回顧素養試題品質</a:t>
            </a:r>
            <a:endParaRPr lang="en-US" altLang="zh-TW" sz="4400" b="1" dirty="0">
              <a:solidFill>
                <a:srgbClr val="002060"/>
              </a:solidFill>
              <a:latin typeface="華康海報體W12" panose="02010609010101010101" pitchFamily="49" charset="-120"/>
              <a:ea typeface="文鼎海報體" panose="02010609010101010101" pitchFamily="49" charset="-120"/>
            </a:endParaRPr>
          </a:p>
          <a:p>
            <a:r>
              <a:rPr lang="zh-TW" altLang="en-US" sz="44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二、數學素養試題探討與實作</a:t>
            </a:r>
            <a:endParaRPr lang="en-US" altLang="zh-TW" sz="4400" b="1" dirty="0">
              <a:solidFill>
                <a:srgbClr val="002060"/>
              </a:solidFill>
              <a:latin typeface="華康海報體W12" panose="02010609010101010101" pitchFamily="49" charset="-120"/>
              <a:ea typeface="文鼎海報體" panose="02010609010101010101" pitchFamily="49" charset="-120"/>
            </a:endParaRPr>
          </a:p>
          <a:p>
            <a:r>
              <a:rPr lang="zh-TW" altLang="en-US" sz="44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三、從數學遊戲探討素養試題與實作</a:t>
            </a:r>
            <a:endParaRPr lang="en-US" altLang="zh-TW" sz="4400" b="1" dirty="0">
              <a:solidFill>
                <a:srgbClr val="002060"/>
              </a:solidFill>
              <a:latin typeface="華康海報體W12" panose="02010609010101010101" pitchFamily="49" charset="-120"/>
              <a:ea typeface="文鼎海報體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01050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9" name="Google Shape;43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">
            <a:extLst>
              <a:ext uri="{FF2B5EF4-FFF2-40B4-BE49-F238E27FC236}">
                <a16:creationId xmlns:a16="http://schemas.microsoft.com/office/drawing/2014/main" id="{40C476F5-8418-47DB-B3CF-BF9080DE6D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885" y="1814435"/>
            <a:ext cx="8740315" cy="913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wrap="square" lIns="91425" tIns="45700" rIns="91425" bIns="4570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defRPr>
            </a:lvl1pPr>
            <a:lvl2pPr marL="742950" marR="0" lvl="1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8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2pPr>
            <a:lvl3pPr marL="11430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3pPr>
            <a:lvl4pPr marL="16002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4pPr>
            <a:lvl5pPr marL="20574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5pPr>
            <a:lvl6pPr marL="2514600" marR="0" lvl="5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6pPr>
            <a:lvl7pPr marL="2971800" marR="0" lvl="6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7pPr>
            <a:lvl8pPr marL="3429000" marR="0" lvl="7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8pPr>
            <a:lvl9pPr marL="3886200" marR="0" lvl="8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9pPr>
          </a:lstStyle>
          <a:p>
            <a:r>
              <a:rPr lang="zh-TW" altLang="en-US" sz="5000" b="1" kern="0" dirty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掌握數學素養命題的</a:t>
            </a:r>
            <a:r>
              <a:rPr lang="en-US" altLang="zh-TW" sz="5000" b="1" kern="0" dirty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2</a:t>
            </a:r>
            <a:r>
              <a:rPr lang="zh-TW" altLang="en-US" sz="5000" b="1" kern="0" dirty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策略</a:t>
            </a:r>
            <a:endParaRPr lang="zh-TW" altLang="en-US" sz="5000" kern="0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2C8CDA0D-418D-4F16-B9E3-33AD90BB49B8}"/>
              </a:ext>
            </a:extLst>
          </p:cNvPr>
          <p:cNvSpPr/>
          <p:nvPr/>
        </p:nvSpPr>
        <p:spPr>
          <a:xfrm>
            <a:off x="1471191" y="3123500"/>
            <a:ext cx="10196508" cy="2537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600"/>
              </a:lnSpc>
            </a:pPr>
            <a:r>
              <a:rPr lang="zh-TW" altLang="en-US" sz="40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一、布題強調真實的情境與真實的問題。</a:t>
            </a:r>
          </a:p>
          <a:p>
            <a:pPr>
              <a:lnSpc>
                <a:spcPts val="6600"/>
              </a:lnSpc>
            </a:pPr>
            <a:r>
              <a:rPr lang="zh-TW" altLang="en-US" sz="40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二、評量強調總綱核心素養或領域核心素養</a:t>
            </a:r>
            <a:endParaRPr lang="en-US" altLang="zh-TW" sz="4000" dirty="0">
              <a:solidFill>
                <a:srgbClr val="002060"/>
              </a:solidFill>
              <a:latin typeface="華康布丁體" panose="02010609010101010101" pitchFamily="49" charset="-120"/>
              <a:ea typeface="華康布丁體" panose="02010609010101010101" pitchFamily="49" charset="-120"/>
            </a:endParaRPr>
          </a:p>
          <a:p>
            <a:pPr>
              <a:lnSpc>
                <a:spcPts val="6600"/>
              </a:lnSpc>
            </a:pPr>
            <a:r>
              <a:rPr lang="en-US" altLang="zh-TW" sz="40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        </a:t>
            </a:r>
            <a:r>
              <a:rPr lang="zh-TW" altLang="en-US" sz="40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、學科本質及學習重點。</a:t>
            </a:r>
            <a:endParaRPr lang="zh-TW" altLang="en-US" sz="4000" b="0" i="0" dirty="0">
              <a:solidFill>
                <a:srgbClr val="002060"/>
              </a:solidFill>
              <a:effectLst/>
              <a:latin typeface="華康布丁體" panose="02010609010101010101" pitchFamily="49" charset="-120"/>
              <a:ea typeface="華康布丁體" panose="02010609010101010101" pitchFamily="49" charset="-120"/>
            </a:endParaRPr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D712BCF0-FFBF-43C1-90D0-D0E045FADC38}"/>
              </a:ext>
            </a:extLst>
          </p:cNvPr>
          <p:cNvGrpSpPr/>
          <p:nvPr/>
        </p:nvGrpSpPr>
        <p:grpSpPr>
          <a:xfrm>
            <a:off x="1023280" y="142584"/>
            <a:ext cx="10380811" cy="1424492"/>
            <a:chOff x="1059865" y="1876915"/>
            <a:chExt cx="10380811" cy="1424492"/>
          </a:xfrm>
        </p:grpSpPr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FC251EA7-E714-4231-A326-3105CA509E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clrChange>
                <a:clrFrom>
                  <a:srgbClr val="F4F4F4"/>
                </a:clrFrom>
                <a:clrTo>
                  <a:srgbClr val="F4F4F4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9865" y="1876915"/>
              <a:ext cx="1424492" cy="1424492"/>
            </a:xfrm>
            <a:prstGeom prst="rect">
              <a:avLst/>
            </a:prstGeom>
          </p:spPr>
        </p:pic>
        <p:sp>
          <p:nvSpPr>
            <p:cNvPr id="21" name="矩形 1">
              <a:extLst>
                <a:ext uri="{FF2B5EF4-FFF2-40B4-BE49-F238E27FC236}">
                  <a16:creationId xmlns:a16="http://schemas.microsoft.com/office/drawing/2014/main" id="{13459E76-B3F9-4B1A-865E-3871734A2D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91605" y="2018102"/>
              <a:ext cx="9149071" cy="1134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spcFirstLastPara="1" wrap="square" lIns="91425" tIns="45700" rIns="91425" bIns="45700" anchor="ctr" anchorCtr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20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Calibri"/>
                  <a:cs typeface="Calibri"/>
                  <a:sym typeface="Calibri"/>
                </a:defRPr>
              </a:lvl1pPr>
              <a:lvl2pPr marL="742950" marR="0" lvl="1" indent="-285750" algn="l" rtl="0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8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2pPr>
              <a:lvl3pPr marL="1143000" marR="0" lvl="2" indent="-228600" algn="l" rtl="0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6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3pPr>
              <a:lvl4pPr marL="1600200" marR="0" lvl="3" indent="-228600" algn="l" rtl="0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4pPr>
              <a:lvl5pPr marL="2057400" marR="0" lvl="4" indent="-228600" algn="l" rtl="0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5pPr>
              <a:lvl6pPr marL="2514600" marR="0" lvl="5" indent="-228600" algn="l" defTabSz="457200" rtl="0" eaLnBrk="0" fontAlgn="base" hangingPunct="0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6pPr>
              <a:lvl7pPr marL="2971800" marR="0" lvl="6" indent="-228600" algn="l" defTabSz="457200" rtl="0" eaLnBrk="0" fontAlgn="base" hangingPunct="0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7pPr>
              <a:lvl8pPr marL="3429000" marR="0" lvl="7" indent="-228600" algn="l" defTabSz="457200" rtl="0" eaLnBrk="0" fontAlgn="base" hangingPunct="0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8pPr>
              <a:lvl9pPr marL="3886200" marR="0" lvl="8" indent="-228600" algn="l" defTabSz="457200" rtl="0" eaLnBrk="0" fontAlgn="base" hangingPunct="0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9pPr>
            </a:lstStyle>
            <a:p>
              <a:pPr>
                <a:buNone/>
              </a:pPr>
              <a:r>
                <a:rPr lang="zh-TW" altLang="en-US" sz="6600" b="1" kern="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</a:rPr>
                <a:t>回顧上次工作坊內容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0997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9" name="Google Shape;43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">
            <a:extLst>
              <a:ext uri="{FF2B5EF4-FFF2-40B4-BE49-F238E27FC236}">
                <a16:creationId xmlns:a16="http://schemas.microsoft.com/office/drawing/2014/main" id="{40C476F5-8418-47DB-B3CF-BF9080DE6D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310" y="1414507"/>
            <a:ext cx="9268635" cy="913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wrap="square" lIns="91425" tIns="45700" rIns="91425" bIns="4570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defRPr>
            </a:lvl1pPr>
            <a:lvl2pPr marL="742950" marR="0" lvl="1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8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2pPr>
            <a:lvl3pPr marL="11430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3pPr>
            <a:lvl4pPr marL="16002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4pPr>
            <a:lvl5pPr marL="20574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5pPr>
            <a:lvl6pPr marL="2514600" marR="0" lvl="5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6pPr>
            <a:lvl7pPr marL="2971800" marR="0" lvl="6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7pPr>
            <a:lvl8pPr marL="3429000" marR="0" lvl="7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8pPr>
            <a:lvl9pPr marL="3886200" marR="0" lvl="8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9pPr>
          </a:lstStyle>
          <a:p>
            <a:r>
              <a:rPr lang="zh-TW" altLang="en-US" sz="5000" b="1" kern="0" dirty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檢核數學素養試題品質之重點</a:t>
            </a:r>
            <a:endParaRPr lang="zh-TW" altLang="en-US" sz="5000" kern="0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2C8CDA0D-418D-4F16-B9E3-33AD90BB49B8}"/>
              </a:ext>
            </a:extLst>
          </p:cNvPr>
          <p:cNvSpPr/>
          <p:nvPr/>
        </p:nvSpPr>
        <p:spPr>
          <a:xfrm>
            <a:off x="1561924" y="2509826"/>
            <a:ext cx="1088407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1</a:t>
            </a:r>
            <a:r>
              <a:rPr lang="zh-TW" altLang="en-US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、題幹是否為學生切身相關的</a:t>
            </a:r>
            <a:r>
              <a:rPr lang="zh-TW" altLang="en-US" sz="40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生活經驗</a:t>
            </a:r>
            <a:r>
              <a:rPr lang="zh-TW" altLang="en-US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，</a:t>
            </a:r>
            <a:endParaRPr lang="en-US" altLang="zh-TW" sz="4000" dirty="0">
              <a:solidFill>
                <a:srgbClr val="002060"/>
              </a:solidFill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r>
              <a:rPr lang="zh-TW" altLang="en-US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      或</a:t>
            </a:r>
            <a:r>
              <a:rPr lang="zh-TW" altLang="en-US" sz="40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未來</a:t>
            </a:r>
            <a:r>
              <a:rPr lang="zh-TW" altLang="en-US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可能經歷。</a:t>
            </a:r>
          </a:p>
          <a:p>
            <a:r>
              <a:rPr lang="en-US" altLang="zh-TW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2</a:t>
            </a:r>
            <a:r>
              <a:rPr lang="zh-TW" altLang="en-US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、題幹的</a:t>
            </a:r>
            <a:r>
              <a:rPr lang="zh-TW" altLang="en-US" sz="40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數據</a:t>
            </a:r>
            <a:r>
              <a:rPr lang="zh-TW" altLang="en-US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是否符合或接近</a:t>
            </a:r>
            <a:r>
              <a:rPr lang="zh-TW" altLang="en-US" sz="40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真實</a:t>
            </a:r>
            <a:r>
              <a:rPr lang="zh-TW" altLang="en-US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r>
              <a:rPr lang="en-US" altLang="zh-TW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3</a:t>
            </a:r>
            <a:r>
              <a:rPr lang="zh-TW" altLang="en-US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、題幹</a:t>
            </a:r>
            <a:r>
              <a:rPr lang="zh-TW" altLang="en-US" sz="40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閱讀負荷</a:t>
            </a:r>
            <a:r>
              <a:rPr lang="zh-TW" altLang="en-US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是否減至最</a:t>
            </a:r>
            <a:r>
              <a:rPr lang="zh-TW" altLang="en-US" sz="40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低</a:t>
            </a:r>
            <a:r>
              <a:rPr lang="zh-TW" altLang="en-US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r>
              <a:rPr lang="en-US" altLang="zh-TW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4</a:t>
            </a:r>
            <a:r>
              <a:rPr lang="zh-TW" altLang="en-US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、問題是否符合實際</a:t>
            </a:r>
            <a:r>
              <a:rPr lang="zh-TW" altLang="en-US" sz="40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目的</a:t>
            </a:r>
            <a:r>
              <a:rPr lang="zh-TW" altLang="en-US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或</a:t>
            </a:r>
            <a:r>
              <a:rPr lang="zh-TW" altLang="en-US" sz="40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需求</a:t>
            </a:r>
            <a:r>
              <a:rPr lang="zh-TW" altLang="en-US" sz="40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  <a:endParaRPr lang="zh-TW" altLang="en-US" sz="4000" b="0" i="0" dirty="0">
              <a:solidFill>
                <a:srgbClr val="002060"/>
              </a:solidFill>
              <a:effectLst/>
              <a:latin typeface="華康布丁體" panose="02010609010101010101" pitchFamily="49" charset="-120"/>
              <a:ea typeface="華康布丁體" panose="02010609010101010101" pitchFamily="49" charset="-120"/>
            </a:endParaRPr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D712BCF0-FFBF-43C1-90D0-D0E045FADC38}"/>
              </a:ext>
            </a:extLst>
          </p:cNvPr>
          <p:cNvGrpSpPr/>
          <p:nvPr/>
        </p:nvGrpSpPr>
        <p:grpSpPr>
          <a:xfrm>
            <a:off x="1023280" y="-60616"/>
            <a:ext cx="10380811" cy="1424492"/>
            <a:chOff x="1059865" y="1876915"/>
            <a:chExt cx="10380811" cy="1424492"/>
          </a:xfrm>
        </p:grpSpPr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FC251EA7-E714-4231-A326-3105CA509E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clrChange>
                <a:clrFrom>
                  <a:srgbClr val="F4F4F4"/>
                </a:clrFrom>
                <a:clrTo>
                  <a:srgbClr val="F4F4F4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9865" y="1876915"/>
              <a:ext cx="1424492" cy="1424492"/>
            </a:xfrm>
            <a:prstGeom prst="rect">
              <a:avLst/>
            </a:prstGeom>
          </p:spPr>
        </p:pic>
        <p:sp>
          <p:nvSpPr>
            <p:cNvPr id="21" name="矩形 1">
              <a:extLst>
                <a:ext uri="{FF2B5EF4-FFF2-40B4-BE49-F238E27FC236}">
                  <a16:creationId xmlns:a16="http://schemas.microsoft.com/office/drawing/2014/main" id="{13459E76-B3F9-4B1A-865E-3871734A2D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91605" y="2018102"/>
              <a:ext cx="9149071" cy="1134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spcFirstLastPara="1" wrap="square" lIns="91425" tIns="45700" rIns="91425" bIns="45700" anchor="ctr" anchorCtr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20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Calibri"/>
                  <a:cs typeface="Calibri"/>
                  <a:sym typeface="Calibri"/>
                </a:defRPr>
              </a:lvl1pPr>
              <a:lvl2pPr marL="742950" marR="0" lvl="1" indent="-285750" algn="l" rtl="0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8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2pPr>
              <a:lvl3pPr marL="1143000" marR="0" lvl="2" indent="-228600" algn="l" rtl="0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6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3pPr>
              <a:lvl4pPr marL="1600200" marR="0" lvl="3" indent="-228600" algn="l" rtl="0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4pPr>
              <a:lvl5pPr marL="2057400" marR="0" lvl="4" indent="-228600" algn="l" rtl="0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5pPr>
              <a:lvl6pPr marL="2514600" marR="0" lvl="5" indent="-228600" algn="l" defTabSz="457200" rtl="0" eaLnBrk="0" fontAlgn="base" hangingPunct="0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6pPr>
              <a:lvl7pPr marL="2971800" marR="0" lvl="6" indent="-228600" algn="l" defTabSz="457200" rtl="0" eaLnBrk="0" fontAlgn="base" hangingPunct="0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7pPr>
              <a:lvl8pPr marL="3429000" marR="0" lvl="7" indent="-228600" algn="l" defTabSz="457200" rtl="0" eaLnBrk="0" fontAlgn="base" hangingPunct="0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8pPr>
              <a:lvl9pPr marL="3886200" marR="0" lvl="8" indent="-228600" algn="l" defTabSz="457200" rtl="0" eaLnBrk="0" fontAlgn="base" hangingPunct="0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9pPr>
            </a:lstStyle>
            <a:p>
              <a:pPr>
                <a:buNone/>
              </a:pPr>
              <a:r>
                <a:rPr lang="zh-TW" altLang="en-US" sz="6600" b="1" kern="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</a:rPr>
                <a:t>回顧上次工作坊內容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1562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9" name="Google Shape;43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">
            <a:extLst>
              <a:ext uri="{FF2B5EF4-FFF2-40B4-BE49-F238E27FC236}">
                <a16:creationId xmlns:a16="http://schemas.microsoft.com/office/drawing/2014/main" id="{40C476F5-8418-47DB-B3CF-BF9080DE6D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885" y="1814435"/>
            <a:ext cx="8740315" cy="913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wrap="square" lIns="91425" tIns="45700" rIns="91425" bIns="4570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defRPr>
            </a:lvl1pPr>
            <a:lvl2pPr marL="742950" marR="0" lvl="1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8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2pPr>
            <a:lvl3pPr marL="11430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3pPr>
            <a:lvl4pPr marL="16002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4pPr>
            <a:lvl5pPr marL="20574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5pPr>
            <a:lvl6pPr marL="2514600" marR="0" lvl="5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6pPr>
            <a:lvl7pPr marL="2971800" marR="0" lvl="6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7pPr>
            <a:lvl8pPr marL="3429000" marR="0" lvl="7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8pPr>
            <a:lvl9pPr marL="3886200" marR="0" lvl="8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9pPr>
          </a:lstStyle>
          <a:p>
            <a:r>
              <a:rPr lang="zh-TW" altLang="en-US" sz="5000" b="1" kern="0" dirty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掌握數學素養命題的</a:t>
            </a:r>
            <a:r>
              <a:rPr lang="en-US" altLang="zh-TW" sz="5000" b="1" kern="0" dirty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2</a:t>
            </a:r>
            <a:r>
              <a:rPr lang="zh-TW" altLang="en-US" sz="5000" b="1" kern="0" dirty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策略</a:t>
            </a:r>
            <a:endParaRPr lang="zh-TW" altLang="en-US" sz="5000" kern="0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2C8CDA0D-418D-4F16-B9E3-33AD90BB49B8}"/>
              </a:ext>
            </a:extLst>
          </p:cNvPr>
          <p:cNvSpPr/>
          <p:nvPr/>
        </p:nvSpPr>
        <p:spPr>
          <a:xfrm>
            <a:off x="1471191" y="3123500"/>
            <a:ext cx="10196508" cy="2537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600"/>
              </a:lnSpc>
            </a:pPr>
            <a:r>
              <a:rPr lang="zh-TW" altLang="en-US" sz="40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一、布題強調真實的情境與真實的問題。</a:t>
            </a:r>
          </a:p>
          <a:p>
            <a:pPr>
              <a:lnSpc>
                <a:spcPts val="6600"/>
              </a:lnSpc>
            </a:pPr>
            <a:r>
              <a:rPr lang="zh-TW" altLang="en-US" sz="40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二、評量強調總綱核心素養或領域核心素養</a:t>
            </a:r>
            <a:endParaRPr lang="en-US" altLang="zh-TW" sz="4000" dirty="0">
              <a:solidFill>
                <a:srgbClr val="002060"/>
              </a:solidFill>
              <a:latin typeface="華康布丁體" panose="02010609010101010101" pitchFamily="49" charset="-120"/>
              <a:ea typeface="華康布丁體" panose="02010609010101010101" pitchFamily="49" charset="-120"/>
            </a:endParaRPr>
          </a:p>
          <a:p>
            <a:pPr>
              <a:lnSpc>
                <a:spcPts val="6600"/>
              </a:lnSpc>
            </a:pPr>
            <a:r>
              <a:rPr lang="en-US" altLang="zh-TW" sz="40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        </a:t>
            </a:r>
            <a:r>
              <a:rPr lang="zh-TW" altLang="en-US" sz="40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、學科本質及學習重點。</a:t>
            </a:r>
            <a:endParaRPr lang="zh-TW" altLang="en-US" sz="4000" b="0" i="0" dirty="0">
              <a:solidFill>
                <a:srgbClr val="002060"/>
              </a:solidFill>
              <a:effectLst/>
              <a:latin typeface="華康布丁體" panose="02010609010101010101" pitchFamily="49" charset="-120"/>
              <a:ea typeface="華康布丁體" panose="02010609010101010101" pitchFamily="49" charset="-120"/>
            </a:endParaRPr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D712BCF0-FFBF-43C1-90D0-D0E045FADC38}"/>
              </a:ext>
            </a:extLst>
          </p:cNvPr>
          <p:cNvGrpSpPr/>
          <p:nvPr/>
        </p:nvGrpSpPr>
        <p:grpSpPr>
          <a:xfrm>
            <a:off x="1023280" y="142584"/>
            <a:ext cx="10380811" cy="1424492"/>
            <a:chOff x="1059865" y="1876915"/>
            <a:chExt cx="10380811" cy="1424492"/>
          </a:xfrm>
        </p:grpSpPr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FC251EA7-E714-4231-A326-3105CA509E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clrChange>
                <a:clrFrom>
                  <a:srgbClr val="F4F4F4"/>
                </a:clrFrom>
                <a:clrTo>
                  <a:srgbClr val="F4F4F4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9865" y="1876915"/>
              <a:ext cx="1424492" cy="1424492"/>
            </a:xfrm>
            <a:prstGeom prst="rect">
              <a:avLst/>
            </a:prstGeom>
          </p:spPr>
        </p:pic>
        <p:sp>
          <p:nvSpPr>
            <p:cNvPr id="21" name="矩形 1">
              <a:extLst>
                <a:ext uri="{FF2B5EF4-FFF2-40B4-BE49-F238E27FC236}">
                  <a16:creationId xmlns:a16="http://schemas.microsoft.com/office/drawing/2014/main" id="{13459E76-B3F9-4B1A-865E-3871734A2D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91605" y="2018102"/>
              <a:ext cx="9149071" cy="1134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spcFirstLastPara="1" wrap="square" lIns="91425" tIns="45700" rIns="91425" bIns="45700" anchor="ctr" anchorCtr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20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Calibri"/>
                  <a:cs typeface="Calibri"/>
                  <a:sym typeface="Calibri"/>
                </a:defRPr>
              </a:lvl1pPr>
              <a:lvl2pPr marL="742950" marR="0" lvl="1" indent="-285750" algn="l" rtl="0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8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2pPr>
              <a:lvl3pPr marL="1143000" marR="0" lvl="2" indent="-228600" algn="l" rtl="0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6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3pPr>
              <a:lvl4pPr marL="1600200" marR="0" lvl="3" indent="-228600" algn="l" rtl="0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4pPr>
              <a:lvl5pPr marL="2057400" marR="0" lvl="4" indent="-228600" algn="l" rtl="0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5pPr>
              <a:lvl6pPr marL="2514600" marR="0" lvl="5" indent="-228600" algn="l" defTabSz="457200" rtl="0" eaLnBrk="0" fontAlgn="base" hangingPunct="0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6pPr>
              <a:lvl7pPr marL="2971800" marR="0" lvl="6" indent="-228600" algn="l" defTabSz="457200" rtl="0" eaLnBrk="0" fontAlgn="base" hangingPunct="0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7pPr>
              <a:lvl8pPr marL="3429000" marR="0" lvl="7" indent="-228600" algn="l" defTabSz="457200" rtl="0" eaLnBrk="0" fontAlgn="base" hangingPunct="0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8pPr>
              <a:lvl9pPr marL="3886200" marR="0" lvl="8" indent="-228600" algn="l" defTabSz="457200" rtl="0" eaLnBrk="0" fontAlgn="base" hangingPunct="0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 b="0" i="0" u="none" strike="noStrike" cap="none">
                  <a:solidFill>
                    <a:schemeClr val="tx1"/>
                  </a:solidFill>
                  <a:latin typeface="Century Gothic" panose="020B0502020202020204" pitchFamily="34" charset="0"/>
                  <a:ea typeface="Arial"/>
                  <a:cs typeface="Arial"/>
                  <a:sym typeface="Arial"/>
                </a:defRPr>
              </a:lvl9pPr>
            </a:lstStyle>
            <a:p>
              <a:pPr>
                <a:buNone/>
              </a:pPr>
              <a:r>
                <a:rPr lang="zh-TW" altLang="en-US" sz="6600" b="1" kern="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</a:rPr>
                <a:t>回顧上次工作坊內容</a:t>
              </a:r>
            </a:p>
          </p:txBody>
        </p:sp>
      </p:grpSp>
      <p:pic>
        <p:nvPicPr>
          <p:cNvPr id="18" name="圖片 17" descr="畫面剪輯">
            <a:extLst>
              <a:ext uri="{FF2B5EF4-FFF2-40B4-BE49-F238E27FC236}">
                <a16:creationId xmlns:a16="http://schemas.microsoft.com/office/drawing/2014/main" id="{2BFE3E5B-5512-426A-B99B-CE460C5545E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436" y="142584"/>
            <a:ext cx="9688292" cy="6715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279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329B46A-0722-486A-8B56-721EF70C8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D36319A-5FE5-47F7-8A0B-0B1D07F8C6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ED47AA6-D152-482D-A8E8-EC2D722055D3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882EF911-AF42-406A-9D85-D6D2072B6F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" b="40556"/>
          <a:stretch/>
        </p:blipFill>
        <p:spPr>
          <a:xfrm>
            <a:off x="1596000" y="294253"/>
            <a:ext cx="9000000" cy="6269494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58FF9EF8-D45C-451C-9FAA-4F488F7E2A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8" t="59167" r="1838" b="6945"/>
          <a:stretch/>
        </p:blipFill>
        <p:spPr>
          <a:xfrm>
            <a:off x="336000" y="890652"/>
            <a:ext cx="11520000" cy="5406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54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DFB037E-0404-4CAC-A3A4-290777510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BC429B6-7C0C-43BE-85CF-D00767974E93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791325" y="5733560"/>
            <a:ext cx="5181600" cy="759313"/>
          </a:xfrm>
        </p:spPr>
        <p:txBody>
          <a:bodyPr/>
          <a:lstStyle/>
          <a:p>
            <a:endParaRPr lang="zh-TW" altLang="en-US" dirty="0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67D221FF-166B-49F4-8E8B-5D84330F4B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6" t="21106" r="6875" b="12909"/>
          <a:stretch/>
        </p:blipFill>
        <p:spPr>
          <a:xfrm>
            <a:off x="336000" y="975188"/>
            <a:ext cx="11520000" cy="490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9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E73EFF3E-62F6-4177-9888-7CF8A620059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61682"/>
            <a:ext cx="3182333" cy="2121555"/>
          </a:xfrm>
          <a:prstGeom prst="rect">
            <a:avLst/>
          </a:prstGeom>
        </p:spPr>
      </p:pic>
      <p:grpSp>
        <p:nvGrpSpPr>
          <p:cNvPr id="2" name="群組 1">
            <a:extLst>
              <a:ext uri="{FF2B5EF4-FFF2-40B4-BE49-F238E27FC236}">
                <a16:creationId xmlns:a16="http://schemas.microsoft.com/office/drawing/2014/main" id="{8AC14C5D-9CBD-4D7B-AC32-4A88263CC771}"/>
              </a:ext>
            </a:extLst>
          </p:cNvPr>
          <p:cNvGrpSpPr/>
          <p:nvPr/>
        </p:nvGrpSpPr>
        <p:grpSpPr>
          <a:xfrm>
            <a:off x="2703195" y="502572"/>
            <a:ext cx="5160645" cy="1370920"/>
            <a:chOff x="2428875" y="493395"/>
            <a:chExt cx="5160645" cy="1370920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6AFB01C1-F110-491F-8426-0D2738B4560C}"/>
                </a:ext>
              </a:extLst>
            </p:cNvPr>
            <p:cNvSpPr/>
            <p:nvPr/>
          </p:nvSpPr>
          <p:spPr>
            <a:xfrm>
              <a:off x="3941832" y="493395"/>
              <a:ext cx="3647688" cy="1315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TW" altLang="en-US" sz="6000" b="1" dirty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小組討論</a:t>
              </a:r>
              <a:endParaRPr lang="en-US" altLang="zh-TW" sz="60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pic>
          <p:nvPicPr>
            <p:cNvPr id="10" name="圖片 9">
              <a:extLst>
                <a:ext uri="{FF2B5EF4-FFF2-40B4-BE49-F238E27FC236}">
                  <a16:creationId xmlns:a16="http://schemas.microsoft.com/office/drawing/2014/main" id="{013B6339-39EC-4728-84E8-7CE2C6FA0B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8875" y="523830"/>
              <a:ext cx="1340485" cy="1340485"/>
            </a:xfrm>
            <a:prstGeom prst="rect">
              <a:avLst/>
            </a:prstGeom>
          </p:spPr>
        </p:pic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91B4DE0B-EA09-4A9C-A241-A61E19003547}"/>
              </a:ext>
            </a:extLst>
          </p:cNvPr>
          <p:cNvSpPr/>
          <p:nvPr/>
        </p:nvSpPr>
        <p:spPr>
          <a:xfrm>
            <a:off x="2006600" y="2014434"/>
            <a:ext cx="8986520" cy="2265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5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想想看，小組設計的問題符合哪些素養評量的指標？</a:t>
            </a:r>
          </a:p>
        </p:txBody>
      </p:sp>
    </p:spTree>
    <p:extLst>
      <p:ext uri="{BB962C8B-B14F-4D97-AF65-F5344CB8AC3E}">
        <p14:creationId xmlns:p14="http://schemas.microsoft.com/office/powerpoint/2010/main" val="91638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E73EFF3E-62F6-4177-9888-7CF8A620059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61682"/>
            <a:ext cx="3182333" cy="2121555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91B4DE0B-EA09-4A9C-A241-A61E19003547}"/>
              </a:ext>
            </a:extLst>
          </p:cNvPr>
          <p:cNvSpPr/>
          <p:nvPr/>
        </p:nvSpPr>
        <p:spPr>
          <a:xfrm>
            <a:off x="1591166" y="0"/>
            <a:ext cx="9647555" cy="1111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5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思考看看，本題有何特色或取向？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F05FFFB-3C5C-4F2B-AED1-F49DBE1314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10" y="16457"/>
            <a:ext cx="1194816" cy="1194816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509AB35D-D2FE-46C1-B267-079E9F850C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8" t="59167" r="1838" b="6945"/>
          <a:stretch/>
        </p:blipFill>
        <p:spPr>
          <a:xfrm>
            <a:off x="471453" y="1211273"/>
            <a:ext cx="11520000" cy="5406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311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E73EFF3E-62F6-4177-9888-7CF8A620059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61682"/>
            <a:ext cx="3182333" cy="2121555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91B4DE0B-EA09-4A9C-A241-A61E19003547}"/>
              </a:ext>
            </a:extLst>
          </p:cNvPr>
          <p:cNvSpPr/>
          <p:nvPr/>
        </p:nvSpPr>
        <p:spPr>
          <a:xfrm>
            <a:off x="1591166" y="0"/>
            <a:ext cx="9647555" cy="1111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5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思考看看，本題有何特色或取向？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F05FFFB-3C5C-4F2B-AED1-F49DBE1314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10" y="16457"/>
            <a:ext cx="1194816" cy="1194816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EE5D943D-BEF3-4FA1-A5B3-E52B434B049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6" t="21106" r="6875" b="12909"/>
          <a:stretch/>
        </p:blipFill>
        <p:spPr>
          <a:xfrm>
            <a:off x="336000" y="1330960"/>
            <a:ext cx="11520000" cy="521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993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E73EFF3E-62F6-4177-9888-7CF8A620059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0" y="5163165"/>
            <a:ext cx="2590800" cy="1727200"/>
          </a:xfrm>
          <a:prstGeom prst="rect">
            <a:avLst/>
          </a:prstGeom>
        </p:spPr>
      </p:pic>
      <p:grpSp>
        <p:nvGrpSpPr>
          <p:cNvPr id="11" name="群組 10">
            <a:extLst>
              <a:ext uri="{FF2B5EF4-FFF2-40B4-BE49-F238E27FC236}">
                <a16:creationId xmlns:a16="http://schemas.microsoft.com/office/drawing/2014/main" id="{4FF615FE-88EB-4CFC-9A3C-0B3F3B2695C1}"/>
              </a:ext>
            </a:extLst>
          </p:cNvPr>
          <p:cNvGrpSpPr/>
          <p:nvPr/>
        </p:nvGrpSpPr>
        <p:grpSpPr>
          <a:xfrm>
            <a:off x="1729933" y="38794"/>
            <a:ext cx="8523853" cy="1555005"/>
            <a:chOff x="1514227" y="162347"/>
            <a:chExt cx="8523853" cy="155500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6AFB01C1-F110-491F-8426-0D2738B4560C}"/>
                </a:ext>
              </a:extLst>
            </p:cNvPr>
            <p:cNvSpPr/>
            <p:nvPr/>
          </p:nvSpPr>
          <p:spPr>
            <a:xfrm>
              <a:off x="2783592" y="280035"/>
              <a:ext cx="7254488" cy="14373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TW" altLang="en-US" sz="6600" b="1" dirty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素養試題範例說明</a:t>
              </a:r>
            </a:p>
          </p:txBody>
        </p:sp>
        <p:pic>
          <p:nvPicPr>
            <p:cNvPr id="10" name="圖片 9">
              <a:extLst>
                <a:ext uri="{FF2B5EF4-FFF2-40B4-BE49-F238E27FC236}">
                  <a16:creationId xmlns:a16="http://schemas.microsoft.com/office/drawing/2014/main" id="{013B6339-39EC-4728-84E8-7CE2C6FA0B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4227" y="162347"/>
              <a:ext cx="1340485" cy="1340485"/>
            </a:xfrm>
            <a:prstGeom prst="rect">
              <a:avLst/>
            </a:prstGeom>
          </p:spPr>
        </p:pic>
      </p:grpSp>
      <p:sp>
        <p:nvSpPr>
          <p:cNvPr id="16" name="文字方塊 15">
            <a:hlinkClick r:id="rId4" action="ppaction://hlinkfile"/>
            <a:extLst>
              <a:ext uri="{FF2B5EF4-FFF2-40B4-BE49-F238E27FC236}">
                <a16:creationId xmlns:a16="http://schemas.microsoft.com/office/drawing/2014/main" id="{6D529071-A161-4626-8541-3091A17416E3}"/>
              </a:ext>
            </a:extLst>
          </p:cNvPr>
          <p:cNvSpPr txBox="1"/>
          <p:nvPr/>
        </p:nvSpPr>
        <p:spPr>
          <a:xfrm>
            <a:off x="2144395" y="2153598"/>
            <a:ext cx="3393440" cy="83099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比率與應用</a:t>
            </a:r>
          </a:p>
        </p:txBody>
      </p:sp>
      <p:sp>
        <p:nvSpPr>
          <p:cNvPr id="17" name="文字方塊 16">
            <a:hlinkClick r:id="rId5" action="ppaction://hlinkfile"/>
            <a:extLst>
              <a:ext uri="{FF2B5EF4-FFF2-40B4-BE49-F238E27FC236}">
                <a16:creationId xmlns:a16="http://schemas.microsoft.com/office/drawing/2014/main" id="{E067F6A8-B82A-453D-9061-C4B7A225084B}"/>
              </a:ext>
            </a:extLst>
          </p:cNvPr>
          <p:cNvSpPr txBox="1"/>
          <p:nvPr/>
        </p:nvSpPr>
        <p:spPr>
          <a:xfrm>
            <a:off x="6797040" y="2131986"/>
            <a:ext cx="3393440" cy="83099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便利商店</a:t>
            </a:r>
          </a:p>
        </p:txBody>
      </p:sp>
      <p:sp>
        <p:nvSpPr>
          <p:cNvPr id="18" name="文字方塊 17">
            <a:hlinkClick r:id="rId6" action="ppaction://hlinkfile"/>
            <a:extLst>
              <a:ext uri="{FF2B5EF4-FFF2-40B4-BE49-F238E27FC236}">
                <a16:creationId xmlns:a16="http://schemas.microsoft.com/office/drawing/2014/main" id="{8C4E8AD3-9C76-4171-982D-C2B23918E271}"/>
              </a:ext>
            </a:extLst>
          </p:cNvPr>
          <p:cNvSpPr txBox="1"/>
          <p:nvPr/>
        </p:nvSpPr>
        <p:spPr>
          <a:xfrm>
            <a:off x="551373" y="4203247"/>
            <a:ext cx="3393440" cy="83099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停車費</a:t>
            </a:r>
          </a:p>
        </p:txBody>
      </p:sp>
      <p:pic>
        <p:nvPicPr>
          <p:cNvPr id="20" name="圖片 19">
            <a:extLst>
              <a:ext uri="{FF2B5EF4-FFF2-40B4-BE49-F238E27FC236}">
                <a16:creationId xmlns:a16="http://schemas.microsoft.com/office/drawing/2014/main" id="{337E6923-9BD5-452F-9B31-3265F21C5E3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93" r="47410" b="11795"/>
          <a:stretch/>
        </p:blipFill>
        <p:spPr>
          <a:xfrm>
            <a:off x="1410970" y="1503620"/>
            <a:ext cx="1250950" cy="63459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CCA1CA66-E988-4DE4-BD11-895884D2FC4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290" b="50093"/>
          <a:stretch/>
        </p:blipFill>
        <p:spPr>
          <a:xfrm>
            <a:off x="10269343" y="1405420"/>
            <a:ext cx="1253808" cy="830998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70C5E6A0-4004-4C07-B1A0-C371BD92FEE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21" r="3177" b="50093"/>
          <a:stretch/>
        </p:blipFill>
        <p:spPr>
          <a:xfrm>
            <a:off x="6398453" y="3204783"/>
            <a:ext cx="1087121" cy="830997"/>
          </a:xfrm>
          <a:prstGeom prst="rect">
            <a:avLst/>
          </a:prstGeom>
        </p:spPr>
      </p:pic>
      <p:sp>
        <p:nvSpPr>
          <p:cNvPr id="12" name="文字方塊 11">
            <a:hlinkClick r:id="rId8" action="ppaction://hlinkfile"/>
            <a:extLst>
              <a:ext uri="{FF2B5EF4-FFF2-40B4-BE49-F238E27FC236}">
                <a16:creationId xmlns:a16="http://schemas.microsoft.com/office/drawing/2014/main" id="{CE4A3D7D-DAD8-404A-944D-9DA45922A650}"/>
              </a:ext>
            </a:extLst>
          </p:cNvPr>
          <p:cNvSpPr txBox="1"/>
          <p:nvPr/>
        </p:nvSpPr>
        <p:spPr>
          <a:xfrm>
            <a:off x="4457223" y="4203247"/>
            <a:ext cx="3393440" cy="83099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飲料特價</a:t>
            </a:r>
          </a:p>
        </p:txBody>
      </p:sp>
      <p:sp>
        <p:nvSpPr>
          <p:cNvPr id="13" name="文字方塊 12">
            <a:hlinkClick r:id="rId9" action="ppaction://hlinkfile"/>
            <a:extLst>
              <a:ext uri="{FF2B5EF4-FFF2-40B4-BE49-F238E27FC236}">
                <a16:creationId xmlns:a16="http://schemas.microsoft.com/office/drawing/2014/main" id="{1F422703-3182-465C-8830-DB7D35EDF5B6}"/>
              </a:ext>
            </a:extLst>
          </p:cNvPr>
          <p:cNvSpPr txBox="1"/>
          <p:nvPr/>
        </p:nvSpPr>
        <p:spPr>
          <a:xfrm>
            <a:off x="8363073" y="4196443"/>
            <a:ext cx="3393440" cy="83099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括號乘法</a:t>
            </a:r>
          </a:p>
        </p:txBody>
      </p:sp>
    </p:spTree>
    <p:extLst>
      <p:ext uri="{BB962C8B-B14F-4D97-AF65-F5344CB8AC3E}">
        <p14:creationId xmlns:p14="http://schemas.microsoft.com/office/powerpoint/2010/main" val="16019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EB45C0E-3006-4DBD-91CE-54FFA4415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88F6364-670B-4910-989E-E3703F8DC2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3CC0241A-0DDF-470D-80F4-DDBE4590074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57F9BD16-3000-4486-9D4C-30A0ADB5F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58" y="276434"/>
            <a:ext cx="7313457" cy="6216439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902DE1BF-DA59-4A2B-96D0-D1D9F97CF1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0" r="5039"/>
          <a:stretch/>
        </p:blipFill>
        <p:spPr>
          <a:xfrm>
            <a:off x="5465323" y="4187140"/>
            <a:ext cx="6595354" cy="1642459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EBC8870B-E7F7-4249-83DB-241C3C54274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" r="21723"/>
          <a:stretch/>
        </p:blipFill>
        <p:spPr>
          <a:xfrm>
            <a:off x="5465323" y="2428254"/>
            <a:ext cx="6392694" cy="1099494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9829015C-B5C6-494F-9192-7557F6A55473}"/>
              </a:ext>
            </a:extLst>
          </p:cNvPr>
          <p:cNvSpPr txBox="1"/>
          <p:nvPr/>
        </p:nvSpPr>
        <p:spPr>
          <a:xfrm>
            <a:off x="6851175" y="6262496"/>
            <a:ext cx="506906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摘至國教院數學素養試題第一期研發成果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_P56</a:t>
            </a:r>
            <a:endParaRPr lang="zh-TW" altLang="en-US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4430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5999AA8-7AFD-4329-B921-56F5FF065F6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6CE84427-F202-48B5-8802-B8B906BA1F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66"/>
          <a:stretch/>
        </p:blipFill>
        <p:spPr>
          <a:xfrm>
            <a:off x="5400345" y="115127"/>
            <a:ext cx="6725309" cy="6456296"/>
          </a:xfrm>
          <a:prstGeom prst="rect">
            <a:avLst/>
          </a:prstGeom>
        </p:spPr>
      </p:pic>
      <p:sp>
        <p:nvSpPr>
          <p:cNvPr id="13" name="文字方塊 12">
            <a:extLst>
              <a:ext uri="{FF2B5EF4-FFF2-40B4-BE49-F238E27FC236}">
                <a16:creationId xmlns:a16="http://schemas.microsoft.com/office/drawing/2014/main" id="{82D78833-9AD1-4865-9D2B-C840A570A274}"/>
              </a:ext>
            </a:extLst>
          </p:cNvPr>
          <p:cNvSpPr txBox="1"/>
          <p:nvPr/>
        </p:nvSpPr>
        <p:spPr>
          <a:xfrm>
            <a:off x="952499" y="2659559"/>
            <a:ext cx="38004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怎樣買最省錢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F9D4E1E-011B-4EAD-B808-0887692E0E3B}"/>
              </a:ext>
            </a:extLst>
          </p:cNvPr>
          <p:cNvSpPr txBox="1"/>
          <p:nvPr/>
        </p:nvSpPr>
        <p:spPr>
          <a:xfrm>
            <a:off x="66346" y="4001294"/>
            <a:ext cx="526581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摘至國教院數學素養試題第一期研發成果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_P116</a:t>
            </a:r>
            <a:endParaRPr lang="zh-TW" altLang="en-US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12048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FAB0AA-0E9A-40A1-B6C5-B265197EA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0CA7AEE-C56D-402A-B449-4BBC7E8517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E97A5767-DEB4-4D57-B97D-AFE0A5B0B427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F5E6F8D2-ABF8-4977-ACB7-8E0A36759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166" y="365127"/>
            <a:ext cx="8172067" cy="6210771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D689806D-5839-4C69-89A1-541C448B25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41" y="365128"/>
            <a:ext cx="8217116" cy="621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793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9080179-242F-4117-8078-3CCCC39E4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14D91CD-C6C4-4219-945B-3D13A66876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DAD31193-0E1F-48F1-9457-035BDBC55334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FBAB60A0-55C1-4993-834C-617205642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9539"/>
            <a:ext cx="6029325" cy="6567011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4C40C820-BFFF-4C47-89DC-E62B4975A38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85"/>
          <a:stretch/>
        </p:blipFill>
        <p:spPr>
          <a:xfrm>
            <a:off x="6290188" y="365127"/>
            <a:ext cx="5793502" cy="2892614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1316A971-42E5-4CAD-8110-1770E75801E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96"/>
          <a:stretch/>
        </p:blipFill>
        <p:spPr>
          <a:xfrm>
            <a:off x="6305877" y="3429000"/>
            <a:ext cx="5762124" cy="308372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C99D676C-8A9C-466F-8268-E4F8DF5D9271}"/>
              </a:ext>
            </a:extLst>
          </p:cNvPr>
          <p:cNvSpPr txBox="1"/>
          <p:nvPr/>
        </p:nvSpPr>
        <p:spPr>
          <a:xfrm>
            <a:off x="7296150" y="6142621"/>
            <a:ext cx="4752975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摘至國教院數學素養試題第一期研發成果</a:t>
            </a:r>
            <a:r>
              <a:rPr lang="en-US" altLang="zh-TW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_P104</a:t>
            </a:r>
            <a:endParaRPr lang="zh-TW" altLang="en-US" sz="1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4149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9E73438-F366-4E3A-93C8-ED85AADA4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6EBE633-3354-4B51-A892-D549BB7F8B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85D0921-C092-4ADD-A18D-46243642F6E1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601D9CB3-9D6C-41C7-B81C-C1889A169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9540"/>
            <a:ext cx="5876925" cy="6252686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BBA9BB54-9FCA-4F53-AC92-ABFD186601B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12"/>
          <a:stretch/>
        </p:blipFill>
        <p:spPr>
          <a:xfrm>
            <a:off x="5838822" y="3677677"/>
            <a:ext cx="6284901" cy="166584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92F6BF3C-448F-4EC1-95EF-6D0768FF2BA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58"/>
          <a:stretch/>
        </p:blipFill>
        <p:spPr>
          <a:xfrm>
            <a:off x="5838823" y="812413"/>
            <a:ext cx="6298725" cy="2593742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492133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E73EFF3E-62F6-4177-9888-7CF8A620059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0" y="5163165"/>
            <a:ext cx="2590800" cy="1727200"/>
          </a:xfrm>
          <a:prstGeom prst="rect">
            <a:avLst/>
          </a:prstGeom>
        </p:spPr>
      </p:pic>
      <p:grpSp>
        <p:nvGrpSpPr>
          <p:cNvPr id="11" name="群組 10">
            <a:extLst>
              <a:ext uri="{FF2B5EF4-FFF2-40B4-BE49-F238E27FC236}">
                <a16:creationId xmlns:a16="http://schemas.microsoft.com/office/drawing/2014/main" id="{4FF615FE-88EB-4CFC-9A3C-0B3F3B2695C1}"/>
              </a:ext>
            </a:extLst>
          </p:cNvPr>
          <p:cNvGrpSpPr/>
          <p:nvPr/>
        </p:nvGrpSpPr>
        <p:grpSpPr>
          <a:xfrm>
            <a:off x="1707267" y="2026657"/>
            <a:ext cx="8523853" cy="1555005"/>
            <a:chOff x="1514227" y="162347"/>
            <a:chExt cx="8523853" cy="155500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6AFB01C1-F110-491F-8426-0D2738B4560C}"/>
                </a:ext>
              </a:extLst>
            </p:cNvPr>
            <p:cNvSpPr/>
            <p:nvPr/>
          </p:nvSpPr>
          <p:spPr>
            <a:xfrm>
              <a:off x="2783592" y="280035"/>
              <a:ext cx="7254488" cy="14373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TW" altLang="en-US" sz="6600" b="1" dirty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微調素養試題實作</a:t>
              </a:r>
            </a:p>
          </p:txBody>
        </p:sp>
        <p:pic>
          <p:nvPicPr>
            <p:cNvPr id="10" name="圖片 9">
              <a:extLst>
                <a:ext uri="{FF2B5EF4-FFF2-40B4-BE49-F238E27FC236}">
                  <a16:creationId xmlns:a16="http://schemas.microsoft.com/office/drawing/2014/main" id="{013B6339-39EC-4728-84E8-7CE2C6FA0B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4227" y="162347"/>
              <a:ext cx="1340485" cy="1340485"/>
            </a:xfrm>
            <a:prstGeom prst="rect">
              <a:avLst/>
            </a:prstGeom>
          </p:spPr>
        </p:pic>
      </p:grpSp>
      <p:pic>
        <p:nvPicPr>
          <p:cNvPr id="20" name="圖片 19">
            <a:extLst>
              <a:ext uri="{FF2B5EF4-FFF2-40B4-BE49-F238E27FC236}">
                <a16:creationId xmlns:a16="http://schemas.microsoft.com/office/drawing/2014/main" id="{337E6923-9BD5-452F-9B31-3265F21C5E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93" r="47410" b="11795"/>
          <a:stretch/>
        </p:blipFill>
        <p:spPr>
          <a:xfrm>
            <a:off x="1319530" y="1426150"/>
            <a:ext cx="1250950" cy="63459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CCA1CA66-E988-4DE4-BD11-895884D2FC4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290" b="50093"/>
          <a:stretch/>
        </p:blipFill>
        <p:spPr>
          <a:xfrm>
            <a:off x="9116536" y="1247626"/>
            <a:ext cx="1253808" cy="830998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70C5E6A0-4004-4C07-B1A0-C371BD92FE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21" r="3177" b="50093"/>
          <a:stretch/>
        </p:blipFill>
        <p:spPr>
          <a:xfrm>
            <a:off x="1483359" y="3737498"/>
            <a:ext cx="1087121" cy="830997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622A876B-3798-4AB8-B660-210D9A045D8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75" t="45184" b="7757"/>
          <a:stretch/>
        </p:blipFill>
        <p:spPr>
          <a:xfrm>
            <a:off x="9245600" y="4053840"/>
            <a:ext cx="1236800" cy="812800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2BF433B0-92F1-417A-8C08-140B2142A58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72"/>
          <a:stretch/>
        </p:blipFill>
        <p:spPr>
          <a:xfrm>
            <a:off x="9245600" y="5338818"/>
            <a:ext cx="2628693" cy="133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11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E6BA1F-31D6-47F8-A919-88D4E1DD4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迷思概念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-</a:t>
            </a:r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分數</a:t>
            </a:r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7B60B966-1211-4A4B-A6D0-7189D1F3DD1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54889" y="1690690"/>
            <a:ext cx="4444369" cy="3846909"/>
          </a:xfrm>
          <a:prstGeom prst="rect">
            <a:avLst/>
          </a:prstGeom>
        </p:spPr>
      </p:pic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D8A1B2C-7219-40F6-BE30-FF9FD72988C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TW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N-2-9</a:t>
            </a:r>
            <a:r>
              <a:rPr lang="zh-TW" altLang="en-US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 解題：分裝與平分。以操作活動為主。除法前置經驗。理解分裝與平分之意義與方法。引導學生在解題過程，發現問題和乘法模式的關連。 </a:t>
            </a:r>
            <a:r>
              <a:rPr lang="zh-TW" altLang="en-US" dirty="0"/>
              <a:t>	</a:t>
            </a:r>
          </a:p>
          <a:p>
            <a:r>
              <a:rPr lang="en-US" altLang="zh-TW" dirty="0"/>
              <a:t>	</a:t>
            </a:r>
          </a:p>
          <a:p>
            <a:r>
              <a:rPr lang="zh-TW" altLang="en-US" dirty="0"/>
              <a:t>	</a:t>
            </a:r>
          </a:p>
          <a:p>
            <a:endParaRPr lang="en-US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59095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E6BA1F-31D6-47F8-A919-88D4E1DD4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迷思概念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-</a:t>
            </a:r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分數</a:t>
            </a:r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7B60B966-1211-4A4B-A6D0-7189D1F3DD1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54889" y="1690690"/>
            <a:ext cx="4444369" cy="3846909"/>
          </a:xfrm>
          <a:prstGeom prst="rect">
            <a:avLst/>
          </a:prstGeom>
        </p:spPr>
      </p:pic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D8A1B2C-7219-40F6-BE30-FF9FD72988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46909"/>
          </a:xfrm>
        </p:spPr>
        <p:txBody>
          <a:bodyPr>
            <a:normAutofit fontScale="92500" lnSpcReduction="20000"/>
          </a:bodyPr>
          <a:lstStyle/>
          <a:p>
            <a:r>
              <a:rPr lang="en-US" altLang="zh-TW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N-2-10</a:t>
            </a:r>
            <a:r>
              <a:rPr lang="zh-TW" altLang="en-US" dirty="0">
                <a:ea typeface="華康康楷體W5(P)" panose="03000500000000000000" pitchFamily="66" charset="-120"/>
              </a:rPr>
              <a:t> </a:t>
            </a:r>
            <a:r>
              <a:rPr lang="zh-TW" altLang="en-US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單位分數的認識：從等分配的活動（如摺紙）認識單部分為全部的「幾分之一」。知道日常語言「的一半」、「的二分之一」、「的四分之一」的溝通意義。在已等分割之格圖中，能說明一格為全部的「幾分之一」。 	</a:t>
            </a:r>
          </a:p>
          <a:p>
            <a:endParaRPr lang="en-US" altLang="zh-TW" dirty="0"/>
          </a:p>
          <a:p>
            <a:endParaRPr lang="zh-TW" altLang="en-US" dirty="0"/>
          </a:p>
          <a:p>
            <a:endParaRPr lang="en-US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31301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E6BA1F-31D6-47F8-A919-88D4E1DD4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迷思概念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-</a:t>
            </a:r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單位分數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:</a:t>
            </a:r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分母越大，值越大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?</a:t>
            </a:r>
            <a:endParaRPr lang="zh-TW" altLang="en-US" dirty="0">
              <a:latin typeface="華康海報體W12(P)" panose="040B0C00000000000000" pitchFamily="82" charset="-120"/>
              <a:ea typeface="華康海報體W12(P)" panose="040B0C00000000000000" pitchFamily="82" charset="-120"/>
            </a:endParaRP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D8A1B2C-7219-40F6-BE30-FF9FD72988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46909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單位分數的比較</a:t>
            </a:r>
            <a:endParaRPr lang="en-US" altLang="zh-TW" sz="3200" dirty="0">
              <a:solidFill>
                <a:srgbClr val="002060"/>
              </a:solidFill>
              <a:latin typeface="華康布丁體" panose="02010609010101010101" pitchFamily="49" charset="-120"/>
              <a:ea typeface="華康少女文字W8" panose="02010609000101010101" pitchFamily="49" charset="-120"/>
            </a:endParaRPr>
          </a:p>
          <a:p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連續量情境</a:t>
            </a:r>
            <a:r>
              <a:rPr lang="zh-TW" altLang="en-US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	</a:t>
            </a:r>
          </a:p>
          <a:p>
            <a:endParaRPr lang="en-US" altLang="zh-TW" dirty="0"/>
          </a:p>
          <a:p>
            <a:endParaRPr lang="en-US" altLang="zh-TW" dirty="0"/>
          </a:p>
          <a:p>
            <a:endParaRPr lang="zh-TW" altLang="en-US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B87D038-A27E-4300-B80F-A12AC6924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661" y="2246260"/>
            <a:ext cx="5954314" cy="2661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437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E6BA1F-31D6-47F8-A919-88D4E1DD4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迷思概念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-</a:t>
            </a:r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周界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D8A1B2C-7219-40F6-BE30-FF9FD72988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46909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封閉曲線</a:t>
            </a:r>
            <a:endParaRPr lang="en-US" altLang="zh-TW" sz="3200" dirty="0">
              <a:solidFill>
                <a:srgbClr val="002060"/>
              </a:solidFill>
              <a:latin typeface="華康布丁體" panose="02010609010101010101" pitchFamily="49" charset="-120"/>
              <a:ea typeface="華康少女文字W8" panose="02010609000101010101" pitchFamily="49" charset="-120"/>
            </a:endParaRPr>
          </a:p>
          <a:p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堤防</a:t>
            </a:r>
            <a:r>
              <a:rPr lang="zh-TW" altLang="en-US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	</a:t>
            </a:r>
          </a:p>
          <a:p>
            <a:endParaRPr lang="en-US" altLang="zh-TW" dirty="0"/>
          </a:p>
          <a:p>
            <a:endParaRPr lang="zh-TW" altLang="en-US" dirty="0"/>
          </a:p>
          <a:p>
            <a:endParaRPr lang="en-US" altLang="zh-TW" dirty="0"/>
          </a:p>
          <a:p>
            <a:endParaRPr lang="zh-TW" altLang="en-US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B87D038-A27E-4300-B80F-A12AC6924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89" y="1690690"/>
            <a:ext cx="5181600" cy="362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357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E6BA1F-31D6-47F8-A919-88D4E1DD4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迷思概念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-</a:t>
            </a:r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日期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D8A1B2C-7219-40F6-BE30-FF9FD72988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46909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第</a:t>
            </a:r>
            <a:r>
              <a:rPr lang="en-US" altLang="zh-TW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1</a:t>
            </a:r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天算不算</a:t>
            </a:r>
            <a:r>
              <a:rPr lang="en-US" altLang="zh-TW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?</a:t>
            </a:r>
          </a:p>
          <a:p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有效日期當天是否還在保存期限內</a:t>
            </a:r>
            <a:r>
              <a:rPr lang="en-US" altLang="zh-TW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?</a:t>
            </a:r>
            <a:r>
              <a:rPr lang="zh-TW" altLang="en-US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	</a:t>
            </a:r>
          </a:p>
          <a:p>
            <a:endParaRPr lang="en-US" altLang="zh-TW" dirty="0"/>
          </a:p>
          <a:p>
            <a:endParaRPr lang="zh-TW" altLang="en-US" dirty="0"/>
          </a:p>
          <a:p>
            <a:endParaRPr lang="en-US" altLang="zh-TW" dirty="0"/>
          </a:p>
          <a:p>
            <a:endParaRPr lang="zh-TW" altLang="en-US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B87D038-A27E-4300-B80F-A12AC6924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175" y="1690690"/>
            <a:ext cx="4902628" cy="362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663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E73EFF3E-62F6-4177-9888-7CF8A620059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0" y="5163165"/>
            <a:ext cx="2590800" cy="1727200"/>
          </a:xfrm>
          <a:prstGeom prst="rect">
            <a:avLst/>
          </a:prstGeom>
        </p:spPr>
      </p:pic>
      <p:grpSp>
        <p:nvGrpSpPr>
          <p:cNvPr id="11" name="群組 10">
            <a:extLst>
              <a:ext uri="{FF2B5EF4-FFF2-40B4-BE49-F238E27FC236}">
                <a16:creationId xmlns:a16="http://schemas.microsoft.com/office/drawing/2014/main" id="{4FF615FE-88EB-4CFC-9A3C-0B3F3B2695C1}"/>
              </a:ext>
            </a:extLst>
          </p:cNvPr>
          <p:cNvGrpSpPr/>
          <p:nvPr/>
        </p:nvGrpSpPr>
        <p:grpSpPr>
          <a:xfrm>
            <a:off x="1707267" y="2026657"/>
            <a:ext cx="8523853" cy="1555005"/>
            <a:chOff x="1514227" y="162347"/>
            <a:chExt cx="8523853" cy="155500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6AFB01C1-F110-491F-8426-0D2738B4560C}"/>
                </a:ext>
              </a:extLst>
            </p:cNvPr>
            <p:cNvSpPr/>
            <p:nvPr/>
          </p:nvSpPr>
          <p:spPr>
            <a:xfrm>
              <a:off x="2783592" y="280035"/>
              <a:ext cx="7254488" cy="14373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TW" altLang="en-US" sz="6600" b="1" dirty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素養試題實作</a:t>
              </a:r>
            </a:p>
          </p:txBody>
        </p:sp>
        <p:pic>
          <p:nvPicPr>
            <p:cNvPr id="10" name="圖片 9">
              <a:extLst>
                <a:ext uri="{FF2B5EF4-FFF2-40B4-BE49-F238E27FC236}">
                  <a16:creationId xmlns:a16="http://schemas.microsoft.com/office/drawing/2014/main" id="{013B6339-39EC-4728-84E8-7CE2C6FA0B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4227" y="162347"/>
              <a:ext cx="1340485" cy="1340485"/>
            </a:xfrm>
            <a:prstGeom prst="rect">
              <a:avLst/>
            </a:prstGeom>
          </p:spPr>
        </p:pic>
      </p:grpSp>
      <p:pic>
        <p:nvPicPr>
          <p:cNvPr id="20" name="圖片 19">
            <a:extLst>
              <a:ext uri="{FF2B5EF4-FFF2-40B4-BE49-F238E27FC236}">
                <a16:creationId xmlns:a16="http://schemas.microsoft.com/office/drawing/2014/main" id="{337E6923-9BD5-452F-9B31-3265F21C5E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93" r="47410" b="11795"/>
          <a:stretch/>
        </p:blipFill>
        <p:spPr>
          <a:xfrm>
            <a:off x="1319530" y="1426150"/>
            <a:ext cx="1250950" cy="63459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CCA1CA66-E988-4DE4-BD11-895884D2FC4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290" b="50093"/>
          <a:stretch/>
        </p:blipFill>
        <p:spPr>
          <a:xfrm>
            <a:off x="9116536" y="1247626"/>
            <a:ext cx="1253808" cy="830998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70C5E6A0-4004-4C07-B1A0-C371BD92FE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21" r="3177" b="50093"/>
          <a:stretch/>
        </p:blipFill>
        <p:spPr>
          <a:xfrm>
            <a:off x="1483359" y="3737498"/>
            <a:ext cx="1087121" cy="830997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622A876B-3798-4AB8-B660-210D9A045D8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75" t="45184" b="7757"/>
          <a:stretch/>
        </p:blipFill>
        <p:spPr>
          <a:xfrm>
            <a:off x="9245600" y="4053840"/>
            <a:ext cx="1236800" cy="812800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2BF433B0-92F1-417A-8C08-140B2142A58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72"/>
          <a:stretch/>
        </p:blipFill>
        <p:spPr>
          <a:xfrm>
            <a:off x="9245600" y="5338818"/>
            <a:ext cx="2628693" cy="133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912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分數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平分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&amp;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部分對整體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654C07B6-847A-451D-823D-285D58C1A4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6842" y="2169174"/>
            <a:ext cx="9598316" cy="3255166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77AA4150-4852-48D2-B9AB-055E910AAC8B}"/>
              </a:ext>
            </a:extLst>
          </p:cNvPr>
          <p:cNvSpPr/>
          <p:nvPr/>
        </p:nvSpPr>
        <p:spPr>
          <a:xfrm>
            <a:off x="3442996" y="6139543"/>
            <a:ext cx="2653004" cy="475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>
                    <a:lumMod val="85000"/>
                  </a:schemeClr>
                </a:solidFill>
              </a:rPr>
              <a:t>引自康軒課本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08808F8-1135-464C-87CE-7649449CFFA9}"/>
              </a:ext>
            </a:extLst>
          </p:cNvPr>
          <p:cNvSpPr/>
          <p:nvPr/>
        </p:nvSpPr>
        <p:spPr>
          <a:xfrm>
            <a:off x="5047861" y="3713584"/>
            <a:ext cx="4544008" cy="12689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8529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分數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單位量不同，無法比較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7AA4150-4852-48D2-B9AB-055E910AAC8B}"/>
              </a:ext>
            </a:extLst>
          </p:cNvPr>
          <p:cNvSpPr/>
          <p:nvPr/>
        </p:nvSpPr>
        <p:spPr>
          <a:xfrm>
            <a:off x="3442996" y="6139543"/>
            <a:ext cx="2653004" cy="475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>
                    <a:lumMod val="85000"/>
                  </a:schemeClr>
                </a:solidFill>
              </a:rPr>
              <a:t>引自康軒課本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2AA0CAD2-B918-496F-B5E2-D5BF9CC9D0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3649" y="1854415"/>
            <a:ext cx="2409976" cy="1574585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468C2F47-8911-42AA-8FC0-9571A30B3D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1078" y="1464377"/>
            <a:ext cx="3564099" cy="327699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749FE95F-B48A-4E53-B5FF-00DD10D5F8A2}"/>
                  </a:ext>
                </a:extLst>
              </p:cNvPr>
              <p:cNvSpPr/>
              <p:nvPr/>
            </p:nvSpPr>
            <p:spPr>
              <a:xfrm>
                <a:off x="838200" y="3685592"/>
                <a:ext cx="3261051" cy="715641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32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妹妹吃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TW" altLang="zh-TW" sz="3200" i="1"/>
                        </m:ctrlPr>
                      </m:fPr>
                      <m:num>
                        <m:r>
                          <a:rPr lang="en-US" altLang="zh-TW" sz="3200" i="1"/>
                          <m:t>1</m:t>
                        </m:r>
                      </m:num>
                      <m:den>
                        <m:r>
                          <a:rPr lang="en-US" altLang="zh-TW" sz="3200" i="1"/>
                          <m:t>2</m:t>
                        </m:r>
                      </m:den>
                    </m:f>
                    <m:r>
                      <a:rPr lang="zh-TW" altLang="en-US" sz="3200" i="1">
                        <a:latin typeface="Cambria Math" panose="02040503050406030204" pitchFamily="18" charset="0"/>
                      </a:rPr>
                      <m:t>個</m:t>
                    </m:r>
                  </m:oMath>
                </a14:m>
                <a:r>
                  <a:rPr lang="zh-TW" altLang="en-US" sz="32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酥餅</a:t>
                </a:r>
              </a:p>
            </p:txBody>
          </p:sp>
        </mc:Choice>
        <mc:Fallback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749FE95F-B48A-4E53-B5FF-00DD10D5F8A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3685592"/>
                <a:ext cx="3261051" cy="715641"/>
              </a:xfrm>
              <a:prstGeom prst="rect">
                <a:avLst/>
              </a:prstGeom>
              <a:blipFill>
                <a:blip r:embed="rId4"/>
                <a:stretch>
                  <a:fillRect b="-16529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id="{618D33E4-D405-4DB2-9D95-347CAE2EFBF2}"/>
                  </a:ext>
                </a:extLst>
              </p:cNvPr>
              <p:cNvSpPr/>
              <p:nvPr/>
            </p:nvSpPr>
            <p:spPr>
              <a:xfrm>
                <a:off x="6161078" y="4887481"/>
                <a:ext cx="3776024" cy="73887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32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哥哥吃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TW" altLang="zh-TW" sz="3200" i="1"/>
                        </m:ctrlPr>
                      </m:fPr>
                      <m:num>
                        <m:r>
                          <a:rPr lang="en-US" altLang="zh-TW" sz="3200" i="1"/>
                          <m:t>1</m:t>
                        </m:r>
                      </m:num>
                      <m:den>
                        <m:r>
                          <a:rPr lang="en-US" altLang="zh-TW" sz="32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zh-TW" altLang="en-US" sz="3200" i="1">
                        <a:latin typeface="Cambria Math" panose="02040503050406030204" pitchFamily="18" charset="0"/>
                      </a:rPr>
                      <m:t>個</m:t>
                    </m:r>
                    <m:r>
                      <a:rPr lang="zh-TW" altLang="en-US" sz="3200" i="1">
                        <a:latin typeface="Cambria Math" panose="02040503050406030204" pitchFamily="18" charset="0"/>
                      </a:rPr>
                      <m:t>蛋糕</m:t>
                    </m:r>
                  </m:oMath>
                </a14:m>
                <a:endParaRPr lang="zh-TW" altLang="en-US" sz="3200" dirty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mc:Choice>
        <mc:Fallback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id="{618D33E4-D405-4DB2-9D95-347CAE2EFB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1078" y="4887481"/>
                <a:ext cx="3776024" cy="738878"/>
              </a:xfrm>
              <a:prstGeom prst="rect">
                <a:avLst/>
              </a:prstGeom>
              <a:blipFill>
                <a:blip r:embed="rId5"/>
                <a:stretch>
                  <a:fillRect b="-1440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矩形 9">
            <a:extLst>
              <a:ext uri="{FF2B5EF4-FFF2-40B4-BE49-F238E27FC236}">
                <a16:creationId xmlns:a16="http://schemas.microsoft.com/office/drawing/2014/main" id="{89E28795-F156-40B5-916C-C0E2A9871694}"/>
              </a:ext>
            </a:extLst>
          </p:cNvPr>
          <p:cNvSpPr/>
          <p:nvPr/>
        </p:nvSpPr>
        <p:spPr>
          <a:xfrm>
            <a:off x="1548881" y="5197152"/>
            <a:ext cx="3582955" cy="71564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誰吃的多</a:t>
            </a:r>
            <a:r>
              <a:rPr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3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715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A7A9FBA8-DBCF-488B-BDD0-ED082B2294B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2062" y="99170"/>
          <a:ext cx="11209106" cy="10926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536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3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573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941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63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評量指標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3-s-01</a:t>
                      </a:r>
                      <a:r>
                        <a:rPr lang="zh-TW" altLang="en-US" sz="24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能認識平面圖形的內部、外部與其周界。</a:t>
                      </a:r>
                      <a:r>
                        <a:rPr lang="en-US" altLang="zh-TW" sz="24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107</a:t>
                      </a:r>
                      <a:r>
                        <a:rPr lang="zh-TW" altLang="en-US" sz="24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年</a:t>
                      </a:r>
                      <a:endParaRPr lang="zh-TW" altLang="zh-TW" sz="2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63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知識向度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400" b="1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幾何</a:t>
                      </a:r>
                      <a:endParaRPr lang="zh-TW" sz="2400" b="1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認知向度</a:t>
                      </a:r>
                      <a:endParaRPr lang="zh-TW" sz="2400" b="1" kern="1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400" b="1" kern="1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概念理解</a:t>
                      </a:r>
                      <a:endParaRPr lang="en-US" altLang="zh-TW" sz="2400" b="1" kern="100" dirty="0"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CEFD314E-FE2C-4641-BFBE-8E571312852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29231" y="6026166"/>
          <a:ext cx="10480548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0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01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01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01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68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solidFill>
                            <a:srgbClr val="1302F4"/>
                          </a:solidFill>
                        </a:rPr>
                        <a:t>通過率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47%</a:t>
                      </a:r>
                      <a:r>
                        <a:rPr lang="zh-TW" altLang="en-US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en-US" altLang="zh-TW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46%</a:t>
                      </a:r>
                      <a:r>
                        <a:rPr lang="zh-TW" altLang="en-US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8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2800" b="1" kern="1200" dirty="0">
                          <a:solidFill>
                            <a:srgbClr val="1302F4"/>
                          </a:solidFill>
                          <a:latin typeface="+mn-lt"/>
                          <a:ea typeface="+mn-ea"/>
                          <a:cs typeface="+mn-cs"/>
                        </a:rPr>
                        <a:t>鑑別度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0.63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矩形 13"/>
          <p:cNvSpPr/>
          <p:nvPr/>
        </p:nvSpPr>
        <p:spPr>
          <a:xfrm>
            <a:off x="1117600" y="1580224"/>
            <a:ext cx="6096000" cy="405752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56235" indent="-356235">
              <a:spcAft>
                <a:spcPts val="240"/>
              </a:spcAft>
            </a:pPr>
            <a:r>
              <a:rPr lang="en-US" altLang="zh-TW" sz="32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16.	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關於右圖</a:t>
            </a:r>
            <a:r>
              <a:rPr lang="zh-TW" altLang="zh-TW" sz="3200" kern="100" dirty="0">
                <a:latin typeface="Times New Roman" panose="02020603050405020304" pitchFamily="18" charset="0"/>
              </a:rPr>
              <a:t>，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哪一種說法正確？</a:t>
            </a:r>
          </a:p>
          <a:p>
            <a:pPr>
              <a:spcAft>
                <a:spcPts val="0"/>
              </a:spcAft>
            </a:pPr>
            <a:endParaRPr lang="en-US" altLang="zh-TW" sz="3200" kern="100" dirty="0">
              <a:latin typeface="Times New Roman" panose="02020603050405020304" pitchFamily="18" charset="0"/>
              <a:cs typeface="新細明體" panose="02020500000000000000" pitchFamily="18" charset="-12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TW" altLang="zh-TW" sz="3200" kern="100" dirty="0">
                <a:latin typeface="Times New Roman" panose="02020603050405020304" pitchFamily="18" charset="0"/>
                <a:cs typeface="新細明體" panose="02020500000000000000" pitchFamily="18" charset="-120"/>
              </a:rPr>
              <a:t>①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圖形內部有</a:t>
            </a: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5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個</a:t>
            </a: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       </a:t>
            </a:r>
            <a:r>
              <a:rPr lang="en-US" altLang="zh-TW" sz="2400" dirty="0">
                <a:solidFill>
                  <a:srgbClr val="1302F4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(0.49)</a:t>
            </a:r>
            <a:br>
              <a:rPr lang="en-US" altLang="zh-TW" sz="3200" kern="100" dirty="0">
                <a:latin typeface="Times New Roman" panose="02020603050405020304" pitchFamily="18" charset="0"/>
              </a:rPr>
            </a:br>
            <a:r>
              <a:rPr lang="zh-TW" altLang="zh-TW" sz="3200" kern="100" dirty="0">
                <a:latin typeface="Times New Roman" panose="02020603050405020304" pitchFamily="18" charset="0"/>
                <a:cs typeface="新細明體" panose="02020500000000000000" pitchFamily="18" charset="-120"/>
              </a:rPr>
              <a:t>②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圖形內部有</a:t>
            </a: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3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個</a:t>
            </a: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       </a:t>
            </a:r>
            <a:r>
              <a:rPr lang="en-US" altLang="zh-TW" sz="2400" dirty="0">
                <a:solidFill>
                  <a:srgbClr val="1302F4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(0.02)</a:t>
            </a:r>
            <a:br>
              <a:rPr lang="en-US" altLang="zh-TW" sz="3200" kern="100" dirty="0">
                <a:latin typeface="Times New Roman" panose="02020603050405020304" pitchFamily="18" charset="0"/>
              </a:rPr>
            </a:br>
            <a:r>
              <a:rPr lang="zh-TW" altLang="zh-TW" sz="3200" kern="100" dirty="0">
                <a:latin typeface="Times New Roman" panose="02020603050405020304" pitchFamily="18" charset="0"/>
                <a:cs typeface="新細明體" panose="02020500000000000000" pitchFamily="18" charset="-120"/>
              </a:rPr>
              <a:t>③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圖形內部有</a:t>
            </a: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8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個</a:t>
            </a: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       </a:t>
            </a:r>
            <a:r>
              <a:rPr lang="en-US" altLang="zh-TW" sz="2400" dirty="0">
                <a:solidFill>
                  <a:srgbClr val="1302F4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(0.02)</a:t>
            </a:r>
            <a:br>
              <a:rPr lang="en-US" altLang="zh-TW" sz="3200" kern="100" dirty="0">
                <a:latin typeface="Times New Roman" panose="02020603050405020304" pitchFamily="18" charset="0"/>
              </a:rPr>
            </a:br>
            <a:r>
              <a:rPr lang="zh-TW" altLang="zh-TW" sz="3200" kern="100" dirty="0">
                <a:latin typeface="Times New Roman" panose="02020603050405020304" pitchFamily="18" charset="0"/>
                <a:cs typeface="新細明體" panose="02020500000000000000" pitchFamily="18" charset="-120"/>
              </a:rPr>
              <a:t>④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圖形沒有周界</a:t>
            </a:r>
            <a:r>
              <a:rPr lang="en-US" altLang="zh-TW" sz="24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(0.47)</a:t>
            </a:r>
            <a:endParaRPr lang="zh-TW" altLang="zh-TW" sz="2400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15" name="六角星形 14"/>
          <p:cNvSpPr/>
          <p:nvPr/>
        </p:nvSpPr>
        <p:spPr>
          <a:xfrm>
            <a:off x="4416425" y="2684652"/>
            <a:ext cx="680508" cy="719689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TW" altLang="en-US"/>
          </a:p>
        </p:txBody>
      </p:sp>
      <p:sp>
        <p:nvSpPr>
          <p:cNvPr id="16" name="六角星形 15"/>
          <p:cNvSpPr/>
          <p:nvPr/>
        </p:nvSpPr>
        <p:spPr>
          <a:xfrm>
            <a:off x="4416425" y="3441509"/>
            <a:ext cx="680508" cy="719689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TW" altLang="en-US"/>
          </a:p>
        </p:txBody>
      </p:sp>
      <p:sp>
        <p:nvSpPr>
          <p:cNvPr id="17" name="六角星形 16"/>
          <p:cNvSpPr/>
          <p:nvPr/>
        </p:nvSpPr>
        <p:spPr>
          <a:xfrm>
            <a:off x="4416425" y="4198366"/>
            <a:ext cx="680508" cy="719689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TW" altLang="en-US"/>
          </a:p>
        </p:txBody>
      </p:sp>
      <p:grpSp>
        <p:nvGrpSpPr>
          <p:cNvPr id="18" name="群組 17"/>
          <p:cNvGrpSpPr/>
          <p:nvPr/>
        </p:nvGrpSpPr>
        <p:grpSpPr>
          <a:xfrm>
            <a:off x="7213600" y="1644479"/>
            <a:ext cx="3836247" cy="3594060"/>
            <a:chOff x="0" y="21265"/>
            <a:chExt cx="1480362" cy="1302946"/>
          </a:xfrm>
        </p:grpSpPr>
        <p:sp>
          <p:nvSpPr>
            <p:cNvPr id="19" name="手繪多邊形 18"/>
            <p:cNvSpPr/>
            <p:nvPr/>
          </p:nvSpPr>
          <p:spPr>
            <a:xfrm>
              <a:off x="0" y="233916"/>
              <a:ext cx="1252855" cy="1090295"/>
            </a:xfrm>
            <a:custGeom>
              <a:avLst/>
              <a:gdLst>
                <a:gd name="connsiteX0" fmla="*/ 725412 w 1503151"/>
                <a:gd name="connsiteY0" fmla="*/ 242935 h 1315148"/>
                <a:gd name="connsiteX1" fmla="*/ 1211187 w 1503151"/>
                <a:gd name="connsiteY1" fmla="*/ 795385 h 1315148"/>
                <a:gd name="connsiteX2" fmla="*/ 601587 w 1503151"/>
                <a:gd name="connsiteY2" fmla="*/ 1166860 h 1315148"/>
                <a:gd name="connsiteX3" fmla="*/ 1512 w 1503151"/>
                <a:gd name="connsiteY3" fmla="*/ 700135 h 1315148"/>
                <a:gd name="connsiteX4" fmla="*/ 782562 w 1503151"/>
                <a:gd name="connsiteY4" fmla="*/ 4810 h 1315148"/>
                <a:gd name="connsiteX5" fmla="*/ 1487412 w 1503151"/>
                <a:gd name="connsiteY5" fmla="*/ 433435 h 1315148"/>
                <a:gd name="connsiteX6" fmla="*/ 1220712 w 1503151"/>
                <a:gd name="connsiteY6" fmla="*/ 1204960 h 1315148"/>
                <a:gd name="connsiteX7" fmla="*/ 630162 w 1503151"/>
                <a:gd name="connsiteY7" fmla="*/ 1309735 h 1315148"/>
                <a:gd name="connsiteX8" fmla="*/ 734937 w 1503151"/>
                <a:gd name="connsiteY8" fmla="*/ 1290685 h 1315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03151" h="1315148">
                  <a:moveTo>
                    <a:pt x="725412" y="242935"/>
                  </a:moveTo>
                  <a:cubicBezTo>
                    <a:pt x="978618" y="442166"/>
                    <a:pt x="1231824" y="641398"/>
                    <a:pt x="1211187" y="795385"/>
                  </a:cubicBezTo>
                  <a:cubicBezTo>
                    <a:pt x="1190550" y="949372"/>
                    <a:pt x="803200" y="1182735"/>
                    <a:pt x="601587" y="1166860"/>
                  </a:cubicBezTo>
                  <a:cubicBezTo>
                    <a:pt x="399974" y="1150985"/>
                    <a:pt x="-28650" y="893810"/>
                    <a:pt x="1512" y="700135"/>
                  </a:cubicBezTo>
                  <a:cubicBezTo>
                    <a:pt x="31674" y="506460"/>
                    <a:pt x="534912" y="49260"/>
                    <a:pt x="782562" y="4810"/>
                  </a:cubicBezTo>
                  <a:cubicBezTo>
                    <a:pt x="1030212" y="-39640"/>
                    <a:pt x="1414387" y="233410"/>
                    <a:pt x="1487412" y="433435"/>
                  </a:cubicBezTo>
                  <a:cubicBezTo>
                    <a:pt x="1560437" y="633460"/>
                    <a:pt x="1363587" y="1058910"/>
                    <a:pt x="1220712" y="1204960"/>
                  </a:cubicBezTo>
                  <a:cubicBezTo>
                    <a:pt x="1077837" y="1351010"/>
                    <a:pt x="711124" y="1295448"/>
                    <a:pt x="630162" y="1309735"/>
                  </a:cubicBezTo>
                  <a:cubicBezTo>
                    <a:pt x="549199" y="1324023"/>
                    <a:pt x="642068" y="1307354"/>
                    <a:pt x="734937" y="1290685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0" name="六角星形 19"/>
            <p:cNvSpPr/>
            <p:nvPr/>
          </p:nvSpPr>
          <p:spPr>
            <a:xfrm>
              <a:off x="680484" y="818707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1" name="六角星形 20"/>
            <p:cNvSpPr/>
            <p:nvPr/>
          </p:nvSpPr>
          <p:spPr>
            <a:xfrm>
              <a:off x="63795" y="691116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2" name="六角星形 21"/>
            <p:cNvSpPr/>
            <p:nvPr/>
          </p:nvSpPr>
          <p:spPr>
            <a:xfrm>
              <a:off x="361507" y="435935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3" name="六角星形 22"/>
            <p:cNvSpPr/>
            <p:nvPr/>
          </p:nvSpPr>
          <p:spPr>
            <a:xfrm>
              <a:off x="265814" y="925033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4" name="六角星形 23"/>
            <p:cNvSpPr/>
            <p:nvPr/>
          </p:nvSpPr>
          <p:spPr>
            <a:xfrm>
              <a:off x="435935" y="680484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5" name="六角星形 24"/>
            <p:cNvSpPr/>
            <p:nvPr/>
          </p:nvSpPr>
          <p:spPr>
            <a:xfrm>
              <a:off x="616688" y="21265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6" name="六角星形 25"/>
            <p:cNvSpPr/>
            <p:nvPr/>
          </p:nvSpPr>
          <p:spPr>
            <a:xfrm>
              <a:off x="1060811" y="192747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7" name="六角星形 26"/>
            <p:cNvSpPr/>
            <p:nvPr/>
          </p:nvSpPr>
          <p:spPr>
            <a:xfrm>
              <a:off x="1318437" y="574158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20163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請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指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出長方形的周長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在哪裡？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3935760" y="2492896"/>
            <a:ext cx="4320000" cy="3240000"/>
            <a:chOff x="2411760" y="2636912"/>
            <a:chExt cx="4320480" cy="2592288"/>
          </a:xfrm>
        </p:grpSpPr>
        <p:sp>
          <p:nvSpPr>
            <p:cNvPr id="4" name="矩形 3"/>
            <p:cNvSpPr/>
            <p:nvPr/>
          </p:nvSpPr>
          <p:spPr>
            <a:xfrm>
              <a:off x="2411760" y="2636912"/>
              <a:ext cx="4320480" cy="2592288"/>
            </a:xfrm>
            <a:prstGeom prst="rect">
              <a:avLst/>
            </a:prstGeom>
            <a:solidFill>
              <a:srgbClr val="FFFF00"/>
            </a:solidFill>
            <a:ln w="63500"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6" name="直線接點 5"/>
            <p:cNvCxnSpPr/>
            <p:nvPr/>
          </p:nvCxnSpPr>
          <p:spPr>
            <a:xfrm>
              <a:off x="2411760" y="2636912"/>
              <a:ext cx="4320480" cy="2592288"/>
            </a:xfrm>
            <a:prstGeom prst="line">
              <a:avLst/>
            </a:prstGeom>
            <a:ln w="635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矩形 26"/>
          <p:cNvSpPr/>
          <p:nvPr/>
        </p:nvSpPr>
        <p:spPr>
          <a:xfrm>
            <a:off x="3935760" y="2492896"/>
            <a:ext cx="4320480" cy="3240360"/>
          </a:xfrm>
          <a:prstGeom prst="rect">
            <a:avLst/>
          </a:prstGeom>
          <a:noFill/>
          <a:ln w="635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51929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年月日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84261750-A935-4FF6-B8D7-5968D088F9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7739" y="2103878"/>
            <a:ext cx="6536428" cy="4612153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CC17D290-C616-4CE4-A430-194DBF836C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833" y="3281484"/>
            <a:ext cx="6316824" cy="2068125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7EAA07A3-A5F4-429A-A45F-19D43CAB5A80}"/>
              </a:ext>
            </a:extLst>
          </p:cNvPr>
          <p:cNvSpPr/>
          <p:nvPr/>
        </p:nvSpPr>
        <p:spPr>
          <a:xfrm>
            <a:off x="3442996" y="6139543"/>
            <a:ext cx="2653004" cy="475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>
                    <a:lumMod val="85000"/>
                  </a:schemeClr>
                </a:solidFill>
              </a:rPr>
              <a:t>引自</a:t>
            </a:r>
            <a:r>
              <a:rPr lang="en-US" altLang="zh-TW" dirty="0">
                <a:solidFill>
                  <a:schemeClr val="bg1">
                    <a:lumMod val="85000"/>
                  </a:schemeClr>
                </a:solidFill>
              </a:rPr>
              <a:t>https://</a:t>
            </a:r>
            <a:r>
              <a:rPr lang="en-US" altLang="zh-TW" dirty="0" err="1">
                <a:solidFill>
                  <a:schemeClr val="bg1">
                    <a:lumMod val="85000"/>
                  </a:schemeClr>
                </a:solidFill>
              </a:rPr>
              <a:t>tpwli.naer.edu.tw</a:t>
            </a:r>
            <a:r>
              <a:rPr lang="en-US" altLang="zh-TW" dirty="0">
                <a:solidFill>
                  <a:schemeClr val="bg1">
                    <a:lumMod val="85000"/>
                  </a:schemeClr>
                </a:solidFill>
              </a:rPr>
              <a:t>/</a:t>
            </a:r>
            <a:endParaRPr lang="zh-TW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327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theme/theme1.xml><?xml version="1.0" encoding="utf-8"?>
<a:theme xmlns:a="http://schemas.openxmlformats.org/drawingml/2006/main" name="1_Office 佈景主題">
  <a:themeElements>
    <a:clrScheme name="Office 佈景主題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大同簡報範本7</Template>
  <TotalTime>1802</TotalTime>
  <Words>869</Words>
  <Application>Microsoft Office PowerPoint</Application>
  <PresentationFormat>寬螢幕</PresentationFormat>
  <Paragraphs>108</Paragraphs>
  <Slides>28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16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28</vt:i4>
      </vt:variant>
    </vt:vector>
  </HeadingPairs>
  <TitlesOfParts>
    <vt:vector size="45" baseType="lpstr">
      <vt:lpstr>文鼎海報體</vt:lpstr>
      <vt:lpstr>華康POP1體W7</vt:lpstr>
      <vt:lpstr>華康少女文字W8</vt:lpstr>
      <vt:lpstr>華康布丁體</vt:lpstr>
      <vt:lpstr>華康海報體W12</vt:lpstr>
      <vt:lpstr>華康海報體W12(P)</vt:lpstr>
      <vt:lpstr>華康康楷體W5(P)</vt:lpstr>
      <vt:lpstr>華康儷金黑</vt:lpstr>
      <vt:lpstr>新細明體</vt:lpstr>
      <vt:lpstr>標楷體</vt:lpstr>
      <vt:lpstr>Arial</vt:lpstr>
      <vt:lpstr>Calibri</vt:lpstr>
      <vt:lpstr>Cambria Math</vt:lpstr>
      <vt:lpstr>Century Gothic</vt:lpstr>
      <vt:lpstr>Times New Roman</vt:lpstr>
      <vt:lpstr>Wingdings 3</vt:lpstr>
      <vt:lpstr>1_Office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迷思概念-分數</vt:lpstr>
      <vt:lpstr>迷思概念-分數</vt:lpstr>
      <vt:lpstr>迷思概念-單位分數:分母越大，值越大?</vt:lpstr>
      <vt:lpstr>迷思概念-周界</vt:lpstr>
      <vt:lpstr>迷思概念-日期</vt:lpstr>
      <vt:lpstr>PowerPoint 簡報</vt:lpstr>
      <vt:lpstr>分數:平分&amp;部分對整體</vt:lpstr>
      <vt:lpstr>分數:單位量不同，無法比較</vt:lpstr>
      <vt:lpstr>PowerPoint 簡報</vt:lpstr>
      <vt:lpstr>請指出長方形的周長在哪裡？</vt:lpstr>
      <vt:lpstr>年月日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大同國小 友善校園宣導</dc:title>
  <dc:creator>User</dc:creator>
  <cp:lastModifiedBy>admin</cp:lastModifiedBy>
  <cp:revision>121</cp:revision>
  <dcterms:created xsi:type="dcterms:W3CDTF">2022-02-22T06:33:05Z</dcterms:created>
  <dcterms:modified xsi:type="dcterms:W3CDTF">2022-05-26T03:16:29Z</dcterms:modified>
</cp:coreProperties>
</file>