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5" r:id="rId2"/>
    <p:sldId id="277" r:id="rId3"/>
    <p:sldId id="278" r:id="rId4"/>
    <p:sldId id="279" r:id="rId5"/>
    <p:sldId id="280" r:id="rId6"/>
    <p:sldId id="267" r:id="rId7"/>
    <p:sldId id="281" r:id="rId8"/>
    <p:sldId id="282" r:id="rId9"/>
    <p:sldId id="283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327" r:id="rId18"/>
    <p:sldId id="328" r:id="rId19"/>
    <p:sldId id="329" r:id="rId20"/>
    <p:sldId id="300" r:id="rId21"/>
    <p:sldId id="308" r:id="rId22"/>
    <p:sldId id="309" r:id="rId23"/>
    <p:sldId id="310" r:id="rId24"/>
    <p:sldId id="311" r:id="rId25"/>
    <p:sldId id="312" r:id="rId26"/>
    <p:sldId id="315" r:id="rId27"/>
    <p:sldId id="316" r:id="rId28"/>
    <p:sldId id="317" r:id="rId29"/>
    <p:sldId id="318" r:id="rId30"/>
    <p:sldId id="319" r:id="rId3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CCFF3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3488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1379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18202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0988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944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4199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9210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zh-TW" alt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13650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42730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772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535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D5B0238-58E8-4493-9146-160A21C1D01A}" type="datetimeFigureOut">
              <a:rPr lang="zh-TW" altLang="en-US" smtClean="0"/>
              <a:pPr/>
              <a:t>2021/4/13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BCE2AB-6B6F-4DF1-811C-37D34E08B70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259379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1560" y="237860"/>
            <a:ext cx="10058400" cy="1371600"/>
          </a:xfrm>
        </p:spPr>
        <p:txBody>
          <a:bodyPr/>
          <a:lstStyle/>
          <a:p>
            <a:pPr algn="ctr"/>
            <a:r>
              <a:rPr lang="en-US" altLang="zh-TW" dirty="0" smtClean="0"/>
              <a:t>4W1H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10796" y="923660"/>
            <a:ext cx="11539928" cy="55371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【When】</a:t>
            </a: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“ 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the final check in time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”最晚劃位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間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None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“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boarding time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”登機時間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None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“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departure time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”飛機起飛時間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【Where】</a:t>
            </a:r>
          </a:p>
          <a:p>
            <a:pPr marL="0" indent="0">
              <a:buNone/>
            </a:pPr>
            <a:r>
              <a:rPr lang="en-US" altLang="zh-TW" dirty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E ticket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電子機票上會顯示在第幾航廈搭機，桃園機場目前有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1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航廈和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2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航廈，出發前要先確認清楚。</a:t>
            </a:r>
            <a:endParaRPr lang="en-US" altLang="zh-TW" sz="2000" dirty="0" smtClean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【How】</a:t>
            </a:r>
          </a:p>
          <a:p>
            <a:pPr marL="0" indent="0">
              <a:buNone/>
            </a:pPr>
            <a:r>
              <a:rPr lang="zh-TW" altLang="en-US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 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使用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google map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，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搜尋從龍安國小出發，如何用最快時間到達桃園機場第二航廈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。</a:t>
            </a:r>
            <a:endParaRPr lang="en-US" altLang="zh-TW" sz="2000" dirty="0" smtClean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【</a:t>
            </a:r>
            <a:r>
              <a:rPr lang="zh-TW" altLang="en-US" sz="24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What】</a:t>
            </a:r>
          </a:p>
          <a:p>
            <a:pPr marL="0" indent="0">
              <a:buNone/>
            </a:pP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「行李打包確認表」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Packing check list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，那些是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must  bring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必須要帶的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。</a:t>
            </a:r>
            <a:endParaRPr lang="en-US" altLang="zh-TW" sz="2000" dirty="0" smtClean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【Who】</a:t>
            </a:r>
          </a:p>
          <a:p>
            <a:pPr marL="0" indent="0">
              <a:buNone/>
            </a:pPr>
            <a:r>
              <a:rPr lang="zh-TW" altLang="en-US" sz="2000" dirty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到了出境大廳，面對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ground staff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地勤人員該如何完成劃位，登機後與</a:t>
            </a:r>
            <a:r>
              <a:rPr lang="en-US" altLang="zh-TW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flight attendant</a:t>
            </a:r>
            <a:r>
              <a:rPr lang="zh-TW" altLang="en-US" sz="2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空服員該如何應對。</a:t>
            </a:r>
            <a:endParaRPr lang="zh-TW" altLang="en-US" sz="2000" dirty="0">
              <a:latin typeface="EngTRESS A" panose="02000500000000000000" pitchFamily="2" charset="0"/>
              <a:ea typeface="標楷體" panose="03000509000000000000" pitchFamily="65" charset="-120"/>
            </a:endParaRPr>
          </a:p>
        </p:txBody>
      </p:sp>
      <p:pic>
        <p:nvPicPr>
          <p:cNvPr id="4" name="圖片 3" descr="D:\桌面\公開授課-Celine - 英語\e ticke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816" y="509666"/>
            <a:ext cx="3210144" cy="2638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661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26664" y="404850"/>
            <a:ext cx="5138928" cy="948462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latin typeface="EngTRESS A" panose="02000500000000000000" pitchFamily="2" charset="0"/>
              </a:rPr>
              <a:t>plane</a:t>
            </a:r>
            <a:endParaRPr lang="zh-TW" altLang="en-US" sz="6000" dirty="0">
              <a:latin typeface="EngTRESS A" panose="02000500000000000000" pitchFamily="2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2977896" y="1224762"/>
            <a:ext cx="5138928" cy="948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飛機</a:t>
            </a:r>
            <a:r>
              <a:rPr kumimoji="0" lang="zh-TW" alt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8194" name="Picture 2" descr="可能是飛機和文字的圖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1302" y="2085467"/>
            <a:ext cx="6811497" cy="4132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3260" y="2269477"/>
            <a:ext cx="5138928" cy="948462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latin typeface="EngTRESS A" panose="02000500000000000000" pitchFamily="2" charset="0"/>
              </a:rPr>
              <a:t>Flight attendant</a:t>
            </a:r>
            <a:endParaRPr lang="zh-TW" altLang="en-US" sz="6000" dirty="0">
              <a:latin typeface="EngTRESS A" panose="02000500000000000000" pitchFamily="2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718543" y="3447852"/>
            <a:ext cx="5138928" cy="948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kumimoji="0" lang="zh-TW" alt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7172" name="Picture 4" descr="可能是文字的圖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2367" y="418068"/>
            <a:ext cx="3666617" cy="60595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67528" y="2032482"/>
            <a:ext cx="5138928" cy="948462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latin typeface="EngTRESS A" panose="02000500000000000000" pitchFamily="2" charset="0"/>
              </a:rPr>
              <a:t>On board</a:t>
            </a:r>
            <a:endParaRPr lang="zh-TW" altLang="en-US" sz="6000" dirty="0">
              <a:latin typeface="EngTRESS A" panose="02000500000000000000" pitchFamily="2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5273040" y="3273018"/>
            <a:ext cx="5138928" cy="948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登機</a:t>
            </a:r>
            <a:r>
              <a:rPr kumimoji="0" lang="zh-TW" alt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6146" name="Picture 2" descr="可能是 2 個人、大家站著和室內的圖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5150" y="542570"/>
            <a:ext cx="3822065" cy="57561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80944" y="496290"/>
            <a:ext cx="5138928" cy="948462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latin typeface="EngTRESS A" panose="02000500000000000000" pitchFamily="2" charset="0"/>
              </a:rPr>
              <a:t>Boarding pass</a:t>
            </a:r>
            <a:endParaRPr lang="zh-TW" altLang="en-US" sz="6000" dirty="0">
              <a:latin typeface="EngTRESS A" panose="02000500000000000000" pitchFamily="2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2996184" y="1252194"/>
            <a:ext cx="5138928" cy="948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登機證</a:t>
            </a:r>
            <a:r>
              <a:rPr kumimoji="0" lang="zh-TW" alt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5124" name="Picture 4" descr="可能是飛機的圖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0446" y="2101596"/>
            <a:ext cx="6345809" cy="4325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69336" y="331164"/>
            <a:ext cx="5138928" cy="948462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latin typeface="EngTRESS A" panose="02000500000000000000" pitchFamily="2" charset="0"/>
              </a:rPr>
              <a:t>pilot</a:t>
            </a:r>
            <a:endParaRPr lang="zh-TW" altLang="en-US" sz="6000" dirty="0">
              <a:latin typeface="EngTRESS A" panose="02000500000000000000" pitchFamily="2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2878111" y="1279626"/>
            <a:ext cx="7060367" cy="9484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飛行員</a:t>
            </a:r>
            <a:r>
              <a:rPr lang="en-US" altLang="zh-TW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機長</a:t>
            </a:r>
            <a:r>
              <a:rPr lang="en-US" altLang="zh-TW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ngTRESS A" panose="02000500000000000000" pitchFamily="2" charset="0"/>
                <a:ea typeface="標楷體" panose="03000509000000000000" pitchFamily="65" charset="-120"/>
              </a:rPr>
              <a:t>captain</a:t>
            </a:r>
            <a:r>
              <a:rPr lang="en-US" altLang="zh-TW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</a:rPr>
              <a:t> 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</a:endParaRPr>
          </a:p>
        </p:txBody>
      </p:sp>
      <p:pic>
        <p:nvPicPr>
          <p:cNvPr id="17412" name="Picture 4" descr="可能是 2 個人、飛機和室內的圖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7296" y="2130552"/>
            <a:ext cx="5974300" cy="4005072"/>
          </a:xfrm>
          <a:prstGeom prst="rect">
            <a:avLst/>
          </a:prstGeom>
          <a:noFill/>
        </p:spPr>
      </p:pic>
      <p:pic>
        <p:nvPicPr>
          <p:cNvPr id="17414" name="Picture 6" descr="可能是 1 人、坐著、飛機和室內的圖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903" y="2130552"/>
            <a:ext cx="5349240" cy="40119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2596" y="2103348"/>
            <a:ext cx="5138928" cy="948462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latin typeface="EngTRESS A" panose="02000500000000000000" pitchFamily="2" charset="0"/>
              </a:rPr>
              <a:t>Take off</a:t>
            </a:r>
            <a:endParaRPr lang="zh-TW" altLang="en-US" sz="6000" dirty="0">
              <a:latin typeface="EngTRESS A" panose="02000500000000000000" pitchFamily="2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6129528" y="3193008"/>
            <a:ext cx="5138928" cy="948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起飛</a:t>
            </a:r>
            <a:r>
              <a:rPr kumimoji="0" lang="zh-TW" alt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4098" name="Picture 2" descr="可能是飛機和戶外的圖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2399" y="400812"/>
            <a:ext cx="5843016" cy="5843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19272" y="523722"/>
            <a:ext cx="5138928" cy="948462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latin typeface="EngTRESS A" panose="02000500000000000000" pitchFamily="2" charset="0"/>
              </a:rPr>
              <a:t>Fasten seat belt</a:t>
            </a:r>
            <a:endParaRPr lang="zh-TW" altLang="en-US" sz="6000" dirty="0">
              <a:latin typeface="EngTRESS A" panose="02000500000000000000" pitchFamily="2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3252216" y="1297914"/>
            <a:ext cx="5138928" cy="948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繫上安全帶</a:t>
            </a: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074" name="Picture 2" descr="可能是室內的圖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113" y="2209799"/>
            <a:ext cx="5571049" cy="3867151"/>
          </a:xfrm>
          <a:prstGeom prst="rect">
            <a:avLst/>
          </a:prstGeom>
          <a:noFill/>
        </p:spPr>
      </p:pic>
      <p:pic>
        <p:nvPicPr>
          <p:cNvPr id="3076" name="Picture 4" descr="未提供相片說明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50203" y="2230733"/>
            <a:ext cx="5803647" cy="38542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10128" y="331698"/>
            <a:ext cx="5138928" cy="948462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latin typeface="EngTRESS A" panose="02000500000000000000" pitchFamily="2" charset="0"/>
              </a:rPr>
              <a:t>Remain seated</a:t>
            </a:r>
            <a:endParaRPr lang="zh-TW" altLang="en-US" sz="6000" dirty="0">
              <a:latin typeface="EngTRESS A" panose="02000500000000000000" pitchFamily="2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3310128" y="1207893"/>
            <a:ext cx="5138928" cy="7632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留在座位上</a:t>
            </a: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050" name="Picture 2" descr="可能是飛機和顯示的文字是「 explained. EXPRESS HEALTH 」的圖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5846" y="1898904"/>
            <a:ext cx="8267271" cy="45986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86728" y="621056"/>
            <a:ext cx="48830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dirty="0">
                <a:latin typeface="EngTRESS A" panose="02000500000000000000" pitchFamily="2" charset="0"/>
              </a:rPr>
              <a:t>On the plane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在飛機上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645" y="1616083"/>
            <a:ext cx="11002781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3600" dirty="0">
                <a:latin typeface="EngTRESS A" panose="02000500000000000000" pitchFamily="2" charset="0"/>
              </a:rPr>
              <a:t>Flight attendant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3600" dirty="0"/>
              <a:t>: </a:t>
            </a:r>
            <a:r>
              <a:rPr lang="en-US" altLang="zh-TW" sz="3600" dirty="0" smtClean="0">
                <a:latin typeface="EngTRESS A" panose="02000500000000000000" pitchFamily="2" charset="0"/>
              </a:rPr>
              <a:t>Welcome </a:t>
            </a:r>
            <a:r>
              <a:rPr lang="en-US" altLang="zh-TW" sz="3600" dirty="0">
                <a:latin typeface="EngTRESS A" panose="02000500000000000000" pitchFamily="2" charset="0"/>
              </a:rPr>
              <a:t>on board</a:t>
            </a:r>
            <a:r>
              <a:rPr lang="en-US" altLang="zh-TW" sz="3600" dirty="0" smtClean="0"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endParaRPr lang="en-US" altLang="zh-TW" sz="36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3600" dirty="0">
                <a:latin typeface="EngTRESS A" panose="02000500000000000000" pitchFamily="2" charset="0"/>
              </a:rPr>
              <a:t> </a:t>
            </a:r>
            <a:r>
              <a:rPr lang="en-US" altLang="zh-TW" sz="3600" dirty="0" smtClean="0">
                <a:latin typeface="EngTRESS A" panose="02000500000000000000" pitchFamily="2" charset="0"/>
              </a:rPr>
              <a:t>                                       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歡迎登機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500"/>
              </a:lnSpc>
            </a:pP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>
                <a:latin typeface="EngTRESS A" panose="02000500000000000000" pitchFamily="2" charset="0"/>
                <a:cs typeface="Times New Roman" panose="02020603050405020304" pitchFamily="18" charset="0"/>
              </a:rPr>
              <a:t>May I have your boarding pass</a:t>
            </a:r>
            <a:r>
              <a:rPr lang="en-US" altLang="zh-TW" sz="3600" dirty="0" smtClean="0">
                <a:latin typeface="EngTRESS A" panose="02000500000000000000" pitchFamily="2" charset="0"/>
                <a:cs typeface="Times New Roman" panose="02020603050405020304" pitchFamily="18" charset="0"/>
              </a:rPr>
              <a:t>?</a:t>
            </a: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endParaRPr lang="en-US" altLang="zh-TW" sz="3600" dirty="0">
              <a:solidFill>
                <a:srgbClr val="000000"/>
              </a:solidFill>
              <a:latin typeface="EngTRESS A" panose="02000500000000000000" pitchFamily="2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3600" dirty="0" smtClean="0">
                <a:solidFill>
                  <a:srgbClr val="000000"/>
                </a:solidFill>
                <a:latin typeface="EngTRESS A" panose="020005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細明體" panose="02020509000000000000" pitchFamily="49" charset="-120"/>
              </a:rPr>
              <a:t>可以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  <a:cs typeface="細明體" panose="02020509000000000000" pitchFamily="49" charset="-120"/>
              </a:rPr>
              <a:t>給我您的登機證嗎？</a:t>
            </a:r>
            <a:r>
              <a:rPr lang="zh-TW" altLang="en-US" sz="3600" dirty="0"/>
              <a:t> </a:t>
            </a:r>
            <a:endParaRPr lang="zh-TW" altLang="en-US" sz="3600" dirty="0"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68447" y="3996222"/>
            <a:ext cx="68243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600" dirty="0">
                <a:latin typeface="EngTRESS A" panose="02000500000000000000" pitchFamily="2" charset="0"/>
              </a:rPr>
              <a:t>Passenger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3600" dirty="0"/>
              <a:t>: </a:t>
            </a:r>
            <a:r>
              <a:rPr lang="en-US" altLang="zh-TW" sz="3600" dirty="0">
                <a:latin typeface="EngTRESS A" panose="02000500000000000000" pitchFamily="2" charset="0"/>
              </a:rPr>
              <a:t>Here you are. 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給你</a:t>
            </a:r>
          </a:p>
        </p:txBody>
      </p:sp>
      <p:sp>
        <p:nvSpPr>
          <p:cNvPr id="5" name="矩形 4"/>
          <p:cNvSpPr/>
          <p:nvPr/>
        </p:nvSpPr>
        <p:spPr>
          <a:xfrm>
            <a:off x="1406541" y="4686155"/>
            <a:ext cx="10135885" cy="1520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dirty="0">
                <a:latin typeface="EngTRESS A" panose="02000500000000000000" pitchFamily="2" charset="0"/>
              </a:rPr>
              <a:t>Flight attendant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3600" dirty="0"/>
              <a:t>: </a:t>
            </a:r>
            <a:r>
              <a:rPr lang="en-US" altLang="zh-TW" sz="3600" dirty="0">
                <a:latin typeface="EngTRESS A" panose="02000500000000000000" pitchFamily="2" charset="0"/>
              </a:rPr>
              <a:t>32A. 32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排</a:t>
            </a:r>
            <a:r>
              <a:rPr lang="en-US" altLang="zh-TW" sz="3600" dirty="0">
                <a:latin typeface="EngTRESS A" panose="02000500000000000000" pitchFamily="2" charset="0"/>
              </a:rPr>
              <a:t>A</a:t>
            </a:r>
            <a:r>
              <a:rPr lang="en-US" altLang="zh-TW" sz="3600" dirty="0"/>
              <a:t>  </a:t>
            </a:r>
            <a:endParaRPr lang="en-US" altLang="zh-TW" sz="3600" dirty="0" smtClean="0"/>
          </a:p>
          <a:p>
            <a:pPr>
              <a:lnSpc>
                <a:spcPts val="2500"/>
              </a:lnSpc>
            </a:pPr>
            <a:endParaRPr lang="en-US" altLang="zh-TW" sz="3600" dirty="0">
              <a:latin typeface="EngTRESS A" panose="02000500000000000000" pitchFamily="2" charset="0"/>
            </a:endParaRPr>
          </a:p>
          <a:p>
            <a:r>
              <a:rPr lang="zh-TW" altLang="en-US" sz="3600" dirty="0" smtClean="0">
                <a:latin typeface="EngTRESS A" panose="02000500000000000000" pitchFamily="2" charset="0"/>
              </a:rPr>
              <a:t>                                        </a:t>
            </a:r>
            <a:r>
              <a:rPr lang="en-US" altLang="zh-TW" sz="3600" dirty="0" smtClean="0">
                <a:latin typeface="EngTRESS A" panose="02000500000000000000" pitchFamily="2" charset="0"/>
              </a:rPr>
              <a:t>This </a:t>
            </a:r>
            <a:r>
              <a:rPr lang="en-US" altLang="zh-TW" sz="3600" dirty="0">
                <a:latin typeface="EngTRESS A" panose="02000500000000000000" pitchFamily="2" charset="0"/>
              </a:rPr>
              <a:t>way , please.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這邊請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043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4558" y="1558258"/>
            <a:ext cx="11047751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800" dirty="0">
                <a:latin typeface="EngTRESS A" panose="02000500000000000000" pitchFamily="2" charset="0"/>
              </a:rPr>
              <a:t>Pilot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機長</a:t>
            </a:r>
            <a:r>
              <a:rPr lang="en-US" altLang="zh-TW" sz="4800" dirty="0">
                <a:latin typeface="EngTRESS A" panose="02000500000000000000" pitchFamily="2" charset="0"/>
              </a:rPr>
              <a:t>: </a:t>
            </a:r>
            <a:r>
              <a:rPr lang="en-US" altLang="zh-TW" sz="4800" dirty="0" smtClean="0">
                <a:latin typeface="EngTRESS A" panose="02000500000000000000" pitchFamily="2" charset="0"/>
              </a:rPr>
              <a:t>The </a:t>
            </a:r>
            <a:r>
              <a:rPr lang="en-US" altLang="zh-TW" sz="4800" dirty="0">
                <a:latin typeface="EngTRESS A" panose="02000500000000000000" pitchFamily="2" charset="0"/>
              </a:rPr>
              <a:t>plane is about to take off.  </a:t>
            </a: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800" dirty="0">
              <a:latin typeface="EngTRESS A" panose="02000500000000000000" pitchFamily="2" charset="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r>
              <a:rPr lang="en-US" altLang="zh-TW" sz="4800" dirty="0" smtClean="0">
                <a:latin typeface="EngTRESS A" panose="02000500000000000000" pitchFamily="2" charset="0"/>
                <a:ea typeface="標楷體" pitchFamily="65" charset="-120"/>
              </a:rPr>
              <a:t>                 </a:t>
            </a:r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飛機</a:t>
            </a:r>
            <a:r>
              <a:rPr lang="zh-TW" altLang="en-US" sz="4800" dirty="0">
                <a:latin typeface="標楷體" pitchFamily="65" charset="-120"/>
                <a:ea typeface="標楷體" pitchFamily="65" charset="-120"/>
              </a:rPr>
              <a:t>即將</a:t>
            </a:r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起飛</a:t>
            </a:r>
            <a:endParaRPr lang="en-US" altLang="zh-TW" sz="4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endParaRPr lang="en-US" altLang="zh-TW" sz="4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endParaRPr lang="en-US" altLang="zh-TW" sz="480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zh-TW" altLang="en-US" sz="4800" dirty="0">
                <a:latin typeface="EngTRESS A" panose="02000500000000000000" pitchFamily="2" charset="0"/>
              </a:rPr>
              <a:t>                 </a:t>
            </a:r>
            <a:r>
              <a:rPr lang="zh-TW" altLang="en-US" sz="4800" dirty="0" smtClean="0">
                <a:latin typeface="EngTRESS A" panose="02000500000000000000" pitchFamily="2" charset="0"/>
              </a:rPr>
              <a:t> </a:t>
            </a:r>
            <a:r>
              <a:rPr lang="en-US" altLang="zh-TW" sz="4800" dirty="0">
                <a:latin typeface="EngTRESS A" panose="02000500000000000000" pitchFamily="2" charset="0"/>
              </a:rPr>
              <a:t>Please fasten your seat belt </a:t>
            </a:r>
            <a:r>
              <a:rPr lang="en-US" altLang="zh-TW" sz="4800" dirty="0" smtClean="0">
                <a:latin typeface="EngTRESS A" panose="02000500000000000000" pitchFamily="2" charset="0"/>
              </a:rPr>
              <a:t>and</a:t>
            </a:r>
          </a:p>
          <a:p>
            <a:pPr>
              <a:lnSpc>
                <a:spcPts val="2500"/>
              </a:lnSpc>
              <a:buNone/>
            </a:pP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r>
              <a:rPr lang="en-US" altLang="zh-TW" sz="4800" dirty="0">
                <a:latin typeface="EngTRESS A" panose="02000500000000000000" pitchFamily="2" charset="0"/>
              </a:rPr>
              <a:t> </a:t>
            </a:r>
            <a:r>
              <a:rPr lang="en-US" altLang="zh-TW" sz="4800" dirty="0" smtClean="0">
                <a:latin typeface="EngTRESS A" panose="02000500000000000000" pitchFamily="2" charset="0"/>
              </a:rPr>
              <a:t>                 remain </a:t>
            </a:r>
            <a:r>
              <a:rPr lang="en-US" altLang="zh-TW" sz="4800" dirty="0">
                <a:latin typeface="EngTRESS A" panose="02000500000000000000" pitchFamily="2" charset="0"/>
              </a:rPr>
              <a:t>seated.</a:t>
            </a:r>
            <a:r>
              <a:rPr lang="zh-TW" altLang="en-US" sz="4800" dirty="0">
                <a:latin typeface="EngTRESS A" panose="02000500000000000000" pitchFamily="2" charset="0"/>
              </a:rPr>
              <a:t> </a:t>
            </a: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endParaRPr lang="en-US" altLang="zh-TW" sz="4800" dirty="0">
              <a:latin typeface="EngTRESS A" panose="02000500000000000000" pitchFamily="2" charset="0"/>
              <a:ea typeface="標楷體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zh-TW" altLang="en-US" sz="4800" dirty="0" smtClean="0">
                <a:latin typeface="EngTRESS A" panose="02000500000000000000" pitchFamily="2" charset="0"/>
                <a:ea typeface="標楷體" pitchFamily="65" charset="-120"/>
              </a:rPr>
              <a:t>                  </a:t>
            </a:r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請</a:t>
            </a:r>
            <a:r>
              <a:rPr lang="zh-TW" altLang="en-US" sz="4800" dirty="0">
                <a:latin typeface="標楷體" pitchFamily="65" charset="-120"/>
                <a:ea typeface="標楷體" pitchFamily="65" charset="-120"/>
              </a:rPr>
              <a:t>繫上安全帶並保持就座</a:t>
            </a:r>
            <a:endParaRPr lang="en-US" altLang="zh-TW" sz="48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42149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9784" y="1307015"/>
            <a:ext cx="11862216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EngTRESS A" panose="02000500000000000000" pitchFamily="2" charset="0"/>
              </a:rPr>
              <a:t>:</a:t>
            </a:r>
            <a:r>
              <a:rPr lang="zh-TW" altLang="en-US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latin typeface="EngTRESS A" panose="02000500000000000000" pitchFamily="2" charset="0"/>
              </a:rPr>
              <a:t>Would you like </a:t>
            </a:r>
            <a:r>
              <a:rPr lang="en-US" altLang="zh-TW" sz="4000" dirty="0" smtClean="0">
                <a:latin typeface="EngTRESS A" panose="02000500000000000000" pitchFamily="2" charset="0"/>
              </a:rPr>
              <a:t>to have</a:t>
            </a:r>
            <a:r>
              <a:rPr lang="en-US" altLang="zh-TW" sz="4000" dirty="0">
                <a:latin typeface="EngTRESS A" panose="02000500000000000000" pitchFamily="2" charset="0"/>
              </a:rPr>
              <a:t> </a:t>
            </a:r>
            <a:r>
              <a:rPr lang="en-US" altLang="zh-TW" sz="4000" dirty="0" smtClean="0">
                <a:latin typeface="EngTRESS A" panose="02000500000000000000" pitchFamily="2" charset="0"/>
              </a:rPr>
              <a:t>chicken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     noodles</a:t>
            </a:r>
            <a:r>
              <a:rPr lang="en-US" altLang="zh-TW" sz="4000" dirty="0">
                <a:latin typeface="EngTRESS A" panose="02000500000000000000" pitchFamily="2" charset="0"/>
              </a:rPr>
              <a:t> </a:t>
            </a:r>
            <a:r>
              <a:rPr lang="en-US" altLang="zh-TW" sz="4000" dirty="0" smtClean="0">
                <a:latin typeface="EngTRESS A" panose="02000500000000000000" pitchFamily="2" charset="0"/>
              </a:rPr>
              <a:t>or pork rice?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EngTRESS A" panose="02000500000000000000" pitchFamily="2" charset="0"/>
                <a:ea typeface="標楷體" pitchFamily="65" charset="-120"/>
              </a:rPr>
              <a:t>                                       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您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想吃雞肉麵條還是豬肉飯？</a:t>
            </a:r>
            <a:r>
              <a:rPr lang="zh-TW" altLang="en-US" sz="4000" dirty="0">
                <a:latin typeface="EngTRESS A" panose="02000500000000000000" pitchFamily="2" charset="0"/>
              </a:rPr>
              <a:t>      </a:t>
            </a:r>
            <a:r>
              <a:rPr lang="zh-TW" altLang="en-US" sz="4000" dirty="0" smtClean="0">
                <a:latin typeface="EngTRESS A" panose="02000500000000000000" pitchFamily="2" charset="0"/>
              </a:rPr>
              <a:t> </a:t>
            </a:r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86636" y="3948870"/>
            <a:ext cx="7279557" cy="1374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Passenger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Pork rice, please</a:t>
            </a:r>
            <a:r>
              <a:rPr lang="en-US" altLang="zh-TW" sz="4000" dirty="0" smtClean="0"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500"/>
              </a:lnSpc>
            </a:pP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</a:p>
          <a:p>
            <a:pPr>
              <a:lnSpc>
                <a:spcPts val="2500"/>
              </a:lnSpc>
            </a:pP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豬肉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飯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謝謝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4221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9744" y="1292024"/>
            <a:ext cx="1154242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/>
              <a:t> </a:t>
            </a:r>
            <a:r>
              <a:rPr lang="en-US" altLang="zh-TW" sz="4000" dirty="0">
                <a:latin typeface="EngTRESS A" panose="02000500000000000000" pitchFamily="2" charset="0"/>
              </a:rPr>
              <a:t>May I offer you </a:t>
            </a:r>
            <a:r>
              <a:rPr lang="en-US" altLang="zh-TW" sz="4000" dirty="0" smtClean="0">
                <a:latin typeface="EngTRESS A" panose="02000500000000000000" pitchFamily="2" charset="0"/>
              </a:rPr>
              <a:t>something</a:t>
            </a:r>
          </a:p>
          <a:p>
            <a:pPr lvl="0">
              <a:lnSpc>
                <a:spcPts val="2500"/>
              </a:lnSpc>
            </a:pPr>
            <a:r>
              <a:rPr lang="en-US" altLang="zh-TW" sz="4000" dirty="0" smtClean="0">
                <a:latin typeface="EngTRESS A" panose="02000500000000000000" pitchFamily="2" charset="0"/>
              </a:rPr>
              <a:t> </a:t>
            </a:r>
          </a:p>
          <a:p>
            <a:pPr lvl="0"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     to </a:t>
            </a:r>
            <a:r>
              <a:rPr lang="en-US" altLang="zh-TW" sz="4000" dirty="0">
                <a:latin typeface="EngTRESS A" panose="02000500000000000000" pitchFamily="2" charset="0"/>
              </a:rPr>
              <a:t>drink</a:t>
            </a:r>
            <a:r>
              <a:rPr lang="en-US" altLang="zh-TW" sz="4000" dirty="0" smtClean="0">
                <a:latin typeface="EngTRESS A" panose="02000500000000000000" pitchFamily="2" charset="0"/>
              </a:rPr>
              <a:t>?</a:t>
            </a:r>
          </a:p>
          <a:p>
            <a:pPr lvl="0"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 lvl="0">
              <a:lnSpc>
                <a:spcPts val="2500"/>
              </a:lnSpc>
            </a:pPr>
            <a:r>
              <a:rPr lang="zh-TW" altLang="en-US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您要喝點什麼嗎？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33732" y="4143743"/>
            <a:ext cx="8848897" cy="1374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Passenger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What do you have here?</a:t>
            </a:r>
            <a:r>
              <a:rPr lang="zh-TW" altLang="en-US" sz="4000" dirty="0">
                <a:latin typeface="EngTRESS A" panose="02000500000000000000" pitchFamily="2" charset="0"/>
              </a:rPr>
              <a:t> </a:t>
            </a:r>
            <a:endParaRPr lang="en-US" altLang="zh-TW" sz="4000" dirty="0" smtClean="0"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>
              <a:solidFill>
                <a:srgbClr val="000000"/>
              </a:solidFill>
              <a:latin typeface="EngTRESS A" panose="02000500000000000000" pitchFamily="2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lnSpc>
                <a:spcPts val="2500"/>
              </a:lnSpc>
            </a:pPr>
            <a:r>
              <a:rPr lang="zh-TW" altLang="en-US" sz="4000" dirty="0" smtClean="0">
                <a:solidFill>
                  <a:srgbClr val="000000"/>
                </a:solidFill>
                <a:latin typeface="EngTRESS A" panose="020005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你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這邊有什麼？</a:t>
            </a:r>
            <a:r>
              <a:rPr lang="zh-TW" altLang="en-US" sz="4000" dirty="0"/>
              <a:t> </a:t>
            </a:r>
            <a:endParaRPr lang="zh-TW" altLang="en-US" sz="4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4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644" y="939996"/>
            <a:ext cx="1071796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/>
              <a:t> </a:t>
            </a:r>
            <a:r>
              <a:rPr lang="en-US" altLang="zh-TW" sz="4000" dirty="0">
                <a:latin typeface="EngTRESS A" panose="02000500000000000000" pitchFamily="2" charset="0"/>
              </a:rPr>
              <a:t>We're serving coffee, tea</a:t>
            </a:r>
            <a:r>
              <a:rPr lang="en-US" altLang="zh-TW" sz="4000" dirty="0" smtClean="0">
                <a:latin typeface="EngTRESS A" panose="02000500000000000000" pitchFamily="2" charset="0"/>
              </a:rPr>
              <a:t>,</a:t>
            </a: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      </a:t>
            </a:r>
            <a:r>
              <a:rPr lang="en-US" altLang="zh-TW" sz="4000" dirty="0">
                <a:latin typeface="EngTRESS A" panose="02000500000000000000" pitchFamily="2" charset="0"/>
              </a:rPr>
              <a:t>juice and wine</a:t>
            </a:r>
            <a:r>
              <a:rPr lang="en-US" altLang="zh-TW" sz="4000" dirty="0" smtClean="0"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r>
              <a:rPr lang="zh-TW" altLang="en-US" sz="4000" dirty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    </a:t>
            </a:r>
            <a:endParaRPr lang="en-US" altLang="zh-TW" sz="4000" dirty="0" smtClean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en-US" altLang="zh-TW" sz="4000" dirty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</a:t>
            </a:r>
            <a:r>
              <a:rPr lang="zh-TW" altLang="en-US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我們</a:t>
            </a:r>
            <a:r>
              <a:rPr lang="zh-TW" altLang="en-US" sz="4000" dirty="0">
                <a:latin typeface="EngTRESS A" panose="02000500000000000000" pitchFamily="2" charset="0"/>
                <a:ea typeface="標楷體" panose="03000509000000000000" pitchFamily="65" charset="-120"/>
              </a:rPr>
              <a:t>有提供咖啡、茶、果汁跟酒</a:t>
            </a:r>
            <a:endParaRPr lang="en-US" altLang="zh-TW" sz="4000" dirty="0">
              <a:latin typeface="EngTRESS A" panose="02000500000000000000" pitchFamily="2" charset="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4556" y="3400478"/>
            <a:ext cx="1128759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Passenger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I‘ll have a</a:t>
            </a:r>
            <a:r>
              <a:rPr lang="zh-TW" altLang="en-US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latin typeface="EngTRESS A" panose="02000500000000000000" pitchFamily="2" charset="0"/>
              </a:rPr>
              <a:t>cup of </a:t>
            </a:r>
            <a:r>
              <a:rPr lang="en-US" altLang="zh-TW" sz="4000" dirty="0" smtClean="0">
                <a:latin typeface="EngTRESS A" panose="02000500000000000000" pitchFamily="2" charset="0"/>
              </a:rPr>
              <a:t>coffee</a:t>
            </a:r>
            <a:r>
              <a:rPr lang="en-US" altLang="zh-TW" sz="4000" dirty="0">
                <a:latin typeface="EngTRESS A" panose="02000500000000000000" pitchFamily="2" charset="0"/>
              </a:rPr>
              <a:t> , please</a:t>
            </a:r>
            <a:r>
              <a:rPr lang="en-US" altLang="zh-TW" sz="4000" dirty="0" smtClean="0"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              請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給我一杯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咖啡</a:t>
            </a:r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4556" y="5072147"/>
            <a:ext cx="93778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Here you are. 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給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您</a:t>
            </a:r>
            <a:endParaRPr lang="en-US" altLang="zh-TW" sz="4000" dirty="0">
              <a:latin typeface="EngTRESS A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94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86728" y="621056"/>
            <a:ext cx="48830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dirty="0">
                <a:latin typeface="EngTRESS A" panose="02000500000000000000" pitchFamily="2" charset="0"/>
              </a:rPr>
              <a:t>On the plane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在飛機上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645" y="1616083"/>
            <a:ext cx="11002781" cy="2363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3600" dirty="0">
                <a:latin typeface="EngTRESS A" panose="02000500000000000000" pitchFamily="2" charset="0"/>
              </a:rPr>
              <a:t>Flight attendant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3600" dirty="0"/>
              <a:t>: </a:t>
            </a:r>
            <a:r>
              <a:rPr lang="en-US" altLang="zh-TW" sz="36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Welcome </a:t>
            </a:r>
            <a:r>
              <a:rPr lang="en-US" altLang="zh-TW" sz="3600" dirty="0">
                <a:solidFill>
                  <a:srgbClr val="C00000"/>
                </a:solidFill>
                <a:latin typeface="EngTRESS A" panose="02000500000000000000" pitchFamily="2" charset="0"/>
              </a:rPr>
              <a:t>on board</a:t>
            </a:r>
            <a:r>
              <a:rPr lang="en-US" altLang="zh-TW" sz="36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endParaRPr lang="en-US" altLang="zh-TW" sz="36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3600" dirty="0">
                <a:latin typeface="EngTRESS A" panose="02000500000000000000" pitchFamily="2" charset="0"/>
              </a:rPr>
              <a:t> </a:t>
            </a:r>
            <a:r>
              <a:rPr lang="en-US" altLang="zh-TW" sz="3600" dirty="0" smtClean="0">
                <a:latin typeface="EngTRESS A" panose="02000500000000000000" pitchFamily="2" charset="0"/>
              </a:rPr>
              <a:t>                                       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歡迎登機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500"/>
              </a:lnSpc>
            </a:pP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>
                <a:solidFill>
                  <a:srgbClr val="C00000"/>
                </a:solidFill>
                <a:latin typeface="EngTRESS A" panose="02000500000000000000" pitchFamily="2" charset="0"/>
                <a:cs typeface="Times New Roman" panose="02020603050405020304" pitchFamily="18" charset="0"/>
              </a:rPr>
              <a:t>May I have your boarding pass</a:t>
            </a:r>
            <a:r>
              <a:rPr lang="en-US" altLang="zh-TW" sz="3600" dirty="0" smtClean="0">
                <a:solidFill>
                  <a:srgbClr val="C00000"/>
                </a:solidFill>
                <a:latin typeface="EngTRESS A" panose="02000500000000000000" pitchFamily="2" charset="0"/>
                <a:cs typeface="Times New Roman" panose="02020603050405020304" pitchFamily="18" charset="0"/>
              </a:rPr>
              <a:t>?</a:t>
            </a: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endParaRPr lang="en-US" altLang="zh-TW" sz="3600" dirty="0">
              <a:solidFill>
                <a:srgbClr val="000000"/>
              </a:solidFill>
              <a:latin typeface="EngTRESS A" panose="02000500000000000000" pitchFamily="2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3600" dirty="0" smtClean="0">
                <a:solidFill>
                  <a:srgbClr val="000000"/>
                </a:solidFill>
                <a:latin typeface="EngTRESS A" panose="020005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細明體" panose="02020509000000000000" pitchFamily="49" charset="-120"/>
              </a:rPr>
              <a:t>可以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  <a:cs typeface="細明體" panose="02020509000000000000" pitchFamily="49" charset="-120"/>
              </a:rPr>
              <a:t>給我您的登機證嗎？</a:t>
            </a:r>
            <a:r>
              <a:rPr lang="zh-TW" altLang="en-US" sz="3600" dirty="0"/>
              <a:t> </a:t>
            </a:r>
            <a:endParaRPr lang="zh-TW" altLang="en-US" sz="3600" dirty="0"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68447" y="3996222"/>
            <a:ext cx="68243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600" dirty="0">
                <a:latin typeface="EngTRESS A" panose="02000500000000000000" pitchFamily="2" charset="0"/>
              </a:rPr>
              <a:t>Passenger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3600" dirty="0"/>
              <a:t>: </a:t>
            </a:r>
            <a:r>
              <a:rPr lang="en-US" altLang="zh-TW" sz="3600" dirty="0">
                <a:solidFill>
                  <a:srgbClr val="0066FF"/>
                </a:solidFill>
                <a:latin typeface="EngTRESS A" panose="02000500000000000000" pitchFamily="2" charset="0"/>
              </a:rPr>
              <a:t>Here you are</a:t>
            </a:r>
            <a:r>
              <a:rPr lang="en-US" altLang="zh-TW" sz="3600" dirty="0">
                <a:solidFill>
                  <a:srgbClr val="0070C0"/>
                </a:solidFill>
                <a:latin typeface="EngTRESS A" panose="02000500000000000000" pitchFamily="2" charset="0"/>
              </a:rPr>
              <a:t>. 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給你</a:t>
            </a:r>
          </a:p>
        </p:txBody>
      </p:sp>
      <p:sp>
        <p:nvSpPr>
          <p:cNvPr id="5" name="矩形 4"/>
          <p:cNvSpPr/>
          <p:nvPr/>
        </p:nvSpPr>
        <p:spPr>
          <a:xfrm>
            <a:off x="1406541" y="4686155"/>
            <a:ext cx="10135885" cy="1520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dirty="0">
                <a:latin typeface="EngTRESS A" panose="02000500000000000000" pitchFamily="2" charset="0"/>
              </a:rPr>
              <a:t>Flight attendant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3600" dirty="0"/>
              <a:t>: </a:t>
            </a:r>
            <a:r>
              <a:rPr lang="en-US" altLang="zh-TW" sz="3600" dirty="0">
                <a:solidFill>
                  <a:srgbClr val="C00000"/>
                </a:solidFill>
                <a:latin typeface="EngTRESS A" panose="02000500000000000000" pitchFamily="2" charset="0"/>
              </a:rPr>
              <a:t>32A. </a:t>
            </a:r>
            <a:r>
              <a:rPr lang="en-US" altLang="zh-TW" sz="3600" dirty="0">
                <a:latin typeface="EngTRESS A" panose="02000500000000000000" pitchFamily="2" charset="0"/>
              </a:rPr>
              <a:t>32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排</a:t>
            </a:r>
            <a:r>
              <a:rPr lang="en-US" altLang="zh-TW" sz="3600" dirty="0">
                <a:latin typeface="EngTRESS A" panose="02000500000000000000" pitchFamily="2" charset="0"/>
              </a:rPr>
              <a:t>A</a:t>
            </a:r>
            <a:r>
              <a:rPr lang="en-US" altLang="zh-TW" sz="3600" dirty="0"/>
              <a:t>  </a:t>
            </a:r>
            <a:endParaRPr lang="en-US" altLang="zh-TW" sz="3600" dirty="0" smtClean="0"/>
          </a:p>
          <a:p>
            <a:pPr>
              <a:lnSpc>
                <a:spcPts val="2500"/>
              </a:lnSpc>
            </a:pPr>
            <a:endParaRPr lang="en-US" altLang="zh-TW" sz="3600" dirty="0">
              <a:latin typeface="EngTRESS A" panose="02000500000000000000" pitchFamily="2" charset="0"/>
            </a:endParaRPr>
          </a:p>
          <a:p>
            <a:r>
              <a:rPr lang="zh-TW" altLang="en-US" sz="3600" dirty="0" smtClean="0">
                <a:latin typeface="EngTRESS A" panose="02000500000000000000" pitchFamily="2" charset="0"/>
              </a:rPr>
              <a:t>                                        </a:t>
            </a:r>
            <a:r>
              <a:rPr lang="en-US" altLang="zh-TW" sz="36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This </a:t>
            </a:r>
            <a:r>
              <a:rPr lang="en-US" altLang="zh-TW" sz="3600" dirty="0">
                <a:solidFill>
                  <a:srgbClr val="C00000"/>
                </a:solidFill>
                <a:latin typeface="EngTRESS A" panose="02000500000000000000" pitchFamily="2" charset="0"/>
              </a:rPr>
              <a:t>way , please.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這邊請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733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4558" y="1558258"/>
            <a:ext cx="11047751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4800" dirty="0" smtClean="0">
                <a:latin typeface="EngTRESS A" panose="02000500000000000000" pitchFamily="2" charset="0"/>
              </a:rPr>
              <a:t>Pilot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機長</a:t>
            </a:r>
            <a:r>
              <a:rPr lang="en-US" altLang="zh-TW" sz="4800" dirty="0">
                <a:latin typeface="EngTRESS A" panose="02000500000000000000" pitchFamily="2" charset="0"/>
              </a:rPr>
              <a:t>: </a:t>
            </a:r>
            <a:r>
              <a:rPr lang="en-US" altLang="zh-TW" sz="4800" dirty="0" smtClean="0">
                <a:solidFill>
                  <a:srgbClr val="FFC000"/>
                </a:solidFill>
                <a:latin typeface="EngTRESS A" panose="02000500000000000000" pitchFamily="2" charset="0"/>
              </a:rPr>
              <a:t>The </a:t>
            </a:r>
            <a:r>
              <a:rPr lang="en-US" altLang="zh-TW" sz="4800" dirty="0">
                <a:solidFill>
                  <a:srgbClr val="FFC000"/>
                </a:solidFill>
                <a:latin typeface="EngTRESS A" panose="02000500000000000000" pitchFamily="2" charset="0"/>
              </a:rPr>
              <a:t>plane is about to take off.  </a:t>
            </a:r>
            <a:endParaRPr lang="en-US" altLang="zh-TW" sz="4800" dirty="0" smtClean="0">
              <a:solidFill>
                <a:srgbClr val="FFC000"/>
              </a:solidFill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800" dirty="0">
              <a:latin typeface="EngTRESS A" panose="02000500000000000000" pitchFamily="2" charset="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r>
              <a:rPr lang="en-US" altLang="zh-TW" sz="4800" dirty="0" smtClean="0">
                <a:latin typeface="EngTRESS A" panose="02000500000000000000" pitchFamily="2" charset="0"/>
                <a:ea typeface="標楷體" pitchFamily="65" charset="-120"/>
              </a:rPr>
              <a:t>                 </a:t>
            </a:r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飛機</a:t>
            </a:r>
            <a:r>
              <a:rPr lang="zh-TW" altLang="en-US" sz="4800" dirty="0">
                <a:latin typeface="標楷體" pitchFamily="65" charset="-120"/>
                <a:ea typeface="標楷體" pitchFamily="65" charset="-120"/>
              </a:rPr>
              <a:t>即將</a:t>
            </a:r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起飛</a:t>
            </a:r>
            <a:endParaRPr lang="en-US" altLang="zh-TW" sz="4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endParaRPr lang="en-US" altLang="zh-TW" sz="4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endParaRPr lang="en-US" altLang="zh-TW" sz="480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zh-TW" altLang="en-US" sz="4800" dirty="0">
                <a:latin typeface="EngTRESS A" panose="02000500000000000000" pitchFamily="2" charset="0"/>
              </a:rPr>
              <a:t>                 </a:t>
            </a:r>
            <a:r>
              <a:rPr lang="zh-TW" altLang="en-US" sz="4800" dirty="0" smtClean="0">
                <a:latin typeface="EngTRESS A" panose="02000500000000000000" pitchFamily="2" charset="0"/>
              </a:rPr>
              <a:t> </a:t>
            </a:r>
            <a:r>
              <a:rPr lang="en-US" altLang="zh-TW" sz="4800" dirty="0">
                <a:solidFill>
                  <a:srgbClr val="FFC000"/>
                </a:solidFill>
                <a:latin typeface="EngTRESS A" panose="02000500000000000000" pitchFamily="2" charset="0"/>
              </a:rPr>
              <a:t>Please fasten your seat belt and</a:t>
            </a:r>
          </a:p>
          <a:p>
            <a:pPr>
              <a:lnSpc>
                <a:spcPts val="2500"/>
              </a:lnSpc>
              <a:buNone/>
            </a:pPr>
            <a:endParaRPr lang="en-US" altLang="zh-TW" sz="4800" dirty="0">
              <a:solidFill>
                <a:srgbClr val="FFC000"/>
              </a:solidFill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r>
              <a:rPr lang="en-US" altLang="zh-TW" sz="4800" dirty="0">
                <a:solidFill>
                  <a:srgbClr val="FFC000"/>
                </a:solidFill>
                <a:latin typeface="EngTRESS A" panose="02000500000000000000" pitchFamily="2" charset="0"/>
              </a:rPr>
              <a:t>                  remain seated.</a:t>
            </a:r>
            <a:r>
              <a:rPr lang="zh-TW" altLang="en-US" sz="4800" dirty="0">
                <a:solidFill>
                  <a:srgbClr val="FFC000"/>
                </a:solidFill>
                <a:latin typeface="EngTRESS A" panose="02000500000000000000" pitchFamily="2" charset="0"/>
              </a:rPr>
              <a:t> </a:t>
            </a:r>
            <a:endParaRPr lang="en-US" altLang="zh-TW" sz="4800" dirty="0">
              <a:solidFill>
                <a:srgbClr val="FFC000"/>
              </a:solidFill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endParaRPr lang="en-US" altLang="zh-TW" sz="4800" dirty="0">
              <a:latin typeface="EngTRESS A" panose="02000500000000000000" pitchFamily="2" charset="0"/>
              <a:ea typeface="標楷體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zh-TW" altLang="en-US" sz="4800" dirty="0" smtClean="0">
                <a:latin typeface="EngTRESS A" panose="02000500000000000000" pitchFamily="2" charset="0"/>
                <a:ea typeface="標楷體" pitchFamily="65" charset="-120"/>
              </a:rPr>
              <a:t>                  </a:t>
            </a:r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請</a:t>
            </a:r>
            <a:r>
              <a:rPr lang="zh-TW" altLang="en-US" sz="4800" dirty="0">
                <a:latin typeface="標楷體" pitchFamily="65" charset="-120"/>
                <a:ea typeface="標楷體" pitchFamily="65" charset="-120"/>
              </a:rPr>
              <a:t>繫上安全帶並保持就座</a:t>
            </a:r>
            <a:endParaRPr lang="en-US" altLang="zh-TW" sz="48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3776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9784" y="1307015"/>
            <a:ext cx="11862216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EngTRESS A" panose="02000500000000000000" pitchFamily="2" charset="0"/>
              </a:rPr>
              <a:t>:</a:t>
            </a:r>
            <a:r>
              <a:rPr lang="zh-TW" altLang="en-US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solidFill>
                  <a:srgbClr val="C00000"/>
                </a:solidFill>
                <a:latin typeface="EngTRESS A" panose="02000500000000000000" pitchFamily="2" charset="0"/>
              </a:rPr>
              <a:t>Would you like </a:t>
            </a: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to have</a:t>
            </a:r>
            <a:r>
              <a:rPr lang="en-US" altLang="zh-TW" sz="4000" dirty="0">
                <a:solidFill>
                  <a:srgbClr val="C00000"/>
                </a:solidFill>
                <a:latin typeface="EngTRESS A" panose="02000500000000000000" pitchFamily="2" charset="0"/>
              </a:rPr>
              <a:t> </a:t>
            </a: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chicken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solidFill>
                <a:srgbClr val="C00000"/>
              </a:solidFill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                                        noodles</a:t>
            </a:r>
            <a:r>
              <a:rPr lang="en-US" altLang="zh-TW" sz="4000" dirty="0">
                <a:solidFill>
                  <a:srgbClr val="C00000"/>
                </a:solidFill>
                <a:latin typeface="EngTRESS A" panose="02000500000000000000" pitchFamily="2" charset="0"/>
              </a:rPr>
              <a:t> </a:t>
            </a: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or pork rice?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EngTRESS A" panose="02000500000000000000" pitchFamily="2" charset="0"/>
                <a:ea typeface="標楷體" pitchFamily="65" charset="-120"/>
              </a:rPr>
              <a:t>                                       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您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想吃雞肉麵條還是豬肉飯？</a:t>
            </a:r>
            <a:r>
              <a:rPr lang="zh-TW" altLang="en-US" sz="4000" dirty="0">
                <a:latin typeface="EngTRESS A" panose="02000500000000000000" pitchFamily="2" charset="0"/>
              </a:rPr>
              <a:t>      </a:t>
            </a:r>
            <a:r>
              <a:rPr lang="zh-TW" altLang="en-US" sz="4000" dirty="0" smtClean="0">
                <a:latin typeface="EngTRESS A" panose="02000500000000000000" pitchFamily="2" charset="0"/>
              </a:rPr>
              <a:t> </a:t>
            </a:r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86636" y="3948870"/>
            <a:ext cx="7279557" cy="1374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Passenger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solidFill>
                  <a:srgbClr val="0070C0"/>
                </a:solidFill>
                <a:latin typeface="EngTRESS A" panose="02000500000000000000" pitchFamily="2" charset="0"/>
              </a:rPr>
              <a:t>Pork rice, please</a:t>
            </a:r>
            <a:r>
              <a:rPr lang="en-US" altLang="zh-TW" sz="4000" dirty="0" smtClean="0">
                <a:solidFill>
                  <a:srgbClr val="0070C0"/>
                </a:solidFill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500"/>
              </a:lnSpc>
            </a:pP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</a:p>
          <a:p>
            <a:pPr>
              <a:lnSpc>
                <a:spcPts val="2500"/>
              </a:lnSpc>
            </a:pP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豬肉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飯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謝謝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8719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9744" y="1292024"/>
            <a:ext cx="1154242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/>
              <a:t> </a:t>
            </a:r>
            <a:r>
              <a:rPr lang="en-US" altLang="zh-TW" sz="4000" dirty="0">
                <a:solidFill>
                  <a:srgbClr val="C00000"/>
                </a:solidFill>
                <a:latin typeface="EngTRESS A" panose="02000500000000000000" pitchFamily="2" charset="0"/>
              </a:rPr>
              <a:t>May I offer you </a:t>
            </a: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something</a:t>
            </a:r>
          </a:p>
          <a:p>
            <a:pPr lvl="0">
              <a:lnSpc>
                <a:spcPts val="2500"/>
              </a:lnSpc>
            </a:pP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 </a:t>
            </a:r>
          </a:p>
          <a:p>
            <a:pPr lvl="0">
              <a:lnSpc>
                <a:spcPts val="2500"/>
              </a:lnSpc>
            </a:pPr>
            <a:r>
              <a:rPr lang="en-US" altLang="zh-TW" sz="4000" dirty="0">
                <a:solidFill>
                  <a:srgbClr val="C00000"/>
                </a:solidFill>
                <a:latin typeface="EngTRESS A" panose="02000500000000000000" pitchFamily="2" charset="0"/>
              </a:rPr>
              <a:t> </a:t>
            </a: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                                        to </a:t>
            </a:r>
            <a:r>
              <a:rPr lang="en-US" altLang="zh-TW" sz="4000" dirty="0">
                <a:solidFill>
                  <a:srgbClr val="C00000"/>
                </a:solidFill>
                <a:latin typeface="EngTRESS A" panose="02000500000000000000" pitchFamily="2" charset="0"/>
              </a:rPr>
              <a:t>drink</a:t>
            </a: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?</a:t>
            </a:r>
          </a:p>
          <a:p>
            <a:pPr lvl="0"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 lvl="0">
              <a:lnSpc>
                <a:spcPts val="2500"/>
              </a:lnSpc>
            </a:pPr>
            <a:r>
              <a:rPr lang="zh-TW" altLang="en-US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您要喝點什麼嗎？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33732" y="4143743"/>
            <a:ext cx="8848897" cy="1374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Passenger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solidFill>
                  <a:srgbClr val="0070C0"/>
                </a:solidFill>
                <a:latin typeface="EngTRESS A" panose="02000500000000000000" pitchFamily="2" charset="0"/>
              </a:rPr>
              <a:t>What do you have here?</a:t>
            </a:r>
            <a:r>
              <a:rPr lang="zh-TW" altLang="en-US" sz="4000" dirty="0">
                <a:solidFill>
                  <a:srgbClr val="0070C0"/>
                </a:solidFill>
                <a:latin typeface="EngTRESS A" panose="02000500000000000000" pitchFamily="2" charset="0"/>
              </a:rPr>
              <a:t> </a:t>
            </a:r>
            <a:endParaRPr lang="en-US" altLang="zh-TW" sz="4000" dirty="0" smtClean="0">
              <a:solidFill>
                <a:srgbClr val="0070C0"/>
              </a:solidFill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>
              <a:solidFill>
                <a:srgbClr val="000000"/>
              </a:solidFill>
              <a:latin typeface="EngTRESS A" panose="02000500000000000000" pitchFamily="2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lnSpc>
                <a:spcPts val="2500"/>
              </a:lnSpc>
            </a:pPr>
            <a:r>
              <a:rPr lang="zh-TW" altLang="en-US" sz="4000" dirty="0" smtClean="0">
                <a:solidFill>
                  <a:srgbClr val="000000"/>
                </a:solidFill>
                <a:latin typeface="EngTRESS A" panose="020005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你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這邊有什麼？</a:t>
            </a:r>
            <a:r>
              <a:rPr lang="zh-TW" altLang="en-US" sz="4000" dirty="0"/>
              <a:t> </a:t>
            </a:r>
            <a:endParaRPr lang="zh-TW" altLang="en-US" sz="4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67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644" y="939996"/>
            <a:ext cx="1071796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/>
              <a:t> </a:t>
            </a:r>
            <a:r>
              <a:rPr lang="en-US" altLang="zh-TW" sz="4000" dirty="0">
                <a:solidFill>
                  <a:srgbClr val="C00000"/>
                </a:solidFill>
                <a:latin typeface="EngTRESS A" panose="02000500000000000000" pitchFamily="2" charset="0"/>
              </a:rPr>
              <a:t>We're serving coffee, tea</a:t>
            </a: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,</a:t>
            </a:r>
          </a:p>
          <a:p>
            <a:pPr>
              <a:lnSpc>
                <a:spcPts val="2500"/>
              </a:lnSpc>
            </a:pPr>
            <a:endParaRPr lang="en-US" altLang="zh-TW" sz="4000" dirty="0">
              <a:solidFill>
                <a:srgbClr val="C00000"/>
              </a:solidFill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                                         </a:t>
            </a:r>
            <a:r>
              <a:rPr lang="en-US" altLang="zh-TW" sz="4000" dirty="0">
                <a:solidFill>
                  <a:srgbClr val="C00000"/>
                </a:solidFill>
                <a:latin typeface="EngTRESS A" panose="02000500000000000000" pitchFamily="2" charset="0"/>
              </a:rPr>
              <a:t>juice and wine</a:t>
            </a:r>
            <a:r>
              <a:rPr lang="en-US" altLang="zh-TW" sz="4000" dirty="0" smtClean="0">
                <a:solidFill>
                  <a:srgbClr val="C00000"/>
                </a:solidFill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r>
              <a:rPr lang="zh-TW" altLang="en-US" sz="4000" dirty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    </a:t>
            </a:r>
            <a:endParaRPr lang="en-US" altLang="zh-TW" sz="4000" dirty="0" smtClean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en-US" altLang="zh-TW" sz="4000" dirty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</a:t>
            </a:r>
            <a:r>
              <a:rPr lang="zh-TW" altLang="en-US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我們</a:t>
            </a:r>
            <a:r>
              <a:rPr lang="zh-TW" altLang="en-US" sz="4000" dirty="0">
                <a:latin typeface="EngTRESS A" panose="02000500000000000000" pitchFamily="2" charset="0"/>
                <a:ea typeface="標楷體" panose="03000509000000000000" pitchFamily="65" charset="-120"/>
              </a:rPr>
              <a:t>有提供咖啡、茶、果汁跟酒</a:t>
            </a:r>
            <a:endParaRPr lang="en-US" altLang="zh-TW" sz="4000" dirty="0">
              <a:latin typeface="EngTRESS A" panose="02000500000000000000" pitchFamily="2" charset="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4556" y="3400478"/>
            <a:ext cx="1128759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Passenger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solidFill>
                  <a:srgbClr val="0070C0"/>
                </a:solidFill>
                <a:latin typeface="EngTRESS A" panose="02000500000000000000" pitchFamily="2" charset="0"/>
              </a:rPr>
              <a:t>I‘ll have a</a:t>
            </a:r>
            <a:r>
              <a:rPr lang="zh-TW" altLang="en-US" sz="4000" dirty="0">
                <a:solidFill>
                  <a:srgbClr val="0070C0"/>
                </a:solidFill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solidFill>
                  <a:srgbClr val="0070C0"/>
                </a:solidFill>
                <a:latin typeface="EngTRESS A" panose="02000500000000000000" pitchFamily="2" charset="0"/>
              </a:rPr>
              <a:t>cup of </a:t>
            </a:r>
            <a:r>
              <a:rPr lang="en-US" altLang="zh-TW" sz="4000" dirty="0" smtClean="0">
                <a:solidFill>
                  <a:srgbClr val="0070C0"/>
                </a:solidFill>
                <a:latin typeface="EngTRESS A" panose="02000500000000000000" pitchFamily="2" charset="0"/>
              </a:rPr>
              <a:t>coffee</a:t>
            </a:r>
            <a:r>
              <a:rPr lang="en-US" altLang="zh-TW" sz="4000" dirty="0">
                <a:solidFill>
                  <a:srgbClr val="0070C0"/>
                </a:solidFill>
                <a:latin typeface="EngTRESS A" panose="02000500000000000000" pitchFamily="2" charset="0"/>
              </a:rPr>
              <a:t> , please</a:t>
            </a:r>
            <a:r>
              <a:rPr lang="en-US" altLang="zh-TW" sz="4000" dirty="0" smtClean="0">
                <a:solidFill>
                  <a:srgbClr val="0070C0"/>
                </a:solidFill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              請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給我一杯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咖啡</a:t>
            </a:r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4556" y="5072147"/>
            <a:ext cx="93778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solidFill>
                  <a:srgbClr val="C00000"/>
                </a:solidFill>
                <a:latin typeface="EngTRESS A" panose="02000500000000000000" pitchFamily="2" charset="0"/>
              </a:rPr>
              <a:t>Here you are. 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給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您</a:t>
            </a:r>
            <a:endParaRPr lang="en-US" altLang="zh-TW" sz="4000" dirty="0">
              <a:latin typeface="EngTRESS A" panose="02000500000000000000" pitchFamily="2" charset="0"/>
            </a:endParaRPr>
          </a:p>
        </p:txBody>
      </p:sp>
      <p:sp>
        <p:nvSpPr>
          <p:cNvPr id="5" name="心形 4">
            <a:hlinkClick r:id="rId2" action="ppaction://hlinksldjump"/>
          </p:cNvPr>
          <p:cNvSpPr/>
          <p:nvPr/>
        </p:nvSpPr>
        <p:spPr>
          <a:xfrm>
            <a:off x="10867868" y="5471409"/>
            <a:ext cx="659567" cy="662749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746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未提供相片說明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29" y="2812165"/>
            <a:ext cx="5715000" cy="3705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可能是飛機的圖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496" y="586750"/>
            <a:ext cx="5715000" cy="3581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884419" y="586750"/>
            <a:ext cx="455701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CI-100</a:t>
            </a:r>
          </a:p>
          <a:p>
            <a:r>
              <a:rPr lang="en-US" altLang="zh-TW" sz="4000" dirty="0" smtClean="0">
                <a:latin typeface="EngTRESS A" panose="02000500000000000000" pitchFamily="2" charset="0"/>
              </a:rPr>
              <a:t>FM  TAIPEI / TPE</a:t>
            </a:r>
          </a:p>
          <a:p>
            <a:r>
              <a:rPr lang="en-US" altLang="zh-TW" sz="4000" dirty="0" smtClean="0">
                <a:latin typeface="EngTRESS A" panose="02000500000000000000" pitchFamily="2" charset="0"/>
              </a:rPr>
              <a:t>TO   TOKYO / NRT</a:t>
            </a:r>
          </a:p>
          <a:p>
            <a:r>
              <a:rPr lang="en-US" altLang="zh-TW" sz="4000" dirty="0" smtClean="0">
                <a:latin typeface="EngTRESS A" panose="02000500000000000000" pitchFamily="2" charset="0"/>
              </a:rPr>
              <a:t> </a:t>
            </a:r>
            <a:endParaRPr lang="zh-TW" altLang="en-US" sz="4000" dirty="0">
              <a:latin typeface="EngTRESS A" panose="02000500000000000000" pitchFamily="2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696907" y="4168150"/>
            <a:ext cx="45570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sz="4000" dirty="0" smtClean="0">
              <a:latin typeface="EngTRESS A" panose="02000500000000000000" pitchFamily="2" charset="0"/>
            </a:endParaRPr>
          </a:p>
          <a:p>
            <a:r>
              <a:rPr lang="en-US" altLang="zh-TW" sz="4000" dirty="0" smtClean="0">
                <a:latin typeface="EngTRESS A" panose="02000500000000000000" pitchFamily="2" charset="0"/>
              </a:rPr>
              <a:t>Boeing 747-400 </a:t>
            </a:r>
          </a:p>
          <a:p>
            <a:r>
              <a:rPr lang="en-US" altLang="zh-TW" sz="4000" dirty="0" smtClean="0">
                <a:latin typeface="EngTRESS A" panose="02000500000000000000" pitchFamily="2" charset="0"/>
              </a:rPr>
              <a:t> </a:t>
            </a:r>
            <a:endParaRPr lang="zh-TW" altLang="en-US" sz="4000" dirty="0">
              <a:latin typeface="EngTRESS A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85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86728" y="621056"/>
            <a:ext cx="48830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dirty="0">
                <a:latin typeface="EngTRESS A" panose="02000500000000000000" pitchFamily="2" charset="0"/>
              </a:rPr>
              <a:t>On the plane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在飛機上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645" y="1616083"/>
            <a:ext cx="11002781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3600" dirty="0">
                <a:latin typeface="EngTRESS A" panose="02000500000000000000" pitchFamily="2" charset="0"/>
              </a:rPr>
              <a:t>Flight attendant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3600" dirty="0"/>
              <a:t>: </a:t>
            </a:r>
            <a:r>
              <a:rPr lang="en-US" altLang="zh-TW" sz="3600" dirty="0" smtClean="0">
                <a:latin typeface="EngTRESS A" panose="02000500000000000000" pitchFamily="2" charset="0"/>
              </a:rPr>
              <a:t>Welcome </a:t>
            </a:r>
            <a:r>
              <a:rPr lang="en-US" altLang="zh-TW" sz="3600" dirty="0">
                <a:latin typeface="EngTRESS A" panose="02000500000000000000" pitchFamily="2" charset="0"/>
              </a:rPr>
              <a:t>on board</a:t>
            </a:r>
            <a:r>
              <a:rPr lang="en-US" altLang="zh-TW" sz="3600" dirty="0" smtClean="0"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endParaRPr lang="en-US" altLang="zh-TW" sz="36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3600" dirty="0">
                <a:latin typeface="EngTRESS A" panose="02000500000000000000" pitchFamily="2" charset="0"/>
              </a:rPr>
              <a:t> </a:t>
            </a:r>
            <a:r>
              <a:rPr lang="en-US" altLang="zh-TW" sz="3600" dirty="0" smtClean="0">
                <a:latin typeface="EngTRESS A" panose="02000500000000000000" pitchFamily="2" charset="0"/>
              </a:rPr>
              <a:t>                                       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歡迎登機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500"/>
              </a:lnSpc>
            </a:pP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>
                <a:latin typeface="EngTRESS A" panose="02000500000000000000" pitchFamily="2" charset="0"/>
                <a:cs typeface="Times New Roman" panose="02020603050405020304" pitchFamily="18" charset="0"/>
              </a:rPr>
              <a:t>May I have your boarding pass</a:t>
            </a:r>
            <a:r>
              <a:rPr lang="en-US" altLang="zh-TW" sz="3600" dirty="0" smtClean="0">
                <a:latin typeface="EngTRESS A" panose="02000500000000000000" pitchFamily="2" charset="0"/>
                <a:cs typeface="Times New Roman" panose="02020603050405020304" pitchFamily="18" charset="0"/>
              </a:rPr>
              <a:t>?</a:t>
            </a: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endParaRPr lang="en-US" altLang="zh-TW" sz="3600" dirty="0">
              <a:solidFill>
                <a:srgbClr val="000000"/>
              </a:solidFill>
              <a:latin typeface="EngTRESS A" panose="02000500000000000000" pitchFamily="2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3600" dirty="0" smtClean="0">
                <a:solidFill>
                  <a:srgbClr val="000000"/>
                </a:solidFill>
                <a:latin typeface="EngTRESS A" panose="020005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細明體" panose="02020509000000000000" pitchFamily="49" charset="-120"/>
              </a:rPr>
              <a:t>可以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  <a:cs typeface="細明體" panose="02020509000000000000" pitchFamily="49" charset="-120"/>
              </a:rPr>
              <a:t>給我您的登機證嗎？</a:t>
            </a:r>
            <a:r>
              <a:rPr lang="zh-TW" altLang="en-US" sz="3600" dirty="0"/>
              <a:t> </a:t>
            </a:r>
            <a:endParaRPr lang="zh-TW" altLang="en-US" sz="3600" dirty="0"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68447" y="3996222"/>
            <a:ext cx="68243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600" dirty="0">
                <a:latin typeface="EngTRESS A" panose="02000500000000000000" pitchFamily="2" charset="0"/>
              </a:rPr>
              <a:t>Passenger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3600" dirty="0"/>
              <a:t>: </a:t>
            </a:r>
            <a:r>
              <a:rPr lang="en-US" altLang="zh-TW" sz="3600" dirty="0">
                <a:latin typeface="EngTRESS A" panose="02000500000000000000" pitchFamily="2" charset="0"/>
              </a:rPr>
              <a:t>Here you are. 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給你</a:t>
            </a:r>
          </a:p>
        </p:txBody>
      </p:sp>
      <p:sp>
        <p:nvSpPr>
          <p:cNvPr id="5" name="矩形 4"/>
          <p:cNvSpPr/>
          <p:nvPr/>
        </p:nvSpPr>
        <p:spPr>
          <a:xfrm>
            <a:off x="1406541" y="4686155"/>
            <a:ext cx="10135885" cy="1520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dirty="0">
                <a:latin typeface="EngTRESS A" panose="02000500000000000000" pitchFamily="2" charset="0"/>
              </a:rPr>
              <a:t>Flight attendant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3600" dirty="0"/>
              <a:t>: </a:t>
            </a:r>
            <a:r>
              <a:rPr lang="en-US" altLang="zh-TW" sz="3600" dirty="0">
                <a:latin typeface="EngTRESS A" panose="02000500000000000000" pitchFamily="2" charset="0"/>
              </a:rPr>
              <a:t>32A. 32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排</a:t>
            </a:r>
            <a:r>
              <a:rPr lang="en-US" altLang="zh-TW" sz="3600" dirty="0">
                <a:latin typeface="EngTRESS A" panose="02000500000000000000" pitchFamily="2" charset="0"/>
              </a:rPr>
              <a:t>A</a:t>
            </a:r>
            <a:r>
              <a:rPr lang="en-US" altLang="zh-TW" sz="3600" dirty="0"/>
              <a:t>  </a:t>
            </a:r>
            <a:endParaRPr lang="en-US" altLang="zh-TW" sz="3600" dirty="0" smtClean="0"/>
          </a:p>
          <a:p>
            <a:pPr>
              <a:lnSpc>
                <a:spcPts val="2500"/>
              </a:lnSpc>
            </a:pPr>
            <a:endParaRPr lang="en-US" altLang="zh-TW" sz="3600" dirty="0">
              <a:latin typeface="EngTRESS A" panose="02000500000000000000" pitchFamily="2" charset="0"/>
            </a:endParaRPr>
          </a:p>
          <a:p>
            <a:r>
              <a:rPr lang="zh-TW" altLang="en-US" sz="3600" dirty="0" smtClean="0">
                <a:latin typeface="EngTRESS A" panose="02000500000000000000" pitchFamily="2" charset="0"/>
              </a:rPr>
              <a:t>                                        </a:t>
            </a:r>
            <a:r>
              <a:rPr lang="en-US" altLang="zh-TW" sz="3600" dirty="0" smtClean="0">
                <a:latin typeface="EngTRESS A" panose="02000500000000000000" pitchFamily="2" charset="0"/>
              </a:rPr>
              <a:t>This </a:t>
            </a:r>
            <a:r>
              <a:rPr lang="en-US" altLang="zh-TW" sz="3600" dirty="0">
                <a:latin typeface="EngTRESS A" panose="02000500000000000000" pitchFamily="2" charset="0"/>
              </a:rPr>
              <a:t>way , please.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這邊請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2557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4558" y="1558258"/>
            <a:ext cx="11047751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800" dirty="0">
                <a:latin typeface="EngTRESS A" panose="02000500000000000000" pitchFamily="2" charset="0"/>
              </a:rPr>
              <a:t>Pilot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機長</a:t>
            </a:r>
            <a:r>
              <a:rPr lang="en-US" altLang="zh-TW" sz="4800" dirty="0">
                <a:latin typeface="EngTRESS A" panose="02000500000000000000" pitchFamily="2" charset="0"/>
              </a:rPr>
              <a:t>: </a:t>
            </a:r>
            <a:r>
              <a:rPr lang="en-US" altLang="zh-TW" sz="4800" dirty="0" smtClean="0">
                <a:latin typeface="EngTRESS A" panose="02000500000000000000" pitchFamily="2" charset="0"/>
              </a:rPr>
              <a:t>The </a:t>
            </a:r>
            <a:r>
              <a:rPr lang="en-US" altLang="zh-TW" sz="4800" dirty="0">
                <a:latin typeface="EngTRESS A" panose="02000500000000000000" pitchFamily="2" charset="0"/>
              </a:rPr>
              <a:t>plane is about to take off.  </a:t>
            </a: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800" dirty="0">
              <a:latin typeface="EngTRESS A" panose="02000500000000000000" pitchFamily="2" charset="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r>
              <a:rPr lang="en-US" altLang="zh-TW" sz="4800" dirty="0" smtClean="0">
                <a:latin typeface="EngTRESS A" panose="02000500000000000000" pitchFamily="2" charset="0"/>
                <a:ea typeface="標楷體" pitchFamily="65" charset="-120"/>
              </a:rPr>
              <a:t>                 </a:t>
            </a:r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飛機</a:t>
            </a:r>
            <a:r>
              <a:rPr lang="zh-TW" altLang="en-US" sz="4800" dirty="0">
                <a:latin typeface="標楷體" pitchFamily="65" charset="-120"/>
                <a:ea typeface="標楷體" pitchFamily="65" charset="-120"/>
              </a:rPr>
              <a:t>即將</a:t>
            </a:r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起飛</a:t>
            </a:r>
            <a:endParaRPr lang="en-US" altLang="zh-TW" sz="4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endParaRPr lang="en-US" altLang="zh-TW" sz="4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endParaRPr lang="en-US" altLang="zh-TW" sz="480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zh-TW" altLang="en-US" sz="4800" dirty="0">
                <a:latin typeface="EngTRESS A" panose="02000500000000000000" pitchFamily="2" charset="0"/>
              </a:rPr>
              <a:t>                 </a:t>
            </a:r>
            <a:r>
              <a:rPr lang="zh-TW" altLang="en-US" sz="4800" dirty="0" smtClean="0">
                <a:latin typeface="EngTRESS A" panose="02000500000000000000" pitchFamily="2" charset="0"/>
              </a:rPr>
              <a:t> </a:t>
            </a:r>
            <a:r>
              <a:rPr lang="en-US" altLang="zh-TW" sz="4800" dirty="0">
                <a:latin typeface="EngTRESS A" panose="02000500000000000000" pitchFamily="2" charset="0"/>
              </a:rPr>
              <a:t>Please fasten your seat belt </a:t>
            </a:r>
            <a:r>
              <a:rPr lang="en-US" altLang="zh-TW" sz="4800" dirty="0" smtClean="0">
                <a:latin typeface="EngTRESS A" panose="02000500000000000000" pitchFamily="2" charset="0"/>
              </a:rPr>
              <a:t>and</a:t>
            </a:r>
          </a:p>
          <a:p>
            <a:pPr>
              <a:lnSpc>
                <a:spcPts val="2500"/>
              </a:lnSpc>
              <a:buNone/>
            </a:pP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r>
              <a:rPr lang="en-US" altLang="zh-TW" sz="4800" dirty="0">
                <a:latin typeface="EngTRESS A" panose="02000500000000000000" pitchFamily="2" charset="0"/>
              </a:rPr>
              <a:t> </a:t>
            </a:r>
            <a:r>
              <a:rPr lang="en-US" altLang="zh-TW" sz="4800" dirty="0" smtClean="0">
                <a:latin typeface="EngTRESS A" panose="02000500000000000000" pitchFamily="2" charset="0"/>
              </a:rPr>
              <a:t>                 remain </a:t>
            </a:r>
            <a:r>
              <a:rPr lang="en-US" altLang="zh-TW" sz="4800" dirty="0">
                <a:latin typeface="EngTRESS A" panose="02000500000000000000" pitchFamily="2" charset="0"/>
              </a:rPr>
              <a:t>seated.</a:t>
            </a:r>
            <a:r>
              <a:rPr lang="zh-TW" altLang="en-US" sz="4800" dirty="0">
                <a:latin typeface="EngTRESS A" panose="02000500000000000000" pitchFamily="2" charset="0"/>
              </a:rPr>
              <a:t> </a:t>
            </a: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endParaRPr lang="en-US" altLang="zh-TW" sz="48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endParaRPr lang="en-US" altLang="zh-TW" sz="4800" dirty="0">
              <a:latin typeface="EngTRESS A" panose="02000500000000000000" pitchFamily="2" charset="0"/>
              <a:ea typeface="標楷體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zh-TW" altLang="en-US" sz="4800" dirty="0" smtClean="0">
                <a:latin typeface="EngTRESS A" panose="02000500000000000000" pitchFamily="2" charset="0"/>
                <a:ea typeface="標楷體" pitchFamily="65" charset="-120"/>
              </a:rPr>
              <a:t>                  </a:t>
            </a:r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請</a:t>
            </a:r>
            <a:r>
              <a:rPr lang="zh-TW" altLang="en-US" sz="4800" dirty="0">
                <a:latin typeface="標楷體" pitchFamily="65" charset="-120"/>
                <a:ea typeface="標楷體" pitchFamily="65" charset="-120"/>
              </a:rPr>
              <a:t>繫上安全帶並保持就座</a:t>
            </a:r>
            <a:endParaRPr lang="en-US" altLang="zh-TW" sz="48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1998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9784" y="1307015"/>
            <a:ext cx="11862216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EngTRESS A" panose="02000500000000000000" pitchFamily="2" charset="0"/>
              </a:rPr>
              <a:t>:</a:t>
            </a:r>
            <a:r>
              <a:rPr lang="zh-TW" altLang="en-US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latin typeface="EngTRESS A" panose="02000500000000000000" pitchFamily="2" charset="0"/>
              </a:rPr>
              <a:t>Would you like </a:t>
            </a:r>
            <a:r>
              <a:rPr lang="en-US" altLang="zh-TW" sz="4000" dirty="0" smtClean="0">
                <a:latin typeface="EngTRESS A" panose="02000500000000000000" pitchFamily="2" charset="0"/>
              </a:rPr>
              <a:t>to have</a:t>
            </a:r>
            <a:r>
              <a:rPr lang="en-US" altLang="zh-TW" sz="4000" dirty="0">
                <a:latin typeface="EngTRESS A" panose="02000500000000000000" pitchFamily="2" charset="0"/>
              </a:rPr>
              <a:t> </a:t>
            </a:r>
            <a:r>
              <a:rPr lang="en-US" altLang="zh-TW" sz="4000" dirty="0" smtClean="0">
                <a:latin typeface="EngTRESS A" panose="02000500000000000000" pitchFamily="2" charset="0"/>
              </a:rPr>
              <a:t>chicken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     noodles</a:t>
            </a:r>
            <a:r>
              <a:rPr lang="en-US" altLang="zh-TW" sz="4000" dirty="0">
                <a:latin typeface="EngTRESS A" panose="02000500000000000000" pitchFamily="2" charset="0"/>
              </a:rPr>
              <a:t> </a:t>
            </a:r>
            <a:r>
              <a:rPr lang="en-US" altLang="zh-TW" sz="4000" dirty="0" smtClean="0">
                <a:latin typeface="EngTRESS A" panose="02000500000000000000" pitchFamily="2" charset="0"/>
              </a:rPr>
              <a:t>or pork rice?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EngTRESS A" panose="02000500000000000000" pitchFamily="2" charset="0"/>
                <a:ea typeface="標楷體" pitchFamily="65" charset="-120"/>
              </a:rPr>
              <a:t>                                       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您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想吃雞肉麵條還是豬肉飯？</a:t>
            </a:r>
            <a:r>
              <a:rPr lang="zh-TW" altLang="en-US" sz="4000" dirty="0">
                <a:latin typeface="EngTRESS A" panose="02000500000000000000" pitchFamily="2" charset="0"/>
              </a:rPr>
              <a:t>      </a:t>
            </a:r>
            <a:r>
              <a:rPr lang="zh-TW" altLang="en-US" sz="4000" dirty="0" smtClean="0">
                <a:latin typeface="EngTRESS A" panose="02000500000000000000" pitchFamily="2" charset="0"/>
              </a:rPr>
              <a:t> </a:t>
            </a:r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86636" y="3948870"/>
            <a:ext cx="753603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dirty="0">
                <a:latin typeface="EngTRESS A" panose="02000500000000000000" pitchFamily="2" charset="0"/>
              </a:rPr>
              <a:t>Passenger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Pork rice, please.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</a:p>
          <a:p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豬肉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飯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謝謝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200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9744" y="1292024"/>
            <a:ext cx="1154242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/>
              <a:t> </a:t>
            </a:r>
            <a:r>
              <a:rPr lang="en-US" altLang="zh-TW" sz="4000" dirty="0">
                <a:latin typeface="EngTRESS A" panose="02000500000000000000" pitchFamily="2" charset="0"/>
              </a:rPr>
              <a:t>May I offer you </a:t>
            </a:r>
            <a:r>
              <a:rPr lang="en-US" altLang="zh-TW" sz="4000" dirty="0" smtClean="0">
                <a:latin typeface="EngTRESS A" panose="02000500000000000000" pitchFamily="2" charset="0"/>
              </a:rPr>
              <a:t>something</a:t>
            </a:r>
          </a:p>
          <a:p>
            <a:pPr lvl="0">
              <a:lnSpc>
                <a:spcPts val="2500"/>
              </a:lnSpc>
            </a:pPr>
            <a:r>
              <a:rPr lang="en-US" altLang="zh-TW" sz="4000" dirty="0" smtClean="0">
                <a:latin typeface="EngTRESS A" panose="02000500000000000000" pitchFamily="2" charset="0"/>
              </a:rPr>
              <a:t> </a:t>
            </a:r>
          </a:p>
          <a:p>
            <a:pPr lvl="0"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     to </a:t>
            </a:r>
            <a:r>
              <a:rPr lang="en-US" altLang="zh-TW" sz="4000" dirty="0">
                <a:latin typeface="EngTRESS A" panose="02000500000000000000" pitchFamily="2" charset="0"/>
              </a:rPr>
              <a:t>drink</a:t>
            </a:r>
            <a:r>
              <a:rPr lang="en-US" altLang="zh-TW" sz="4000" dirty="0" smtClean="0">
                <a:latin typeface="EngTRESS A" panose="02000500000000000000" pitchFamily="2" charset="0"/>
              </a:rPr>
              <a:t>?</a:t>
            </a:r>
          </a:p>
          <a:p>
            <a:pPr lvl="0"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 lvl="0">
              <a:lnSpc>
                <a:spcPts val="2500"/>
              </a:lnSpc>
            </a:pPr>
            <a:r>
              <a:rPr lang="zh-TW" altLang="en-US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您要喝點什麼嗎？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33732" y="4143743"/>
            <a:ext cx="8848897" cy="1374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Passenger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What do you have here?</a:t>
            </a:r>
            <a:r>
              <a:rPr lang="zh-TW" altLang="en-US" sz="4000" dirty="0">
                <a:latin typeface="EngTRESS A" panose="02000500000000000000" pitchFamily="2" charset="0"/>
              </a:rPr>
              <a:t> </a:t>
            </a:r>
            <a:endParaRPr lang="en-US" altLang="zh-TW" sz="4000" dirty="0" smtClean="0"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>
              <a:solidFill>
                <a:srgbClr val="000000"/>
              </a:solidFill>
              <a:latin typeface="EngTRESS A" panose="02000500000000000000" pitchFamily="2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lnSpc>
                <a:spcPts val="2500"/>
              </a:lnSpc>
            </a:pPr>
            <a:r>
              <a:rPr lang="zh-TW" altLang="en-US" sz="4000" dirty="0" smtClean="0">
                <a:solidFill>
                  <a:srgbClr val="000000"/>
                </a:solidFill>
                <a:latin typeface="EngTRESS A" panose="020005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你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這邊有什麼？</a:t>
            </a:r>
            <a:r>
              <a:rPr lang="zh-TW" altLang="en-US" sz="4000" dirty="0"/>
              <a:t> </a:t>
            </a:r>
            <a:endParaRPr lang="zh-TW" altLang="en-US" sz="4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55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644" y="939996"/>
            <a:ext cx="1071796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/>
              <a:t> </a:t>
            </a:r>
            <a:r>
              <a:rPr lang="en-US" altLang="zh-TW" sz="4000" dirty="0">
                <a:latin typeface="EngTRESS A" panose="02000500000000000000" pitchFamily="2" charset="0"/>
              </a:rPr>
              <a:t>We're serving coffee, tea</a:t>
            </a:r>
            <a:r>
              <a:rPr lang="en-US" altLang="zh-TW" sz="4000" dirty="0" smtClean="0">
                <a:latin typeface="EngTRESS A" panose="02000500000000000000" pitchFamily="2" charset="0"/>
              </a:rPr>
              <a:t>,</a:t>
            </a: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      </a:t>
            </a:r>
            <a:r>
              <a:rPr lang="en-US" altLang="zh-TW" sz="4000" dirty="0">
                <a:latin typeface="EngTRESS A" panose="02000500000000000000" pitchFamily="2" charset="0"/>
              </a:rPr>
              <a:t>juice and wine</a:t>
            </a:r>
            <a:r>
              <a:rPr lang="en-US" altLang="zh-TW" sz="4000" dirty="0" smtClean="0"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  <a:buNone/>
            </a:pPr>
            <a:r>
              <a:rPr lang="zh-TW" altLang="en-US" sz="4000" dirty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    </a:t>
            </a:r>
            <a:endParaRPr lang="en-US" altLang="zh-TW" sz="4000" dirty="0" smtClean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en-US" altLang="zh-TW" sz="4000" dirty="0">
                <a:latin typeface="EngTRESS A" panose="02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</a:t>
            </a:r>
            <a:r>
              <a:rPr lang="zh-TW" altLang="en-US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我們</a:t>
            </a:r>
            <a:r>
              <a:rPr lang="zh-TW" altLang="en-US" sz="4000" dirty="0">
                <a:latin typeface="EngTRESS A" panose="02000500000000000000" pitchFamily="2" charset="0"/>
                <a:ea typeface="標楷體" panose="03000509000000000000" pitchFamily="65" charset="-120"/>
              </a:rPr>
              <a:t>有提供咖啡、茶、果汁跟酒</a:t>
            </a:r>
            <a:endParaRPr lang="en-US" altLang="zh-TW" sz="4000" dirty="0">
              <a:latin typeface="EngTRESS A" panose="02000500000000000000" pitchFamily="2" charset="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4556" y="3400478"/>
            <a:ext cx="1128759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zh-TW" sz="4000" dirty="0">
                <a:latin typeface="EngTRESS A" panose="02000500000000000000" pitchFamily="2" charset="0"/>
              </a:rPr>
              <a:t>Passenger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I‘ll have a</a:t>
            </a:r>
            <a:r>
              <a:rPr lang="zh-TW" altLang="en-US" sz="4000" dirty="0">
                <a:latin typeface="EngTRESS A" panose="02000500000000000000" pitchFamily="2" charset="0"/>
              </a:rPr>
              <a:t> </a:t>
            </a:r>
            <a:r>
              <a:rPr lang="en-US" altLang="zh-TW" sz="4000" dirty="0">
                <a:latin typeface="EngTRESS A" panose="02000500000000000000" pitchFamily="2" charset="0"/>
              </a:rPr>
              <a:t>cup of </a:t>
            </a:r>
            <a:r>
              <a:rPr lang="en-US" altLang="zh-TW" sz="4000" dirty="0" smtClean="0">
                <a:latin typeface="EngTRESS A" panose="02000500000000000000" pitchFamily="2" charset="0"/>
              </a:rPr>
              <a:t>coffee</a:t>
            </a:r>
            <a:r>
              <a:rPr lang="en-US" altLang="zh-TW" sz="4000" dirty="0">
                <a:latin typeface="EngTRESS A" panose="02000500000000000000" pitchFamily="2" charset="0"/>
              </a:rPr>
              <a:t> , please</a:t>
            </a:r>
            <a:r>
              <a:rPr lang="en-US" altLang="zh-TW" sz="4000" dirty="0" smtClean="0">
                <a:latin typeface="EngTRESS A" panose="02000500000000000000" pitchFamily="2" charset="0"/>
              </a:rPr>
              <a:t>.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              請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給我一杯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咖啡</a:t>
            </a:r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4556" y="5072147"/>
            <a:ext cx="93778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dirty="0">
                <a:latin typeface="EngTRESS A" panose="02000500000000000000" pitchFamily="2" charset="0"/>
              </a:rPr>
              <a:t>Flight attendant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>
                <a:latin typeface="EngTRESS A" panose="02000500000000000000" pitchFamily="2" charset="0"/>
              </a:rPr>
              <a:t> Here you are. 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給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您</a:t>
            </a:r>
            <a:endParaRPr lang="en-US" altLang="zh-TW" sz="4000" dirty="0">
              <a:latin typeface="EngTRESS A" panose="02000500000000000000" pitchFamily="2" charset="0"/>
            </a:endParaRPr>
          </a:p>
        </p:txBody>
      </p:sp>
      <p:sp>
        <p:nvSpPr>
          <p:cNvPr id="6" name="心形 5">
            <a:hlinkClick r:id="rId2" action="ppaction://hlinksldjump"/>
          </p:cNvPr>
          <p:cNvSpPr/>
          <p:nvPr/>
        </p:nvSpPr>
        <p:spPr>
          <a:xfrm>
            <a:off x="10613036" y="5402278"/>
            <a:ext cx="644576" cy="637401"/>
          </a:xfrm>
          <a:prstGeom prst="hear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614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2578608" y="647310"/>
            <a:ext cx="8302752" cy="809031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kumimoji="0" lang="en-US" altLang="zh-TW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EngTRESS A" panose="02000500000000000000" pitchFamily="2" charset="0"/>
                <a:ea typeface="+mn-ea"/>
                <a:cs typeface="+mn-cs"/>
              </a:rPr>
              <a:t>On the</a:t>
            </a:r>
            <a:r>
              <a:rPr lang="zh-TW" altLang="en-US" sz="4400" noProof="0" dirty="0" smtClean="0"/>
              <a:t>            </a:t>
            </a:r>
            <a:r>
              <a:rPr kumimoji="0" lang="zh-TW" altLang="zh-TW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在飛機上</a:t>
            </a:r>
            <a:endParaRPr kumimoji="0" lang="zh-TW" altLang="zh-TW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56289" y="1330427"/>
            <a:ext cx="11735711" cy="3516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 smtClean="0"/>
              <a:t>: </a:t>
            </a:r>
            <a:r>
              <a:rPr lang="en-US" altLang="zh-TW" sz="4000" dirty="0" smtClean="0">
                <a:latin typeface="EngTRESS A" panose="02000500000000000000" pitchFamily="2" charset="0"/>
              </a:rPr>
              <a:t>Welcome                 .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歡迎登機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   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4000" dirty="0" smtClean="0">
                <a:solidFill>
                  <a:srgbClr val="000000"/>
                </a:solidFill>
                <a:latin typeface="EngTRESS A" panose="02000500000000000000" pitchFamily="2" charset="0"/>
                <a:cs typeface="Times New Roman" panose="02020603050405020304" pitchFamily="18" charset="0"/>
              </a:rPr>
              <a:t>                                </a:t>
            </a:r>
            <a:r>
              <a:rPr lang="en-US" altLang="zh-TW" sz="4000" dirty="0" smtClean="0">
                <a:latin typeface="EngTRESS A" panose="02000500000000000000" pitchFamily="2" charset="0"/>
                <a:cs typeface="Times New Roman" panose="02020603050405020304" pitchFamily="18" charset="0"/>
              </a:rPr>
              <a:t>May I have your                         ?</a:t>
            </a: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  <a:cs typeface="細明體" panose="02020509000000000000" pitchFamily="49" charset="-120"/>
              </a:rPr>
              <a:t> 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  <a:cs typeface="細明體" panose="02020509000000000000" pitchFamily="49" charset="-120"/>
              </a:rPr>
              <a:t>       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  <a:cs typeface="細明體" panose="02020509000000000000" pitchFamily="49" charset="-120"/>
              </a:rPr>
              <a:t>可以給我您的登機證嗎？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lv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4000" dirty="0" smtClean="0"/>
              <a:t> </a:t>
            </a:r>
            <a:endParaRPr lang="zh-TW" altLang="en-US" sz="4000" dirty="0" smtClean="0">
              <a:latin typeface="Arial" panose="020B0604020202020204" pitchFamily="34" charset="0"/>
            </a:endParaRPr>
          </a:p>
          <a:p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 smtClean="0"/>
              <a:t>:          </a:t>
            </a:r>
            <a:r>
              <a:rPr lang="en-US" altLang="zh-TW" sz="4000" dirty="0" smtClean="0">
                <a:latin typeface="EngTRESS A" panose="02000500000000000000" pitchFamily="2" charset="0"/>
              </a:rPr>
              <a:t>you are.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給你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322506" y="548280"/>
            <a:ext cx="143821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 smtClean="0">
                <a:latin typeface="EngTRESS A" panose="02000500000000000000" pitchFamily="2" charset="0"/>
              </a:rPr>
              <a:t>plane</a:t>
            </a:r>
            <a:endParaRPr lang="zh-TW" altLang="en-US" sz="4400" dirty="0">
              <a:latin typeface="EngTRESS A" panose="02000500000000000000" pitchFamily="2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21521" y="1332722"/>
            <a:ext cx="347563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Flight attendant</a:t>
            </a:r>
            <a:endParaRPr lang="zh-TW" altLang="en-US" sz="4000" dirty="0" smtClean="0"/>
          </a:p>
          <a:p>
            <a:r>
              <a:rPr lang="en-US" altLang="zh-TW" sz="4000" dirty="0" smtClean="0"/>
              <a:t>                  </a:t>
            </a:r>
            <a:endParaRPr lang="zh-TW" altLang="en-US" sz="40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7480527" y="1332722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>
                <a:latin typeface="EngTRESS A" panose="02000500000000000000" pitchFamily="2" charset="0"/>
              </a:rPr>
              <a:t>o</a:t>
            </a:r>
            <a:r>
              <a:rPr lang="en-US" altLang="zh-TW" sz="4000" dirty="0" smtClean="0">
                <a:latin typeface="EngTRESS A" panose="02000500000000000000" pitchFamily="2" charset="0"/>
              </a:rPr>
              <a:t>n board</a:t>
            </a:r>
            <a:endParaRPr lang="zh-TW" altLang="en-US" sz="4000" dirty="0" smtClean="0"/>
          </a:p>
          <a:p>
            <a:endParaRPr lang="zh-TW" altLang="en-US" sz="40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8115498" y="2285790"/>
            <a:ext cx="30828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  <a:cs typeface="Times New Roman" panose="02020603050405020304" pitchFamily="18" charset="0"/>
              </a:rPr>
              <a:t>boarding pass</a:t>
            </a:r>
            <a:endParaRPr lang="zh-TW" altLang="en-US" sz="4000" dirty="0" smtClean="0"/>
          </a:p>
          <a:p>
            <a:endParaRPr lang="zh-TW" altLang="en-US" sz="40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2355523" y="4151594"/>
            <a:ext cx="22717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Passenger</a:t>
            </a:r>
            <a:endParaRPr lang="zh-TW" altLang="en-US" sz="4000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5830262" y="4138888"/>
            <a:ext cx="12291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Here</a:t>
            </a:r>
            <a:endParaRPr lang="zh-TW" altLang="en-US" sz="4000" dirty="0"/>
          </a:p>
        </p:txBody>
      </p:sp>
      <p:sp>
        <p:nvSpPr>
          <p:cNvPr id="13" name="矩形 12"/>
          <p:cNvSpPr/>
          <p:nvPr/>
        </p:nvSpPr>
        <p:spPr>
          <a:xfrm>
            <a:off x="3697152" y="5182232"/>
            <a:ext cx="726833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 smtClean="0"/>
              <a:t>: </a:t>
            </a:r>
            <a:r>
              <a:rPr lang="en-US" altLang="zh-TW" sz="4000" dirty="0" smtClean="0">
                <a:latin typeface="EngTRESS A" panose="02000500000000000000" pitchFamily="2" charset="0"/>
              </a:rPr>
              <a:t>32A. 32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排</a:t>
            </a:r>
            <a:r>
              <a:rPr lang="en-US" altLang="zh-TW" sz="4000" dirty="0" smtClean="0">
                <a:latin typeface="EngTRESS A" panose="02000500000000000000" pitchFamily="2" charset="0"/>
              </a:rPr>
              <a:t>A</a:t>
            </a:r>
            <a:r>
              <a:rPr lang="en-US" altLang="zh-TW" sz="4000" dirty="0" smtClean="0"/>
              <a:t>  </a:t>
            </a:r>
          </a:p>
          <a:p>
            <a:r>
              <a:rPr lang="en-US" altLang="zh-TW" sz="4000" dirty="0" smtClean="0">
                <a:latin typeface="EngTRESS A" panose="02000500000000000000" pitchFamily="2" charset="0"/>
              </a:rPr>
              <a:t>              This way , please.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這邊請</a:t>
            </a:r>
            <a:endParaRPr lang="zh-TW" altLang="en-US" sz="40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56288" y="5182232"/>
            <a:ext cx="347563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Flight attendant</a:t>
            </a:r>
            <a:endParaRPr lang="zh-TW" altLang="en-US" sz="4000" dirty="0" smtClean="0"/>
          </a:p>
          <a:p>
            <a:r>
              <a:rPr lang="en-US" altLang="zh-TW" sz="4000" dirty="0" smtClean="0"/>
              <a:t>       </a:t>
            </a:r>
            <a:endParaRPr lang="zh-TW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  <p:bldP spid="8" grpId="0" build="allAtOnce"/>
      <p:bldP spid="9" grpId="0" build="allAtOnce"/>
      <p:bldP spid="11" grpId="0" build="allAtOnce"/>
      <p:bldP spid="12" grpId="0" build="allAtOnce"/>
      <p:bldP spid="14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34437" y="958535"/>
            <a:ext cx="10332645" cy="3811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機長</a:t>
            </a:r>
            <a:r>
              <a:rPr lang="en-US" altLang="zh-TW" sz="4000" dirty="0" smtClean="0">
                <a:latin typeface="EngTRESS A" panose="02000500000000000000" pitchFamily="2" charset="0"/>
              </a:rPr>
              <a:t>: The plane is about to               .  </a:t>
            </a: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EngTRESS A" panose="02000500000000000000" pitchFamily="2" charset="0"/>
              </a:rPr>
              <a:t>  </a:t>
            </a:r>
            <a:endParaRPr lang="en-US" altLang="zh-TW" sz="4000" dirty="0" smtClean="0">
              <a:latin typeface="EngTRESS A" panose="02000500000000000000" pitchFamily="2" charset="0"/>
            </a:endParaRPr>
          </a:p>
          <a:p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     飛機即將起飛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4000" dirty="0" smtClean="0">
                <a:latin typeface="EngTRESS A" panose="02000500000000000000" pitchFamily="2" charset="0"/>
              </a:rPr>
              <a:t>   </a:t>
            </a:r>
            <a:r>
              <a:rPr lang="en-US" altLang="zh-TW" sz="4000" dirty="0" smtClean="0">
                <a:latin typeface="EngTRESS A" panose="02000500000000000000" pitchFamily="2" charset="0"/>
              </a:rPr>
              <a:t>Please            your                and                        .</a:t>
            </a:r>
          </a:p>
          <a:p>
            <a:pPr>
              <a:lnSpc>
                <a:spcPts val="2500"/>
              </a:lnSpc>
              <a:buNone/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buNone/>
            </a:pPr>
            <a:r>
              <a:rPr lang="zh-TW" altLang="en-US" sz="4000" dirty="0" smtClean="0">
                <a:latin typeface="EngTRESS A" panose="02000500000000000000" pitchFamily="2" charset="0"/>
              </a:rPr>
              <a:t>         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請繫上安全帶並保持就座 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915400" y="12618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714865" y="958535"/>
            <a:ext cx="11544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Pilot</a:t>
            </a:r>
            <a:endParaRPr lang="zh-TW" altLang="en-US" sz="40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7513825" y="958535"/>
            <a:ext cx="17940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take off</a:t>
            </a:r>
            <a:endParaRPr lang="zh-TW" altLang="en-US" sz="40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3584567" y="3084148"/>
            <a:ext cx="1540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fasten</a:t>
            </a:r>
            <a:endParaRPr lang="zh-TW" altLang="en-US" sz="40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6026059" y="3094315"/>
            <a:ext cx="19078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seat belt</a:t>
            </a:r>
            <a:endParaRPr lang="zh-TW" altLang="en-US" sz="40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8792842" y="3094315"/>
            <a:ext cx="3081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remain seated</a:t>
            </a:r>
            <a:endParaRPr lang="zh-TW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 build="allAtOnce"/>
      <p:bldP spid="8" grpId="0" build="allAtOnce"/>
      <p:bldP spid="9" grpId="0" build="allAtOnce"/>
      <p:bldP spid="10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84369" y="1296651"/>
            <a:ext cx="10610812" cy="3516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 smtClean="0">
                <a:latin typeface="EngTRESS A" panose="02000500000000000000" pitchFamily="2" charset="0"/>
              </a:rPr>
              <a:t>:</a:t>
            </a:r>
            <a:r>
              <a:rPr lang="zh-TW" altLang="en-US" sz="4000" dirty="0" smtClean="0">
                <a:latin typeface="EngTRESS A" panose="02000500000000000000" pitchFamily="2" charset="0"/>
              </a:rPr>
              <a:t> </a:t>
            </a:r>
            <a:r>
              <a:rPr lang="en-US" altLang="zh-TW" sz="4000" dirty="0" smtClean="0">
                <a:latin typeface="EngTRESS A" panose="02000500000000000000" pitchFamily="2" charset="0"/>
              </a:rPr>
              <a:t>Would you like to have</a:t>
            </a: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         noodles or          rice?    </a:t>
            </a:r>
          </a:p>
          <a:p>
            <a:pPr>
              <a:lnSpc>
                <a:spcPts val="2500"/>
              </a:lnSpc>
            </a:pPr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         </a:t>
            </a:r>
          </a:p>
          <a:p>
            <a:r>
              <a:rPr lang="en-US" altLang="zh-TW" sz="4000" dirty="0" smtClean="0">
                <a:latin typeface="EngTRESS A" panose="02000500000000000000" pitchFamily="2" charset="0"/>
              </a:rPr>
              <a:t>  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              您想吃雞肉麵條還是豬肉飯？</a:t>
            </a:r>
            <a:r>
              <a:rPr lang="zh-TW" altLang="en-US" sz="4000" dirty="0" smtClean="0">
                <a:latin typeface="EngTRESS A" panose="02000500000000000000" pitchFamily="2" charset="0"/>
              </a:rPr>
              <a:t> </a:t>
            </a: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lnSpc>
                <a:spcPts val="2500"/>
              </a:lnSpc>
            </a:pPr>
            <a:r>
              <a:rPr lang="zh-TW" altLang="en-US" sz="4000" dirty="0" smtClean="0">
                <a:latin typeface="EngTRESS A" panose="02000500000000000000" pitchFamily="2" charset="0"/>
              </a:rPr>
              <a:t>     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       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 smtClean="0">
                <a:latin typeface="EngTRESS A" panose="02000500000000000000" pitchFamily="2" charset="0"/>
              </a:rPr>
              <a:t> Pork rice, please.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豬肉飯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謝謝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28963" y="1296651"/>
            <a:ext cx="34756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Flight attendant</a:t>
            </a:r>
            <a:endParaRPr lang="zh-TW" altLang="en-US" sz="40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5195768" y="2246853"/>
            <a:ext cx="17796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chicken</a:t>
            </a:r>
            <a:endParaRPr lang="zh-TW" altLang="en-US" sz="40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9240531" y="2246853"/>
            <a:ext cx="1130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pork</a:t>
            </a:r>
            <a:endParaRPr lang="zh-TW" altLang="en-US" sz="40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1255276" y="4105112"/>
            <a:ext cx="22717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Passenger</a:t>
            </a:r>
            <a:endParaRPr lang="zh-TW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  <p:bldP spid="5" grpId="0" build="allAtOnce"/>
      <p:bldP spid="6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61288" y="1458575"/>
            <a:ext cx="10740902" cy="4452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 smtClean="0"/>
              <a:t> </a:t>
            </a:r>
            <a:r>
              <a:rPr lang="en-US" altLang="zh-TW" sz="4000" dirty="0" smtClean="0">
                <a:latin typeface="EngTRESS A" panose="02000500000000000000" pitchFamily="2" charset="0"/>
              </a:rPr>
              <a:t>May I offer you something </a:t>
            </a:r>
          </a:p>
          <a:p>
            <a:pPr lvl="0"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pPr lvl="0"/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to            ?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500"/>
              </a:lnSpc>
            </a:pP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您要喝點什麼嗎？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500"/>
              </a:lnSpc>
            </a:pP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 smtClean="0">
                <a:latin typeface="EngTRESS A" panose="02000500000000000000" pitchFamily="2" charset="0"/>
              </a:rPr>
              <a:t> What do you have here?</a:t>
            </a:r>
            <a:r>
              <a:rPr lang="zh-TW" altLang="en-US" sz="4000" dirty="0" smtClean="0">
                <a:latin typeface="EngTRESS A" panose="02000500000000000000" pitchFamily="2" charset="0"/>
              </a:rPr>
              <a:t> </a:t>
            </a:r>
            <a:endParaRPr lang="en-US" altLang="zh-TW" sz="4000" dirty="0" smtClean="0">
              <a:latin typeface="EngTRESS A" panose="02000500000000000000" pitchFamily="2" charset="0"/>
            </a:endParaRPr>
          </a:p>
          <a:p>
            <a:pPr lvl="0">
              <a:lnSpc>
                <a:spcPts val="2500"/>
              </a:lnSpc>
            </a:pPr>
            <a:endParaRPr lang="en-US" altLang="zh-TW" sz="4000" dirty="0" smtClean="0">
              <a:solidFill>
                <a:srgbClr val="000000"/>
              </a:solidFill>
              <a:latin typeface="EngTRESS A" panose="02000500000000000000" pitchFamily="2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/>
            <a:r>
              <a:rPr lang="en-US" altLang="zh-TW" sz="4000" dirty="0" smtClean="0">
                <a:solidFill>
                  <a:srgbClr val="000000"/>
                </a:solidFill>
                <a:latin typeface="EngTRESS A" panose="020005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你這邊有什麼？</a:t>
            </a:r>
            <a:r>
              <a:rPr lang="zh-TW" altLang="en-US" sz="4000" dirty="0" smtClean="0"/>
              <a:t> </a:t>
            </a:r>
            <a:endParaRPr lang="zh-TW" altLang="en-US" sz="4000" dirty="0">
              <a:latin typeface="Arial" panose="020B06040202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13773" y="1458575"/>
            <a:ext cx="34756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Flight attendant</a:t>
            </a:r>
            <a:endParaRPr lang="zh-TW" altLang="en-US" sz="40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6137721" y="2362449"/>
            <a:ext cx="12731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drink</a:t>
            </a:r>
            <a:endParaRPr lang="zh-TW" altLang="en-US" sz="40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2019924" y="4163818"/>
            <a:ext cx="22717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Passenger</a:t>
            </a:r>
            <a:endParaRPr lang="zh-TW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  <p:bldP spid="5" grpId="0" build="allAtOnce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6839" y="507386"/>
            <a:ext cx="10924682" cy="5388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 smtClean="0"/>
              <a:t> </a:t>
            </a:r>
            <a:r>
              <a:rPr lang="en-US" altLang="zh-TW" sz="4000" dirty="0" smtClean="0">
                <a:latin typeface="EngTRESS A" panose="02000500000000000000" pitchFamily="2" charset="0"/>
              </a:rPr>
              <a:t>We're serving             , tea, </a:t>
            </a:r>
          </a:p>
          <a:p>
            <a:pPr>
              <a:lnSpc>
                <a:spcPts val="2500"/>
              </a:lnSpc>
            </a:pPr>
            <a:endParaRPr lang="en-US" altLang="zh-TW" sz="4000" dirty="0">
              <a:latin typeface="EngTRESS A" panose="02000500000000000000" pitchFamily="2" charset="0"/>
            </a:endParaRPr>
          </a:p>
          <a:p>
            <a:r>
              <a:rPr lang="en-US" altLang="zh-TW" sz="4000" dirty="0" smtClean="0">
                <a:latin typeface="EngTRESS A" panose="02000500000000000000" pitchFamily="2" charset="0"/>
              </a:rPr>
              <a:t>                                                    and wine.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buNone/>
            </a:pPr>
            <a:r>
              <a:rPr lang="zh-TW" altLang="en-US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                          我們有提供咖啡、茶、果汁跟酒</a:t>
            </a:r>
            <a:endParaRPr lang="en-US" altLang="zh-TW" sz="4000" dirty="0" smtClean="0">
              <a:latin typeface="EngTRESS A" panose="02000500000000000000" pitchFamily="2" charset="0"/>
              <a:ea typeface="標楷體" panose="03000509000000000000" pitchFamily="65" charset="-120"/>
            </a:endParaRPr>
          </a:p>
          <a:p>
            <a:pPr>
              <a:lnSpc>
                <a:spcPts val="2500"/>
              </a:lnSpc>
              <a:buNone/>
            </a:pPr>
            <a:r>
              <a:rPr lang="en-US" altLang="zh-TW" sz="4000" dirty="0" smtClean="0">
                <a:latin typeface="EngTRESS A" panose="02000500000000000000" pitchFamily="2" charset="0"/>
                <a:ea typeface="標楷體" panose="03000509000000000000" pitchFamily="65" charset="-120"/>
              </a:rPr>
              <a:t>  </a:t>
            </a:r>
          </a:p>
          <a:p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旅客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 smtClean="0">
                <a:latin typeface="EngTRESS A" panose="02000500000000000000" pitchFamily="2" charset="0"/>
              </a:rPr>
              <a:t> I‘ll have a</a:t>
            </a:r>
            <a:r>
              <a:rPr lang="zh-TW" altLang="en-US" sz="4000" dirty="0" smtClean="0">
                <a:latin typeface="EngTRESS A" panose="02000500000000000000" pitchFamily="2" charset="0"/>
              </a:rPr>
              <a:t>         </a:t>
            </a:r>
            <a:r>
              <a:rPr lang="en-US" altLang="zh-TW" sz="4000" dirty="0" smtClean="0">
                <a:latin typeface="EngTRESS A" panose="02000500000000000000" pitchFamily="2" charset="0"/>
              </a:rPr>
              <a:t>of            , please.</a:t>
            </a:r>
          </a:p>
          <a:p>
            <a:pPr>
              <a:lnSpc>
                <a:spcPts val="2500"/>
              </a:lnSpc>
            </a:pPr>
            <a:endParaRPr lang="en-US" altLang="zh-TW" sz="4000" dirty="0" smtClean="0">
              <a:latin typeface="EngTRESS A" panose="02000500000000000000" pitchFamily="2" charset="0"/>
            </a:endParaRPr>
          </a:p>
          <a:p>
            <a:pPr>
              <a:buNone/>
            </a:pPr>
            <a:r>
              <a:rPr lang="zh-TW" altLang="en-US" sz="4000" dirty="0" smtClean="0">
                <a:latin typeface="EngTRESS A" panose="02000500000000000000" pitchFamily="2" charset="0"/>
              </a:rPr>
              <a:t>                                         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請給我一杯咖啡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  <a:buNone/>
            </a:pP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              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空服員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dirty="0" smtClean="0">
                <a:latin typeface="EngTRESS A" panose="02000500000000000000" pitchFamily="2" charset="0"/>
              </a:rPr>
              <a:t>          you are. 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給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您</a:t>
            </a:r>
            <a:endParaRPr lang="en-US" altLang="zh-TW" sz="4000" dirty="0" smtClean="0">
              <a:latin typeface="EngTRESS A" panose="02000500000000000000" pitchFamily="2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93257" y="507386"/>
            <a:ext cx="34756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Flight attendant</a:t>
            </a:r>
            <a:endParaRPr lang="zh-TW" altLang="en-US" sz="40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8798055" y="538435"/>
            <a:ext cx="14670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coffee</a:t>
            </a:r>
            <a:endParaRPr lang="zh-TW" altLang="en-US" sz="40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5939588" y="1436677"/>
            <a:ext cx="11817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juice</a:t>
            </a:r>
            <a:endParaRPr lang="zh-TW" altLang="en-US" sz="40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1086368" y="3314450"/>
            <a:ext cx="227177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Passenger</a:t>
            </a:r>
            <a:endParaRPr lang="zh-TW" altLang="en-US" sz="4000" dirty="0" smtClean="0"/>
          </a:p>
          <a:p>
            <a:endParaRPr lang="zh-TW" altLang="en-US" sz="40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6834840" y="3274879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cup</a:t>
            </a:r>
            <a:endParaRPr lang="zh-TW" altLang="en-US" sz="40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8390112" y="3306483"/>
            <a:ext cx="14670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coffee</a:t>
            </a:r>
            <a:endParaRPr lang="zh-TW" altLang="en-US" sz="40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1086368" y="5188155"/>
            <a:ext cx="34756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Flight attendant</a:t>
            </a:r>
            <a:endParaRPr lang="zh-TW" altLang="en-US" sz="40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6261945" y="5163980"/>
            <a:ext cx="11865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EngTRESS A" panose="02000500000000000000" pitchFamily="2" charset="0"/>
              </a:rPr>
              <a:t>Here</a:t>
            </a:r>
            <a:endParaRPr lang="zh-TW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  <p:bldP spid="5" grpId="0" build="allAtOnce"/>
      <p:bldP spid="6" grpId="0" build="allAtOnce"/>
      <p:bldP spid="7" grpId="0" build="allAtOnce"/>
      <p:bldP spid="9" grpId="0" build="allAtOnce"/>
      <p:bldP spid="10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肥皂">
  <a:themeElements>
    <a:clrScheme name="肥皂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肥皂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肥皂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肥皂</Template>
  <TotalTime>2649</TotalTime>
  <Words>1077</Words>
  <Application>Microsoft Office PowerPoint</Application>
  <PresentationFormat>寬螢幕</PresentationFormat>
  <Paragraphs>274</Paragraphs>
  <Slides>30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38" baseType="lpstr">
      <vt:lpstr>細明體</vt:lpstr>
      <vt:lpstr>新細明體</vt:lpstr>
      <vt:lpstr>標楷體</vt:lpstr>
      <vt:lpstr>Arial</vt:lpstr>
      <vt:lpstr>EngTRESS A</vt:lpstr>
      <vt:lpstr>Garamond</vt:lpstr>
      <vt:lpstr>Times New Roman</vt:lpstr>
      <vt:lpstr>肥皂</vt:lpstr>
      <vt:lpstr>4W1H</vt:lpstr>
      <vt:lpstr>plane</vt:lpstr>
      <vt:lpstr>Flight attendant</vt:lpstr>
      <vt:lpstr>On board</vt:lpstr>
      <vt:lpstr>Boarding pass</vt:lpstr>
      <vt:lpstr>pilot</vt:lpstr>
      <vt:lpstr>Take off</vt:lpstr>
      <vt:lpstr>Fasten seat belt</vt:lpstr>
      <vt:lpstr>Remain seated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129</cp:revision>
  <dcterms:created xsi:type="dcterms:W3CDTF">2021-03-03T03:05:44Z</dcterms:created>
  <dcterms:modified xsi:type="dcterms:W3CDTF">2021-04-13T08:54:11Z</dcterms:modified>
</cp:coreProperties>
</file>