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8" r:id="rId25"/>
    <p:sldId id="281" r:id="rId26"/>
    <p:sldId id="285" r:id="rId27"/>
    <p:sldId id="286" r:id="rId28"/>
    <p:sldId id="287" r:id="rId29"/>
    <p:sldId id="288" r:id="rId30"/>
    <p:sldId id="289" r:id="rId31"/>
    <p:sldId id="282" r:id="rId32"/>
    <p:sldId id="283" r:id="rId33"/>
    <p:sldId id="290" r:id="rId34"/>
    <p:sldId id="291" r:id="rId35"/>
    <p:sldId id="292" r:id="rId3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2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4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400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908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426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2100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7828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347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0345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3839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293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7247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5721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267CB-2CE4-412E-8348-8CDE462254F5}" type="datetimeFigureOut">
              <a:rPr lang="zh-TW" altLang="en-US" smtClean="0"/>
              <a:pPr/>
              <a:t>2024/5/15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AB417-5AC9-4961-9E8B-989313E0FB6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1011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dOkyKyVFnS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tea-0335\Downloads\inside%20out.mp4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3.jpeg"/><Relationship Id="rId4" Type="http://schemas.openxmlformats.org/officeDocument/2006/relationships/image" Target="../media/image18.png"/><Relationship Id="rId9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9.png"/><Relationship Id="rId5" Type="http://schemas.openxmlformats.org/officeDocument/2006/relationships/image" Target="../media/image20.png"/><Relationship Id="rId10" Type="http://schemas.openxmlformats.org/officeDocument/2006/relationships/image" Target="../media/image23.jpeg"/><Relationship Id="rId4" Type="http://schemas.openxmlformats.org/officeDocument/2006/relationships/image" Target="../media/image18.png"/><Relationship Id="rId9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9.png"/><Relationship Id="rId5" Type="http://schemas.openxmlformats.org/officeDocument/2006/relationships/image" Target="../media/image20.png"/><Relationship Id="rId10" Type="http://schemas.openxmlformats.org/officeDocument/2006/relationships/image" Target="../media/image23.jpeg"/><Relationship Id="rId4" Type="http://schemas.openxmlformats.org/officeDocument/2006/relationships/image" Target="../media/image18.png"/><Relationship Id="rId9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9.png"/><Relationship Id="rId5" Type="http://schemas.openxmlformats.org/officeDocument/2006/relationships/image" Target="../media/image20.png"/><Relationship Id="rId10" Type="http://schemas.openxmlformats.org/officeDocument/2006/relationships/image" Target="../media/image23.jpeg"/><Relationship Id="rId4" Type="http://schemas.openxmlformats.org/officeDocument/2006/relationships/image" Target="../media/image18.png"/><Relationship Id="rId9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42.png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相關圖片"/>
          <p:cNvPicPr>
            <a:picLocks noChangeAspect="1" noChangeArrowheads="1"/>
          </p:cNvPicPr>
          <p:nvPr/>
        </p:nvPicPr>
        <p:blipFill>
          <a:blip r:embed="rId2" cstate="print"/>
          <a:srcRect b="6499"/>
          <a:stretch>
            <a:fillRect/>
          </a:stretch>
        </p:blipFill>
        <p:spPr bwMode="auto">
          <a:xfrm>
            <a:off x="1357359" y="0"/>
            <a:ext cx="9811384" cy="6870150"/>
          </a:xfrm>
          <a:prstGeom prst="rect">
            <a:avLst/>
          </a:prstGeom>
          <a:noFill/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0" y="672261"/>
            <a:ext cx="11938715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zh-TW" dirty="0">
                <a:latin typeface="Comic Sans MS" panose="030F0702030302020204" pitchFamily="66" charset="0"/>
              </a:rPr>
              <a:t>Today, we have 4 </a:t>
            </a:r>
            <a:br>
              <a:rPr lang="en-US" altLang="zh-TW" dirty="0">
                <a:latin typeface="Comic Sans MS" panose="030F0702030302020204" pitchFamily="66" charset="0"/>
              </a:rPr>
            </a:br>
            <a:r>
              <a:rPr lang="en-US" altLang="zh-TW" dirty="0">
                <a:latin typeface="Comic Sans MS" panose="030F0702030302020204" pitchFamily="66" charset="0"/>
              </a:rPr>
              <a:t>new friends!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1996225" y="3206832"/>
            <a:ext cx="1210614" cy="24598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4582732" y="3206831"/>
            <a:ext cx="1210614" cy="24598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7169239" y="3206830"/>
            <a:ext cx="1210614" cy="24598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9412309" y="3255127"/>
            <a:ext cx="1210614" cy="24598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5239" y="3741304"/>
            <a:ext cx="1487510" cy="148751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5205" y="3741304"/>
            <a:ext cx="1487510" cy="148751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02698" y="3693007"/>
            <a:ext cx="1487510" cy="1487510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25566" y="3670469"/>
            <a:ext cx="1487510" cy="148751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377627" y="6378646"/>
            <a:ext cx="54367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dirty="0">
                <a:hlinkClick r:id="rId4"/>
              </a:rPr>
              <a:t>https://</a:t>
            </a:r>
            <a:r>
              <a:rPr lang="en-US" altLang="zh-TW" sz="2000" dirty="0" err="1">
                <a:hlinkClick r:id="rId4"/>
              </a:rPr>
              <a:t>www.youtube.com</a:t>
            </a:r>
            <a:r>
              <a:rPr lang="en-US" altLang="zh-TW" sz="2000" dirty="0">
                <a:hlinkClick r:id="rId4"/>
              </a:rPr>
              <a:t>/</a:t>
            </a:r>
            <a:r>
              <a:rPr lang="en-US" altLang="zh-TW" sz="2000" dirty="0" err="1">
                <a:hlinkClick r:id="rId4"/>
              </a:rPr>
              <a:t>watch?v</a:t>
            </a:r>
            <a:r>
              <a:rPr lang="en-US" altLang="zh-TW" sz="2000" dirty="0">
                <a:hlinkClick r:id="rId4"/>
              </a:rPr>
              <a:t>=</a:t>
            </a:r>
            <a:r>
              <a:rPr lang="en-US" altLang="zh-TW" sz="2000" dirty="0" err="1">
                <a:hlinkClick r:id="rId4"/>
              </a:rPr>
              <a:t>dOkyKyVFnSs</a:t>
            </a:r>
            <a:endParaRPr lang="en-US" altLang="zh-TW" sz="2000" dirty="0"/>
          </a:p>
          <a:p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40937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相關圖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4663" y="0"/>
            <a:ext cx="9261566" cy="6951288"/>
          </a:xfrm>
          <a:prstGeom prst="rect">
            <a:avLst/>
          </a:prstGeom>
          <a:noFill/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inside out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867987" y="431074"/>
            <a:ext cx="7994469" cy="59958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相關圖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4663" y="0"/>
            <a:ext cx="9261566" cy="6951288"/>
          </a:xfrm>
          <a:prstGeom prst="rect">
            <a:avLst/>
          </a:prstGeom>
          <a:noFill/>
        </p:spPr>
      </p:pic>
      <p:sp>
        <p:nvSpPr>
          <p:cNvPr id="4" name="橢圓 3"/>
          <p:cNvSpPr/>
          <p:nvPr/>
        </p:nvSpPr>
        <p:spPr>
          <a:xfrm>
            <a:off x="1249251" y="528224"/>
            <a:ext cx="1210614" cy="24598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88265" y="1062696"/>
            <a:ext cx="1487510" cy="1487510"/>
          </a:xfrm>
          <a:prstGeom prst="rect">
            <a:avLst/>
          </a:prstGeom>
        </p:spPr>
      </p:pic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4030818" y="608569"/>
            <a:ext cx="4188458" cy="141970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9600" dirty="0">
                <a:solidFill>
                  <a:srgbClr val="00B050"/>
                </a:solidFill>
                <a:latin typeface="Comic Sans MS" panose="030F0702030302020204" pitchFamily="66" charset="0"/>
              </a:rPr>
              <a:t>h</a:t>
            </a:r>
            <a:r>
              <a:rPr lang="en-US" altLang="zh-TW" sz="96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ppy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-1310" t="12232" r="1310" b="3982"/>
          <a:stretch/>
        </p:blipFill>
        <p:spPr>
          <a:xfrm>
            <a:off x="2986826" y="2160795"/>
            <a:ext cx="5232450" cy="4697205"/>
          </a:xfrm>
          <a:prstGeom prst="rect">
            <a:avLst/>
          </a:prstGeom>
        </p:spPr>
      </p:pic>
      <p:cxnSp>
        <p:nvCxnSpPr>
          <p:cNvPr id="10" name="直線接點 9"/>
          <p:cNvCxnSpPr/>
          <p:nvPr/>
        </p:nvCxnSpPr>
        <p:spPr>
          <a:xfrm>
            <a:off x="4187687" y="2028275"/>
            <a:ext cx="17757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6168887" y="2028275"/>
            <a:ext cx="118607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213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相關圖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4663" y="0"/>
            <a:ext cx="9261566" cy="6951288"/>
          </a:xfrm>
          <a:prstGeom prst="rect">
            <a:avLst/>
          </a:prstGeom>
          <a:noFill/>
        </p:spPr>
      </p:pic>
      <p:sp>
        <p:nvSpPr>
          <p:cNvPr id="4" name="橢圓 3"/>
          <p:cNvSpPr/>
          <p:nvPr/>
        </p:nvSpPr>
        <p:spPr>
          <a:xfrm>
            <a:off x="1249251" y="528224"/>
            <a:ext cx="1210614" cy="24598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88265" y="1062696"/>
            <a:ext cx="1487510" cy="1487510"/>
          </a:xfrm>
          <a:prstGeom prst="rect">
            <a:avLst/>
          </a:prstGeom>
        </p:spPr>
      </p:pic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898297" y="621820"/>
            <a:ext cx="4188458" cy="14197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TW" sz="9600" dirty="0">
                <a:latin typeface="Comic Sans MS" panose="030F0702030302020204" pitchFamily="66" charset="0"/>
              </a:rPr>
              <a:t>s</a:t>
            </a:r>
            <a:r>
              <a:rPr lang="en-US" altLang="zh-TW" sz="96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d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79027" y="2160795"/>
            <a:ext cx="4817993" cy="4817993"/>
          </a:xfrm>
          <a:prstGeom prst="rect">
            <a:avLst/>
          </a:prstGeom>
        </p:spPr>
      </p:pic>
      <p:cxnSp>
        <p:nvCxnSpPr>
          <p:cNvPr id="9" name="直線接點 8"/>
          <p:cNvCxnSpPr/>
          <p:nvPr/>
        </p:nvCxnSpPr>
        <p:spPr>
          <a:xfrm>
            <a:off x="4906145" y="1910305"/>
            <a:ext cx="234374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527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相關圖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4663" y="0"/>
            <a:ext cx="9261566" cy="6951288"/>
          </a:xfrm>
          <a:prstGeom prst="rect">
            <a:avLst/>
          </a:prstGeom>
          <a:noFill/>
        </p:spPr>
      </p:pic>
      <p:sp>
        <p:nvSpPr>
          <p:cNvPr id="4" name="橢圓 3"/>
          <p:cNvSpPr/>
          <p:nvPr/>
        </p:nvSpPr>
        <p:spPr>
          <a:xfrm>
            <a:off x="1249251" y="528224"/>
            <a:ext cx="1210614" cy="24598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88265" y="1062696"/>
            <a:ext cx="1487510" cy="1487510"/>
          </a:xfrm>
          <a:prstGeom prst="rect">
            <a:avLst/>
          </a:prstGeom>
        </p:spPr>
      </p:pic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739270" y="528224"/>
            <a:ext cx="4188458" cy="14197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TW" sz="96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n</a:t>
            </a:r>
            <a:r>
              <a:rPr lang="en-US" altLang="zh-TW" sz="9600" dirty="0">
                <a:solidFill>
                  <a:srgbClr val="00B050"/>
                </a:solidFill>
                <a:latin typeface="Comic Sans MS" panose="030F0702030302020204" pitchFamily="66" charset="0"/>
              </a:rPr>
              <a:t>g</a:t>
            </a:r>
            <a:r>
              <a:rPr lang="en-US" altLang="zh-TW" sz="9600" dirty="0">
                <a:latin typeface="Comic Sans MS" panose="030F0702030302020204" pitchFamily="66" charset="0"/>
              </a:rPr>
              <a:t>ry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cxnSp>
        <p:nvCxnSpPr>
          <p:cNvPr id="6" name="直線接點 5"/>
          <p:cNvCxnSpPr/>
          <p:nvPr/>
        </p:nvCxnSpPr>
        <p:spPr>
          <a:xfrm>
            <a:off x="4187687" y="1947930"/>
            <a:ext cx="133847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 flipV="1">
            <a:off x="5526157" y="2133600"/>
            <a:ext cx="1656521" cy="69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圖片 10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36761" y="2133599"/>
            <a:ext cx="6280784" cy="493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75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相關圖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4663" y="0"/>
            <a:ext cx="9261566" cy="6951288"/>
          </a:xfrm>
          <a:prstGeom prst="rect">
            <a:avLst/>
          </a:prstGeom>
          <a:noFill/>
        </p:spPr>
      </p:pic>
      <p:sp>
        <p:nvSpPr>
          <p:cNvPr id="4" name="橢圓 3"/>
          <p:cNvSpPr/>
          <p:nvPr/>
        </p:nvSpPr>
        <p:spPr>
          <a:xfrm>
            <a:off x="1249251" y="528224"/>
            <a:ext cx="1210614" cy="24598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88265" y="1062696"/>
            <a:ext cx="1487510" cy="1487510"/>
          </a:xfrm>
          <a:prstGeom prst="rect">
            <a:avLst/>
          </a:prstGeom>
        </p:spPr>
      </p:pic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739270" y="528224"/>
            <a:ext cx="4188458" cy="14197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TW" sz="9600" dirty="0">
                <a:latin typeface="Comic Sans MS" panose="030F0702030302020204" pitchFamily="66" charset="0"/>
              </a:rPr>
              <a:t>s</a:t>
            </a:r>
            <a:r>
              <a:rPr lang="en-US" altLang="zh-TW" sz="9600" dirty="0">
                <a:solidFill>
                  <a:srgbClr val="00B050"/>
                </a:solidFill>
                <a:latin typeface="Comic Sans MS" panose="030F0702030302020204" pitchFamily="66" charset="0"/>
              </a:rPr>
              <a:t>c</a:t>
            </a:r>
            <a:r>
              <a:rPr lang="en-US" altLang="zh-TW" sz="96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red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cxnSp>
        <p:nvCxnSpPr>
          <p:cNvPr id="6" name="直線接點 5"/>
          <p:cNvCxnSpPr/>
          <p:nvPr/>
        </p:nvCxnSpPr>
        <p:spPr>
          <a:xfrm flipV="1">
            <a:off x="3928376" y="1877438"/>
            <a:ext cx="3756475" cy="1007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60765" y="2194065"/>
            <a:ext cx="6218580" cy="466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93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1461861" y="0"/>
            <a:ext cx="9135878" cy="6858000"/>
            <a:chOff x="1461861" y="0"/>
            <a:chExt cx="9135878" cy="6858000"/>
          </a:xfrm>
        </p:grpSpPr>
        <p:pic>
          <p:nvPicPr>
            <p:cNvPr id="23554" name="Picture 2" descr="相關圖片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61861" y="0"/>
              <a:ext cx="9135878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sp>
          <p:nvSpPr>
            <p:cNvPr id="4" name="矩形 3"/>
            <p:cNvSpPr/>
            <p:nvPr/>
          </p:nvSpPr>
          <p:spPr>
            <a:xfrm>
              <a:off x="3174274" y="2194560"/>
              <a:ext cx="6074229" cy="215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21577" y="2520495"/>
            <a:ext cx="11236234" cy="13255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TW" sz="6600" dirty="0">
                <a:latin typeface="Comic Sans MS" panose="030F0702030302020204" pitchFamily="66" charset="0"/>
              </a:rPr>
              <a:t>Let’s learn more </a:t>
            </a:r>
            <a:br>
              <a:rPr lang="en-US" altLang="zh-TW" sz="6600" dirty="0">
                <a:latin typeface="Comic Sans MS" panose="030F0702030302020204" pitchFamily="66" charset="0"/>
              </a:rPr>
            </a:br>
            <a:r>
              <a:rPr lang="en-US" altLang="zh-TW" sz="6600" dirty="0">
                <a:latin typeface="Comic Sans MS" panose="030F0702030302020204" pitchFamily="66" charset="0"/>
              </a:rPr>
              <a:t>about them!</a:t>
            </a:r>
            <a:endParaRPr lang="zh-TW" altLang="en-US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494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6"/>
          <p:cNvSpPr txBox="1">
            <a:spLocks/>
          </p:cNvSpPr>
          <p:nvPr/>
        </p:nvSpPr>
        <p:spPr>
          <a:xfrm>
            <a:off x="1392120" y="405919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00B050"/>
                </a:solidFill>
                <a:latin typeface="Comic Sans MS" panose="030F0702030302020204" pitchFamily="66" charset="0"/>
              </a:rPr>
              <a:t>h</a:t>
            </a:r>
            <a:r>
              <a:rPr lang="en-US" altLang="zh-TW" sz="96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ppy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/>
          <a:srcRect l="-1310" t="12232" r="1310" b="3982"/>
          <a:stretch/>
        </p:blipFill>
        <p:spPr>
          <a:xfrm>
            <a:off x="348128" y="1958145"/>
            <a:ext cx="5232450" cy="4697205"/>
          </a:xfrm>
          <a:prstGeom prst="rect">
            <a:avLst/>
          </a:prstGeom>
        </p:spPr>
      </p:pic>
      <p:cxnSp>
        <p:nvCxnSpPr>
          <p:cNvPr id="6" name="直線接點 5"/>
          <p:cNvCxnSpPr/>
          <p:nvPr/>
        </p:nvCxnSpPr>
        <p:spPr>
          <a:xfrm>
            <a:off x="1548989" y="1825625"/>
            <a:ext cx="17757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/>
        </p:nvCxnSpPr>
        <p:spPr>
          <a:xfrm>
            <a:off x="3530189" y="1825625"/>
            <a:ext cx="118607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內容版面配置區 6"/>
          <p:cNvSpPr txBox="1">
            <a:spLocks/>
          </p:cNvSpPr>
          <p:nvPr/>
        </p:nvSpPr>
        <p:spPr>
          <a:xfrm>
            <a:off x="5783869" y="501032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TW" sz="9600">
                <a:latin typeface="Comic Sans MS" panose="030F0702030302020204" pitchFamily="66" charset="0"/>
              </a:rPr>
              <a:t>s</a:t>
            </a:r>
            <a:r>
              <a:rPr lang="en-US" altLang="zh-TW" sz="960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>
                <a:latin typeface="Comic Sans MS" panose="030F0702030302020204" pitchFamily="66" charset="0"/>
              </a:rPr>
              <a:t>d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11905" y="2070679"/>
            <a:ext cx="4817993" cy="4817993"/>
          </a:xfrm>
          <a:prstGeom prst="rect">
            <a:avLst/>
          </a:prstGeom>
        </p:spPr>
      </p:pic>
      <p:cxnSp>
        <p:nvCxnSpPr>
          <p:cNvPr id="10" name="直線接點 9"/>
          <p:cNvCxnSpPr/>
          <p:nvPr/>
        </p:nvCxnSpPr>
        <p:spPr>
          <a:xfrm>
            <a:off x="6791717" y="1789517"/>
            <a:ext cx="234374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橢圓形圖說文字 10"/>
          <p:cNvSpPr/>
          <p:nvPr/>
        </p:nvSpPr>
        <p:spPr>
          <a:xfrm>
            <a:off x="9572442" y="4479676"/>
            <a:ext cx="2368946" cy="2037806"/>
          </a:xfrm>
          <a:prstGeom prst="wedgeEllipseCallout">
            <a:avLst>
              <a:gd name="adj1" fmla="val 48646"/>
              <a:gd name="adj2" fmla="val 586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dirty="0">
                <a:latin typeface="Comic Sans MS" panose="030F0702030302020204" pitchFamily="66" charset="0"/>
              </a:rPr>
              <a:t>Show me !</a:t>
            </a:r>
            <a:endParaRPr lang="zh-TW" altLang="en-US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64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build="p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6"/>
          <p:cNvSpPr txBox="1">
            <a:spLocks/>
          </p:cNvSpPr>
          <p:nvPr/>
        </p:nvSpPr>
        <p:spPr>
          <a:xfrm>
            <a:off x="1374887" y="528224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n</a:t>
            </a:r>
            <a:r>
              <a:rPr lang="en-US" altLang="zh-TW" sz="9600" dirty="0">
                <a:solidFill>
                  <a:srgbClr val="00B050"/>
                </a:solidFill>
                <a:latin typeface="Comic Sans MS" panose="030F0702030302020204" pitchFamily="66" charset="0"/>
              </a:rPr>
              <a:t>g</a:t>
            </a:r>
            <a:r>
              <a:rPr lang="en-US" altLang="zh-TW" sz="9600" dirty="0">
                <a:latin typeface="Comic Sans MS" panose="030F0702030302020204" pitchFamily="66" charset="0"/>
              </a:rPr>
              <a:t>ry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cxnSp>
        <p:nvCxnSpPr>
          <p:cNvPr id="5" name="直線接點 4"/>
          <p:cNvCxnSpPr/>
          <p:nvPr/>
        </p:nvCxnSpPr>
        <p:spPr>
          <a:xfrm>
            <a:off x="1823304" y="1947930"/>
            <a:ext cx="133847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/>
          <p:cNvCxnSpPr/>
          <p:nvPr/>
        </p:nvCxnSpPr>
        <p:spPr>
          <a:xfrm flipV="1">
            <a:off x="3161774" y="2133600"/>
            <a:ext cx="1656521" cy="69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1384" y="2319959"/>
            <a:ext cx="5887582" cy="4629111"/>
          </a:xfrm>
          <a:prstGeom prst="rect">
            <a:avLst/>
          </a:prstGeom>
        </p:spPr>
      </p:pic>
      <p:sp>
        <p:nvSpPr>
          <p:cNvPr id="8" name="內容版面配置區 6"/>
          <p:cNvSpPr>
            <a:spLocks noGrp="1"/>
          </p:cNvSpPr>
          <p:nvPr>
            <p:ph idx="1"/>
          </p:nvPr>
        </p:nvSpPr>
        <p:spPr>
          <a:xfrm>
            <a:off x="6600041" y="528224"/>
            <a:ext cx="4188458" cy="14197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TW" sz="9600" dirty="0">
                <a:latin typeface="Comic Sans MS" panose="030F0702030302020204" pitchFamily="66" charset="0"/>
              </a:rPr>
              <a:t>s</a:t>
            </a:r>
            <a:r>
              <a:rPr lang="en-US" altLang="zh-TW" sz="9600" dirty="0">
                <a:solidFill>
                  <a:schemeClr val="accent6"/>
                </a:solidFill>
                <a:latin typeface="Comic Sans MS" panose="030F0702030302020204" pitchFamily="66" charset="0"/>
              </a:rPr>
              <a:t>c</a:t>
            </a:r>
            <a:r>
              <a:rPr lang="en-US" altLang="zh-TW" sz="96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red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7518721" y="1897243"/>
            <a:ext cx="234374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1536" y="2194065"/>
            <a:ext cx="6218580" cy="466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5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/>
          <a:srcRect l="-1310" t="12232" r="1310" b="3982"/>
          <a:stretch/>
        </p:blipFill>
        <p:spPr>
          <a:xfrm>
            <a:off x="5998987" y="899167"/>
            <a:ext cx="3020258" cy="271130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5191" y="819276"/>
            <a:ext cx="2791197" cy="279119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49468" y="4041451"/>
            <a:ext cx="3582257" cy="281654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12109" y="3864106"/>
            <a:ext cx="3837359" cy="2878019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6" cstate="print"/>
          <a:srcRect l="19723" t="15809" r="16327" b="21524"/>
          <a:stretch/>
        </p:blipFill>
        <p:spPr>
          <a:xfrm>
            <a:off x="9431725" y="4586226"/>
            <a:ext cx="1787908" cy="1873318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7" cstate="print"/>
          <a:srcRect l="19723" t="15809" r="16327" b="21524"/>
          <a:stretch/>
        </p:blipFill>
        <p:spPr>
          <a:xfrm flipH="1">
            <a:off x="1209007" y="4644164"/>
            <a:ext cx="1704009" cy="1873318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7" cstate="print"/>
          <a:srcRect l="19723" t="15809" r="16327" b="21524"/>
          <a:stretch/>
        </p:blipFill>
        <p:spPr>
          <a:xfrm rot="6462809" flipH="1">
            <a:off x="834691" y="1259318"/>
            <a:ext cx="1704009" cy="1873318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8" cstate="print"/>
          <a:srcRect l="19723" t="15809" r="16327" b="21524"/>
          <a:stretch/>
        </p:blipFill>
        <p:spPr>
          <a:xfrm rot="5105861" flipH="1" flipV="1">
            <a:off x="8995374" y="1269230"/>
            <a:ext cx="1909562" cy="170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27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/>
          <a:srcRect l="-1310" t="12232" r="1310" b="3982"/>
          <a:stretch/>
        </p:blipFill>
        <p:spPr>
          <a:xfrm>
            <a:off x="2594861" y="4041451"/>
            <a:ext cx="3020258" cy="271130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5944" y="676387"/>
            <a:ext cx="2791197" cy="279119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3743" y="543171"/>
            <a:ext cx="3582257" cy="281654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15119" y="3868811"/>
            <a:ext cx="3837359" cy="287801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6" cstate="print"/>
          <a:srcRect l="19723" t="15809" r="16327" b="21524"/>
          <a:stretch/>
        </p:blipFill>
        <p:spPr>
          <a:xfrm>
            <a:off x="9431725" y="4586226"/>
            <a:ext cx="1787908" cy="1873318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7" cstate="print"/>
          <a:srcRect l="19723" t="15809" r="16327" b="21524"/>
          <a:stretch/>
        </p:blipFill>
        <p:spPr>
          <a:xfrm flipH="1">
            <a:off x="1209007" y="4644164"/>
            <a:ext cx="1704009" cy="1873318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7" cstate="print"/>
          <a:srcRect l="19723" t="15809" r="16327" b="21524"/>
          <a:stretch/>
        </p:blipFill>
        <p:spPr>
          <a:xfrm rot="6462809" flipH="1">
            <a:off x="834691" y="1259318"/>
            <a:ext cx="1704009" cy="1873318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8" cstate="print"/>
          <a:srcRect l="19723" t="15809" r="16327" b="21524"/>
          <a:stretch/>
        </p:blipFill>
        <p:spPr>
          <a:xfrm rot="5105861" flipH="1" flipV="1">
            <a:off x="8995374" y="1269230"/>
            <a:ext cx="1909562" cy="170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434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6"/>
          <p:cNvSpPr txBox="1">
            <a:spLocks/>
          </p:cNvSpPr>
          <p:nvPr/>
        </p:nvSpPr>
        <p:spPr>
          <a:xfrm>
            <a:off x="2058326" y="4571791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h</a:t>
            </a:r>
            <a:r>
              <a:rPr lang="en-US" altLang="zh-TW" sz="9600" dirty="0">
                <a:latin typeface="Comic Sans MS" panose="030F0702030302020204" pitchFamily="66" charset="0"/>
              </a:rPr>
              <a:t>appy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sp>
        <p:nvSpPr>
          <p:cNvPr id="5" name="內容版面配置區 6"/>
          <p:cNvSpPr txBox="1">
            <a:spLocks/>
          </p:cNvSpPr>
          <p:nvPr/>
        </p:nvSpPr>
        <p:spPr>
          <a:xfrm>
            <a:off x="6430224" y="4511329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s</a:t>
            </a:r>
            <a:r>
              <a:rPr lang="en-US" altLang="zh-TW" sz="9600" dirty="0">
                <a:latin typeface="Comic Sans MS" panose="030F0702030302020204" pitchFamily="66" charset="0"/>
              </a:rPr>
              <a:t>ad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sp>
        <p:nvSpPr>
          <p:cNvPr id="6" name="內容版面配置區 6"/>
          <p:cNvSpPr txBox="1">
            <a:spLocks/>
          </p:cNvSpPr>
          <p:nvPr/>
        </p:nvSpPr>
        <p:spPr>
          <a:xfrm>
            <a:off x="1601125" y="1689892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ngry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sp>
        <p:nvSpPr>
          <p:cNvPr id="7" name="內容版面配置區 6"/>
          <p:cNvSpPr txBox="1">
            <a:spLocks/>
          </p:cNvSpPr>
          <p:nvPr/>
        </p:nvSpPr>
        <p:spPr>
          <a:xfrm>
            <a:off x="6430224" y="1662026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s</a:t>
            </a:r>
            <a:r>
              <a:rPr lang="en-US" altLang="zh-TW" sz="9600" dirty="0">
                <a:latin typeface="Comic Sans MS" panose="030F0702030302020204" pitchFamily="66" charset="0"/>
              </a:rPr>
              <a:t>cared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 cstate="print"/>
          <a:srcRect l="19723" t="15809" r="16327" b="21524"/>
          <a:stretch/>
        </p:blipFill>
        <p:spPr>
          <a:xfrm>
            <a:off x="9673591" y="4511329"/>
            <a:ext cx="1787908" cy="1873318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723" t="15809" r="16327" b="21524"/>
          <a:stretch/>
        </p:blipFill>
        <p:spPr>
          <a:xfrm flipH="1">
            <a:off x="542802" y="4511329"/>
            <a:ext cx="1704009" cy="1873318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723" t="15809" r="16327" b="21524"/>
          <a:stretch/>
        </p:blipFill>
        <p:spPr>
          <a:xfrm rot="6462809" flipH="1">
            <a:off x="434485" y="1154778"/>
            <a:ext cx="1704009" cy="1873318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4" cstate="print"/>
          <a:srcRect l="19723" t="15809" r="16327" b="21524"/>
          <a:stretch/>
        </p:blipFill>
        <p:spPr>
          <a:xfrm rot="5105861" flipH="1" flipV="1">
            <a:off x="10306309" y="1190364"/>
            <a:ext cx="1909562" cy="170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531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32373" y="2506662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TW" sz="4000" dirty="0">
                <a:latin typeface="Comic Sans MS" panose="030F0702030302020204" pitchFamily="66" charset="0"/>
              </a:rPr>
              <a:t>happy   </a:t>
            </a:r>
            <a:r>
              <a:rPr lang="en-US" altLang="zh-TW" sz="4000" dirty="0" err="1">
                <a:latin typeface="Comic Sans MS" panose="030F0702030302020204" pitchFamily="66" charset="0"/>
              </a:rPr>
              <a:t>happy</a:t>
            </a:r>
            <a:r>
              <a:rPr lang="en-US" altLang="zh-TW" sz="4000" dirty="0">
                <a:latin typeface="Comic Sans MS" panose="030F0702030302020204" pitchFamily="66" charset="0"/>
              </a:rPr>
              <a:t>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4000" dirty="0">
                <a:latin typeface="Comic Sans MS" panose="030F0702030302020204" pitchFamily="66" charset="0"/>
              </a:rPr>
              <a:t>angry   </a:t>
            </a:r>
            <a:r>
              <a:rPr lang="en-US" altLang="zh-TW" sz="4000" dirty="0" err="1">
                <a:latin typeface="Comic Sans MS" panose="030F0702030302020204" pitchFamily="66" charset="0"/>
              </a:rPr>
              <a:t>angry</a:t>
            </a:r>
            <a:endParaRPr lang="en-US" altLang="zh-TW" sz="4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4000" dirty="0">
                <a:latin typeface="Comic Sans MS" panose="030F0702030302020204" pitchFamily="66" charset="0"/>
              </a:rPr>
              <a:t>sad &amp; scared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4000" dirty="0">
                <a:latin typeface="Comic Sans MS" panose="030F0702030302020204" pitchFamily="66" charset="0"/>
              </a:rPr>
              <a:t>sad &amp; scared</a:t>
            </a:r>
          </a:p>
          <a:p>
            <a:endParaRPr lang="en-US" altLang="zh-TW" sz="3600" dirty="0">
              <a:latin typeface="Comic Sans MS" panose="030F0702030302020204" pitchFamily="66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/>
          <a:srcRect l="-1310" t="12232" r="1310" b="3982"/>
          <a:stretch/>
        </p:blipFill>
        <p:spPr>
          <a:xfrm>
            <a:off x="4586997" y="2398781"/>
            <a:ext cx="1558432" cy="139901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9000" y="5262583"/>
            <a:ext cx="1095993" cy="109599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39716" y="3751422"/>
            <a:ext cx="1356284" cy="1066378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24141" y="4994457"/>
            <a:ext cx="1859751" cy="139481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645353" y="2576419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4000" dirty="0">
                <a:latin typeface="Comic Sans MS" panose="030F0702030302020204" pitchFamily="66" charset="0"/>
              </a:rPr>
              <a:t>happy   </a:t>
            </a:r>
            <a:r>
              <a:rPr lang="en-US" altLang="zh-TW" sz="4000" dirty="0" err="1">
                <a:latin typeface="Comic Sans MS" panose="030F0702030302020204" pitchFamily="66" charset="0"/>
              </a:rPr>
              <a:t>happy</a:t>
            </a:r>
            <a:r>
              <a:rPr lang="en-US" altLang="zh-TW" sz="4000" dirty="0">
                <a:latin typeface="Comic Sans MS" panose="030F0702030302020204" pitchFamily="66" charset="0"/>
              </a:rPr>
              <a:t>   </a:t>
            </a:r>
            <a:r>
              <a:rPr lang="en-US" altLang="zh-TW" sz="4000" dirty="0" err="1">
                <a:latin typeface="Comic Sans MS" panose="030F0702030302020204" pitchFamily="66" charset="0"/>
              </a:rPr>
              <a:t>happy</a:t>
            </a:r>
            <a:endParaRPr lang="en-US" altLang="zh-TW" sz="4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altLang="zh-TW" sz="4000" dirty="0">
                <a:latin typeface="Comic Sans MS" panose="030F0702030302020204" pitchFamily="66" charset="0"/>
              </a:rPr>
              <a:t>angry   </a:t>
            </a:r>
            <a:r>
              <a:rPr lang="en-US" altLang="zh-TW" sz="4000" dirty="0" err="1">
                <a:latin typeface="Comic Sans MS" panose="030F0702030302020204" pitchFamily="66" charset="0"/>
              </a:rPr>
              <a:t>angry</a:t>
            </a:r>
            <a:r>
              <a:rPr lang="en-US" altLang="zh-TW" sz="4000" dirty="0">
                <a:latin typeface="Comic Sans MS" panose="030F0702030302020204" pitchFamily="66" charset="0"/>
              </a:rPr>
              <a:t>   </a:t>
            </a:r>
            <a:r>
              <a:rPr lang="en-US" altLang="zh-TW" sz="4000" dirty="0" err="1">
                <a:latin typeface="Comic Sans MS" panose="030F0702030302020204" pitchFamily="66" charset="0"/>
              </a:rPr>
              <a:t>angry</a:t>
            </a:r>
            <a:endParaRPr lang="en-US" altLang="zh-TW" sz="4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altLang="zh-TW" sz="4000" dirty="0">
                <a:latin typeface="Comic Sans MS" panose="030F0702030302020204" pitchFamily="66" charset="0"/>
              </a:rPr>
              <a:t>sad &amp; scared    </a:t>
            </a:r>
          </a:p>
          <a:p>
            <a:pPr>
              <a:lnSpc>
                <a:spcPct val="150000"/>
              </a:lnSpc>
            </a:pPr>
            <a:r>
              <a:rPr lang="en-US" altLang="zh-TW" sz="4000" dirty="0">
                <a:latin typeface="Comic Sans MS" panose="030F0702030302020204" pitchFamily="66" charset="0"/>
              </a:rPr>
              <a:t>sad &amp; scared</a:t>
            </a:r>
            <a:endParaRPr lang="zh-TW" altLang="en-US" sz="4000" dirty="0">
              <a:latin typeface="Comic Sans MS" panose="030F0702030302020204" pitchFamily="66" charset="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6F6F8"/>
              </a:clrFrom>
              <a:clrTo>
                <a:srgbClr val="F6F6F8">
                  <a:alpha val="0"/>
                </a:srgbClr>
              </a:clrTo>
            </a:clrChange>
          </a:blip>
          <a:srcRect b="55362"/>
          <a:stretch/>
        </p:blipFill>
        <p:spPr>
          <a:xfrm>
            <a:off x="2243767" y="30384"/>
            <a:ext cx="6943419" cy="210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999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/>
          <a:srcRect l="-1310" t="12232" r="1310" b="3982"/>
          <a:stretch/>
        </p:blipFill>
        <p:spPr>
          <a:xfrm>
            <a:off x="3989014" y="2701232"/>
            <a:ext cx="3553355" cy="318987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9743" y="2456441"/>
            <a:ext cx="2791197" cy="279119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56956" y="2593019"/>
            <a:ext cx="3582257" cy="2816549"/>
          </a:xfrm>
          <a:prstGeom prst="rect">
            <a:avLst/>
          </a:prstGeom>
        </p:spPr>
      </p:pic>
      <p:sp>
        <p:nvSpPr>
          <p:cNvPr id="7" name="橢圓 6"/>
          <p:cNvSpPr/>
          <p:nvPr/>
        </p:nvSpPr>
        <p:spPr>
          <a:xfrm>
            <a:off x="1240971" y="1399098"/>
            <a:ext cx="1094370" cy="11370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1</a:t>
            </a:r>
            <a:endParaRPr lang="zh-TW" altLang="en-US" sz="6000" dirty="0"/>
          </a:p>
        </p:txBody>
      </p:sp>
      <p:sp>
        <p:nvSpPr>
          <p:cNvPr id="8" name="橢圓 7"/>
          <p:cNvSpPr/>
          <p:nvPr/>
        </p:nvSpPr>
        <p:spPr>
          <a:xfrm>
            <a:off x="4671321" y="1422984"/>
            <a:ext cx="1094370" cy="11370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2</a:t>
            </a:r>
            <a:endParaRPr lang="zh-TW" altLang="en-US" sz="6000" dirty="0"/>
          </a:p>
        </p:txBody>
      </p:sp>
      <p:sp>
        <p:nvSpPr>
          <p:cNvPr id="9" name="橢圓 8"/>
          <p:cNvSpPr/>
          <p:nvPr/>
        </p:nvSpPr>
        <p:spPr>
          <a:xfrm>
            <a:off x="8116726" y="1388459"/>
            <a:ext cx="1094370" cy="11370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3</a:t>
            </a:r>
            <a:endParaRPr lang="zh-TW" altLang="en-US" sz="6000" dirty="0"/>
          </a:p>
        </p:txBody>
      </p:sp>
    </p:spTree>
    <p:extLst>
      <p:ext uri="{BB962C8B-B14F-4D97-AF65-F5344CB8AC3E}">
        <p14:creationId xmlns:p14="http://schemas.microsoft.com/office/powerpoint/2010/main" val="2730678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5830" y="2942142"/>
            <a:ext cx="2791197" cy="279119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2899" y="2942142"/>
            <a:ext cx="3582257" cy="2816549"/>
          </a:xfrm>
          <a:prstGeom prst="rect">
            <a:avLst/>
          </a:prstGeom>
        </p:spPr>
      </p:pic>
      <p:sp>
        <p:nvSpPr>
          <p:cNvPr id="7" name="橢圓 6"/>
          <p:cNvSpPr/>
          <p:nvPr/>
        </p:nvSpPr>
        <p:spPr>
          <a:xfrm>
            <a:off x="1240971" y="1399098"/>
            <a:ext cx="1094370" cy="11370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1</a:t>
            </a:r>
            <a:endParaRPr lang="zh-TW" altLang="en-US" sz="6000" dirty="0"/>
          </a:p>
        </p:txBody>
      </p:sp>
      <p:sp>
        <p:nvSpPr>
          <p:cNvPr id="8" name="橢圓 7"/>
          <p:cNvSpPr/>
          <p:nvPr/>
        </p:nvSpPr>
        <p:spPr>
          <a:xfrm>
            <a:off x="4671321" y="1422984"/>
            <a:ext cx="1094370" cy="11370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2</a:t>
            </a:r>
            <a:endParaRPr lang="zh-TW" altLang="en-US" sz="6000" dirty="0"/>
          </a:p>
        </p:txBody>
      </p:sp>
      <p:sp>
        <p:nvSpPr>
          <p:cNvPr id="9" name="橢圓 8"/>
          <p:cNvSpPr/>
          <p:nvPr/>
        </p:nvSpPr>
        <p:spPr>
          <a:xfrm>
            <a:off x="8116726" y="1388459"/>
            <a:ext cx="1094370" cy="11370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3</a:t>
            </a:r>
            <a:endParaRPr lang="zh-TW" altLang="en-US" sz="6000" dirty="0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8951" y="2666486"/>
            <a:ext cx="3837359" cy="2878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314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1461861" y="0"/>
            <a:ext cx="9135878" cy="6858000"/>
            <a:chOff x="1461861" y="0"/>
            <a:chExt cx="9135878" cy="6858000"/>
          </a:xfrm>
        </p:grpSpPr>
        <p:pic>
          <p:nvPicPr>
            <p:cNvPr id="5" name="Picture 2" descr="相關圖片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61861" y="0"/>
              <a:ext cx="9135878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sp>
          <p:nvSpPr>
            <p:cNvPr id="6" name="矩形 5"/>
            <p:cNvSpPr/>
            <p:nvPr/>
          </p:nvSpPr>
          <p:spPr>
            <a:xfrm>
              <a:off x="3174274" y="2194560"/>
              <a:ext cx="6074229" cy="215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8829" y="2193925"/>
            <a:ext cx="10515600" cy="1325563"/>
          </a:xfrm>
        </p:spPr>
        <p:txBody>
          <a:bodyPr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These friends like music!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2075" y="1485990"/>
            <a:ext cx="10515600" cy="4351338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6F6F8"/>
              </a:clrFrom>
              <a:clrTo>
                <a:srgbClr val="F6F6F8">
                  <a:alpha val="0"/>
                </a:srgbClr>
              </a:clrTo>
            </a:clrChange>
          </a:blip>
          <a:srcRect b="55362"/>
          <a:stretch/>
        </p:blipFill>
        <p:spPr>
          <a:xfrm>
            <a:off x="2661779" y="3296099"/>
            <a:ext cx="6943419" cy="210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4350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Comic Sans MS" panose="030F0702030302020204" pitchFamily="66" charset="0"/>
              </a:rPr>
              <a:t>Listen! Who is this?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pic>
        <p:nvPicPr>
          <p:cNvPr id="4" name="Hello song.1 (baby shark)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709530" y="2675284"/>
            <a:ext cx="2837620" cy="283762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5" cstate="print"/>
          <a:srcRect l="-1310" t="12232" r="1310" b="3982"/>
          <a:stretch/>
        </p:blipFill>
        <p:spPr>
          <a:xfrm>
            <a:off x="7551815" y="3877064"/>
            <a:ext cx="2652859" cy="2381489"/>
          </a:xfrm>
          <a:prstGeom prst="rect">
            <a:avLst/>
          </a:prstGeom>
        </p:spPr>
      </p:pic>
      <p:sp>
        <p:nvSpPr>
          <p:cNvPr id="6" name="內容版面配置區 6"/>
          <p:cNvSpPr txBox="1">
            <a:spLocks/>
          </p:cNvSpPr>
          <p:nvPr/>
        </p:nvSpPr>
        <p:spPr>
          <a:xfrm>
            <a:off x="7345301" y="434463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h</a:t>
            </a:r>
            <a:r>
              <a:rPr lang="en-US" altLang="zh-TW" sz="9600" dirty="0">
                <a:latin typeface="Comic Sans MS" panose="030F0702030302020204" pitchFamily="66" charset="0"/>
              </a:rPr>
              <a:t>appy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5143" y="386081"/>
            <a:ext cx="1937032" cy="1401413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4075" y="4152981"/>
            <a:ext cx="1911226" cy="1911226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33609" y="2308765"/>
            <a:ext cx="2098405" cy="164987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36078" y="2803715"/>
            <a:ext cx="3079786" cy="2309839"/>
          </a:xfrm>
          <a:prstGeom prst="rect">
            <a:avLst/>
          </a:prstGeom>
        </p:spPr>
      </p:pic>
      <p:pic>
        <p:nvPicPr>
          <p:cNvPr id="12290" name="Picture 2" descr="相關圖片"/>
          <p:cNvPicPr>
            <a:picLocks noChangeAspect="1" noChangeArrowheads="1"/>
          </p:cNvPicPr>
          <p:nvPr/>
        </p:nvPicPr>
        <p:blipFill>
          <a:blip r:embed="rId10" cstate="print"/>
          <a:srcRect t="85312" b="5193"/>
          <a:stretch>
            <a:fillRect/>
          </a:stretch>
        </p:blipFill>
        <p:spPr bwMode="auto">
          <a:xfrm>
            <a:off x="1800226" y="6076950"/>
            <a:ext cx="8601074" cy="781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9821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Comic Sans MS" panose="030F0702030302020204" pitchFamily="66" charset="0"/>
              </a:rPr>
              <a:t>Listen! Who is this?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6" name="內容版面配置區 6"/>
          <p:cNvSpPr txBox="1">
            <a:spLocks/>
          </p:cNvSpPr>
          <p:nvPr/>
        </p:nvSpPr>
        <p:spPr>
          <a:xfrm>
            <a:off x="7571232" y="1246229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s</a:t>
            </a:r>
            <a:r>
              <a:rPr lang="en-US" altLang="zh-TW" sz="9600" dirty="0">
                <a:latin typeface="Comic Sans MS" panose="030F0702030302020204" pitchFamily="66" charset="0"/>
              </a:rPr>
              <a:t>ad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7" name="Sad.1 聖桑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948070" y="2546665"/>
            <a:ext cx="2903882" cy="2903882"/>
          </a:xfr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7044" y="365125"/>
            <a:ext cx="1937032" cy="1401413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6" cstate="print"/>
          <a:srcRect l="-1310" t="12232" r="1310" b="3982"/>
          <a:stretch/>
        </p:blipFill>
        <p:spPr>
          <a:xfrm>
            <a:off x="7551815" y="3877064"/>
            <a:ext cx="2652859" cy="2381489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4075" y="4152981"/>
            <a:ext cx="1911226" cy="1911226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33609" y="2308765"/>
            <a:ext cx="2098405" cy="1649870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36078" y="2803715"/>
            <a:ext cx="3079786" cy="2309839"/>
          </a:xfrm>
          <a:prstGeom prst="rect">
            <a:avLst/>
          </a:prstGeom>
        </p:spPr>
      </p:pic>
      <p:pic>
        <p:nvPicPr>
          <p:cNvPr id="14" name="Picture 2" descr="相關圖片"/>
          <p:cNvPicPr>
            <a:picLocks noChangeAspect="1" noChangeArrowheads="1"/>
          </p:cNvPicPr>
          <p:nvPr/>
        </p:nvPicPr>
        <p:blipFill>
          <a:blip r:embed="rId10" cstate="print"/>
          <a:srcRect t="85312" b="5193"/>
          <a:stretch>
            <a:fillRect/>
          </a:stretch>
        </p:blipFill>
        <p:spPr bwMode="auto">
          <a:xfrm>
            <a:off x="1800226" y="6076950"/>
            <a:ext cx="8601074" cy="781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0689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Comic Sans MS" panose="030F0702030302020204" pitchFamily="66" charset="0"/>
              </a:rPr>
              <a:t>Listen! Who is this?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6" name="內容版面配置區 6"/>
          <p:cNvSpPr txBox="1">
            <a:spLocks/>
          </p:cNvSpPr>
          <p:nvPr/>
        </p:nvSpPr>
        <p:spPr>
          <a:xfrm>
            <a:off x="7571232" y="1246229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f</a:t>
            </a:r>
            <a:r>
              <a:rPr lang="en-US" altLang="zh-TW" sz="9600" dirty="0">
                <a:latin typeface="Comic Sans MS" panose="030F0702030302020204" pitchFamily="66" charset="0"/>
              </a:rPr>
              <a:t>ear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4" name="fear.1 (hunted house)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2146850" y="2693838"/>
            <a:ext cx="2784613" cy="2784613"/>
          </a:xfr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6800" y="365125"/>
            <a:ext cx="1937032" cy="1401413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6" cstate="print"/>
          <a:srcRect l="-1310" t="12232" r="1310" b="3982"/>
          <a:stretch/>
        </p:blipFill>
        <p:spPr>
          <a:xfrm>
            <a:off x="7551815" y="3877064"/>
            <a:ext cx="2652859" cy="238148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4075" y="4152981"/>
            <a:ext cx="1911226" cy="1911226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33609" y="2308765"/>
            <a:ext cx="2098405" cy="1649870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36078" y="2803715"/>
            <a:ext cx="3079786" cy="2309839"/>
          </a:xfrm>
          <a:prstGeom prst="rect">
            <a:avLst/>
          </a:prstGeom>
        </p:spPr>
      </p:pic>
      <p:pic>
        <p:nvPicPr>
          <p:cNvPr id="15" name="Picture 2" descr="相關圖片"/>
          <p:cNvPicPr>
            <a:picLocks noChangeAspect="1" noChangeArrowheads="1"/>
          </p:cNvPicPr>
          <p:nvPr/>
        </p:nvPicPr>
        <p:blipFill>
          <a:blip r:embed="rId10" cstate="print"/>
          <a:srcRect t="85312" b="5193"/>
          <a:stretch>
            <a:fillRect/>
          </a:stretch>
        </p:blipFill>
        <p:spPr bwMode="auto">
          <a:xfrm>
            <a:off x="1800226" y="6076950"/>
            <a:ext cx="8601074" cy="781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326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Comic Sans MS" panose="030F0702030302020204" pitchFamily="66" charset="0"/>
              </a:rPr>
              <a:t>Listen! Who is this?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6" name="內容版面配置區 6"/>
          <p:cNvSpPr txBox="1">
            <a:spLocks/>
          </p:cNvSpPr>
          <p:nvPr/>
        </p:nvSpPr>
        <p:spPr>
          <a:xfrm>
            <a:off x="7165342" y="531366"/>
            <a:ext cx="4188458" cy="14197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TW" sz="9600" dirty="0">
                <a:solidFill>
                  <a:srgbClr val="7030A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9600" dirty="0">
                <a:latin typeface="Comic Sans MS" panose="030F0702030302020204" pitchFamily="66" charset="0"/>
              </a:rPr>
              <a:t>ngry</a:t>
            </a:r>
            <a:endParaRPr lang="zh-TW" altLang="en-US" sz="9600" dirty="0">
              <a:latin typeface="Comic Sans MS" panose="030F0702030302020204" pitchFamily="66" charset="0"/>
            </a:endParaRPr>
          </a:p>
        </p:txBody>
      </p:sp>
      <p:pic>
        <p:nvPicPr>
          <p:cNvPr id="5" name="Angry.1 (貝多芬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2186609" y="2211456"/>
            <a:ext cx="3129170" cy="3129170"/>
          </a:xfr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6800" y="289275"/>
            <a:ext cx="1937032" cy="1401413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6" cstate="print"/>
          <a:srcRect l="-1310" t="12232" r="1310" b="3982"/>
          <a:stretch/>
        </p:blipFill>
        <p:spPr>
          <a:xfrm>
            <a:off x="7551815" y="3877064"/>
            <a:ext cx="2652859" cy="238148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34075" y="4152981"/>
            <a:ext cx="1911226" cy="1911226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33609" y="2308765"/>
            <a:ext cx="2098405" cy="1649870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36078" y="2803715"/>
            <a:ext cx="3079786" cy="2309839"/>
          </a:xfrm>
          <a:prstGeom prst="rect">
            <a:avLst/>
          </a:prstGeom>
        </p:spPr>
      </p:pic>
      <p:pic>
        <p:nvPicPr>
          <p:cNvPr id="15" name="Picture 2" descr="相關圖片"/>
          <p:cNvPicPr>
            <a:picLocks noChangeAspect="1" noChangeArrowheads="1"/>
          </p:cNvPicPr>
          <p:nvPr/>
        </p:nvPicPr>
        <p:blipFill>
          <a:blip r:embed="rId10" cstate="print"/>
          <a:srcRect t="85312" b="5193"/>
          <a:stretch>
            <a:fillRect/>
          </a:stretch>
        </p:blipFill>
        <p:spPr bwMode="auto">
          <a:xfrm>
            <a:off x="1800226" y="6076950"/>
            <a:ext cx="8601074" cy="781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062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7396" y="-56572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>
                <a:latin typeface="Gadugi" panose="020B0502040204020203" pitchFamily="34" charset="0"/>
                <a:ea typeface="Gadugi" panose="020B0502040204020203" pitchFamily="34" charset="0"/>
              </a:rPr>
              <a:t>Y</a:t>
            </a:r>
            <a:r>
              <a:rPr lang="en-US" altLang="zh-TW" dirty="0">
                <a:latin typeface="Comic Sans MS" panose="030F0702030302020204" pitchFamily="66" charset="0"/>
              </a:rPr>
              <a:t>our Mission!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2950" indent="-742950">
              <a:buAutoNum type="arabicPeriod"/>
            </a:pPr>
            <a:r>
              <a:rPr lang="en-US" altLang="zh-TW" sz="4000" dirty="0">
                <a:sym typeface="Wingdings" panose="05000000000000000000" pitchFamily="2" charset="2"/>
              </a:rPr>
              <a:t>                   </a:t>
            </a:r>
          </a:p>
          <a:p>
            <a:pPr marL="742950" indent="-742950">
              <a:buAutoNum type="arabicPeriod"/>
            </a:pPr>
            <a:endParaRPr lang="en-US" altLang="zh-TW" sz="4000" dirty="0">
              <a:sym typeface="Wingdings" panose="05000000000000000000" pitchFamily="2" charset="2"/>
            </a:endParaRPr>
          </a:p>
          <a:p>
            <a:pPr marL="742950" indent="-742950">
              <a:buAutoNum type="arabicPeriod"/>
            </a:pPr>
            <a:r>
              <a:rPr lang="en-US" altLang="zh-TW" sz="4000" dirty="0">
                <a:sym typeface="Wingdings" panose="05000000000000000000" pitchFamily="2" charset="2"/>
              </a:rPr>
              <a:t>       takes                ,             writes  the  </a:t>
            </a:r>
          </a:p>
          <a:p>
            <a:pPr marL="742950" indent="-742950">
              <a:buAutoNum type="arabicPeriod"/>
            </a:pPr>
            <a:endParaRPr lang="en-US" altLang="zh-TW" sz="4000" dirty="0">
              <a:sym typeface="Wingdings" panose="05000000000000000000" pitchFamily="2" charset="2"/>
            </a:endParaRPr>
          </a:p>
          <a:p>
            <a:pPr marL="742950" indent="-742950">
              <a:buAutoNum type="arabicPeriod"/>
            </a:pPr>
            <a:endParaRPr lang="zh-TW" altLang="en-US" sz="40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9577" y="1103825"/>
            <a:ext cx="1656523" cy="143353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 cstate="print"/>
          <a:srcRect l="23874" t="3142" r="24184" b="3243"/>
          <a:stretch/>
        </p:blipFill>
        <p:spPr>
          <a:xfrm>
            <a:off x="4678017" y="1199831"/>
            <a:ext cx="954157" cy="1337524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 cstate="print"/>
          <a:srcRect l="23874" t="3142" r="24184" b="3243"/>
          <a:stretch/>
        </p:blipFill>
        <p:spPr>
          <a:xfrm>
            <a:off x="3844495" y="2765815"/>
            <a:ext cx="921026" cy="129108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 cstate="print"/>
          <a:srcRect r="40400"/>
          <a:stretch/>
        </p:blipFill>
        <p:spPr>
          <a:xfrm>
            <a:off x="1430552" y="2760418"/>
            <a:ext cx="987287" cy="143353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 cstate="print"/>
          <a:srcRect l="55600"/>
          <a:stretch/>
        </p:blipFill>
        <p:spPr>
          <a:xfrm>
            <a:off x="6096000" y="2660308"/>
            <a:ext cx="735496" cy="143353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781019">
            <a:off x="9296404" y="2826415"/>
            <a:ext cx="1611998" cy="1201426"/>
          </a:xfrm>
          <a:prstGeom prst="rect">
            <a:avLst/>
          </a:prstGeom>
        </p:spPr>
      </p:pic>
      <p:sp>
        <p:nvSpPr>
          <p:cNvPr id="11" name="右彎箭號 10"/>
          <p:cNvSpPr/>
          <p:nvPr/>
        </p:nvSpPr>
        <p:spPr>
          <a:xfrm rot="10800000" flipH="1">
            <a:off x="1898372" y="4629856"/>
            <a:ext cx="1537252" cy="125895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6" cstate="print"/>
          <a:srcRect l="28175" t="7114" r="21356" b="8388"/>
          <a:stretch/>
        </p:blipFill>
        <p:spPr>
          <a:xfrm>
            <a:off x="3583704" y="4285356"/>
            <a:ext cx="2363633" cy="247010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34104" y="4819700"/>
            <a:ext cx="1937032" cy="1401413"/>
          </a:xfrm>
          <a:prstGeom prst="rect">
            <a:avLst/>
          </a:prstGeom>
        </p:spPr>
      </p:pic>
      <p:sp>
        <p:nvSpPr>
          <p:cNvPr id="15" name="向右箭號 14"/>
          <p:cNvSpPr/>
          <p:nvPr/>
        </p:nvSpPr>
        <p:spPr>
          <a:xfrm>
            <a:off x="6095417" y="5323225"/>
            <a:ext cx="884159" cy="481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右彎箭號 15"/>
          <p:cNvSpPr/>
          <p:nvPr/>
        </p:nvSpPr>
        <p:spPr>
          <a:xfrm rot="5560128" flipH="1">
            <a:off x="9273052" y="4614990"/>
            <a:ext cx="1145630" cy="100400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7" name="橢圓 16"/>
          <p:cNvSpPr/>
          <p:nvPr/>
        </p:nvSpPr>
        <p:spPr>
          <a:xfrm>
            <a:off x="10791825" y="3571874"/>
            <a:ext cx="1143000" cy="143827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latin typeface="文鼎標楷注音" pitchFamily="34" charset="-120"/>
                <a:ea typeface="文鼎標楷注音" pitchFamily="34" charset="-120"/>
              </a:rPr>
              <a:t>連連看</a:t>
            </a:r>
          </a:p>
        </p:txBody>
      </p:sp>
    </p:spTree>
    <p:extLst>
      <p:ext uri="{BB962C8B-B14F-4D97-AF65-F5344CB8AC3E}">
        <p14:creationId xmlns:p14="http://schemas.microsoft.com/office/powerpoint/2010/main" val="316653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8372" y="0"/>
            <a:ext cx="10515600" cy="1325563"/>
          </a:xfrm>
        </p:spPr>
        <p:txBody>
          <a:bodyPr/>
          <a:lstStyle/>
          <a:p>
            <a:r>
              <a:rPr lang="en-US" altLang="zh-TW" dirty="0">
                <a:latin typeface="Comic Sans MS" panose="030F0702030302020204" pitchFamily="66" charset="0"/>
              </a:rPr>
              <a:t>Station Process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圓角矩形 3"/>
          <p:cNvSpPr/>
          <p:nvPr/>
        </p:nvSpPr>
        <p:spPr>
          <a:xfrm>
            <a:off x="2385391" y="1690688"/>
            <a:ext cx="1431235" cy="13043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5400" dirty="0"/>
              <a:t>A</a:t>
            </a:r>
            <a:endParaRPr lang="zh-TW" altLang="en-US" sz="5400" dirty="0"/>
          </a:p>
        </p:txBody>
      </p:sp>
      <p:sp>
        <p:nvSpPr>
          <p:cNvPr id="5" name="圓角矩形 4"/>
          <p:cNvSpPr/>
          <p:nvPr/>
        </p:nvSpPr>
        <p:spPr>
          <a:xfrm>
            <a:off x="8925339" y="1690688"/>
            <a:ext cx="1431235" cy="13043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B</a:t>
            </a:r>
            <a:endParaRPr lang="zh-TW" altLang="en-US" sz="6000" dirty="0"/>
          </a:p>
        </p:txBody>
      </p:sp>
      <p:sp>
        <p:nvSpPr>
          <p:cNvPr id="6" name="圓角矩形 5"/>
          <p:cNvSpPr/>
          <p:nvPr/>
        </p:nvSpPr>
        <p:spPr>
          <a:xfrm>
            <a:off x="8925339" y="4302057"/>
            <a:ext cx="1431235" cy="13043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600" dirty="0"/>
              <a:t>D</a:t>
            </a:r>
            <a:endParaRPr lang="zh-TW" altLang="en-US" sz="6600" dirty="0"/>
          </a:p>
        </p:txBody>
      </p:sp>
      <p:sp>
        <p:nvSpPr>
          <p:cNvPr id="7" name="圓角矩形 6"/>
          <p:cNvSpPr/>
          <p:nvPr/>
        </p:nvSpPr>
        <p:spPr>
          <a:xfrm>
            <a:off x="2385390" y="4302057"/>
            <a:ext cx="1431235" cy="13043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600" dirty="0"/>
              <a:t>C</a:t>
            </a:r>
            <a:endParaRPr lang="zh-TW" altLang="en-US" sz="6600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 cstate="print"/>
          <a:srcRect r="40400"/>
          <a:stretch/>
        </p:blipFill>
        <p:spPr>
          <a:xfrm>
            <a:off x="894521" y="1626074"/>
            <a:ext cx="987287" cy="1433530"/>
          </a:xfrm>
          <a:prstGeom prst="rect">
            <a:avLst/>
          </a:prstGeom>
        </p:spPr>
      </p:pic>
      <p:cxnSp>
        <p:nvCxnSpPr>
          <p:cNvPr id="10" name="直線單箭頭接點 9"/>
          <p:cNvCxnSpPr/>
          <p:nvPr/>
        </p:nvCxnSpPr>
        <p:spPr>
          <a:xfrm>
            <a:off x="1388165" y="2208628"/>
            <a:ext cx="6080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圖片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72655" y="1402263"/>
            <a:ext cx="1484728" cy="186667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0691" y="4377870"/>
            <a:ext cx="1174946" cy="1799093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5" cstate="print"/>
          <a:srcRect b="6871"/>
          <a:stretch/>
        </p:blipFill>
        <p:spPr>
          <a:xfrm>
            <a:off x="10596597" y="4302057"/>
            <a:ext cx="1220607" cy="1579390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048125" y="1972862"/>
            <a:ext cx="4564565" cy="289979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華康黑體W7注音字" pitchFamily="34" charset="-120"/>
                <a:ea typeface="華康黑體W7注音字" pitchFamily="34" charset="-120"/>
              </a:rPr>
              <a:t>  先到最靠近的站，</a:t>
            </a:r>
            <a:endParaRPr lang="en-US" altLang="zh-TW" sz="2800" dirty="0">
              <a:latin typeface="華康黑體W7注音字" pitchFamily="34" charset="-120"/>
              <a:ea typeface="華康黑體W7注音字" pitchFamily="34" charset="-120"/>
            </a:endParaRPr>
          </a:p>
          <a:p>
            <a:pPr algn="ctr"/>
            <a:r>
              <a:rPr lang="zh-TW" altLang="en-US" sz="2800" dirty="0">
                <a:latin typeface="華康黑體W7注音字" pitchFamily="34" charset="-120"/>
                <a:ea typeface="華康黑體W7注音字" pitchFamily="34" charset="-120"/>
              </a:rPr>
              <a:t>聽到老師</a:t>
            </a:r>
            <a:r>
              <a:rPr lang="zh-TW" altLang="en-US" sz="2800" dirty="0">
                <a:solidFill>
                  <a:srgbClr val="FFFF00"/>
                </a:solidFill>
                <a:latin typeface="華康黑體W7注音字" pitchFamily="34" charset="-120"/>
                <a:ea typeface="華康黑體W7注音字" pitchFamily="34" charset="-120"/>
              </a:rPr>
              <a:t>鈴鼓聲</a:t>
            </a:r>
            <a:r>
              <a:rPr lang="zh-TW" altLang="en-US" sz="2800" dirty="0">
                <a:latin typeface="華康黑體W7注音字" pitchFamily="34" charset="-120"/>
                <a:ea typeface="華康黑體W7注音字" pitchFamily="34" charset="-120"/>
              </a:rPr>
              <a:t>，</a:t>
            </a:r>
            <a:endParaRPr lang="en-US" altLang="zh-TW" sz="2800" dirty="0">
              <a:latin typeface="華康黑體W7注音字" pitchFamily="34" charset="-120"/>
              <a:ea typeface="華康黑體W7注音字" pitchFamily="34" charset="-120"/>
            </a:endParaRPr>
          </a:p>
          <a:p>
            <a:pPr algn="ctr"/>
            <a:r>
              <a:rPr lang="zh-TW" altLang="en-US" sz="2800" dirty="0">
                <a:latin typeface="華康黑體W7注音字" pitchFamily="34" charset="-120"/>
                <a:ea typeface="華康黑體W7注音字" pitchFamily="34" charset="-120"/>
              </a:rPr>
              <a:t>按照</a:t>
            </a:r>
            <a:r>
              <a:rPr lang="zh-TW" altLang="en-US" sz="2800" dirty="0">
                <a:solidFill>
                  <a:srgbClr val="FF0000"/>
                </a:solidFill>
                <a:latin typeface="華康黑體W7注音字" pitchFamily="34" charset="-120"/>
                <a:ea typeface="華康黑體W7注音字" pitchFamily="34" charset="-120"/>
              </a:rPr>
              <a:t>時鐘走的方向</a:t>
            </a:r>
            <a:endParaRPr lang="en-US" altLang="zh-TW" sz="2800" dirty="0">
              <a:solidFill>
                <a:srgbClr val="FF0000"/>
              </a:solidFill>
              <a:latin typeface="華康黑體W7注音字" pitchFamily="34" charset="-120"/>
              <a:ea typeface="華康黑體W7注音字" pitchFamily="34" charset="-120"/>
            </a:endParaRPr>
          </a:p>
          <a:p>
            <a:pPr algn="ctr"/>
            <a:r>
              <a:rPr lang="zh-TW" altLang="en-US" sz="2800" dirty="0">
                <a:latin typeface="華康黑體W7注音字" pitchFamily="34" charset="-120"/>
                <a:ea typeface="華康黑體W7注音字" pitchFamily="34" charset="-120"/>
              </a:rPr>
              <a:t>走到</a:t>
            </a:r>
            <a:r>
              <a:rPr lang="zh-TW" altLang="en-US" sz="2800" dirty="0">
                <a:solidFill>
                  <a:srgbClr val="FFFF00"/>
                </a:solidFill>
                <a:latin typeface="華康黑體W7注音字" pitchFamily="34" charset="-120"/>
                <a:ea typeface="華康黑體W7注音字" pitchFamily="34" charset="-120"/>
              </a:rPr>
              <a:t>下一站</a:t>
            </a:r>
          </a:p>
        </p:txBody>
      </p:sp>
      <p:pic>
        <p:nvPicPr>
          <p:cNvPr id="15" name="Picture 2" descr="相關圖片"/>
          <p:cNvPicPr>
            <a:picLocks noChangeAspect="1" noChangeArrowheads="1"/>
          </p:cNvPicPr>
          <p:nvPr/>
        </p:nvPicPr>
        <p:blipFill>
          <a:blip r:embed="rId6" cstate="print"/>
          <a:srcRect t="85312" b="5193"/>
          <a:stretch>
            <a:fillRect/>
          </a:stretch>
        </p:blipFill>
        <p:spPr bwMode="auto">
          <a:xfrm>
            <a:off x="1800226" y="6076950"/>
            <a:ext cx="8601074" cy="7810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3920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81481E-6 L 0.79779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10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7.40741E-7 L -0.01146 0.406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3" y="2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1.11111E-6 L -0.80026 0.019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13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4.44444E-6 L -2.08333E-7 -0.4280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2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2479" y="1189176"/>
            <a:ext cx="10515600" cy="1325563"/>
          </a:xfrm>
        </p:spPr>
        <p:txBody>
          <a:bodyPr/>
          <a:lstStyle/>
          <a:p>
            <a:r>
              <a:rPr lang="en-US" altLang="zh-TW" sz="8000" dirty="0"/>
              <a:t>No. 1</a:t>
            </a:r>
            <a:r>
              <a:rPr lang="en-US" altLang="zh-TW" dirty="0"/>
              <a:t>                                  </a:t>
            </a:r>
            <a:r>
              <a:rPr lang="en-US" altLang="zh-TW" sz="8000" dirty="0"/>
              <a:t>No. 2</a:t>
            </a:r>
            <a:endParaRPr lang="zh-TW" altLang="en-US" sz="80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/>
          <a:srcRect l="23874" t="3142" r="24184" b="3243"/>
          <a:stretch/>
        </p:blipFill>
        <p:spPr>
          <a:xfrm>
            <a:off x="2011011" y="3201309"/>
            <a:ext cx="1709532" cy="239639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81019">
            <a:off x="7197467" y="3475469"/>
            <a:ext cx="2660603" cy="1982954"/>
          </a:xfrm>
          <a:prstGeom prst="rect">
            <a:avLst/>
          </a:prstGeom>
        </p:spPr>
      </p:pic>
      <p:cxnSp>
        <p:nvCxnSpPr>
          <p:cNvPr id="7" name="直線接點 6"/>
          <p:cNvCxnSpPr/>
          <p:nvPr/>
        </p:nvCxnSpPr>
        <p:spPr>
          <a:xfrm flipH="1">
            <a:off x="6099305" y="0"/>
            <a:ext cx="66261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056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16523" y="80905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sz="66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check</a:t>
            </a:r>
            <a:endParaRPr lang="zh-TW" altLang="en-US" sz="6600" b="1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026662" y="209944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66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TW" sz="6600" dirty="0">
                <a:latin typeface="Comic Sans MS" panose="030F0702030302020204" pitchFamily="66" charset="0"/>
              </a:rPr>
              <a:t>- sad</a:t>
            </a:r>
          </a:p>
          <a:p>
            <a:pPr marL="0" indent="0">
              <a:buNone/>
            </a:pPr>
            <a:r>
              <a:rPr lang="en-US" altLang="zh-TW" sz="6600" dirty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  <a:r>
              <a:rPr lang="en-US" altLang="zh-TW" sz="6600" dirty="0">
                <a:latin typeface="Comic Sans MS" panose="030F0702030302020204" pitchFamily="66" charset="0"/>
              </a:rPr>
              <a:t>- fear</a:t>
            </a:r>
          </a:p>
          <a:p>
            <a:pPr marL="0" indent="0">
              <a:buNone/>
            </a:pPr>
            <a:r>
              <a:rPr lang="en-US" altLang="zh-TW" sz="6600" dirty="0">
                <a:solidFill>
                  <a:srgbClr val="FF0000"/>
                </a:solidFill>
                <a:latin typeface="Comic Sans MS" panose="030F0702030302020204" pitchFamily="66" charset="0"/>
              </a:rPr>
              <a:t>C</a:t>
            </a:r>
            <a:r>
              <a:rPr lang="en-US" altLang="zh-TW" sz="6600" dirty="0">
                <a:latin typeface="Comic Sans MS" panose="030F0702030302020204" pitchFamily="66" charset="0"/>
              </a:rPr>
              <a:t>- happy</a:t>
            </a:r>
          </a:p>
          <a:p>
            <a:pPr marL="0" indent="0">
              <a:buNone/>
            </a:pPr>
            <a:r>
              <a:rPr lang="en-US" altLang="zh-TW" sz="6600" dirty="0">
                <a:solidFill>
                  <a:srgbClr val="FF0000"/>
                </a:solidFill>
                <a:latin typeface="Comic Sans MS" panose="030F0702030302020204" pitchFamily="66" charset="0"/>
              </a:rPr>
              <a:t>D</a:t>
            </a:r>
            <a:r>
              <a:rPr lang="en-US" altLang="zh-TW" sz="6600" dirty="0">
                <a:latin typeface="Comic Sans MS" panose="030F0702030302020204" pitchFamily="66" charset="0"/>
              </a:rPr>
              <a:t>- angry</a:t>
            </a:r>
            <a:endParaRPr lang="zh-TW" altLang="en-US" sz="6600" dirty="0">
              <a:latin typeface="Comic Sans MS" panose="030F0702030302020204" pitchFamily="66" charset="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 cstate="print"/>
          <a:srcRect l="31730" t="489" r="31346" b="49743"/>
          <a:stretch/>
        </p:blipFill>
        <p:spPr>
          <a:xfrm>
            <a:off x="2883896" y="281352"/>
            <a:ext cx="8678463" cy="657664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7659756" y="4412974"/>
            <a:ext cx="1309974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TW" sz="2800" dirty="0">
                <a:latin typeface="Comic Sans MS" panose="030F0702030302020204" pitchFamily="66" charset="0"/>
              </a:rPr>
              <a:t>scared</a:t>
            </a:r>
            <a:endParaRPr lang="zh-TW" altLang="en-US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7106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0" y="0"/>
            <a:ext cx="11534775" cy="6858000"/>
            <a:chOff x="1461861" y="0"/>
            <a:chExt cx="9135878" cy="6858000"/>
          </a:xfrm>
        </p:grpSpPr>
        <p:pic>
          <p:nvPicPr>
            <p:cNvPr id="8" name="Picture 2" descr="相關圖片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61861" y="0"/>
              <a:ext cx="9135878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sp>
          <p:nvSpPr>
            <p:cNvPr id="9" name="矩形 8"/>
            <p:cNvSpPr/>
            <p:nvPr/>
          </p:nvSpPr>
          <p:spPr>
            <a:xfrm>
              <a:off x="3174274" y="2194560"/>
              <a:ext cx="6074229" cy="215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37957" y="2503622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sz="5400" dirty="0"/>
              <a:t>Listen </a:t>
            </a:r>
            <a:r>
              <a:rPr lang="en-US" altLang="zh-TW" sz="4800" dirty="0">
                <a:latin typeface="Comic Sans MS" pitchFamily="66" charset="0"/>
              </a:rPr>
              <a:t>the story &amp; show me</a:t>
            </a:r>
            <a:endParaRPr lang="zh-TW" altLang="en-US" sz="5400" dirty="0">
              <a:latin typeface="Comic Sans MS" pitchFamily="66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229" y="2440753"/>
            <a:ext cx="1937032" cy="1401413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/>
          <a:srcRect r="9246"/>
          <a:stretch/>
        </p:blipFill>
        <p:spPr>
          <a:xfrm>
            <a:off x="9024499" y="2180950"/>
            <a:ext cx="1417832" cy="1841629"/>
          </a:xfrm>
          <a:prstGeom prst="rect">
            <a:avLst/>
          </a:prstGeom>
        </p:spPr>
      </p:pic>
      <p:sp>
        <p:nvSpPr>
          <p:cNvPr id="10" name="橢圓 9"/>
          <p:cNvSpPr/>
          <p:nvPr/>
        </p:nvSpPr>
        <p:spPr>
          <a:xfrm>
            <a:off x="3105150" y="4219575"/>
            <a:ext cx="2362200" cy="11811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dirty="0"/>
              <a:t>No. 1</a:t>
            </a: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4061924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81075" y="2673350"/>
            <a:ext cx="10515600" cy="4351338"/>
          </a:xfrm>
        </p:spPr>
        <p:txBody>
          <a:bodyPr/>
          <a:lstStyle/>
          <a:p>
            <a:pPr>
              <a:buNone/>
            </a:pPr>
            <a:endParaRPr lang="zh-TW" altLang="en-US" dirty="0"/>
          </a:p>
        </p:txBody>
      </p:sp>
      <p:sp>
        <p:nvSpPr>
          <p:cNvPr id="4" name="橢圓 3"/>
          <p:cNvSpPr/>
          <p:nvPr/>
        </p:nvSpPr>
        <p:spPr>
          <a:xfrm>
            <a:off x="2314576" y="647700"/>
            <a:ext cx="1219200" cy="12477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600" dirty="0"/>
              <a:t>1</a:t>
            </a:r>
            <a:endParaRPr lang="zh-TW" altLang="en-US" sz="6600" dirty="0"/>
          </a:p>
        </p:txBody>
      </p:sp>
      <p:pic>
        <p:nvPicPr>
          <p:cNvPr id="43010" name="Picture 2" descr="相關圖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98509">
            <a:off x="101304" y="-47624"/>
            <a:ext cx="2419350" cy="2419350"/>
          </a:xfrm>
          <a:prstGeom prst="rect">
            <a:avLst/>
          </a:prstGeom>
          <a:noFill/>
        </p:spPr>
      </p:pic>
      <p:pic>
        <p:nvPicPr>
          <p:cNvPr id="43012" name="Picture 4" descr="「homework cartoon」的圖片搜尋結果"/>
          <p:cNvPicPr>
            <a:picLocks noChangeAspect="1" noChangeArrowheads="1"/>
          </p:cNvPicPr>
          <p:nvPr/>
        </p:nvPicPr>
        <p:blipFill>
          <a:blip r:embed="rId3" cstate="print"/>
          <a:srcRect b="8451"/>
          <a:stretch>
            <a:fillRect/>
          </a:stretch>
        </p:blipFill>
        <p:spPr bwMode="auto">
          <a:xfrm>
            <a:off x="2879725" y="2021269"/>
            <a:ext cx="3443388" cy="4462081"/>
          </a:xfrm>
          <a:prstGeom prst="rect">
            <a:avLst/>
          </a:prstGeom>
          <a:noFill/>
        </p:spPr>
      </p:pic>
      <p:pic>
        <p:nvPicPr>
          <p:cNvPr id="43014" name="Picture 6" descr="相關圖片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470" y="2220912"/>
            <a:ext cx="4785430" cy="4306888"/>
          </a:xfrm>
          <a:prstGeom prst="rect">
            <a:avLst/>
          </a:prstGeom>
          <a:noFill/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5" cstate="print"/>
          <a:srcRect l="51528" t="42222" r="30694" b="13827"/>
          <a:stretch>
            <a:fillRect/>
          </a:stretch>
        </p:blipFill>
        <p:spPr bwMode="auto">
          <a:xfrm>
            <a:off x="8610600" y="838200"/>
            <a:ext cx="3032018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9" descr="「teacher angry cartoon」的圖片搜尋結果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48375" y="1189038"/>
            <a:ext cx="2028825" cy="1872762"/>
          </a:xfrm>
          <a:prstGeom prst="rect">
            <a:avLst/>
          </a:prstGeom>
          <a:noFill/>
        </p:spPr>
      </p:pic>
      <p:sp>
        <p:nvSpPr>
          <p:cNvPr id="10" name="雲朵形圖說文字 9"/>
          <p:cNvSpPr/>
          <p:nvPr/>
        </p:nvSpPr>
        <p:spPr>
          <a:xfrm>
            <a:off x="5791200" y="482600"/>
            <a:ext cx="2692400" cy="3276600"/>
          </a:xfrm>
          <a:prstGeom prst="cloudCallout">
            <a:avLst>
              <a:gd name="adj1" fmla="val -47279"/>
              <a:gd name="adj2" fmla="val 6327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7534956" y="5467687"/>
            <a:ext cx="46570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scared.</a:t>
            </a:r>
            <a:endParaRPr lang="zh-TW" altLang="en-US" sz="6000" dirty="0">
              <a:latin typeface="Comic Sans MS" pitchFamily="66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032584" y="1326524"/>
            <a:ext cx="2299952" cy="6947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dirty="0">
                <a:latin typeface="Comic Sans MS" panose="030F0702030302020204" pitchFamily="66" charset="0"/>
              </a:rPr>
              <a:t>scared</a:t>
            </a:r>
            <a:endParaRPr lang="zh-TW" altLang="en-US" sz="4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81075" y="2673350"/>
            <a:ext cx="10515600" cy="4351338"/>
          </a:xfrm>
        </p:spPr>
        <p:txBody>
          <a:bodyPr/>
          <a:lstStyle/>
          <a:p>
            <a:pPr>
              <a:buNone/>
            </a:pPr>
            <a:endParaRPr lang="zh-TW" altLang="en-US" dirty="0"/>
          </a:p>
        </p:txBody>
      </p:sp>
      <p:sp>
        <p:nvSpPr>
          <p:cNvPr id="4" name="橢圓 3"/>
          <p:cNvSpPr/>
          <p:nvPr/>
        </p:nvSpPr>
        <p:spPr>
          <a:xfrm>
            <a:off x="2289176" y="0"/>
            <a:ext cx="1219200" cy="12477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600" dirty="0"/>
              <a:t>2</a:t>
            </a:r>
            <a:endParaRPr lang="zh-TW" altLang="en-US" sz="6600" dirty="0"/>
          </a:p>
        </p:txBody>
      </p:sp>
      <p:pic>
        <p:nvPicPr>
          <p:cNvPr id="43010" name="Picture 2" descr="相關圖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98509">
            <a:off x="101304" y="-47624"/>
            <a:ext cx="2419350" cy="2419350"/>
          </a:xfrm>
          <a:prstGeom prst="rect">
            <a:avLst/>
          </a:prstGeom>
          <a:noFill/>
        </p:spPr>
      </p:pic>
      <p:pic>
        <p:nvPicPr>
          <p:cNvPr id="44034" name="Picture 2" descr="「sister play toy  cartoon」的圖片搜尋結果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57337" y="512762"/>
            <a:ext cx="6345237" cy="6345238"/>
          </a:xfrm>
          <a:prstGeom prst="rect">
            <a:avLst/>
          </a:prstGeom>
          <a:noFill/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4" cstate="print"/>
          <a:srcRect l="32500" t="41235" r="49722" b="14074"/>
          <a:stretch>
            <a:fillRect/>
          </a:stretch>
        </p:blipFill>
        <p:spPr bwMode="auto">
          <a:xfrm>
            <a:off x="8458200" y="609600"/>
            <a:ext cx="3251200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文字方塊 13"/>
          <p:cNvSpPr txBox="1"/>
          <p:nvPr/>
        </p:nvSpPr>
        <p:spPr>
          <a:xfrm>
            <a:off x="7967767" y="5384800"/>
            <a:ext cx="42242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angry.</a:t>
            </a:r>
            <a:endParaRPr lang="zh-TW" altLang="en-US" sz="6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81075" y="2673350"/>
            <a:ext cx="10515600" cy="4351338"/>
          </a:xfrm>
        </p:spPr>
        <p:txBody>
          <a:bodyPr/>
          <a:lstStyle/>
          <a:p>
            <a:pPr>
              <a:buNone/>
            </a:pPr>
            <a:endParaRPr lang="zh-TW" altLang="en-US" dirty="0"/>
          </a:p>
        </p:txBody>
      </p:sp>
      <p:sp>
        <p:nvSpPr>
          <p:cNvPr id="4" name="橢圓 3"/>
          <p:cNvSpPr/>
          <p:nvPr/>
        </p:nvSpPr>
        <p:spPr>
          <a:xfrm>
            <a:off x="2289176" y="0"/>
            <a:ext cx="1219200" cy="12477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600" dirty="0"/>
              <a:t>3</a:t>
            </a:r>
            <a:endParaRPr lang="zh-TW" altLang="en-US" sz="6600" dirty="0"/>
          </a:p>
        </p:txBody>
      </p:sp>
      <p:pic>
        <p:nvPicPr>
          <p:cNvPr id="43010" name="Picture 2" descr="相關圖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98509">
            <a:off x="101304" y="-47624"/>
            <a:ext cx="2419350" cy="2419350"/>
          </a:xfrm>
          <a:prstGeom prst="rect">
            <a:avLst/>
          </a:prstGeom>
          <a:noFill/>
        </p:spPr>
      </p:pic>
      <p:sp>
        <p:nvSpPr>
          <p:cNvPr id="14" name="文字方塊 13"/>
          <p:cNvSpPr txBox="1"/>
          <p:nvPr/>
        </p:nvSpPr>
        <p:spPr>
          <a:xfrm>
            <a:off x="7967767" y="5384800"/>
            <a:ext cx="34692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sad.</a:t>
            </a:r>
            <a:endParaRPr lang="zh-TW" altLang="en-US" sz="6000" dirty="0">
              <a:latin typeface="Comic Sans MS" pitchFamily="66" charset="0"/>
            </a:endParaRPr>
          </a:p>
        </p:txBody>
      </p:sp>
      <p:pic>
        <p:nvPicPr>
          <p:cNvPr id="45058" name="Picture 2" descr="「test score zero cartoon」的圖片搜尋結果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09643" y="889000"/>
            <a:ext cx="5659531" cy="5426075"/>
          </a:xfrm>
          <a:prstGeom prst="rect">
            <a:avLst/>
          </a:prstGeom>
          <a:noFill/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4" cstate="print"/>
          <a:srcRect l="51111" t="15802" r="29861" b="37037"/>
          <a:stretch>
            <a:fillRect/>
          </a:stretch>
        </p:blipFill>
        <p:spPr bwMode="auto">
          <a:xfrm>
            <a:off x="7924800" y="457200"/>
            <a:ext cx="3479800" cy="485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81075" y="2673350"/>
            <a:ext cx="10515600" cy="4351338"/>
          </a:xfrm>
        </p:spPr>
        <p:txBody>
          <a:bodyPr/>
          <a:lstStyle/>
          <a:p>
            <a:pPr>
              <a:buNone/>
            </a:pPr>
            <a:endParaRPr lang="zh-TW" altLang="en-US" dirty="0"/>
          </a:p>
        </p:txBody>
      </p:sp>
      <p:sp>
        <p:nvSpPr>
          <p:cNvPr id="4" name="橢圓 3"/>
          <p:cNvSpPr/>
          <p:nvPr/>
        </p:nvSpPr>
        <p:spPr>
          <a:xfrm>
            <a:off x="2289176" y="0"/>
            <a:ext cx="1219200" cy="12477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600" dirty="0"/>
              <a:t>4</a:t>
            </a:r>
            <a:endParaRPr lang="zh-TW" altLang="en-US" sz="6600" dirty="0"/>
          </a:p>
        </p:txBody>
      </p:sp>
      <p:pic>
        <p:nvPicPr>
          <p:cNvPr id="43010" name="Picture 2" descr="相關圖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98509">
            <a:off x="101304" y="-47624"/>
            <a:ext cx="2419350" cy="2419350"/>
          </a:xfrm>
          <a:prstGeom prst="rect">
            <a:avLst/>
          </a:prstGeom>
          <a:noFill/>
        </p:spPr>
      </p:pic>
      <p:sp>
        <p:nvSpPr>
          <p:cNvPr id="14" name="文字方塊 13"/>
          <p:cNvSpPr txBox="1"/>
          <p:nvPr/>
        </p:nvSpPr>
        <p:spPr>
          <a:xfrm>
            <a:off x="7805005" y="5359400"/>
            <a:ext cx="43107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happy.</a:t>
            </a:r>
            <a:endParaRPr lang="zh-TW" altLang="en-US" sz="6000" dirty="0">
              <a:latin typeface="Comic Sans MS" pitchFamily="66" charset="0"/>
            </a:endParaRPr>
          </a:p>
        </p:txBody>
      </p:sp>
      <p:pic>
        <p:nvPicPr>
          <p:cNvPr id="46082" name="Picture 2" descr="「give candies  cartoon」的圖片搜尋結果"/>
          <p:cNvPicPr>
            <a:picLocks noChangeAspect="1" noChangeArrowheads="1"/>
          </p:cNvPicPr>
          <p:nvPr/>
        </p:nvPicPr>
        <p:blipFill>
          <a:blip r:embed="rId3" cstate="print"/>
          <a:srcRect b="11071"/>
          <a:stretch>
            <a:fillRect/>
          </a:stretch>
        </p:blipFill>
        <p:spPr bwMode="auto">
          <a:xfrm>
            <a:off x="2416174" y="1641475"/>
            <a:ext cx="4670425" cy="4472830"/>
          </a:xfrm>
          <a:prstGeom prst="rect">
            <a:avLst/>
          </a:prstGeom>
          <a:noFill/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4" cstate="print"/>
          <a:srcRect l="31528" t="15556" r="50139" b="36543"/>
          <a:stretch>
            <a:fillRect/>
          </a:stretch>
        </p:blipFill>
        <p:spPr bwMode="auto">
          <a:xfrm>
            <a:off x="8204200" y="762000"/>
            <a:ext cx="2955303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6F6F8"/>
              </a:clrFrom>
              <a:clrTo>
                <a:srgbClr val="F6F6F8">
                  <a:alpha val="0"/>
                </a:srgbClr>
              </a:clrTo>
            </a:clrChange>
          </a:blip>
          <a:srcRect b="55362"/>
          <a:stretch/>
        </p:blipFill>
        <p:spPr>
          <a:xfrm>
            <a:off x="2433179" y="-310701"/>
            <a:ext cx="6943419" cy="21051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6200" y="365125"/>
            <a:ext cx="10515600" cy="1325563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46200" y="1825625"/>
            <a:ext cx="10515600" cy="435133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150205" y="1447800"/>
            <a:ext cx="43107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happy.</a:t>
            </a:r>
            <a:endParaRPr lang="zh-TW" altLang="en-US" sz="6000" dirty="0">
              <a:latin typeface="Comic Sans MS" pitchFamily="66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179405" y="1473200"/>
            <a:ext cx="43107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happy.</a:t>
            </a:r>
            <a:endParaRPr lang="zh-TW" altLang="en-US" sz="6000" dirty="0">
              <a:latin typeface="Comic Sans MS" pitchFamily="66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617767" y="2768600"/>
            <a:ext cx="34692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sad.</a:t>
            </a:r>
            <a:endParaRPr lang="zh-TW" altLang="en-US" sz="6000" dirty="0">
              <a:latin typeface="Comic Sans MS" pitchFamily="66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570767" y="2870200"/>
            <a:ext cx="34692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sad.</a:t>
            </a:r>
            <a:endParaRPr lang="zh-TW" altLang="en-US" sz="6000" dirty="0">
              <a:latin typeface="Comic Sans MS" pitchFamily="66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312967" y="4064000"/>
            <a:ext cx="42242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angry.</a:t>
            </a:r>
            <a:endParaRPr lang="zh-TW" altLang="en-US" sz="6000" dirty="0">
              <a:latin typeface="Comic Sans MS" pitchFamily="66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494567" y="4114800"/>
            <a:ext cx="42242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angry.</a:t>
            </a:r>
            <a:endParaRPr lang="zh-TW" altLang="en-US" sz="6000" dirty="0">
              <a:latin typeface="Comic Sans MS" pitchFamily="66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737823" y="5441713"/>
            <a:ext cx="46570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scared.</a:t>
            </a:r>
            <a:endParaRPr lang="zh-TW" altLang="en-US" sz="6000" dirty="0">
              <a:latin typeface="Comic Sans MS" pitchFamily="66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6179405" y="5491995"/>
            <a:ext cx="46570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>
                <a:latin typeface="Comic Sans MS" pitchFamily="66" charset="0"/>
              </a:rPr>
              <a:t>I am scared.</a:t>
            </a:r>
            <a:endParaRPr lang="zh-TW" altLang="en-US" sz="6000" dirty="0">
              <a:latin typeface="Comic Sans MS" pitchFamily="66" charset="0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 l="31528" t="15556" r="50139" b="36543"/>
          <a:stretch>
            <a:fillRect/>
          </a:stretch>
        </p:blipFill>
        <p:spPr bwMode="auto">
          <a:xfrm>
            <a:off x="10261601" y="711200"/>
            <a:ext cx="1016000" cy="149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 l="51111" t="15802" r="29861" b="37037"/>
          <a:stretch>
            <a:fillRect/>
          </a:stretch>
        </p:blipFill>
        <p:spPr bwMode="auto">
          <a:xfrm>
            <a:off x="10236200" y="2336800"/>
            <a:ext cx="1016000" cy="1416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 cstate="print"/>
          <a:srcRect l="32500" t="41235" r="49722" b="14074"/>
          <a:stretch>
            <a:fillRect/>
          </a:stretch>
        </p:blipFill>
        <p:spPr bwMode="auto">
          <a:xfrm>
            <a:off x="10718800" y="3784263"/>
            <a:ext cx="1041400" cy="147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6" cstate="print"/>
          <a:srcRect l="51528" t="42222" r="30694" b="13827"/>
          <a:stretch>
            <a:fillRect/>
          </a:stretch>
        </p:blipFill>
        <p:spPr bwMode="auto">
          <a:xfrm>
            <a:off x="10732037" y="5359599"/>
            <a:ext cx="1041400" cy="1448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/>
          <a:srcRect l="14769" t="1618" r="11385" b="2746"/>
          <a:stretch/>
        </p:blipFill>
        <p:spPr>
          <a:xfrm>
            <a:off x="1252025" y="0"/>
            <a:ext cx="9418714" cy="6858000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9401175" y="1428750"/>
            <a:ext cx="2362200" cy="11811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dirty="0"/>
              <a:t>No. 2</a:t>
            </a:r>
            <a:endParaRPr lang="zh-TW" altLang="en-US" sz="4400" dirty="0"/>
          </a:p>
        </p:txBody>
      </p:sp>
      <p:sp>
        <p:nvSpPr>
          <p:cNvPr id="6" name="圓角矩形 5"/>
          <p:cNvSpPr/>
          <p:nvPr/>
        </p:nvSpPr>
        <p:spPr>
          <a:xfrm>
            <a:off x="0" y="2438400"/>
            <a:ext cx="2108200" cy="19558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TW" altLang="en-US" sz="2800" dirty="0">
                <a:latin typeface="華康黑體W7注音字" pitchFamily="34" charset="-120"/>
                <a:ea typeface="華康黑體W7注音字" pitchFamily="34" charset="-120"/>
              </a:rPr>
              <a:t>一邊畫，一邊說</a:t>
            </a:r>
            <a:endParaRPr lang="en-US" altLang="zh-TW" sz="2800" dirty="0">
              <a:latin typeface="華康黑體W7注音字" pitchFamily="34" charset="-120"/>
              <a:ea typeface="華康黑體W7注音字" pitchFamily="34" charset="-120"/>
            </a:endParaRPr>
          </a:p>
          <a:p>
            <a:pPr algn="r"/>
            <a:r>
              <a:rPr lang="en-US" altLang="zh-TW" sz="2800" dirty="0">
                <a:latin typeface="華康黑體W7注音字" pitchFamily="34" charset="-120"/>
                <a:ea typeface="華康黑體W7注音字" pitchFamily="34" charset="-120"/>
              </a:rPr>
              <a:t>I am ____.</a:t>
            </a:r>
            <a:endParaRPr lang="zh-TW" altLang="en-US" sz="2800" dirty="0">
              <a:latin typeface="華康黑體W7注音字" pitchFamily="34" charset="-120"/>
              <a:ea typeface="華康黑體W7注音字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711985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5139" y="481806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sz="5400" dirty="0">
                <a:latin typeface="Comic Sans MS" panose="030F0702030302020204" pitchFamily="66" charset="0"/>
              </a:rPr>
              <a:t>Check</a:t>
            </a:r>
            <a:endParaRPr lang="zh-TW" altLang="en-US" sz="5400" dirty="0">
              <a:latin typeface="Comic Sans MS" panose="030F0702030302020204" pitchFamily="66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/>
          <a:srcRect l="14769" t="1618" r="11385" b="2746"/>
          <a:stretch/>
        </p:blipFill>
        <p:spPr>
          <a:xfrm>
            <a:off x="2286779" y="0"/>
            <a:ext cx="94187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7762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598977" y="90152"/>
            <a:ext cx="9135878" cy="6858000"/>
            <a:chOff x="1461861" y="0"/>
            <a:chExt cx="9135878" cy="6858000"/>
          </a:xfrm>
        </p:grpSpPr>
        <p:pic>
          <p:nvPicPr>
            <p:cNvPr id="5" name="Picture 2" descr="相關圖片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61861" y="0"/>
              <a:ext cx="9135878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sp>
          <p:nvSpPr>
            <p:cNvPr id="6" name="矩形 5"/>
            <p:cNvSpPr/>
            <p:nvPr/>
          </p:nvSpPr>
          <p:spPr>
            <a:xfrm>
              <a:off x="3174274" y="2194560"/>
              <a:ext cx="6074229" cy="215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" name="矩形 3"/>
          <p:cNvSpPr/>
          <p:nvPr/>
        </p:nvSpPr>
        <p:spPr>
          <a:xfrm>
            <a:off x="1524000" y="2166035"/>
            <a:ext cx="10668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zh-TW" altLang="en-US" sz="4800" dirty="0">
                <a:latin typeface="華康黑體W7注音字" pitchFamily="34" charset="-120"/>
                <a:ea typeface="華康黑體W7注音字" pitchFamily="34" charset="-120"/>
              </a:rPr>
              <a:t>在</a:t>
            </a:r>
            <a:r>
              <a:rPr lang="en-US" altLang="zh-TW" sz="4800" dirty="0">
                <a:latin typeface="華康黑體W7注音字" pitchFamily="34" charset="-120"/>
                <a:ea typeface="華康黑體W7注音字" pitchFamily="34" charset="-120"/>
              </a:rPr>
              <a:t>Riley</a:t>
            </a:r>
            <a:r>
              <a:rPr lang="zh-TW" altLang="en-US" sz="4800" dirty="0">
                <a:latin typeface="華康黑體W7注音字" pitchFamily="34" charset="-120"/>
                <a:ea typeface="華康黑體W7注音字" pitchFamily="34" charset="-120"/>
              </a:rPr>
              <a:t>的故事中，</a:t>
            </a:r>
            <a:endParaRPr lang="en-US" altLang="zh-TW" sz="4800" dirty="0">
              <a:latin typeface="華康黑體W7注音字" pitchFamily="34" charset="-120"/>
              <a:ea typeface="華康黑體W7注音字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4800" dirty="0">
                <a:latin typeface="華康黑體W7注音字" pitchFamily="34" charset="-120"/>
                <a:ea typeface="華康黑體W7注音字" pitchFamily="34" charset="-120"/>
              </a:rPr>
              <a:t>你發現她有哪些情緒</a:t>
            </a:r>
            <a:r>
              <a:rPr lang="en-US" altLang="zh-TW" sz="4800" dirty="0">
                <a:latin typeface="華康黑體W7注音字" pitchFamily="34" charset="-120"/>
                <a:ea typeface="華康黑體W7注音字" pitchFamily="34" charset="-120"/>
              </a:rPr>
              <a:t>?</a:t>
            </a:r>
            <a:endParaRPr lang="zh-TW" altLang="en-US" sz="4800" dirty="0">
              <a:latin typeface="華康黑體W7注音字" pitchFamily="34" charset="-120"/>
              <a:ea typeface="華康黑體W7注音字" pitchFamily="34" charset="-12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711200" y="566240"/>
            <a:ext cx="114808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zh-TW" altLang="en-US" sz="4400" dirty="0">
                <a:latin typeface="華康黑體W7注音字" pitchFamily="34" charset="-120"/>
                <a:ea typeface="華康黑體W7注音字" pitchFamily="34" charset="-120"/>
              </a:rPr>
              <a:t>那麼在我們的生活中，我們每天的情緒</a:t>
            </a:r>
            <a:endParaRPr lang="en-US" altLang="zh-TW" sz="4400" dirty="0">
              <a:latin typeface="華康黑體W7注音字" pitchFamily="34" charset="-120"/>
              <a:ea typeface="華康黑體W7注音字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4400" dirty="0">
                <a:latin typeface="華康黑體W7注音字" pitchFamily="34" charset="-120"/>
                <a:ea typeface="華康黑體W7注音字" pitchFamily="34" charset="-120"/>
              </a:rPr>
              <a:t>   會如何呢</a:t>
            </a:r>
            <a:r>
              <a:rPr lang="en-US" altLang="zh-TW" sz="4400" dirty="0">
                <a:latin typeface="華康黑體W7注音字" pitchFamily="34" charset="-120"/>
                <a:ea typeface="華康黑體W7注音字" pitchFamily="34" charset="-12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zh-TW" sz="4400" dirty="0">
                <a:latin typeface="華康黑體W7注音字" pitchFamily="34" charset="-120"/>
                <a:ea typeface="華康黑體W7注音字" pitchFamily="34" charset="-120"/>
              </a:rPr>
              <a:t>(1) </a:t>
            </a:r>
            <a:r>
              <a:rPr lang="zh-TW" altLang="en-US" sz="4400" dirty="0">
                <a:latin typeface="華康黑體W7注音字" pitchFamily="34" charset="-120"/>
                <a:ea typeface="華康黑體W7注音字" pitchFamily="34" charset="-120"/>
              </a:rPr>
              <a:t>我們隨時都要很開心</a:t>
            </a:r>
          </a:p>
          <a:p>
            <a:pPr>
              <a:lnSpc>
                <a:spcPct val="150000"/>
              </a:lnSpc>
            </a:pPr>
            <a:r>
              <a:rPr lang="en-US" altLang="zh-TW" sz="4400" dirty="0">
                <a:latin typeface="華康黑體W7注音字" pitchFamily="34" charset="-120"/>
                <a:ea typeface="華康黑體W7注音字" pitchFamily="34" charset="-120"/>
              </a:rPr>
              <a:t>(2) </a:t>
            </a:r>
            <a:r>
              <a:rPr lang="zh-TW" altLang="en-US" sz="4400" dirty="0">
                <a:latin typeface="華康黑體W7注音字" pitchFamily="34" charset="-120"/>
                <a:ea typeface="華康黑體W7注音字" pitchFamily="34" charset="-120"/>
              </a:rPr>
              <a:t>我們可以有不同的情緒</a:t>
            </a:r>
          </a:p>
          <a:p>
            <a:pPr>
              <a:lnSpc>
                <a:spcPct val="150000"/>
              </a:lnSpc>
            </a:pPr>
            <a:r>
              <a:rPr lang="en-US" altLang="zh-TW" sz="4400" dirty="0">
                <a:latin typeface="華康黑體W7注音字" pitchFamily="34" charset="-120"/>
                <a:ea typeface="華康黑體W7注音字" pitchFamily="34" charset="-120"/>
              </a:rPr>
              <a:t>(3) </a:t>
            </a:r>
            <a:r>
              <a:rPr lang="zh-TW" altLang="en-US" sz="4400" dirty="0">
                <a:latin typeface="華康黑體W7注音字" pitchFamily="34" charset="-120"/>
                <a:ea typeface="華康黑體W7注音字" pitchFamily="34" charset="-120"/>
              </a:rPr>
              <a:t>我們難過可以對別人生氣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711200" y="1979136"/>
            <a:ext cx="114808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u"/>
            </a:pPr>
            <a:r>
              <a:rPr lang="zh-TW" altLang="en-US" sz="4400" dirty="0">
                <a:latin typeface="華康黑體W7注音字" pitchFamily="34" charset="-120"/>
                <a:ea typeface="華康黑體W7注音字" pitchFamily="34" charset="-120"/>
              </a:rPr>
              <a:t>當生氣的時候，我們該怎麼解決</a:t>
            </a:r>
            <a:r>
              <a:rPr lang="en-US" altLang="zh-TW" sz="4400" dirty="0">
                <a:latin typeface="華康黑體W7注音字" pitchFamily="34" charset="-120"/>
                <a:ea typeface="華康黑體W7注音字" pitchFamily="34" charset="-120"/>
              </a:rPr>
              <a:t>?</a:t>
            </a:r>
          </a:p>
          <a:p>
            <a:pPr>
              <a:buFont typeface="Wingdings" pitchFamily="2" charset="2"/>
              <a:buChar char="u"/>
            </a:pPr>
            <a:endParaRPr lang="en-US" altLang="zh-TW" sz="4400" dirty="0">
              <a:latin typeface="華康黑體W7注音字" pitchFamily="34" charset="-120"/>
              <a:ea typeface="華康黑體W7注音字" pitchFamily="34" charset="-120"/>
            </a:endParaRPr>
          </a:p>
          <a:p>
            <a:pPr>
              <a:buFont typeface="Wingdings" pitchFamily="2" charset="2"/>
              <a:buChar char="u"/>
            </a:pPr>
            <a:r>
              <a:rPr lang="zh-TW" altLang="en-US" sz="4400" dirty="0">
                <a:latin typeface="華康黑體W7注音字" pitchFamily="34" charset="-120"/>
                <a:ea typeface="華康黑體W7注音字" pitchFamily="34" charset="-120"/>
              </a:rPr>
              <a:t>當難過的時候，我們該怎麼解決</a:t>
            </a:r>
            <a:r>
              <a:rPr lang="en-US" altLang="zh-TW" sz="4400" dirty="0">
                <a:latin typeface="華康黑體W7注音字" pitchFamily="34" charset="-120"/>
                <a:ea typeface="華康黑體W7注音字" pitchFamily="34" charset="-120"/>
              </a:rPr>
              <a:t>?</a:t>
            </a:r>
            <a:endParaRPr lang="en-US" altLang="zh-TW" sz="4400">
              <a:latin typeface="華康黑體W7注音字" pitchFamily="34" charset="-120"/>
              <a:ea typeface="華康黑體W7注音字" pitchFamily="34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311</Words>
  <Application>Microsoft Office PowerPoint</Application>
  <PresentationFormat>寬螢幕</PresentationFormat>
  <Paragraphs>93</Paragraphs>
  <Slides>35</Slides>
  <Notes>0</Notes>
  <HiddenSlides>0</HiddenSlides>
  <MMClips>5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45" baseType="lpstr">
      <vt:lpstr>文鼎標楷注音</vt:lpstr>
      <vt:lpstr>華康黑體W7注音字</vt:lpstr>
      <vt:lpstr>新細明體</vt:lpstr>
      <vt:lpstr>Arial</vt:lpstr>
      <vt:lpstr>Calibri</vt:lpstr>
      <vt:lpstr>Calibri Light</vt:lpstr>
      <vt:lpstr>Comic Sans MS</vt:lpstr>
      <vt:lpstr>Gadugi</vt:lpstr>
      <vt:lpstr>Wingdings</vt:lpstr>
      <vt:lpstr>Office 佈景主題</vt:lpstr>
      <vt:lpstr>Today, we have 4  new friends!</vt:lpstr>
      <vt:lpstr>PowerPoint 簡報</vt:lpstr>
      <vt:lpstr>PowerPoint 簡報</vt:lpstr>
      <vt:lpstr>PowerPoint 簡報</vt:lpstr>
      <vt:lpstr>PowerPoint 簡報</vt:lpstr>
      <vt:lpstr>PowerPoint 簡報</vt:lpstr>
      <vt:lpstr>Let’s learn more  about them!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These friends like music!</vt:lpstr>
      <vt:lpstr>Listen! Who is this?</vt:lpstr>
      <vt:lpstr>Listen! Who is this?</vt:lpstr>
      <vt:lpstr>Listen! Who is this?</vt:lpstr>
      <vt:lpstr>Listen! Who is this?</vt:lpstr>
      <vt:lpstr>Your Mission!</vt:lpstr>
      <vt:lpstr>Station Process</vt:lpstr>
      <vt:lpstr>No. 1                                  No. 2</vt:lpstr>
      <vt:lpstr>check</vt:lpstr>
      <vt:lpstr>Listen the story &amp; show 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Check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Today, we have four new friends!</dc:title>
  <dc:creator>Windows 使用者</dc:creator>
  <cp:lastModifiedBy>范庭毓</cp:lastModifiedBy>
  <cp:revision>109</cp:revision>
  <dcterms:created xsi:type="dcterms:W3CDTF">2020-01-08T13:12:30Z</dcterms:created>
  <dcterms:modified xsi:type="dcterms:W3CDTF">2024-05-15T08:53:24Z</dcterms:modified>
</cp:coreProperties>
</file>