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1004" r:id="rId2"/>
    <p:sldId id="1013" r:id="rId3"/>
    <p:sldId id="527" r:id="rId4"/>
    <p:sldId id="975" r:id="rId5"/>
    <p:sldId id="987" r:id="rId6"/>
    <p:sldId id="1018" r:id="rId7"/>
    <p:sldId id="1012" r:id="rId8"/>
    <p:sldId id="999" r:id="rId9"/>
    <p:sldId id="986" r:id="rId10"/>
    <p:sldId id="984" r:id="rId11"/>
    <p:sldId id="996" r:id="rId12"/>
    <p:sldId id="995" r:id="rId13"/>
    <p:sldId id="988" r:id="rId14"/>
    <p:sldId id="998" r:id="rId15"/>
    <p:sldId id="1000" r:id="rId16"/>
    <p:sldId id="1014" r:id="rId17"/>
    <p:sldId id="1003" r:id="rId18"/>
    <p:sldId id="974" r:id="rId19"/>
    <p:sldId id="1015" r:id="rId20"/>
    <p:sldId id="1017" r:id="rId21"/>
    <p:sldId id="959" r:id="rId22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1-生物與環境" id="{0D02D8C5-E7DC-4C2E-82DE-2AE43E0BCDEB}">
          <p14:sldIdLst>
            <p14:sldId id="1004"/>
            <p14:sldId id="1013"/>
            <p14:sldId id="527"/>
            <p14:sldId id="975"/>
            <p14:sldId id="987"/>
            <p14:sldId id="1018"/>
            <p14:sldId id="1012"/>
            <p14:sldId id="999"/>
            <p14:sldId id="986"/>
            <p14:sldId id="984"/>
            <p14:sldId id="996"/>
            <p14:sldId id="995"/>
            <p14:sldId id="988"/>
            <p14:sldId id="998"/>
            <p14:sldId id="1000"/>
            <p14:sldId id="1014"/>
            <p14:sldId id="1003"/>
            <p14:sldId id="974"/>
            <p14:sldId id="1015"/>
            <p14:sldId id="1017"/>
            <p14:sldId id="95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0066"/>
    <a:srgbClr val="FF6699"/>
    <a:srgbClr val="FF99FF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75" autoAdjust="0"/>
    <p:restoredTop sz="93883" autoAdjust="0"/>
  </p:normalViewPr>
  <p:slideViewPr>
    <p:cSldViewPr>
      <p:cViewPr varScale="1">
        <p:scale>
          <a:sx n="85" d="100"/>
          <a:sy n="85" d="100"/>
        </p:scale>
        <p:origin x="756" y="64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BE32D-0FB4-491B-97FE-CF5539DA4B72}" type="datetimeFigureOut">
              <a:rPr lang="zh-TW" altLang="en-US" smtClean="0"/>
              <a:t>2022/5/14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A67C93-3754-4F53-AE59-5FF5EC82F6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8467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1439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>
              <a:solidFill>
                <a:schemeClr val="bg1"/>
              </a:solidFill>
            </a:endParaRPr>
          </a:p>
          <a:p>
            <a:r>
              <a:rPr lang="zh-TW" altLang="en-US" dirty="0">
                <a:solidFill>
                  <a:schemeClr val="bg1"/>
                </a:solidFill>
              </a:rPr>
              <a:t>有多深</a:t>
            </a:r>
            <a:r>
              <a:rPr lang="en-US" altLang="zh-TW" dirty="0">
                <a:solidFill>
                  <a:schemeClr val="bg1"/>
                </a:solidFill>
              </a:rPr>
              <a:t>?  </a:t>
            </a:r>
            <a:r>
              <a:rPr lang="zh-TW" altLang="en-US" dirty="0">
                <a:solidFill>
                  <a:schemeClr val="bg1"/>
                </a:solidFill>
              </a:rPr>
              <a:t>有多冷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  <a:r>
              <a:rPr lang="zh-TW" altLang="en-US" dirty="0">
                <a:solidFill>
                  <a:schemeClr val="bg1"/>
                </a:solidFill>
              </a:rPr>
              <a:t>壓力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  <a:r>
              <a:rPr lang="zh-TW" altLang="en-US" dirty="0"/>
              <a:t>最低溫度</a:t>
            </a:r>
            <a:r>
              <a:rPr lang="en-US" altLang="zh-TW" dirty="0">
                <a:effectLst/>
              </a:rPr>
              <a:t>1</a:t>
            </a:r>
            <a:r>
              <a:rPr lang="zh-TW" altLang="en-US" dirty="0">
                <a:effectLst/>
              </a:rPr>
              <a:t>至</a:t>
            </a:r>
            <a:r>
              <a:rPr lang="en-US" altLang="zh-TW" dirty="0">
                <a:effectLst/>
              </a:rPr>
              <a:t>3 °C</a:t>
            </a: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水深每增加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公尺，壓力會增加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大氣壓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3000-4000 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公尺以下溫度約在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4℃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以下，呈現穩定的低溫。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。發光器的作用包含保護、擬態、引誘獵物、吸引配偶、迷惑敵人。在弱光區生物往往形成較大的眼睛或特化構造，增加視覺效果。 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同生物發光的位置與原因有些許不同，有些為了欺敵，在下顎長出一根像燈籠的發光器，誤導敵人攻擊的目標；有些則是為了誘敵，引誘食物向光源聚集，則自己能飽餐一頓，也有的是為了生殖，找尋配偶的方便。為了能在深海中看見那些微弱的光，深海的動物有一雙又大又突出的眼睛。此外，深海中的掠食者都有一個特大的嘴，以及鋒利的牙，能迅速確實的捉住獵物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8415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2038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56009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chemeClr val="bg1"/>
                </a:solidFill>
              </a:rPr>
              <a:t>有多大</a:t>
            </a:r>
            <a:r>
              <a:rPr lang="en-US" altLang="zh-TW" dirty="0">
                <a:solidFill>
                  <a:schemeClr val="bg1"/>
                </a:solidFill>
              </a:rPr>
              <a:t>? </a:t>
            </a: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1702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藍鯨主要食物為磷蝦類，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虎鯨不僅是最知名的海洋哺乳動物，擁有獨特黑白相間的身體；牠們更非常聰明，能像狼在捕獵時一樣，協調、 分工彼此任務，使得牠們能成功獵殺對手。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不呼吸就會死，那睡覺的時候怎麼辦？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鯨魚體內已經進化出了超高濃度的血紅蛋白，這讓鯨魚能夠充分利用吸入肺部的氧氣。人類只能利用肺部的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25%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氧氣，而鯨魚可以利用</a:t>
            </a:r>
            <a:r>
              <a:rPr lang="en-US" altLang="zh-TW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90%</a:t>
            </a:r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7554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>
                <a:solidFill>
                  <a:srgbClr val="00B0F0"/>
                </a:solidFill>
              </a:rPr>
              <a:t>南極：</a:t>
            </a:r>
            <a:r>
              <a:rPr lang="zh-TW" altLang="en-US" sz="1200" dirty="0">
                <a:solidFill>
                  <a:schemeClr val="bg1"/>
                </a:solidFill>
              </a:rPr>
              <a:t>攝氏零下</a:t>
            </a:r>
            <a:r>
              <a:rPr lang="en-US" altLang="zh-TW" sz="1200" dirty="0">
                <a:solidFill>
                  <a:schemeClr val="bg1"/>
                </a:solidFill>
              </a:rPr>
              <a:t>60</a:t>
            </a:r>
            <a:r>
              <a:rPr lang="zh-TW" altLang="en-US" sz="1200" dirty="0">
                <a:solidFill>
                  <a:schemeClr val="bg1"/>
                </a:solidFill>
              </a:rPr>
              <a:t>度</a:t>
            </a: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5251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1257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因為鼻子很接近地面，科學家開玩笑說牠們看起來很像乾草原上的吸塵器。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dirty="0">
                <a:solidFill>
                  <a:schemeClr val="bg1"/>
                </a:solidFill>
              </a:rPr>
              <a:t>鼻子？</a:t>
            </a:r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71610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90094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7907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940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56596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A67C93-3754-4F53-AE59-5FF5EC82F6F5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4624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7" name="Rectangle 35"/>
          <p:cNvSpPr>
            <a:spLocks noChangeArrowheads="1"/>
          </p:cNvSpPr>
          <p:nvPr/>
        </p:nvSpPr>
        <p:spPr bwMode="auto">
          <a:xfrm>
            <a:off x="38100" y="1706166"/>
            <a:ext cx="6280150" cy="34004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gray">
          <a:xfrm>
            <a:off x="50800" y="21432"/>
            <a:ext cx="9093200" cy="1146163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46275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10" name="Rectangle 38" descr="M_CG38"/>
          <p:cNvSpPr>
            <a:spLocks noChangeArrowheads="1"/>
          </p:cNvSpPr>
          <p:nvPr/>
        </p:nvSpPr>
        <p:spPr bwMode="gray">
          <a:xfrm>
            <a:off x="50800" y="1167594"/>
            <a:ext cx="9075669" cy="392590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762000" y="342900"/>
            <a:ext cx="5334000" cy="628650"/>
          </a:xfrm>
        </p:spPr>
        <p:txBody>
          <a:bodyPr/>
          <a:lstStyle>
            <a:lvl1pPr algn="r">
              <a:defRPr sz="4400"/>
            </a:lvl1pPr>
          </a:lstStyle>
          <a:p>
            <a:pPr lvl="0"/>
            <a:r>
              <a:rPr lang="zh-TW" altLang="en-US" noProof="0" dirty="0"/>
              <a:t>按一下以編輯母片標題樣式</a:t>
            </a:r>
            <a:endParaRPr lang="en-US" altLang="zh-TW" noProof="0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914400" y="1257300"/>
            <a:ext cx="5386388" cy="4000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noProof="0"/>
              <a:t>按一下以編輯母片副標題樣式</a:t>
            </a:r>
            <a:endParaRPr lang="en-US" altLang="zh-TW" noProof="0"/>
          </a:p>
        </p:txBody>
      </p:sp>
      <p:grpSp>
        <p:nvGrpSpPr>
          <p:cNvPr id="3090" name="Group 18"/>
          <p:cNvGrpSpPr>
            <a:grpSpLocks/>
          </p:cNvGrpSpPr>
          <p:nvPr/>
        </p:nvGrpSpPr>
        <p:grpSpPr bwMode="auto">
          <a:xfrm>
            <a:off x="1" y="-1191"/>
            <a:ext cx="9166225" cy="5144691"/>
            <a:chOff x="0" y="0"/>
            <a:chExt cx="5764" cy="4321"/>
          </a:xfrm>
        </p:grpSpPr>
        <p:sp>
          <p:nvSpPr>
            <p:cNvPr id="3091" name="AutoShape 19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092" name="Freeform 20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4277697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20155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025129"/>
            <a:ext cx="4038600" cy="3711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025129"/>
            <a:ext cx="4038600" cy="3711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3283261-B3CF-4309-BDEE-C31179751E8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07023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85F85FF-C56A-40DA-969A-3FE5B760AAD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0600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4032240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1F5E889-DBA7-4E5D-A479-C98DBEFFA39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20088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C62869A-172D-47F3-BD44-0F4262509FD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346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916EF86-0487-48C6-9662-741A8089C66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767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13FFB27-32C3-48FF-BCE4-BCAD3ED9F86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0744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91300" y="263129"/>
            <a:ext cx="2095500" cy="447317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263129"/>
            <a:ext cx="6134100" cy="447317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>
          <a:xfrm>
            <a:off x="6172200" y="4845844"/>
            <a:ext cx="2895600" cy="24050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altLang="zh-TW"/>
              <a:t>www.themegallery.com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>
          <a:xfrm>
            <a:off x="509588" y="4832747"/>
            <a:ext cx="914400" cy="23693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9413217-B56C-483D-850F-C31CBC2DE59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13827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" name="Rectangle 25"/>
          <p:cNvSpPr>
            <a:spLocks noChangeArrowheads="1"/>
          </p:cNvSpPr>
          <p:nvPr/>
        </p:nvSpPr>
        <p:spPr bwMode="gray">
          <a:xfrm>
            <a:off x="1" y="8334"/>
            <a:ext cx="9064625" cy="889397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shade val="66667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304800" y="263128"/>
            <a:ext cx="8305800" cy="42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gray">
          <a:xfrm>
            <a:off x="100014" y="898922"/>
            <a:ext cx="8948737" cy="75009"/>
          </a:xfrm>
          <a:prstGeom prst="rect">
            <a:avLst/>
          </a:prstGeom>
          <a:gradFill rotWithShape="1">
            <a:gsLst>
              <a:gs pos="0">
                <a:schemeClr val="bg2"/>
              </a:gs>
              <a:gs pos="100000">
                <a:schemeClr val="bg2">
                  <a:gamma/>
                  <a:tint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25129"/>
            <a:ext cx="8229600" cy="3711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gray">
          <a:xfrm>
            <a:off x="7086600" y="25004"/>
            <a:ext cx="2000250" cy="863203"/>
          </a:xfrm>
          <a:prstGeom prst="rect">
            <a:avLst/>
          </a:prstGeom>
          <a:blipFill dpi="0"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41" name="Group 17"/>
          <p:cNvGrpSpPr>
            <a:grpSpLocks/>
          </p:cNvGrpSpPr>
          <p:nvPr/>
        </p:nvGrpSpPr>
        <p:grpSpPr bwMode="auto">
          <a:xfrm>
            <a:off x="-15875" y="0"/>
            <a:ext cx="9166225" cy="5144691"/>
            <a:chOff x="0" y="0"/>
            <a:chExt cx="5764" cy="4321"/>
          </a:xfrm>
        </p:grpSpPr>
        <p:sp>
          <p:nvSpPr>
            <p:cNvPr id="1042" name="AutoShape 18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800" b="1">
          <a:solidFill>
            <a:schemeClr val="bg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j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10wallpaper.com/hk/view/On_the_northeast_coast_of_Taiwan-Windows_10_HD_Wallpaper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zh-tw/photo/50594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um.com/@bluetrend/%E6%B5%B7%E6%B4%8B%E5%B0%8E%E8%AE%80-%E7%B5%A6%E8%87%AA%E5%B7%B1%E4%B8%80%E5%80%8B%E9%87%8D%E6%96%B0%E8%AA%8D%E8%AD%98%E6%B5%B7%E6%B4%8B%E7%9A%84%E6%A9%9F%E6%9C%83-%E6%B5%B7%E6%B4%8B%E5%8F%B0%E7%81%A3-%E5%A4%A7%E8%97%8D%E5%9C%8B%E5%9C%9F%E7%B4%80%E5%AF%A6-211a0b116bc3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5whAQBLvk0Q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ansci.asia/archives/154445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ansci.asia/archives/34481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Zoygy-8PTtU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chinatimes.com/realtimenews/20191119000012-260408?chdtv" TargetMode="Externa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ealth.udn.com/health/story/6034/3139847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s://www.youtube.com/watch?v=lJkOTn1cVV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illmont.tw/activities/antarctica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hyperlink" Target="https://www.bbc.com/zhongwen/trad/science-5574504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natgeomedia.com/environment/article/content-2997.html" TargetMode="Externa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atgeomedia.com/travel/article/content-2005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391"/>
            <a:endParaRPr lang="zh-TW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E37ED256-3785-419C-A778-329C0FB80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573"/>
            <a:ext cx="9144000" cy="514099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3219822"/>
            <a:ext cx="8388424" cy="1180930"/>
          </a:xfrm>
        </p:spPr>
        <p:txBody>
          <a:bodyPr/>
          <a:lstStyle/>
          <a:p>
            <a:pPr algn="ctr"/>
            <a:r>
              <a:rPr lang="zh-TW" altLang="zh-TW" sz="6000" dirty="0"/>
              <a:t>生物、環境與自然資源</a:t>
            </a:r>
            <a:endParaRPr lang="zh-TW" altLang="en-US" sz="4400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E0542216-54D4-4878-B753-F985C1F41F0D}"/>
              </a:ext>
            </a:extLst>
          </p:cNvPr>
          <p:cNvSpPr txBox="1"/>
          <p:nvPr/>
        </p:nvSpPr>
        <p:spPr>
          <a:xfrm>
            <a:off x="7364462" y="4821056"/>
            <a:ext cx="180435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  <a:hlinkClick r:id="rId3"/>
              </a:rPr>
              <a:t>資料來源：</a:t>
            </a:r>
            <a:r>
              <a:rPr lang="en-US" altLang="zh-TW" sz="1050" dirty="0">
                <a:solidFill>
                  <a:schemeClr val="bg1"/>
                </a:solidFill>
                <a:hlinkClick r:id="rId3"/>
              </a:rPr>
              <a:t>Windows 10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361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464B82-6ED5-4C4F-BF7A-3F0622B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先想想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611C17-5AAD-45A3-82EB-D738F7737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344" y="1034530"/>
            <a:ext cx="8435280" cy="2257300"/>
          </a:xfrm>
        </p:spPr>
        <p:txBody>
          <a:bodyPr/>
          <a:lstStyle/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TW" altLang="en-US" sz="3200" kern="1200" dirty="0">
                <a:solidFill>
                  <a:srgbClr val="002060"/>
                </a:solidFill>
              </a:rPr>
              <a:t>我認同“</a:t>
            </a:r>
            <a:r>
              <a:rPr lang="zh-TW" altLang="en-US" sz="3200" dirty="0">
                <a:solidFill>
                  <a:srgbClr val="002060"/>
                </a:solidFill>
              </a:rPr>
              <a:t>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自然</a:t>
            </a:r>
            <a:r>
              <a:rPr lang="zh-TW" altLang="en-US" sz="3200" dirty="0">
                <a:solidFill>
                  <a:srgbClr val="002060"/>
                </a:solidFill>
              </a:rPr>
              <a:t>環境有不同的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生物”嗎？</a:t>
            </a:r>
            <a:endParaRPr lang="en-US" altLang="zh-TW" sz="3200" kern="1200" dirty="0">
              <a:solidFill>
                <a:srgbClr val="002060"/>
              </a:solidFill>
            </a:endParaRPr>
          </a:p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3200" b="1" kern="1200" dirty="0">
              <a:solidFill>
                <a:srgbClr val="00206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  <a:defRPr/>
            </a:pPr>
            <a:r>
              <a:rPr lang="zh-TW" altLang="en-US" sz="3200" dirty="0">
                <a:solidFill>
                  <a:srgbClr val="002060"/>
                </a:solidFill>
              </a:rPr>
              <a:t>我認為哪些</a:t>
            </a:r>
            <a:r>
              <a:rPr lang="zh-TW" altLang="en-US" sz="3200" dirty="0">
                <a:solidFill>
                  <a:srgbClr val="FF0000"/>
                </a:solidFill>
              </a:rPr>
              <a:t>環境因素</a:t>
            </a:r>
            <a:r>
              <a:rPr lang="zh-TW" altLang="en-US" sz="3200" dirty="0">
                <a:solidFill>
                  <a:srgbClr val="002060"/>
                </a:solidFill>
              </a:rPr>
              <a:t>可能會影響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</a:t>
            </a:r>
            <a:r>
              <a:rPr lang="zh-TW" altLang="en-US" sz="3200" dirty="0">
                <a:solidFill>
                  <a:srgbClr val="002060"/>
                </a:solidFill>
              </a:rPr>
              <a:t>的種類和分布？</a:t>
            </a:r>
            <a:endParaRPr lang="en-US" altLang="zh-TW" sz="3200" dirty="0">
              <a:solidFill>
                <a:srgbClr val="002060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en-US" altLang="zh-TW" sz="3200" dirty="0">
                <a:solidFill>
                  <a:srgbClr val="002060"/>
                </a:solidFill>
              </a:rPr>
              <a:t>   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一張便利貼寫一種環境因素）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en-US" altLang="zh-TW" sz="32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17740EB9-5A94-4E67-B032-517B899D15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841571"/>
              </p:ext>
            </p:extLst>
          </p:nvPr>
        </p:nvGraphicFramePr>
        <p:xfrm>
          <a:off x="5364088" y="2643758"/>
          <a:ext cx="3528392" cy="2369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1793334314"/>
                    </a:ext>
                  </a:extLst>
                </a:gridCol>
              </a:tblGrid>
              <a:tr h="236965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altLang="zh-TW" sz="3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defTabSz="99057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  <a:defRPr/>
                      </a:pPr>
                      <a:endParaRPr lang="en-US" altLang="zh-TW" sz="2000" b="1" dirty="0">
                        <a:solidFill>
                          <a:schemeClr val="accent4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564951"/>
                  </a:ext>
                </a:extLst>
              </a:tr>
            </a:tbl>
          </a:graphicData>
        </a:graphic>
      </p:graphicFrame>
      <p:sp>
        <p:nvSpPr>
          <p:cNvPr id="9" name="矩形 8">
            <a:extLst>
              <a:ext uri="{FF2B5EF4-FFF2-40B4-BE49-F238E27FC236}">
                <a16:creationId xmlns:a16="http://schemas.microsoft.com/office/drawing/2014/main" id="{2DFA1385-E5B7-4D73-9729-B64E8DFC04BD}"/>
              </a:ext>
            </a:extLst>
          </p:cNvPr>
          <p:cNvSpPr/>
          <p:nvPr/>
        </p:nvSpPr>
        <p:spPr bwMode="auto">
          <a:xfrm>
            <a:off x="568391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198C80-C39A-40F8-86DE-D20EDC9B7129}"/>
              </a:ext>
            </a:extLst>
          </p:cNvPr>
          <p:cNvSpPr/>
          <p:nvPr/>
        </p:nvSpPr>
        <p:spPr bwMode="auto">
          <a:xfrm>
            <a:off x="630019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6927228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756784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825943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083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6B0291-650A-411F-BEFA-BFE36BB2C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BB1B9F46-6EC9-4DA4-8BEA-6BA10FFF0E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0D427E8A-8512-4F62-9740-2A03E9C34D99}"/>
              </a:ext>
            </a:extLst>
          </p:cNvPr>
          <p:cNvSpPr txBox="1"/>
          <p:nvPr/>
        </p:nvSpPr>
        <p:spPr>
          <a:xfrm>
            <a:off x="1907704" y="123478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000066"/>
                </a:solidFill>
              </a:rPr>
              <a:t>一起探訪</a:t>
            </a:r>
            <a:r>
              <a:rPr lang="zh-TW" altLang="en-US" sz="2400" b="1" dirty="0">
                <a:solidFill>
                  <a:schemeClr val="bg1"/>
                </a:solidFill>
              </a:rPr>
              <a:t>地球之最</a:t>
            </a:r>
            <a:endParaRPr lang="en-US" altLang="zh-TW" sz="2400" b="1" dirty="0">
              <a:solidFill>
                <a:srgbClr val="00B0F0"/>
              </a:solidFill>
            </a:endParaRPr>
          </a:p>
          <a:p>
            <a:r>
              <a:rPr lang="zh-TW" altLang="en-US" sz="2400" b="1" dirty="0">
                <a:solidFill>
                  <a:srgbClr val="000066"/>
                </a:solidFill>
              </a:rPr>
              <a:t>這裡是</a:t>
            </a:r>
            <a:r>
              <a:rPr lang="zh-TW" altLang="en-US" sz="2400" b="1" dirty="0">
                <a:solidFill>
                  <a:schemeClr val="bg1"/>
                </a:solidFill>
              </a:rPr>
              <a:t>希臘沉船灣</a:t>
            </a:r>
            <a:r>
              <a:rPr lang="en-US" altLang="zh-TW" sz="2400" b="1" dirty="0"/>
              <a:t>~</a:t>
            </a:r>
            <a:r>
              <a:rPr lang="zh-TW" altLang="en-US" sz="2400" b="1" dirty="0">
                <a:solidFill>
                  <a:srgbClr val="000066"/>
                </a:solidFill>
              </a:rPr>
              <a:t>我們</a:t>
            </a:r>
            <a:r>
              <a:rPr lang="zh-TW" altLang="en-US" sz="2400" b="1" dirty="0"/>
              <a:t>一起</a:t>
            </a:r>
            <a:r>
              <a:rPr lang="zh-TW" altLang="zh-TW" sz="2400" b="1" dirty="0"/>
              <a:t>往下潛入海水裡</a:t>
            </a:r>
            <a:r>
              <a:rPr lang="en-US" altLang="zh-TW" sz="2400" b="1" dirty="0"/>
              <a:t>~</a:t>
            </a:r>
            <a:r>
              <a:rPr lang="zh-TW" altLang="en-US" sz="2400" b="1" dirty="0"/>
              <a:t>ＧＯ！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3D4232A0-85E0-4B52-94CA-BC79A97F17C7}"/>
              </a:ext>
            </a:extLst>
          </p:cNvPr>
          <p:cNvSpPr txBox="1"/>
          <p:nvPr/>
        </p:nvSpPr>
        <p:spPr>
          <a:xfrm>
            <a:off x="7596336" y="4818771"/>
            <a:ext cx="137230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rgbClr val="00006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資料來源：</a:t>
            </a:r>
            <a:r>
              <a:rPr lang="en-US" altLang="zh-TW" sz="1050" dirty="0" err="1">
                <a:solidFill>
                  <a:srgbClr val="00006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Pexels</a:t>
            </a:r>
            <a:endParaRPr lang="zh-TW" altLang="en-US" sz="105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413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29C448A9-A7E3-494F-AAB6-654D41C3D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386" cy="5143500"/>
          </a:xfr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02176D1D-3531-41D1-9604-930C5620AC29}"/>
              </a:ext>
            </a:extLst>
          </p:cNvPr>
          <p:cNvSpPr txBox="1"/>
          <p:nvPr/>
        </p:nvSpPr>
        <p:spPr>
          <a:xfrm>
            <a:off x="6948264" y="4803998"/>
            <a:ext cx="205587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en-US" altLang="zh-TW" sz="1050" dirty="0" err="1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BlueTrend</a:t>
            </a:r>
            <a:r>
              <a:rPr lang="en-US" altLang="zh-TW" sz="105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zh-TW" altLang="en-US" sz="105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藍色脈動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F0948E7-355D-4468-A110-025106D1AEFA}"/>
              </a:ext>
            </a:extLst>
          </p:cNvPr>
          <p:cNvSpPr/>
          <p:nvPr/>
        </p:nvSpPr>
        <p:spPr>
          <a:xfrm>
            <a:off x="139863" y="4698670"/>
            <a:ext cx="2723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為什麼珊瑚有多種顏色？</a:t>
            </a:r>
            <a:endParaRPr lang="en-US" altLang="zh-TW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584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</a:t>
            </a:r>
            <a:r>
              <a:rPr lang="zh-TW" altLang="en-US" dirty="0">
                <a:solidFill>
                  <a:srgbClr val="00B0F0"/>
                </a:solidFill>
              </a:rPr>
              <a:t>最深的海：馬里亞納海溝  </a:t>
            </a:r>
            <a:r>
              <a:rPr lang="zh-TW" altLang="zh-TW" sz="1400" dirty="0">
                <a:solidFill>
                  <a:schemeClr val="bg1"/>
                </a:solidFill>
              </a:rPr>
              <a:t>最大深度： 11,034公尺 </a:t>
            </a:r>
            <a:r>
              <a:rPr lang="en-US" altLang="zh-TW" sz="1400" dirty="0">
                <a:solidFill>
                  <a:schemeClr val="bg1"/>
                </a:solidFill>
              </a:rPr>
              <a:t>   </a:t>
            </a:r>
            <a:r>
              <a:rPr lang="zh-TW" altLang="zh-TW" sz="1400" dirty="0">
                <a:solidFill>
                  <a:schemeClr val="bg1"/>
                </a:solidFill>
              </a:rPr>
              <a:t>位置： 北太平洋</a:t>
            </a:r>
            <a:endParaRPr lang="zh-TW" altLang="zh-TW" dirty="0">
              <a:solidFill>
                <a:schemeClr val="bg1"/>
              </a:solidFill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F9C5C01-DDEE-4EDF-A6E2-C704600592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29" y="596926"/>
            <a:ext cx="9144000" cy="4546574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國家地理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A02E5E35-A00C-41DC-B8D9-43B4A4ACCA12}"/>
              </a:ext>
            </a:extLst>
          </p:cNvPr>
          <p:cNvSpPr/>
          <p:nvPr/>
        </p:nvSpPr>
        <p:spPr>
          <a:xfrm>
            <a:off x="190988" y="4715764"/>
            <a:ext cx="35445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生物在這種環境要面對什麼考驗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53301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C6B7FF-F54C-488D-887F-ACC693F24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4EDF7B0-F2B3-4C66-AD7C-65230AFCA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8DA21A4-F24A-4387-9681-7A738D462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1"/>
            <a:ext cx="9180512" cy="5163003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B58D0CA-B227-4008-91F1-4C2832ACE42D}"/>
              </a:ext>
            </a:extLst>
          </p:cNvPr>
          <p:cNvSpPr/>
          <p:nvPr/>
        </p:nvSpPr>
        <p:spPr>
          <a:xfrm>
            <a:off x="0" y="143232"/>
            <a:ext cx="19781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6212" algn="ctr" defTabSz="1033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喬氏莖腳鮟鱇魚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BECF3EE9-471E-4DC1-85DE-7F06265F2B76}"/>
              </a:ext>
            </a:extLst>
          </p:cNvPr>
          <p:cNvSpPr txBox="1"/>
          <p:nvPr/>
        </p:nvSpPr>
        <p:spPr>
          <a:xfrm>
            <a:off x="7380312" y="4777997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泛科學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536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4579959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最憂傷的魚：水滴魚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385519" y="3479989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3"/>
              </a:rPr>
              <a:t>泛科學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C079A7C-4531-4781-B200-E30D9AD636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32" y="768213"/>
            <a:ext cx="4727824" cy="2585685"/>
          </a:xfrm>
          <a:prstGeom prst="rect">
            <a:avLst/>
          </a:prstGeom>
        </p:spPr>
      </p:pic>
      <p:pic>
        <p:nvPicPr>
          <p:cNvPr id="13" name="圖片 12">
            <a:extLst>
              <a:ext uri="{FF2B5EF4-FFF2-40B4-BE49-F238E27FC236}">
                <a16:creationId xmlns:a16="http://schemas.microsoft.com/office/drawing/2014/main" id="{1FB3AA0C-F62A-45D7-98F3-163AFB16CE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249326"/>
            <a:ext cx="3751948" cy="2715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603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4579959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最怪的魚：桶眼魚</a:t>
            </a: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0AE2CEED-DCD6-4270-B4EF-B250BA069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" y="711050"/>
            <a:ext cx="9123218" cy="4366792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707706FB-851E-4CDD-BBED-D103960A3D6F}"/>
              </a:ext>
            </a:extLst>
          </p:cNvPr>
          <p:cNvSpPr txBox="1"/>
          <p:nvPr/>
        </p:nvSpPr>
        <p:spPr>
          <a:xfrm>
            <a:off x="7308304" y="4764501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國家地理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52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94ECA72-4B58-4233-84FB-BFC60908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" y="0"/>
            <a:ext cx="9123218" cy="5143500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AE1CB0B0-F4F1-4747-BB11-7FC5D8D8FA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96" y="3895384"/>
            <a:ext cx="2144642" cy="1194554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E39EEFB4-6AE2-4FEF-8DED-9C99185B833B}"/>
              </a:ext>
            </a:extLst>
          </p:cNvPr>
          <p:cNvSpPr txBox="1"/>
          <p:nvPr/>
        </p:nvSpPr>
        <p:spPr>
          <a:xfrm>
            <a:off x="7308304" y="4678780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中時新聞網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體型最大的哺乳動物</a:t>
            </a:r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06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7C520B2-8825-4573-ACEE-044B9CD4E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3609" cy="5143500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E39EEFB4-6AE2-4FEF-8DED-9C99185B833B}"/>
              </a:ext>
            </a:extLst>
          </p:cNvPr>
          <p:cNvSpPr txBox="1"/>
          <p:nvPr/>
        </p:nvSpPr>
        <p:spPr>
          <a:xfrm>
            <a:off x="4207157" y="4798886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國家地理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7896" y="4438551"/>
            <a:ext cx="429192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rgbClr val="00B0F0"/>
                </a:solidFill>
              </a:rPr>
              <a:t>藍鯨</a:t>
            </a:r>
            <a:r>
              <a:rPr lang="zh-TW" altLang="en-US" dirty="0">
                <a:solidFill>
                  <a:schemeClr val="bg1"/>
                </a:solidFill>
              </a:rPr>
              <a:t>吃什麼？被什麼補食</a:t>
            </a:r>
            <a:r>
              <a:rPr lang="en-US" altLang="zh-TW" dirty="0">
                <a:solidFill>
                  <a:schemeClr val="bg1"/>
                </a:solidFill>
              </a:rPr>
              <a:t>? </a:t>
            </a:r>
            <a:endParaRPr lang="zh-TW" altLang="en-US" dirty="0">
              <a:solidFill>
                <a:schemeClr val="bg1"/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01BBB9D5-F035-40F0-940A-48AEA761569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508" y="4447260"/>
            <a:ext cx="919559" cy="614251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3054332E-E184-4832-99E8-6C4CAA24E5F7}"/>
              </a:ext>
            </a:extLst>
          </p:cNvPr>
          <p:cNvSpPr txBox="1"/>
          <p:nvPr/>
        </p:nvSpPr>
        <p:spPr>
          <a:xfrm>
            <a:off x="6885490" y="4844235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6"/>
              </a:rPr>
              <a:t>元氣網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588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C7DC01BD-FE93-4465-9EDB-50158AC75E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" y="-2834"/>
            <a:ext cx="9125839" cy="5146333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zh-TW" altLang="en-US" sz="1050" dirty="0">
                <a:solidFill>
                  <a:schemeClr val="bg1"/>
                </a:solidFill>
                <a:hlinkClick r:id="rId4"/>
              </a:rPr>
              <a:t>丘山行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95486"/>
            <a:ext cx="3600400" cy="1112218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sz="3200" dirty="0">
                <a:solidFill>
                  <a:schemeClr val="bg1"/>
                </a:solidFill>
              </a:rPr>
              <a:t>地球上</a:t>
            </a:r>
            <a:r>
              <a:rPr lang="zh-TW" altLang="en-US" sz="3200" dirty="0">
                <a:solidFill>
                  <a:srgbClr val="000000"/>
                </a:solidFill>
              </a:rPr>
              <a:t>最冷的大陸        </a:t>
            </a:r>
            <a:endParaRPr lang="en-US" altLang="zh-TW" sz="32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zh-TW" altLang="en-US" sz="3200" dirty="0">
                <a:solidFill>
                  <a:schemeClr val="bg1"/>
                </a:solidFill>
              </a:rPr>
              <a:t>攝氏零下</a:t>
            </a:r>
            <a:r>
              <a:rPr lang="en-US" altLang="zh-TW" sz="3200" dirty="0">
                <a:solidFill>
                  <a:schemeClr val="bg1"/>
                </a:solidFill>
              </a:rPr>
              <a:t>…</a:t>
            </a:r>
            <a:r>
              <a:rPr lang="zh-TW" altLang="en-US" sz="3200" dirty="0">
                <a:solidFill>
                  <a:schemeClr val="bg1"/>
                </a:solidFill>
              </a:rPr>
              <a:t>度</a:t>
            </a:r>
          </a:p>
        </p:txBody>
      </p:sp>
    </p:spTree>
    <p:extLst>
      <p:ext uri="{BB962C8B-B14F-4D97-AF65-F5344CB8AC3E}">
        <p14:creationId xmlns:p14="http://schemas.microsoft.com/office/powerpoint/2010/main" val="17480215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極度嚴寒的環境中</a:t>
            </a:r>
            <a:r>
              <a:rPr lang="en-US" altLang="zh-TW" dirty="0">
                <a:solidFill>
                  <a:schemeClr val="bg1"/>
                </a:solidFill>
              </a:rPr>
              <a:t>,</a:t>
            </a:r>
            <a:r>
              <a:rPr lang="zh-TW" altLang="en-US" dirty="0">
                <a:solidFill>
                  <a:schemeClr val="bg1"/>
                </a:solidFill>
              </a:rPr>
              <a:t>怎麼生存</a:t>
            </a:r>
            <a:r>
              <a:rPr lang="en-US" altLang="zh-TW" dirty="0">
                <a:solidFill>
                  <a:schemeClr val="bg1"/>
                </a:solidFill>
              </a:rPr>
              <a:t>? </a:t>
            </a:r>
            <a:r>
              <a:rPr lang="zh-TW" altLang="en-US" dirty="0">
                <a:solidFill>
                  <a:schemeClr val="bg1"/>
                </a:solidFill>
              </a:rPr>
              <a:t>有什麼特殊構造？</a:t>
            </a:r>
          </a:p>
        </p:txBody>
      </p:sp>
      <p:pic>
        <p:nvPicPr>
          <p:cNvPr id="14" name="圖片 13">
            <a:extLst>
              <a:ext uri="{FF2B5EF4-FFF2-40B4-BE49-F238E27FC236}">
                <a16:creationId xmlns:a16="http://schemas.microsoft.com/office/drawing/2014/main" id="{CCDA9A71-A080-47BE-B8C3-F01D581571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6173" y="879928"/>
            <a:ext cx="3992896" cy="3337880"/>
          </a:xfrm>
          <a:prstGeom prst="rect">
            <a:avLst/>
          </a:prstGeom>
        </p:spPr>
      </p:pic>
      <p:sp>
        <p:nvSpPr>
          <p:cNvPr id="13" name="文字方塊 12">
            <a:extLst>
              <a:ext uri="{FF2B5EF4-FFF2-40B4-BE49-F238E27FC236}">
                <a16:creationId xmlns:a16="http://schemas.microsoft.com/office/drawing/2014/main" id="{B1F8DEE9-BEE3-44E5-BE93-78000F68451C}"/>
              </a:ext>
            </a:extLst>
          </p:cNvPr>
          <p:cNvSpPr txBox="1"/>
          <p:nvPr/>
        </p:nvSpPr>
        <p:spPr>
          <a:xfrm>
            <a:off x="7455264" y="4723351"/>
            <a:ext cx="123263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dirty="0">
                <a:solidFill>
                  <a:schemeClr val="bg1"/>
                </a:solidFill>
              </a:rPr>
              <a:t>資料來源：</a:t>
            </a:r>
            <a:r>
              <a:rPr lang="en-US" altLang="zh-TW" sz="105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BBC</a:t>
            </a:r>
            <a:endParaRPr lang="zh-TW" altLang="en-US" sz="1050" dirty="0">
              <a:solidFill>
                <a:schemeClr val="bg1"/>
              </a:solidFill>
            </a:endParaRPr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F9E2A6E6-A631-47A5-B52E-721040157C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54" y="902810"/>
            <a:ext cx="4751315" cy="3337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rgbClr val="00B0F0"/>
                </a:solidFill>
              </a:rPr>
              <a:t>鼻子最大的羊</a:t>
            </a:r>
            <a:r>
              <a:rPr lang="en-US" altLang="zh-TW" dirty="0">
                <a:solidFill>
                  <a:schemeClr val="bg1"/>
                </a:solidFill>
              </a:rPr>
              <a:t>: </a:t>
            </a:r>
            <a:r>
              <a:rPr lang="zh-TW" altLang="en-US" dirty="0">
                <a:solidFill>
                  <a:schemeClr val="bg1"/>
                </a:solidFill>
              </a:rPr>
              <a:t>高鼻羚羊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C34C5D4F-7BBF-4245-9219-34717BB61A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930" y="788789"/>
            <a:ext cx="7811111" cy="4312918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EF4F9D12-7E77-4750-A7A6-F2C013510F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2242498"/>
            <a:ext cx="4262193" cy="2715640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A5178207-917A-4EE5-948E-3AB7927364F3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050" dirty="0"/>
              <a:t>資料來源：</a:t>
            </a:r>
            <a:r>
              <a:rPr lang="zh-TW" altLang="en-US" sz="1050" dirty="0">
                <a:hlinkClick r:id="rId5"/>
              </a:rPr>
              <a:t>國家地理</a:t>
            </a:r>
            <a:endParaRPr lang="zh-TW" altLang="en-US" sz="1050" dirty="0"/>
          </a:p>
        </p:txBody>
      </p:sp>
    </p:spTree>
    <p:extLst>
      <p:ext uri="{BB962C8B-B14F-4D97-AF65-F5344CB8AC3E}">
        <p14:creationId xmlns:p14="http://schemas.microsoft.com/office/powerpoint/2010/main" val="9469076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E4314400-E575-4CDF-A6D1-2121DE9ACB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9154391" cy="5143173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3243048"/>
            <a:ext cx="5593219" cy="1714289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</a:rPr>
              <a:t>最大的沙漠</a:t>
            </a:r>
            <a:r>
              <a:rPr lang="en-US" altLang="zh-TW" dirty="0">
                <a:solidFill>
                  <a:schemeClr val="accent6">
                    <a:lumMod val="50000"/>
                  </a:schemeClr>
                </a:solidFill>
              </a:rPr>
              <a:t>:</a:t>
            </a:r>
            <a:r>
              <a:rPr lang="zh-TW" altLang="zh-TW" dirty="0">
                <a:solidFill>
                  <a:schemeClr val="accent6">
                    <a:lumMod val="50000"/>
                  </a:schemeClr>
                </a:solidFill>
              </a:rPr>
              <a:t>撒哈拉沙漠</a:t>
            </a:r>
            <a:endParaRPr lang="en-US" altLang="zh-TW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生物在這種環境要面對什麼考驗</a:t>
            </a:r>
            <a:r>
              <a:rPr lang="en-US" altLang="zh-TW" dirty="0">
                <a:solidFill>
                  <a:schemeClr val="bg1"/>
                </a:solidFill>
              </a:rPr>
              <a:t>?</a:t>
            </a:r>
          </a:p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</a:t>
            </a:r>
            <a:r>
              <a:rPr lang="zh-TW" altLang="en-US" dirty="0">
                <a:solidFill>
                  <a:schemeClr val="accent6">
                    <a:lumMod val="50000"/>
                  </a:schemeClr>
                </a:solidFill>
              </a:rPr>
              <a:t>最冷的沙漠是？</a:t>
            </a:r>
            <a:endParaRPr lang="zh-TW" altLang="zh-TW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7AC379C-0252-4921-ABF5-38C3BF2E8AA9}"/>
              </a:ext>
            </a:extLst>
          </p:cNvPr>
          <p:cNvSpPr txBox="1"/>
          <p:nvPr/>
        </p:nvSpPr>
        <p:spPr>
          <a:xfrm>
            <a:off x="7460704" y="4831180"/>
            <a:ext cx="1617462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050" dirty="0"/>
              <a:t>資料來源：</a:t>
            </a:r>
            <a:r>
              <a:rPr lang="zh-TW" altLang="en-US" sz="1050" dirty="0">
                <a:hlinkClick r:id="rId4"/>
              </a:rPr>
              <a:t>國家地理</a:t>
            </a:r>
            <a:endParaRPr lang="zh-TW" altLang="en-US" sz="1050" dirty="0"/>
          </a:p>
        </p:txBody>
      </p:sp>
    </p:spTree>
    <p:extLst>
      <p:ext uri="{BB962C8B-B14F-4D97-AF65-F5344CB8AC3E}">
        <p14:creationId xmlns:p14="http://schemas.microsoft.com/office/powerpoint/2010/main" val="609959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954FD0B-0C9D-4F9B-8E45-7A3D1E3E6C1A}"/>
              </a:ext>
            </a:extLst>
          </p:cNvPr>
          <p:cNvSpPr/>
          <p:nvPr/>
        </p:nvSpPr>
        <p:spPr bwMode="auto">
          <a:xfrm>
            <a:off x="10391" y="0"/>
            <a:ext cx="9144000" cy="5146334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6057" y="90698"/>
            <a:ext cx="8890047" cy="614251"/>
          </a:xfrm>
          <a:noFill/>
        </p:spPr>
        <p:txBody>
          <a:bodyPr anchor="ctr"/>
          <a:lstStyle/>
          <a:p>
            <a:pPr marL="0" indent="0">
              <a:buNone/>
            </a:pPr>
            <a:r>
              <a:rPr lang="zh-TW" altLang="en-US" dirty="0">
                <a:solidFill>
                  <a:schemeClr val="bg1"/>
                </a:solidFill>
              </a:rPr>
              <a:t>地球上有</a:t>
            </a:r>
            <a:r>
              <a:rPr lang="zh-TW" altLang="en-US" dirty="0">
                <a:solidFill>
                  <a:srgbClr val="00B0F0"/>
                </a:solidFill>
              </a:rPr>
              <a:t>最多樣生物的陸地</a:t>
            </a:r>
            <a:r>
              <a:rPr lang="zh-TW" altLang="en-US" dirty="0">
                <a:solidFill>
                  <a:schemeClr val="bg1"/>
                </a:solidFill>
              </a:rPr>
              <a:t>：熱帶雨林   </a:t>
            </a:r>
            <a:r>
              <a:rPr lang="en-US" altLang="zh-TW" dirty="0">
                <a:solidFill>
                  <a:schemeClr val="bg1"/>
                </a:solidFill>
              </a:rPr>
              <a:t>  </a:t>
            </a:r>
            <a:r>
              <a:rPr lang="zh-TW" altLang="en-US" dirty="0">
                <a:solidFill>
                  <a:schemeClr val="bg1"/>
                </a:solidFill>
              </a:rPr>
              <a:t>樹這麼多</a:t>
            </a:r>
            <a:r>
              <a:rPr lang="en-US" altLang="zh-TW" dirty="0">
                <a:solidFill>
                  <a:schemeClr val="bg1"/>
                </a:solidFill>
              </a:rPr>
              <a:t>…</a:t>
            </a:r>
            <a:endParaRPr lang="zh-TW" altLang="zh-TW" dirty="0">
              <a:solidFill>
                <a:schemeClr val="bg1"/>
              </a:solidFill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D349C44-0465-492C-9F5B-380622CCE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3271" y="649052"/>
            <a:ext cx="9187662" cy="4494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88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464B82-6ED5-4C4F-BF7A-3F0622B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想一想</a:t>
            </a:r>
            <a:r>
              <a:rPr lang="en-US" altLang="zh-TW" dirty="0"/>
              <a:t>(3”)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611C17-5AAD-45A3-82EB-D738F7737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344" y="1034530"/>
            <a:ext cx="8435280" cy="2257300"/>
          </a:xfrm>
        </p:spPr>
        <p:txBody>
          <a:bodyPr/>
          <a:lstStyle/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TW" altLang="en-US" sz="3200" kern="1200" dirty="0">
                <a:solidFill>
                  <a:srgbClr val="002060"/>
                </a:solidFill>
              </a:rPr>
              <a:t>我認同“</a:t>
            </a:r>
            <a:r>
              <a:rPr lang="zh-TW" altLang="en-US" sz="3200" dirty="0">
                <a:solidFill>
                  <a:srgbClr val="002060"/>
                </a:solidFill>
              </a:rPr>
              <a:t>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自然</a:t>
            </a:r>
            <a:r>
              <a:rPr lang="zh-TW" altLang="en-US" sz="3200" dirty="0">
                <a:solidFill>
                  <a:srgbClr val="002060"/>
                </a:solidFill>
              </a:rPr>
              <a:t>環境有不同的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生物”嗎？</a:t>
            </a:r>
            <a:endParaRPr lang="en-US" altLang="zh-TW" sz="3200" kern="1200" dirty="0">
              <a:solidFill>
                <a:srgbClr val="002060"/>
              </a:solidFill>
            </a:endParaRPr>
          </a:p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3200" b="1" kern="1200" dirty="0">
              <a:solidFill>
                <a:srgbClr val="00206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  <a:defRPr/>
            </a:pPr>
            <a:r>
              <a:rPr lang="zh-TW" altLang="en-US" sz="3200" dirty="0">
                <a:solidFill>
                  <a:srgbClr val="002060"/>
                </a:solidFill>
              </a:rPr>
              <a:t>我認為哪些</a:t>
            </a:r>
            <a:r>
              <a:rPr lang="zh-TW" altLang="en-US" sz="3200" dirty="0">
                <a:solidFill>
                  <a:srgbClr val="FF0000"/>
                </a:solidFill>
              </a:rPr>
              <a:t>環境因素</a:t>
            </a:r>
            <a:r>
              <a:rPr lang="zh-TW" altLang="en-US" sz="3200" dirty="0">
                <a:solidFill>
                  <a:srgbClr val="002060"/>
                </a:solidFill>
              </a:rPr>
              <a:t>可能會影響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</a:t>
            </a:r>
            <a:r>
              <a:rPr lang="zh-TW" altLang="en-US" sz="3200" dirty="0">
                <a:solidFill>
                  <a:srgbClr val="002060"/>
                </a:solidFill>
              </a:rPr>
              <a:t>的種類和分布？</a:t>
            </a:r>
            <a:endParaRPr lang="en-US" altLang="zh-TW" sz="3200" dirty="0">
              <a:solidFill>
                <a:srgbClr val="002060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en-US" altLang="zh-TW" sz="3200" dirty="0">
                <a:solidFill>
                  <a:srgbClr val="002060"/>
                </a:solidFill>
              </a:rPr>
              <a:t>   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一張便利貼寫一種環境因素）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en-US" altLang="zh-TW" sz="32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17740EB9-5A94-4E67-B032-517B899D154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64088" y="2643758"/>
          <a:ext cx="3528392" cy="2369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1793334314"/>
                    </a:ext>
                  </a:extLst>
                </a:gridCol>
              </a:tblGrid>
              <a:tr h="236965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altLang="zh-TW" sz="3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defTabSz="99057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  <a:defRPr/>
                      </a:pPr>
                      <a:endParaRPr lang="en-US" altLang="zh-TW" sz="2000" b="1" dirty="0">
                        <a:solidFill>
                          <a:schemeClr val="accent4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564951"/>
                  </a:ext>
                </a:extLst>
              </a:tr>
            </a:tbl>
          </a:graphicData>
        </a:graphic>
      </p:graphicFrame>
      <p:sp>
        <p:nvSpPr>
          <p:cNvPr id="9" name="矩形 8">
            <a:extLst>
              <a:ext uri="{FF2B5EF4-FFF2-40B4-BE49-F238E27FC236}">
                <a16:creationId xmlns:a16="http://schemas.microsoft.com/office/drawing/2014/main" id="{2DFA1385-E5B7-4D73-9729-B64E8DFC04BD}"/>
              </a:ext>
            </a:extLst>
          </p:cNvPr>
          <p:cNvSpPr/>
          <p:nvPr/>
        </p:nvSpPr>
        <p:spPr bwMode="auto">
          <a:xfrm>
            <a:off x="568391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198C80-C39A-40F8-86DE-D20EDC9B7129}"/>
              </a:ext>
            </a:extLst>
          </p:cNvPr>
          <p:cNvSpPr/>
          <p:nvPr/>
        </p:nvSpPr>
        <p:spPr bwMode="auto">
          <a:xfrm>
            <a:off x="630019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6927228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756784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825943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030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2F0572B-2525-451E-AC50-7827AD00FEC0}"/>
              </a:ext>
            </a:extLst>
          </p:cNvPr>
          <p:cNvSpPr/>
          <p:nvPr/>
        </p:nvSpPr>
        <p:spPr bwMode="auto">
          <a:xfrm>
            <a:off x="4788024" y="0"/>
            <a:ext cx="4355976" cy="10804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0653EA4F-9A40-4FDC-BDFD-6A184CE74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67494"/>
            <a:ext cx="4631170" cy="422672"/>
          </a:xfrm>
        </p:spPr>
        <p:txBody>
          <a:bodyPr/>
          <a:lstStyle/>
          <a:p>
            <a:r>
              <a:rPr lang="zh-TW" altLang="en-US" sz="4000" dirty="0"/>
              <a:t>找找最佳棲地</a:t>
            </a:r>
            <a:r>
              <a:rPr lang="zh-TW" altLang="en-US" sz="1600" dirty="0"/>
              <a:t>（</a:t>
            </a:r>
            <a:r>
              <a:rPr lang="en-US" altLang="zh-TW" sz="1600" dirty="0"/>
              <a:t>8”</a:t>
            </a:r>
            <a:r>
              <a:rPr lang="zh-TW" altLang="en-US" sz="1600" dirty="0"/>
              <a:t>）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DD0793B-7081-4576-B5CD-0292298AB092}"/>
              </a:ext>
            </a:extLst>
          </p:cNvPr>
          <p:cNvSpPr txBox="1"/>
          <p:nvPr/>
        </p:nvSpPr>
        <p:spPr>
          <a:xfrm>
            <a:off x="403175" y="1080487"/>
            <a:ext cx="4191058" cy="378565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>
            <a:spAutoFit/>
          </a:bodyPr>
          <a:lstStyle/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依生存環境分兩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用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白板筆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標出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分類依據</a:t>
            </a:r>
            <a:r>
              <a:rPr lang="en-US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.</a:t>
            </a:r>
          </a:p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sym typeface="Arial"/>
            </a:endParaRPr>
          </a:p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說說這樣分類的依據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 defTabSz="990570" fontAlgn="t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i="1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“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從（圖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文字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）有提到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…,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我推測可能適合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...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的環境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所以把牠分在</a:t>
            </a:r>
            <a:r>
              <a:rPr lang="en-US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…</a:t>
            </a:r>
            <a:r>
              <a:rPr lang="zh-TW" altLang="zh-TW" sz="2400" b="1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zh-TW" altLang="en-US" sz="2400" b="1" i="1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endParaRPr lang="en-US" altLang="zh-TW" sz="2400" b="1" i="1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2400" b="1" i="1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A65585E-4D74-447B-8977-C6C062DA1E5F}"/>
              </a:ext>
            </a:extLst>
          </p:cNvPr>
          <p:cNvSpPr/>
          <p:nvPr/>
        </p:nvSpPr>
        <p:spPr bwMode="auto">
          <a:xfrm>
            <a:off x="4788024" y="2722534"/>
            <a:ext cx="2088232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潮間帶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2-2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溪流 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11E6654B-0AA2-4BE4-A09F-AE66B28BD5E4}"/>
              </a:ext>
            </a:extLst>
          </p:cNvPr>
          <p:cNvSpPr/>
          <p:nvPr/>
        </p:nvSpPr>
        <p:spPr bwMode="auto">
          <a:xfrm>
            <a:off x="4788024" y="161159"/>
            <a:ext cx="2088232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深海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1-2</a:t>
            </a:r>
          </a:p>
          <a:p>
            <a:pPr algn="ctr"/>
            <a:r>
              <a: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珊瑚礁</a:t>
            </a: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0767480D-CCC7-437F-81EF-4763C19B3556}"/>
              </a:ext>
            </a:extLst>
          </p:cNvPr>
          <p:cNvSpPr/>
          <p:nvPr/>
        </p:nvSpPr>
        <p:spPr bwMode="auto">
          <a:xfrm>
            <a:off x="7122300" y="2722534"/>
            <a:ext cx="1966449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4-1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草原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4-2</a:t>
            </a:r>
          </a:p>
          <a:p>
            <a:pPr algn="ctr"/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雨林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AA13F510-97FC-4BF4-93C6-8AA3089ABE6C}"/>
              </a:ext>
            </a:extLst>
          </p:cNvPr>
          <p:cNvSpPr/>
          <p:nvPr/>
        </p:nvSpPr>
        <p:spPr bwMode="auto">
          <a:xfrm>
            <a:off x="7122300" y="161159"/>
            <a:ext cx="1966449" cy="227318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3-1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沙漠</a:t>
            </a: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28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3-2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8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極地</a:t>
            </a:r>
          </a:p>
        </p:txBody>
      </p:sp>
    </p:spTree>
    <p:extLst>
      <p:ext uri="{BB962C8B-B14F-4D97-AF65-F5344CB8AC3E}">
        <p14:creationId xmlns:p14="http://schemas.microsoft.com/office/powerpoint/2010/main" val="1846765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F0B19D4B-BA2A-4566-83F5-43F9B3B35118}"/>
              </a:ext>
            </a:extLst>
          </p:cNvPr>
          <p:cNvSpPr/>
          <p:nvPr/>
        </p:nvSpPr>
        <p:spPr bwMode="auto">
          <a:xfrm>
            <a:off x="4283968" y="0"/>
            <a:ext cx="4860032" cy="10804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7247FAF0-4162-40A9-9772-819876B83EF8}"/>
              </a:ext>
            </a:extLst>
          </p:cNvPr>
          <p:cNvSpPr txBox="1">
            <a:spLocks/>
          </p:cNvSpPr>
          <p:nvPr/>
        </p:nvSpPr>
        <p:spPr bwMode="auto">
          <a:xfrm>
            <a:off x="148106" y="997920"/>
            <a:ext cx="4135862" cy="40036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9pPr>
          </a:lstStyle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TW" sz="2400" dirty="0">
                <a:solidFill>
                  <a:srgbClr val="00B0F0"/>
                </a:solidFill>
              </a:rPr>
              <a:t>1.</a:t>
            </a:r>
            <a:r>
              <a:rPr lang="zh-TW" altLang="en-US" sz="2400" dirty="0">
                <a:solidFill>
                  <a:srgbClr val="00B0F0"/>
                </a:solidFill>
              </a:rPr>
              <a:t>定位</a:t>
            </a:r>
            <a:endParaRPr lang="en-US" altLang="zh-TW" sz="2400" dirty="0">
              <a:solidFill>
                <a:srgbClr val="00B0F0"/>
              </a:solidFill>
            </a:endParaRPr>
          </a:p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TW" sz="2400" dirty="0">
                <a:solidFill>
                  <a:srgbClr val="00B0F0"/>
                </a:solidFill>
              </a:rPr>
              <a:t>2.</a:t>
            </a:r>
            <a:r>
              <a:rPr lang="zh-TW" altLang="en-US" sz="2400" dirty="0">
                <a:solidFill>
                  <a:srgbClr val="00B0F0"/>
                </a:solidFill>
              </a:rPr>
              <a:t>分享</a:t>
            </a:r>
            <a:endParaRPr lang="en-US" altLang="zh-TW" sz="2400" dirty="0">
              <a:solidFill>
                <a:srgbClr val="00B0F0"/>
              </a:solidFill>
            </a:endParaRPr>
          </a:p>
          <a:p>
            <a:pPr marL="857250" lvl="1" indent="-457200" defTabSz="99057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TW" altLang="en-US" sz="2400" b="1" dirty="0">
                <a:solidFill>
                  <a:srgbClr val="00B0F0"/>
                </a:solidFill>
              </a:rPr>
              <a:t>介紹者</a:t>
            </a:r>
            <a:r>
              <a:rPr lang="en-US" altLang="zh-TW" sz="2400" b="1" dirty="0">
                <a:solidFill>
                  <a:srgbClr val="00B0F0"/>
                </a:solidFill>
              </a:rPr>
              <a:t>:</a:t>
            </a:r>
            <a:endParaRPr lang="en-US" altLang="zh-TW" sz="2400" b="1" dirty="0"/>
          </a:p>
          <a:p>
            <a:pPr marL="754063" lvl="2" indent="0" defTabSz="990570" fontAlgn="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TW" altLang="en-US" b="1" i="1" dirty="0">
                <a:solidFill>
                  <a:srgbClr val="000066"/>
                </a:solidFill>
              </a:rPr>
              <a:t>“在</a:t>
            </a:r>
            <a:r>
              <a:rPr lang="zh-TW" altLang="zh-TW" b="1" i="1" dirty="0"/>
              <a:t>（圖</a:t>
            </a:r>
            <a:r>
              <a:rPr lang="en-US" altLang="zh-TW" b="1" i="1" dirty="0"/>
              <a:t>..</a:t>
            </a:r>
            <a:r>
              <a:rPr lang="zh-TW" altLang="zh-TW" b="1" i="1" dirty="0"/>
              <a:t>文字</a:t>
            </a:r>
            <a:r>
              <a:rPr lang="en-US" altLang="zh-TW" b="1" i="1" dirty="0"/>
              <a:t>…</a:t>
            </a:r>
            <a:r>
              <a:rPr lang="zh-TW" altLang="zh-TW" b="1" i="1" dirty="0"/>
              <a:t>）有提到</a:t>
            </a:r>
            <a:r>
              <a:rPr lang="en-US" altLang="zh-TW" b="1" i="1" dirty="0"/>
              <a:t>…,</a:t>
            </a:r>
            <a:r>
              <a:rPr lang="zh-TW" altLang="zh-TW" b="1" i="1" dirty="0"/>
              <a:t>我推測可能適合</a:t>
            </a:r>
            <a:r>
              <a:rPr lang="en-US" altLang="zh-TW" b="1" i="1" dirty="0"/>
              <a:t>...</a:t>
            </a:r>
            <a:r>
              <a:rPr lang="zh-TW" altLang="zh-TW" b="1" i="1" dirty="0"/>
              <a:t>的環境</a:t>
            </a:r>
            <a:r>
              <a:rPr lang="en-US" altLang="zh-TW" b="1" i="1" dirty="0"/>
              <a:t>,</a:t>
            </a:r>
            <a:r>
              <a:rPr lang="zh-TW" altLang="zh-TW" b="1" i="1" dirty="0"/>
              <a:t>所以把牠分在</a:t>
            </a:r>
            <a:r>
              <a:rPr lang="en-US" altLang="zh-TW" b="1" i="1" dirty="0"/>
              <a:t>…</a:t>
            </a:r>
            <a:r>
              <a:rPr lang="zh-TW" altLang="zh-TW" b="1" i="1" dirty="0"/>
              <a:t>區</a:t>
            </a:r>
            <a:r>
              <a:rPr lang="zh-TW" altLang="en-US" b="1" i="1" dirty="0">
                <a:solidFill>
                  <a:srgbClr val="000066"/>
                </a:solidFill>
              </a:rPr>
              <a:t>” </a:t>
            </a:r>
            <a:r>
              <a:rPr lang="zh-TW" altLang="en-US" b="1" dirty="0">
                <a:solidFill>
                  <a:srgbClr val="000066"/>
                </a:solidFill>
              </a:rPr>
              <a:t>（</a:t>
            </a:r>
            <a:r>
              <a:rPr lang="en-US" altLang="zh-TW" b="1" dirty="0">
                <a:solidFill>
                  <a:srgbClr val="000066"/>
                </a:solidFill>
              </a:rPr>
              <a:t>2”</a:t>
            </a:r>
            <a:r>
              <a:rPr lang="zh-TW" altLang="en-US" b="1" dirty="0">
                <a:solidFill>
                  <a:srgbClr val="000066"/>
                </a:solidFill>
              </a:rPr>
              <a:t>）</a:t>
            </a:r>
            <a:endParaRPr lang="en-US" altLang="zh-TW" b="1" dirty="0">
              <a:solidFill>
                <a:srgbClr val="000066"/>
              </a:solidFill>
            </a:endParaRPr>
          </a:p>
          <a:p>
            <a:pPr marL="754063" lvl="2" indent="0" defTabSz="990570" fontAlgn="t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zh-TW" b="1" dirty="0">
              <a:solidFill>
                <a:srgbClr val="000066"/>
              </a:solidFill>
            </a:endParaRPr>
          </a:p>
          <a:p>
            <a:pPr marL="696913" lvl="1" indent="-342900" defTabSz="99057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TW" altLang="en-US" sz="2400" b="1" dirty="0">
                <a:solidFill>
                  <a:srgbClr val="00B0F0"/>
                </a:solidFill>
              </a:rPr>
              <a:t>回應者</a:t>
            </a:r>
            <a:r>
              <a:rPr lang="en-US" altLang="zh-TW" sz="2400" b="1" dirty="0">
                <a:solidFill>
                  <a:srgbClr val="00B0F0"/>
                </a:solidFill>
              </a:rPr>
              <a:t>:</a:t>
            </a:r>
          </a:p>
          <a:p>
            <a:pPr marL="400050" lvl="1" indent="-100013">
              <a:buNone/>
            </a:pPr>
            <a:r>
              <a:rPr lang="en-US" altLang="zh-TW" sz="2400" b="1" dirty="0">
                <a:solidFill>
                  <a:srgbClr val="00B0F0"/>
                </a:solidFill>
                <a:sym typeface="Arial"/>
              </a:rPr>
              <a:t>     </a:t>
            </a:r>
            <a:r>
              <a:rPr lang="zh-TW" altLang="en-US" sz="2400" b="1" dirty="0">
                <a:solidFill>
                  <a:srgbClr val="000066"/>
                </a:solidFill>
                <a:sym typeface="Arial"/>
              </a:rPr>
              <a:t>我</a:t>
            </a:r>
            <a:r>
              <a:rPr lang="en-US" altLang="zh-TW" sz="2400" b="1" dirty="0">
                <a:solidFill>
                  <a:srgbClr val="000066"/>
                </a:solidFill>
                <a:sym typeface="Arial"/>
              </a:rPr>
              <a:t>(</a:t>
            </a:r>
            <a:r>
              <a:rPr lang="zh-TW" altLang="en-US" sz="2400" b="1" dirty="0">
                <a:solidFill>
                  <a:srgbClr val="000066"/>
                </a:solidFill>
                <a:sym typeface="Arial"/>
              </a:rPr>
              <a:t>不</a:t>
            </a:r>
            <a:r>
              <a:rPr lang="en-US" altLang="zh-TW" sz="2400" b="1" dirty="0">
                <a:solidFill>
                  <a:srgbClr val="000066"/>
                </a:solidFill>
                <a:sym typeface="Arial"/>
              </a:rPr>
              <a:t>)</a:t>
            </a:r>
            <a:r>
              <a:rPr lang="zh-TW" altLang="en-US" sz="2400" b="1" dirty="0">
                <a:solidFill>
                  <a:srgbClr val="000066"/>
                </a:solidFill>
                <a:sym typeface="Arial"/>
              </a:rPr>
              <a:t>認同</a:t>
            </a:r>
            <a:r>
              <a:rPr lang="en-US" altLang="zh-TW" sz="2400" b="1" dirty="0">
                <a:solidFill>
                  <a:srgbClr val="000066"/>
                </a:solidFill>
                <a:sym typeface="Arial"/>
              </a:rPr>
              <a:t>,</a:t>
            </a:r>
            <a:r>
              <a:rPr lang="zh-TW" altLang="en-US" sz="2400" b="1" dirty="0">
                <a:solidFill>
                  <a:srgbClr val="000066"/>
                </a:solidFill>
                <a:sym typeface="Arial"/>
              </a:rPr>
              <a:t>因為</a:t>
            </a:r>
            <a:r>
              <a:rPr lang="en-US" altLang="zh-TW" sz="2400" b="1" dirty="0">
                <a:solidFill>
                  <a:srgbClr val="000066"/>
                </a:solidFill>
                <a:sym typeface="Arial"/>
              </a:rPr>
              <a:t>…</a:t>
            </a:r>
            <a:r>
              <a:rPr lang="en-US" altLang="zh-TW" sz="2400" b="1" dirty="0">
                <a:solidFill>
                  <a:srgbClr val="000066"/>
                </a:solidFill>
              </a:rPr>
              <a:t>(2”)</a:t>
            </a:r>
          </a:p>
          <a:p>
            <a:pPr marL="0" indent="0">
              <a:buNone/>
            </a:pPr>
            <a:endParaRPr lang="en-US" altLang="zh-TW" sz="2400" dirty="0">
              <a:solidFill>
                <a:srgbClr val="000066"/>
              </a:solidFill>
            </a:endParaRPr>
          </a:p>
          <a:p>
            <a:pPr marL="762941" lvl="1" indent="-462904">
              <a:buFont typeface="+mj-lt"/>
              <a:buAutoNum type="arabicPeriod"/>
            </a:pPr>
            <a:endParaRPr lang="en-US" altLang="zh-TW" sz="2400" b="1" dirty="0">
              <a:solidFill>
                <a:srgbClr val="000066"/>
              </a:solidFill>
            </a:endParaRPr>
          </a:p>
          <a:p>
            <a:pPr marL="557213" indent="-557213">
              <a:buFont typeface="+mj-lt"/>
              <a:buAutoNum type="arabicPeriod"/>
            </a:pPr>
            <a:endParaRPr lang="en-US" altLang="zh-TW" sz="2400" dirty="0">
              <a:solidFill>
                <a:srgbClr val="000066"/>
              </a:solidFill>
            </a:endParaRPr>
          </a:p>
          <a:p>
            <a:pPr marL="634364" lvl="1" indent="-557213" defTabSz="965579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sz="2400" b="1" dirty="0">
              <a:solidFill>
                <a:srgbClr val="000066"/>
              </a:solidFill>
            </a:endParaRPr>
          </a:p>
          <a:p>
            <a:pPr marL="1405869" lvl="3" indent="-557213" defTabSz="965579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zh-TW" sz="2400" b="1" dirty="0">
              <a:solidFill>
                <a:srgbClr val="000066"/>
              </a:solidFill>
            </a:endParaRPr>
          </a:p>
          <a:p>
            <a:pPr marL="1148701" lvl="2" indent="-557213" defTabSz="965579" fontAlgn="auto">
              <a:spcBef>
                <a:spcPts val="0"/>
              </a:spcBef>
              <a:spcAft>
                <a:spcPts val="0"/>
              </a:spcAft>
              <a:buClrTx/>
              <a:buFont typeface="+mj-lt"/>
              <a:buAutoNum type="arabicPeriod"/>
              <a:defRPr/>
            </a:pPr>
            <a:endParaRPr lang="en-US" altLang="zh-TW" b="1" dirty="0">
              <a:solidFill>
                <a:srgbClr val="000066"/>
              </a:solidFill>
            </a:endParaRPr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BBA86E0F-06E7-4425-A3B1-FBB61F725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267494"/>
            <a:ext cx="4631170" cy="422672"/>
          </a:xfrm>
        </p:spPr>
        <p:txBody>
          <a:bodyPr/>
          <a:lstStyle/>
          <a:p>
            <a:pPr lvl="1"/>
            <a:r>
              <a:rPr lang="zh-TW" altLang="zh-TW" sz="4000" dirty="0"/>
              <a:t>環遊世界</a:t>
            </a:r>
            <a:r>
              <a:rPr lang="zh-TW" altLang="en-US" sz="1600" dirty="0"/>
              <a:t>（</a:t>
            </a:r>
            <a:r>
              <a:rPr lang="en-US" altLang="zh-TW" sz="1600" dirty="0"/>
              <a:t>8”</a:t>
            </a:r>
            <a:r>
              <a:rPr lang="zh-TW" altLang="en-US" sz="1600" dirty="0"/>
              <a:t>）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9478F4F9-AA92-4781-9B0E-DD4E314A0284}"/>
              </a:ext>
            </a:extLst>
          </p:cNvPr>
          <p:cNvSpPr/>
          <p:nvPr/>
        </p:nvSpPr>
        <p:spPr bwMode="auto">
          <a:xfrm>
            <a:off x="5254626" y="842780"/>
            <a:ext cx="2745460" cy="3595205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zh-TW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橢圓 2">
            <a:extLst>
              <a:ext uri="{FF2B5EF4-FFF2-40B4-BE49-F238E27FC236}">
                <a16:creationId xmlns:a16="http://schemas.microsoft.com/office/drawing/2014/main" id="{9AF9DF0A-55DB-4F20-8A89-E10C27F3CBFD}"/>
              </a:ext>
            </a:extLst>
          </p:cNvPr>
          <p:cNvSpPr/>
          <p:nvPr/>
        </p:nvSpPr>
        <p:spPr bwMode="auto">
          <a:xfrm>
            <a:off x="5708419" y="140509"/>
            <a:ext cx="1728192" cy="601010"/>
          </a:xfrm>
          <a:prstGeom prst="ellipse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TW" altLang="en-US" sz="2400" b="1" dirty="0">
                <a:solidFill>
                  <a:srgbClr val="7030A0"/>
                </a:solidFill>
              </a:rPr>
              <a:t>介紹者</a:t>
            </a:r>
            <a:endParaRPr kumimoji="0" lang="zh-TW" altLang="en-US" sz="24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charset="0"/>
            </a:endParaRPr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09858802-B381-43DA-AC7A-FE7E49F4FFB3}"/>
              </a:ext>
            </a:extLst>
          </p:cNvPr>
          <p:cNvSpPr/>
          <p:nvPr/>
        </p:nvSpPr>
        <p:spPr bwMode="auto">
          <a:xfrm>
            <a:off x="4598779" y="842780"/>
            <a:ext cx="497280" cy="1343045"/>
          </a:xfrm>
          <a:prstGeom prst="ellipse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zh-TW" altLang="en-US" sz="2000" b="1" dirty="0">
                <a:solidFill>
                  <a:srgbClr val="7030A0"/>
                </a:solidFill>
              </a:rPr>
              <a:t>回應者</a:t>
            </a:r>
            <a:endParaRPr kumimoji="0" lang="zh-TW" altLang="en-US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charset="0"/>
            </a:endParaRPr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A45232D3-469B-42E8-8121-E8AA7A14A592}"/>
              </a:ext>
            </a:extLst>
          </p:cNvPr>
          <p:cNvSpPr/>
          <p:nvPr/>
        </p:nvSpPr>
        <p:spPr bwMode="auto">
          <a:xfrm>
            <a:off x="8133484" y="848871"/>
            <a:ext cx="497280" cy="1343045"/>
          </a:xfrm>
          <a:prstGeom prst="ellipse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zh-TW" altLang="en-US" sz="2000" b="1" dirty="0">
                <a:solidFill>
                  <a:srgbClr val="7030A0"/>
                </a:solidFill>
              </a:rPr>
              <a:t>回應者</a:t>
            </a:r>
            <a:endParaRPr kumimoji="0" lang="zh-TW" altLang="en-US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charset="0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8E2D4682-2F97-4D54-9FC9-FFA26F2FD1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02736" y="978937"/>
            <a:ext cx="1157921" cy="908205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E5C42901-46E0-41A5-A8DB-3741E0BBC2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627356" y="986721"/>
            <a:ext cx="1311853" cy="908206"/>
          </a:xfrm>
          <a:prstGeom prst="rect">
            <a:avLst/>
          </a:prstGeom>
        </p:spPr>
      </p:pic>
      <p:sp>
        <p:nvSpPr>
          <p:cNvPr id="18" name="橢圓 17">
            <a:extLst>
              <a:ext uri="{FF2B5EF4-FFF2-40B4-BE49-F238E27FC236}">
                <a16:creationId xmlns:a16="http://schemas.microsoft.com/office/drawing/2014/main" id="{6D8EF2CB-5AB7-43FA-9EBD-ACA36EEDF450}"/>
              </a:ext>
            </a:extLst>
          </p:cNvPr>
          <p:cNvSpPr/>
          <p:nvPr/>
        </p:nvSpPr>
        <p:spPr bwMode="auto">
          <a:xfrm>
            <a:off x="5744952" y="4503980"/>
            <a:ext cx="1728192" cy="601010"/>
          </a:xfrm>
          <a:prstGeom prst="ellipse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TW" altLang="en-US" sz="2400" b="1" dirty="0">
                <a:solidFill>
                  <a:srgbClr val="7030A0"/>
                </a:solidFill>
              </a:rPr>
              <a:t>介紹者</a:t>
            </a:r>
            <a:endParaRPr kumimoji="0" lang="zh-TW" altLang="en-US" sz="24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charset="0"/>
            </a:endParaRPr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3F34A3E0-E384-40A7-9C3A-A998C885CC0C}"/>
              </a:ext>
            </a:extLst>
          </p:cNvPr>
          <p:cNvSpPr/>
          <p:nvPr/>
        </p:nvSpPr>
        <p:spPr bwMode="auto">
          <a:xfrm>
            <a:off x="4637695" y="2813327"/>
            <a:ext cx="497280" cy="1343045"/>
          </a:xfrm>
          <a:prstGeom prst="ellipse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zh-TW" altLang="en-US" sz="2000" b="1" dirty="0">
                <a:solidFill>
                  <a:srgbClr val="7030A0"/>
                </a:solidFill>
              </a:rPr>
              <a:t>回應者</a:t>
            </a:r>
            <a:endParaRPr kumimoji="0" lang="zh-TW" altLang="en-US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charset="0"/>
            </a:endParaRPr>
          </a:p>
        </p:txBody>
      </p:sp>
      <p:sp>
        <p:nvSpPr>
          <p:cNvPr id="20" name="橢圓 19">
            <a:extLst>
              <a:ext uri="{FF2B5EF4-FFF2-40B4-BE49-F238E27FC236}">
                <a16:creationId xmlns:a16="http://schemas.microsoft.com/office/drawing/2014/main" id="{F83955A0-0BFD-436D-B323-3391A7A89998}"/>
              </a:ext>
            </a:extLst>
          </p:cNvPr>
          <p:cNvSpPr/>
          <p:nvPr/>
        </p:nvSpPr>
        <p:spPr bwMode="auto">
          <a:xfrm>
            <a:off x="8172400" y="2819418"/>
            <a:ext cx="497280" cy="1343045"/>
          </a:xfrm>
          <a:prstGeom prst="ellipse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zh-TW" altLang="en-US" sz="2000" b="1" dirty="0">
                <a:solidFill>
                  <a:srgbClr val="7030A0"/>
                </a:solidFill>
              </a:rPr>
              <a:t>回應者</a:t>
            </a:r>
            <a:endParaRPr kumimoji="0" lang="zh-TW" altLang="en-US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rial" charset="0"/>
            </a:endParaRP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E8CBFA38-220B-40EC-994E-478A12989BDA}"/>
              </a:ext>
            </a:extLst>
          </p:cNvPr>
          <p:cNvSpPr txBox="1"/>
          <p:nvPr/>
        </p:nvSpPr>
        <p:spPr>
          <a:xfrm rot="10800000">
            <a:off x="5865056" y="2023298"/>
            <a:ext cx="16080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深海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30C71F81-45D6-4C51-8705-E6B2F912EACB}"/>
              </a:ext>
            </a:extLst>
          </p:cNvPr>
          <p:cNvSpPr txBox="1"/>
          <p:nvPr/>
        </p:nvSpPr>
        <p:spPr>
          <a:xfrm>
            <a:off x="5867591" y="2819712"/>
            <a:ext cx="1608088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珊瑚礁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92F85499-2878-41EB-875C-77B53BD593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952" y="3325221"/>
            <a:ext cx="1157921" cy="908205"/>
          </a:xfrm>
          <a:prstGeom prst="rect">
            <a:avLst/>
          </a:prstGeom>
        </p:spPr>
      </p:pic>
      <p:pic>
        <p:nvPicPr>
          <p:cNvPr id="24" name="圖片 23">
            <a:extLst>
              <a:ext uri="{FF2B5EF4-FFF2-40B4-BE49-F238E27FC236}">
                <a16:creationId xmlns:a16="http://schemas.microsoft.com/office/drawing/2014/main" id="{BB6AACE0-836D-45BB-BA5F-0F7B4AB879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572" y="3333005"/>
            <a:ext cx="1311853" cy="908206"/>
          </a:xfrm>
          <a:prstGeom prst="rect">
            <a:avLst/>
          </a:prstGeom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15529E63-FFFA-475B-AEC3-FA0C915CE580}"/>
              </a:ext>
            </a:extLst>
          </p:cNvPr>
          <p:cNvSpPr/>
          <p:nvPr/>
        </p:nvSpPr>
        <p:spPr bwMode="auto">
          <a:xfrm>
            <a:off x="5433566" y="3366220"/>
            <a:ext cx="506586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648DBD01-8D7D-429C-9495-24DDE40D05E8}"/>
              </a:ext>
            </a:extLst>
          </p:cNvPr>
          <p:cNvSpPr/>
          <p:nvPr/>
        </p:nvSpPr>
        <p:spPr bwMode="auto">
          <a:xfrm>
            <a:off x="6038652" y="3366220"/>
            <a:ext cx="465479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A4CBE1E1-89D2-4E80-AE30-114C668E53AE}"/>
              </a:ext>
            </a:extLst>
          </p:cNvPr>
          <p:cNvSpPr/>
          <p:nvPr/>
        </p:nvSpPr>
        <p:spPr bwMode="auto">
          <a:xfrm>
            <a:off x="6698549" y="3388955"/>
            <a:ext cx="515067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8A74AEC0-1B22-4E67-B7EB-8B9CEA19252A}"/>
              </a:ext>
            </a:extLst>
          </p:cNvPr>
          <p:cNvSpPr/>
          <p:nvPr/>
        </p:nvSpPr>
        <p:spPr bwMode="auto">
          <a:xfrm>
            <a:off x="7336056" y="3388955"/>
            <a:ext cx="515067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C9634ABA-9BCF-4BDF-B71D-F44A5DA8CE1E}"/>
              </a:ext>
            </a:extLst>
          </p:cNvPr>
          <p:cNvSpPr/>
          <p:nvPr/>
        </p:nvSpPr>
        <p:spPr bwMode="auto">
          <a:xfrm>
            <a:off x="5443784" y="1465442"/>
            <a:ext cx="506586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F0B5382F-BFC6-4F04-8858-C18D2FC7B33D}"/>
              </a:ext>
            </a:extLst>
          </p:cNvPr>
          <p:cNvSpPr/>
          <p:nvPr/>
        </p:nvSpPr>
        <p:spPr bwMode="auto">
          <a:xfrm>
            <a:off x="6048870" y="1465442"/>
            <a:ext cx="465479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C5CC1CBD-B393-451C-B15D-8B003F2B8955}"/>
              </a:ext>
            </a:extLst>
          </p:cNvPr>
          <p:cNvSpPr/>
          <p:nvPr/>
        </p:nvSpPr>
        <p:spPr bwMode="auto">
          <a:xfrm>
            <a:off x="6708767" y="1488177"/>
            <a:ext cx="515067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DF0D965B-F664-4619-8271-22EEF5344A8E}"/>
              </a:ext>
            </a:extLst>
          </p:cNvPr>
          <p:cNvSpPr/>
          <p:nvPr/>
        </p:nvSpPr>
        <p:spPr bwMode="auto">
          <a:xfrm>
            <a:off x="7346274" y="1488177"/>
            <a:ext cx="515067" cy="357658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400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3464B82-6ED5-4C4F-BF7A-3F0622BCF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再想想</a:t>
            </a:r>
            <a:r>
              <a:rPr lang="en-US" altLang="zh-TW" dirty="0"/>
              <a:t>(8”)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8611C17-5AAD-45A3-82EB-D738F7737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0344" y="1034530"/>
            <a:ext cx="8435280" cy="2257300"/>
          </a:xfrm>
        </p:spPr>
        <p:txBody>
          <a:bodyPr/>
          <a:lstStyle/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zh-TW" altLang="en-US" sz="3200" kern="1200" dirty="0">
                <a:solidFill>
                  <a:srgbClr val="002060"/>
                </a:solidFill>
              </a:rPr>
              <a:t>我認同“</a:t>
            </a:r>
            <a:r>
              <a:rPr lang="zh-TW" altLang="en-US" sz="3200" dirty="0">
                <a:solidFill>
                  <a:srgbClr val="002060"/>
                </a:solidFill>
              </a:rPr>
              <a:t>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自然</a:t>
            </a:r>
            <a:r>
              <a:rPr lang="zh-TW" altLang="en-US" sz="3200" dirty="0">
                <a:solidFill>
                  <a:srgbClr val="002060"/>
                </a:solidFill>
              </a:rPr>
              <a:t>環境有不同的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生物”嗎？</a:t>
            </a:r>
            <a:endParaRPr lang="en-US" altLang="zh-TW" sz="3200" kern="1200" dirty="0">
              <a:solidFill>
                <a:srgbClr val="002060"/>
              </a:solidFill>
            </a:endParaRPr>
          </a:p>
          <a:p>
            <a:pPr marL="236537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en-US" altLang="zh-TW" sz="3200" b="1" kern="1200" dirty="0">
              <a:solidFill>
                <a:srgbClr val="00206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  <a:defRPr/>
            </a:pPr>
            <a:r>
              <a:rPr lang="zh-TW" altLang="en-US" sz="3200" dirty="0">
                <a:solidFill>
                  <a:srgbClr val="002060"/>
                </a:solidFill>
              </a:rPr>
              <a:t>我認為哪些</a:t>
            </a:r>
            <a:r>
              <a:rPr lang="zh-TW" altLang="en-US" sz="3200" dirty="0">
                <a:solidFill>
                  <a:srgbClr val="FF0000"/>
                </a:solidFill>
              </a:rPr>
              <a:t>環境因素</a:t>
            </a:r>
            <a:r>
              <a:rPr lang="zh-TW" altLang="en-US" sz="3200" dirty="0">
                <a:solidFill>
                  <a:srgbClr val="002060"/>
                </a:solidFill>
              </a:rPr>
              <a:t>可能會影響</a:t>
            </a:r>
            <a:r>
              <a:rPr lang="zh-TW" altLang="en-US" sz="3200" kern="1200" dirty="0">
                <a:solidFill>
                  <a:srgbClr val="002060"/>
                </a:solidFill>
              </a:rPr>
              <a:t>生物</a:t>
            </a:r>
            <a:r>
              <a:rPr lang="zh-TW" altLang="en-US" sz="3200" dirty="0">
                <a:solidFill>
                  <a:srgbClr val="002060"/>
                </a:solidFill>
              </a:rPr>
              <a:t>的種類和分布？</a:t>
            </a:r>
            <a:endParaRPr lang="en-US" altLang="zh-TW" sz="3200" dirty="0">
              <a:solidFill>
                <a:srgbClr val="002060"/>
              </a:solidFill>
            </a:endParaRPr>
          </a:p>
          <a:p>
            <a:pPr mar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r>
              <a:rPr lang="en-US" altLang="zh-TW" sz="3200" dirty="0">
                <a:solidFill>
                  <a:srgbClr val="002060"/>
                </a:solidFill>
              </a:rPr>
              <a:t>   </a:t>
            </a:r>
            <a:r>
              <a:rPr lang="en-US" altLang="zh-TW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zh-TW" altLang="en-US" sz="2000" dirty="0">
                <a:solidFill>
                  <a:schemeClr val="bg1">
                    <a:lumMod val="50000"/>
                  </a:schemeClr>
                </a:solidFill>
              </a:rPr>
              <a:t>一張便利貼寫一種環境因素）</a:t>
            </a:r>
            <a:endParaRPr lang="en-US" altLang="zh-TW" sz="2000" dirty="0">
              <a:solidFill>
                <a:schemeClr val="bg1">
                  <a:lumMod val="50000"/>
                </a:schemeClr>
              </a:solidFill>
            </a:endParaRPr>
          </a:p>
          <a:p>
            <a:pPr marL="0" lvl="0" indent="0" fontAlgn="auto"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en-US" altLang="zh-TW" sz="3200" dirty="0">
              <a:solidFill>
                <a:srgbClr val="002060"/>
              </a:solidFill>
            </a:endParaRP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17740EB9-5A94-4E67-B032-517B899D154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64088" y="2643758"/>
          <a:ext cx="3528392" cy="2369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val="1793334314"/>
                    </a:ext>
                  </a:extLst>
                </a:gridCol>
              </a:tblGrid>
              <a:tr h="236965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altLang="zh-TW" sz="3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defTabSz="99057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  <a:defRPr/>
                      </a:pPr>
                      <a:endParaRPr lang="en-US" altLang="zh-TW" sz="2000" b="1" dirty="0">
                        <a:solidFill>
                          <a:schemeClr val="accent4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sym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564951"/>
                  </a:ext>
                </a:extLst>
              </a:tr>
            </a:tbl>
          </a:graphicData>
        </a:graphic>
      </p:graphicFrame>
      <p:sp>
        <p:nvSpPr>
          <p:cNvPr id="9" name="矩形 8">
            <a:extLst>
              <a:ext uri="{FF2B5EF4-FFF2-40B4-BE49-F238E27FC236}">
                <a16:creationId xmlns:a16="http://schemas.microsoft.com/office/drawing/2014/main" id="{2DFA1385-E5B7-4D73-9729-B64E8DFC04BD}"/>
              </a:ext>
            </a:extLst>
          </p:cNvPr>
          <p:cNvSpPr/>
          <p:nvPr/>
        </p:nvSpPr>
        <p:spPr bwMode="auto">
          <a:xfrm>
            <a:off x="568391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198C80-C39A-40F8-86DE-D20EDC9B7129}"/>
              </a:ext>
            </a:extLst>
          </p:cNvPr>
          <p:cNvSpPr/>
          <p:nvPr/>
        </p:nvSpPr>
        <p:spPr bwMode="auto">
          <a:xfrm>
            <a:off x="630019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6927228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7567843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AB81E23C-11F3-4F30-841B-CF45B8682B15}"/>
              </a:ext>
            </a:extLst>
          </p:cNvPr>
          <p:cNvSpPr/>
          <p:nvPr/>
        </p:nvSpPr>
        <p:spPr bwMode="auto">
          <a:xfrm>
            <a:off x="8259431" y="285978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B0B59FF0-207E-4D89-BBC9-D49272475588}"/>
              </a:ext>
            </a:extLst>
          </p:cNvPr>
          <p:cNvSpPr/>
          <p:nvPr/>
        </p:nvSpPr>
        <p:spPr bwMode="auto">
          <a:xfrm>
            <a:off x="5683911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0515D4C-8CB3-4F7C-A01B-10370793A7E0}"/>
              </a:ext>
            </a:extLst>
          </p:cNvPr>
          <p:cNvSpPr/>
          <p:nvPr/>
        </p:nvSpPr>
        <p:spPr bwMode="auto">
          <a:xfrm>
            <a:off x="6300193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B48B611E-867A-4EDD-953F-472527F683D6}"/>
              </a:ext>
            </a:extLst>
          </p:cNvPr>
          <p:cNvSpPr/>
          <p:nvPr/>
        </p:nvSpPr>
        <p:spPr bwMode="auto">
          <a:xfrm>
            <a:off x="6927228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D1831FA-8739-401E-828D-26E2F04BF562}"/>
              </a:ext>
            </a:extLst>
          </p:cNvPr>
          <p:cNvSpPr/>
          <p:nvPr/>
        </p:nvSpPr>
        <p:spPr bwMode="auto">
          <a:xfrm>
            <a:off x="7567843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25AF23E-0AE2-4012-A59E-F4BA3D9B29A1}"/>
              </a:ext>
            </a:extLst>
          </p:cNvPr>
          <p:cNvSpPr/>
          <p:nvPr/>
        </p:nvSpPr>
        <p:spPr bwMode="auto">
          <a:xfrm>
            <a:off x="8259431" y="3617642"/>
            <a:ext cx="432047" cy="504056"/>
          </a:xfrm>
          <a:prstGeom prst="rect">
            <a:avLst/>
          </a:prstGeom>
          <a:ln>
            <a:headEnd type="none" w="med" len="med"/>
            <a:tailEnd type="none" w="med" len="med"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0364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391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6782" y="420412"/>
            <a:ext cx="7510435" cy="639169"/>
          </a:xfrm>
        </p:spPr>
        <p:txBody>
          <a:bodyPr/>
          <a:lstStyle/>
          <a:p>
            <a:pPr algn="ctr"/>
            <a:r>
              <a:rPr lang="zh-TW" altLang="en-US" sz="4000" dirty="0"/>
              <a:t>回家作業</a:t>
            </a:r>
            <a:endParaRPr lang="zh-TW" altLang="en-US" sz="2800" dirty="0"/>
          </a:p>
        </p:txBody>
      </p:sp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029180BC-D592-4261-9A07-AD7FA54A9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544" y="1275606"/>
            <a:ext cx="8352928" cy="349515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zh-TW" altLang="en-US" sz="4400" dirty="0">
                <a:solidFill>
                  <a:schemeClr val="accent4"/>
                </a:solidFill>
                <a:sym typeface="Arial"/>
              </a:rPr>
              <a:t>關於生物與環境</a:t>
            </a: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,</a:t>
            </a:r>
          </a:p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1.</a:t>
            </a:r>
            <a:r>
              <a:rPr lang="zh-TW" altLang="en-US" sz="4400" dirty="0">
                <a:solidFill>
                  <a:schemeClr val="accent4"/>
                </a:solidFill>
                <a:sym typeface="Arial"/>
              </a:rPr>
              <a:t>我發現</a:t>
            </a: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/</a:t>
            </a:r>
            <a:r>
              <a:rPr lang="zh-TW" altLang="en-US" sz="4400" dirty="0">
                <a:solidFill>
                  <a:schemeClr val="accent4"/>
                </a:solidFill>
                <a:sym typeface="Arial"/>
              </a:rPr>
              <a:t>好奇</a:t>
            </a:r>
            <a:r>
              <a:rPr lang="en-US" altLang="zh-TW" sz="4400" dirty="0">
                <a:solidFill>
                  <a:schemeClr val="accent4"/>
                </a:solidFill>
                <a:sym typeface="Arial"/>
              </a:rPr>
              <a:t>…</a:t>
            </a:r>
          </a:p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en-US" altLang="zh-TW" sz="4400" kern="1200" dirty="0">
                <a:solidFill>
                  <a:schemeClr val="accent4"/>
                </a:solidFill>
                <a:sym typeface="Arial"/>
              </a:rPr>
              <a:t>2.</a:t>
            </a:r>
          </a:p>
          <a:p>
            <a:pPr marL="0" indent="0" defTabSz="990570" fontAlgn="t">
              <a:spcBef>
                <a:spcPts val="0"/>
              </a:spcBef>
              <a:spcAft>
                <a:spcPts val="0"/>
              </a:spcAft>
              <a:buFont typeface="+mj-lt"/>
              <a:buNone/>
              <a:defRPr/>
            </a:pPr>
            <a:r>
              <a:rPr lang="en-US" altLang="zh-TW" sz="4400" kern="1200" dirty="0">
                <a:solidFill>
                  <a:schemeClr val="accent4"/>
                </a:solidFill>
                <a:sym typeface="Arial"/>
              </a:rPr>
              <a:t>3.</a:t>
            </a:r>
            <a:endParaRPr lang="zh-TW" altLang="en-US" sz="4400" kern="1200" dirty="0">
              <a:solidFill>
                <a:schemeClr val="tx1"/>
              </a:solidFill>
            </a:endParaRPr>
          </a:p>
          <a:p>
            <a:endParaRPr lang="zh-TW" altLang="en-US" sz="4400" dirty="0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FAD3E340-3AA6-4AF1-B067-74A6664F6CF3}"/>
              </a:ext>
            </a:extLst>
          </p:cNvPr>
          <p:cNvSpPr txBox="1"/>
          <p:nvPr/>
        </p:nvSpPr>
        <p:spPr>
          <a:xfrm>
            <a:off x="7596336" y="134761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/>
              <a:t>班級</a:t>
            </a:r>
            <a:r>
              <a:rPr lang="en-US" altLang="zh-TW" b="1" dirty="0"/>
              <a:t>/</a:t>
            </a:r>
            <a:r>
              <a:rPr lang="zh-TW" altLang="en-US" b="1" dirty="0"/>
              <a:t>座號</a:t>
            </a:r>
          </a:p>
        </p:txBody>
      </p:sp>
    </p:spTree>
    <p:extLst>
      <p:ext uri="{BB962C8B-B14F-4D97-AF65-F5344CB8AC3E}">
        <p14:creationId xmlns:p14="http://schemas.microsoft.com/office/powerpoint/2010/main" val="4193942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E5117606-52ED-4A13-B31B-265476C65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內容版面配置區 2"/>
          <p:cNvSpPr txBox="1">
            <a:spLocks/>
          </p:cNvSpPr>
          <p:nvPr/>
        </p:nvSpPr>
        <p:spPr bwMode="auto">
          <a:xfrm>
            <a:off x="305527" y="197482"/>
            <a:ext cx="8478944" cy="80809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68580" tIns="34291" rIns="68580" bIns="34291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j-lt"/>
              </a:defRPr>
            </a:lvl9pPr>
          </a:lstStyle>
          <a:p>
            <a:pPr algn="ctr"/>
            <a:r>
              <a:rPr lang="zh-TW" altLang="en-US" sz="3300" dirty="0">
                <a:solidFill>
                  <a:srgbClr val="0070C0"/>
                </a:solidFill>
              </a:rPr>
              <a:t>桌椅整潔</a:t>
            </a:r>
            <a:r>
              <a:rPr lang="en-US" altLang="zh-TW" sz="3300" dirty="0">
                <a:solidFill>
                  <a:srgbClr val="0070C0"/>
                </a:solidFill>
              </a:rPr>
              <a:t>,</a:t>
            </a:r>
            <a:r>
              <a:rPr lang="zh-TW" altLang="en-US" sz="3300" dirty="0">
                <a:solidFill>
                  <a:srgbClr val="0070C0"/>
                </a:solidFill>
              </a:rPr>
              <a:t>慢慢走</a:t>
            </a:r>
            <a:r>
              <a:rPr lang="en-US" altLang="zh-TW" sz="3300" dirty="0">
                <a:solidFill>
                  <a:srgbClr val="0070C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3542327"/>
      </p:ext>
    </p:extLst>
  </p:cSld>
  <p:clrMapOvr>
    <a:masterClrMapping/>
  </p:clrMapOvr>
</p:sld>
</file>

<file path=ppt/theme/theme1.xml><?xml version="1.0" encoding="utf-8"?>
<a:theme xmlns:a="http://schemas.openxmlformats.org/drawingml/2006/main" name="143TGp_happy_light_v2_e">
  <a:themeElements>
    <a:clrScheme name="sample 1">
      <a:dk1>
        <a:srgbClr val="000066"/>
      </a:dk1>
      <a:lt1>
        <a:srgbClr val="FFFFFF"/>
      </a:lt1>
      <a:dk2>
        <a:srgbClr val="1D7ACF"/>
      </a:dk2>
      <a:lt2>
        <a:srgbClr val="C0C0C0"/>
      </a:lt2>
      <a:accent1>
        <a:srgbClr val="189E8E"/>
      </a:accent1>
      <a:accent2>
        <a:srgbClr val="E0BB20"/>
      </a:accent2>
      <a:accent3>
        <a:srgbClr val="FFFFFF"/>
      </a:accent3>
      <a:accent4>
        <a:srgbClr val="000056"/>
      </a:accent4>
      <a:accent5>
        <a:srgbClr val="ABCCC6"/>
      </a:accent5>
      <a:accent6>
        <a:srgbClr val="CBA91C"/>
      </a:accent6>
      <a:hlink>
        <a:srgbClr val="5AA5DE"/>
      </a:hlink>
      <a:folHlink>
        <a:srgbClr val="9885A3"/>
      </a:folHlink>
    </a:clrScheme>
    <a:fontScheme name="samp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mple 1">
        <a:dk1>
          <a:srgbClr val="000066"/>
        </a:dk1>
        <a:lt1>
          <a:srgbClr val="FFFFFF"/>
        </a:lt1>
        <a:dk2>
          <a:srgbClr val="1D7ACF"/>
        </a:dk2>
        <a:lt2>
          <a:srgbClr val="C0C0C0"/>
        </a:lt2>
        <a:accent1>
          <a:srgbClr val="189E8E"/>
        </a:accent1>
        <a:accent2>
          <a:srgbClr val="E0BB20"/>
        </a:accent2>
        <a:accent3>
          <a:srgbClr val="FFFFFF"/>
        </a:accent3>
        <a:accent4>
          <a:srgbClr val="000056"/>
        </a:accent4>
        <a:accent5>
          <a:srgbClr val="ABCCC6"/>
        </a:accent5>
        <a:accent6>
          <a:srgbClr val="CBA91C"/>
        </a:accent6>
        <a:hlink>
          <a:srgbClr val="5AA5DE"/>
        </a:hlink>
        <a:folHlink>
          <a:srgbClr val="9885A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66"/>
        </a:dk1>
        <a:lt1>
          <a:srgbClr val="FFFFFF"/>
        </a:lt1>
        <a:dk2>
          <a:srgbClr val="238D3F"/>
        </a:dk2>
        <a:lt2>
          <a:srgbClr val="DDDDDD"/>
        </a:lt2>
        <a:accent1>
          <a:srgbClr val="808080"/>
        </a:accent1>
        <a:accent2>
          <a:srgbClr val="CC9900"/>
        </a:accent2>
        <a:accent3>
          <a:srgbClr val="FFFFFF"/>
        </a:accent3>
        <a:accent4>
          <a:srgbClr val="000056"/>
        </a:accent4>
        <a:accent5>
          <a:srgbClr val="C0C0C0"/>
        </a:accent5>
        <a:accent6>
          <a:srgbClr val="B98A00"/>
        </a:accent6>
        <a:hlink>
          <a:srgbClr val="D9C741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66"/>
        </a:dk1>
        <a:lt1>
          <a:srgbClr val="FFFFFF"/>
        </a:lt1>
        <a:dk2>
          <a:srgbClr val="D75F1D"/>
        </a:dk2>
        <a:lt2>
          <a:srgbClr val="DDDDDD"/>
        </a:lt2>
        <a:accent1>
          <a:srgbClr val="3885A0"/>
        </a:accent1>
        <a:accent2>
          <a:srgbClr val="3399FF"/>
        </a:accent2>
        <a:accent3>
          <a:srgbClr val="FFFFFF"/>
        </a:accent3>
        <a:accent4>
          <a:srgbClr val="000056"/>
        </a:accent4>
        <a:accent5>
          <a:srgbClr val="AEC2CD"/>
        </a:accent5>
        <a:accent6>
          <a:srgbClr val="2D8AE7"/>
        </a:accent6>
        <a:hlink>
          <a:srgbClr val="4B67B7"/>
        </a:hlink>
        <a:folHlink>
          <a:srgbClr val="7B6A9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143TGp_happy_light_v2_e</Template>
  <TotalTime>17654</TotalTime>
  <Words>915</Words>
  <Application>Microsoft Office PowerPoint</Application>
  <PresentationFormat>如螢幕大小 (16:9)</PresentationFormat>
  <Paragraphs>136</Paragraphs>
  <Slides>21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8" baseType="lpstr">
      <vt:lpstr>微軟正黑體</vt:lpstr>
      <vt:lpstr>新細明體</vt:lpstr>
      <vt:lpstr>Arial</vt:lpstr>
      <vt:lpstr>Calibri</vt:lpstr>
      <vt:lpstr>Verdana</vt:lpstr>
      <vt:lpstr>Wingdings</vt:lpstr>
      <vt:lpstr>143TGp_happy_light_v2_e</vt:lpstr>
      <vt:lpstr>生物、環境與自然資源</vt:lpstr>
      <vt:lpstr>先想想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想一想(3”)</vt:lpstr>
      <vt:lpstr>找找最佳棲地（8”）</vt:lpstr>
      <vt:lpstr>環遊世界（8”）</vt:lpstr>
      <vt:lpstr>再想想(8”)</vt:lpstr>
      <vt:lpstr>回家作業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m4400</dc:creator>
  <cp:lastModifiedBy>admin</cp:lastModifiedBy>
  <cp:revision>1314</cp:revision>
  <dcterms:created xsi:type="dcterms:W3CDTF">2015-08-28T09:35:50Z</dcterms:created>
  <dcterms:modified xsi:type="dcterms:W3CDTF">2022-05-14T11:35:57Z</dcterms:modified>
</cp:coreProperties>
</file>