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notesMasterIdLst>
    <p:notesMasterId r:id="rId32"/>
  </p:notesMasterIdLst>
  <p:sldIdLst>
    <p:sldId id="587" r:id="rId2"/>
    <p:sldId id="580" r:id="rId3"/>
    <p:sldId id="592" r:id="rId4"/>
    <p:sldId id="533" r:id="rId5"/>
    <p:sldId id="577" r:id="rId6"/>
    <p:sldId id="534" r:id="rId7"/>
    <p:sldId id="538" r:id="rId8"/>
    <p:sldId id="585" r:id="rId9"/>
    <p:sldId id="586" r:id="rId10"/>
    <p:sldId id="582" r:id="rId11"/>
    <p:sldId id="581" r:id="rId12"/>
    <p:sldId id="542" r:id="rId13"/>
    <p:sldId id="517" r:id="rId14"/>
    <p:sldId id="519" r:id="rId15"/>
    <p:sldId id="564" r:id="rId16"/>
    <p:sldId id="524" r:id="rId17"/>
    <p:sldId id="525" r:id="rId18"/>
    <p:sldId id="569" r:id="rId19"/>
    <p:sldId id="570" r:id="rId20"/>
    <p:sldId id="571" r:id="rId21"/>
    <p:sldId id="572" r:id="rId22"/>
    <p:sldId id="573" r:id="rId23"/>
    <p:sldId id="567" r:id="rId24"/>
    <p:sldId id="568" r:id="rId25"/>
    <p:sldId id="589" r:id="rId26"/>
    <p:sldId id="590" r:id="rId27"/>
    <p:sldId id="591" r:id="rId28"/>
    <p:sldId id="588" r:id="rId29"/>
    <p:sldId id="594" r:id="rId30"/>
    <p:sldId id="58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993300"/>
    <a:srgbClr val="006600"/>
    <a:srgbClr val="EAEAEA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DDF037-90D0-420B-BC62-79902DA9DC0F}" type="datetimeFigureOut">
              <a:rPr lang="zh-TW" altLang="en-US" smtClean="0"/>
              <a:t>2019/6/12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52F9B9-CC0A-403A-A964-D7F1C03A481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87680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D1630C-26BD-4C3C-8246-D525E0BD3594}" type="slidenum">
              <a:rPr lang="zh-TW" altLang="en-US" smtClean="0"/>
              <a:pPr>
                <a:defRPr/>
              </a:pPr>
              <a:t>4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8849255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hape 555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90488" y="746125"/>
            <a:ext cx="6626225" cy="3727450"/>
          </a:xfrm>
          <a:custGeom>
            <a:avLst/>
            <a:gdLst>
              <a:gd name="T0" fmla="*/ 0 w 120000"/>
              <a:gd name="T1" fmla="*/ 0 h 120000"/>
              <a:gd name="T2" fmla="*/ 2147483646 w 120000"/>
              <a:gd name="T3" fmla="*/ 0 h 120000"/>
              <a:gd name="T4" fmla="*/ 2147483646 w 120000"/>
              <a:gd name="T5" fmla="*/ 2147483646 h 120000"/>
              <a:gd name="T6" fmla="*/ 0 w 120000"/>
              <a:gd name="T7" fmla="*/ 2147483646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Shape 556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25" tIns="91525" rIns="91525" bIns="91525"/>
          <a:lstStyle/>
          <a:p>
            <a:pPr eaLnBrk="1" hangingPunct="1">
              <a:spcBef>
                <a:spcPct val="0"/>
              </a:spcBef>
              <a:buSzPct val="25000"/>
            </a:pPr>
            <a:r>
              <a:rPr lang="en-US" altLang="zh-TW" u="none" dirty="0" smtClean="0">
                <a:solidFill>
                  <a:srgbClr val="000000"/>
                </a:solidFill>
                <a:sym typeface="Calibri" pitchFamily="34" charset="0"/>
              </a:rPr>
              <a:t>12</a:t>
            </a:r>
            <a:r>
              <a:rPr lang="zh-TW" altLang="en-US" u="none" dirty="0">
                <a:solidFill>
                  <a:srgbClr val="000000"/>
                </a:solidFill>
                <a:sym typeface="Calibri" pitchFamily="34" charset="0"/>
              </a:rPr>
              <a:t>年國教課</a:t>
            </a:r>
            <a:r>
              <a:rPr lang="zh-TW" altLang="en-US" dirty="0">
                <a:solidFill>
                  <a:srgbClr val="000000"/>
                </a:solidFill>
                <a:sym typeface="Calibri" pitchFamily="34" charset="0"/>
              </a:rPr>
              <a:t>綱的課程架構</a:t>
            </a:r>
          </a:p>
        </p:txBody>
      </p:sp>
    </p:spTree>
    <p:extLst>
      <p:ext uri="{BB962C8B-B14F-4D97-AF65-F5344CB8AC3E}">
        <p14:creationId xmlns:p14="http://schemas.microsoft.com/office/powerpoint/2010/main" val="17144785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hape 562"/>
          <p:cNvSpPr>
            <a:spLocks noGrp="1" noRot="1" noChangeAspect="1" noTextEdit="1"/>
          </p:cNvSpPr>
          <p:nvPr>
            <p:ph type="sldImg" idx="2"/>
          </p:nvPr>
        </p:nvSpPr>
        <p:spPr bwMode="auto">
          <a:custGeom>
            <a:avLst/>
            <a:gdLst>
              <a:gd name="T0" fmla="*/ 0 w 120000"/>
              <a:gd name="T1" fmla="*/ 0 h 120000"/>
              <a:gd name="T2" fmla="*/ 2147483646 w 120000"/>
              <a:gd name="T3" fmla="*/ 0 h 120000"/>
              <a:gd name="T4" fmla="*/ 2147483646 w 120000"/>
              <a:gd name="T5" fmla="*/ 2147483646 h 120000"/>
              <a:gd name="T6" fmla="*/ 0 w 120000"/>
              <a:gd name="T7" fmla="*/ 2147483646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Shape 563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25" tIns="45750" rIns="91525" bIns="45750"/>
          <a:lstStyle/>
          <a:p>
            <a:pPr eaLnBrk="1" hangingPunct="1">
              <a:spcBef>
                <a:spcPct val="0"/>
              </a:spcBef>
              <a:buSzPct val="25000"/>
            </a:pPr>
            <a:r>
              <a:rPr lang="zh-TW" altLang="en-US" b="0" i="0" u="none" dirty="0">
                <a:solidFill>
                  <a:srgbClr val="000000"/>
                </a:solidFill>
                <a:sym typeface="Calibri" pitchFamily="34" charset="0"/>
              </a:rPr>
              <a:t>說明課綱的部定課程與校訂課程就像一棵樹的樹根與枝葉一樣，樹根穩，才能確保學生基本學力。校訂課程的多元生活化，才能讓孩子適性發展</a:t>
            </a:r>
            <a:endParaRPr lang="en-US" altLang="zh-TW" b="0" i="0" u="none" dirty="0">
              <a:solidFill>
                <a:srgbClr val="000000"/>
              </a:solidFill>
              <a:sym typeface="Calibri" pitchFamily="34" charset="0"/>
            </a:endParaRPr>
          </a:p>
        </p:txBody>
      </p:sp>
      <p:sp>
        <p:nvSpPr>
          <p:cNvPr id="65540" name="Shape 564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25" tIns="45750" rIns="91525" bIns="45750"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  <a:buSzPct val="25000"/>
            </a:pPr>
            <a:fld id="{45A5B5A9-C63E-45B4-B1E7-07200C67A3F3}" type="slidenum">
              <a:rPr kumimoji="0" lang="en-US" altLang="zh-TW">
                <a:solidFill>
                  <a:srgbClr val="000000"/>
                </a:solidFill>
                <a:sym typeface="Calibri" pitchFamily="34" charset="0"/>
              </a:rPr>
              <a:pPr>
                <a:spcBef>
                  <a:spcPct val="0"/>
                </a:spcBef>
                <a:buSzPct val="25000"/>
              </a:pPr>
              <a:t>9</a:t>
            </a:fld>
            <a:endParaRPr kumimoji="0" lang="en-US" altLang="zh-TW">
              <a:solidFill>
                <a:srgbClr val="000000"/>
              </a:solidFill>
              <a:sym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03278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備忘稿版面配置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zh-TW" altLang="en-US" b="1" i="1" dirty="0"/>
              <a:t>請注意動畫效果，重點加強說明：</a:t>
            </a:r>
            <a:endParaRPr lang="en-US" altLang="zh-TW" b="1" i="1" dirty="0"/>
          </a:p>
          <a:p>
            <a:pPr eaLnBrk="1" hangingPunct="1"/>
            <a:r>
              <a:rPr lang="zh-TW" altLang="en-US" dirty="0"/>
              <a:t>一、校訂（彈性學習）課程的四類型課程，在</a:t>
            </a:r>
            <a:r>
              <a:rPr lang="en-US" altLang="zh-TW" dirty="0"/>
              <a:t>108</a:t>
            </a:r>
            <a:r>
              <a:rPr lang="zh-TW" altLang="en-US" dirty="0"/>
              <a:t>課綱裡是明確規範內容及模式，不能隨便編排。</a:t>
            </a:r>
            <a:endParaRPr lang="en-US" altLang="zh-TW" dirty="0"/>
          </a:p>
          <a:p>
            <a:pPr eaLnBrk="1" hangingPunct="1"/>
            <a:r>
              <a:rPr lang="zh-TW" altLang="en-US" dirty="0"/>
              <a:t>二、校訂課程，希望透過跨領域、自主及適性的學習，達到發展學校特色、教學活化與拔尖扶弱的成效。</a:t>
            </a:r>
            <a:endParaRPr lang="en-US" altLang="zh-TW" dirty="0"/>
          </a:p>
          <a:p>
            <a:pPr eaLnBrk="1" hangingPunct="1"/>
            <a:endParaRPr lang="zh-TW" altLang="en-US" dirty="0"/>
          </a:p>
        </p:txBody>
      </p:sp>
      <p:sp>
        <p:nvSpPr>
          <p:cNvPr id="7782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</a:pPr>
            <a:fld id="{B9E3D884-EE79-45F3-AB4C-89EACF4195EC}" type="slidenum">
              <a:rPr kumimoji="0" lang="zh-TW" altLang="en-US"/>
              <a:pPr>
                <a:spcBef>
                  <a:spcPct val="0"/>
                </a:spcBef>
              </a:pPr>
              <a:t>10</a:t>
            </a:fld>
            <a:endParaRPr kumimoji="0" lang="en-US" altLang="zh-TW"/>
          </a:p>
        </p:txBody>
      </p:sp>
    </p:spTree>
    <p:extLst>
      <p:ext uri="{BB962C8B-B14F-4D97-AF65-F5344CB8AC3E}">
        <p14:creationId xmlns:p14="http://schemas.microsoft.com/office/powerpoint/2010/main" val="1908019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備忘稿版面配置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zh-TW" altLang="en-US" b="1" i="1" dirty="0"/>
              <a:t>請注意動畫效果，分四個類型個別說明</a:t>
            </a:r>
          </a:p>
        </p:txBody>
      </p:sp>
      <p:sp>
        <p:nvSpPr>
          <p:cNvPr id="75780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</a:pPr>
            <a:fld id="{D4C8D331-0B5F-4D34-A195-0A74BE49F82E}" type="slidenum">
              <a:rPr kumimoji="0" lang="zh-TW" altLang="en-US"/>
              <a:pPr>
                <a:spcBef>
                  <a:spcPct val="0"/>
                </a:spcBef>
              </a:pPr>
              <a:t>11</a:t>
            </a:fld>
            <a:endParaRPr kumimoji="0" lang="en-US" altLang="zh-TW"/>
          </a:p>
        </p:txBody>
      </p:sp>
    </p:spTree>
    <p:extLst>
      <p:ext uri="{BB962C8B-B14F-4D97-AF65-F5344CB8AC3E}">
        <p14:creationId xmlns:p14="http://schemas.microsoft.com/office/powerpoint/2010/main" val="3813227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fld id="{9E016143-E03C-4CFD-AFDC-14E5BDEA754C}" type="datetimeFigureOut">
              <a:rPr lang="en-US" dirty="0"/>
              <a:t>6/12/2019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94063-DF36-4330-A365-08DA1FA5B7D6}" type="datetimeFigureOut">
              <a:rPr lang="en-US" dirty="0"/>
              <a:t>6/12/2019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A7C6C-0F39-4D70-8E8D-FE5B9C95FA73}" type="datetimeFigureOut">
              <a:rPr lang="en-US" dirty="0"/>
              <a:t>6/12/2019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FA4AC-08CC-42CE-BD01-C191750A04EC}" type="datetimeFigureOut">
              <a:rPr lang="en-US" dirty="0"/>
              <a:t>6/12/2019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7A723-92A7-435B-B681-F25B092FEFEB}" type="datetimeFigureOut">
              <a:rPr lang="en-US" dirty="0"/>
              <a:t>6/12/2019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70639-886C-4FCF-9EAB-ABB5DA3F3F4A}" type="datetimeFigureOut">
              <a:rPr lang="en-US" dirty="0"/>
              <a:t>6/12/2019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30651-31F4-45D2-98AE-A2108F41BC07}" type="datetimeFigureOut">
              <a:rPr lang="en-US" dirty="0"/>
              <a:t>6/12/2019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3789A-C914-4DB1-8815-80B5EC7335C5}" type="datetimeFigureOut">
              <a:rPr lang="en-US" dirty="0"/>
              <a:t>6/12/2019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440AA-91A0-436F-8FDB-C0F939DCAE21}" type="datetimeFigureOut">
              <a:rPr lang="en-US" dirty="0"/>
              <a:t>6/12/2019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3E54A-A8CA-48C1-9504-691B58049D29}" type="datetimeFigureOut">
              <a:rPr lang="en-US" dirty="0"/>
              <a:t>6/12/2019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6C806-BBF7-471C-9527-881CE2266695}" type="datetimeFigureOut">
              <a:rPr lang="en-US" dirty="0"/>
              <a:t>6/12/2019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>
            <a:spLocks noGrp="1"/>
          </p:cNvSpPr>
          <p:nvPr>
            <p:ph type="title"/>
          </p:nvPr>
        </p:nvSpPr>
        <p:spPr>
          <a:xfrm>
            <a:off x="415602" y="593366"/>
            <a:ext cx="11360799" cy="7635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Calibri"/>
                <a:sym typeface="Calibri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50" name="Shape 50"/>
          <p:cNvSpPr txBox="1">
            <a:spLocks noGrp="1"/>
          </p:cNvSpPr>
          <p:nvPr>
            <p:ph type="body" idx="1"/>
          </p:nvPr>
        </p:nvSpPr>
        <p:spPr>
          <a:xfrm>
            <a:off x="415602" y="1536634"/>
            <a:ext cx="11360799" cy="4555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/>
          <a:lstStyle>
            <a:lvl1pPr marL="342900" marR="0" lvl="0" indent="-1397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Calibri"/>
                <a:sym typeface="Calibri"/>
              </a:defRPr>
            </a:lvl1pPr>
            <a:lvl2pPr marL="742950" marR="0" lvl="1" indent="-107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01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01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01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01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01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01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4" name="Shape 51"/>
          <p:cNvSpPr txBox="1">
            <a:spLocks noGrp="1"/>
          </p:cNvSpPr>
          <p:nvPr>
            <p:ph type="sldNum" idx="10"/>
          </p:nvPr>
        </p:nvSpPr>
        <p:spPr>
          <a:xfrm>
            <a:off x="11296651" y="6218239"/>
            <a:ext cx="732367" cy="523875"/>
          </a:xfrm>
        </p:spPr>
        <p:txBody>
          <a:bodyPr lIns="91425" tIns="91425" rIns="91425" bIns="91425">
            <a:noAutofit/>
          </a:bodyPr>
          <a:lstStyle>
            <a:lvl1pPr>
              <a:buClr>
                <a:srgbClr val="888888"/>
              </a:buClr>
              <a:buSzPct val="25000"/>
              <a:buFont typeface="Calibri" pitchFamily="34" charset="0"/>
              <a:buNone/>
              <a:defRPr>
                <a:solidFill>
                  <a:srgbClr val="888888"/>
                </a:solidFill>
                <a:latin typeface="Calibri" pitchFamily="34" charset="0"/>
                <a:sym typeface="Calibri" pitchFamily="34" charset="0"/>
              </a:defRPr>
            </a:lvl1pPr>
          </a:lstStyle>
          <a:p>
            <a:fld id="{1AEC728D-803D-49F2-8EBC-F9E681C305F7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35389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0E59FD0C-5451-4CA0-86AF-E70AE3279989}" type="datetimeFigureOut">
              <a:rPr lang="en-US" dirty="0"/>
              <a:t>6/12/2019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  <p:sldLayoutId id="2147483852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&#32317;&#32177;&#33287;&#38936;&#32177;&#36039;&#26009;/&#22283;&#35486;&#25991;&#38936;&#22495;&#35506;&#32177;.pdf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2.107&#24180;&#32032;&#39178;&#23566;&#21521;&#34249;&#26223;&#25234;&#24773;.pp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37279" t="6841" r="37463" b="17239"/>
          <a:stretch/>
        </p:blipFill>
        <p:spPr>
          <a:xfrm>
            <a:off x="2299447" y="121023"/>
            <a:ext cx="4491318" cy="6575612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/>
          <a:srcRect l="33309" t="8215" r="33493" b="14297"/>
          <a:stretch/>
        </p:blipFill>
        <p:spPr>
          <a:xfrm>
            <a:off x="6952130" y="121023"/>
            <a:ext cx="5010780" cy="6575612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992003" y="121023"/>
            <a:ext cx="1015663" cy="6575612"/>
          </a:xfrm>
          <a:prstGeom prst="rect">
            <a:avLst/>
          </a:prstGeom>
          <a:solidFill>
            <a:srgbClr val="FFC000"/>
          </a:solidFill>
        </p:spPr>
        <p:txBody>
          <a:bodyPr vert="eaVert" wrap="square" rtlCol="0">
            <a:spAutoFit/>
          </a:bodyPr>
          <a:lstStyle/>
          <a:p>
            <a:r>
              <a:rPr lang="zh-TW" altLang="en-US" sz="5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我們的 現在進行式</a:t>
            </a:r>
            <a:endParaRPr lang="zh-TW" altLang="en-US" sz="5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35991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24485" t="29989" r="38787" b="42546"/>
          <a:stretch/>
        </p:blipFill>
        <p:spPr>
          <a:xfrm>
            <a:off x="101708" y="1453105"/>
            <a:ext cx="11132456" cy="4410638"/>
          </a:xfrm>
          <a:prstGeom prst="rect">
            <a:avLst/>
          </a:prstGeom>
        </p:spPr>
      </p:pic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699248" y="376518"/>
            <a:ext cx="10219764" cy="942117"/>
          </a:xfrm>
        </p:spPr>
        <p:txBody>
          <a:bodyPr>
            <a:noAutofit/>
          </a:bodyPr>
          <a:lstStyle/>
          <a:p>
            <a:r>
              <a:rPr lang="zh-TW" altLang="en-US" sz="5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面對 </a:t>
            </a:r>
            <a:r>
              <a:rPr lang="en-US" altLang="zh-TW" sz="5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sz="5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年國教 </a:t>
            </a:r>
            <a:r>
              <a:rPr lang="en-US" altLang="zh-TW" sz="5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108</a:t>
            </a:r>
            <a:r>
              <a:rPr lang="zh-TW" altLang="en-US" sz="5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新課綱時代</a:t>
            </a:r>
            <a:endParaRPr lang="zh-TW" altLang="en-US" sz="54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43754" y="3200400"/>
            <a:ext cx="2581836" cy="228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3229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1071560" y="164886"/>
            <a:ext cx="84733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108</a:t>
            </a:r>
            <a:r>
              <a:rPr lang="zh-TW" altLang="en-US" sz="4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新課綱  相關詞語知多少？</a:t>
            </a:r>
            <a:endParaRPr lang="zh-TW" altLang="en-US" sz="4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6946654" y="2756716"/>
            <a:ext cx="2217911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solidFill>
                  <a:srgbClr val="006600"/>
                </a:solidFill>
              </a:rPr>
              <a:t>9.</a:t>
            </a:r>
            <a:r>
              <a:rPr lang="zh-TW" altLang="en-US" sz="2800" b="1" dirty="0" smtClean="0">
                <a:solidFill>
                  <a:srgbClr val="006600"/>
                </a:solidFill>
              </a:rPr>
              <a:t>課程</a:t>
            </a:r>
            <a:r>
              <a:rPr lang="zh-TW" altLang="en-US" sz="2800" b="1" dirty="0">
                <a:solidFill>
                  <a:srgbClr val="006600"/>
                </a:solidFill>
              </a:rPr>
              <a:t>地圖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6959266" y="1207922"/>
            <a:ext cx="2212869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solidFill>
                  <a:srgbClr val="006600"/>
                </a:solidFill>
              </a:rPr>
              <a:t>3.</a:t>
            </a:r>
            <a:r>
              <a:rPr lang="zh-TW" altLang="en-US" sz="2800" b="1" dirty="0" smtClean="0">
                <a:solidFill>
                  <a:srgbClr val="006600"/>
                </a:solidFill>
              </a:rPr>
              <a:t>核心</a:t>
            </a:r>
            <a:r>
              <a:rPr lang="zh-TW" altLang="en-US" sz="2800" b="1" dirty="0">
                <a:solidFill>
                  <a:srgbClr val="006600"/>
                </a:solidFill>
              </a:rPr>
              <a:t>素養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1209822" y="1955215"/>
            <a:ext cx="206068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solidFill>
                  <a:srgbClr val="006600"/>
                </a:solidFill>
              </a:rPr>
              <a:t>4.</a:t>
            </a:r>
            <a:r>
              <a:rPr lang="zh-TW" altLang="en-US" sz="2800" b="1" dirty="0" smtClean="0">
                <a:solidFill>
                  <a:srgbClr val="006600"/>
                </a:solidFill>
              </a:rPr>
              <a:t>三</a:t>
            </a:r>
            <a:r>
              <a:rPr lang="zh-TW" altLang="en-US" sz="2800" b="1" dirty="0">
                <a:solidFill>
                  <a:srgbClr val="006600"/>
                </a:solidFill>
              </a:rPr>
              <a:t>面九項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1209822" y="1184575"/>
            <a:ext cx="206068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solidFill>
                  <a:srgbClr val="006600"/>
                </a:solidFill>
              </a:rPr>
              <a:t>1.</a:t>
            </a:r>
            <a:r>
              <a:rPr lang="zh-TW" altLang="en-US" sz="2800" b="1" dirty="0" smtClean="0">
                <a:solidFill>
                  <a:srgbClr val="006600"/>
                </a:solidFill>
              </a:rPr>
              <a:t>課程</a:t>
            </a:r>
            <a:r>
              <a:rPr lang="zh-TW" altLang="en-US" sz="2800" b="1" dirty="0">
                <a:solidFill>
                  <a:srgbClr val="006600"/>
                </a:solidFill>
              </a:rPr>
              <a:t>綱要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3669183" y="1950987"/>
            <a:ext cx="294263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solidFill>
                  <a:srgbClr val="006600"/>
                </a:solidFill>
              </a:rPr>
              <a:t>5.</a:t>
            </a:r>
            <a:r>
              <a:rPr lang="zh-TW" altLang="en-US" sz="2800" b="1" dirty="0" smtClean="0">
                <a:solidFill>
                  <a:srgbClr val="006600"/>
                </a:solidFill>
              </a:rPr>
              <a:t>自發 </a:t>
            </a:r>
            <a:r>
              <a:rPr lang="zh-TW" altLang="en-US" sz="2800" b="1" dirty="0">
                <a:solidFill>
                  <a:srgbClr val="006600"/>
                </a:solidFill>
              </a:rPr>
              <a:t>互動 共好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6959266" y="4722578"/>
            <a:ext cx="2212869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solidFill>
                  <a:srgbClr val="006600"/>
                </a:solidFill>
              </a:rPr>
              <a:t>15.</a:t>
            </a:r>
            <a:r>
              <a:rPr lang="zh-TW" altLang="en-US" sz="2800" b="1" dirty="0" smtClean="0">
                <a:solidFill>
                  <a:srgbClr val="006600"/>
                </a:solidFill>
              </a:rPr>
              <a:t>翻轉</a:t>
            </a:r>
            <a:r>
              <a:rPr lang="zh-TW" altLang="en-US" sz="2800" b="1" dirty="0">
                <a:solidFill>
                  <a:srgbClr val="006600"/>
                </a:solidFill>
              </a:rPr>
              <a:t>教學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3692717" y="1191851"/>
            <a:ext cx="2919098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solidFill>
                  <a:srgbClr val="006600"/>
                </a:solidFill>
              </a:rPr>
              <a:t>2.</a:t>
            </a:r>
            <a:r>
              <a:rPr lang="zh-TW" altLang="en-US" sz="2800" b="1" dirty="0" smtClean="0">
                <a:solidFill>
                  <a:srgbClr val="006600"/>
                </a:solidFill>
              </a:rPr>
              <a:t>總綱  </a:t>
            </a:r>
            <a:r>
              <a:rPr lang="zh-TW" altLang="en-US" sz="2800" b="1" dirty="0">
                <a:solidFill>
                  <a:srgbClr val="006600"/>
                </a:solidFill>
              </a:rPr>
              <a:t>領綱</a:t>
            </a:r>
          </a:p>
        </p:txBody>
      </p:sp>
      <p:sp>
        <p:nvSpPr>
          <p:cNvPr id="12" name="文字方塊 11"/>
          <p:cNvSpPr txBox="1"/>
          <p:nvPr/>
        </p:nvSpPr>
        <p:spPr>
          <a:xfrm>
            <a:off x="1209821" y="3803073"/>
            <a:ext cx="2222695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solidFill>
                  <a:srgbClr val="006600"/>
                </a:solidFill>
              </a:rPr>
              <a:t>10.</a:t>
            </a:r>
            <a:r>
              <a:rPr lang="zh-TW" altLang="en-US" sz="2800" b="1" dirty="0" smtClean="0">
                <a:solidFill>
                  <a:srgbClr val="006600"/>
                </a:solidFill>
              </a:rPr>
              <a:t>學習</a:t>
            </a:r>
            <a:r>
              <a:rPr lang="zh-TW" altLang="en-US" sz="2800" b="1" dirty="0">
                <a:solidFill>
                  <a:srgbClr val="006600"/>
                </a:solidFill>
              </a:rPr>
              <a:t>重點</a:t>
            </a:r>
          </a:p>
        </p:txBody>
      </p:sp>
      <p:sp>
        <p:nvSpPr>
          <p:cNvPr id="13" name="文字方塊 12"/>
          <p:cNvSpPr txBox="1"/>
          <p:nvPr/>
        </p:nvSpPr>
        <p:spPr>
          <a:xfrm>
            <a:off x="3669184" y="3768698"/>
            <a:ext cx="2942630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solidFill>
                  <a:srgbClr val="006600"/>
                </a:solidFill>
              </a:rPr>
              <a:t>11.</a:t>
            </a:r>
            <a:r>
              <a:rPr lang="zh-TW" altLang="en-US" sz="2800" b="1" dirty="0" smtClean="0">
                <a:solidFill>
                  <a:srgbClr val="006600"/>
                </a:solidFill>
              </a:rPr>
              <a:t>學習</a:t>
            </a:r>
            <a:r>
              <a:rPr lang="zh-TW" altLang="en-US" sz="2800" b="1" dirty="0">
                <a:solidFill>
                  <a:srgbClr val="006600"/>
                </a:solidFill>
              </a:rPr>
              <a:t>內容</a:t>
            </a:r>
          </a:p>
        </p:txBody>
      </p:sp>
      <p:sp>
        <p:nvSpPr>
          <p:cNvPr id="14" name="文字方塊 13"/>
          <p:cNvSpPr txBox="1"/>
          <p:nvPr/>
        </p:nvSpPr>
        <p:spPr>
          <a:xfrm>
            <a:off x="6939084" y="3713448"/>
            <a:ext cx="2225481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solidFill>
                  <a:srgbClr val="006600"/>
                </a:solidFill>
              </a:rPr>
              <a:t>12.</a:t>
            </a:r>
            <a:r>
              <a:rPr lang="zh-TW" altLang="en-US" sz="2800" b="1" dirty="0" smtClean="0">
                <a:solidFill>
                  <a:srgbClr val="006600"/>
                </a:solidFill>
              </a:rPr>
              <a:t>學習</a:t>
            </a:r>
            <a:r>
              <a:rPr lang="zh-TW" altLang="en-US" sz="2800" b="1" dirty="0">
                <a:solidFill>
                  <a:srgbClr val="006600"/>
                </a:solidFill>
              </a:rPr>
              <a:t>表現</a:t>
            </a:r>
          </a:p>
        </p:txBody>
      </p:sp>
      <p:sp>
        <p:nvSpPr>
          <p:cNvPr id="15" name="文字方塊 14"/>
          <p:cNvSpPr txBox="1"/>
          <p:nvPr/>
        </p:nvSpPr>
        <p:spPr>
          <a:xfrm>
            <a:off x="3669183" y="2794025"/>
            <a:ext cx="2942631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solidFill>
                  <a:srgbClr val="006600"/>
                </a:solidFill>
              </a:rPr>
              <a:t>8.</a:t>
            </a:r>
            <a:r>
              <a:rPr lang="zh-TW" altLang="en-US" sz="2800" b="1" dirty="0" smtClean="0">
                <a:solidFill>
                  <a:srgbClr val="006600"/>
                </a:solidFill>
              </a:rPr>
              <a:t>彈性</a:t>
            </a:r>
            <a:r>
              <a:rPr lang="zh-TW" altLang="en-US" sz="2800" b="1" dirty="0">
                <a:solidFill>
                  <a:srgbClr val="006600"/>
                </a:solidFill>
              </a:rPr>
              <a:t>學習課程</a:t>
            </a:r>
          </a:p>
        </p:txBody>
      </p:sp>
      <p:sp>
        <p:nvSpPr>
          <p:cNvPr id="16" name="文字方塊 15"/>
          <p:cNvSpPr txBox="1"/>
          <p:nvPr/>
        </p:nvSpPr>
        <p:spPr>
          <a:xfrm>
            <a:off x="6946654" y="1900916"/>
            <a:ext cx="2225481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solidFill>
                  <a:srgbClr val="006600"/>
                </a:solidFill>
              </a:rPr>
              <a:t>6.</a:t>
            </a:r>
            <a:r>
              <a:rPr lang="zh-TW" altLang="en-US" sz="2800" b="1" dirty="0" smtClean="0">
                <a:solidFill>
                  <a:srgbClr val="006600"/>
                </a:solidFill>
              </a:rPr>
              <a:t>部</a:t>
            </a:r>
            <a:r>
              <a:rPr lang="zh-TW" altLang="en-US" sz="2800" b="1" dirty="0">
                <a:solidFill>
                  <a:srgbClr val="006600"/>
                </a:solidFill>
              </a:rPr>
              <a:t>定課程</a:t>
            </a:r>
          </a:p>
        </p:txBody>
      </p:sp>
      <p:sp>
        <p:nvSpPr>
          <p:cNvPr id="17" name="文字方塊 16"/>
          <p:cNvSpPr txBox="1"/>
          <p:nvPr/>
        </p:nvSpPr>
        <p:spPr>
          <a:xfrm>
            <a:off x="1209822" y="2772814"/>
            <a:ext cx="206068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solidFill>
                  <a:srgbClr val="006600"/>
                </a:solidFill>
              </a:rPr>
              <a:t>7.</a:t>
            </a:r>
            <a:r>
              <a:rPr lang="zh-TW" altLang="en-US" sz="2800" b="1" dirty="0" smtClean="0">
                <a:solidFill>
                  <a:srgbClr val="006600"/>
                </a:solidFill>
              </a:rPr>
              <a:t>校訂</a:t>
            </a:r>
            <a:r>
              <a:rPr lang="zh-TW" altLang="en-US" sz="2800" b="1" dirty="0">
                <a:solidFill>
                  <a:srgbClr val="006600"/>
                </a:solidFill>
              </a:rPr>
              <a:t>課程</a:t>
            </a:r>
          </a:p>
        </p:txBody>
      </p:sp>
      <p:sp>
        <p:nvSpPr>
          <p:cNvPr id="18" name="文字方塊 17"/>
          <p:cNvSpPr txBox="1"/>
          <p:nvPr/>
        </p:nvSpPr>
        <p:spPr>
          <a:xfrm>
            <a:off x="1209822" y="4776552"/>
            <a:ext cx="206068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solidFill>
                  <a:srgbClr val="006600"/>
                </a:solidFill>
              </a:rPr>
              <a:t>13.</a:t>
            </a:r>
            <a:r>
              <a:rPr lang="zh-TW" altLang="en-US" sz="2800" b="1" dirty="0" smtClean="0">
                <a:solidFill>
                  <a:srgbClr val="006600"/>
                </a:solidFill>
              </a:rPr>
              <a:t>情境</a:t>
            </a:r>
            <a:r>
              <a:rPr lang="zh-TW" altLang="en-US" sz="2800" b="1" dirty="0">
                <a:solidFill>
                  <a:srgbClr val="006600"/>
                </a:solidFill>
              </a:rPr>
              <a:t>化</a:t>
            </a:r>
          </a:p>
        </p:txBody>
      </p:sp>
      <p:sp>
        <p:nvSpPr>
          <p:cNvPr id="19" name="文字方塊 18"/>
          <p:cNvSpPr txBox="1"/>
          <p:nvPr/>
        </p:nvSpPr>
        <p:spPr>
          <a:xfrm>
            <a:off x="1457604" y="5679310"/>
            <a:ext cx="7616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b="1" dirty="0" smtClean="0">
                <a:solidFill>
                  <a:srgbClr val="FF0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＊</a:t>
            </a:r>
            <a:r>
              <a:rPr lang="zh-TW" altLang="en-US" sz="4000" b="1" dirty="0" smtClean="0">
                <a:solidFill>
                  <a:srgbClr val="FF0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＊  </a:t>
            </a:r>
            <a:r>
              <a:rPr lang="zh-TW" altLang="en-US" sz="4000" b="1" dirty="0" smtClean="0">
                <a:solidFill>
                  <a:srgbClr val="FF0000"/>
                </a:solidFill>
              </a:rPr>
              <a:t>素養</a:t>
            </a:r>
            <a:r>
              <a:rPr lang="zh-TW" altLang="en-US" sz="4000" b="1" dirty="0">
                <a:solidFill>
                  <a:srgbClr val="FF0000"/>
                </a:solidFill>
              </a:rPr>
              <a:t>導向的課程</a:t>
            </a:r>
            <a:r>
              <a:rPr lang="zh-TW" altLang="en-US" sz="4000" b="1" dirty="0" smtClean="0">
                <a:solidFill>
                  <a:srgbClr val="FF0000"/>
                </a:solidFill>
              </a:rPr>
              <a:t>設計  </a:t>
            </a:r>
            <a:r>
              <a:rPr lang="en-US" altLang="zh-TW" sz="4000" b="1" dirty="0" smtClean="0">
                <a:solidFill>
                  <a:srgbClr val="FF0000"/>
                </a:solidFill>
                <a:latin typeface="新細明體" panose="02020500000000000000" pitchFamily="18" charset="-120"/>
              </a:rPr>
              <a:t>＊</a:t>
            </a:r>
            <a:r>
              <a:rPr lang="zh-TW" altLang="en-US" sz="4000" b="1" dirty="0">
                <a:solidFill>
                  <a:srgbClr val="FF0000"/>
                </a:solidFill>
                <a:latin typeface="新細明體" panose="02020500000000000000" pitchFamily="18" charset="-120"/>
              </a:rPr>
              <a:t>＊</a:t>
            </a:r>
            <a:endParaRPr lang="zh-TW" altLang="en-US" sz="4000" b="1" dirty="0">
              <a:solidFill>
                <a:srgbClr val="FF0000"/>
              </a:solidFill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3687674" y="4744976"/>
            <a:ext cx="2924140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solidFill>
                  <a:srgbClr val="006600"/>
                </a:solidFill>
              </a:rPr>
              <a:t>14.</a:t>
            </a:r>
            <a:r>
              <a:rPr lang="zh-TW" altLang="en-US" sz="2800" b="1" dirty="0" smtClean="0">
                <a:solidFill>
                  <a:srgbClr val="006600"/>
                </a:solidFill>
              </a:rPr>
              <a:t>跨</a:t>
            </a:r>
            <a:r>
              <a:rPr lang="zh-TW" altLang="en-US" sz="2800" b="1" dirty="0">
                <a:solidFill>
                  <a:srgbClr val="006600"/>
                </a:solidFill>
              </a:rPr>
              <a:t>領域</a:t>
            </a:r>
          </a:p>
        </p:txBody>
      </p:sp>
    </p:spTree>
    <p:extLst>
      <p:ext uri="{BB962C8B-B14F-4D97-AF65-F5344CB8AC3E}">
        <p14:creationId xmlns:p14="http://schemas.microsoft.com/office/powerpoint/2010/main" val="3359506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667634" y="0"/>
            <a:ext cx="4189135" cy="582594"/>
          </a:xfrm>
        </p:spPr>
        <p:txBody>
          <a:bodyPr>
            <a:noAutofit/>
          </a:bodyPr>
          <a:lstStyle/>
          <a:p>
            <a:r>
              <a:rPr lang="zh-TW" altLang="en-US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有哪些地方不一樣？</a:t>
            </a:r>
            <a:endParaRPr lang="zh-TW" altLang="en-US" sz="36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7461764"/>
              </p:ext>
            </p:extLst>
          </p:nvPr>
        </p:nvGraphicFramePr>
        <p:xfrm>
          <a:off x="1566834" y="613618"/>
          <a:ext cx="8390736" cy="53516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69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575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862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47322"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九年一貫</a:t>
                      </a:r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十二年國教 </a:t>
                      </a:r>
                      <a:r>
                        <a:rPr lang="en-US" altLang="zh-TW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108</a:t>
                      </a:r>
                      <a:r>
                        <a:rPr lang="zh-TW" altLang="en-US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課綱</a:t>
                      </a:r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3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課程理念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80975" indent="-180975">
                        <a:buFont typeface="Arial" pitchFamily="34" charset="0"/>
                        <a:buChar char="•"/>
                      </a:pPr>
                      <a:r>
                        <a:rPr lang="zh-TW" altLang="en-US" sz="20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能力導向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80975" indent="-180975">
                        <a:buFont typeface="Arial" pitchFamily="34" charset="0"/>
                        <a:buChar char="•"/>
                      </a:pPr>
                      <a:r>
                        <a:rPr lang="zh-TW" altLang="en-US" sz="2000" b="1" kern="12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素養導向</a:t>
                      </a:r>
                      <a:endParaRPr lang="zh-TW" altLang="en-US" sz="2000" b="1" kern="1200" dirty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21856">
                <a:tc>
                  <a:txBody>
                    <a:bodyPr/>
                    <a:lstStyle/>
                    <a:p>
                      <a:r>
                        <a:rPr lang="zh-TW" altLang="en-US" sz="20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課程架構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七大領域</a:t>
                      </a:r>
                      <a:endParaRPr lang="en-US" altLang="zh-TW" sz="2000" kern="1200" dirty="0" smtClean="0">
                        <a:solidFill>
                          <a:schemeClr val="dk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「自然與生活科技」合一</a:t>
                      </a:r>
                      <a:endParaRPr lang="en-US" altLang="zh-TW" sz="2000" kern="1200" dirty="0" smtClean="0">
                        <a:solidFill>
                          <a:schemeClr val="dk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altLang="zh-TW" sz="2000" kern="1200" dirty="0" smtClean="0">
                        <a:solidFill>
                          <a:schemeClr val="dk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180975" indent="-180975">
                        <a:buFont typeface="Arial" pitchFamily="34" charset="0"/>
                        <a:buChar char="•"/>
                      </a:pP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節數採彈性</a:t>
                      </a:r>
                      <a:r>
                        <a:rPr lang="zh-TW" altLang="en-US" sz="2000" kern="12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比例制</a:t>
                      </a:r>
                      <a:endParaRPr lang="en-US" altLang="zh-TW" sz="2000" kern="1200" dirty="0" smtClean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180975" indent="-180975">
                        <a:buFont typeface="Arial" pitchFamily="34" charset="0"/>
                        <a:buChar char="•"/>
                      </a:pP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彈性學習「</a:t>
                      </a:r>
                      <a:r>
                        <a:rPr lang="zh-TW" altLang="en-US" sz="2000" kern="12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節數</a:t>
                      </a: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」，其使用無明確規範</a:t>
                      </a:r>
                      <a:endParaRPr lang="en-US" altLang="zh-TW" sz="2000" kern="1200" dirty="0" smtClean="0">
                        <a:solidFill>
                          <a:schemeClr val="dk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180975" indent="-180975">
                        <a:buFont typeface="Arial" pitchFamily="34" charset="0"/>
                        <a:buChar char="•"/>
                      </a:pP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重大議題設置課綱</a:t>
                      </a:r>
                      <a:endParaRPr lang="en-US" altLang="zh-TW" sz="2000" kern="1200" dirty="0" smtClean="0">
                        <a:solidFill>
                          <a:schemeClr val="dk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180975" indent="-180975">
                        <a:buFont typeface="Arial" pitchFamily="34" charset="0"/>
                        <a:buChar char="•"/>
                      </a:pP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小學低年級「生活課程」與「綜合活動」分設</a:t>
                      </a:r>
                      <a:endParaRPr lang="en-US" altLang="zh-TW" sz="2000" kern="1200" dirty="0" smtClean="0">
                        <a:solidFill>
                          <a:schemeClr val="dk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180975" indent="-180975">
                        <a:buFont typeface="Arial" pitchFamily="34" charset="0"/>
                        <a:buChar char="•"/>
                      </a:pP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各領域學習階段劃分不一</a:t>
                      </a:r>
                      <a:endParaRPr lang="en-US" altLang="zh-TW" sz="2000" kern="1200" dirty="0" smtClean="0">
                        <a:solidFill>
                          <a:schemeClr val="dk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endParaRPr lang="zh-TW" altLang="en-US" sz="2000" kern="1200" dirty="0">
                        <a:solidFill>
                          <a:schemeClr val="dk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80975" indent="-180975">
                        <a:buFont typeface="Arial" pitchFamily="34" charset="0"/>
                        <a:buChar char="•"/>
                      </a:pPr>
                      <a:r>
                        <a:rPr lang="zh-TW" altLang="en-US" sz="2000" kern="12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八大領域</a:t>
                      </a:r>
                      <a:endParaRPr lang="en-US" altLang="zh-TW" sz="2000" kern="1200" dirty="0" smtClean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180975" indent="-180975">
                        <a:buFont typeface="Arial" pitchFamily="34" charset="0"/>
                        <a:buChar char="•"/>
                      </a:pPr>
                      <a:r>
                        <a:rPr lang="zh-TW" altLang="en-US" sz="2000" kern="12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分為「自然科學」及「科技」領域</a:t>
                      </a:r>
                      <a:endParaRPr lang="en-US" altLang="zh-TW" sz="2000" kern="1200" dirty="0" smtClean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180975" indent="-180975">
                        <a:buFont typeface="Arial" pitchFamily="34" charset="0"/>
                        <a:buChar char="•"/>
                      </a:pPr>
                      <a:r>
                        <a:rPr lang="zh-TW" altLang="en-US" sz="2000" kern="12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節數</a:t>
                      </a:r>
                      <a:r>
                        <a:rPr lang="zh-TW" altLang="en-US" sz="2000" b="1" kern="12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固定</a:t>
                      </a:r>
                      <a:r>
                        <a:rPr lang="en-US" altLang="zh-TW" sz="2000" kern="12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〈</a:t>
                      </a:r>
                      <a:r>
                        <a:rPr lang="zh-TW" altLang="en-US" sz="2000" b="1" kern="12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國中國語文</a:t>
                      </a:r>
                      <a:r>
                        <a:rPr lang="en-US" altLang="zh-TW" sz="2000" b="1" kern="12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</a:t>
                      </a:r>
                      <a:r>
                        <a:rPr lang="zh-TW" altLang="en-US" sz="2000" b="1" kern="12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節</a:t>
                      </a:r>
                      <a:r>
                        <a:rPr lang="en-US" altLang="zh-TW" sz="2000" b="1" kern="12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/</a:t>
                      </a:r>
                      <a:r>
                        <a:rPr lang="zh-TW" altLang="en-US" sz="2000" b="1" kern="12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週</a:t>
                      </a:r>
                      <a:r>
                        <a:rPr lang="en-US" altLang="zh-TW" sz="2000" kern="12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〉</a:t>
                      </a:r>
                    </a:p>
                    <a:p>
                      <a:pPr marL="180975" indent="-180975">
                        <a:buFont typeface="Arial" pitchFamily="34" charset="0"/>
                        <a:buChar char="•"/>
                      </a:pPr>
                      <a:r>
                        <a:rPr lang="zh-TW" altLang="en-US" sz="2000" b="0" kern="12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彈性學習</a:t>
                      </a:r>
                      <a:r>
                        <a:rPr lang="zh-TW" altLang="en-US" sz="2000" b="1" kern="12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「課程」</a:t>
                      </a:r>
                      <a:r>
                        <a:rPr lang="zh-TW" altLang="en-US" sz="2000" kern="12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，其使用有明確規範</a:t>
                      </a:r>
                      <a:endParaRPr lang="en-US" altLang="zh-TW" sz="2000" kern="1200" dirty="0" smtClean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180975" indent="-180975">
                        <a:buFont typeface="Arial" pitchFamily="34" charset="0"/>
                        <a:buChar char="•"/>
                      </a:pPr>
                      <a:r>
                        <a:rPr lang="zh-TW" altLang="en-US" sz="2000" b="1" kern="12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重大議題融入各領域</a:t>
                      </a:r>
                      <a:endParaRPr lang="en-US" altLang="zh-TW" sz="2000" b="1" kern="1200" dirty="0" smtClean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zh-TW" altLang="en-US" sz="2000" kern="12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小學低年級「綜合活動」融入「生活課程」</a:t>
                      </a:r>
                      <a:endParaRPr lang="en-US" altLang="zh-TW" sz="2000" kern="1200" dirty="0" smtClean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180975" indent="-180975">
                        <a:buFont typeface="Arial" pitchFamily="34" charset="0"/>
                        <a:buChar char="•"/>
                      </a:pPr>
                      <a:r>
                        <a:rPr lang="zh-TW" altLang="en-US" sz="2000" kern="12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各領域學習階段統一劃分</a:t>
                      </a:r>
                      <a:endParaRPr lang="en-US" altLang="zh-TW" sz="2000" kern="1200" dirty="0" smtClean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180975" indent="-180975">
                        <a:buFont typeface="Arial" pitchFamily="34" charset="0"/>
                        <a:buChar char="•"/>
                      </a:pPr>
                      <a:r>
                        <a:rPr lang="zh-TW" altLang="en-US" sz="2000" kern="12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增設「新住民語文」</a:t>
                      </a:r>
                      <a:endParaRPr lang="zh-TW" altLang="en-US" sz="2000" kern="1200" dirty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4693">
                <a:tc>
                  <a:txBody>
                    <a:bodyPr/>
                    <a:lstStyle/>
                    <a:p>
                      <a:r>
                        <a:rPr lang="zh-TW" altLang="en-US" sz="20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實施要點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沒有「教師專業發展」與</a:t>
                      </a:r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「家長及民間參與」</a:t>
                      </a:r>
                      <a:endParaRPr lang="zh-TW" altLang="en-US" sz="2000" kern="1200" dirty="0" smtClean="0">
                        <a:solidFill>
                          <a:schemeClr val="dk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80975" indent="-180975">
                        <a:buFont typeface="Arial" pitchFamily="34" charset="0"/>
                        <a:buChar char="•"/>
                      </a:pPr>
                      <a:r>
                        <a:rPr lang="zh-TW" altLang="en-US" sz="2000" kern="12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加入「教師專業發展」與</a:t>
                      </a:r>
                      <a:r>
                        <a:rPr lang="zh-TW" altLang="zh-TW" sz="2000" kern="12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「家長及民間參與」</a:t>
                      </a:r>
                      <a:endParaRPr lang="zh-TW" altLang="en-US" sz="2000" kern="1200" dirty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1566834" y="5996248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sz="28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學習總節數不變</a:t>
            </a:r>
          </a:p>
        </p:txBody>
      </p:sp>
    </p:spTree>
    <p:extLst>
      <p:ext uri="{BB962C8B-B14F-4D97-AF65-F5344CB8AC3E}">
        <p14:creationId xmlns:p14="http://schemas.microsoft.com/office/powerpoint/2010/main" val="1206080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14278" t="24468" r="33332" b="5603"/>
          <a:stretch/>
        </p:blipFill>
        <p:spPr>
          <a:xfrm>
            <a:off x="1761564" y="134471"/>
            <a:ext cx="8672746" cy="6508375"/>
          </a:xfrm>
          <a:prstGeom prst="rect">
            <a:avLst/>
          </a:prstGeom>
        </p:spPr>
      </p:pic>
      <p:grpSp>
        <p:nvGrpSpPr>
          <p:cNvPr id="6" name="群組 5"/>
          <p:cNvGrpSpPr/>
          <p:nvPr/>
        </p:nvGrpSpPr>
        <p:grpSpPr>
          <a:xfrm>
            <a:off x="550989" y="5005166"/>
            <a:ext cx="9507411" cy="1358693"/>
            <a:chOff x="550989" y="5005166"/>
            <a:chExt cx="9043133" cy="1358693"/>
          </a:xfrm>
        </p:grpSpPr>
        <p:pic>
          <p:nvPicPr>
            <p:cNvPr id="2" name="圖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869141" y="5155298"/>
              <a:ext cx="7724981" cy="1063919"/>
            </a:xfrm>
            <a:prstGeom prst="rect">
              <a:avLst/>
            </a:prstGeom>
          </p:spPr>
        </p:pic>
        <p:sp>
          <p:nvSpPr>
            <p:cNvPr id="3" name="文字方塊 2"/>
            <p:cNvSpPr txBox="1"/>
            <p:nvPr/>
          </p:nvSpPr>
          <p:spPr>
            <a:xfrm rot="20982146">
              <a:off x="749561" y="5296725"/>
              <a:ext cx="164054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600" b="1" dirty="0" smtClean="0">
                  <a:solidFill>
                    <a:srgbClr val="FF0000"/>
                  </a:solidFill>
                </a:rPr>
                <a:t>強調</a:t>
              </a:r>
              <a:endParaRPr lang="zh-TW" altLang="en-US" sz="3600" b="1" dirty="0">
                <a:solidFill>
                  <a:srgbClr val="FF0000"/>
                </a:solidFill>
              </a:endParaRPr>
            </a:p>
          </p:txBody>
        </p:sp>
        <p:sp>
          <p:nvSpPr>
            <p:cNvPr id="5" name="六角星形 4"/>
            <p:cNvSpPr/>
            <p:nvPr/>
          </p:nvSpPr>
          <p:spPr>
            <a:xfrm rot="20910694">
              <a:off x="550989" y="5005166"/>
              <a:ext cx="1459700" cy="1358693"/>
            </a:xfrm>
            <a:prstGeom prst="star6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1869142" y="3738282"/>
            <a:ext cx="8189258" cy="141701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8239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2884391" y="147918"/>
            <a:ext cx="74563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新舊課綱有什麼連結？</a:t>
            </a:r>
            <a:endParaRPr lang="zh-TW" altLang="en-US" sz="54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t="21872" b="9824"/>
          <a:stretch/>
        </p:blipFill>
        <p:spPr>
          <a:xfrm>
            <a:off x="1255342" y="1071248"/>
            <a:ext cx="10257293" cy="4854388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6" name="文字方塊 5"/>
          <p:cNvSpPr txBox="1"/>
          <p:nvPr/>
        </p:nvSpPr>
        <p:spPr>
          <a:xfrm>
            <a:off x="3839133" y="5777866"/>
            <a:ext cx="6367186" cy="92333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zh-TW" altLang="en-US" sz="5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豐富</a:t>
            </a:r>
            <a:r>
              <a:rPr lang="zh-TW" altLang="en-US" sz="5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與深化舊課綱</a:t>
            </a:r>
          </a:p>
        </p:txBody>
      </p:sp>
      <p:grpSp>
        <p:nvGrpSpPr>
          <p:cNvPr id="8" name="群組 7"/>
          <p:cNvGrpSpPr/>
          <p:nvPr/>
        </p:nvGrpSpPr>
        <p:grpSpPr>
          <a:xfrm>
            <a:off x="2280349" y="5580529"/>
            <a:ext cx="1457933" cy="1277471"/>
            <a:chOff x="1480254" y="5711289"/>
            <a:chExt cx="1450129" cy="1236934"/>
          </a:xfrm>
        </p:grpSpPr>
        <p:sp>
          <p:nvSpPr>
            <p:cNvPr id="5" name="六角星形 4"/>
            <p:cNvSpPr/>
            <p:nvPr/>
          </p:nvSpPr>
          <p:spPr>
            <a:xfrm rot="20910694">
              <a:off x="1480254" y="5711289"/>
              <a:ext cx="1450129" cy="1236934"/>
            </a:xfrm>
            <a:prstGeom prst="star6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651319" y="6026213"/>
              <a:ext cx="1107996" cy="64633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zh-TW" altLang="en-US" sz="3600" b="1" dirty="0">
                  <a:solidFill>
                    <a:srgbClr val="FF0000"/>
                  </a:solidFill>
                </a:rPr>
                <a:t>強調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86240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13125" t="21163" r="32500" b="5076"/>
          <a:stretch/>
        </p:blipFill>
        <p:spPr>
          <a:xfrm>
            <a:off x="1600199" y="-14293"/>
            <a:ext cx="9010746" cy="6872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257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hape 558"/>
          <p:cNvSpPr>
            <a:spLocks noGrp="1"/>
          </p:cNvSpPr>
          <p:nvPr>
            <p:ph type="title"/>
          </p:nvPr>
        </p:nvSpPr>
        <p:spPr>
          <a:xfrm>
            <a:off x="1908175" y="405250"/>
            <a:ext cx="8520112" cy="763588"/>
          </a:xfrm>
        </p:spPr>
        <p:txBody>
          <a:bodyPr>
            <a:normAutofit fontScale="90000"/>
          </a:bodyPr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  <a:buSzPct val="25000"/>
            </a:pPr>
            <a:r>
              <a:rPr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Arial" pitchFamily="34" charset="0"/>
              </a:rPr>
              <a:t> </a:t>
            </a:r>
            <a:r>
              <a:rPr lang="en-US" altLang="zh-TW" b="1" dirty="0" err="1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Arial" pitchFamily="34" charset="0"/>
              </a:rPr>
              <a:t>課程架構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Arial" pitchFamily="34" charset="0"/>
              </a:rPr>
              <a:t>--</a:t>
            </a:r>
            <a:r>
              <a:rPr lang="en-US" altLang="zh-TW" b="1" dirty="0" err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Arial" pitchFamily="34" charset="0"/>
              </a:rPr>
              <a:t>各學習階段課程類型</a:t>
            </a:r>
            <a:endParaRPr lang="en-US" altLang="zh-TW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  <a:cs typeface="Times New Roman" pitchFamily="18" charset="0"/>
              <a:sym typeface="Arial" pitchFamily="34" charset="0"/>
            </a:endParaRPr>
          </a:p>
        </p:txBody>
      </p:sp>
      <p:sp>
        <p:nvSpPr>
          <p:cNvPr id="62467" name="投影片編號版面配置區 5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  <a:buFont typeface="Calibri" pitchFamily="34" charset="0"/>
              <a:buNone/>
            </a:pPr>
            <a:fld id="{16BBD63E-DED7-457D-A37B-8A266C9243A1}" type="slidenum">
              <a:rPr lang="en-US" altLang="zh-TW" sz="1200">
                <a:solidFill>
                  <a:srgbClr val="888888"/>
                </a:solidFill>
                <a:latin typeface="標楷體" pitchFamily="65" charset="-120"/>
                <a:ea typeface="標楷體" pitchFamily="65" charset="-120"/>
                <a:cs typeface="Calibri" pitchFamily="34" charset="0"/>
              </a:rPr>
              <a:pPr>
                <a:spcBef>
                  <a:spcPct val="0"/>
                </a:spcBef>
                <a:buFont typeface="Calibri" pitchFamily="34" charset="0"/>
                <a:buNone/>
              </a:pPr>
              <a:t>8</a:t>
            </a:fld>
            <a:endParaRPr lang="en-US" altLang="zh-TW" sz="1200">
              <a:solidFill>
                <a:srgbClr val="888888"/>
              </a:solidFill>
              <a:latin typeface="標楷體" pitchFamily="65" charset="-120"/>
              <a:ea typeface="標楷體" pitchFamily="65" charset="-120"/>
              <a:cs typeface="Calibri" pitchFamily="34" charset="0"/>
            </a:endParaRPr>
          </a:p>
        </p:txBody>
      </p:sp>
      <p:pic>
        <p:nvPicPr>
          <p:cNvPr id="62468" name="Shape 560"/>
          <p:cNvPicPr preferRelativeResize="0"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9"/>
          <a:stretch/>
        </p:blipFill>
        <p:spPr bwMode="auto">
          <a:xfrm>
            <a:off x="1992314" y="1226372"/>
            <a:ext cx="8351837" cy="5514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5519738" y="1341438"/>
            <a:ext cx="2570162" cy="2159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8183564" y="1341438"/>
            <a:ext cx="1944687" cy="2159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2135188" y="2205038"/>
            <a:ext cx="3294062" cy="1295400"/>
          </a:xfrm>
          <a:prstGeom prst="rect">
            <a:avLst/>
          </a:prstGeom>
          <a:solidFill>
            <a:srgbClr val="FFFF99">
              <a:alpha val="14902"/>
            </a:srgbClr>
          </a:solidFill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6289552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934387" y="1050926"/>
            <a:ext cx="8424863" cy="56904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TW" altLang="en-US"/>
          </a:p>
        </p:txBody>
      </p:sp>
      <p:sp>
        <p:nvSpPr>
          <p:cNvPr id="64515" name="Shape 566"/>
          <p:cNvSpPr>
            <a:spLocks noGrp="1"/>
          </p:cNvSpPr>
          <p:nvPr>
            <p:ph type="title"/>
          </p:nvPr>
        </p:nvSpPr>
        <p:spPr>
          <a:xfrm>
            <a:off x="1815870" y="169864"/>
            <a:ext cx="8661896" cy="1008062"/>
          </a:xfrm>
        </p:spPr>
        <p:txBody>
          <a:bodyPr vert="horz" lIns="91425" tIns="45700" rIns="91425" bIns="45700" rtlCol="0" anchor="b">
            <a:normAutofit/>
          </a:bodyPr>
          <a:lstStyle/>
          <a:p>
            <a:pPr algn="l" eaLnBrk="1" hangingPunct="1">
              <a:buSzPct val="25000"/>
            </a:pPr>
            <a:r>
              <a:rPr lang="en-US" altLang="zh-TW" sz="36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  <a:cs typeface="Arial" pitchFamily="34" charset="0"/>
                <a:sym typeface="Arial" pitchFamily="34" charset="0"/>
              </a:rPr>
              <a:t> </a:t>
            </a:r>
            <a:r>
              <a:rPr lang="en-US" altLang="zh-TW" sz="36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  <a:cs typeface="Arial" pitchFamily="34" charset="0"/>
                <a:sym typeface="Arial" pitchFamily="34" charset="0"/>
              </a:rPr>
              <a:t> </a:t>
            </a:r>
            <a:r>
              <a:rPr lang="en-US" altLang="zh-TW" sz="54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Arial" pitchFamily="34" charset="0"/>
                <a:sym typeface="Arial" pitchFamily="34" charset="0"/>
              </a:rPr>
              <a:t> </a:t>
            </a:r>
            <a:r>
              <a:rPr lang="en-US" altLang="zh-TW" sz="5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Arial" pitchFamily="34" charset="0"/>
                <a:sym typeface="Arial" pitchFamily="34" charset="0"/>
              </a:rPr>
              <a:t> </a:t>
            </a:r>
            <a:r>
              <a:rPr lang="en-US" altLang="zh-TW" sz="5400" b="1" dirty="0" err="1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Arial" pitchFamily="34" charset="0"/>
                <a:sym typeface="Arial" pitchFamily="34" charset="0"/>
              </a:rPr>
              <a:t>連貫統整與多元適性</a:t>
            </a:r>
            <a:endParaRPr lang="en-US" altLang="zh-TW" sz="54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  <a:cs typeface="Arial" pitchFamily="34" charset="0"/>
              <a:sym typeface="Arial" pitchFamily="34" charset="0"/>
            </a:endParaRPr>
          </a:p>
        </p:txBody>
      </p:sp>
      <p:sp>
        <p:nvSpPr>
          <p:cNvPr id="64516" name="投影片編號版面配置區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7CB906C-2C97-4F17-9CCA-8D70C6892C0A}" type="slidenum">
              <a:rPr lang="zh-TW" altLang="en-US" sz="1200">
                <a:solidFill>
                  <a:srgbClr val="898989"/>
                </a:solidFill>
                <a:latin typeface="標楷體" pitchFamily="65" charset="-120"/>
                <a:ea typeface="標楷體" pitchFamily="65" charset="-120"/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US" altLang="zh-TW" sz="1200">
              <a:solidFill>
                <a:srgbClr val="898989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4517" name="文字方塊 1"/>
          <p:cNvSpPr txBox="1">
            <a:spLocks noChangeArrowheads="1"/>
          </p:cNvSpPr>
          <p:nvPr/>
        </p:nvSpPr>
        <p:spPr bwMode="auto">
          <a:xfrm>
            <a:off x="5808664" y="4913313"/>
            <a:ext cx="3887787" cy="40011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64518" name="Shape 567"/>
          <p:cNvPicPr preferRelativeResize="0">
            <a:picLocks noGrp="1"/>
          </p:cNvPicPr>
          <p:nvPr>
            <p:ph sz="quarter" idx="1"/>
          </p:nvPr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47" r="2681"/>
          <a:stretch/>
        </p:blipFill>
        <p:spPr>
          <a:xfrm>
            <a:off x="1631504" y="1052514"/>
            <a:ext cx="3574630" cy="5616575"/>
          </a:xfrm>
        </p:spPr>
      </p:pic>
      <p:cxnSp>
        <p:nvCxnSpPr>
          <p:cNvPr id="9" name="直線接點 8"/>
          <p:cNvCxnSpPr/>
          <p:nvPr/>
        </p:nvCxnSpPr>
        <p:spPr>
          <a:xfrm>
            <a:off x="1631950" y="4149725"/>
            <a:ext cx="8758238" cy="0"/>
          </a:xfrm>
          <a:prstGeom prst="line">
            <a:avLst/>
          </a:prstGeom>
          <a:ln w="57150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文字方塊 6"/>
          <p:cNvSpPr txBox="1"/>
          <p:nvPr/>
        </p:nvSpPr>
        <p:spPr>
          <a:xfrm>
            <a:off x="5437832" y="4295032"/>
            <a:ext cx="4546600" cy="2446337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zh-TW" altLang="en-US" sz="2800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部定（領域學習）課程</a:t>
            </a:r>
          </a:p>
          <a:p>
            <a:pPr>
              <a:lnSpc>
                <a:spcPts val="1800"/>
              </a:lnSpc>
              <a:defRPr/>
            </a:pPr>
            <a:endParaRPr lang="en-US" altLang="zh-TW" sz="2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defRPr/>
            </a:pPr>
            <a:r>
              <a:rPr lang="zh-TW" altLang="en-US" sz="2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由</a:t>
            </a:r>
            <a:r>
              <a:rPr lang="zh-TW" altLang="en-US" sz="22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國家統一規定</a:t>
            </a:r>
            <a:endParaRPr lang="en-US" altLang="zh-TW" sz="22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defRPr/>
            </a:pPr>
            <a:r>
              <a:rPr lang="zh-TW" altLang="en-US" sz="2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不同學習階段間注重</a:t>
            </a:r>
            <a:r>
              <a:rPr lang="zh-TW" altLang="en-US" sz="22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縱向連貫</a:t>
            </a:r>
            <a:endParaRPr lang="en-US" altLang="zh-TW" sz="22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defRPr/>
            </a:pPr>
            <a:r>
              <a:rPr lang="zh-TW" altLang="en-US" sz="2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不同領域（科目）間注重</a:t>
            </a:r>
            <a:r>
              <a:rPr lang="zh-TW" altLang="en-US" sz="22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橫向統整</a:t>
            </a:r>
            <a:endParaRPr lang="en-US" altLang="zh-TW" sz="22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defRPr/>
            </a:pPr>
            <a:r>
              <a:rPr lang="zh-TW" altLang="en-US" sz="2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功能：</a:t>
            </a:r>
            <a:endParaRPr lang="en-US" altLang="zh-TW" sz="2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defRPr/>
            </a:pPr>
            <a:r>
              <a:rPr lang="zh-TW" altLang="en-US" sz="2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深植</a:t>
            </a:r>
            <a:r>
              <a:rPr lang="zh-TW" altLang="en-US" sz="22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基本學力</a:t>
            </a:r>
            <a:endParaRPr lang="zh-TW" altLang="en-US" sz="2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4521" name="文字方塊 5"/>
          <p:cNvSpPr txBox="1">
            <a:spLocks noChangeArrowheads="1"/>
          </p:cNvSpPr>
          <p:nvPr/>
        </p:nvSpPr>
        <p:spPr bwMode="auto">
          <a:xfrm>
            <a:off x="5412581" y="1304926"/>
            <a:ext cx="4679950" cy="255428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800" b="1" dirty="0">
                <a:solidFill>
                  <a:srgbClr val="6600CC"/>
                </a:solidFill>
                <a:latin typeface="微軟正黑體" pitchFamily="34" charset="-120"/>
                <a:ea typeface="微軟正黑體" pitchFamily="34" charset="-120"/>
              </a:rPr>
              <a:t>校訂（彈性學習）課程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zh-TW" sz="2200" b="1" dirty="0"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200" b="1" dirty="0">
                <a:latin typeface="微軟正黑體" pitchFamily="34" charset="-120"/>
                <a:ea typeface="微軟正黑體" pitchFamily="34" charset="-120"/>
              </a:rPr>
              <a:t>由</a:t>
            </a:r>
            <a:r>
              <a:rPr lang="zh-TW" altLang="en-US" sz="22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學校安排</a:t>
            </a:r>
            <a:endParaRPr lang="en-US" altLang="zh-TW" sz="22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200" b="1" dirty="0">
                <a:latin typeface="微軟正黑體" pitchFamily="34" charset="-120"/>
                <a:ea typeface="微軟正黑體" pitchFamily="34" charset="-120"/>
              </a:rPr>
              <a:t>提供跨領域、多元、生活化課程</a:t>
            </a:r>
            <a:endParaRPr lang="en-US" altLang="zh-TW" sz="2200" b="1" dirty="0"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200" b="1" dirty="0">
                <a:latin typeface="微軟正黑體" pitchFamily="34" charset="-120"/>
                <a:ea typeface="微軟正黑體" pitchFamily="34" charset="-120"/>
              </a:rPr>
              <a:t>功能：</a:t>
            </a:r>
            <a:endParaRPr lang="en-US" altLang="zh-TW" sz="2200" b="1" dirty="0"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200" b="1" dirty="0">
                <a:latin typeface="微軟正黑體" pitchFamily="34" charset="-120"/>
                <a:ea typeface="微軟正黑體" pitchFamily="34" charset="-120"/>
              </a:rPr>
              <a:t>形塑學校</a:t>
            </a:r>
            <a:r>
              <a:rPr lang="zh-TW" altLang="en-US" sz="22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願景</a:t>
            </a:r>
            <a:endParaRPr lang="en-US" altLang="zh-TW" sz="22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200" b="1" dirty="0">
                <a:latin typeface="微軟正黑體" pitchFamily="34" charset="-120"/>
                <a:ea typeface="微軟正黑體" pitchFamily="34" charset="-120"/>
              </a:rPr>
              <a:t>提供學生</a:t>
            </a:r>
            <a:r>
              <a:rPr lang="zh-TW" altLang="en-US" sz="22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適性發展</a:t>
            </a:r>
            <a:r>
              <a:rPr lang="zh-TW" altLang="en-US" sz="2200" b="1" dirty="0">
                <a:latin typeface="微軟正黑體" pitchFamily="34" charset="-120"/>
                <a:ea typeface="微軟正黑體" pitchFamily="34" charset="-120"/>
              </a:rPr>
              <a:t>機會</a:t>
            </a:r>
          </a:p>
        </p:txBody>
      </p:sp>
    </p:spTree>
    <p:extLst>
      <p:ext uri="{BB962C8B-B14F-4D97-AF65-F5344CB8AC3E}">
        <p14:creationId xmlns:p14="http://schemas.microsoft.com/office/powerpoint/2010/main" val="3520467326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64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45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投影片編號版面配置區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  <a:buFont typeface="Calibri" pitchFamily="34" charset="0"/>
              <a:buNone/>
            </a:pPr>
            <a:fld id="{39F56AD1-5BD8-4E64-B7B5-BD5B50A6BDF5}" type="slidenum">
              <a:rPr lang="en-US" altLang="zh-TW" sz="1200">
                <a:solidFill>
                  <a:srgbClr val="888888"/>
                </a:solidFill>
              </a:rPr>
              <a:pPr>
                <a:spcBef>
                  <a:spcPct val="0"/>
                </a:spcBef>
                <a:buFont typeface="Calibri" pitchFamily="34" charset="0"/>
                <a:buNone/>
              </a:pPr>
              <a:t>10</a:t>
            </a:fld>
            <a:endParaRPr lang="en-US" altLang="zh-TW" sz="1200">
              <a:solidFill>
                <a:srgbClr val="888888"/>
              </a:solidFill>
            </a:endParaRPr>
          </a:p>
        </p:txBody>
      </p:sp>
      <p:sp>
        <p:nvSpPr>
          <p:cNvPr id="11" name="手繪多邊形 10"/>
          <p:cNvSpPr/>
          <p:nvPr/>
        </p:nvSpPr>
        <p:spPr>
          <a:xfrm>
            <a:off x="3455989" y="1066800"/>
            <a:ext cx="2651125" cy="2649538"/>
          </a:xfrm>
          <a:custGeom>
            <a:avLst/>
            <a:gdLst>
              <a:gd name="connsiteX0" fmla="*/ 0 w 2650254"/>
              <a:gd name="connsiteY0" fmla="*/ 2650254 h 2650254"/>
              <a:gd name="connsiteX1" fmla="*/ 2650254 w 2650254"/>
              <a:gd name="connsiteY1" fmla="*/ 0 h 2650254"/>
              <a:gd name="connsiteX2" fmla="*/ 2650254 w 2650254"/>
              <a:gd name="connsiteY2" fmla="*/ 2650254 h 2650254"/>
              <a:gd name="connsiteX3" fmla="*/ 0 w 2650254"/>
              <a:gd name="connsiteY3" fmla="*/ 2650254 h 2650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50254" h="2650254">
                <a:moveTo>
                  <a:pt x="0" y="2650254"/>
                </a:moveTo>
                <a:cubicBezTo>
                  <a:pt x="0" y="1186559"/>
                  <a:pt x="1186559" y="0"/>
                  <a:pt x="2650254" y="0"/>
                </a:cubicBezTo>
                <a:lnTo>
                  <a:pt x="2650254" y="2650254"/>
                </a:lnTo>
                <a:lnTo>
                  <a:pt x="0" y="2650254"/>
                </a:lnTo>
                <a:close/>
              </a:path>
            </a:pathLst>
          </a:custGeom>
          <a:solidFill>
            <a:srgbClr val="C00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975377" tIns="975377" rIns="199136" bIns="199136" spcCol="1270" anchor="ctr"/>
          <a:lstStyle/>
          <a:p>
            <a:pPr algn="ctr" defTabSz="1244600">
              <a:lnSpc>
                <a:spcPts val="3500"/>
              </a:lnSpc>
              <a:defRPr/>
            </a:pPr>
            <a:r>
              <a:rPr lang="zh-TW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統整性</a:t>
            </a:r>
            <a:r>
              <a:rPr lang="en-US" altLang="zh-TW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探究課程</a:t>
            </a:r>
          </a:p>
        </p:txBody>
      </p:sp>
      <p:sp>
        <p:nvSpPr>
          <p:cNvPr id="12" name="手繪多邊形 11"/>
          <p:cNvSpPr/>
          <p:nvPr/>
        </p:nvSpPr>
        <p:spPr>
          <a:xfrm>
            <a:off x="6229350" y="1066800"/>
            <a:ext cx="2649538" cy="2649538"/>
          </a:xfrm>
          <a:custGeom>
            <a:avLst/>
            <a:gdLst>
              <a:gd name="connsiteX0" fmla="*/ 0 w 2650254"/>
              <a:gd name="connsiteY0" fmla="*/ 2650254 h 2650254"/>
              <a:gd name="connsiteX1" fmla="*/ 2650254 w 2650254"/>
              <a:gd name="connsiteY1" fmla="*/ 0 h 2650254"/>
              <a:gd name="connsiteX2" fmla="*/ 2650254 w 2650254"/>
              <a:gd name="connsiteY2" fmla="*/ 2650254 h 2650254"/>
              <a:gd name="connsiteX3" fmla="*/ 0 w 2650254"/>
              <a:gd name="connsiteY3" fmla="*/ 2650254 h 2650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50254" h="2650254">
                <a:moveTo>
                  <a:pt x="0" y="0"/>
                </a:moveTo>
                <a:cubicBezTo>
                  <a:pt x="1463695" y="0"/>
                  <a:pt x="2650254" y="1186559"/>
                  <a:pt x="2650254" y="2650254"/>
                </a:cubicBezTo>
                <a:lnTo>
                  <a:pt x="0" y="2650254"/>
                </a:lnTo>
                <a:lnTo>
                  <a:pt x="0" y="0"/>
                </a:lnTo>
                <a:close/>
              </a:path>
            </a:pathLst>
          </a:custGeom>
          <a:solidFill>
            <a:srgbClr val="0066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99136" tIns="975377" rIns="975377" bIns="199136" spcCol="1270" anchor="ctr"/>
          <a:lstStyle/>
          <a:p>
            <a:pPr algn="ctr" defTabSz="1244600">
              <a:lnSpc>
                <a:spcPts val="3500"/>
              </a:lnSpc>
              <a:defRPr/>
            </a:pPr>
            <a:r>
              <a:rPr lang="zh-TW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社團活動</a:t>
            </a:r>
            <a:endParaRPr lang="en-US" altLang="zh-TW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defTabSz="1244600">
              <a:lnSpc>
                <a:spcPts val="3500"/>
              </a:lnSpc>
              <a:defRPr/>
            </a:pPr>
            <a:r>
              <a:rPr lang="zh-TW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技藝課程</a:t>
            </a:r>
          </a:p>
        </p:txBody>
      </p:sp>
      <p:sp>
        <p:nvSpPr>
          <p:cNvPr id="13" name="手繪多邊形 12"/>
          <p:cNvSpPr/>
          <p:nvPr/>
        </p:nvSpPr>
        <p:spPr>
          <a:xfrm>
            <a:off x="6229350" y="3875089"/>
            <a:ext cx="2649538" cy="2649537"/>
          </a:xfrm>
          <a:custGeom>
            <a:avLst/>
            <a:gdLst>
              <a:gd name="connsiteX0" fmla="*/ 0 w 2650254"/>
              <a:gd name="connsiteY0" fmla="*/ 2650254 h 2650254"/>
              <a:gd name="connsiteX1" fmla="*/ 2650254 w 2650254"/>
              <a:gd name="connsiteY1" fmla="*/ 0 h 2650254"/>
              <a:gd name="connsiteX2" fmla="*/ 2650254 w 2650254"/>
              <a:gd name="connsiteY2" fmla="*/ 2650254 h 2650254"/>
              <a:gd name="connsiteX3" fmla="*/ 0 w 2650254"/>
              <a:gd name="connsiteY3" fmla="*/ 2650254 h 2650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50254" h="2650254">
                <a:moveTo>
                  <a:pt x="2650254" y="0"/>
                </a:moveTo>
                <a:cubicBezTo>
                  <a:pt x="2650254" y="1463695"/>
                  <a:pt x="1463695" y="2650254"/>
                  <a:pt x="0" y="2650254"/>
                </a:cubicBezTo>
                <a:lnTo>
                  <a:pt x="0" y="0"/>
                </a:lnTo>
                <a:lnTo>
                  <a:pt x="2650254" y="0"/>
                </a:lnTo>
                <a:close/>
              </a:path>
            </a:pathLst>
          </a:custGeom>
          <a:solidFill>
            <a:srgbClr val="660066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99136" tIns="199136" rIns="975378" bIns="975377" spcCol="1270" anchor="ctr"/>
          <a:lstStyle/>
          <a:p>
            <a:pPr algn="ctr" defTabSz="1244600">
              <a:lnSpc>
                <a:spcPct val="90000"/>
              </a:lnSpc>
              <a:spcAft>
                <a:spcPct val="35000"/>
              </a:spcAft>
              <a:defRPr/>
            </a:pPr>
            <a:r>
              <a:rPr lang="zh-TW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特殊需求領域課程</a:t>
            </a:r>
          </a:p>
        </p:txBody>
      </p:sp>
      <p:sp>
        <p:nvSpPr>
          <p:cNvPr id="14" name="手繪多邊形 13"/>
          <p:cNvSpPr/>
          <p:nvPr/>
        </p:nvSpPr>
        <p:spPr>
          <a:xfrm>
            <a:off x="3455989" y="3875089"/>
            <a:ext cx="2651125" cy="2649537"/>
          </a:xfrm>
          <a:custGeom>
            <a:avLst/>
            <a:gdLst>
              <a:gd name="connsiteX0" fmla="*/ 0 w 2650254"/>
              <a:gd name="connsiteY0" fmla="*/ 2650254 h 2650254"/>
              <a:gd name="connsiteX1" fmla="*/ 2650254 w 2650254"/>
              <a:gd name="connsiteY1" fmla="*/ 0 h 2650254"/>
              <a:gd name="connsiteX2" fmla="*/ 2650254 w 2650254"/>
              <a:gd name="connsiteY2" fmla="*/ 2650254 h 2650254"/>
              <a:gd name="connsiteX3" fmla="*/ 0 w 2650254"/>
              <a:gd name="connsiteY3" fmla="*/ 2650254 h 2650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50254" h="2650254">
                <a:moveTo>
                  <a:pt x="2650254" y="2650254"/>
                </a:moveTo>
                <a:cubicBezTo>
                  <a:pt x="1186559" y="2650254"/>
                  <a:pt x="0" y="1463695"/>
                  <a:pt x="0" y="0"/>
                </a:cubicBezTo>
                <a:lnTo>
                  <a:pt x="2650254" y="0"/>
                </a:lnTo>
                <a:lnTo>
                  <a:pt x="2650254" y="2650254"/>
                </a:lnTo>
                <a:close/>
              </a:path>
            </a:pathLst>
          </a:custGeom>
          <a:solidFill>
            <a:srgbClr val="0000FF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975377" tIns="199136" rIns="199136" bIns="975377" spcCol="1270" anchor="ctr"/>
          <a:lstStyle/>
          <a:p>
            <a:pPr algn="ctr" defTabSz="1244600">
              <a:lnSpc>
                <a:spcPct val="90000"/>
              </a:lnSpc>
              <a:spcAft>
                <a:spcPct val="35000"/>
              </a:spcAft>
              <a:defRPr/>
            </a:pPr>
            <a:r>
              <a:rPr lang="zh-TW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其他類</a:t>
            </a:r>
            <a:r>
              <a:rPr lang="en-US" altLang="zh-TW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課程</a:t>
            </a:r>
          </a:p>
        </p:txBody>
      </p:sp>
      <p:sp>
        <p:nvSpPr>
          <p:cNvPr id="17" name="手繪多邊形 16"/>
          <p:cNvSpPr/>
          <p:nvPr/>
        </p:nvSpPr>
        <p:spPr>
          <a:xfrm>
            <a:off x="3462339" y="3451225"/>
            <a:ext cx="5392737" cy="769938"/>
          </a:xfrm>
          <a:custGeom>
            <a:avLst/>
            <a:gdLst>
              <a:gd name="connsiteX0" fmla="*/ 0 w 2520218"/>
              <a:gd name="connsiteY0" fmla="*/ 0 h 1680985"/>
              <a:gd name="connsiteX1" fmla="*/ 2520218 w 2520218"/>
              <a:gd name="connsiteY1" fmla="*/ 0 h 1680985"/>
              <a:gd name="connsiteX2" fmla="*/ 2520218 w 2520218"/>
              <a:gd name="connsiteY2" fmla="*/ 1680985 h 1680985"/>
              <a:gd name="connsiteX3" fmla="*/ 0 w 2520218"/>
              <a:gd name="connsiteY3" fmla="*/ 1680985 h 1680985"/>
              <a:gd name="connsiteX4" fmla="*/ 0 w 2520218"/>
              <a:gd name="connsiteY4" fmla="*/ 0 h 16809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0218" h="1680985">
                <a:moveTo>
                  <a:pt x="0" y="0"/>
                </a:moveTo>
                <a:lnTo>
                  <a:pt x="2520218" y="0"/>
                </a:lnTo>
                <a:lnTo>
                  <a:pt x="2520218" y="1680985"/>
                </a:lnTo>
                <a:lnTo>
                  <a:pt x="0" y="1680985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403235" tIns="227584" rIns="227584" bIns="227584" spcCol="1270" anchor="ctr"/>
          <a:lstStyle/>
          <a:p>
            <a:pPr algn="ctr" defTabSz="1422400">
              <a:lnSpc>
                <a:spcPct val="90000"/>
              </a:lnSpc>
              <a:spcAft>
                <a:spcPct val="35000"/>
              </a:spcAft>
              <a:defRPr/>
            </a:pPr>
            <a:r>
              <a:rPr lang="zh-TW" altLang="en-US" sz="3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彈性學習課程</a:t>
            </a:r>
          </a:p>
        </p:txBody>
      </p:sp>
      <p:sp>
        <p:nvSpPr>
          <p:cNvPr id="15" name="手繪多邊形 14"/>
          <p:cNvSpPr/>
          <p:nvPr/>
        </p:nvSpPr>
        <p:spPr>
          <a:xfrm>
            <a:off x="1847529" y="3409951"/>
            <a:ext cx="8569647" cy="811213"/>
          </a:xfrm>
          <a:custGeom>
            <a:avLst/>
            <a:gdLst>
              <a:gd name="connsiteX0" fmla="*/ 0 w 2520218"/>
              <a:gd name="connsiteY0" fmla="*/ 0 h 769219"/>
              <a:gd name="connsiteX1" fmla="*/ 2520218 w 2520218"/>
              <a:gd name="connsiteY1" fmla="*/ 0 h 769219"/>
              <a:gd name="connsiteX2" fmla="*/ 2520218 w 2520218"/>
              <a:gd name="connsiteY2" fmla="*/ 769219 h 769219"/>
              <a:gd name="connsiteX3" fmla="*/ 0 w 2520218"/>
              <a:gd name="connsiteY3" fmla="*/ 769219 h 769219"/>
              <a:gd name="connsiteX4" fmla="*/ 0 w 2520218"/>
              <a:gd name="connsiteY4" fmla="*/ 0 h 769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0218" h="769219">
                <a:moveTo>
                  <a:pt x="0" y="0"/>
                </a:moveTo>
                <a:lnTo>
                  <a:pt x="2520218" y="0"/>
                </a:lnTo>
                <a:lnTo>
                  <a:pt x="2520218" y="769219"/>
                </a:lnTo>
                <a:lnTo>
                  <a:pt x="0" y="76921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403235" tIns="256032" rIns="256032" bIns="256032" spcCol="1270" anchor="ctr"/>
          <a:lstStyle/>
          <a:p>
            <a:pPr algn="ctr" defTabSz="1600200">
              <a:lnSpc>
                <a:spcPct val="90000"/>
              </a:lnSpc>
              <a:spcAft>
                <a:spcPct val="35000"/>
              </a:spcAft>
              <a:defRPr/>
            </a:pPr>
            <a:r>
              <a:rPr lang="zh-TW" altLang="en-US" sz="3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</a:t>
            </a:r>
            <a:r>
              <a:rPr lang="zh-TW" altLang="en-US" sz="3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課綱</a:t>
            </a:r>
            <a:r>
              <a:rPr lang="zh-TW" altLang="en-US" sz="3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明確規範</a:t>
            </a:r>
            <a:r>
              <a:rPr lang="zh-TW" altLang="en-US" sz="3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彈性學習課程的內容與模式</a:t>
            </a:r>
          </a:p>
        </p:txBody>
      </p:sp>
      <p:sp>
        <p:nvSpPr>
          <p:cNvPr id="16" name="手繪多邊形 15"/>
          <p:cNvSpPr/>
          <p:nvPr/>
        </p:nvSpPr>
        <p:spPr>
          <a:xfrm>
            <a:off x="3432175" y="836613"/>
            <a:ext cx="5399088" cy="1439862"/>
          </a:xfrm>
          <a:custGeom>
            <a:avLst/>
            <a:gdLst>
              <a:gd name="connsiteX0" fmla="*/ 0 w 1382613"/>
              <a:gd name="connsiteY0" fmla="*/ 691307 h 1382613"/>
              <a:gd name="connsiteX1" fmla="*/ 202480 w 1382613"/>
              <a:gd name="connsiteY1" fmla="*/ 202479 h 1382613"/>
              <a:gd name="connsiteX2" fmla="*/ 691308 w 1382613"/>
              <a:gd name="connsiteY2" fmla="*/ 1 h 1382613"/>
              <a:gd name="connsiteX3" fmla="*/ 1180136 w 1382613"/>
              <a:gd name="connsiteY3" fmla="*/ 202481 h 1382613"/>
              <a:gd name="connsiteX4" fmla="*/ 1382614 w 1382613"/>
              <a:gd name="connsiteY4" fmla="*/ 691309 h 1382613"/>
              <a:gd name="connsiteX5" fmla="*/ 1180135 w 1382613"/>
              <a:gd name="connsiteY5" fmla="*/ 1180137 h 1382613"/>
              <a:gd name="connsiteX6" fmla="*/ 691307 w 1382613"/>
              <a:gd name="connsiteY6" fmla="*/ 1382616 h 1382613"/>
              <a:gd name="connsiteX7" fmla="*/ 202479 w 1382613"/>
              <a:gd name="connsiteY7" fmla="*/ 1180136 h 1382613"/>
              <a:gd name="connsiteX8" fmla="*/ 0 w 1382613"/>
              <a:gd name="connsiteY8" fmla="*/ 691308 h 1382613"/>
              <a:gd name="connsiteX9" fmla="*/ 0 w 1382613"/>
              <a:gd name="connsiteY9" fmla="*/ 691307 h 1382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82613" h="1382613">
                <a:moveTo>
                  <a:pt x="0" y="691307"/>
                </a:moveTo>
                <a:cubicBezTo>
                  <a:pt x="0" y="507961"/>
                  <a:pt x="72834" y="332124"/>
                  <a:pt x="202480" y="202479"/>
                </a:cubicBezTo>
                <a:cubicBezTo>
                  <a:pt x="332125" y="72834"/>
                  <a:pt x="507962" y="0"/>
                  <a:pt x="691308" y="1"/>
                </a:cubicBezTo>
                <a:cubicBezTo>
                  <a:pt x="874654" y="1"/>
                  <a:pt x="1050491" y="72835"/>
                  <a:pt x="1180136" y="202481"/>
                </a:cubicBezTo>
                <a:cubicBezTo>
                  <a:pt x="1309781" y="332126"/>
                  <a:pt x="1382615" y="507963"/>
                  <a:pt x="1382614" y="691309"/>
                </a:cubicBezTo>
                <a:cubicBezTo>
                  <a:pt x="1382614" y="874655"/>
                  <a:pt x="1309780" y="1050492"/>
                  <a:pt x="1180135" y="1180137"/>
                </a:cubicBezTo>
                <a:cubicBezTo>
                  <a:pt x="1050490" y="1309782"/>
                  <a:pt x="874653" y="1382616"/>
                  <a:pt x="691307" y="1382616"/>
                </a:cubicBezTo>
                <a:cubicBezTo>
                  <a:pt x="507961" y="1382616"/>
                  <a:pt x="332124" y="1309782"/>
                  <a:pt x="202479" y="1180136"/>
                </a:cubicBezTo>
                <a:cubicBezTo>
                  <a:pt x="72834" y="1050491"/>
                  <a:pt x="0" y="874654"/>
                  <a:pt x="0" y="691308"/>
                </a:cubicBezTo>
                <a:lnTo>
                  <a:pt x="0" y="691307"/>
                </a:lnTo>
                <a:close/>
              </a:path>
            </a:pathLst>
          </a:cu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278569" tIns="243119" rIns="278569" bIns="243119" spcCol="1270" anchor="ctr"/>
          <a:lstStyle/>
          <a:p>
            <a:pPr algn="ctr" defTabSz="1422400">
              <a:lnSpc>
                <a:spcPts val="3900"/>
              </a:lnSpc>
              <a:spcAft>
                <a:spcPts val="600"/>
              </a:spcAft>
              <a:defRPr/>
            </a:pPr>
            <a:r>
              <a:rPr lang="zh-TW" altLang="en-US" sz="32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跨領域探究及自主學習</a:t>
            </a:r>
          </a:p>
        </p:txBody>
      </p:sp>
      <p:sp>
        <p:nvSpPr>
          <p:cNvPr id="18" name="手繪多邊形 17"/>
          <p:cNvSpPr/>
          <p:nvPr/>
        </p:nvSpPr>
        <p:spPr>
          <a:xfrm>
            <a:off x="3503614" y="5229226"/>
            <a:ext cx="5400675" cy="1439863"/>
          </a:xfrm>
          <a:custGeom>
            <a:avLst/>
            <a:gdLst>
              <a:gd name="connsiteX0" fmla="*/ 0 w 1382613"/>
              <a:gd name="connsiteY0" fmla="*/ 691307 h 1382613"/>
              <a:gd name="connsiteX1" fmla="*/ 202480 w 1382613"/>
              <a:gd name="connsiteY1" fmla="*/ 202479 h 1382613"/>
              <a:gd name="connsiteX2" fmla="*/ 691308 w 1382613"/>
              <a:gd name="connsiteY2" fmla="*/ 1 h 1382613"/>
              <a:gd name="connsiteX3" fmla="*/ 1180136 w 1382613"/>
              <a:gd name="connsiteY3" fmla="*/ 202481 h 1382613"/>
              <a:gd name="connsiteX4" fmla="*/ 1382614 w 1382613"/>
              <a:gd name="connsiteY4" fmla="*/ 691309 h 1382613"/>
              <a:gd name="connsiteX5" fmla="*/ 1180135 w 1382613"/>
              <a:gd name="connsiteY5" fmla="*/ 1180137 h 1382613"/>
              <a:gd name="connsiteX6" fmla="*/ 691307 w 1382613"/>
              <a:gd name="connsiteY6" fmla="*/ 1382616 h 1382613"/>
              <a:gd name="connsiteX7" fmla="*/ 202479 w 1382613"/>
              <a:gd name="connsiteY7" fmla="*/ 1180136 h 1382613"/>
              <a:gd name="connsiteX8" fmla="*/ 0 w 1382613"/>
              <a:gd name="connsiteY8" fmla="*/ 691308 h 1382613"/>
              <a:gd name="connsiteX9" fmla="*/ 0 w 1382613"/>
              <a:gd name="connsiteY9" fmla="*/ 691307 h 1382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82613" h="1382613">
                <a:moveTo>
                  <a:pt x="0" y="691307"/>
                </a:moveTo>
                <a:cubicBezTo>
                  <a:pt x="0" y="507961"/>
                  <a:pt x="72834" y="332124"/>
                  <a:pt x="202480" y="202479"/>
                </a:cubicBezTo>
                <a:cubicBezTo>
                  <a:pt x="332125" y="72834"/>
                  <a:pt x="507962" y="0"/>
                  <a:pt x="691308" y="1"/>
                </a:cubicBezTo>
                <a:cubicBezTo>
                  <a:pt x="874654" y="1"/>
                  <a:pt x="1050491" y="72835"/>
                  <a:pt x="1180136" y="202481"/>
                </a:cubicBezTo>
                <a:cubicBezTo>
                  <a:pt x="1309781" y="332126"/>
                  <a:pt x="1382615" y="507963"/>
                  <a:pt x="1382614" y="691309"/>
                </a:cubicBezTo>
                <a:cubicBezTo>
                  <a:pt x="1382614" y="874655"/>
                  <a:pt x="1309780" y="1050492"/>
                  <a:pt x="1180135" y="1180137"/>
                </a:cubicBezTo>
                <a:cubicBezTo>
                  <a:pt x="1050490" y="1309782"/>
                  <a:pt x="874653" y="1382616"/>
                  <a:pt x="691307" y="1382616"/>
                </a:cubicBezTo>
                <a:cubicBezTo>
                  <a:pt x="507961" y="1382616"/>
                  <a:pt x="332124" y="1309782"/>
                  <a:pt x="202479" y="1180136"/>
                </a:cubicBezTo>
                <a:cubicBezTo>
                  <a:pt x="72834" y="1050491"/>
                  <a:pt x="0" y="874654"/>
                  <a:pt x="0" y="691308"/>
                </a:cubicBezTo>
                <a:lnTo>
                  <a:pt x="0" y="691307"/>
                </a:lnTo>
                <a:close/>
              </a:path>
            </a:pathLst>
          </a:cu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278569" tIns="243119" rIns="278569" bIns="243119" spcCol="1270" anchor="ctr"/>
          <a:lstStyle/>
          <a:p>
            <a:pPr algn="ctr" defTabSz="1422400">
              <a:lnSpc>
                <a:spcPct val="90000"/>
              </a:lnSpc>
              <a:spcAft>
                <a:spcPct val="35000"/>
              </a:spcAft>
              <a:defRPr/>
            </a:pPr>
            <a:r>
              <a:rPr lang="zh-TW" altLang="en-US" sz="3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</a:rPr>
              <a:t>適性學習的發展</a:t>
            </a:r>
          </a:p>
        </p:txBody>
      </p:sp>
      <p:sp>
        <p:nvSpPr>
          <p:cNvPr id="19" name="手繪多邊形 18"/>
          <p:cNvSpPr/>
          <p:nvPr/>
        </p:nvSpPr>
        <p:spPr>
          <a:xfrm>
            <a:off x="3432176" y="836613"/>
            <a:ext cx="5400675" cy="1439862"/>
          </a:xfrm>
          <a:custGeom>
            <a:avLst/>
            <a:gdLst>
              <a:gd name="connsiteX0" fmla="*/ 0 w 1382613"/>
              <a:gd name="connsiteY0" fmla="*/ 691307 h 1382613"/>
              <a:gd name="connsiteX1" fmla="*/ 202480 w 1382613"/>
              <a:gd name="connsiteY1" fmla="*/ 202479 h 1382613"/>
              <a:gd name="connsiteX2" fmla="*/ 691308 w 1382613"/>
              <a:gd name="connsiteY2" fmla="*/ 1 h 1382613"/>
              <a:gd name="connsiteX3" fmla="*/ 1180136 w 1382613"/>
              <a:gd name="connsiteY3" fmla="*/ 202481 h 1382613"/>
              <a:gd name="connsiteX4" fmla="*/ 1382614 w 1382613"/>
              <a:gd name="connsiteY4" fmla="*/ 691309 h 1382613"/>
              <a:gd name="connsiteX5" fmla="*/ 1180135 w 1382613"/>
              <a:gd name="connsiteY5" fmla="*/ 1180137 h 1382613"/>
              <a:gd name="connsiteX6" fmla="*/ 691307 w 1382613"/>
              <a:gd name="connsiteY6" fmla="*/ 1382616 h 1382613"/>
              <a:gd name="connsiteX7" fmla="*/ 202479 w 1382613"/>
              <a:gd name="connsiteY7" fmla="*/ 1180136 h 1382613"/>
              <a:gd name="connsiteX8" fmla="*/ 0 w 1382613"/>
              <a:gd name="connsiteY8" fmla="*/ 691308 h 1382613"/>
              <a:gd name="connsiteX9" fmla="*/ 0 w 1382613"/>
              <a:gd name="connsiteY9" fmla="*/ 691307 h 1382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82613" h="1382613">
                <a:moveTo>
                  <a:pt x="0" y="691307"/>
                </a:moveTo>
                <a:cubicBezTo>
                  <a:pt x="0" y="507961"/>
                  <a:pt x="72834" y="332124"/>
                  <a:pt x="202480" y="202479"/>
                </a:cubicBezTo>
                <a:cubicBezTo>
                  <a:pt x="332125" y="72834"/>
                  <a:pt x="507962" y="0"/>
                  <a:pt x="691308" y="1"/>
                </a:cubicBezTo>
                <a:cubicBezTo>
                  <a:pt x="874654" y="1"/>
                  <a:pt x="1050491" y="72835"/>
                  <a:pt x="1180136" y="202481"/>
                </a:cubicBezTo>
                <a:cubicBezTo>
                  <a:pt x="1309781" y="332126"/>
                  <a:pt x="1382615" y="507963"/>
                  <a:pt x="1382614" y="691309"/>
                </a:cubicBezTo>
                <a:cubicBezTo>
                  <a:pt x="1382614" y="874655"/>
                  <a:pt x="1309780" y="1050492"/>
                  <a:pt x="1180135" y="1180137"/>
                </a:cubicBezTo>
                <a:cubicBezTo>
                  <a:pt x="1050490" y="1309782"/>
                  <a:pt x="874653" y="1382616"/>
                  <a:pt x="691307" y="1382616"/>
                </a:cubicBezTo>
                <a:cubicBezTo>
                  <a:pt x="507961" y="1382616"/>
                  <a:pt x="332124" y="1309782"/>
                  <a:pt x="202479" y="1180136"/>
                </a:cubicBezTo>
                <a:cubicBezTo>
                  <a:pt x="72834" y="1050491"/>
                  <a:pt x="0" y="874654"/>
                  <a:pt x="0" y="691308"/>
                </a:cubicBezTo>
                <a:lnTo>
                  <a:pt x="0" y="691307"/>
                </a:lnTo>
                <a:close/>
              </a:path>
            </a:pathLst>
          </a:cu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278569" tIns="243119" rIns="278569" bIns="243119" spcCol="1270" anchor="ctr"/>
          <a:lstStyle/>
          <a:p>
            <a:pPr algn="ctr" defTabSz="1422400">
              <a:lnSpc>
                <a:spcPts val="3900"/>
              </a:lnSpc>
              <a:spcAft>
                <a:spcPts val="600"/>
              </a:spcAft>
              <a:defRPr/>
            </a:pPr>
            <a:r>
              <a:rPr lang="zh-TW" altLang="en-US" sz="3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發展學校特色</a:t>
            </a:r>
            <a:endParaRPr lang="en-US" altLang="zh-TW" sz="3200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defTabSz="1422400">
              <a:lnSpc>
                <a:spcPts val="3900"/>
              </a:lnSpc>
              <a:spcAft>
                <a:spcPts val="600"/>
              </a:spcAft>
              <a:defRPr/>
            </a:pPr>
            <a:r>
              <a:rPr lang="zh-TW" altLang="en-US" sz="3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帶動教學活化</a:t>
            </a:r>
          </a:p>
        </p:txBody>
      </p:sp>
      <p:sp>
        <p:nvSpPr>
          <p:cNvPr id="20" name="手繪多邊形 19"/>
          <p:cNvSpPr/>
          <p:nvPr/>
        </p:nvSpPr>
        <p:spPr>
          <a:xfrm>
            <a:off x="3503614" y="5229226"/>
            <a:ext cx="5400675" cy="1439863"/>
          </a:xfrm>
          <a:custGeom>
            <a:avLst/>
            <a:gdLst>
              <a:gd name="connsiteX0" fmla="*/ 0 w 1382613"/>
              <a:gd name="connsiteY0" fmla="*/ 691307 h 1382613"/>
              <a:gd name="connsiteX1" fmla="*/ 202480 w 1382613"/>
              <a:gd name="connsiteY1" fmla="*/ 202479 h 1382613"/>
              <a:gd name="connsiteX2" fmla="*/ 691308 w 1382613"/>
              <a:gd name="connsiteY2" fmla="*/ 1 h 1382613"/>
              <a:gd name="connsiteX3" fmla="*/ 1180136 w 1382613"/>
              <a:gd name="connsiteY3" fmla="*/ 202481 h 1382613"/>
              <a:gd name="connsiteX4" fmla="*/ 1382614 w 1382613"/>
              <a:gd name="connsiteY4" fmla="*/ 691309 h 1382613"/>
              <a:gd name="connsiteX5" fmla="*/ 1180135 w 1382613"/>
              <a:gd name="connsiteY5" fmla="*/ 1180137 h 1382613"/>
              <a:gd name="connsiteX6" fmla="*/ 691307 w 1382613"/>
              <a:gd name="connsiteY6" fmla="*/ 1382616 h 1382613"/>
              <a:gd name="connsiteX7" fmla="*/ 202479 w 1382613"/>
              <a:gd name="connsiteY7" fmla="*/ 1180136 h 1382613"/>
              <a:gd name="connsiteX8" fmla="*/ 0 w 1382613"/>
              <a:gd name="connsiteY8" fmla="*/ 691308 h 1382613"/>
              <a:gd name="connsiteX9" fmla="*/ 0 w 1382613"/>
              <a:gd name="connsiteY9" fmla="*/ 691307 h 1382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82613" h="1382613">
                <a:moveTo>
                  <a:pt x="0" y="691307"/>
                </a:moveTo>
                <a:cubicBezTo>
                  <a:pt x="0" y="507961"/>
                  <a:pt x="72834" y="332124"/>
                  <a:pt x="202480" y="202479"/>
                </a:cubicBezTo>
                <a:cubicBezTo>
                  <a:pt x="332125" y="72834"/>
                  <a:pt x="507962" y="0"/>
                  <a:pt x="691308" y="1"/>
                </a:cubicBezTo>
                <a:cubicBezTo>
                  <a:pt x="874654" y="1"/>
                  <a:pt x="1050491" y="72835"/>
                  <a:pt x="1180136" y="202481"/>
                </a:cubicBezTo>
                <a:cubicBezTo>
                  <a:pt x="1309781" y="332126"/>
                  <a:pt x="1382615" y="507963"/>
                  <a:pt x="1382614" y="691309"/>
                </a:cubicBezTo>
                <a:cubicBezTo>
                  <a:pt x="1382614" y="874655"/>
                  <a:pt x="1309780" y="1050492"/>
                  <a:pt x="1180135" y="1180137"/>
                </a:cubicBezTo>
                <a:cubicBezTo>
                  <a:pt x="1050490" y="1309782"/>
                  <a:pt x="874653" y="1382616"/>
                  <a:pt x="691307" y="1382616"/>
                </a:cubicBezTo>
                <a:cubicBezTo>
                  <a:pt x="507961" y="1382616"/>
                  <a:pt x="332124" y="1309782"/>
                  <a:pt x="202479" y="1180136"/>
                </a:cubicBezTo>
                <a:cubicBezTo>
                  <a:pt x="72834" y="1050491"/>
                  <a:pt x="0" y="874654"/>
                  <a:pt x="0" y="691308"/>
                </a:cubicBezTo>
                <a:lnTo>
                  <a:pt x="0" y="691307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278569" tIns="243119" rIns="278569" bIns="243119" spcCol="1270" anchor="ctr"/>
          <a:lstStyle/>
          <a:p>
            <a:pPr algn="ctr" defTabSz="1422400">
              <a:lnSpc>
                <a:spcPct val="90000"/>
              </a:lnSpc>
              <a:spcAft>
                <a:spcPct val="35000"/>
              </a:spcAft>
              <a:defRPr/>
            </a:pPr>
            <a:r>
              <a:rPr lang="zh-TW" altLang="en-US" sz="3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學生適性學習</a:t>
            </a:r>
            <a:endParaRPr lang="en-US" altLang="zh-TW" sz="3200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defTabSz="1422400">
              <a:lnSpc>
                <a:spcPct val="90000"/>
              </a:lnSpc>
              <a:spcAft>
                <a:spcPct val="35000"/>
              </a:spcAft>
              <a:defRPr/>
            </a:pPr>
            <a:r>
              <a:rPr lang="zh-TW" altLang="en-US" sz="32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兼顧扶弱拔尖</a:t>
            </a:r>
          </a:p>
        </p:txBody>
      </p:sp>
      <p:sp>
        <p:nvSpPr>
          <p:cNvPr id="22" name="Shape 612"/>
          <p:cNvSpPr>
            <a:spLocks noGrp="1"/>
          </p:cNvSpPr>
          <p:nvPr>
            <p:ph type="title"/>
          </p:nvPr>
        </p:nvSpPr>
        <p:spPr>
          <a:xfrm>
            <a:off x="2126557" y="180974"/>
            <a:ext cx="8205585" cy="885825"/>
          </a:xfrm>
        </p:spPr>
        <p:txBody>
          <a:bodyPr rtlCol="0">
            <a:noAutofit/>
          </a:bodyPr>
          <a:lstStyle/>
          <a:p>
            <a:pPr algn="l" eaLnBrk="1" fontAlgn="auto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25000"/>
              <a:defRPr/>
            </a:pPr>
            <a:r>
              <a:rPr lang="zh-TW" altLang="en-US" sz="4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Arial" charset="0"/>
                <a:sym typeface="Arial" charset="0"/>
              </a:rPr>
              <a:t>校訂</a:t>
            </a:r>
            <a:r>
              <a:rPr lang="zh-TW" altLang="en-US" sz="40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Arial" charset="0"/>
                <a:sym typeface="Arial" charset="0"/>
              </a:rPr>
              <a:t>（</a:t>
            </a:r>
            <a:r>
              <a:rPr lang="en-US" sz="4000" b="1" dirty="0" err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Arial" charset="0"/>
                <a:sym typeface="Arial" charset="0"/>
              </a:rPr>
              <a:t>彈性學習</a:t>
            </a:r>
            <a:r>
              <a:rPr lang="zh-TW" altLang="en-US" sz="40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Arial" charset="0"/>
                <a:sym typeface="Arial" charset="0"/>
              </a:rPr>
              <a:t>）</a:t>
            </a:r>
            <a:r>
              <a:rPr lang="en-US" sz="4000" b="1" dirty="0" err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Arial" charset="0"/>
                <a:sym typeface="Arial" charset="0"/>
              </a:rPr>
              <a:t>課程的預期成效</a:t>
            </a:r>
            <a:endParaRPr lang="en-US" sz="40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  <a:cs typeface="Arial" charset="0"/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151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85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385" decel="100000"/>
                                        <p:tgtEl>
                                          <p:spTgt spid="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" dur="385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385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85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385" decel="100000"/>
                                        <p:tgtEl>
                                          <p:spTgt spid="1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5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6" dur="385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7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8" dur="385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群組 23"/>
          <p:cNvGrpSpPr>
            <a:grpSpLocks/>
          </p:cNvGrpSpPr>
          <p:nvPr/>
        </p:nvGrpSpPr>
        <p:grpSpPr bwMode="auto">
          <a:xfrm>
            <a:off x="6229351" y="3840560"/>
            <a:ext cx="4341813" cy="2737901"/>
            <a:chOff x="4705214" y="3598217"/>
            <a:chExt cx="4341250" cy="2739115"/>
          </a:xfrm>
        </p:grpSpPr>
        <p:sp>
          <p:nvSpPr>
            <p:cNvPr id="13" name="手繪多邊形 12"/>
            <p:cNvSpPr/>
            <p:nvPr/>
          </p:nvSpPr>
          <p:spPr>
            <a:xfrm>
              <a:off x="4705214" y="3598217"/>
              <a:ext cx="2650781" cy="2650712"/>
            </a:xfrm>
            <a:custGeom>
              <a:avLst/>
              <a:gdLst>
                <a:gd name="connsiteX0" fmla="*/ 0 w 2650254"/>
                <a:gd name="connsiteY0" fmla="*/ 2650254 h 2650254"/>
                <a:gd name="connsiteX1" fmla="*/ 2650254 w 2650254"/>
                <a:gd name="connsiteY1" fmla="*/ 0 h 2650254"/>
                <a:gd name="connsiteX2" fmla="*/ 2650254 w 2650254"/>
                <a:gd name="connsiteY2" fmla="*/ 2650254 h 2650254"/>
                <a:gd name="connsiteX3" fmla="*/ 0 w 2650254"/>
                <a:gd name="connsiteY3" fmla="*/ 2650254 h 26502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50254" h="2650254">
                  <a:moveTo>
                    <a:pt x="2650254" y="0"/>
                  </a:moveTo>
                  <a:cubicBezTo>
                    <a:pt x="2650254" y="1463695"/>
                    <a:pt x="1463695" y="2650254"/>
                    <a:pt x="0" y="2650254"/>
                  </a:cubicBezTo>
                  <a:lnTo>
                    <a:pt x="0" y="0"/>
                  </a:lnTo>
                  <a:lnTo>
                    <a:pt x="2650254" y="0"/>
                  </a:lnTo>
                  <a:close/>
                </a:path>
              </a:pathLst>
            </a:custGeom>
            <a:solidFill>
              <a:srgbClr val="660066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99136" tIns="199136" rIns="975378" bIns="975377" spcCol="1270" anchor="ctr"/>
            <a:lstStyle/>
            <a:p>
              <a:pPr algn="ctr" defTabSz="12446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TW" altLang="en-US" sz="2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特殊需求領域課程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4716326" y="5013306"/>
              <a:ext cx="4330138" cy="1324026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eaLnBrk="1" hangingPunct="1">
                <a:defRPr/>
              </a:pPr>
              <a:r>
                <a:rPr lang="en-US" altLang="zh-TW" sz="2000" b="1" dirty="0" err="1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專指針對「特殊教育」學生</a:t>
              </a:r>
              <a:r>
                <a:rPr lang="zh-TW" altLang="en-US" sz="2000" b="1" dirty="0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，</a:t>
              </a:r>
              <a:r>
                <a:rPr lang="en-US" altLang="zh-TW" sz="2000" b="1" dirty="0" err="1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如：身心障礙或資賦優異學生</a:t>
              </a:r>
              <a:r>
                <a:rPr lang="zh-TW" altLang="en-US" sz="2000" b="1" dirty="0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，</a:t>
              </a:r>
              <a:r>
                <a:rPr lang="en-US" altLang="zh-TW" sz="2000" b="1" dirty="0" err="1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及特殊類型班級如體育班</a:t>
              </a:r>
              <a:r>
                <a:rPr lang="zh-TW" altLang="en-US" sz="2000" b="1" dirty="0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，</a:t>
              </a:r>
              <a:r>
                <a:rPr lang="en-US" altLang="zh-TW" sz="2000" b="1" dirty="0" err="1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藝才班所設計的課程</a:t>
              </a:r>
              <a:endParaRPr lang="en-US" altLang="zh-TW" sz="2000" b="1" dirty="0">
                <a:latin typeface="標楷體" panose="03000509000000000000" pitchFamily="65" charset="-120"/>
                <a:ea typeface="標楷體" panose="03000509000000000000" pitchFamily="65" charset="-120"/>
                <a:sym typeface="Arial Black" pitchFamily="34" charset="0"/>
              </a:endParaRPr>
            </a:p>
            <a:p>
              <a:pPr eaLnBrk="1" hangingPunct="1">
                <a:defRPr/>
              </a:pPr>
              <a:endParaRPr lang="en-US" altLang="zh-TW" sz="2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Black" pitchFamily="34" charset="0"/>
                <a:sym typeface="Arial Black" pitchFamily="34" charset="0"/>
              </a:endParaRPr>
            </a:p>
          </p:txBody>
        </p:sp>
      </p:grpSp>
      <p:grpSp>
        <p:nvGrpSpPr>
          <p:cNvPr id="23" name="群組 22"/>
          <p:cNvGrpSpPr>
            <a:grpSpLocks/>
          </p:cNvGrpSpPr>
          <p:nvPr/>
        </p:nvGrpSpPr>
        <p:grpSpPr bwMode="auto">
          <a:xfrm>
            <a:off x="1731963" y="3840560"/>
            <a:ext cx="4375150" cy="2737901"/>
            <a:chOff x="207264" y="3598218"/>
            <a:chExt cx="4375536" cy="2739114"/>
          </a:xfrm>
        </p:grpSpPr>
        <p:sp>
          <p:nvSpPr>
            <p:cNvPr id="14" name="手繪多邊形 13"/>
            <p:cNvSpPr/>
            <p:nvPr/>
          </p:nvSpPr>
          <p:spPr>
            <a:xfrm>
              <a:off x="1933028" y="3598218"/>
              <a:ext cx="2649772" cy="2650711"/>
            </a:xfrm>
            <a:custGeom>
              <a:avLst/>
              <a:gdLst>
                <a:gd name="connsiteX0" fmla="*/ 0 w 2650254"/>
                <a:gd name="connsiteY0" fmla="*/ 2650254 h 2650254"/>
                <a:gd name="connsiteX1" fmla="*/ 2650254 w 2650254"/>
                <a:gd name="connsiteY1" fmla="*/ 0 h 2650254"/>
                <a:gd name="connsiteX2" fmla="*/ 2650254 w 2650254"/>
                <a:gd name="connsiteY2" fmla="*/ 2650254 h 2650254"/>
                <a:gd name="connsiteX3" fmla="*/ 0 w 2650254"/>
                <a:gd name="connsiteY3" fmla="*/ 2650254 h 26502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50254" h="2650254">
                  <a:moveTo>
                    <a:pt x="2650254" y="2650254"/>
                  </a:moveTo>
                  <a:cubicBezTo>
                    <a:pt x="1186559" y="2650254"/>
                    <a:pt x="0" y="1463695"/>
                    <a:pt x="0" y="0"/>
                  </a:cubicBezTo>
                  <a:lnTo>
                    <a:pt x="2650254" y="0"/>
                  </a:lnTo>
                  <a:lnTo>
                    <a:pt x="2650254" y="2650254"/>
                  </a:lnTo>
                  <a:close/>
                </a:path>
              </a:pathLst>
            </a:custGeom>
            <a:solidFill>
              <a:srgbClr val="0000FF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975377" tIns="199136" rIns="199136" bIns="975377" spcCol="1270" anchor="ctr"/>
            <a:lstStyle/>
            <a:p>
              <a:pPr algn="ctr" defTabSz="12446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TW" altLang="en-US" sz="2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其他類</a:t>
              </a:r>
              <a:r>
                <a:rPr lang="en-US" altLang="zh-TW" sz="2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2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2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課程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207264" y="5013307"/>
              <a:ext cx="4364422" cy="1324025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eaLnBrk="1" hangingPunct="1">
                <a:defRPr/>
              </a:pPr>
              <a:r>
                <a:rPr lang="en-US" altLang="zh-TW" sz="2000" b="1" dirty="0" err="1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包括本土語文</a:t>
              </a:r>
              <a:r>
                <a:rPr lang="en-US" altLang="zh-TW" sz="2000" b="1" dirty="0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/</a:t>
              </a:r>
              <a:r>
                <a:rPr lang="en-US" altLang="zh-TW" sz="2000" b="1" dirty="0" err="1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新住民語文、服務學習、戶外教育、班際或校際交流、自治活動、班級輔導、學生自主學習等各式課程</a:t>
              </a:r>
              <a:r>
                <a:rPr lang="zh-TW" altLang="en-US" sz="2000" b="1" dirty="0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，</a:t>
              </a:r>
              <a:r>
                <a:rPr lang="en-US" altLang="zh-TW" sz="2000" b="1" dirty="0" err="1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以及領域補救教學課程</a:t>
              </a:r>
              <a:endParaRPr lang="en-US" altLang="zh-TW" sz="2000" b="1" dirty="0">
                <a:latin typeface="標楷體" panose="03000509000000000000" pitchFamily="65" charset="-120"/>
                <a:ea typeface="標楷體" panose="03000509000000000000" pitchFamily="65" charset="-120"/>
                <a:sym typeface="Arial Black" pitchFamily="34" charset="0"/>
              </a:endParaRPr>
            </a:p>
          </p:txBody>
        </p:sp>
      </p:grpSp>
      <p:sp>
        <p:nvSpPr>
          <p:cNvPr id="74756" name="投影片編號版面配置區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  <a:buFont typeface="Calibri" pitchFamily="34" charset="0"/>
              <a:buNone/>
            </a:pPr>
            <a:fld id="{F0AE9B68-80CF-4553-88D6-864CF6C29264}" type="slidenum">
              <a:rPr lang="en-US" altLang="zh-TW" sz="1200">
                <a:solidFill>
                  <a:srgbClr val="888888"/>
                </a:solidFill>
              </a:rPr>
              <a:pPr>
                <a:spcBef>
                  <a:spcPct val="0"/>
                </a:spcBef>
                <a:buFont typeface="Calibri" pitchFamily="34" charset="0"/>
                <a:buNone/>
              </a:pPr>
              <a:t>11</a:t>
            </a:fld>
            <a:endParaRPr lang="en-US" altLang="zh-TW" sz="1200">
              <a:solidFill>
                <a:srgbClr val="888888"/>
              </a:solidFill>
            </a:endParaRPr>
          </a:p>
        </p:txBody>
      </p:sp>
      <p:grpSp>
        <p:nvGrpSpPr>
          <p:cNvPr id="22" name="群組 21"/>
          <p:cNvGrpSpPr>
            <a:grpSpLocks/>
          </p:cNvGrpSpPr>
          <p:nvPr/>
        </p:nvGrpSpPr>
        <p:grpSpPr bwMode="auto">
          <a:xfrm>
            <a:off x="6229351" y="646510"/>
            <a:ext cx="4367213" cy="3070225"/>
            <a:chOff x="4705214" y="404664"/>
            <a:chExt cx="4366778" cy="3071140"/>
          </a:xfrm>
        </p:grpSpPr>
        <p:sp>
          <p:nvSpPr>
            <p:cNvPr id="12" name="手繪多邊形 11"/>
            <p:cNvSpPr/>
            <p:nvPr/>
          </p:nvSpPr>
          <p:spPr>
            <a:xfrm>
              <a:off x="4705214" y="825476"/>
              <a:ext cx="2650861" cy="2650328"/>
            </a:xfrm>
            <a:custGeom>
              <a:avLst/>
              <a:gdLst>
                <a:gd name="connsiteX0" fmla="*/ 0 w 2650254"/>
                <a:gd name="connsiteY0" fmla="*/ 2650254 h 2650254"/>
                <a:gd name="connsiteX1" fmla="*/ 2650254 w 2650254"/>
                <a:gd name="connsiteY1" fmla="*/ 0 h 2650254"/>
                <a:gd name="connsiteX2" fmla="*/ 2650254 w 2650254"/>
                <a:gd name="connsiteY2" fmla="*/ 2650254 h 2650254"/>
                <a:gd name="connsiteX3" fmla="*/ 0 w 2650254"/>
                <a:gd name="connsiteY3" fmla="*/ 2650254 h 26502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50254" h="2650254">
                  <a:moveTo>
                    <a:pt x="0" y="0"/>
                  </a:moveTo>
                  <a:cubicBezTo>
                    <a:pt x="1463695" y="0"/>
                    <a:pt x="2650254" y="1186559"/>
                    <a:pt x="2650254" y="2650254"/>
                  </a:cubicBezTo>
                  <a:lnTo>
                    <a:pt x="0" y="265025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60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99136" tIns="975377" rIns="975377" bIns="199136" spcCol="1270" anchor="ctr"/>
            <a:lstStyle/>
            <a:p>
              <a:pPr algn="ctr" defTabSz="1244600">
                <a:lnSpc>
                  <a:spcPts val="3500"/>
                </a:lnSpc>
                <a:defRPr/>
              </a:pPr>
              <a:r>
                <a:rPr lang="zh-TW" altLang="en-US" sz="2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社團活動</a:t>
              </a:r>
              <a:endParaRPr lang="en-US" altLang="zh-TW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 defTabSz="1244600">
                <a:lnSpc>
                  <a:spcPts val="3500"/>
                </a:lnSpc>
                <a:defRPr/>
              </a:pPr>
              <a:r>
                <a:rPr lang="zh-TW" altLang="en-US" sz="2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技藝課程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4716326" y="404664"/>
              <a:ext cx="4355666" cy="1630848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eaLnBrk="1" hangingPunct="1">
                <a:defRPr/>
              </a:pPr>
              <a:r>
                <a:rPr lang="en-US" altLang="zh-TW" sz="2000" b="1" dirty="0" err="1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社團活動：學生依興趣及能力分組選修與其他班級學生共同上課</a:t>
              </a:r>
              <a:endParaRPr lang="en-US" altLang="zh-TW" sz="2000" b="1" dirty="0">
                <a:latin typeface="標楷體" panose="03000509000000000000" pitchFamily="65" charset="-120"/>
                <a:ea typeface="標楷體" panose="03000509000000000000" pitchFamily="65" charset="-120"/>
                <a:sym typeface="Arial Black" pitchFamily="34" charset="0"/>
              </a:endParaRPr>
            </a:p>
            <a:p>
              <a:pPr eaLnBrk="1" hangingPunct="1">
                <a:defRPr/>
              </a:pPr>
              <a:r>
                <a:rPr lang="en-US" altLang="zh-TW" sz="2000" b="1" dirty="0" err="1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技藝課程：以促進手眼身心等感官統合</a:t>
              </a:r>
              <a:r>
                <a:rPr lang="zh-TW" altLang="en-US" sz="2000" b="1" dirty="0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，</a:t>
              </a:r>
              <a:r>
                <a:rPr lang="en-US" altLang="zh-TW" sz="2000" b="1" dirty="0" err="1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實際操作之課程為主</a:t>
              </a:r>
              <a:r>
                <a:rPr lang="zh-TW" altLang="en-US" sz="2000" b="1" dirty="0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，</a:t>
              </a:r>
              <a:r>
                <a:rPr lang="en-US" altLang="zh-TW" sz="2000" b="1" dirty="0" err="1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也可開設與技術型高中銜接的技藝課程等</a:t>
              </a:r>
              <a:endPara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  <a:cs typeface="Arial Black" pitchFamily="34" charset="0"/>
                <a:sym typeface="Arial Black" pitchFamily="34" charset="0"/>
              </a:endParaRPr>
            </a:p>
          </p:txBody>
        </p:sp>
      </p:grpSp>
      <p:grpSp>
        <p:nvGrpSpPr>
          <p:cNvPr id="21" name="群組 20"/>
          <p:cNvGrpSpPr>
            <a:grpSpLocks/>
          </p:cNvGrpSpPr>
          <p:nvPr/>
        </p:nvGrpSpPr>
        <p:grpSpPr bwMode="auto">
          <a:xfrm>
            <a:off x="1706563" y="646510"/>
            <a:ext cx="4400550" cy="3070225"/>
            <a:chOff x="182880" y="404664"/>
            <a:chExt cx="4399920" cy="3071140"/>
          </a:xfrm>
        </p:grpSpPr>
        <p:sp>
          <p:nvSpPr>
            <p:cNvPr id="11" name="手繪多邊形 10"/>
            <p:cNvSpPr/>
            <p:nvPr/>
          </p:nvSpPr>
          <p:spPr>
            <a:xfrm>
              <a:off x="1932055" y="825476"/>
              <a:ext cx="2650745" cy="2650328"/>
            </a:xfrm>
            <a:custGeom>
              <a:avLst/>
              <a:gdLst>
                <a:gd name="connsiteX0" fmla="*/ 0 w 2650254"/>
                <a:gd name="connsiteY0" fmla="*/ 2650254 h 2650254"/>
                <a:gd name="connsiteX1" fmla="*/ 2650254 w 2650254"/>
                <a:gd name="connsiteY1" fmla="*/ 0 h 2650254"/>
                <a:gd name="connsiteX2" fmla="*/ 2650254 w 2650254"/>
                <a:gd name="connsiteY2" fmla="*/ 2650254 h 2650254"/>
                <a:gd name="connsiteX3" fmla="*/ 0 w 2650254"/>
                <a:gd name="connsiteY3" fmla="*/ 2650254 h 26502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50254" h="2650254">
                  <a:moveTo>
                    <a:pt x="0" y="2650254"/>
                  </a:moveTo>
                  <a:cubicBezTo>
                    <a:pt x="0" y="1186559"/>
                    <a:pt x="1186559" y="0"/>
                    <a:pt x="2650254" y="0"/>
                  </a:cubicBezTo>
                  <a:lnTo>
                    <a:pt x="2650254" y="2650254"/>
                  </a:lnTo>
                  <a:lnTo>
                    <a:pt x="0" y="2650254"/>
                  </a:lnTo>
                  <a:close/>
                </a:path>
              </a:pathLst>
            </a:custGeom>
            <a:solidFill>
              <a:srgbClr val="C0000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975377" tIns="975377" rIns="199136" bIns="199136" spcCol="1270" anchor="ctr"/>
            <a:lstStyle/>
            <a:p>
              <a:pPr algn="ctr" defTabSz="1244600">
                <a:lnSpc>
                  <a:spcPts val="3500"/>
                </a:lnSpc>
                <a:defRPr/>
              </a:pPr>
              <a:r>
                <a:rPr lang="zh-TW" altLang="en-US" sz="2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統整性</a:t>
              </a:r>
              <a:r>
                <a:rPr lang="en-US" altLang="zh-TW" sz="2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2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2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探究課程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182880" y="404664"/>
              <a:ext cx="4388809" cy="1630848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eaLnBrk="1" hangingPunct="1">
                <a:defRPr/>
              </a:pPr>
              <a:r>
                <a:rPr lang="en-US" altLang="zh-TW" sz="2000" b="1" dirty="0" err="1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跨領域</a:t>
              </a:r>
              <a:r>
                <a:rPr lang="en-US" altLang="zh-TW" sz="2000" b="1" dirty="0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/</a:t>
              </a:r>
              <a:r>
                <a:rPr lang="en-US" altLang="zh-TW" sz="2000" b="1" dirty="0" err="1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科目或結合各項議題</a:t>
              </a:r>
              <a:r>
                <a:rPr lang="zh-TW" altLang="en-US" sz="2000" b="1" dirty="0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，</a:t>
              </a:r>
              <a:r>
                <a:rPr lang="en-US" altLang="zh-TW" sz="2000" b="1" dirty="0" err="1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發展「統整性主題</a:t>
              </a:r>
              <a:r>
                <a:rPr lang="en-US" altLang="zh-TW" sz="2000" b="1" dirty="0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/專題/</a:t>
              </a:r>
              <a:r>
                <a:rPr lang="en-US" altLang="zh-TW" sz="2000" b="1" dirty="0" err="1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議題探究課程</a:t>
              </a:r>
              <a:r>
                <a:rPr lang="en-US" altLang="zh-TW" sz="2000" b="1" dirty="0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」</a:t>
              </a:r>
              <a:r>
                <a:rPr lang="zh-TW" altLang="en-US" sz="2000" b="1" dirty="0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，</a:t>
              </a:r>
              <a:r>
                <a:rPr lang="en-US" altLang="zh-TW" sz="2000" b="1" dirty="0" err="1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強化知能整合與生活運用能力</a:t>
              </a:r>
              <a:endParaRPr lang="en-US" altLang="zh-TW" sz="2000" b="1" dirty="0">
                <a:latin typeface="標楷體" panose="03000509000000000000" pitchFamily="65" charset="-120"/>
                <a:ea typeface="標楷體" panose="03000509000000000000" pitchFamily="65" charset="-120"/>
                <a:sym typeface="Arial Black" pitchFamily="34" charset="0"/>
              </a:endParaRPr>
            </a:p>
            <a:p>
              <a:pPr eaLnBrk="1" hangingPunct="1">
                <a:defRPr/>
              </a:pPr>
              <a:endParaRPr lang="en-US" altLang="zh-TW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Black" pitchFamily="34" charset="0"/>
                <a:sym typeface="Arial Black" pitchFamily="34" charset="0"/>
              </a:endParaRPr>
            </a:p>
            <a:p>
              <a:pPr eaLnBrk="1" hangingPunct="1">
                <a:defRPr/>
              </a:pPr>
              <a:endParaRPr lang="en-US" altLang="zh-TW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Black" pitchFamily="34" charset="0"/>
                <a:sym typeface="Arial Black" pitchFamily="34" charset="0"/>
              </a:endParaRPr>
            </a:p>
          </p:txBody>
        </p:sp>
      </p:grpSp>
      <p:sp>
        <p:nvSpPr>
          <p:cNvPr id="17" name="手繪多邊形 16"/>
          <p:cNvSpPr/>
          <p:nvPr/>
        </p:nvSpPr>
        <p:spPr>
          <a:xfrm>
            <a:off x="3455988" y="3450035"/>
            <a:ext cx="5422900" cy="771525"/>
          </a:xfrm>
          <a:custGeom>
            <a:avLst/>
            <a:gdLst>
              <a:gd name="connsiteX0" fmla="*/ 0 w 2520218"/>
              <a:gd name="connsiteY0" fmla="*/ 0 h 1680985"/>
              <a:gd name="connsiteX1" fmla="*/ 2520218 w 2520218"/>
              <a:gd name="connsiteY1" fmla="*/ 0 h 1680985"/>
              <a:gd name="connsiteX2" fmla="*/ 2520218 w 2520218"/>
              <a:gd name="connsiteY2" fmla="*/ 1680985 h 1680985"/>
              <a:gd name="connsiteX3" fmla="*/ 0 w 2520218"/>
              <a:gd name="connsiteY3" fmla="*/ 1680985 h 1680985"/>
              <a:gd name="connsiteX4" fmla="*/ 0 w 2520218"/>
              <a:gd name="connsiteY4" fmla="*/ 0 h 16809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0218" h="1680985">
                <a:moveTo>
                  <a:pt x="0" y="0"/>
                </a:moveTo>
                <a:lnTo>
                  <a:pt x="2520218" y="0"/>
                </a:lnTo>
                <a:lnTo>
                  <a:pt x="2520218" y="1680985"/>
                </a:lnTo>
                <a:lnTo>
                  <a:pt x="0" y="1680985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403235" tIns="227584" rIns="227584" bIns="227584" spcCol="1270" anchor="ctr"/>
          <a:lstStyle/>
          <a:p>
            <a:pPr algn="ctr" defTabSz="1422400">
              <a:lnSpc>
                <a:spcPct val="90000"/>
              </a:lnSpc>
              <a:spcAft>
                <a:spcPct val="35000"/>
              </a:spcAft>
              <a:defRPr/>
            </a:pPr>
            <a:r>
              <a:rPr lang="zh-TW" altLang="en-US" sz="3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彈性學習課程分四類</a:t>
            </a:r>
          </a:p>
        </p:txBody>
      </p:sp>
    </p:spTree>
    <p:extLst>
      <p:ext uri="{BB962C8B-B14F-4D97-AF65-F5344CB8AC3E}">
        <p14:creationId xmlns:p14="http://schemas.microsoft.com/office/powerpoint/2010/main" val="818720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13125" t="20770" r="28529" b="5665"/>
          <a:stretch/>
        </p:blipFill>
        <p:spPr>
          <a:xfrm>
            <a:off x="954741" y="0"/>
            <a:ext cx="10031506" cy="6750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695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302" y="2091713"/>
            <a:ext cx="10487522" cy="3971462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1802762" y="692212"/>
            <a:ext cx="78386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概覽</a:t>
            </a:r>
            <a:r>
              <a:rPr lang="zh-TW" altLang="en-US" sz="5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3" action="ppaction://hlinkfile"/>
              </a:rPr>
              <a:t>國語文領域課程綱要</a:t>
            </a:r>
            <a:endParaRPr lang="zh-TW" altLang="en-US" sz="54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30893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18309" t="30382" r="17279" b="15866"/>
          <a:stretch/>
        </p:blipFill>
        <p:spPr>
          <a:xfrm>
            <a:off x="2191870" y="1855693"/>
            <a:ext cx="8834717" cy="4145055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3752350" y="624566"/>
            <a:ext cx="53519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國語文領綱架構</a:t>
            </a:r>
            <a:endParaRPr lang="zh-TW" altLang="en-US" sz="54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1870" y="2554941"/>
            <a:ext cx="8834717" cy="1649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62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19191" t="21163" r="25883" b="28224"/>
          <a:stretch/>
        </p:blipFill>
        <p:spPr>
          <a:xfrm>
            <a:off x="699247" y="602363"/>
            <a:ext cx="11270197" cy="5838778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8646459" y="1640541"/>
            <a:ext cx="2998694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TW" altLang="en-US" sz="54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學科素養</a:t>
            </a:r>
            <a:endParaRPr lang="zh-TW" altLang="en-US" sz="54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90036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23282" y="138123"/>
            <a:ext cx="7886700" cy="1325562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zh-TW" altLang="en-US" sz="4800" b="1" spc="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  <a:t>學習</a:t>
            </a:r>
            <a:r>
              <a:rPr lang="zh-TW" altLang="en-US" sz="4800" b="1" spc="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  <a:t>重點</a:t>
            </a:r>
            <a:r>
              <a:rPr lang="en-US" altLang="zh-TW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/>
            </a:r>
            <a:br>
              <a:rPr lang="en-US" altLang="zh-TW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</a:br>
            <a:endParaRPr lang="zh-TW" altLang="en-US" sz="28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pic>
        <p:nvPicPr>
          <p:cNvPr id="18" name="內容版面配置區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4396" t="21849" r="49279" b="54858"/>
          <a:stretch/>
        </p:blipFill>
        <p:spPr>
          <a:xfrm>
            <a:off x="8704730" y="1918728"/>
            <a:ext cx="1963270" cy="779928"/>
          </a:xfrm>
          <a:prstGeom prst="rect">
            <a:avLst/>
          </a:prstGeom>
        </p:spPr>
      </p:pic>
      <p:sp>
        <p:nvSpPr>
          <p:cNvPr id="55301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xfrm>
            <a:off x="8610600" y="6488114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D2962760-3D47-4247-9851-AEEA70A58071}" type="slidenum">
              <a:rPr lang="zh-TW" altLang="en-US" sz="1200">
                <a:solidFill>
                  <a:srgbClr val="898989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16</a:t>
            </a:fld>
            <a:endParaRPr lang="zh-TW" altLang="en-US" sz="1200">
              <a:solidFill>
                <a:srgbClr val="898989"/>
              </a:solidFill>
            </a:endParaRPr>
          </a:p>
        </p:txBody>
      </p:sp>
      <p:sp>
        <p:nvSpPr>
          <p:cNvPr id="15" name="圓角矩形 4"/>
          <p:cNvSpPr/>
          <p:nvPr/>
        </p:nvSpPr>
        <p:spPr>
          <a:xfrm>
            <a:off x="3660776" y="1204914"/>
            <a:ext cx="5127625" cy="712787"/>
          </a:xfrm>
          <a:prstGeom prst="rect">
            <a:avLst/>
          </a:prstGeom>
          <a:solidFill>
            <a:srgbClr val="C00000"/>
          </a:solidFill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20320" tIns="20320" rIns="20320" bIns="20320" spcCol="1270" anchor="ctr"/>
          <a:lstStyle/>
          <a:p>
            <a:pPr algn="ctr" defTabSz="1422400">
              <a:defRPr/>
            </a:pPr>
            <a:r>
              <a:rPr lang="zh-TW" altLang="en-U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不同學習階段，相同學習類別</a:t>
            </a:r>
            <a:r>
              <a:rPr lang="en-US" altLang="zh-TW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主題</a:t>
            </a:r>
          </a:p>
        </p:txBody>
      </p:sp>
      <p:cxnSp>
        <p:nvCxnSpPr>
          <p:cNvPr id="17" name="直線接點 16"/>
          <p:cNvCxnSpPr/>
          <p:nvPr/>
        </p:nvCxnSpPr>
        <p:spPr>
          <a:xfrm>
            <a:off x="6099175" y="1917701"/>
            <a:ext cx="0" cy="315913"/>
          </a:xfrm>
          <a:prstGeom prst="line">
            <a:avLst/>
          </a:prstGeom>
          <a:ln w="38100" cmpd="sng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接點 18"/>
          <p:cNvCxnSpPr/>
          <p:nvPr/>
        </p:nvCxnSpPr>
        <p:spPr>
          <a:xfrm>
            <a:off x="4065588" y="2292350"/>
            <a:ext cx="4002088" cy="0"/>
          </a:xfrm>
          <a:prstGeom prst="line">
            <a:avLst/>
          </a:prstGeom>
          <a:ln w="3175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接點 21"/>
          <p:cNvCxnSpPr/>
          <p:nvPr/>
        </p:nvCxnSpPr>
        <p:spPr>
          <a:xfrm flipH="1">
            <a:off x="4073526" y="2292350"/>
            <a:ext cx="15875" cy="242888"/>
          </a:xfrm>
          <a:prstGeom prst="line">
            <a:avLst/>
          </a:prstGeom>
          <a:ln w="38100" cmpd="sng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接點 22"/>
          <p:cNvCxnSpPr/>
          <p:nvPr/>
        </p:nvCxnSpPr>
        <p:spPr>
          <a:xfrm>
            <a:off x="8067676" y="2320925"/>
            <a:ext cx="23813" cy="285750"/>
          </a:xfrm>
          <a:prstGeom prst="line">
            <a:avLst/>
          </a:prstGeom>
          <a:ln w="38100" cmpd="sng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群組 4"/>
          <p:cNvGrpSpPr/>
          <p:nvPr/>
        </p:nvGrpSpPr>
        <p:grpSpPr>
          <a:xfrm>
            <a:off x="6413951" y="2656738"/>
            <a:ext cx="4149274" cy="3200297"/>
            <a:chOff x="6413951" y="2656738"/>
            <a:chExt cx="4149274" cy="3200297"/>
          </a:xfrm>
        </p:grpSpPr>
        <p:grpSp>
          <p:nvGrpSpPr>
            <p:cNvPr id="36" name="群組 11"/>
            <p:cNvGrpSpPr/>
            <p:nvPr/>
          </p:nvGrpSpPr>
          <p:grpSpPr>
            <a:xfrm>
              <a:off x="6413951" y="2656738"/>
              <a:ext cx="3637114" cy="3200297"/>
              <a:chOff x="194478" y="1583243"/>
              <a:chExt cx="4052874" cy="4160236"/>
            </a:xfrm>
            <a:solidFill>
              <a:schemeClr val="accent2">
                <a:lumMod val="60000"/>
                <a:lumOff val="40000"/>
              </a:schemeClr>
            </a:solidFill>
          </p:grpSpPr>
          <p:sp>
            <p:nvSpPr>
              <p:cNvPr id="37" name="圓角矩形 36"/>
              <p:cNvSpPr/>
              <p:nvPr/>
            </p:nvSpPr>
            <p:spPr>
              <a:xfrm>
                <a:off x="227536" y="1670274"/>
                <a:ext cx="4019816" cy="4073205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altLang="zh-TW" sz="1400" b="1" dirty="0">
                  <a:solidFill>
                    <a:srgbClr val="0000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>
                  <a:defRPr/>
                </a:pPr>
                <a:endParaRPr lang="en-US" altLang="zh-TW" sz="1400" b="1" dirty="0">
                  <a:solidFill>
                    <a:srgbClr val="0000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>
                  <a:defRPr/>
                </a:pPr>
                <a:endParaRPr lang="en-US" altLang="zh-TW" sz="1400" b="1" dirty="0">
                  <a:solidFill>
                    <a:srgbClr val="0000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>
                  <a:defRPr/>
                </a:pPr>
                <a:endParaRPr lang="en-US" altLang="zh-TW" sz="1400" b="1" dirty="0">
                  <a:solidFill>
                    <a:srgbClr val="0000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>
                  <a:defRPr/>
                </a:pPr>
                <a:endParaRPr lang="en-US" altLang="zh-TW" sz="1400" b="1" dirty="0">
                  <a:solidFill>
                    <a:srgbClr val="0000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>
                  <a:defRPr/>
                </a:pPr>
                <a:endParaRPr lang="en-US" altLang="zh-TW" sz="1400" b="1" dirty="0">
                  <a:solidFill>
                    <a:srgbClr val="0000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>
                  <a:defRPr/>
                </a:pPr>
                <a:endParaRPr lang="en-US" altLang="zh-TW" sz="1400" b="1" dirty="0">
                  <a:solidFill>
                    <a:srgbClr val="0000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>
                  <a:defRPr/>
                </a:pPr>
                <a:endParaRPr lang="en-US" altLang="zh-TW" b="1" dirty="0">
                  <a:solidFill>
                    <a:srgbClr val="0000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>
                  <a:defRPr/>
                </a:pPr>
                <a:r>
                  <a:rPr lang="en-US" altLang="zh-TW" b="1" dirty="0" smtClean="0">
                    <a:solidFill>
                      <a:srgbClr val="0070C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A</a:t>
                </a:r>
                <a:r>
                  <a:rPr lang="zh-TW" altLang="en-US" b="1" dirty="0" smtClean="0">
                    <a:solidFill>
                      <a:srgbClr val="0070C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文字</a:t>
                </a:r>
                <a:r>
                  <a:rPr lang="zh-TW" altLang="en-US" b="1" dirty="0">
                    <a:solidFill>
                      <a:srgbClr val="0070C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篇章</a:t>
                </a:r>
                <a:endParaRPr lang="en-US" altLang="zh-TW" b="1" dirty="0">
                  <a:solidFill>
                    <a:srgbClr val="0070C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>
                  <a:defRPr/>
                </a:pPr>
                <a:r>
                  <a:rPr lang="zh-TW" altLang="en-US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標音符號、字詞、句段、篇章</a:t>
                </a:r>
                <a:endParaRPr lang="en-US" altLang="zh-TW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>
                  <a:defRPr/>
                </a:pPr>
                <a:r>
                  <a:rPr lang="en-US" altLang="zh-TW" b="1" dirty="0" smtClean="0">
                    <a:solidFill>
                      <a:srgbClr val="0070C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B</a:t>
                </a:r>
                <a:r>
                  <a:rPr lang="zh-TW" altLang="en-US" b="1" dirty="0" smtClean="0">
                    <a:solidFill>
                      <a:srgbClr val="0070C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文</a:t>
                </a:r>
                <a:r>
                  <a:rPr lang="zh-TW" altLang="en-US" b="1" dirty="0">
                    <a:solidFill>
                      <a:srgbClr val="0070C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本表述</a:t>
                </a:r>
                <a:endParaRPr lang="en-US" altLang="zh-TW" b="1" dirty="0">
                  <a:solidFill>
                    <a:srgbClr val="0070C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>
                  <a:defRPr/>
                </a:pPr>
                <a:r>
                  <a:rPr lang="zh-TW" altLang="en-US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記敘、抒情、說明、議論、</a:t>
                </a:r>
                <a:endParaRPr lang="en-US" altLang="zh-TW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>
                  <a:defRPr/>
                </a:pPr>
                <a:r>
                  <a:rPr lang="zh-TW" altLang="en-US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應用文本</a:t>
                </a:r>
                <a:endParaRPr lang="en-US" altLang="zh-TW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>
                  <a:defRPr/>
                </a:pPr>
                <a:r>
                  <a:rPr lang="en-US" altLang="zh-TW" b="1" dirty="0" smtClean="0">
                    <a:solidFill>
                      <a:srgbClr val="0070C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C</a:t>
                </a:r>
                <a:r>
                  <a:rPr lang="zh-TW" altLang="en-US" b="1" dirty="0" smtClean="0">
                    <a:solidFill>
                      <a:srgbClr val="0070C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文化</a:t>
                </a:r>
                <a:r>
                  <a:rPr lang="zh-TW" altLang="en-US" b="1" dirty="0">
                    <a:solidFill>
                      <a:srgbClr val="0070C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內涵</a:t>
                </a:r>
                <a:endParaRPr lang="en-US" altLang="zh-TW" b="1" dirty="0">
                  <a:solidFill>
                    <a:srgbClr val="0070C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>
                  <a:defRPr/>
                </a:pPr>
                <a:r>
                  <a:rPr lang="zh-TW" altLang="en-US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物質、社群、精神文化</a:t>
                </a:r>
                <a:endParaRPr lang="en-US" altLang="zh-TW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>
                  <a:defRPr/>
                </a:pPr>
                <a:endParaRPr lang="en-US" altLang="zh-TW" sz="1400" b="1" dirty="0">
                  <a:solidFill>
                    <a:srgbClr val="0000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>
                  <a:defRPr/>
                </a:pPr>
                <a:endParaRPr lang="zh-TW" altLang="en-US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>
                  <a:defRPr/>
                </a:pPr>
                <a:endParaRPr lang="en-US" altLang="zh-TW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>
                  <a:defRPr/>
                </a:pPr>
                <a:endParaRPr lang="en-US" altLang="zh-TW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>
                  <a:defRPr/>
                </a:pPr>
                <a:endParaRPr lang="zh-TW" altLang="en-US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194478" y="1583243"/>
                <a:ext cx="4052874" cy="68016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zh-TW" altLang="en-US" sz="2800" b="1" dirty="0">
                    <a:solidFill>
                      <a:srgbClr val="B2003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學習內容</a:t>
                </a:r>
              </a:p>
            </p:txBody>
          </p:sp>
        </p:grpSp>
        <p:sp>
          <p:nvSpPr>
            <p:cNvPr id="40" name="拱形 39"/>
            <p:cNvSpPr/>
            <p:nvPr/>
          </p:nvSpPr>
          <p:spPr>
            <a:xfrm rot="5400000">
              <a:off x="9528175" y="3759200"/>
              <a:ext cx="1035050" cy="1035050"/>
            </a:xfrm>
            <a:prstGeom prst="blockArc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4" name="群組 3"/>
          <p:cNvGrpSpPr/>
          <p:nvPr/>
        </p:nvGrpSpPr>
        <p:grpSpPr>
          <a:xfrm>
            <a:off x="1881188" y="2665414"/>
            <a:ext cx="4052887" cy="3163887"/>
            <a:chOff x="1881188" y="2665414"/>
            <a:chExt cx="4052887" cy="3163887"/>
          </a:xfrm>
        </p:grpSpPr>
        <p:sp>
          <p:nvSpPr>
            <p:cNvPr id="39" name="拱形 38"/>
            <p:cNvSpPr/>
            <p:nvPr/>
          </p:nvSpPr>
          <p:spPr>
            <a:xfrm rot="16200000">
              <a:off x="1881188" y="3825876"/>
              <a:ext cx="1036638" cy="1036637"/>
            </a:xfrm>
            <a:prstGeom prst="blockArc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>
                <a:solidFill>
                  <a:schemeClr val="tx1"/>
                </a:solidFill>
              </a:endParaRPr>
            </a:p>
          </p:txBody>
        </p:sp>
        <p:sp>
          <p:nvSpPr>
            <p:cNvPr id="51" name="圓角矩形 50"/>
            <p:cNvSpPr/>
            <p:nvPr/>
          </p:nvSpPr>
          <p:spPr>
            <a:xfrm>
              <a:off x="2414589" y="2695576"/>
              <a:ext cx="3195637" cy="3133725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lnSpc>
                  <a:spcPts val="3000"/>
                </a:lnSpc>
                <a:defRPr/>
              </a:pPr>
              <a:r>
                <a:rPr lang="en-US" altLang="zh-TW" sz="20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</a:t>
              </a:r>
              <a:r>
                <a:rPr lang="zh-TW" altLang="en-US" sz="20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聆聽  </a:t>
              </a:r>
              <a:endPara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lnSpc>
                  <a:spcPts val="3000"/>
                </a:lnSpc>
                <a:defRPr/>
              </a:pPr>
              <a:r>
                <a:rPr lang="en-US" altLang="zh-TW" sz="20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</a:t>
              </a:r>
              <a:r>
                <a:rPr lang="zh-TW" altLang="en-US" sz="20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口語</a:t>
              </a:r>
              <a:r>
                <a:rPr lang="zh-TW" altLang="en-US" sz="20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表達</a:t>
              </a:r>
              <a:endPara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lnSpc>
                  <a:spcPts val="3000"/>
                </a:lnSpc>
                <a:defRPr/>
              </a:pPr>
              <a:r>
                <a:rPr lang="en-US" altLang="zh-TW" sz="20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</a:t>
              </a:r>
              <a:r>
                <a:rPr lang="zh-TW" altLang="en-US" sz="20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標音</a:t>
              </a:r>
              <a:r>
                <a:rPr lang="zh-TW" altLang="en-US" sz="20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符號與運用</a:t>
              </a:r>
              <a:endPara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lnSpc>
                  <a:spcPts val="3000"/>
                </a:lnSpc>
                <a:defRPr/>
              </a:pPr>
              <a:r>
                <a:rPr lang="en-US" altLang="zh-TW" sz="20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4</a:t>
              </a:r>
              <a:r>
                <a:rPr lang="zh-TW" altLang="zh-TW" sz="20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識字</a:t>
              </a:r>
              <a:r>
                <a:rPr lang="zh-TW" altLang="zh-TW" sz="20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與寫</a:t>
              </a:r>
              <a:r>
                <a:rPr lang="zh-TW" altLang="en-US" sz="20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字</a:t>
              </a:r>
              <a:endPara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lnSpc>
                  <a:spcPts val="3000"/>
                </a:lnSpc>
                <a:defRPr/>
              </a:pPr>
              <a:r>
                <a:rPr lang="en-US" altLang="zh-TW" sz="20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5</a:t>
              </a:r>
              <a:r>
                <a:rPr lang="zh-TW" altLang="en-US" sz="20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閱讀</a:t>
              </a:r>
              <a:endPara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lnSpc>
                  <a:spcPts val="3000"/>
                </a:lnSpc>
                <a:defRPr/>
              </a:pPr>
              <a:r>
                <a:rPr lang="en-US" altLang="zh-TW" sz="20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en-US" sz="20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寫作</a:t>
              </a:r>
              <a:endPara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4286" name="矩形 51"/>
            <p:cNvSpPr>
              <a:spLocks noChangeArrowheads="1"/>
            </p:cNvSpPr>
            <p:nvPr/>
          </p:nvSpPr>
          <p:spPr bwMode="auto">
            <a:xfrm>
              <a:off x="2414589" y="2665414"/>
              <a:ext cx="3195637" cy="5238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9pPr>
            </a:lstStyle>
            <a:p>
              <a:pPr algn="ctr" eaLnBrk="1" hangingPunct="1">
                <a:defRPr/>
              </a:pPr>
              <a:r>
                <a:rPr lang="zh-TW" altLang="en-US" sz="2800" b="1" dirty="0">
                  <a:solidFill>
                    <a:srgbClr val="B2003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學習表現</a:t>
              </a:r>
            </a:p>
          </p:txBody>
        </p:sp>
        <p:pic>
          <p:nvPicPr>
            <p:cNvPr id="55311" name="圖片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0925" y="4246564"/>
              <a:ext cx="1073150" cy="1279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0" name="圖片 19"/>
          <p:cNvPicPr>
            <a:picLocks noChangeAspect="1"/>
          </p:cNvPicPr>
          <p:nvPr/>
        </p:nvPicPr>
        <p:blipFill rotWithShape="1">
          <a:blip r:embed="rId4"/>
          <a:srcRect t="45504" r="21464" b="6095"/>
          <a:stretch/>
        </p:blipFill>
        <p:spPr>
          <a:xfrm>
            <a:off x="147945" y="1549400"/>
            <a:ext cx="3466486" cy="941294"/>
          </a:xfrm>
          <a:prstGeom prst="rect">
            <a:avLst/>
          </a:prstGeom>
        </p:spPr>
      </p:pic>
      <p:grpSp>
        <p:nvGrpSpPr>
          <p:cNvPr id="7" name="群組 6"/>
          <p:cNvGrpSpPr/>
          <p:nvPr/>
        </p:nvGrpSpPr>
        <p:grpSpPr>
          <a:xfrm>
            <a:off x="4306746" y="5134171"/>
            <a:ext cx="3519771" cy="1582737"/>
            <a:chOff x="4306746" y="5134171"/>
            <a:chExt cx="3519771" cy="1582737"/>
          </a:xfrm>
        </p:grpSpPr>
        <p:sp>
          <p:nvSpPr>
            <p:cNvPr id="3" name="拱形 2"/>
            <p:cNvSpPr/>
            <p:nvPr/>
          </p:nvSpPr>
          <p:spPr>
            <a:xfrm rot="10800000">
              <a:off x="4694329" y="5134171"/>
              <a:ext cx="2474258" cy="1371600"/>
            </a:xfrm>
            <a:prstGeom prst="blockArc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文字方塊 5"/>
            <p:cNvSpPr txBox="1"/>
            <p:nvPr/>
          </p:nvSpPr>
          <p:spPr>
            <a:xfrm>
              <a:off x="4306746" y="6132133"/>
              <a:ext cx="351977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 smtClean="0">
                  <a:solidFill>
                    <a:srgbClr val="FF0000"/>
                  </a:solidFill>
                </a:rPr>
                <a:t>兩者必須互相結合</a:t>
              </a:r>
              <a:endParaRPr lang="zh-TW" altLang="en-US" sz="3200" b="1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73019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10699" t="27635" r="11434" b="9981"/>
          <a:stretch/>
        </p:blipFill>
        <p:spPr>
          <a:xfrm>
            <a:off x="308691" y="1465729"/>
            <a:ext cx="10448957" cy="4706471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3980033" y="295835"/>
            <a:ext cx="3429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學習內容</a:t>
            </a:r>
            <a:endParaRPr lang="zh-TW" altLang="en-US" sz="60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81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13677" t="16847" r="25992" b="5076"/>
          <a:stretch/>
        </p:blipFill>
        <p:spPr>
          <a:xfrm>
            <a:off x="1125415" y="1015662"/>
            <a:ext cx="9003323" cy="5842337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2308856" y="66093"/>
            <a:ext cx="76000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具體落實 篇章教什麼？</a:t>
            </a:r>
            <a:endParaRPr lang="zh-TW" altLang="en-US" sz="54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252025" y="4801840"/>
            <a:ext cx="8656905" cy="110659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noFill/>
            </a:endParaRPr>
          </a:p>
        </p:txBody>
      </p:sp>
      <p:sp>
        <p:nvSpPr>
          <p:cNvPr id="5" name="向上箭號 4"/>
          <p:cNvSpPr/>
          <p:nvPr/>
        </p:nvSpPr>
        <p:spPr>
          <a:xfrm>
            <a:off x="9214337" y="2110153"/>
            <a:ext cx="525779" cy="2532185"/>
          </a:xfrm>
          <a:prstGeom prst="up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向上箭號 5"/>
          <p:cNvSpPr/>
          <p:nvPr/>
        </p:nvSpPr>
        <p:spPr>
          <a:xfrm rot="10800000">
            <a:off x="9214336" y="4959205"/>
            <a:ext cx="525779" cy="1424009"/>
          </a:xfrm>
          <a:prstGeom prst="up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8676189" y="2698050"/>
            <a:ext cx="738664" cy="27733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縱向統整</a:t>
            </a:r>
            <a:endParaRPr lang="zh-TW" altLang="en-US" sz="3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99158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12022" t="27048" r="25221" b="20378"/>
          <a:stretch/>
        </p:blipFill>
        <p:spPr>
          <a:xfrm>
            <a:off x="248217" y="1129553"/>
            <a:ext cx="10563469" cy="4975412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1468938" y="206223"/>
            <a:ext cx="88212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具體落實 文本表述教什麼？</a:t>
            </a:r>
            <a:endParaRPr lang="zh-TW" altLang="en-US" sz="54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54381" y="3348111"/>
            <a:ext cx="8656905" cy="94253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1400932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13345" t="31757" r="26103" b="15669"/>
          <a:stretch/>
        </p:blipFill>
        <p:spPr>
          <a:xfrm>
            <a:off x="365760" y="1264023"/>
            <a:ext cx="10874326" cy="5347791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1788460" y="292888"/>
            <a:ext cx="88601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具體落實 記敘文本教什麼？</a:t>
            </a:r>
            <a:endParaRPr lang="zh-TW" altLang="en-US" sz="54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76776" y="4431323"/>
            <a:ext cx="10466362" cy="85813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noFill/>
            </a:endParaRPr>
          </a:p>
        </p:txBody>
      </p:sp>
      <p:sp>
        <p:nvSpPr>
          <p:cNvPr id="6" name="向上箭號 5"/>
          <p:cNvSpPr/>
          <p:nvPr/>
        </p:nvSpPr>
        <p:spPr>
          <a:xfrm>
            <a:off x="10258922" y="2128083"/>
            <a:ext cx="525779" cy="2532185"/>
          </a:xfrm>
          <a:prstGeom prst="up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向上箭號 6"/>
          <p:cNvSpPr/>
          <p:nvPr/>
        </p:nvSpPr>
        <p:spPr>
          <a:xfrm rot="10800000">
            <a:off x="10258921" y="4977135"/>
            <a:ext cx="525779" cy="1424009"/>
          </a:xfrm>
          <a:prstGeom prst="up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9720774" y="2715980"/>
            <a:ext cx="738664" cy="27733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縱向統整</a:t>
            </a:r>
            <a:endParaRPr lang="zh-TW" altLang="en-US" sz="3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78606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16765" t="17239" r="29853" b="5861"/>
          <a:stretch/>
        </p:blipFill>
        <p:spPr>
          <a:xfrm>
            <a:off x="1711893" y="804428"/>
            <a:ext cx="8571590" cy="6053572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2265314" y="0"/>
            <a:ext cx="811229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具體落實 抒情文本教什麼？</a:t>
            </a:r>
            <a:endParaRPr lang="zh-TW" altLang="en-US" sz="50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871003" y="5561494"/>
            <a:ext cx="8271803" cy="129650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noFill/>
            </a:endParaRPr>
          </a:p>
        </p:txBody>
      </p:sp>
      <p:sp>
        <p:nvSpPr>
          <p:cNvPr id="6" name="向上箭號 5"/>
          <p:cNvSpPr/>
          <p:nvPr/>
        </p:nvSpPr>
        <p:spPr>
          <a:xfrm>
            <a:off x="9214337" y="2110153"/>
            <a:ext cx="525779" cy="2532185"/>
          </a:xfrm>
          <a:prstGeom prst="up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向上箭號 6"/>
          <p:cNvSpPr/>
          <p:nvPr/>
        </p:nvSpPr>
        <p:spPr>
          <a:xfrm rot="10800000">
            <a:off x="9214336" y="4959205"/>
            <a:ext cx="525779" cy="1424009"/>
          </a:xfrm>
          <a:prstGeom prst="up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8676189" y="2698050"/>
            <a:ext cx="738664" cy="27733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縱向統整</a:t>
            </a:r>
            <a:endParaRPr lang="zh-TW" altLang="en-US" sz="3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04071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15552" t="26263" r="29963" b="52354"/>
          <a:stretch/>
        </p:blipFill>
        <p:spPr>
          <a:xfrm>
            <a:off x="1010287" y="860611"/>
            <a:ext cx="9234612" cy="2084294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/>
          <a:srcRect l="16765" t="30186" r="29742" b="31952"/>
          <a:stretch/>
        </p:blipFill>
        <p:spPr>
          <a:xfrm>
            <a:off x="1010287" y="2944905"/>
            <a:ext cx="9234612" cy="3684495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2070846" y="0"/>
            <a:ext cx="817405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具體落實 文化內涵教什麼？</a:t>
            </a:r>
            <a:endParaRPr lang="zh-TW" altLang="en-US" sz="50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53551" y="5029198"/>
            <a:ext cx="8918917" cy="49940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257450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11140" t="28422" r="26324" b="24889"/>
          <a:stretch/>
        </p:blipFill>
        <p:spPr>
          <a:xfrm>
            <a:off x="420416" y="1801907"/>
            <a:ext cx="10475655" cy="4397188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1899553" y="1048094"/>
            <a:ext cx="83979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閱讀在第四學習階段的學習表現</a:t>
            </a:r>
            <a:endParaRPr lang="zh-TW" altLang="en-US" sz="4400" b="1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447779" y="2326340"/>
            <a:ext cx="8229600" cy="376517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noFill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1899554" y="217097"/>
            <a:ext cx="89965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學生應該展現出什麼學習成效？</a:t>
            </a:r>
            <a:endParaRPr lang="zh-TW" altLang="en-US" sz="48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29093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11140" t="30579" r="26655" b="21163"/>
          <a:stretch/>
        </p:blipFill>
        <p:spPr>
          <a:xfrm>
            <a:off x="414891" y="2053701"/>
            <a:ext cx="10773062" cy="4698890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1782665" y="1080842"/>
            <a:ext cx="833200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寫作在第四學習階段的學習表現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1782665" y="222895"/>
            <a:ext cx="89664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學生應該展現出什麼學習成效？</a:t>
            </a:r>
            <a:endParaRPr lang="zh-TW" altLang="en-US" sz="48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519496" y="4177553"/>
            <a:ext cx="8229600" cy="257503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812096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5626" t="31363" r="7021" b="9784"/>
          <a:stretch/>
        </p:blipFill>
        <p:spPr>
          <a:xfrm>
            <a:off x="295836" y="1680883"/>
            <a:ext cx="10650071" cy="4034118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3133165" y="322729"/>
            <a:ext cx="52174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會考評量內容</a:t>
            </a:r>
            <a:endParaRPr lang="zh-TW" altLang="en-US" sz="60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86938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02" name="標題 1"/>
          <p:cNvSpPr>
            <a:spLocks noGrp="1"/>
          </p:cNvSpPr>
          <p:nvPr>
            <p:ph type="title"/>
          </p:nvPr>
        </p:nvSpPr>
        <p:spPr>
          <a:xfrm>
            <a:off x="2927649" y="239560"/>
            <a:ext cx="6567483" cy="626586"/>
          </a:xfrm>
        </p:spPr>
        <p:txBody>
          <a:bodyPr/>
          <a:lstStyle/>
          <a:p>
            <a:r>
              <a:rPr lang="zh-TW" altLang="en-US" sz="3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國文科學生學習成就評量標準</a:t>
            </a:r>
            <a:endParaRPr lang="zh-TW" altLang="en-US" sz="3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268162" y="1641940"/>
          <a:ext cx="8920163" cy="485733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7916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563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30231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4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內容標準</a:t>
                      </a:r>
                    </a:p>
                  </a:txBody>
                  <a:tcPr marL="68582" marR="6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24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2" marR="6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4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表現標準細目</a:t>
                      </a:r>
                      <a:endParaRPr lang="zh-TW" sz="24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2" marR="6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8623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altLang="zh-TW" sz="2400" b="1" kern="100" dirty="0" smtClean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US" altLang="zh-TW" sz="2400" b="1" kern="100" dirty="0" smtClean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US" altLang="zh-TW" sz="2400" b="1" kern="100" dirty="0" smtClean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dirty="0" smtClean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閱</a:t>
                      </a:r>
                      <a:endParaRPr lang="en-US" altLang="zh-TW" sz="2400" b="1" kern="100" dirty="0" smtClean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dirty="0" smtClean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讀</a:t>
                      </a:r>
                      <a:endParaRPr lang="en-US" altLang="zh-TW" sz="2400" b="1" kern="100" dirty="0" smtClean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dirty="0" smtClean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能</a:t>
                      </a:r>
                      <a:endParaRPr lang="en-US" altLang="zh-TW" sz="2400" b="1" kern="100" dirty="0" smtClean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dirty="0" smtClean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力</a:t>
                      </a:r>
                      <a:endParaRPr lang="zh-TW" sz="2400" b="1" kern="100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24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altLang="zh-TW" sz="2400" b="1" kern="100" dirty="0" smtClean="0">
                        <a:solidFill>
                          <a:srgbClr val="0066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US" altLang="zh-TW" sz="2400" b="1" kern="100" dirty="0" smtClean="0">
                        <a:solidFill>
                          <a:srgbClr val="0066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400" b="1" kern="100" dirty="0" smtClean="0">
                          <a:solidFill>
                            <a:srgbClr val="0066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</a:t>
                      </a:r>
                      <a:r>
                        <a:rPr lang="zh-TW" sz="2400" b="1" kern="100" dirty="0" smtClean="0">
                          <a:solidFill>
                            <a:srgbClr val="0066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語文知識</a:t>
                      </a:r>
                      <a:endParaRPr lang="zh-TW" sz="2400" b="1" kern="100" dirty="0">
                        <a:solidFill>
                          <a:srgbClr val="0066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4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(1)</a:t>
                      </a:r>
                      <a:r>
                        <a:rPr lang="zh-TW" sz="24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漢字</a:t>
                      </a: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zh-TW" sz="2400" b="1" kern="1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形</a:t>
                      </a: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</a:t>
                      </a:r>
                      <a:r>
                        <a:rPr lang="zh-TW" sz="2400" b="1" kern="1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音</a:t>
                      </a: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</a:t>
                      </a:r>
                      <a:r>
                        <a:rPr lang="zh-TW" sz="2400" b="1" kern="1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義</a:t>
                      </a: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 </a:t>
                      </a:r>
                      <a:r>
                        <a:rPr lang="en-US" altLang="zh-TW" sz="24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(2)</a:t>
                      </a:r>
                      <a:r>
                        <a:rPr lang="zh-TW" sz="2400" b="1" kern="100" dirty="0" smtClean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詞語</a:t>
                      </a:r>
                      <a:r>
                        <a:rPr lang="zh-TW" sz="2400" b="1" kern="1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意義</a:t>
                      </a: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endParaRPr lang="en-US" altLang="zh-TW" sz="2400" b="1" kern="100" dirty="0" smtClean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4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(3)</a:t>
                      </a:r>
                      <a:r>
                        <a:rPr lang="zh-TW" sz="24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語法</a:t>
                      </a: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zh-TW" sz="2400" b="1" kern="1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詞類</a:t>
                      </a: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</a:t>
                      </a:r>
                      <a:r>
                        <a:rPr lang="zh-TW" sz="2400" b="1" kern="1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句型</a:t>
                      </a: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4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(4)</a:t>
                      </a:r>
                      <a:r>
                        <a:rPr lang="zh-TW" sz="24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文化</a:t>
                      </a: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先備知識學生閱讀文本之前，</a:t>
                      </a:r>
                      <a:r>
                        <a:rPr lang="zh-TW" sz="24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先</a:t>
                      </a:r>
                      <a:r>
                        <a:rPr lang="en-US" altLang="zh-TW" sz="24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zh-TW" sz="24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要</a:t>
                      </a:r>
                      <a:endParaRPr lang="en-US" altLang="zh-TW" sz="2400" b="1" kern="100" dirty="0" smtClean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4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</a:t>
                      </a:r>
                      <a:r>
                        <a:rPr lang="zh-TW" sz="24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具備</a:t>
                      </a: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的相關</a:t>
                      </a:r>
                      <a:r>
                        <a:rPr lang="zh-TW" sz="2400" b="1" kern="1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文化</a:t>
                      </a:r>
                      <a:r>
                        <a:rPr lang="zh-TW" sz="2400" b="1" kern="100" dirty="0" smtClean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知識</a:t>
                      </a:r>
                      <a:endParaRPr lang="zh-TW" sz="2400" b="1" kern="100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2" marR="6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5837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altLang="zh-TW" sz="2400" b="1" kern="100" dirty="0" smtClean="0">
                        <a:solidFill>
                          <a:srgbClr val="0066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400" b="1" kern="100" dirty="0" smtClean="0">
                          <a:solidFill>
                            <a:srgbClr val="0066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</a:t>
                      </a:r>
                      <a:r>
                        <a:rPr lang="zh-TW" sz="2400" b="1" kern="100" dirty="0" smtClean="0">
                          <a:solidFill>
                            <a:srgbClr val="0066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文</a:t>
                      </a:r>
                      <a:r>
                        <a:rPr lang="zh-TW" sz="2400" b="1" kern="100" dirty="0">
                          <a:solidFill>
                            <a:srgbClr val="0066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意理解</a:t>
                      </a: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(1)</a:t>
                      </a: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提取文章訊息</a:t>
                      </a:r>
                      <a:r>
                        <a:rPr lang="en-US" sz="24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 </a:t>
                      </a:r>
                      <a:endParaRPr lang="zh-TW" sz="24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(2)</a:t>
                      </a: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掌握文本涵義（</a:t>
                      </a:r>
                      <a:r>
                        <a:rPr lang="zh-TW" sz="2400" b="1" kern="1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句義、段義、篇章主旨</a:t>
                      </a: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(3)</a:t>
                      </a: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指出</a:t>
                      </a:r>
                      <a:r>
                        <a:rPr lang="zh-TW" sz="2400" b="1" kern="1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寫作觀點</a:t>
                      </a: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並說明原因</a:t>
                      </a:r>
                      <a:r>
                        <a:rPr lang="en-US" sz="24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endParaRPr lang="zh-TW" sz="24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(4)</a:t>
                      </a: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指出</a:t>
                      </a:r>
                      <a:r>
                        <a:rPr lang="zh-TW" sz="2400" b="1" kern="1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文本脈絡</a:t>
                      </a: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並說明</a:t>
                      </a:r>
                      <a:r>
                        <a:rPr lang="zh-TW" sz="24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原因</a:t>
                      </a:r>
                      <a:endParaRPr lang="en-US" altLang="zh-TW" sz="2400" b="1" kern="100" dirty="0" smtClean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2" marR="6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010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400" b="1" kern="100" dirty="0" smtClean="0">
                          <a:solidFill>
                            <a:srgbClr val="0066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</a:t>
                      </a:r>
                      <a:r>
                        <a:rPr lang="zh-TW" sz="2400" b="1" kern="100" dirty="0" smtClean="0">
                          <a:solidFill>
                            <a:srgbClr val="0066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綜合</a:t>
                      </a:r>
                      <a:r>
                        <a:rPr lang="zh-TW" sz="2400" b="1" kern="100" dirty="0">
                          <a:solidFill>
                            <a:srgbClr val="0066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評鑑</a:t>
                      </a:r>
                    </a:p>
                  </a:txBody>
                  <a:tcPr marL="68582" marR="6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(1)</a:t>
                      </a: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整合文本重點並提出觀點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(2)</a:t>
                      </a:r>
                      <a:r>
                        <a:rPr lang="zh-TW" sz="2400" b="1" kern="1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評鑑</a:t>
                      </a: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文本</a:t>
                      </a:r>
                      <a:r>
                        <a:rPr lang="zh-TW" sz="2400" b="1" kern="1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內容或形式</a:t>
                      </a: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，並說明理由</a:t>
                      </a:r>
                    </a:p>
                  </a:txBody>
                  <a:tcPr marL="68582" marR="6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14423" name="Rectangle 1"/>
          <p:cNvSpPr>
            <a:spLocks noChangeArrowheads="1"/>
          </p:cNvSpPr>
          <p:nvPr/>
        </p:nvSpPr>
        <p:spPr bwMode="auto">
          <a:xfrm>
            <a:off x="3026123" y="992433"/>
            <a:ext cx="675136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zh-TW" altLang="zh-TW" sz="2800" b="1" u="sng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閱讀能力</a:t>
            </a:r>
            <a:r>
              <a:rPr lang="zh-TW" altLang="zh-TW" sz="2800" b="1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2800" b="1" u="sng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寫作能力</a:t>
            </a:r>
            <a:r>
              <a:rPr lang="zh-TW" altLang="zh-TW" sz="2800" b="1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2800" b="1" u="sng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聆聽與說話能力</a:t>
            </a:r>
            <a:r>
              <a:rPr lang="zh-TW" altLang="zh-TW" sz="2800" b="1" dirty="0">
                <a:solidFill>
                  <a:srgbClr val="0033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87744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24706" t="21163" r="23786" b="18024"/>
          <a:stretch/>
        </p:blipFill>
        <p:spPr>
          <a:xfrm>
            <a:off x="1021976" y="457748"/>
            <a:ext cx="9493624" cy="6301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983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1039" y="1910712"/>
            <a:ext cx="7943712" cy="4947288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/>
          <a:srcRect l="11360" t="43722" r="26875" b="44900"/>
          <a:stretch/>
        </p:blipFill>
        <p:spPr>
          <a:xfrm>
            <a:off x="1491040" y="1238358"/>
            <a:ext cx="7943711" cy="779930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4"/>
          <a:srcRect l="11250" t="57847" r="39118" b="29402"/>
          <a:stretch/>
        </p:blipFill>
        <p:spPr>
          <a:xfrm>
            <a:off x="2339788" y="263447"/>
            <a:ext cx="6051176" cy="874059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24492" y="3590494"/>
            <a:ext cx="2602388" cy="1698958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6724492" y="1595390"/>
            <a:ext cx="74558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solidFill>
                  <a:srgbClr val="FF0000"/>
                </a:solidFill>
              </a:rPr>
              <a:t>總綱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3734972" y="1584852"/>
            <a:ext cx="74558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</a:rPr>
              <a:t>領</a:t>
            </a:r>
            <a:r>
              <a:rPr lang="zh-TW" altLang="en-US" b="1" dirty="0" smtClean="0">
                <a:solidFill>
                  <a:srgbClr val="FF0000"/>
                </a:solidFill>
              </a:rPr>
              <a:t>綱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5377" y="3588665"/>
            <a:ext cx="5219113" cy="1698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88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1981476" y="4992437"/>
            <a:ext cx="6867101" cy="1323439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altLang="zh-TW" sz="4000" b="1" dirty="0">
                <a:solidFill>
                  <a:srgbClr val="00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en-US" altLang="zh-TW" sz="4000" b="1" dirty="0" smtClean="0">
                <a:solidFill>
                  <a:srgbClr val="00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4000" b="1" dirty="0" smtClean="0">
                <a:solidFill>
                  <a:srgbClr val="00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我的學科能做什麼？    </a:t>
            </a:r>
            <a:endParaRPr lang="en-US" altLang="zh-TW" sz="4000" b="1" dirty="0" smtClean="0">
              <a:solidFill>
                <a:srgbClr val="0066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 smtClean="0">
                <a:solidFill>
                  <a:srgbClr val="00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還要加入哪些內容？</a:t>
            </a:r>
            <a:endParaRPr lang="zh-TW" altLang="en-US" sz="4000" b="1" dirty="0">
              <a:solidFill>
                <a:srgbClr val="0066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981476" y="1450617"/>
            <a:ext cx="6867102" cy="1323439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altLang="zh-TW" sz="4000" b="1" dirty="0">
                <a:solidFill>
                  <a:srgbClr val="00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en-US" altLang="zh-TW" sz="4000" b="1" dirty="0" smtClean="0">
                <a:solidFill>
                  <a:srgbClr val="00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4000" b="1" dirty="0" smtClean="0">
                <a:solidFill>
                  <a:srgbClr val="00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如何讓學生運用所學  </a:t>
            </a:r>
            <a:endParaRPr lang="en-US" altLang="zh-TW" sz="4000" b="1" dirty="0">
              <a:solidFill>
                <a:srgbClr val="0066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 smtClean="0">
                <a:solidFill>
                  <a:srgbClr val="00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解決生活上的問題？</a:t>
            </a:r>
            <a:endParaRPr lang="zh-TW" altLang="en-US" sz="4000" b="1" dirty="0">
              <a:solidFill>
                <a:srgbClr val="0066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1981475" y="3221527"/>
            <a:ext cx="6867102" cy="1323439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altLang="zh-TW" sz="4000" b="1" dirty="0">
                <a:solidFill>
                  <a:srgbClr val="00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en-US" altLang="zh-TW" sz="4000" b="1" dirty="0" smtClean="0">
                <a:solidFill>
                  <a:srgbClr val="00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4000" b="1" dirty="0" smtClean="0">
                <a:solidFill>
                  <a:srgbClr val="00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如何</a:t>
            </a:r>
            <a:r>
              <a:rPr lang="zh-TW" altLang="en-US" sz="4000" b="1" dirty="0">
                <a:solidFill>
                  <a:srgbClr val="00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協助</a:t>
            </a:r>
            <a:r>
              <a:rPr lang="zh-TW" altLang="en-US" sz="4000" b="1" dirty="0" smtClean="0">
                <a:solidFill>
                  <a:srgbClr val="00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學生學習遷移</a:t>
            </a:r>
            <a:endParaRPr lang="en-US" altLang="zh-TW" sz="4000" b="1" dirty="0">
              <a:solidFill>
                <a:srgbClr val="0066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 smtClean="0">
                <a:solidFill>
                  <a:srgbClr val="00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具備與</a:t>
            </a:r>
            <a:r>
              <a:rPr lang="zh-TW" altLang="en-US" sz="4000" b="1" dirty="0">
                <a:solidFill>
                  <a:srgbClr val="00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世界接</a:t>
            </a:r>
            <a:r>
              <a:rPr lang="zh-TW" altLang="en-US" sz="4000" b="1" dirty="0" smtClean="0">
                <a:solidFill>
                  <a:srgbClr val="00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軌的</a:t>
            </a:r>
            <a:r>
              <a:rPr lang="zh-TW" altLang="en-US" sz="4000" b="1" dirty="0">
                <a:solidFill>
                  <a:srgbClr val="00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能力？</a:t>
            </a:r>
          </a:p>
        </p:txBody>
      </p:sp>
      <p:sp>
        <p:nvSpPr>
          <p:cNvPr id="2" name="矩形 1"/>
          <p:cNvSpPr/>
          <p:nvPr/>
        </p:nvSpPr>
        <p:spPr>
          <a:xfrm>
            <a:off x="2987457" y="79509"/>
            <a:ext cx="518587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8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深思</a:t>
            </a:r>
            <a:r>
              <a:rPr lang="en-US" altLang="zh-TW" sz="8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endParaRPr lang="zh-TW" altLang="en-US" sz="8000" dirty="0"/>
          </a:p>
        </p:txBody>
      </p:sp>
    </p:spTree>
    <p:extLst>
      <p:ext uri="{BB962C8B-B14F-4D97-AF65-F5344CB8AC3E}">
        <p14:creationId xmlns:p14="http://schemas.microsoft.com/office/powerpoint/2010/main" val="739008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文字方塊 3"/>
          <p:cNvSpPr txBox="1">
            <a:spLocks noChangeArrowheads="1"/>
          </p:cNvSpPr>
          <p:nvPr/>
        </p:nvSpPr>
        <p:spPr bwMode="auto">
          <a:xfrm>
            <a:off x="3596104" y="4046368"/>
            <a:ext cx="6048375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TW" altLang="en-US" sz="6000" dirty="0">
                <a:solidFill>
                  <a:srgbClr val="00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8800" b="1" dirty="0" smtClean="0">
                <a:solidFill>
                  <a:srgbClr val="EAEAEA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2" action="ppaction://hlinkpres?slideindex=1&amp;slidetitle="/>
              </a:rPr>
              <a:t>實作練習</a:t>
            </a:r>
            <a:endParaRPr lang="zh-TW" altLang="en-US" sz="8800" b="1" dirty="0">
              <a:solidFill>
                <a:srgbClr val="EAEAE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099" name="矩形 2"/>
          <p:cNvSpPr>
            <a:spLocks noChangeArrowheads="1"/>
          </p:cNvSpPr>
          <p:nvPr/>
        </p:nvSpPr>
        <p:spPr bwMode="auto">
          <a:xfrm>
            <a:off x="4079984" y="1125539"/>
            <a:ext cx="388439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zh-TW" altLang="en-US" sz="7200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素養</a:t>
            </a:r>
            <a:r>
              <a:rPr lang="zh-TW" altLang="en-US" sz="72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導向</a:t>
            </a:r>
            <a:endParaRPr lang="en-US" altLang="zh-TW" sz="7200" b="1" dirty="0" smtClean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zh-TW" altLang="en-US" sz="72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課程設</a:t>
            </a:r>
            <a:r>
              <a:rPr lang="zh-TW" altLang="en-US" sz="7200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計</a:t>
            </a:r>
            <a:endParaRPr lang="en-US" altLang="zh-TW" sz="7200" b="1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14509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ew">
  <a:themeElements>
    <a:clrScheme name="View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6F6F74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TM03457515[[fn=檢視]]</Template>
  <TotalTime>1319</TotalTime>
  <Words>1004</Words>
  <Application>Microsoft Office PowerPoint</Application>
  <PresentationFormat>寬螢幕</PresentationFormat>
  <Paragraphs>193</Paragraphs>
  <Slides>30</Slides>
  <Notes>5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30</vt:i4>
      </vt:variant>
    </vt:vector>
  </HeadingPairs>
  <TitlesOfParts>
    <vt:vector size="40" baseType="lpstr">
      <vt:lpstr>微軟正黑體</vt:lpstr>
      <vt:lpstr>新細明體</vt:lpstr>
      <vt:lpstr>標楷體</vt:lpstr>
      <vt:lpstr>Arial</vt:lpstr>
      <vt:lpstr>Arial Black</vt:lpstr>
      <vt:lpstr>Calibri</vt:lpstr>
      <vt:lpstr>Century Schoolbook</vt:lpstr>
      <vt:lpstr>Times New Roman</vt:lpstr>
      <vt:lpstr>Wingdings 2</vt:lpstr>
      <vt:lpstr>View</vt:lpstr>
      <vt:lpstr>PowerPoint 簡報</vt:lpstr>
      <vt:lpstr>面對 12年國教 108新課綱時代</vt:lpstr>
      <vt:lpstr>PowerPoint 簡報</vt:lpstr>
      <vt:lpstr>有哪些地方不一樣？</vt:lpstr>
      <vt:lpstr>PowerPoint 簡報</vt:lpstr>
      <vt:lpstr>PowerPoint 簡報</vt:lpstr>
      <vt:lpstr>PowerPoint 簡報</vt:lpstr>
      <vt:lpstr> 課程架構--各學習階段課程類型</vt:lpstr>
      <vt:lpstr>    連貫統整與多元適性</vt:lpstr>
      <vt:lpstr>校訂（彈性學習）課程的預期成效</vt:lpstr>
      <vt:lpstr>PowerPoint 簡報</vt:lpstr>
      <vt:lpstr>PowerPoint 簡報</vt:lpstr>
      <vt:lpstr>PowerPoint 簡報</vt:lpstr>
      <vt:lpstr>PowerPoint 簡報</vt:lpstr>
      <vt:lpstr>PowerPoint 簡報</vt:lpstr>
      <vt:lpstr>學習重點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國文科學生學習成就評量標準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蔡淑梓</cp:lastModifiedBy>
  <cp:revision>197</cp:revision>
  <dcterms:created xsi:type="dcterms:W3CDTF">2018-10-07T06:27:42Z</dcterms:created>
  <dcterms:modified xsi:type="dcterms:W3CDTF">2019-06-12T05:07:27Z</dcterms:modified>
</cp:coreProperties>
</file>