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handoutMasterIdLst>
    <p:handoutMasterId r:id="rId32"/>
  </p:handoutMasterIdLst>
  <p:sldIdLst>
    <p:sldId id="256" r:id="rId2"/>
    <p:sldId id="282" r:id="rId3"/>
    <p:sldId id="325" r:id="rId4"/>
    <p:sldId id="326" r:id="rId5"/>
    <p:sldId id="327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285" r:id="rId16"/>
    <p:sldId id="278" r:id="rId17"/>
    <p:sldId id="276" r:id="rId18"/>
    <p:sldId id="286" r:id="rId19"/>
    <p:sldId id="287" r:id="rId20"/>
    <p:sldId id="288" r:id="rId21"/>
    <p:sldId id="291" r:id="rId22"/>
    <p:sldId id="301" r:id="rId23"/>
    <p:sldId id="304" r:id="rId24"/>
    <p:sldId id="305" r:id="rId25"/>
    <p:sldId id="310" r:id="rId26"/>
    <p:sldId id="311" r:id="rId27"/>
    <p:sldId id="312" r:id="rId28"/>
    <p:sldId id="307" r:id="rId29"/>
    <p:sldId id="308" r:id="rId30"/>
    <p:sldId id="309" r:id="rId31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450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0DA76-E3C8-4CDC-87FC-7B07012D1785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193BAC-A457-4E68-BAC1-84671B47E69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7680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8019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9609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10434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77980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71113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66019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5513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1231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15870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4790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20502-8B32-4860-87D8-D0F7C6099FC0}" type="datetimeFigureOut">
              <a:rPr lang="zh-TW" altLang="en-US" smtClean="0"/>
              <a:pPr/>
              <a:t>2019/10/1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0218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00496music.MTS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838200" y="2789499"/>
            <a:ext cx="10515600" cy="960698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/>
              <a:t/>
            </a:r>
            <a:br>
              <a:rPr lang="zh-TW" altLang="en-US" sz="6000" b="1" dirty="0" smtClean="0"/>
            </a:br>
            <a:r>
              <a:rPr lang="zh-TW" altLang="en-US" sz="6000" b="1" dirty="0" smtClean="0"/>
              <a:t>本</a:t>
            </a:r>
            <a:r>
              <a:rPr lang="zh-TW" altLang="en-US" sz="6000" b="1" dirty="0" smtClean="0"/>
              <a:t>土</a:t>
            </a:r>
            <a:r>
              <a:rPr lang="zh-TW" altLang="en-US" sz="6000" b="1" dirty="0" smtClean="0"/>
              <a:t>語文結合</a:t>
            </a:r>
            <a:r>
              <a:rPr lang="zh-TW" altLang="en-US" sz="6000" b="1" dirty="0" smtClean="0"/>
              <a:t>十二年</a:t>
            </a:r>
            <a:r>
              <a:rPr lang="zh-TW" altLang="en-US" sz="6000" b="1" dirty="0" smtClean="0"/>
              <a:t>國教校訂</a:t>
            </a:r>
            <a:r>
              <a:rPr lang="zh-TW" altLang="en-US" sz="6000" b="1" dirty="0" smtClean="0"/>
              <a:t>課程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/>
              <a:t>輔導</a:t>
            </a:r>
            <a:r>
              <a:rPr lang="zh-TW" altLang="en-US" sz="6000" b="1" dirty="0" smtClean="0"/>
              <a:t>團分區到校輔導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/>
              <a:t>瑞原國中</a:t>
            </a:r>
            <a:r>
              <a:rPr lang="zh-TW" altLang="en-US" sz="6000" b="1" dirty="0" smtClean="0">
                <a:latin typeface="新細明體"/>
                <a:ea typeface="新細明體"/>
              </a:rPr>
              <a:t>－古永智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dirty="0" smtClean="0"/>
              <a:t>                          </a:t>
            </a:r>
            <a:r>
              <a:rPr lang="zh-TW" altLang="en-US" dirty="0" smtClean="0"/>
              <a:t>                                                                            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0721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課程發展背景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838200" y="1818166"/>
            <a:ext cx="10515600" cy="4688959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zh-TW" altLang="en-US" sz="3200" b="1" dirty="0" smtClean="0"/>
              <a:t>一</a:t>
            </a:r>
            <a:r>
              <a:rPr lang="zh-TW" altLang="zh-TW" sz="3200" dirty="0" smtClean="0"/>
              <a:t>、</a:t>
            </a:r>
            <a:r>
              <a:rPr lang="zh-TW" altLang="zh-TW" sz="3200" b="1" dirty="0" smtClean="0"/>
              <a:t>語言乃文化的重要傳承工具，台灣光復至</a:t>
            </a:r>
            <a:r>
              <a:rPr lang="zh-TW" altLang="en-US" sz="3200" b="1" dirty="0" smtClean="0"/>
              <a:t> </a:t>
            </a:r>
            <a:r>
              <a:rPr lang="zh-TW" altLang="zh-TW" sz="3200" b="1" dirty="0" smtClean="0"/>
              <a:t>今，國語的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推行已顯見成效，</a:t>
            </a:r>
            <a:r>
              <a:rPr lang="zh-TW" altLang="zh-TW" sz="3200" b="1" dirty="0" smtClean="0"/>
              <a:t>然而</a:t>
            </a:r>
            <a:r>
              <a:rPr lang="zh-TW" altLang="en-US" sz="3200" b="1" dirty="0" smtClean="0"/>
              <a:t>本土</a:t>
            </a:r>
            <a:r>
              <a:rPr lang="zh-TW" altLang="zh-TW" sz="3200" b="1" dirty="0" smtClean="0"/>
              <a:t>語</a:t>
            </a:r>
            <a:r>
              <a:rPr lang="zh-TW" altLang="en-US" sz="3200" b="1" dirty="0" smtClean="0"/>
              <a:t>文</a:t>
            </a:r>
            <a:r>
              <a:rPr lang="zh-TW" altLang="zh-TW" sz="3200" b="1" dirty="0" smtClean="0"/>
              <a:t>卻</a:t>
            </a:r>
            <a:r>
              <a:rPr lang="zh-TW" altLang="zh-TW" sz="3200" b="1" dirty="0" smtClean="0"/>
              <a:t>日漸式微。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二</a:t>
            </a:r>
            <a:r>
              <a:rPr lang="zh-TW" altLang="zh-TW" sz="3200" dirty="0" smtClean="0"/>
              <a:t>、</a:t>
            </a:r>
            <a:r>
              <a:rPr lang="zh-TW" altLang="zh-TW" sz="3200" b="1" dirty="0" smtClean="0"/>
              <a:t>詳</a:t>
            </a:r>
            <a:r>
              <a:rPr lang="zh-TW" altLang="zh-TW" sz="3200" b="1" dirty="0" smtClean="0"/>
              <a:t>析</a:t>
            </a:r>
            <a:r>
              <a:rPr lang="zh-TW" altLang="en-US" sz="3200" b="1" dirty="0" smtClean="0"/>
              <a:t>本土</a:t>
            </a:r>
            <a:r>
              <a:rPr lang="zh-TW" altLang="zh-TW" sz="3200" b="1" dirty="0" smtClean="0"/>
              <a:t>語</a:t>
            </a:r>
            <a:r>
              <a:rPr lang="zh-TW" altLang="en-US" sz="3200" b="1" dirty="0" smtClean="0"/>
              <a:t>文</a:t>
            </a:r>
            <a:r>
              <a:rPr lang="zh-TW" altLang="zh-TW" sz="3200" b="1" dirty="0" smtClean="0"/>
              <a:t>教育</a:t>
            </a:r>
            <a:r>
              <a:rPr lang="zh-TW" altLang="zh-TW" sz="3200" b="1" dirty="0" smtClean="0"/>
              <a:t>倡導目的， </a:t>
            </a:r>
            <a:r>
              <a:rPr lang="zh-TW" altLang="zh-TW" sz="3200" b="1" dirty="0" smtClean="0"/>
              <a:t>強調</a:t>
            </a:r>
            <a:r>
              <a:rPr lang="zh-TW" altLang="zh-TW" sz="3200" b="1" dirty="0" smtClean="0"/>
              <a:t>學生是教育的主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體，教育內 容應以學生為中心，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貼近其生活經驗 並符合需求</a:t>
            </a:r>
            <a:r>
              <a:rPr lang="zh-TW" altLang="en-US" sz="3200" b="1" dirty="0" smtClean="0">
                <a:latin typeface="新細明體"/>
                <a:ea typeface="新細明體"/>
              </a:rPr>
              <a:t>。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三</a:t>
            </a:r>
            <a:r>
              <a:rPr lang="zh-TW" altLang="zh-TW" sz="3200" dirty="0" smtClean="0"/>
              <a:t>、</a:t>
            </a:r>
            <a:r>
              <a:rPr lang="zh-TW" altLang="en-US" sz="3200" b="1" dirty="0" smtClean="0"/>
              <a:t>本土</a:t>
            </a:r>
            <a:r>
              <a:rPr lang="zh-TW" altLang="zh-TW" sz="3200" b="1" dirty="0" smtClean="0"/>
              <a:t>語</a:t>
            </a:r>
            <a:r>
              <a:rPr lang="zh-TW" altLang="en-US" sz="3200" b="1" dirty="0" smtClean="0"/>
              <a:t>文</a:t>
            </a:r>
            <a:r>
              <a:rPr lang="zh-TW" altLang="zh-TW" sz="3200" b="1" dirty="0" smtClean="0"/>
              <a:t>的</a:t>
            </a:r>
            <a:r>
              <a:rPr lang="zh-TW" altLang="zh-TW" sz="3200" b="1" dirty="0" smtClean="0"/>
              <a:t>教學，</a:t>
            </a:r>
            <a:r>
              <a:rPr lang="zh-TW" altLang="en-US" sz="3200" b="1" dirty="0" smtClean="0"/>
              <a:t>型塑本校教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        學發展特色</a:t>
            </a:r>
            <a:r>
              <a:rPr lang="zh-TW" altLang="en-US" sz="3200" b="1" dirty="0" smtClean="0">
                <a:latin typeface="新細明體"/>
                <a:ea typeface="新細明體"/>
              </a:rPr>
              <a:t>，</a:t>
            </a:r>
            <a:r>
              <a:rPr lang="zh-TW" altLang="en-US" sz="3200" b="1" dirty="0" smtClean="0"/>
              <a:t>更</a:t>
            </a:r>
            <a:r>
              <a:rPr lang="zh-TW" altLang="zh-TW" sz="3200" b="1" dirty="0" smtClean="0"/>
              <a:t>促進族群和諧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。</a:t>
            </a:r>
            <a:endParaRPr lang="zh-TW" altLang="en-US" sz="3200" b="1" dirty="0"/>
          </a:p>
        </p:txBody>
      </p:sp>
      <p:pic>
        <p:nvPicPr>
          <p:cNvPr id="6" name="Picture 16" descr="D:\_104教學卓越獎\104給教學組彙整用_教學卓越\old\DSC08337(00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1038" y="3762119"/>
            <a:ext cx="3462785" cy="1948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ea typeface="新細明體" charset="-120"/>
              </a:rPr>
              <a:t>                       </a:t>
            </a:r>
            <a:r>
              <a:rPr lang="en-US" altLang="zh-TW" dirty="0" smtClean="0">
                <a:ea typeface="新細明體" charset="-120"/>
              </a:rPr>
              <a:t> </a:t>
            </a:r>
            <a:r>
              <a:rPr lang="zh-TW" altLang="en-US" dirty="0" smtClean="0">
                <a:ea typeface="新細明體" charset="-120"/>
              </a:rPr>
              <a:t>壹</a:t>
            </a:r>
            <a:r>
              <a:rPr lang="zh-TW" altLang="en-US" dirty="0" smtClean="0">
                <a:latin typeface="新細明體"/>
                <a:ea typeface="新細明體"/>
              </a:rPr>
              <a:t>、</a:t>
            </a:r>
            <a:r>
              <a:rPr lang="zh-TW" altLang="zh-TW" dirty="0" smtClean="0"/>
              <a:t>課程</a:t>
            </a:r>
            <a:r>
              <a:rPr lang="zh-TW" altLang="en-US" dirty="0" smtClean="0"/>
              <a:t>規劃與</a:t>
            </a:r>
            <a:r>
              <a:rPr lang="zh-TW" altLang="zh-TW" dirty="0" smtClean="0"/>
              <a:t>發展</a:t>
            </a:r>
            <a:endParaRPr lang="zh-TW" altLang="en-US" dirty="0" smtClean="0">
              <a:ea typeface="新細明體" charset="-120"/>
            </a:endParaRPr>
          </a:p>
        </p:txBody>
      </p:sp>
      <p:sp>
        <p:nvSpPr>
          <p:cNvPr id="11267" name="頁尾版面配置區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ea typeface="新細明體" charset="-120"/>
              </a:rPr>
              <a:t>www.themegallery.com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sz="3600" dirty="0" smtClean="0"/>
              <a:t>楔子</a:t>
            </a:r>
            <a:r>
              <a:rPr lang="zh-TW" altLang="en-US" sz="3600" dirty="0" smtClean="0">
                <a:latin typeface="新細明體"/>
                <a:ea typeface="新細明體"/>
              </a:rPr>
              <a:t>－</a:t>
            </a:r>
            <a:r>
              <a:rPr lang="zh-TW" altLang="en-US" sz="3600" dirty="0" smtClean="0"/>
              <a:t>本土語融入生態環境教學，讓學生沈浸在歷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    史、藝文、語文、環境保育的典雅本土語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    教學環境中，提升學生文化涵養</a:t>
            </a:r>
            <a:endParaRPr lang="en-US" altLang="zh-TW" sz="3600" dirty="0" smtClean="0"/>
          </a:p>
          <a:p>
            <a:r>
              <a:rPr lang="zh-TW" altLang="en-US" sz="3600" dirty="0" smtClean="0"/>
              <a:t>發展背景</a:t>
            </a:r>
            <a:r>
              <a:rPr lang="zh-TW" altLang="en-US" sz="3600" dirty="0" smtClean="0">
                <a:latin typeface="新細明體"/>
              </a:rPr>
              <a:t>－</a:t>
            </a:r>
            <a:r>
              <a:rPr lang="zh-TW" altLang="en-US" sz="3600" dirty="0" smtClean="0"/>
              <a:t>先民開墾</a:t>
            </a:r>
            <a:r>
              <a:rPr lang="zh-TW" altLang="en-US" sz="3600" dirty="0" smtClean="0"/>
              <a:t>、本土風情</a:t>
            </a:r>
            <a:r>
              <a:rPr lang="zh-TW" altLang="en-US" sz="3600" dirty="0" smtClean="0"/>
              <a:t>、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            生態環境、 語文教學</a:t>
            </a:r>
          </a:p>
          <a:p>
            <a:r>
              <a:rPr lang="zh-TW" altLang="en-US" sz="3600" dirty="0" smtClean="0"/>
              <a:t>發展構想</a:t>
            </a:r>
            <a:r>
              <a:rPr lang="zh-TW" altLang="en-US" sz="3600" dirty="0" smtClean="0">
                <a:latin typeface="新細明體"/>
              </a:rPr>
              <a:t>－</a:t>
            </a:r>
            <a:r>
              <a:rPr lang="zh-TW" altLang="en-US" sz="3600" dirty="0" smtClean="0"/>
              <a:t>喚醒在地文史意識、 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            </a:t>
            </a:r>
            <a:r>
              <a:rPr lang="zh-TW" altLang="en-US" sz="3600" dirty="0" smtClean="0"/>
              <a:t>傳承</a:t>
            </a:r>
            <a:r>
              <a:rPr lang="zh-TW" altLang="en-US" sz="3600" b="1" dirty="0" smtClean="0"/>
              <a:t>本土</a:t>
            </a:r>
            <a:r>
              <a:rPr lang="zh-TW" altLang="zh-TW" sz="3600" b="1" dirty="0" smtClean="0"/>
              <a:t>語</a:t>
            </a:r>
            <a:r>
              <a:rPr lang="zh-TW" altLang="en-US" sz="3600" b="1" dirty="0" smtClean="0"/>
              <a:t>文</a:t>
            </a:r>
            <a:r>
              <a:rPr lang="zh-TW" altLang="en-US" sz="3600" dirty="0" smtClean="0"/>
              <a:t>藝術</a:t>
            </a:r>
            <a:r>
              <a:rPr lang="zh-TW" altLang="en-US" sz="3600" dirty="0" smtClean="0"/>
              <a:t>、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             建構生態景觀</a:t>
            </a:r>
          </a:p>
          <a:p>
            <a:pPr lvl="0"/>
            <a:endParaRPr lang="zh-TW" altLang="en-US" dirty="0" smtClean="0"/>
          </a:p>
          <a:p>
            <a:endParaRPr lang="zh-TW" altLang="en-US" dirty="0"/>
          </a:p>
        </p:txBody>
      </p:sp>
      <p:pic>
        <p:nvPicPr>
          <p:cNvPr id="7" name="Picture 2" descr="Taoyuan labelled map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7943" y="3503325"/>
            <a:ext cx="3364857" cy="2423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b="1" dirty="0" smtClean="0"/>
              <a:t>1.</a:t>
            </a:r>
            <a:r>
              <a:rPr lang="zh-TW" altLang="zh-TW" b="1" dirty="0" smtClean="0"/>
              <a:t>妥適的課程實施準備</a:t>
            </a:r>
            <a:endParaRPr lang="zh-TW" altLang="en-US" dirty="0" smtClean="0">
              <a:ea typeface="新細明體" charset="-120"/>
            </a:endParaRPr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ea typeface="新細明體" charset="-120"/>
              </a:rPr>
              <a:t>1</a:t>
            </a:r>
            <a:r>
              <a:rPr lang="zh-TW" altLang="en-US" dirty="0" smtClean="0">
                <a:latin typeface="新細明體"/>
                <a:ea typeface="新細明體"/>
              </a:rPr>
              <a:t>～</a:t>
            </a:r>
            <a:r>
              <a:rPr lang="en-US" altLang="zh-TW" dirty="0" smtClean="0">
                <a:latin typeface="新細明體"/>
                <a:ea typeface="新細明體"/>
              </a:rPr>
              <a:t>1</a:t>
            </a:r>
          </a:p>
          <a:p>
            <a:r>
              <a:rPr lang="zh-TW" altLang="zh-TW" dirty="0" smtClean="0"/>
              <a:t>學校規劃課程能考量並妥適準備和運用課程所需之教材、空間、設備</a:t>
            </a:r>
            <a:r>
              <a:rPr lang="zh-TW" altLang="zh-TW" dirty="0" smtClean="0"/>
              <a:t>及</a:t>
            </a:r>
            <a:r>
              <a:rPr lang="zh-TW" altLang="en-US" b="1" dirty="0" smtClean="0"/>
              <a:t>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相關</a:t>
            </a:r>
            <a:r>
              <a:rPr lang="zh-TW" altLang="zh-TW" dirty="0" smtClean="0"/>
              <a:t>資源，以提升實施成效</a:t>
            </a:r>
            <a:r>
              <a:rPr lang="zh-TW" altLang="en-US" dirty="0" smtClean="0">
                <a:latin typeface="新細明體"/>
                <a:ea typeface="新細明體"/>
              </a:rPr>
              <a:t>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en-US" altLang="zh-TW" dirty="0" smtClean="0"/>
              <a:t>(1)</a:t>
            </a:r>
            <a:r>
              <a:rPr lang="zh-TW" altLang="zh-TW" dirty="0" smtClean="0"/>
              <a:t>透過</a:t>
            </a:r>
            <a:r>
              <a:rPr lang="zh-TW" altLang="en-US" b="1" dirty="0" smtClean="0"/>
              <a:t>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課程</a:t>
            </a:r>
            <a:r>
              <a:rPr lang="zh-TW" altLang="zh-TW" dirty="0" smtClean="0"/>
              <a:t>，活動規劃，使師生、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社區家長</a:t>
            </a:r>
            <a:r>
              <a:rPr lang="zh-TW" altLang="zh-TW" dirty="0" smtClean="0"/>
              <a:t>體認</a:t>
            </a:r>
            <a:r>
              <a:rPr lang="zh-TW" altLang="en-US" dirty="0" smtClean="0"/>
              <a:t>本土</a:t>
            </a:r>
            <a:r>
              <a:rPr lang="zh-TW" altLang="zh-TW" dirty="0" smtClean="0"/>
              <a:t>語言</a:t>
            </a:r>
            <a:r>
              <a:rPr lang="zh-TW" altLang="zh-TW" dirty="0" smtClean="0"/>
              <a:t>與文化之美。</a:t>
            </a:r>
          </a:p>
          <a:p>
            <a:r>
              <a:rPr lang="en-US" altLang="zh-TW" dirty="0" smtClean="0"/>
              <a:t>(2)  </a:t>
            </a:r>
            <a:r>
              <a:rPr lang="zh-TW" altLang="zh-TW" dirty="0" smtClean="0"/>
              <a:t>培養學生多元文化的寬闊心靈，</a:t>
            </a:r>
            <a:endParaRPr lang="en-US" altLang="zh-TW" dirty="0" smtClean="0"/>
          </a:p>
          <a:p>
            <a:r>
              <a:rPr lang="zh-TW" altLang="en-US" dirty="0" smtClean="0"/>
              <a:t>       </a:t>
            </a:r>
            <a:r>
              <a:rPr lang="zh-TW" altLang="zh-TW" dirty="0" smtClean="0"/>
              <a:t>提供多面向的族群互動，培養尊重</a:t>
            </a:r>
            <a:endParaRPr lang="en-US" altLang="zh-TW" dirty="0" smtClean="0"/>
          </a:p>
          <a:p>
            <a:r>
              <a:rPr lang="zh-TW" altLang="en-US" dirty="0" smtClean="0"/>
              <a:t>       </a:t>
            </a:r>
            <a:r>
              <a:rPr lang="zh-TW" altLang="zh-TW" dirty="0" smtClean="0"/>
              <a:t>不同族群語言文化。</a:t>
            </a:r>
          </a:p>
          <a:p>
            <a:endParaRPr lang="en-US" altLang="zh-TW" dirty="0" smtClean="0">
              <a:latin typeface="新細明體"/>
              <a:ea typeface="新細明體"/>
            </a:endParaRPr>
          </a:p>
          <a:p>
            <a:endParaRPr lang="zh-TW" altLang="en-US" dirty="0" smtClean="0">
              <a:ea typeface="新細明體" charset="-120"/>
            </a:endParaRPr>
          </a:p>
        </p:txBody>
      </p:sp>
      <p:sp>
        <p:nvSpPr>
          <p:cNvPr id="16388" name="頁尾版面配置區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ea typeface="新細明體" charset="-120"/>
              </a:rPr>
              <a:t>www.themegallery.com</a:t>
            </a:r>
          </a:p>
        </p:txBody>
      </p:sp>
      <p:pic>
        <p:nvPicPr>
          <p:cNvPr id="6" name="Picture 2" descr="C:\Users\user\Desktop\客語\相片\105\11.19全國賽\IMAG6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64966" y="3529876"/>
            <a:ext cx="3326977" cy="2558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b="1" dirty="0" smtClean="0"/>
              <a:t>1.</a:t>
            </a:r>
            <a:r>
              <a:rPr lang="zh-TW" altLang="zh-TW" b="1" dirty="0" smtClean="0"/>
              <a:t>妥適的課程實施準備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dirty="0" smtClean="0">
                <a:ea typeface="新細明體" charset="-120"/>
              </a:rPr>
              <a:t>1</a:t>
            </a:r>
            <a:r>
              <a:rPr lang="zh-TW" altLang="en-US" dirty="0" smtClean="0">
                <a:latin typeface="新細明體"/>
              </a:rPr>
              <a:t>～</a:t>
            </a:r>
            <a:r>
              <a:rPr lang="en-US" altLang="zh-TW" dirty="0" smtClean="0">
                <a:latin typeface="新細明體"/>
              </a:rPr>
              <a:t>2</a:t>
            </a:r>
          </a:p>
          <a:p>
            <a:r>
              <a:rPr lang="zh-TW" altLang="zh-TW" dirty="0" smtClean="0"/>
              <a:t>每班授課教師</a:t>
            </a:r>
            <a:r>
              <a:rPr lang="zh-TW" altLang="zh-TW" dirty="0" smtClean="0"/>
              <a:t>與</a:t>
            </a:r>
            <a:r>
              <a:rPr lang="zh-TW" altLang="zh-TW" b="1" dirty="0" smtClean="0"/>
              <a:t>協同</a:t>
            </a:r>
            <a:r>
              <a:rPr lang="zh-TW" altLang="zh-TW" b="1" dirty="0" smtClean="0"/>
              <a:t>教師</a:t>
            </a:r>
            <a:r>
              <a:rPr lang="zh-TW" altLang="zh-TW" dirty="0" smtClean="0"/>
              <a:t>課表配置、人力配置、每班的學期課程規劃、每月課程主題與網址連結規劃</a:t>
            </a:r>
            <a:endParaRPr lang="en-US" altLang="zh-TW" dirty="0" smtClean="0"/>
          </a:p>
          <a:p>
            <a:r>
              <a:rPr lang="en-US" altLang="zh-TW" dirty="0" smtClean="0"/>
              <a:t>(1)</a:t>
            </a:r>
            <a:r>
              <a:rPr lang="zh-TW" altLang="zh-TW" dirty="0" smtClean="0"/>
              <a:t>結合社區</a:t>
            </a:r>
            <a:r>
              <a:rPr lang="zh-TW" altLang="zh-TW" dirty="0" smtClean="0"/>
              <a:t>各類</a:t>
            </a:r>
            <a:r>
              <a:rPr lang="zh-TW" altLang="en-US" b="1" dirty="0" smtClean="0"/>
              <a:t>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資源</a:t>
            </a:r>
            <a:r>
              <a:rPr lang="zh-TW" altLang="zh-TW" dirty="0" smtClean="0"/>
              <a:t>，創造學校與社區之間良好之互動模式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，落實學校本位課程之精神，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傳承</a:t>
            </a:r>
            <a:r>
              <a:rPr lang="zh-TW" altLang="en-US" dirty="0" smtClean="0"/>
              <a:t>本土</a:t>
            </a:r>
            <a:r>
              <a:rPr lang="zh-TW" altLang="zh-TW" dirty="0" smtClean="0"/>
              <a:t>語言</a:t>
            </a:r>
            <a:r>
              <a:rPr lang="zh-TW" altLang="zh-TW" dirty="0" smtClean="0"/>
              <a:t>與文化。</a:t>
            </a:r>
          </a:p>
          <a:p>
            <a:r>
              <a:rPr lang="en-US" altLang="zh-TW" dirty="0" smtClean="0"/>
              <a:t>(2)</a:t>
            </a:r>
            <a:r>
              <a:rPr lang="zh-TW" altLang="zh-TW" dirty="0" smtClean="0"/>
              <a:t>尊重多元文化與族群差異、關懷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弱勢群體，發展校訂課程提升教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師專業成長素養。落實十二年國</a:t>
            </a:r>
            <a:endParaRPr lang="en-US" altLang="zh-TW" dirty="0" smtClean="0"/>
          </a:p>
          <a:p>
            <a:r>
              <a:rPr lang="zh-TW" altLang="en-US" dirty="0" smtClean="0"/>
              <a:t>    </a:t>
            </a:r>
            <a:r>
              <a:rPr lang="zh-TW" altLang="zh-TW" dirty="0" smtClean="0"/>
              <a:t>教課綱，發展</a:t>
            </a:r>
            <a:r>
              <a:rPr lang="zh-TW" altLang="en-US" b="1" dirty="0" smtClean="0"/>
              <a:t>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校訂</a:t>
            </a:r>
            <a:r>
              <a:rPr lang="zh-TW" altLang="zh-TW" dirty="0" smtClean="0"/>
              <a:t>課程。</a:t>
            </a:r>
          </a:p>
          <a:p>
            <a:endParaRPr lang="zh-TW" altLang="en-US" dirty="0"/>
          </a:p>
        </p:txBody>
      </p:sp>
      <p:pic>
        <p:nvPicPr>
          <p:cNvPr id="1027" name="Picture 3" descr="C:\Users\user\Desktop\教務處\照片\107\08.29課發會\2018.08.29 課發會&amp;課綱研習_181012_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7320" y="3483981"/>
            <a:ext cx="3579506" cy="26834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5400" b="1" dirty="0" smtClean="0"/>
              <a:t>2.</a:t>
            </a:r>
            <a:r>
              <a:rPr lang="zh-TW" altLang="zh-TW" sz="5400" b="1" dirty="0" smtClean="0"/>
              <a:t>持續的專業成長運作</a:t>
            </a:r>
            <a:r>
              <a:rPr lang="zh-TW" altLang="en-US" sz="4400" dirty="0" smtClean="0">
                <a:solidFill>
                  <a:schemeClr val="tx2"/>
                </a:solidFill>
              </a:rPr>
              <a:t> 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102784" y="1484313"/>
            <a:ext cx="1017693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zh-TW" sz="2800" b="1" dirty="0" smtClean="0">
                <a:latin typeface="新細明體-ExtB" pitchFamily="18" charset="-120"/>
                <a:ea typeface="新細明體-ExtB" pitchFamily="18" charset="-120"/>
              </a:rPr>
              <a:t>2</a:t>
            </a:r>
            <a:r>
              <a:rPr lang="zh-TW" altLang="en-US" sz="2800" b="1" dirty="0" smtClean="0">
                <a:latin typeface="新細明體"/>
                <a:ea typeface="新細明體"/>
              </a:rPr>
              <a:t>～</a:t>
            </a:r>
            <a:r>
              <a:rPr lang="en-US" altLang="zh-TW" sz="2800" b="1" dirty="0" smtClean="0">
                <a:latin typeface="新細明體"/>
                <a:ea typeface="新細明體"/>
              </a:rPr>
              <a:t>1</a:t>
            </a:r>
          </a:p>
          <a:p>
            <a:pPr algn="just"/>
            <a:r>
              <a:rPr lang="zh-TW" altLang="zh-TW" sz="2800" dirty="0" smtClean="0"/>
              <a:t>實踐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b="1" dirty="0" smtClean="0"/>
              <a:t>結合</a:t>
            </a:r>
            <a:r>
              <a:rPr lang="en-US" altLang="zh-TW" sz="2800" b="1" dirty="0" smtClean="0"/>
              <a:t>12</a:t>
            </a:r>
            <a:r>
              <a:rPr lang="zh-TW" altLang="zh-TW" sz="2800" b="1" dirty="0" smtClean="0"/>
              <a:t>年國教校訂課程</a:t>
            </a:r>
            <a:r>
              <a:rPr lang="zh-TW" altLang="zh-TW" sz="2800" dirty="0" smtClean="0"/>
              <a:t>教師專業成長活動或相關會議</a:t>
            </a:r>
            <a:r>
              <a:rPr lang="zh-TW" altLang="zh-TW" sz="2800" dirty="0" smtClean="0"/>
              <a:t>，成員</a:t>
            </a:r>
            <a:r>
              <a:rPr lang="zh-TW" altLang="zh-TW" sz="2800" dirty="0" smtClean="0"/>
              <a:t>涵蓋校長、行政、本計畫教師</a:t>
            </a:r>
            <a:r>
              <a:rPr lang="zh-TW" altLang="zh-TW" sz="2800" dirty="0" smtClean="0"/>
              <a:t>、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專業人員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zh-TW" sz="2800" dirty="0" smtClean="0"/>
              <a:t>透過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校</a:t>
            </a:r>
            <a:r>
              <a:rPr lang="zh-TW" altLang="en-US" sz="2800" dirty="0" smtClean="0"/>
              <a:t>訂</a:t>
            </a:r>
            <a:r>
              <a:rPr lang="zh-TW" altLang="zh-TW" sz="2800" dirty="0" smtClean="0"/>
              <a:t>課程，培養學生</a:t>
            </a:r>
            <a:r>
              <a:rPr lang="zh-TW" altLang="zh-TW" sz="2800" dirty="0" smtClean="0"/>
              <a:t>學習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的</a:t>
            </a:r>
            <a:r>
              <a:rPr lang="zh-TW" altLang="zh-TW" sz="2800" dirty="0" smtClean="0"/>
              <a:t>興趣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r>
              <a:rPr lang="zh-TW" altLang="en-US" sz="2800" dirty="0" smtClean="0"/>
              <a:t> </a:t>
            </a:r>
            <a:r>
              <a:rPr lang="zh-TW" altLang="en-US" sz="2800" dirty="0" smtClean="0"/>
              <a:t>      </a:t>
            </a:r>
            <a:r>
              <a:rPr lang="zh-TW" altLang="zh-TW" sz="2800" dirty="0" smtClean="0"/>
              <a:t>認識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歷史</a:t>
            </a:r>
            <a:r>
              <a:rPr lang="zh-TW" altLang="zh-TW" sz="2800" dirty="0" smtClean="0"/>
              <a:t>與文化，提升學生愛護鄉土、</a:t>
            </a:r>
            <a:endParaRPr lang="en-US" altLang="zh-TW" sz="2800" dirty="0" smtClean="0"/>
          </a:p>
          <a:p>
            <a:r>
              <a:rPr lang="zh-TW" altLang="en-US" sz="2800" dirty="0" smtClean="0"/>
              <a:t>       </a:t>
            </a:r>
            <a:r>
              <a:rPr lang="zh-TW" altLang="zh-TW" sz="2800" dirty="0" smtClean="0"/>
              <a:t>關懷社會與保護自然之人本情懷。</a:t>
            </a:r>
          </a:p>
          <a:p>
            <a:pPr marL="514350" indent="-514350">
              <a:buAutoNum type="arabicParenBoth" startAt="2"/>
            </a:pPr>
            <a:r>
              <a:rPr lang="zh-TW" altLang="zh-TW" sz="2800" dirty="0" smtClean="0"/>
              <a:t>妥善運用彈性課程時間，規畫適</a:t>
            </a:r>
            <a:endParaRPr lang="en-US" altLang="zh-TW" sz="2800" dirty="0" smtClean="0"/>
          </a:p>
          <a:p>
            <a:pPr marL="514350" indent="-514350"/>
            <a:r>
              <a:rPr lang="zh-TW" altLang="en-US" sz="2800" dirty="0" smtClean="0"/>
              <a:t>       </a:t>
            </a:r>
            <a:r>
              <a:rPr lang="zh-TW" altLang="zh-TW" sz="2800" dirty="0" smtClean="0"/>
              <a:t>性空白課程，</a:t>
            </a:r>
            <a:r>
              <a:rPr lang="zh-TW" altLang="zh-TW" sz="2800" dirty="0" smtClean="0"/>
              <a:t>提供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教學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pPr marL="514350" indent="-514350"/>
            <a:r>
              <a:rPr lang="zh-TW" altLang="en-US" sz="2800" dirty="0" smtClean="0"/>
              <a:t>       </a:t>
            </a:r>
            <a:r>
              <a:rPr lang="zh-TW" altLang="zh-TW" sz="2800" dirty="0" smtClean="0"/>
              <a:t>進行融入教學課程，激發學生學</a:t>
            </a:r>
            <a:endParaRPr lang="en-US" altLang="zh-TW" sz="2800" dirty="0" smtClean="0"/>
          </a:p>
          <a:p>
            <a:pPr marL="514350" indent="-514350"/>
            <a:r>
              <a:rPr lang="zh-TW" altLang="en-US" sz="2800" dirty="0" smtClean="0"/>
              <a:t>       </a:t>
            </a:r>
            <a:r>
              <a:rPr lang="zh-TW" altLang="zh-TW" sz="2800" dirty="0" smtClean="0"/>
              <a:t>習潛能，</a:t>
            </a:r>
            <a:r>
              <a:rPr lang="zh-TW" altLang="zh-TW" sz="2800" dirty="0" smtClean="0"/>
              <a:t>培養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聆聽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pPr marL="514350" indent="-514350"/>
            <a:r>
              <a:rPr lang="zh-TW" altLang="en-US" sz="2800" dirty="0" smtClean="0"/>
              <a:t>       </a:t>
            </a:r>
            <a:r>
              <a:rPr lang="zh-TW" altLang="zh-TW" sz="2800" dirty="0" smtClean="0"/>
              <a:t>說話、</a:t>
            </a:r>
            <a:r>
              <a:rPr lang="en-US" altLang="zh-TW" sz="2800" dirty="0" err="1" smtClean="0"/>
              <a:t>閱讀、寫作的能力</a:t>
            </a:r>
            <a:r>
              <a:rPr lang="en-US" altLang="zh-TW" sz="2800" dirty="0" smtClean="0"/>
              <a:t>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zh-TW" altLang="en-US" sz="2800" b="1" dirty="0">
              <a:latin typeface="新細明體-ExtB" pitchFamily="18" charset="-120"/>
              <a:ea typeface="新細明體-ExtB" pitchFamily="18" charset="-120"/>
            </a:endParaRPr>
          </a:p>
        </p:txBody>
      </p:sp>
      <p:pic>
        <p:nvPicPr>
          <p:cNvPr id="2052" name="Picture 4" descr="C:\Users\user\Desktop\教務處\照片\107\08.29課發會\2018.08.29 課發會&amp;課綱研習_181012_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7526" y="3576576"/>
            <a:ext cx="3586378" cy="23310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0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b="1" dirty="0" smtClean="0"/>
              <a:t>2.</a:t>
            </a:r>
            <a:r>
              <a:rPr lang="zh-TW" altLang="zh-TW" b="1" dirty="0" smtClean="0"/>
              <a:t>持續的專業成長運作</a:t>
            </a:r>
            <a:r>
              <a:rPr lang="zh-TW" altLang="en-US" sz="3600" dirty="0" smtClean="0">
                <a:solidFill>
                  <a:schemeClr val="tx2"/>
                </a:solidFill>
              </a:rPr>
              <a:t> </a:t>
            </a:r>
            <a:endParaRPr lang="zh-TW" altLang="en-US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TW" b="1" dirty="0" smtClean="0">
                <a:latin typeface="+mn-ea"/>
              </a:rPr>
              <a:t>2</a:t>
            </a:r>
            <a:r>
              <a:rPr lang="zh-TW" altLang="en-US" b="1" dirty="0" smtClean="0">
                <a:latin typeface="新細明體"/>
                <a:ea typeface="新細明體"/>
              </a:rPr>
              <a:t>～</a:t>
            </a:r>
            <a:r>
              <a:rPr lang="en-US" altLang="zh-TW" b="1" dirty="0" smtClean="0">
                <a:latin typeface="新細明體"/>
                <a:ea typeface="新細明體"/>
              </a:rPr>
              <a:t>2</a:t>
            </a:r>
          </a:p>
          <a:p>
            <a:r>
              <a:rPr lang="zh-TW" altLang="zh-TW" dirty="0" smtClean="0"/>
              <a:t>備有社群運作行事曆，教師專業成長活動、會議紀錄之相關成果</a:t>
            </a:r>
            <a:endParaRPr lang="en-US" altLang="zh-TW" dirty="0" smtClean="0"/>
          </a:p>
          <a:p>
            <a:r>
              <a:rPr lang="en-US" altLang="zh-TW" b="1" dirty="0" smtClean="0">
                <a:latin typeface="+mn-ea"/>
              </a:rPr>
              <a:t>(1)</a:t>
            </a:r>
            <a:r>
              <a:rPr lang="zh-TW" altLang="zh-TW" dirty="0" smtClean="0"/>
              <a:t>提供人文教學課程，保障學生學習權，以增進在日常生活中使用</a:t>
            </a:r>
            <a:endParaRPr lang="en-US" altLang="zh-TW" dirty="0" smtClean="0"/>
          </a:p>
          <a:p>
            <a:pPr>
              <a:buNone/>
            </a:pPr>
            <a:r>
              <a:rPr lang="zh-TW" altLang="en-US" b="1" dirty="0" smtClean="0"/>
              <a:t>        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思考</a:t>
            </a:r>
            <a:r>
              <a:rPr lang="zh-TW" altLang="zh-TW" dirty="0" smtClean="0"/>
              <a:t>和解決問題的能力。</a:t>
            </a:r>
          </a:p>
          <a:p>
            <a:r>
              <a:rPr lang="en-US" altLang="zh-TW" dirty="0" smtClean="0"/>
              <a:t>(2)</a:t>
            </a:r>
            <a:r>
              <a:rPr lang="zh-TW" altLang="zh-TW" dirty="0" smtClean="0"/>
              <a:t>設計</a:t>
            </a:r>
            <a:r>
              <a:rPr lang="zh-TW" altLang="en-US" b="1" dirty="0" smtClean="0"/>
              <a:t>本土</a:t>
            </a:r>
            <a:r>
              <a:rPr lang="zh-TW" altLang="zh-TW" b="1" dirty="0" smtClean="0"/>
              <a:t>語</a:t>
            </a:r>
            <a:r>
              <a:rPr lang="zh-TW" altLang="en-US" b="1" dirty="0" smtClean="0"/>
              <a:t>文</a:t>
            </a:r>
            <a:r>
              <a:rPr lang="zh-TW" altLang="zh-TW" dirty="0" smtClean="0"/>
              <a:t>適</a:t>
            </a:r>
            <a:r>
              <a:rPr lang="zh-TW" altLang="zh-TW" dirty="0" smtClean="0"/>
              <a:t>性課程，消弭學生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學習落差，養成在多元族群中彼此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互信的態度與合作的精神。</a:t>
            </a:r>
          </a:p>
          <a:p>
            <a:r>
              <a:rPr lang="en-US" altLang="zh-TW" dirty="0" smtClean="0"/>
              <a:t>(3)</a:t>
            </a:r>
            <a:r>
              <a:rPr lang="zh-TW" altLang="zh-TW" dirty="0" smtClean="0"/>
              <a:t>透過</a:t>
            </a:r>
            <a:r>
              <a:rPr lang="zh-TW" altLang="zh-TW" dirty="0" smtClean="0"/>
              <a:t>學習</a:t>
            </a:r>
            <a:r>
              <a:rPr lang="zh-TW" altLang="en-US" dirty="0" smtClean="0"/>
              <a:t>本土</a:t>
            </a:r>
            <a:r>
              <a:rPr lang="zh-TW" altLang="zh-TW" dirty="0" smtClean="0"/>
              <a:t>語文</a:t>
            </a:r>
            <a:r>
              <a:rPr lang="zh-TW" altLang="zh-TW" dirty="0" smtClean="0"/>
              <a:t>，認識世界上不</a:t>
            </a:r>
            <a:endParaRPr lang="en-US" altLang="zh-TW" dirty="0" smtClean="0"/>
          </a:p>
          <a:p>
            <a:r>
              <a:rPr lang="zh-TW" altLang="en-US" dirty="0" smtClean="0"/>
              <a:t>     </a:t>
            </a:r>
            <a:r>
              <a:rPr lang="zh-TW" altLang="zh-TW" dirty="0" smtClean="0"/>
              <a:t>同族群文化，以擴大國際視野，</a:t>
            </a:r>
            <a:endParaRPr lang="en-US" altLang="zh-TW" dirty="0" smtClean="0"/>
          </a:p>
          <a:p>
            <a:r>
              <a:rPr lang="zh-TW" altLang="en-US" dirty="0" smtClean="0"/>
              <a:t>    </a:t>
            </a:r>
            <a:r>
              <a:rPr lang="zh-TW" altLang="zh-TW" dirty="0" smtClean="0"/>
              <a:t>提升學習成效，形塑學校特色。</a:t>
            </a:r>
          </a:p>
          <a:p>
            <a:endParaRPr lang="zh-TW" altLang="en-US" b="1" dirty="0" smtClean="0">
              <a:latin typeface="+mn-ea"/>
            </a:endParaRPr>
          </a:p>
        </p:txBody>
      </p:sp>
      <p:pic>
        <p:nvPicPr>
          <p:cNvPr id="3075" name="Picture 3" descr="C:\Users\user\Desktop\教務處\照片\107\08.29課發會\2018.08.29 課發會&amp;課綱研習_181012_0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324" y="3159888"/>
            <a:ext cx="3892960" cy="29184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3.</a:t>
            </a:r>
            <a:r>
              <a:rPr lang="zh-TW" altLang="zh-TW" sz="4400" b="1" dirty="0" smtClean="0"/>
              <a:t>有效的課程運作機制</a:t>
            </a:r>
            <a:endParaRPr lang="zh-TW" altLang="en-US" sz="4400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07534" y="1773238"/>
            <a:ext cx="1017693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2800" dirty="0" smtClean="0"/>
              <a:t>3</a:t>
            </a:r>
            <a:r>
              <a:rPr lang="zh-TW" altLang="en-US" sz="2800" dirty="0" smtClean="0">
                <a:latin typeface="新細明體"/>
                <a:ea typeface="新細明體"/>
              </a:rPr>
              <a:t>～</a:t>
            </a:r>
            <a:r>
              <a:rPr lang="en-US" altLang="zh-TW" sz="2800" dirty="0" smtClean="0">
                <a:latin typeface="新細明體"/>
                <a:ea typeface="新細明體"/>
              </a:rPr>
              <a:t>1</a:t>
            </a:r>
            <a:r>
              <a:rPr lang="zh-TW" altLang="zh-TW" sz="2800" dirty="0" smtClean="0"/>
              <a:t>定期召開課發會、行政會議、領域社群等會議</a:t>
            </a:r>
            <a:r>
              <a:rPr lang="zh-TW" altLang="zh-TW" sz="2800" dirty="0" smtClean="0"/>
              <a:t>討論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資源</a:t>
            </a:r>
            <a:r>
              <a:rPr lang="zh-TW" altLang="zh-TW" sz="2800" dirty="0" smtClean="0"/>
              <a:t>的引進</a:t>
            </a:r>
            <a:r>
              <a:rPr lang="zh-TW" altLang="zh-TW" sz="2800" dirty="0" smtClean="0"/>
              <a:t>、結合</a:t>
            </a:r>
            <a:r>
              <a:rPr lang="en-US" altLang="zh-TW" sz="2800" dirty="0" smtClean="0"/>
              <a:t>12</a:t>
            </a:r>
            <a:r>
              <a:rPr lang="zh-TW" altLang="zh-TW" sz="2800" dirty="0" smtClean="0"/>
              <a:t>年國教校訂課程事宜。</a:t>
            </a:r>
            <a:endParaRPr lang="en-US" altLang="zh-TW" sz="2800" dirty="0" smtClean="0"/>
          </a:p>
          <a:p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zh-TW" sz="2800" dirty="0" smtClean="0"/>
              <a:t>透過</a:t>
            </a:r>
            <a:r>
              <a:rPr lang="zh-TW" altLang="en-US" sz="2800" b="1" dirty="0" smtClean="0"/>
              <a:t>本土</a:t>
            </a:r>
            <a:r>
              <a:rPr lang="zh-TW" altLang="zh-TW" sz="2800" b="1" dirty="0" smtClean="0"/>
              <a:t>語</a:t>
            </a:r>
            <a:r>
              <a:rPr lang="zh-TW" altLang="en-US" sz="2800" b="1" dirty="0" smtClean="0"/>
              <a:t>文</a:t>
            </a:r>
            <a:r>
              <a:rPr lang="zh-TW" altLang="zh-TW" sz="2800" dirty="0" smtClean="0"/>
              <a:t>課程</a:t>
            </a:r>
            <a:r>
              <a:rPr lang="zh-TW" altLang="zh-TW" sz="2800" dirty="0" smtClean="0"/>
              <a:t>為核心，採取</a:t>
            </a:r>
            <a:endParaRPr lang="en-US" altLang="zh-TW" sz="2800" dirty="0" smtClean="0"/>
          </a:p>
          <a:p>
            <a:r>
              <a:rPr lang="zh-TW" altLang="en-US" sz="2800" dirty="0" smtClean="0"/>
              <a:t>       </a:t>
            </a:r>
            <a:r>
              <a:rPr lang="zh-TW" altLang="zh-TW" sz="2800" dirty="0" smtClean="0"/>
              <a:t>浸濡方式為主軸，擔任授課教師</a:t>
            </a:r>
            <a:endParaRPr lang="en-US" altLang="zh-TW" sz="2800" dirty="0" smtClean="0"/>
          </a:p>
          <a:p>
            <a:r>
              <a:rPr lang="zh-TW" altLang="en-US" sz="2800" dirty="0" smtClean="0"/>
              <a:t>      </a:t>
            </a:r>
            <a:r>
              <a:rPr lang="zh-TW" altLang="zh-TW" sz="2800" dirty="0" smtClean="0"/>
              <a:t>，</a:t>
            </a:r>
            <a:r>
              <a:rPr lang="zh-TW" altLang="zh-TW" sz="2800" dirty="0" smtClean="0"/>
              <a:t>以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語</a:t>
            </a:r>
            <a:r>
              <a:rPr lang="zh-TW" altLang="zh-TW" sz="2800" dirty="0" smtClean="0"/>
              <a:t>為上課主要語言。 </a:t>
            </a:r>
            <a:endParaRPr lang="en-US" altLang="zh-TW" sz="2800" dirty="0" smtClean="0"/>
          </a:p>
          <a:p>
            <a:r>
              <a:rPr lang="en-US" altLang="zh-TW" sz="2800" dirty="0" smtClean="0"/>
              <a:t>(2)</a:t>
            </a:r>
            <a:r>
              <a:rPr lang="zh-TW" altLang="en-US" sz="2800" dirty="0" smtClean="0"/>
              <a:t> </a:t>
            </a:r>
            <a:r>
              <a:rPr lang="zh-TW" altLang="zh-TW" sz="2800" dirty="0" smtClean="0"/>
              <a:t>在生活化、實用性原則下，讓</a:t>
            </a:r>
            <a:endParaRPr lang="en-US" altLang="zh-TW" sz="2800" dirty="0" smtClean="0"/>
          </a:p>
          <a:p>
            <a:r>
              <a:rPr lang="zh-TW" altLang="en-US" sz="2800" dirty="0" smtClean="0"/>
              <a:t>      </a:t>
            </a:r>
            <a:r>
              <a:rPr lang="zh-TW" altLang="zh-TW" sz="2800" dirty="0" smtClean="0"/>
              <a:t>學生能習慣與</a:t>
            </a:r>
            <a:r>
              <a:rPr lang="zh-TW" altLang="zh-TW" sz="2800" dirty="0" smtClean="0"/>
              <a:t>練習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語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r>
              <a:rPr lang="zh-TW" altLang="en-US" sz="2800" dirty="0" smtClean="0"/>
              <a:t>      </a:t>
            </a:r>
            <a:r>
              <a:rPr lang="zh-TW" altLang="zh-TW" sz="2800" dirty="0" smtClean="0"/>
              <a:t>深耕本土文化。</a:t>
            </a:r>
          </a:p>
          <a:p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 descr="C:\Users\user\Desktop\教務處\照片\107\08.29課發會\2018.08.29 課發會&amp;課綱研習_181012_0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6466" y="2963702"/>
            <a:ext cx="4317358" cy="3236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3.</a:t>
            </a:r>
            <a:r>
              <a:rPr lang="zh-TW" altLang="zh-TW" sz="4400" b="1" dirty="0" smtClean="0"/>
              <a:t>有效的課程運作機制</a:t>
            </a:r>
            <a:r>
              <a:rPr lang="zh-TW" altLang="en-US" sz="44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4400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007534" y="1678329"/>
            <a:ext cx="101769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3200" dirty="0" smtClean="0">
                <a:latin typeface="+mj-ea"/>
                <a:ea typeface="+mj-ea"/>
              </a:rPr>
              <a:t>3</a:t>
            </a:r>
            <a:r>
              <a:rPr lang="zh-TW" altLang="en-US" sz="3200" dirty="0" smtClean="0">
                <a:latin typeface="新細明體"/>
                <a:ea typeface="新細明體"/>
              </a:rPr>
              <a:t>～</a:t>
            </a:r>
            <a:r>
              <a:rPr lang="en-US" altLang="zh-TW" sz="3200" dirty="0" smtClean="0">
                <a:latin typeface="新細明體"/>
                <a:ea typeface="新細明體"/>
              </a:rPr>
              <a:t>2</a:t>
            </a:r>
            <a:r>
              <a:rPr lang="zh-TW" altLang="zh-TW" sz="3200" dirty="0" smtClean="0"/>
              <a:t>備有課程組織與運作行事曆、會議紀錄及相關成果，</a:t>
            </a:r>
            <a:endParaRPr lang="en-US" altLang="zh-TW" sz="3200" dirty="0" smtClean="0"/>
          </a:p>
          <a:p>
            <a:r>
              <a:rPr lang="zh-TW" altLang="en-US" sz="3200" dirty="0" smtClean="0"/>
              <a:t>        </a:t>
            </a:r>
            <a:r>
              <a:rPr lang="zh-TW" altLang="zh-TW" sz="3200" dirty="0" smtClean="0"/>
              <a:t>且有校長、行政、本計畫教師參與</a:t>
            </a:r>
            <a:r>
              <a:rPr lang="zh-TW" altLang="zh-TW" sz="3200" dirty="0" smtClean="0">
                <a:latin typeface="+mj-ea"/>
                <a:ea typeface="+mj-ea"/>
              </a:rPr>
              <a:t>。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en-US" altLang="zh-TW" sz="2800" dirty="0" smtClean="0">
                <a:latin typeface="+mj-ea"/>
                <a:ea typeface="+mj-ea"/>
              </a:rPr>
              <a:t>(1)</a:t>
            </a:r>
            <a:r>
              <a:rPr lang="zh-TW" altLang="zh-TW" sz="2800" dirty="0" smtClean="0"/>
              <a:t>以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語言</a:t>
            </a:r>
            <a:r>
              <a:rPr lang="zh-TW" altLang="zh-TW" sz="2800" dirty="0" smtClean="0"/>
              <a:t>融入閱讀語文、飲食文化、移民拓墾、藝術文化等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zh-TW" altLang="zh-TW" sz="2800" dirty="0" smtClean="0"/>
              <a:t>多元課程活動，整合學校與週邊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zh-TW" altLang="zh-TW" sz="2800" dirty="0" smtClean="0"/>
              <a:t>社區現有資源與設施</a:t>
            </a:r>
            <a:r>
              <a:rPr lang="zh-TW" altLang="zh-TW" sz="2800" dirty="0" smtClean="0">
                <a:latin typeface="+mj-ea"/>
              </a:rPr>
              <a:t>。 </a:t>
            </a:r>
            <a:endParaRPr lang="en-US" altLang="zh-TW" sz="2800" dirty="0" smtClean="0">
              <a:latin typeface="+mj-ea"/>
            </a:endParaRPr>
          </a:p>
          <a:p>
            <a:r>
              <a:rPr lang="en-US" altLang="zh-TW" sz="2800" dirty="0" smtClean="0">
                <a:latin typeface="+mj-ea"/>
              </a:rPr>
              <a:t>(2)</a:t>
            </a:r>
            <a:r>
              <a:rPr lang="zh-TW" altLang="en-US" sz="2800" dirty="0" smtClean="0">
                <a:latin typeface="+mj-ea"/>
              </a:rPr>
              <a:t>運用</a:t>
            </a:r>
            <a:r>
              <a:rPr lang="zh-TW" altLang="zh-TW" sz="2800" dirty="0" smtClean="0"/>
              <a:t>圖書館、電腦教室社區活動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zh-TW" altLang="zh-TW" sz="2800" dirty="0" smtClean="0"/>
              <a:t>中心及家政教室等，提供學生個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zh-TW" altLang="zh-TW" sz="2800" dirty="0" smtClean="0"/>
              <a:t>別、操作的機會，提升</a:t>
            </a:r>
            <a:r>
              <a:rPr lang="zh-TW" altLang="zh-TW" sz="2800" dirty="0" smtClean="0"/>
              <a:t>學生</a:t>
            </a:r>
            <a:r>
              <a:rPr lang="zh-TW" altLang="en-US" sz="2800" dirty="0" smtClean="0"/>
              <a:t>本土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zh-TW" altLang="zh-TW" sz="2800" dirty="0" smtClean="0"/>
              <a:t>語文學習成效。</a:t>
            </a:r>
          </a:p>
          <a:p>
            <a:endParaRPr lang="en-US" altLang="zh-TW" sz="2800" dirty="0" smtClean="0">
              <a:latin typeface="+mj-ea"/>
              <a:ea typeface="+mj-ea"/>
            </a:endParaRPr>
          </a:p>
          <a:p>
            <a:endParaRPr lang="zh-TW" altLang="en-US" sz="3200" b="1" dirty="0">
              <a:latin typeface="+mj-ea"/>
              <a:ea typeface="+mj-ea"/>
            </a:endParaRPr>
          </a:p>
        </p:txBody>
      </p:sp>
      <p:pic>
        <p:nvPicPr>
          <p:cNvPr id="5122" name="Picture 2" descr="C:\Users\user\Desktop\教務處\照片\107\09.10夏日樂學\2018.09.10夏日樂學_181012_0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0557" y="3206187"/>
            <a:ext cx="4188542" cy="2384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貳</a:t>
            </a:r>
            <a:r>
              <a:rPr lang="zh-TW" altLang="en-US" sz="4400" b="1" dirty="0" smtClean="0">
                <a:latin typeface="新細明體"/>
                <a:ea typeface="新細明體"/>
              </a:rPr>
              <a:t>、</a:t>
            </a:r>
            <a:r>
              <a:rPr lang="zh-TW" altLang="zh-TW" sz="4400" b="1" dirty="0" smtClean="0"/>
              <a:t>教學實施</a:t>
            </a:r>
            <a:endParaRPr lang="zh-TW" altLang="en-US" sz="4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600" b="1" dirty="0" smtClean="0">
                <a:latin typeface="+mj-ea"/>
                <a:ea typeface="+mj-ea"/>
              </a:rPr>
              <a:t>楔子、教師專業內涵與策略</a:t>
            </a:r>
            <a:r>
              <a:rPr lang="zh-TW" altLang="en-US" sz="3600" dirty="0" smtClean="0">
                <a:latin typeface="+mj-ea"/>
                <a:ea typeface="+mj-ea"/>
              </a:rPr>
              <a:t> </a:t>
            </a:r>
            <a:endParaRPr lang="en-US" altLang="zh-TW" sz="3600" b="1" dirty="0" smtClean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   一、教師</a:t>
            </a:r>
            <a:r>
              <a:rPr lang="zh-TW" altLang="en-US" sz="3600" b="1" dirty="0">
                <a:latin typeface="+mj-ea"/>
                <a:ea typeface="+mj-ea"/>
              </a:rPr>
              <a:t>專業研究</a:t>
            </a:r>
          </a:p>
          <a:p>
            <a:r>
              <a:rPr lang="zh-TW" altLang="en-US" sz="3600" dirty="0">
                <a:latin typeface="+mj-ea"/>
                <a:ea typeface="+mj-ea"/>
              </a:rPr>
              <a:t>    </a:t>
            </a:r>
            <a:r>
              <a:rPr lang="zh-TW" altLang="en-US" sz="3600" dirty="0" smtClean="0">
                <a:latin typeface="+mj-ea"/>
                <a:ea typeface="+mj-ea"/>
              </a:rPr>
              <a:t>        </a:t>
            </a:r>
            <a:r>
              <a:rPr lang="zh-TW" altLang="en-US" sz="3600" b="1" dirty="0" smtClean="0">
                <a:latin typeface="+mj-ea"/>
                <a:ea typeface="+mj-ea"/>
              </a:rPr>
              <a:t>語言</a:t>
            </a:r>
            <a:r>
              <a:rPr lang="zh-TW" altLang="en-US" sz="3600" b="1" dirty="0">
                <a:latin typeface="+mj-ea"/>
                <a:ea typeface="+mj-ea"/>
              </a:rPr>
              <a:t>是了解一種文化的大門，授課</a:t>
            </a:r>
            <a:r>
              <a:rPr lang="zh-TW" altLang="en-US" sz="3600" b="1" dirty="0" smtClean="0">
                <a:latin typeface="+mj-ea"/>
                <a:ea typeface="+mj-ea"/>
              </a:rPr>
              <a:t>老師</a:t>
            </a:r>
            <a:r>
              <a:rPr lang="zh-TW" altLang="en-US" sz="3600" b="1" dirty="0" smtClean="0">
                <a:latin typeface="+mj-ea"/>
                <a:ea typeface="+mj-ea"/>
              </a:rPr>
              <a:t>不</a:t>
            </a:r>
            <a:endParaRPr lang="en-US" altLang="zh-TW" sz="3600" b="1" dirty="0" smtClean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</a:t>
            </a:r>
            <a:r>
              <a:rPr lang="zh-TW" altLang="en-US" sz="3600" b="1" dirty="0" smtClean="0">
                <a:latin typeface="+mj-ea"/>
                <a:ea typeface="+mj-ea"/>
              </a:rPr>
              <a:t>           </a:t>
            </a:r>
            <a:r>
              <a:rPr lang="zh-TW" altLang="en-US" sz="3600" b="1" dirty="0" smtClean="0">
                <a:latin typeface="+mj-ea"/>
                <a:ea typeface="+mj-ea"/>
              </a:rPr>
              <a:t>斷</a:t>
            </a:r>
            <a:r>
              <a:rPr lang="zh-TW" altLang="en-US" sz="3600" b="1" dirty="0">
                <a:latin typeface="+mj-ea"/>
                <a:ea typeface="+mj-ea"/>
              </a:rPr>
              <a:t>專業進修與研究</a:t>
            </a:r>
            <a:r>
              <a:rPr lang="en-US" altLang="zh-TW" sz="3600" b="1" dirty="0" smtClean="0">
                <a:latin typeface="+mj-ea"/>
                <a:ea typeface="+mj-ea"/>
              </a:rPr>
              <a:t>(</a:t>
            </a:r>
            <a:r>
              <a:rPr lang="zh-TW" altLang="en-US" sz="3600" dirty="0" smtClean="0"/>
              <a:t>本土</a:t>
            </a:r>
            <a:r>
              <a:rPr lang="zh-TW" altLang="en-US" sz="3600" b="1" dirty="0" smtClean="0">
                <a:latin typeface="+mj-ea"/>
                <a:ea typeface="+mj-ea"/>
              </a:rPr>
              <a:t>語文</a:t>
            </a:r>
            <a:r>
              <a:rPr lang="zh-TW" altLang="en-US" sz="3600" b="1" dirty="0" smtClean="0">
                <a:latin typeface="+mj-ea"/>
                <a:ea typeface="+mj-ea"/>
              </a:rPr>
              <a:t>碩士</a:t>
            </a:r>
            <a:r>
              <a:rPr lang="zh-TW" altLang="en-US" sz="3600" b="1" dirty="0">
                <a:latin typeface="+mj-ea"/>
                <a:ea typeface="+mj-ea"/>
              </a:rPr>
              <a:t>班</a:t>
            </a:r>
            <a:r>
              <a:rPr lang="zh-TW" altLang="en-US" sz="3600" b="1" dirty="0" smtClean="0">
                <a:latin typeface="+mj-ea"/>
                <a:ea typeface="+mj-ea"/>
              </a:rPr>
              <a:t>、</a:t>
            </a:r>
            <a:r>
              <a:rPr lang="zh-TW" altLang="en-US" sz="3600" b="1" dirty="0" smtClean="0">
                <a:latin typeface="+mj-ea"/>
                <a:ea typeface="+mj-ea"/>
              </a:rPr>
              <a:t>博士</a:t>
            </a:r>
            <a:endParaRPr lang="en-US" altLang="zh-TW" sz="3600" b="1" dirty="0" smtClean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</a:t>
            </a:r>
            <a:r>
              <a:rPr lang="zh-TW" altLang="en-US" sz="3600" b="1" dirty="0" smtClean="0">
                <a:latin typeface="+mj-ea"/>
                <a:ea typeface="+mj-ea"/>
              </a:rPr>
              <a:t>           </a:t>
            </a:r>
            <a:r>
              <a:rPr lang="zh-TW" altLang="en-US" sz="3600" b="1" dirty="0" smtClean="0">
                <a:latin typeface="+mj-ea"/>
                <a:ea typeface="+mj-ea"/>
              </a:rPr>
              <a:t>班</a:t>
            </a:r>
            <a:r>
              <a:rPr lang="en-US" altLang="zh-TW" sz="3600" b="1" dirty="0">
                <a:latin typeface="+mj-ea"/>
                <a:ea typeface="+mj-ea"/>
              </a:rPr>
              <a:t>)</a:t>
            </a:r>
            <a:r>
              <a:rPr lang="zh-TW" altLang="en-US" sz="3600" b="1" dirty="0" smtClean="0">
                <a:latin typeface="+mj-ea"/>
                <a:ea typeface="+mj-ea"/>
              </a:rPr>
              <a:t>，讓</a:t>
            </a:r>
            <a:r>
              <a:rPr lang="zh-TW" altLang="en-US" sz="3600" b="1" dirty="0">
                <a:latin typeface="+mj-ea"/>
                <a:ea typeface="+mj-ea"/>
              </a:rPr>
              <a:t>學生</a:t>
            </a:r>
            <a:r>
              <a:rPr lang="zh-TW" altLang="en-US" sz="3600" b="1" dirty="0" smtClean="0">
                <a:latin typeface="+mj-ea"/>
                <a:ea typeface="+mj-ea"/>
              </a:rPr>
              <a:t>認識本土語言與文化。</a:t>
            </a:r>
            <a:endParaRPr lang="zh-TW" altLang="en-US" sz="3600" b="1" dirty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   二</a:t>
            </a:r>
            <a:r>
              <a:rPr lang="zh-TW" altLang="en-US" sz="3600" b="1" dirty="0" smtClean="0">
                <a:latin typeface="+mj-ea"/>
                <a:ea typeface="+mj-ea"/>
              </a:rPr>
              <a:t>、</a:t>
            </a:r>
            <a:r>
              <a:rPr lang="zh-TW" altLang="en-US" sz="3600" dirty="0" smtClean="0"/>
              <a:t>本土</a:t>
            </a:r>
            <a:r>
              <a:rPr lang="zh-TW" altLang="en-US" sz="3600" b="1" dirty="0" smtClean="0">
                <a:latin typeface="+mj-ea"/>
                <a:ea typeface="+mj-ea"/>
              </a:rPr>
              <a:t>語文</a:t>
            </a:r>
            <a:r>
              <a:rPr lang="zh-TW" altLang="en-US" sz="3600" b="1" dirty="0" smtClean="0">
                <a:latin typeface="+mj-ea"/>
                <a:ea typeface="+mj-ea"/>
              </a:rPr>
              <a:t>教學</a:t>
            </a:r>
            <a:r>
              <a:rPr lang="zh-TW" altLang="en-US" sz="3600" b="1" dirty="0">
                <a:latin typeface="+mj-ea"/>
                <a:ea typeface="+mj-ea"/>
              </a:rPr>
              <a:t>成就</a:t>
            </a:r>
          </a:p>
          <a:p>
            <a:r>
              <a:rPr lang="zh-TW" altLang="en-US" sz="3600" dirty="0" smtClean="0"/>
              <a:t>              本土</a:t>
            </a:r>
            <a:r>
              <a:rPr lang="zh-TW" altLang="en-US" sz="3600" b="1" dirty="0" smtClean="0">
                <a:latin typeface="+mj-ea"/>
                <a:ea typeface="+mj-ea"/>
              </a:rPr>
              <a:t>語文</a:t>
            </a:r>
            <a:r>
              <a:rPr lang="zh-TW" altLang="en-US" sz="3600" b="1" dirty="0" smtClean="0">
                <a:latin typeface="+mj-ea"/>
                <a:ea typeface="+mj-ea"/>
              </a:rPr>
              <a:t>不只</a:t>
            </a:r>
            <a:r>
              <a:rPr lang="zh-TW" altLang="en-US" sz="3600" b="1" dirty="0">
                <a:latin typeface="+mj-ea"/>
                <a:ea typeface="+mj-ea"/>
              </a:rPr>
              <a:t>存在於課堂上，而是要</a:t>
            </a:r>
            <a:r>
              <a:rPr lang="zh-TW" altLang="en-US" sz="3600" b="1" dirty="0" smtClean="0">
                <a:latin typeface="+mj-ea"/>
                <a:ea typeface="+mj-ea"/>
              </a:rPr>
              <a:t>融入</a:t>
            </a:r>
            <a:endParaRPr lang="en-US" altLang="zh-TW" sz="3600" b="1" dirty="0" smtClean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</a:t>
            </a:r>
            <a:r>
              <a:rPr lang="zh-TW" altLang="en-US" sz="3600" b="1" dirty="0" smtClean="0">
                <a:latin typeface="+mj-ea"/>
                <a:ea typeface="+mj-ea"/>
              </a:rPr>
              <a:t>           </a:t>
            </a:r>
            <a:r>
              <a:rPr lang="zh-TW" altLang="en-US" sz="3600" b="1" dirty="0" smtClean="0">
                <a:latin typeface="+mj-ea"/>
                <a:ea typeface="+mj-ea"/>
              </a:rPr>
              <a:t>生活</a:t>
            </a:r>
            <a:r>
              <a:rPr lang="zh-TW" altLang="en-US" sz="3600" b="1" dirty="0" smtClean="0">
                <a:latin typeface="+mj-ea"/>
                <a:ea typeface="+mj-ea"/>
              </a:rPr>
              <a:t>中，透過</a:t>
            </a:r>
            <a:r>
              <a:rPr lang="zh-TW" altLang="en-US" sz="3600" b="1" dirty="0">
                <a:latin typeface="+mj-ea"/>
                <a:ea typeface="+mj-ea"/>
              </a:rPr>
              <a:t>各種比賽及活動，</a:t>
            </a:r>
            <a:r>
              <a:rPr lang="zh-TW" altLang="en-US" sz="3600" b="1" dirty="0" smtClean="0">
                <a:latin typeface="+mj-ea"/>
                <a:ea typeface="+mj-ea"/>
              </a:rPr>
              <a:t>讓學生</a:t>
            </a:r>
            <a:r>
              <a:rPr lang="zh-TW" altLang="en-US" sz="3600" b="1" dirty="0" smtClean="0">
                <a:latin typeface="+mj-ea"/>
                <a:ea typeface="+mj-ea"/>
              </a:rPr>
              <a:t>能</a:t>
            </a:r>
            <a:endParaRPr lang="en-US" altLang="zh-TW" sz="3600" b="1" dirty="0" smtClean="0">
              <a:latin typeface="+mj-ea"/>
              <a:ea typeface="+mj-ea"/>
            </a:endParaRPr>
          </a:p>
          <a:p>
            <a:r>
              <a:rPr lang="zh-TW" altLang="en-US" sz="3600" b="1" dirty="0" smtClean="0">
                <a:latin typeface="+mj-ea"/>
                <a:ea typeface="+mj-ea"/>
              </a:rPr>
              <a:t> </a:t>
            </a:r>
            <a:r>
              <a:rPr lang="zh-TW" altLang="en-US" sz="3600" b="1" dirty="0" smtClean="0">
                <a:latin typeface="+mj-ea"/>
                <a:ea typeface="+mj-ea"/>
              </a:rPr>
              <a:t>          </a:t>
            </a:r>
            <a:r>
              <a:rPr lang="zh-TW" altLang="en-US" sz="3600" b="1" dirty="0" smtClean="0">
                <a:latin typeface="+mj-ea"/>
                <a:ea typeface="+mj-ea"/>
              </a:rPr>
              <a:t>多方使用</a:t>
            </a:r>
            <a:r>
              <a:rPr lang="zh-TW" altLang="en-US" sz="3600" dirty="0" smtClean="0"/>
              <a:t>本土</a:t>
            </a:r>
            <a:r>
              <a:rPr lang="zh-TW" altLang="en-US" sz="3600" b="1" dirty="0" smtClean="0">
                <a:latin typeface="+mj-ea"/>
                <a:ea typeface="+mj-ea"/>
              </a:rPr>
              <a:t>語言</a:t>
            </a:r>
            <a:r>
              <a:rPr lang="zh-TW" altLang="en-US" sz="3600" b="1" dirty="0" smtClean="0">
                <a:latin typeface="+mj-ea"/>
                <a:ea typeface="+mj-ea"/>
              </a:rPr>
              <a:t>。</a:t>
            </a:r>
            <a:endParaRPr lang="zh-TW" altLang="en-US" sz="36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4.</a:t>
            </a:r>
            <a:r>
              <a:rPr lang="zh-TW" altLang="zh-TW" sz="4400" b="1" dirty="0" smtClean="0"/>
              <a:t>掌握</a:t>
            </a:r>
            <a:r>
              <a:rPr lang="en-US" altLang="zh-TW" sz="4400" b="1" dirty="0" smtClean="0"/>
              <a:t>12</a:t>
            </a:r>
            <a:r>
              <a:rPr lang="zh-TW" altLang="zh-TW" sz="4400" b="1" dirty="0" smtClean="0"/>
              <a:t>年國教素養導向教學精神</a:t>
            </a:r>
            <a:r>
              <a:rPr lang="zh-TW" altLang="en-US" sz="4400" dirty="0" smtClean="0">
                <a:solidFill>
                  <a:schemeClr val="tx2"/>
                </a:solidFill>
              </a:rPr>
              <a:t> 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800" b="1" dirty="0" smtClean="0">
                <a:latin typeface="新細明體"/>
                <a:ea typeface="新細明體"/>
              </a:rPr>
              <a:t>～</a:t>
            </a:r>
            <a:r>
              <a:rPr lang="en-US" altLang="zh-TW" sz="2800" b="1" dirty="0" smtClean="0">
                <a:latin typeface="新細明體"/>
                <a:ea typeface="新細明體"/>
              </a:rPr>
              <a:t>1</a:t>
            </a:r>
            <a:r>
              <a:rPr lang="zh-TW" altLang="zh-TW" sz="2800" dirty="0" smtClean="0"/>
              <a:t>將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素材</a:t>
            </a:r>
            <a:r>
              <a:rPr lang="zh-TW" altLang="zh-TW" sz="2800" dirty="0" smtClean="0"/>
              <a:t>進行跨領域整合，進行素養導向的教學與評量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zh-TW" sz="2800" dirty="0" smtClean="0"/>
              <a:t>由淺而深的</a:t>
            </a:r>
            <a:r>
              <a:rPr lang="zh-TW" altLang="zh-TW" sz="2800" dirty="0" smtClean="0"/>
              <a:t>學習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語言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r>
              <a:rPr lang="zh-TW" altLang="en-US" sz="2800" dirty="0" smtClean="0"/>
              <a:t>            </a:t>
            </a:r>
            <a:r>
              <a:rPr lang="zh-TW" altLang="zh-TW" sz="2800" dirty="0" smtClean="0"/>
              <a:t>並</a:t>
            </a:r>
            <a:r>
              <a:rPr lang="zh-TW" altLang="zh-TW" sz="2800" dirty="0" smtClean="0"/>
              <a:t>了解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語言</a:t>
            </a:r>
            <a:r>
              <a:rPr lang="zh-TW" altLang="zh-TW" sz="2800" dirty="0" smtClean="0"/>
              <a:t>的文化背景</a:t>
            </a:r>
            <a:endParaRPr lang="en-US" altLang="zh-TW" sz="2800" dirty="0" smtClean="0"/>
          </a:p>
          <a:p>
            <a:r>
              <a:rPr lang="zh-TW" altLang="en-US" sz="2800" dirty="0" smtClean="0"/>
              <a:t>           </a:t>
            </a:r>
            <a:r>
              <a:rPr lang="zh-TW" altLang="zh-TW" sz="2800" dirty="0" smtClean="0"/>
              <a:t>及歷史脈絡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 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dirty="0" smtClean="0">
                <a:latin typeface="+mj-ea"/>
                <a:ea typeface="+mj-ea"/>
              </a:rPr>
              <a:t>(2</a:t>
            </a:r>
            <a:r>
              <a:rPr lang="en-US" altLang="zh-TW" sz="2800" dirty="0" smtClean="0">
                <a:latin typeface="+mj-ea"/>
                <a:ea typeface="+mj-ea"/>
              </a:rPr>
              <a:t>)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教學</a:t>
            </a:r>
            <a:r>
              <a:rPr lang="zh-TW" altLang="zh-TW" sz="2800" dirty="0" smtClean="0">
                <a:latin typeface="+mj-ea"/>
                <a:ea typeface="+mj-ea"/>
              </a:rPr>
              <a:t>融入</a:t>
            </a:r>
            <a:r>
              <a:rPr lang="zh-TW" altLang="zh-TW" sz="2800" dirty="0" smtClean="0">
                <a:latin typeface="+mj-ea"/>
                <a:ea typeface="+mj-ea"/>
              </a:rPr>
              <a:t>社區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>
                <a:latin typeface="+mj-ea"/>
                <a:ea typeface="+mj-ea"/>
              </a:rPr>
              <a:t>文化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  </a:t>
            </a:r>
            <a:r>
              <a:rPr lang="zh-TW" altLang="zh-TW" sz="2800" dirty="0" smtClean="0"/>
              <a:t>課程，認識本土在地文物及</a:t>
            </a:r>
            <a:endParaRPr lang="en-US" altLang="zh-TW" sz="2800" dirty="0" smtClean="0"/>
          </a:p>
          <a:p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歷史文化變遷，</a:t>
            </a:r>
            <a:r>
              <a:rPr lang="zh-TW" altLang="en-US" sz="2800" dirty="0" smtClean="0"/>
              <a:t>培養</a:t>
            </a:r>
            <a:r>
              <a:rPr lang="zh-TW" altLang="zh-TW" sz="2800" dirty="0" smtClean="0"/>
              <a:t>學生愛</a:t>
            </a:r>
            <a:endParaRPr lang="en-US" altLang="zh-TW" sz="2800" dirty="0" smtClean="0"/>
          </a:p>
          <a:p>
            <a:r>
              <a:rPr lang="zh-TW" altLang="en-US" sz="2800" dirty="0" smtClean="0"/>
              <a:t>        </a:t>
            </a:r>
            <a:r>
              <a:rPr lang="zh-TW" altLang="zh-TW" sz="2800" dirty="0" smtClean="0"/>
              <a:t>鄉愛土情操</a:t>
            </a:r>
            <a:r>
              <a:rPr lang="zh-TW" altLang="en-US" sz="2800" dirty="0" smtClean="0"/>
              <a:t>與素養</a:t>
            </a:r>
            <a:r>
              <a:rPr lang="zh-TW" altLang="zh-TW" sz="2800" dirty="0" smtClean="0"/>
              <a:t>。</a:t>
            </a:r>
          </a:p>
          <a:p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21" name="Picture 5" descr="-DSC08353(00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018" y="4251096"/>
            <a:ext cx="3217762" cy="179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5" name="Picture 1" descr="C:\Users\user\Desktop\客語\相片\107\06.13歡送會\IMAG99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8820" y="2280212"/>
            <a:ext cx="3187533" cy="17968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4.</a:t>
            </a:r>
            <a:r>
              <a:rPr lang="zh-TW" altLang="zh-TW" sz="4400" b="1" dirty="0" smtClean="0"/>
              <a:t>掌握</a:t>
            </a:r>
            <a:r>
              <a:rPr lang="en-US" altLang="zh-TW" sz="4400" b="1" dirty="0" smtClean="0"/>
              <a:t>12</a:t>
            </a:r>
            <a:r>
              <a:rPr lang="zh-TW" altLang="zh-TW" sz="4400" b="1" dirty="0" smtClean="0"/>
              <a:t>年國教素養導向教學精神</a:t>
            </a:r>
            <a:r>
              <a:rPr lang="zh-TW" altLang="en-US" sz="4400" dirty="0" smtClean="0">
                <a:solidFill>
                  <a:schemeClr val="tx2"/>
                </a:solidFill>
              </a:rPr>
              <a:t> 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912284" y="1557338"/>
            <a:ext cx="10176933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dirty="0" smtClean="0">
                <a:latin typeface="+mj-ea"/>
                <a:ea typeface="+mj-ea"/>
              </a:rPr>
              <a:t>4</a:t>
            </a:r>
            <a:r>
              <a:rPr lang="zh-TW" altLang="en-US" sz="2800" dirty="0" smtClean="0">
                <a:latin typeface="+mj-ea"/>
                <a:ea typeface="+mj-ea"/>
              </a:rPr>
              <a:t>～</a:t>
            </a:r>
            <a:r>
              <a:rPr lang="en-US" altLang="zh-TW" sz="2800" dirty="0" smtClean="0">
                <a:latin typeface="+mj-ea"/>
                <a:ea typeface="+mj-ea"/>
              </a:rPr>
              <a:t>2</a:t>
            </a:r>
            <a:r>
              <a:rPr lang="zh-TW" altLang="zh-TW" sz="2800" dirty="0" smtClean="0">
                <a:latin typeface="+mj-ea"/>
                <a:ea typeface="+mj-ea"/>
              </a:rPr>
              <a:t>素養導向教學四大原則：整合知識、能力與態度的教學；重視情境化與脈絡化的學習；重視學習的歷程、方法與策略；強調實踐力行的行動</a:t>
            </a:r>
            <a:r>
              <a:rPr lang="zh-TW" altLang="en-US" sz="2800" dirty="0" smtClean="0">
                <a:latin typeface="+mj-ea"/>
              </a:rPr>
              <a:t>。</a:t>
            </a:r>
            <a:endParaRPr lang="en-US" altLang="zh-TW" sz="2800" dirty="0" smtClean="0">
              <a:latin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</a:t>
            </a:r>
            <a:r>
              <a:rPr lang="en-US" altLang="zh-TW" sz="2800" dirty="0" smtClean="0">
                <a:latin typeface="+mj-ea"/>
                <a:ea typeface="+mj-ea"/>
              </a:rPr>
              <a:t>(1)</a:t>
            </a:r>
            <a:r>
              <a:rPr lang="zh-TW" altLang="en-US" sz="2800" dirty="0" smtClean="0">
                <a:latin typeface="+mj-ea"/>
                <a:ea typeface="+mj-ea"/>
              </a:rPr>
              <a:t>本土語言教學</a:t>
            </a:r>
            <a:r>
              <a:rPr lang="zh-TW" altLang="en-US" sz="2800" dirty="0">
                <a:latin typeface="+mj-ea"/>
                <a:ea typeface="+mj-ea"/>
              </a:rPr>
              <a:t>：透過生活化</a:t>
            </a:r>
            <a:r>
              <a:rPr lang="zh-TW" altLang="en-US" sz="2800" dirty="0" smtClean="0">
                <a:latin typeface="+mj-ea"/>
                <a:ea typeface="+mj-ea"/>
              </a:rPr>
              <a:t>的</a:t>
            </a:r>
            <a:r>
              <a:rPr lang="zh-TW" altLang="en-US" sz="2800" dirty="0" smtClean="0"/>
              <a:t>本土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 語文學習</a:t>
            </a:r>
            <a:r>
              <a:rPr lang="zh-TW" altLang="en-US" sz="2800" dirty="0">
                <a:latin typeface="+mj-ea"/>
                <a:ea typeface="+mj-ea"/>
              </a:rPr>
              <a:t>，讓學生能夠</a:t>
            </a:r>
            <a:r>
              <a:rPr lang="zh-TW" altLang="en-US" sz="2800" dirty="0" smtClean="0">
                <a:latin typeface="+mj-ea"/>
                <a:ea typeface="+mj-ea"/>
              </a:rPr>
              <a:t>了解本土文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 化</a:t>
            </a:r>
            <a:r>
              <a:rPr lang="zh-TW" altLang="en-US" sz="2800" dirty="0">
                <a:latin typeface="+mj-ea"/>
                <a:ea typeface="+mj-ea"/>
              </a:rPr>
              <a:t>的豐富內容。</a:t>
            </a:r>
          </a:p>
          <a:p>
            <a:r>
              <a:rPr lang="zh-TW" altLang="en-US" sz="2800" dirty="0" smtClean="0">
                <a:latin typeface="+mj-ea"/>
                <a:ea typeface="+mj-ea"/>
              </a:rPr>
              <a:t>  </a:t>
            </a:r>
            <a:r>
              <a:rPr lang="en-US" altLang="zh-TW" sz="2800" dirty="0" smtClean="0">
                <a:latin typeface="+mj-ea"/>
                <a:ea typeface="+mj-ea"/>
              </a:rPr>
              <a:t>(2)</a:t>
            </a:r>
            <a:r>
              <a:rPr lang="zh-TW" altLang="en-US" sz="2800" dirty="0" smtClean="0">
                <a:latin typeface="+mj-ea"/>
                <a:ea typeface="+mj-ea"/>
              </a:rPr>
              <a:t>辦理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藝術</a:t>
            </a:r>
            <a:r>
              <a:rPr lang="zh-TW" altLang="en-US" sz="2800" dirty="0" smtClean="0">
                <a:latin typeface="+mj-ea"/>
                <a:ea typeface="+mj-ea"/>
              </a:rPr>
              <a:t>課程：</a:t>
            </a:r>
            <a:r>
              <a:rPr lang="zh-TW" altLang="en-US" sz="2800" dirty="0" smtClean="0">
                <a:latin typeface="+mj-ea"/>
                <a:ea typeface="+mj-ea"/>
              </a:rPr>
              <a:t>辦理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語</a:t>
            </a:r>
            <a:r>
              <a:rPr lang="zh-TW" altLang="en-US" sz="2800" dirty="0" smtClean="0">
                <a:latin typeface="+mj-ea"/>
                <a:ea typeface="+mj-ea"/>
              </a:rPr>
              <a:t>歌唱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課程或音樂學習活動，學生</a:t>
            </a:r>
            <a:r>
              <a:rPr lang="zh-TW" altLang="en-US" sz="2800" dirty="0">
                <a:latin typeface="+mj-ea"/>
                <a:ea typeface="+mj-ea"/>
              </a:rPr>
              <a:t>能夠</a:t>
            </a:r>
            <a:r>
              <a:rPr lang="zh-TW" altLang="en-US" sz="2800" dirty="0" smtClean="0">
                <a:latin typeface="+mj-ea"/>
                <a:ea typeface="+mj-ea"/>
              </a:rPr>
              <a:t>在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輕鬆</a:t>
            </a:r>
            <a:r>
              <a:rPr lang="zh-TW" altLang="en-US" sz="2800" dirty="0">
                <a:latin typeface="+mj-ea"/>
                <a:ea typeface="+mj-ea"/>
              </a:rPr>
              <a:t>氣氛中，</a:t>
            </a:r>
            <a:r>
              <a:rPr lang="zh-TW" altLang="en-US" sz="2800" dirty="0" smtClean="0">
                <a:latin typeface="+mj-ea"/>
                <a:ea typeface="+mj-ea"/>
              </a:rPr>
              <a:t>感受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文化</a:t>
            </a:r>
            <a:r>
              <a:rPr lang="zh-TW" altLang="en-US" sz="2800" dirty="0">
                <a:latin typeface="+mj-ea"/>
                <a:ea typeface="+mj-ea"/>
              </a:rPr>
              <a:t>的</a:t>
            </a:r>
            <a:r>
              <a:rPr lang="zh-TW" altLang="en-US" sz="2800" dirty="0" smtClean="0">
                <a:latin typeface="+mj-ea"/>
                <a:ea typeface="+mj-ea"/>
              </a:rPr>
              <a:t>美與</a:t>
            </a:r>
            <a:endParaRPr lang="en-US" altLang="zh-TW" sz="2800" dirty="0" smtClean="0">
              <a:latin typeface="+mj-ea"/>
              <a:ea typeface="+mj-ea"/>
            </a:endParaRPr>
          </a:p>
          <a:p>
            <a:r>
              <a:rPr lang="zh-TW" altLang="en-US" sz="2800" dirty="0" smtClean="0">
                <a:latin typeface="+mj-ea"/>
                <a:ea typeface="+mj-ea"/>
              </a:rPr>
              <a:t>      價值</a:t>
            </a:r>
            <a:r>
              <a:rPr lang="zh-TW" altLang="en-US" sz="2800" dirty="0">
                <a:latin typeface="+mj-ea"/>
                <a:ea typeface="+mj-ea"/>
              </a:rPr>
              <a:t>。</a:t>
            </a:r>
          </a:p>
          <a:p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pic>
        <p:nvPicPr>
          <p:cNvPr id="25601" name="Picture 1" descr="C:\Users\user\Desktop\客語\相片\107\08.13美食\IMAG0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918" y="2905246"/>
            <a:ext cx="3736912" cy="2384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5</a:t>
            </a:r>
            <a:r>
              <a:rPr lang="en-US" altLang="zh-TW" sz="4400" b="1" dirty="0" smtClean="0"/>
              <a:t>.</a:t>
            </a:r>
            <a:r>
              <a:rPr lang="zh-TW" altLang="zh-TW" sz="4400" b="1" dirty="0" smtClean="0"/>
              <a:t>資源</a:t>
            </a:r>
            <a:r>
              <a:rPr lang="zh-TW" altLang="zh-TW" sz="4400" b="1" dirty="0" smtClean="0"/>
              <a:t>的引進與應用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912284" y="1557338"/>
            <a:ext cx="1017693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>
              <a:buFont typeface="Arial" charset="0"/>
              <a:buNone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2800" dirty="0" smtClean="0">
                <a:latin typeface="新細明體"/>
                <a:ea typeface="新細明體"/>
              </a:rPr>
              <a:t>～</a:t>
            </a:r>
            <a:r>
              <a:rPr lang="en-US" altLang="zh-TW" sz="2800" dirty="0" smtClean="0">
                <a:latin typeface="新細明體"/>
                <a:ea typeface="新細明體"/>
              </a:rPr>
              <a:t>1</a:t>
            </a:r>
            <a:r>
              <a:rPr lang="zh-TW" altLang="zh-TW" sz="2800" dirty="0" smtClean="0"/>
              <a:t>結合社區並</a:t>
            </a:r>
            <a:r>
              <a:rPr lang="zh-TW" altLang="zh-TW" sz="2800" dirty="0" smtClean="0"/>
              <a:t>導入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文化</a:t>
            </a:r>
            <a:r>
              <a:rPr lang="zh-TW" altLang="zh-TW" sz="2800" dirty="0" smtClean="0"/>
              <a:t>資源，適切進行教學（涵蓋班群或協同教學），以豐富校訂課程的實施。</a:t>
            </a:r>
            <a:endParaRPr lang="en-US" altLang="zh-TW" sz="2800" dirty="0" smtClean="0"/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zh-TW" sz="2800" dirty="0" smtClean="0"/>
              <a:t>達成學生了解鄉土、保存文化、傳承歷史、提升語言能力、</a:t>
            </a:r>
            <a:endParaRPr lang="en-US" altLang="zh-TW" sz="2800" dirty="0" smtClean="0"/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/>
              <a:t>           </a:t>
            </a:r>
            <a:r>
              <a:rPr lang="zh-TW" altLang="zh-TW" sz="2800" dirty="0" smtClean="0"/>
              <a:t>促進人際關係。 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(2)</a:t>
            </a:r>
            <a:r>
              <a:rPr lang="zh-TW" altLang="en-US" sz="2800" dirty="0" smtClean="0">
                <a:latin typeface="+mj-ea"/>
                <a:ea typeface="+mj-ea"/>
              </a:rPr>
              <a:t>運用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資源</a:t>
            </a:r>
            <a:r>
              <a:rPr lang="zh-TW" altLang="en-US" sz="2800" dirty="0" smtClean="0">
                <a:latin typeface="新細明體"/>
                <a:ea typeface="新細明體"/>
              </a:rPr>
              <a:t>，進行教學，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新細明體"/>
                <a:ea typeface="新細明體"/>
              </a:rPr>
              <a:t>         充實學生</a:t>
            </a:r>
            <a:r>
              <a:rPr lang="zh-TW" altLang="zh-TW" sz="2800" dirty="0" smtClean="0">
                <a:latin typeface="+mj-ea"/>
                <a:ea typeface="+mj-ea"/>
              </a:rPr>
              <a:t>生活經驗</a:t>
            </a:r>
            <a:r>
              <a:rPr lang="zh-TW" altLang="zh-TW" sz="2800" dirty="0" smtClean="0">
                <a:latin typeface="+mj-ea"/>
                <a:ea typeface="+mj-ea"/>
              </a:rPr>
              <a:t>，</a:t>
            </a:r>
            <a:r>
              <a:rPr lang="zh-TW" altLang="en-US" sz="2800" dirty="0" smtClean="0">
                <a:latin typeface="+mj-ea"/>
                <a:ea typeface="+mj-ea"/>
              </a:rPr>
              <a:t>熱</a:t>
            </a:r>
            <a:r>
              <a:rPr lang="zh-TW" altLang="zh-TW" sz="2800" dirty="0" smtClean="0">
                <a:latin typeface="+mj-ea"/>
                <a:ea typeface="+mj-ea"/>
              </a:rPr>
              <a:t>愛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>
                <a:latin typeface="+mj-ea"/>
                <a:ea typeface="+mj-ea"/>
              </a:rPr>
              <a:t>情</a:t>
            </a:r>
            <a:r>
              <a:rPr lang="zh-TW" altLang="en-US" sz="2800" dirty="0" smtClean="0">
                <a:latin typeface="+mj-ea"/>
                <a:ea typeface="+mj-ea"/>
              </a:rPr>
              <a:t>懷</a:t>
            </a:r>
            <a:r>
              <a:rPr lang="zh-TW" altLang="zh-TW" sz="2800" dirty="0" smtClean="0">
                <a:latin typeface="+mj-ea"/>
                <a:ea typeface="+mj-ea"/>
              </a:rPr>
              <a:t>。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273050" indent="-273050"/>
            <a:r>
              <a:rPr lang="zh-TW" altLang="en-US" sz="2800" dirty="0" smtClean="0">
                <a:latin typeface="+mj-ea"/>
                <a:ea typeface="+mj-ea"/>
              </a:rPr>
              <a:t>    </a:t>
            </a:r>
            <a:r>
              <a:rPr lang="en-US" altLang="zh-TW" sz="2800" dirty="0" smtClean="0">
                <a:latin typeface="+mj-ea"/>
                <a:ea typeface="+mj-ea"/>
              </a:rPr>
              <a:t>(3)</a:t>
            </a:r>
            <a:r>
              <a:rPr lang="zh-TW" altLang="en-US" sz="2800" dirty="0" smtClean="0">
                <a:latin typeface="+mj-ea"/>
                <a:ea typeface="+mj-ea"/>
              </a:rPr>
              <a:t>應用社區資源</a:t>
            </a:r>
            <a:r>
              <a:rPr lang="zh-TW" altLang="en-US" sz="2800" dirty="0" smtClean="0">
                <a:latin typeface="新細明體"/>
                <a:ea typeface="新細明體"/>
              </a:rPr>
              <a:t>，</a:t>
            </a:r>
            <a:r>
              <a:rPr lang="zh-TW" altLang="zh-TW" sz="2800" dirty="0" smtClean="0">
                <a:latin typeface="+mj-ea"/>
                <a:ea typeface="+mj-ea"/>
              </a:rPr>
              <a:t>使學生</a:t>
            </a:r>
            <a:r>
              <a:rPr lang="zh-TW" altLang="zh-TW" sz="2800" dirty="0" smtClean="0">
                <a:latin typeface="+mj-ea"/>
                <a:ea typeface="+mj-ea"/>
              </a:rPr>
              <a:t>認識</a:t>
            </a:r>
            <a:r>
              <a:rPr lang="zh-TW" altLang="en-US" sz="2800" dirty="0" smtClean="0"/>
              <a:t>本土</a:t>
            </a:r>
            <a:r>
              <a:rPr lang="zh-TW" altLang="en-US" sz="2800" dirty="0" smtClean="0">
                <a:latin typeface="+mj-ea"/>
                <a:ea typeface="+mj-ea"/>
              </a:rPr>
              <a:t>語</a:t>
            </a:r>
            <a:r>
              <a:rPr lang="zh-TW" altLang="zh-TW" sz="2800" dirty="0" smtClean="0">
                <a:latin typeface="+mj-ea"/>
                <a:ea typeface="+mj-ea"/>
              </a:rPr>
              <a:t>，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273050" indent="-273050"/>
            <a:r>
              <a:rPr lang="zh-TW" altLang="en-US" sz="2800" dirty="0" smtClean="0">
                <a:latin typeface="+mj-ea"/>
                <a:ea typeface="+mj-ea"/>
              </a:rPr>
              <a:t>         </a:t>
            </a:r>
            <a:r>
              <a:rPr lang="zh-TW" altLang="zh-TW" sz="2800" dirty="0" smtClean="0">
                <a:latin typeface="+mj-ea"/>
                <a:ea typeface="+mj-ea"/>
              </a:rPr>
              <a:t>充分建立表達思想情意的能力。</a:t>
            </a:r>
            <a:endParaRPr lang="en-US" altLang="zh-TW" sz="2800" dirty="0" smtClean="0">
              <a:latin typeface="+mj-ea"/>
              <a:ea typeface="+mj-ea"/>
            </a:endParaRPr>
          </a:p>
        </p:txBody>
      </p:sp>
      <p:pic>
        <p:nvPicPr>
          <p:cNvPr id="6146" name="Picture 2" descr="C:\Users\user\Desktop\客語\相片\古家2\2004-02-23 12.45.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34806" y="3078865"/>
            <a:ext cx="3646024" cy="2465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TW" sz="4400" b="1" dirty="0" smtClean="0"/>
              <a:t>5</a:t>
            </a:r>
            <a:r>
              <a:rPr lang="en-US" altLang="zh-TW" sz="4400" b="1" dirty="0" smtClean="0"/>
              <a:t>.</a:t>
            </a:r>
            <a:r>
              <a:rPr lang="zh-TW" altLang="en-US" sz="4400" b="1" dirty="0" smtClean="0"/>
              <a:t>社區</a:t>
            </a:r>
            <a:r>
              <a:rPr lang="zh-TW" altLang="zh-TW" sz="4400" b="1" dirty="0" smtClean="0"/>
              <a:t>資源</a:t>
            </a:r>
            <a:r>
              <a:rPr lang="zh-TW" altLang="zh-TW" sz="4400" b="1" dirty="0" smtClean="0"/>
              <a:t>的引進與應用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dirty="0" smtClean="0"/>
              <a:t>5</a:t>
            </a:r>
            <a:r>
              <a:rPr lang="zh-TW" altLang="en-US" sz="2800" b="1" dirty="0" smtClean="0">
                <a:latin typeface="新細明體"/>
                <a:ea typeface="新細明體"/>
              </a:rPr>
              <a:t>～</a:t>
            </a:r>
            <a:r>
              <a:rPr lang="en-US" altLang="zh-TW" sz="2800" b="1" dirty="0" smtClean="0">
                <a:latin typeface="新細明體"/>
                <a:ea typeface="新細明體"/>
              </a:rPr>
              <a:t>2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專業人員</a:t>
            </a:r>
            <a:r>
              <a:rPr lang="zh-TW" altLang="zh-TW" sz="2800" dirty="0" smtClean="0"/>
              <a:t>、學者專家</a:t>
            </a:r>
            <a:r>
              <a:rPr lang="zh-TW" altLang="zh-TW" sz="2800" dirty="0" smtClean="0"/>
              <a:t>、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藝文</a:t>
            </a:r>
            <a:r>
              <a:rPr lang="zh-TW" altLang="zh-TW" sz="2800" dirty="0" smtClean="0"/>
              <a:t>團體等。</a:t>
            </a:r>
            <a:endParaRPr lang="en-US" altLang="zh-TW" sz="2800" dirty="0" smtClean="0"/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 smtClean="0">
                <a:latin typeface="+mn-ea"/>
              </a:rPr>
              <a:t>(1</a:t>
            </a:r>
            <a:r>
              <a:rPr lang="en-US" altLang="zh-TW" sz="2800" b="1" dirty="0" smtClean="0">
                <a:latin typeface="+mn-ea"/>
              </a:rPr>
              <a:t>)</a:t>
            </a:r>
            <a:r>
              <a:rPr lang="zh-TW" altLang="zh-TW" sz="2800" dirty="0" smtClean="0">
                <a:latin typeface="+mn-ea"/>
              </a:rPr>
              <a:t>邀請</a:t>
            </a:r>
            <a:r>
              <a:rPr lang="zh-TW" altLang="zh-TW" sz="2800" dirty="0" smtClean="0">
                <a:latin typeface="+mn-ea"/>
              </a:rPr>
              <a:t>家長參加各項教育座談會，推廣各項教育新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        </a:t>
            </a:r>
            <a:r>
              <a:rPr lang="zh-TW" altLang="zh-TW" sz="2800" dirty="0" smtClean="0">
                <a:latin typeface="+mn-ea"/>
              </a:rPr>
              <a:t>知</a:t>
            </a:r>
            <a:r>
              <a:rPr lang="zh-TW" altLang="zh-TW" sz="2800" dirty="0" smtClean="0">
                <a:latin typeface="+mn-ea"/>
              </a:rPr>
              <a:t>與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>
                <a:latin typeface="+mn-ea"/>
              </a:rPr>
              <a:t>語文</a:t>
            </a:r>
            <a:r>
              <a:rPr lang="zh-TW" altLang="zh-TW" sz="2800" dirty="0" smtClean="0">
                <a:latin typeface="+mn-ea"/>
              </a:rPr>
              <a:t>特色</a:t>
            </a:r>
            <a:r>
              <a:rPr lang="en-US" altLang="zh-TW" sz="2800" dirty="0" smtClean="0">
                <a:latin typeface="+mn-ea"/>
              </a:rPr>
              <a:t> </a:t>
            </a:r>
            <a:r>
              <a:rPr lang="zh-TW" altLang="zh-TW" sz="2800" dirty="0" smtClean="0">
                <a:latin typeface="+mn-ea"/>
              </a:rPr>
              <a:t>課程。 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   </a:t>
            </a:r>
            <a:r>
              <a:rPr lang="en-US" altLang="zh-TW" sz="2800" dirty="0" smtClean="0">
                <a:latin typeface="+mn-ea"/>
              </a:rPr>
              <a:t>(2</a:t>
            </a:r>
            <a:r>
              <a:rPr lang="en-US" altLang="zh-TW" sz="2800" dirty="0" smtClean="0">
                <a:latin typeface="+mn-ea"/>
              </a:rPr>
              <a:t>)</a:t>
            </a:r>
            <a:r>
              <a:rPr lang="zh-TW" altLang="zh-TW" sz="2800" dirty="0" smtClean="0">
                <a:latin typeface="+mn-ea"/>
              </a:rPr>
              <a:t>邀請</a:t>
            </a:r>
            <a:r>
              <a:rPr lang="zh-TW" altLang="zh-TW" sz="2800" dirty="0" smtClean="0">
                <a:latin typeface="+mn-ea"/>
              </a:rPr>
              <a:t>家長</a:t>
            </a:r>
            <a:r>
              <a:rPr lang="zh-TW" altLang="zh-TW" sz="2800" dirty="0" smtClean="0">
                <a:latin typeface="+mn-ea"/>
              </a:rPr>
              <a:t>參加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>
                <a:latin typeface="+mn-ea"/>
              </a:rPr>
              <a:t>語文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       </a:t>
            </a:r>
            <a:r>
              <a:rPr lang="zh-TW" altLang="zh-TW" sz="2800" dirty="0" smtClean="0">
                <a:latin typeface="+mn-ea"/>
              </a:rPr>
              <a:t>教學活動，增加親師生交流。 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   </a:t>
            </a:r>
            <a:r>
              <a:rPr lang="en-US" altLang="zh-TW" sz="2800" dirty="0" smtClean="0">
                <a:latin typeface="+mn-ea"/>
              </a:rPr>
              <a:t>(3)</a:t>
            </a:r>
            <a:r>
              <a:rPr lang="zh-TW" altLang="zh-TW" sz="2800" dirty="0" smtClean="0">
                <a:latin typeface="+mn-ea"/>
              </a:rPr>
              <a:t>善用</a:t>
            </a:r>
            <a:r>
              <a:rPr lang="zh-TW" altLang="zh-TW" sz="2800" dirty="0" smtClean="0">
                <a:latin typeface="+mn-ea"/>
              </a:rPr>
              <a:t>社區資源</a:t>
            </a:r>
            <a:r>
              <a:rPr lang="zh-TW" altLang="zh-TW" sz="2800" dirty="0" smtClean="0">
                <a:latin typeface="+mn-ea"/>
              </a:rPr>
              <a:t>，</a:t>
            </a:r>
            <a:r>
              <a:rPr lang="zh-TW" altLang="zh-TW" sz="2800" dirty="0" smtClean="0">
                <a:latin typeface="+mn-ea"/>
              </a:rPr>
              <a:t>協助導</a:t>
            </a:r>
            <a:r>
              <a:rPr lang="zh-TW" altLang="zh-TW" sz="2800" dirty="0" smtClean="0">
                <a:latin typeface="+mn-ea"/>
              </a:rPr>
              <a:t>覽</a:t>
            </a:r>
            <a:r>
              <a:rPr lang="zh-TW" altLang="zh-TW" sz="2800" dirty="0" smtClean="0">
                <a:latin typeface="+mn-ea"/>
              </a:rPr>
              <a:t>社區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</a:t>
            </a:r>
            <a:r>
              <a:rPr lang="zh-TW" altLang="en-US" sz="2800" dirty="0" smtClean="0">
                <a:latin typeface="+mn-ea"/>
              </a:rPr>
              <a:t>       </a:t>
            </a:r>
            <a:r>
              <a:rPr lang="zh-TW" altLang="zh-TW" sz="2800" dirty="0" smtClean="0">
                <a:latin typeface="+mn-ea"/>
              </a:rPr>
              <a:t>文化</a:t>
            </a:r>
            <a:r>
              <a:rPr lang="zh-TW" altLang="zh-TW" sz="2800" dirty="0" smtClean="0">
                <a:latin typeface="+mn-ea"/>
              </a:rPr>
              <a:t>，讓學生充分了解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        </a:t>
            </a:r>
            <a:r>
              <a:rPr lang="zh-TW" altLang="zh-TW" sz="2800" dirty="0" smtClean="0">
                <a:latin typeface="+mn-ea"/>
              </a:rPr>
              <a:t>故鄉心、鄉土情。</a:t>
            </a:r>
          </a:p>
          <a:p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292" name="Picture 6" descr="2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2617" y="5112325"/>
            <a:ext cx="1426928" cy="73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10915306_325393347658631_620762230301390104_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3346" y="5130940"/>
            <a:ext cx="1769614" cy="72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10489740_325393394325293_3424287784367791137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24627" y="5087039"/>
            <a:ext cx="1773687" cy="74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user\Desktop\教務處\照片\106\12.02海洋教育\IMAG8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4178" y="2646139"/>
            <a:ext cx="4429246" cy="2496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000" b="1" dirty="0" smtClean="0"/>
              <a:t>6.</a:t>
            </a:r>
            <a:r>
              <a:rPr lang="zh-TW" altLang="zh-TW" sz="4000" b="1" dirty="0" smtClean="0"/>
              <a:t>老師教與學生學的精進</a:t>
            </a:r>
            <a:endParaRPr lang="zh-TW" altLang="en-US" sz="4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02167" y="1527175"/>
            <a:ext cx="11338984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TW" altLang="zh-TW" dirty="0" smtClean="0"/>
              <a:t>定期</a:t>
            </a:r>
            <a:r>
              <a:rPr lang="zh-TW" altLang="zh-TW" dirty="0" smtClean="0"/>
              <a:t>或不定期討論與省思課程設計、教學實施與檢討符應計畫目標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    </a:t>
            </a:r>
            <a:r>
              <a:rPr lang="zh-TW" altLang="zh-TW" dirty="0" smtClean="0"/>
              <a:t>、素養導向之情形，調整本計畫課程之實踐。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en-US" altLang="zh-TW" dirty="0" smtClean="0">
                <a:latin typeface="+mj-ea"/>
                <a:ea typeface="+mj-ea"/>
              </a:rPr>
              <a:t>(1) 配合教育部推動12年國教課程教育</a:t>
            </a: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      </a:t>
            </a:r>
            <a:r>
              <a:rPr lang="en-US" altLang="zh-TW" dirty="0" err="1" smtClean="0">
                <a:latin typeface="+mj-ea"/>
                <a:ea typeface="+mj-ea"/>
              </a:rPr>
              <a:t>之精神，塑造學生人本、鄉土情懷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      </a:t>
            </a:r>
            <a:r>
              <a:rPr lang="en-US" altLang="zh-TW" dirty="0" err="1" smtClean="0">
                <a:latin typeface="+mj-ea"/>
                <a:ea typeface="+mj-ea"/>
              </a:rPr>
              <a:t>及培養學生喜愛</a:t>
            </a:r>
            <a:r>
              <a:rPr lang="zh-TW" altLang="en-US" dirty="0" smtClean="0"/>
              <a:t>本土</a:t>
            </a:r>
            <a:r>
              <a:rPr lang="en-US" altLang="zh-TW" dirty="0" err="1" smtClean="0">
                <a:latin typeface="+mj-ea"/>
                <a:ea typeface="+mj-ea"/>
              </a:rPr>
              <a:t>藝術與人文欣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      </a:t>
            </a:r>
            <a:r>
              <a:rPr lang="en-US" altLang="zh-TW" dirty="0" err="1" smtClean="0">
                <a:latin typeface="+mj-ea"/>
                <a:ea typeface="+mj-ea"/>
              </a:rPr>
              <a:t>賞能力</a:t>
            </a:r>
            <a:r>
              <a:rPr lang="en-US" altLang="zh-TW" dirty="0" smtClean="0">
                <a:latin typeface="+mj-ea"/>
                <a:ea typeface="+mj-ea"/>
              </a:rPr>
              <a:t>。</a:t>
            </a: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 </a:t>
            </a:r>
            <a:r>
              <a:rPr lang="en-US" altLang="zh-TW" dirty="0" smtClean="0">
                <a:latin typeface="+mj-ea"/>
                <a:ea typeface="+mj-ea"/>
              </a:rPr>
              <a:t>(2)</a:t>
            </a:r>
            <a:r>
              <a:rPr lang="en-US" altLang="zh-TW" dirty="0" err="1" smtClean="0">
                <a:latin typeface="+mj-ea"/>
                <a:ea typeface="+mj-ea"/>
              </a:rPr>
              <a:t>營造生活化的</a:t>
            </a:r>
            <a:r>
              <a:rPr lang="zh-TW" altLang="en-US" dirty="0" smtClean="0"/>
              <a:t>本土</a:t>
            </a:r>
            <a:r>
              <a:rPr lang="en-US" altLang="zh-TW" dirty="0" err="1" smtClean="0">
                <a:latin typeface="+mj-ea"/>
                <a:ea typeface="+mj-ea"/>
              </a:rPr>
              <a:t>藝術</a:t>
            </a:r>
            <a:r>
              <a:rPr lang="zh-TW" altLang="en-US" dirty="0" smtClean="0">
                <a:latin typeface="+mj-ea"/>
                <a:ea typeface="+mj-ea"/>
              </a:rPr>
              <a:t>與人文</a:t>
            </a:r>
            <a:r>
              <a:rPr lang="en-US" altLang="zh-TW" dirty="0" err="1" smtClean="0">
                <a:latin typeface="+mj-ea"/>
                <a:ea typeface="+mj-ea"/>
              </a:rPr>
              <a:t>學習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     </a:t>
            </a:r>
            <a:r>
              <a:rPr lang="en-US" altLang="zh-TW" dirty="0" err="1" smtClean="0">
                <a:latin typeface="+mj-ea"/>
                <a:ea typeface="+mj-ea"/>
              </a:rPr>
              <a:t>環境，結合藝文師資，提升師生的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/>
              <a:t>           本土</a:t>
            </a:r>
            <a:r>
              <a:rPr lang="en-US" altLang="zh-TW" dirty="0" err="1" smtClean="0">
                <a:latin typeface="+mj-ea"/>
                <a:ea typeface="+mj-ea"/>
              </a:rPr>
              <a:t>藝文知能與人文教學賞析能力</a:t>
            </a:r>
            <a:r>
              <a:rPr lang="en-US" altLang="zh-TW" dirty="0" smtClean="0"/>
              <a:t>。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4" name="圖片 5" descr="DSC00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7439" y="4699322"/>
            <a:ext cx="3234499" cy="175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C:\Users\user\Desktop\客語\相片\106\12.13歌謠賽\IMAG89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1787" y="2594140"/>
            <a:ext cx="3308741" cy="179266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/>
              <a:t>7.</a:t>
            </a:r>
            <a:r>
              <a:rPr lang="zh-TW" altLang="zh-TW" b="1" dirty="0" smtClean="0"/>
              <a:t>老師教與學生學的精進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融入課程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國文領域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6672" y="2231854"/>
            <a:ext cx="3970118" cy="175951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57366" y="216762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音韻閱讀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24391" y="202688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語文演說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97393" y="436218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朗讀練習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397338" y="4154373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全國戲劇賽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 descr="DSC042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792" y="2222338"/>
            <a:ext cx="3878504" cy="181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IMAG21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9599" y="4216400"/>
            <a:ext cx="3996267" cy="1999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客語\相片\105\11.19全國賽\IMAG69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7351" y="4242391"/>
            <a:ext cx="3911519" cy="19847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015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融入課程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藝文領域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美術教學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蝶古巴特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+mj-ea"/>
                <a:ea typeface="+mj-ea"/>
              </a:rPr>
              <a:t>本土</a:t>
            </a:r>
            <a:r>
              <a:rPr lang="zh-TW" altLang="en-US" dirty="0" smtClean="0">
                <a:latin typeface="+mj-ea"/>
                <a:ea typeface="+mj-ea"/>
              </a:rPr>
              <a:t>音樂</a:t>
            </a:r>
            <a:r>
              <a:rPr lang="zh-TW" altLang="en-US" dirty="0" smtClean="0">
                <a:solidFill>
                  <a:srgbClr val="FF0000"/>
                </a:solidFill>
                <a:latin typeface="+mj-ea"/>
                <a:ea typeface="+mj-ea"/>
              </a:rPr>
              <a:t>練習</a:t>
            </a:r>
            <a:endParaRPr lang="zh-TW" altLang="en-US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5" name="Picture 3" descr="C:\Users\USER\Desktop\客語\相片\104\08.10魔法營\IMAG4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723" y="2563905"/>
            <a:ext cx="4975944" cy="3701427"/>
          </a:xfrm>
          <a:prstGeom prst="rect">
            <a:avLst/>
          </a:prstGeom>
          <a:noFill/>
        </p:spPr>
      </p:pic>
      <p:sp>
        <p:nvSpPr>
          <p:cNvPr id="10" name="內容版面配置區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6" name="Picture 4" descr="C:\Users\USER\Desktop\客語\相片\105\04.國樂\2016-04-17 09.08.11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0667" y="2537883"/>
            <a:ext cx="5181600" cy="3676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919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000" b="1" dirty="0" smtClean="0"/>
              <a:t>7.</a:t>
            </a:r>
            <a:r>
              <a:rPr lang="zh-TW" altLang="zh-TW" sz="4000" b="1" dirty="0" smtClean="0"/>
              <a:t>老師教與學生學的精進</a:t>
            </a:r>
            <a:endParaRPr lang="en-US" altLang="zh-TW" sz="4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579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0" y="1981200"/>
            <a:ext cx="6148917" cy="939800"/>
            <a:chOff x="0" y="1248"/>
            <a:chExt cx="2905" cy="592"/>
          </a:xfrm>
        </p:grpSpPr>
        <p:sp>
          <p:nvSpPr>
            <p:cNvPr id="24605" name="Rectangle 24"/>
            <p:cNvSpPr>
              <a:spLocks noChangeArrowheads="1"/>
            </p:cNvSpPr>
            <p:nvPr/>
          </p:nvSpPr>
          <p:spPr bwMode="gray">
            <a:xfrm>
              <a:off x="0" y="1410"/>
              <a:ext cx="2584" cy="426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2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3" name="Group 25"/>
            <p:cNvGrpSpPr>
              <a:grpSpLocks/>
            </p:cNvGrpSpPr>
            <p:nvPr/>
          </p:nvGrpSpPr>
          <p:grpSpPr bwMode="auto">
            <a:xfrm>
              <a:off x="2257" y="1248"/>
              <a:ext cx="648" cy="592"/>
              <a:chOff x="1488" y="1968"/>
              <a:chExt cx="432" cy="432"/>
            </a:xfrm>
          </p:grpSpPr>
          <p:grpSp>
            <p:nvGrpSpPr>
              <p:cNvPr id="4" name="Group 26"/>
              <p:cNvGrpSpPr>
                <a:grpSpLocks/>
              </p:cNvGrpSpPr>
              <p:nvPr/>
            </p:nvGrpSpPr>
            <p:grpSpPr bwMode="auto">
              <a:xfrm>
                <a:off x="1488" y="1968"/>
                <a:ext cx="432" cy="432"/>
                <a:chOff x="2016" y="1920"/>
                <a:chExt cx="1680" cy="1680"/>
              </a:xfrm>
            </p:grpSpPr>
            <p:sp>
              <p:nvSpPr>
                <p:cNvPr id="102427" name="Oval 27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3921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611" name="Freeform 28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29" name="Text Box 29"/>
              <p:cNvSpPr txBox="1">
                <a:spLocks noChangeArrowheads="1"/>
              </p:cNvSpPr>
              <p:nvPr/>
            </p:nvSpPr>
            <p:spPr bwMode="gray">
              <a:xfrm>
                <a:off x="1651" y="2016"/>
                <a:ext cx="124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A</a:t>
                </a:r>
              </a:p>
            </p:txBody>
          </p:sp>
        </p:grpSp>
        <p:sp>
          <p:nvSpPr>
            <p:cNvPr id="24607" name="Text Box 30"/>
            <p:cNvSpPr txBox="1">
              <a:spLocks noChangeArrowheads="1"/>
            </p:cNvSpPr>
            <p:nvPr/>
          </p:nvSpPr>
          <p:spPr bwMode="gray">
            <a:xfrm>
              <a:off x="1340" y="1494"/>
              <a:ext cx="86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共</a:t>
              </a:r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備教學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0" y="3043242"/>
            <a:ext cx="6944784" cy="944563"/>
            <a:chOff x="0" y="1917"/>
            <a:chExt cx="3281" cy="595"/>
          </a:xfrm>
        </p:grpSpPr>
        <p:sp>
          <p:nvSpPr>
            <p:cNvPr id="24598" name="Rectangle 10"/>
            <p:cNvSpPr>
              <a:spLocks noChangeArrowheads="1"/>
            </p:cNvSpPr>
            <p:nvPr/>
          </p:nvSpPr>
          <p:spPr bwMode="gray">
            <a:xfrm>
              <a:off x="0" y="2066"/>
              <a:ext cx="2846" cy="425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1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6" name="Group 11"/>
            <p:cNvGrpSpPr>
              <a:grpSpLocks/>
            </p:cNvGrpSpPr>
            <p:nvPr/>
          </p:nvGrpSpPr>
          <p:grpSpPr bwMode="auto">
            <a:xfrm>
              <a:off x="2640" y="1917"/>
              <a:ext cx="641" cy="595"/>
              <a:chOff x="3938" y="1968"/>
              <a:chExt cx="430" cy="437"/>
            </a:xfrm>
          </p:grpSpPr>
          <p:grpSp>
            <p:nvGrpSpPr>
              <p:cNvPr id="7" name="Group 12"/>
              <p:cNvGrpSpPr>
                <a:grpSpLocks/>
              </p:cNvGrpSpPr>
              <p:nvPr/>
            </p:nvGrpSpPr>
            <p:grpSpPr bwMode="auto">
              <a:xfrm>
                <a:off x="3938" y="1968"/>
                <a:ext cx="430" cy="437"/>
                <a:chOff x="2016" y="1920"/>
                <a:chExt cx="1680" cy="1680"/>
              </a:xfrm>
            </p:grpSpPr>
            <p:sp>
              <p:nvSpPr>
                <p:cNvPr id="102413" name="Oval 13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3019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604" name="Freeform 14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15" name="Text Box 15"/>
              <p:cNvSpPr txBox="1">
                <a:spLocks noChangeArrowheads="1"/>
              </p:cNvSpPr>
              <p:nvPr/>
            </p:nvSpPr>
            <p:spPr bwMode="gray">
              <a:xfrm>
                <a:off x="4087" y="2028"/>
                <a:ext cx="126" cy="21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B</a:t>
                </a:r>
              </a:p>
            </p:txBody>
          </p:sp>
        </p:grpSp>
        <p:sp>
          <p:nvSpPr>
            <p:cNvPr id="24600" name="Text Box 31"/>
            <p:cNvSpPr txBox="1">
              <a:spLocks noChangeArrowheads="1"/>
            </p:cNvSpPr>
            <p:nvPr/>
          </p:nvSpPr>
          <p:spPr bwMode="gray">
            <a:xfrm>
              <a:off x="645" y="2180"/>
              <a:ext cx="196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 eaLnBrk="0" hangingPunct="0"/>
              <a:r>
                <a:rPr lang="zh-TW" altLang="zh-TW" sz="2800" dirty="0" smtClean="0">
                  <a:latin typeface="標楷體" pitchFamily="65" charset="-120"/>
                  <a:ea typeface="標楷體" pitchFamily="65" charset="-120"/>
                </a:rPr>
                <a:t>備</a:t>
              </a:r>
              <a:r>
                <a:rPr lang="zh-TW" altLang="zh-TW" sz="2800" dirty="0" smtClean="0">
                  <a:latin typeface="標楷體" pitchFamily="65" charset="-120"/>
                  <a:ea typeface="標楷體" pitchFamily="65" charset="-120"/>
                </a:rPr>
                <a:t>、觀課和議課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0" y="4051301"/>
            <a:ext cx="7823200" cy="962025"/>
            <a:chOff x="0" y="2448"/>
            <a:chExt cx="3951" cy="646"/>
          </a:xfrm>
        </p:grpSpPr>
        <p:sp>
          <p:nvSpPr>
            <p:cNvPr id="24591" name="Rectangle 17"/>
            <p:cNvSpPr>
              <a:spLocks noChangeArrowheads="1"/>
            </p:cNvSpPr>
            <p:nvPr/>
          </p:nvSpPr>
          <p:spPr bwMode="gray">
            <a:xfrm>
              <a:off x="0" y="2640"/>
              <a:ext cx="3582" cy="454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9" name="Group 18"/>
            <p:cNvGrpSpPr>
              <a:grpSpLocks/>
            </p:cNvGrpSpPr>
            <p:nvPr/>
          </p:nvGrpSpPr>
          <p:grpSpPr bwMode="auto">
            <a:xfrm>
              <a:off x="3259" y="2448"/>
              <a:ext cx="692" cy="638"/>
              <a:chOff x="3552" y="3339"/>
              <a:chExt cx="412" cy="392"/>
            </a:xfrm>
          </p:grpSpPr>
          <p:grpSp>
            <p:nvGrpSpPr>
              <p:cNvPr id="10" name="Group 19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102420" name="Oval 20"/>
                <p:cNvSpPr>
                  <a:spLocks noChangeArrowheads="1"/>
                </p:cNvSpPr>
                <p:nvPr/>
              </p:nvSpPr>
              <p:spPr bwMode="gray">
                <a:xfrm>
                  <a:off x="2017" y="1920"/>
                  <a:ext cx="1679" cy="1679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597" name="Freeform 21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22" name="Text Box 22"/>
              <p:cNvSpPr txBox="1">
                <a:spLocks noChangeArrowheads="1"/>
              </p:cNvSpPr>
              <p:nvPr/>
            </p:nvSpPr>
            <p:spPr bwMode="gray">
              <a:xfrm>
                <a:off x="3720" y="3360"/>
                <a:ext cx="120" cy="19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C</a:t>
                </a:r>
              </a:p>
            </p:txBody>
          </p:sp>
        </p:grpSp>
        <p:sp>
          <p:nvSpPr>
            <p:cNvPr id="24593" name="Text Box 32"/>
            <p:cNvSpPr txBox="1">
              <a:spLocks noChangeArrowheads="1"/>
            </p:cNvSpPr>
            <p:nvPr/>
          </p:nvSpPr>
          <p:spPr bwMode="gray">
            <a:xfrm>
              <a:off x="1029" y="2736"/>
              <a:ext cx="2139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TW" altLang="en-US" sz="2800" dirty="0" smtClean="0"/>
                <a:t>本土</a:t>
              </a:r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藝術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與</a:t>
              </a:r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人文學習檔案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11" name="Group 35"/>
          <p:cNvGrpSpPr>
            <a:grpSpLocks/>
          </p:cNvGrpSpPr>
          <p:nvPr/>
        </p:nvGrpSpPr>
        <p:grpSpPr bwMode="auto">
          <a:xfrm>
            <a:off x="1" y="5140326"/>
            <a:ext cx="8648700" cy="955675"/>
            <a:chOff x="0" y="3134"/>
            <a:chExt cx="4368" cy="642"/>
          </a:xfrm>
        </p:grpSpPr>
        <p:sp>
          <p:nvSpPr>
            <p:cNvPr id="24585" name="Rectangle 4"/>
            <p:cNvSpPr>
              <a:spLocks noChangeArrowheads="1"/>
            </p:cNvSpPr>
            <p:nvPr/>
          </p:nvSpPr>
          <p:spPr bwMode="gray">
            <a:xfrm>
              <a:off x="0" y="3299"/>
              <a:ext cx="4117" cy="453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fol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2" name="Group 5"/>
            <p:cNvGrpSpPr>
              <a:grpSpLocks/>
            </p:cNvGrpSpPr>
            <p:nvPr/>
          </p:nvGrpSpPr>
          <p:grpSpPr bwMode="auto">
            <a:xfrm>
              <a:off x="3696" y="3134"/>
              <a:ext cx="672" cy="642"/>
              <a:chOff x="2016" y="1920"/>
              <a:chExt cx="1680" cy="1680"/>
            </a:xfrm>
          </p:grpSpPr>
          <p:sp>
            <p:nvSpPr>
              <p:cNvPr id="102406" name="Oval 6"/>
              <p:cNvSpPr>
                <a:spLocks noChangeArrowheads="1"/>
              </p:cNvSpPr>
              <p:nvPr/>
            </p:nvSpPr>
            <p:spPr bwMode="gray">
              <a:xfrm>
                <a:off x="2015" y="1920"/>
                <a:ext cx="1681" cy="1680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24590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205 w 1321"/>
                  <a:gd name="T1" fmla="*/ 252 h 712"/>
                  <a:gd name="T2" fmla="*/ 1220 w 1321"/>
                  <a:gd name="T3" fmla="*/ 279 h 712"/>
                  <a:gd name="T4" fmla="*/ 1223 w 1321"/>
                  <a:gd name="T5" fmla="*/ 302 h 712"/>
                  <a:gd name="T6" fmla="*/ 1218 w 1321"/>
                  <a:gd name="T7" fmla="*/ 324 h 712"/>
                  <a:gd name="T8" fmla="*/ 1202 w 1321"/>
                  <a:gd name="T9" fmla="*/ 345 h 712"/>
                  <a:gd name="T10" fmla="*/ 1178 w 1321"/>
                  <a:gd name="T11" fmla="*/ 364 h 712"/>
                  <a:gd name="T12" fmla="*/ 1148 w 1321"/>
                  <a:gd name="T13" fmla="*/ 380 h 712"/>
                  <a:gd name="T14" fmla="*/ 1108 w 1321"/>
                  <a:gd name="T15" fmla="*/ 394 h 712"/>
                  <a:gd name="T16" fmla="*/ 1063 w 1321"/>
                  <a:gd name="T17" fmla="*/ 409 h 712"/>
                  <a:gd name="T18" fmla="*/ 1011 w 1321"/>
                  <a:gd name="T19" fmla="*/ 419 h 712"/>
                  <a:gd name="T20" fmla="*/ 955 w 1321"/>
                  <a:gd name="T21" fmla="*/ 429 h 712"/>
                  <a:gd name="T22" fmla="*/ 896 w 1321"/>
                  <a:gd name="T23" fmla="*/ 436 h 712"/>
                  <a:gd name="T24" fmla="*/ 830 w 1321"/>
                  <a:gd name="T25" fmla="*/ 443 h 712"/>
                  <a:gd name="T26" fmla="*/ 763 w 1321"/>
                  <a:gd name="T27" fmla="*/ 446 h 712"/>
                  <a:gd name="T28" fmla="*/ 737 w 1321"/>
                  <a:gd name="T29" fmla="*/ 448 h 712"/>
                  <a:gd name="T30" fmla="*/ 441 w 1321"/>
                  <a:gd name="T31" fmla="*/ 448 h 712"/>
                  <a:gd name="T32" fmla="*/ 437 w 1321"/>
                  <a:gd name="T33" fmla="*/ 448 h 712"/>
                  <a:gd name="T34" fmla="*/ 379 w 1321"/>
                  <a:gd name="T35" fmla="*/ 445 h 712"/>
                  <a:gd name="T36" fmla="*/ 323 w 1321"/>
                  <a:gd name="T37" fmla="*/ 443 h 712"/>
                  <a:gd name="T38" fmla="*/ 270 w 1321"/>
                  <a:gd name="T39" fmla="*/ 438 h 712"/>
                  <a:gd name="T40" fmla="*/ 219 w 1321"/>
                  <a:gd name="T41" fmla="*/ 434 h 712"/>
                  <a:gd name="T42" fmla="*/ 173 w 1321"/>
                  <a:gd name="T43" fmla="*/ 426 h 712"/>
                  <a:gd name="T44" fmla="*/ 130 w 1321"/>
                  <a:gd name="T45" fmla="*/ 416 h 712"/>
                  <a:gd name="T46" fmla="*/ 94 w 1321"/>
                  <a:gd name="T47" fmla="*/ 408 h 712"/>
                  <a:gd name="T48" fmla="*/ 63 w 1321"/>
                  <a:gd name="T49" fmla="*/ 396 h 712"/>
                  <a:gd name="T50" fmla="*/ 35 w 1321"/>
                  <a:gd name="T51" fmla="*/ 382 h 712"/>
                  <a:gd name="T52" fmla="*/ 18 w 1321"/>
                  <a:gd name="T53" fmla="*/ 366 h 712"/>
                  <a:gd name="T54" fmla="*/ 6 w 1321"/>
                  <a:gd name="T55" fmla="*/ 348 h 712"/>
                  <a:gd name="T56" fmla="*/ 0 w 1321"/>
                  <a:gd name="T57" fmla="*/ 329 h 712"/>
                  <a:gd name="T58" fmla="*/ 0 w 1321"/>
                  <a:gd name="T59" fmla="*/ 327 h 712"/>
                  <a:gd name="T60" fmla="*/ 4 w 1321"/>
                  <a:gd name="T61" fmla="*/ 306 h 712"/>
                  <a:gd name="T62" fmla="*/ 16 w 1321"/>
                  <a:gd name="T63" fmla="*/ 280 h 712"/>
                  <a:gd name="T64" fmla="*/ 47 w 1321"/>
                  <a:gd name="T65" fmla="*/ 232 h 712"/>
                  <a:gd name="T66" fmla="*/ 86 w 1321"/>
                  <a:gd name="T67" fmla="*/ 188 h 712"/>
                  <a:gd name="T68" fmla="*/ 135 w 1321"/>
                  <a:gd name="T69" fmla="*/ 148 h 712"/>
                  <a:gd name="T70" fmla="*/ 188 w 1321"/>
                  <a:gd name="T71" fmla="*/ 111 h 712"/>
                  <a:gd name="T72" fmla="*/ 250 w 1321"/>
                  <a:gd name="T73" fmla="*/ 78 h 712"/>
                  <a:gd name="T74" fmla="*/ 317 w 1321"/>
                  <a:gd name="T75" fmla="*/ 52 h 712"/>
                  <a:gd name="T76" fmla="*/ 384 w 1321"/>
                  <a:gd name="T77" fmla="*/ 29 h 712"/>
                  <a:gd name="T78" fmla="*/ 461 w 1321"/>
                  <a:gd name="T79" fmla="*/ 13 h 712"/>
                  <a:gd name="T80" fmla="*/ 538 w 1321"/>
                  <a:gd name="T81" fmla="*/ 4 h 712"/>
                  <a:gd name="T82" fmla="*/ 618 w 1321"/>
                  <a:gd name="T83" fmla="*/ 0 h 712"/>
                  <a:gd name="T84" fmla="*/ 618 w 1321"/>
                  <a:gd name="T85" fmla="*/ 0 h 712"/>
                  <a:gd name="T86" fmla="*/ 703 w 1321"/>
                  <a:gd name="T87" fmla="*/ 4 h 712"/>
                  <a:gd name="T88" fmla="*/ 785 w 1321"/>
                  <a:gd name="T89" fmla="*/ 14 h 712"/>
                  <a:gd name="T90" fmla="*/ 863 w 1321"/>
                  <a:gd name="T91" fmla="*/ 33 h 712"/>
                  <a:gd name="T92" fmla="*/ 936 w 1321"/>
                  <a:gd name="T93" fmla="*/ 56 h 712"/>
                  <a:gd name="T94" fmla="*/ 1003 w 1321"/>
                  <a:gd name="T95" fmla="*/ 86 h 712"/>
                  <a:gd name="T96" fmla="*/ 1064 w 1321"/>
                  <a:gd name="T97" fmla="*/ 122 h 712"/>
                  <a:gd name="T98" fmla="*/ 1119 w 1321"/>
                  <a:gd name="T99" fmla="*/ 161 h 712"/>
                  <a:gd name="T100" fmla="*/ 1166 w 1321"/>
                  <a:gd name="T101" fmla="*/ 204 h 712"/>
                  <a:gd name="T102" fmla="*/ 1205 w 1321"/>
                  <a:gd name="T103" fmla="*/ 252 h 712"/>
                  <a:gd name="T104" fmla="*/ 1205 w 1321"/>
                  <a:gd name="T105" fmla="*/ 252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102408" name="Text Box 8"/>
            <p:cNvSpPr txBox="1">
              <a:spLocks noChangeArrowheads="1"/>
            </p:cNvSpPr>
            <p:nvPr/>
          </p:nvSpPr>
          <p:spPr bwMode="gray">
            <a:xfrm>
              <a:off x="3972" y="3176"/>
              <a:ext cx="213" cy="3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altLang="zh-TW" sz="240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</a:rPr>
                <a:t>D</a:t>
              </a:r>
            </a:p>
          </p:txBody>
        </p:sp>
        <p:sp>
          <p:nvSpPr>
            <p:cNvPr id="24588" name="Text Box 33"/>
            <p:cNvSpPr txBox="1">
              <a:spLocks noChangeArrowheads="1"/>
            </p:cNvSpPr>
            <p:nvPr/>
          </p:nvSpPr>
          <p:spPr bwMode="gray">
            <a:xfrm>
              <a:off x="1818" y="3419"/>
              <a:ext cx="1734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zh-TW" altLang="zh-TW" sz="2800" dirty="0" smtClean="0">
                  <a:latin typeface="標楷體" pitchFamily="65" charset="-120"/>
                  <a:ea typeface="標楷體" pitchFamily="65" charset="-120"/>
                </a:rPr>
                <a:t>社群會議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102434" name="AutoShape 34"/>
          <p:cNvSpPr>
            <a:spLocks noChangeArrowheads="1"/>
          </p:cNvSpPr>
          <p:nvPr/>
        </p:nvSpPr>
        <p:spPr bwMode="gray">
          <a:xfrm>
            <a:off x="7303625" y="1504709"/>
            <a:ext cx="4109013" cy="2963119"/>
          </a:xfrm>
          <a:prstGeom prst="wedgeRoundRectCallout">
            <a:avLst>
              <a:gd name="adj1" fmla="val -51083"/>
              <a:gd name="adj2" fmla="val 80523"/>
              <a:gd name="adj3" fmla="val 16667"/>
            </a:avLst>
          </a:prstGeom>
          <a:solidFill>
            <a:srgbClr val="DDDDDD"/>
          </a:solidFill>
          <a:ln w="38100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r>
              <a:rPr lang="zh-TW" altLang="zh-TW" sz="3600" dirty="0" smtClean="0"/>
              <a:t>透過</a:t>
            </a:r>
            <a:r>
              <a:rPr lang="zh-TW" altLang="zh-TW" sz="3600" dirty="0" smtClean="0"/>
              <a:t>共備、觀課和議課，教學日誌、教學檔案、學生學習檔案、社群會議</a:t>
            </a:r>
            <a:endParaRPr lang="en-US" altLang="zh-TW" sz="36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1803"/>
            <a:ext cx="10515600" cy="1585731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>8</a:t>
            </a:r>
            <a:r>
              <a:rPr lang="en-US" altLang="zh-TW" b="1" dirty="0" smtClean="0"/>
              <a:t>.</a:t>
            </a:r>
            <a:r>
              <a:rPr lang="zh-TW" altLang="en-US" dirty="0" smtClean="0"/>
              <a:t>本土</a:t>
            </a:r>
            <a:r>
              <a:rPr lang="zh-TW" altLang="zh-TW" b="1" dirty="0" smtClean="0"/>
              <a:t>資源</a:t>
            </a:r>
            <a:r>
              <a:rPr lang="zh-TW" altLang="zh-TW" b="1" dirty="0" smtClean="0"/>
              <a:t>的使用評估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en-US" altLang="zh-TW" sz="2800" b="1" dirty="0" smtClean="0"/>
              <a:t>8</a:t>
            </a:r>
            <a:r>
              <a:rPr lang="zh-TW" altLang="en-US" sz="2800" b="1" dirty="0" smtClean="0">
                <a:latin typeface="新細明體"/>
                <a:ea typeface="新細明體"/>
              </a:rPr>
              <a:t>～</a:t>
            </a:r>
            <a:r>
              <a:rPr lang="en-US" altLang="zh-TW" sz="2800" b="1" dirty="0" smtClean="0">
                <a:latin typeface="新細明體"/>
                <a:ea typeface="新細明體"/>
              </a:rPr>
              <a:t>1</a:t>
            </a:r>
            <a:r>
              <a:rPr lang="zh-TW" altLang="zh-TW" sz="2800" dirty="0" smtClean="0"/>
              <a:t>評估引用</a:t>
            </a:r>
            <a:r>
              <a:rPr lang="zh-TW" altLang="en-US" sz="2800" dirty="0" smtClean="0"/>
              <a:t>本土</a:t>
            </a:r>
            <a:r>
              <a:rPr lang="zh-TW" altLang="zh-TW" sz="2800" dirty="0" smtClean="0"/>
              <a:t>資源</a:t>
            </a:r>
            <a:r>
              <a:rPr lang="zh-TW" altLang="zh-TW" sz="2800" dirty="0" smtClean="0"/>
              <a:t>運用於課程教學的適切性。 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603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06400" y="1927225"/>
            <a:ext cx="10566400" cy="4203700"/>
            <a:chOff x="192" y="1214"/>
            <a:chExt cx="4992" cy="2648"/>
          </a:xfrm>
        </p:grpSpPr>
        <p:sp>
          <p:nvSpPr>
            <p:cNvPr id="25605" name="Text Box 4"/>
            <p:cNvSpPr txBox="1">
              <a:spLocks noChangeArrowheads="1"/>
            </p:cNvSpPr>
            <p:nvPr/>
          </p:nvSpPr>
          <p:spPr bwMode="auto">
            <a:xfrm>
              <a:off x="4272" y="2036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864" y="1214"/>
              <a:ext cx="4320" cy="2228"/>
              <a:chOff x="864" y="1214"/>
              <a:chExt cx="4320" cy="2228"/>
            </a:xfrm>
          </p:grpSpPr>
          <p:grpSp>
            <p:nvGrpSpPr>
              <p:cNvPr id="4" name="Group 19"/>
              <p:cNvGrpSpPr>
                <a:grpSpLocks/>
              </p:cNvGrpSpPr>
              <p:nvPr/>
            </p:nvGrpSpPr>
            <p:grpSpPr bwMode="auto">
              <a:xfrm>
                <a:off x="864" y="1660"/>
                <a:ext cx="632" cy="1048"/>
                <a:chOff x="864" y="1660"/>
                <a:chExt cx="632" cy="1048"/>
              </a:xfrm>
            </p:grpSpPr>
            <p:sp>
              <p:nvSpPr>
                <p:cNvPr id="107525" name="Rectangle 5"/>
                <p:cNvSpPr>
                  <a:spLocks noChangeArrowheads="1"/>
                </p:cNvSpPr>
                <p:nvPr/>
              </p:nvSpPr>
              <p:spPr bwMode="gray">
                <a:xfrm rot="3419336">
                  <a:off x="889" y="1635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5" name="Text Box 6"/>
                <p:cNvSpPr txBox="1">
                  <a:spLocks noChangeArrowheads="1"/>
                </p:cNvSpPr>
                <p:nvPr/>
              </p:nvSpPr>
              <p:spPr bwMode="gray">
                <a:xfrm>
                  <a:off x="882" y="1661"/>
                  <a:ext cx="569" cy="1047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每週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一節正課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endParaRPr lang="en-US" altLang="zh-TW" dirty="0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5" name="Group 20"/>
              <p:cNvGrpSpPr>
                <a:grpSpLocks/>
              </p:cNvGrpSpPr>
              <p:nvPr/>
            </p:nvGrpSpPr>
            <p:grpSpPr bwMode="auto">
              <a:xfrm>
                <a:off x="1768" y="2659"/>
                <a:ext cx="749" cy="783"/>
                <a:chOff x="1768" y="2659"/>
                <a:chExt cx="749" cy="783"/>
              </a:xfrm>
            </p:grpSpPr>
            <p:sp>
              <p:nvSpPr>
                <p:cNvPr id="107527" name="Rectangle 7"/>
                <p:cNvSpPr>
                  <a:spLocks noChangeArrowheads="1"/>
                </p:cNvSpPr>
                <p:nvPr/>
              </p:nvSpPr>
              <p:spPr bwMode="gray">
                <a:xfrm rot="3419336">
                  <a:off x="1793" y="2835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3" name="Text Box 8"/>
                <p:cNvSpPr txBox="1">
                  <a:spLocks noChangeArrowheads="1"/>
                </p:cNvSpPr>
                <p:nvPr/>
              </p:nvSpPr>
              <p:spPr bwMode="gray">
                <a:xfrm>
                  <a:off x="1866" y="2659"/>
                  <a:ext cx="651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  <a:hlinkClick r:id="rId2" action="ppaction://hlinkfile"/>
                    </a:rPr>
                    <a:t>社團</a:t>
                  </a:r>
                  <a:endParaRPr lang="en-US" altLang="zh-TW" sz="2800" dirty="0">
                    <a:solidFill>
                      <a:srgbClr val="FF0000"/>
                    </a:solidFill>
                    <a:hlinkClick r:id="rId2" action="ppaction://hlinkfile"/>
                  </a:endParaRPr>
                </a:p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  <a:hlinkClick r:id="rId2" action="ppaction://hlinkfile"/>
                    </a:rPr>
                    <a:t>時間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</p:txBody>
            </p:sp>
          </p:grpSp>
          <p:grpSp>
            <p:nvGrpSpPr>
              <p:cNvPr id="6" name="Group 21"/>
              <p:cNvGrpSpPr>
                <a:grpSpLocks/>
              </p:cNvGrpSpPr>
              <p:nvPr/>
            </p:nvGrpSpPr>
            <p:grpSpPr bwMode="auto">
              <a:xfrm>
                <a:off x="3072" y="2134"/>
                <a:ext cx="632" cy="802"/>
                <a:chOff x="3072" y="2134"/>
                <a:chExt cx="632" cy="802"/>
              </a:xfrm>
            </p:grpSpPr>
            <p:sp>
              <p:nvSpPr>
                <p:cNvPr id="107529" name="Rectangle 9"/>
                <p:cNvSpPr>
                  <a:spLocks noChangeArrowheads="1"/>
                </p:cNvSpPr>
                <p:nvPr/>
              </p:nvSpPr>
              <p:spPr bwMode="gray">
                <a:xfrm rot="3419336">
                  <a:off x="3097" y="2109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1" name="Text Box 10"/>
                <p:cNvSpPr txBox="1">
                  <a:spLocks noChangeArrowheads="1"/>
                </p:cNvSpPr>
                <p:nvPr/>
              </p:nvSpPr>
              <p:spPr bwMode="gray">
                <a:xfrm>
                  <a:off x="3161" y="2335"/>
                  <a:ext cx="427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 smtClean="0">
                      <a:solidFill>
                        <a:srgbClr val="FF0000"/>
                      </a:solidFill>
                    </a:rPr>
                    <a:t>本土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營隊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</p:txBody>
            </p:sp>
          </p:grpSp>
          <p:grpSp>
            <p:nvGrpSpPr>
              <p:cNvPr id="7" name="Group 22"/>
              <p:cNvGrpSpPr>
                <a:grpSpLocks/>
              </p:cNvGrpSpPr>
              <p:nvPr/>
            </p:nvGrpSpPr>
            <p:grpSpPr bwMode="auto">
              <a:xfrm>
                <a:off x="4552" y="1214"/>
                <a:ext cx="632" cy="802"/>
                <a:chOff x="4552" y="1214"/>
                <a:chExt cx="632" cy="802"/>
              </a:xfrm>
            </p:grpSpPr>
            <p:sp>
              <p:nvSpPr>
                <p:cNvPr id="107523" name="Rectangle 3"/>
                <p:cNvSpPr>
                  <a:spLocks noChangeArrowheads="1"/>
                </p:cNvSpPr>
                <p:nvPr/>
              </p:nvSpPr>
              <p:spPr bwMode="gray">
                <a:xfrm rot="3419336">
                  <a:off x="4577" y="1189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19" name="Text Box 11"/>
                <p:cNvSpPr txBox="1">
                  <a:spLocks noChangeArrowheads="1"/>
                </p:cNvSpPr>
                <p:nvPr/>
              </p:nvSpPr>
              <p:spPr bwMode="gray">
                <a:xfrm>
                  <a:off x="4641" y="1415"/>
                  <a:ext cx="427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 smtClean="0">
                      <a:solidFill>
                        <a:srgbClr val="FF0000"/>
                      </a:solidFill>
                    </a:rPr>
                    <a:t>校外</a:t>
                  </a:r>
                  <a:endParaRPr lang="en-US" altLang="zh-TW" sz="2800" dirty="0" smtClean="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 dirty="0" smtClean="0">
                      <a:solidFill>
                        <a:srgbClr val="FF0000"/>
                      </a:solidFill>
                    </a:rPr>
                    <a:t>展演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25615" name="Line 12"/>
              <p:cNvSpPr>
                <a:spLocks noChangeShapeType="1"/>
              </p:cNvSpPr>
              <p:nvPr/>
            </p:nvSpPr>
            <p:spPr bwMode="auto">
              <a:xfrm>
                <a:off x="1392" y="2236"/>
                <a:ext cx="480" cy="672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5616" name="Line 13"/>
              <p:cNvSpPr>
                <a:spLocks noChangeShapeType="1"/>
              </p:cNvSpPr>
              <p:nvPr/>
            </p:nvSpPr>
            <p:spPr bwMode="auto">
              <a:xfrm flipV="1">
                <a:off x="2400" y="2572"/>
                <a:ext cx="672" cy="384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5617" name="Line 14"/>
              <p:cNvSpPr>
                <a:spLocks noChangeShapeType="1"/>
              </p:cNvSpPr>
              <p:nvPr/>
            </p:nvSpPr>
            <p:spPr bwMode="auto">
              <a:xfrm flipV="1">
                <a:off x="3744" y="1700"/>
                <a:ext cx="816" cy="488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sp>
          <p:nvSpPr>
            <p:cNvPr id="107535" name="Text Box 15"/>
            <p:cNvSpPr txBox="1">
              <a:spLocks noChangeArrowheads="1"/>
            </p:cNvSpPr>
            <p:nvPr/>
          </p:nvSpPr>
          <p:spPr bwMode="auto">
            <a:xfrm>
              <a:off x="1584" y="1344"/>
              <a:ext cx="2592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endParaRPr lang="en-US" altLang="zh-TW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5608" name="Text Box 16"/>
            <p:cNvSpPr txBox="1">
              <a:spLocks noChangeArrowheads="1"/>
            </p:cNvSpPr>
            <p:nvPr/>
          </p:nvSpPr>
          <p:spPr bwMode="auto">
            <a:xfrm>
              <a:off x="1536" y="3668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sp>
          <p:nvSpPr>
            <p:cNvPr id="25609" name="Text Box 17"/>
            <p:cNvSpPr txBox="1">
              <a:spLocks noChangeArrowheads="1"/>
            </p:cNvSpPr>
            <p:nvPr/>
          </p:nvSpPr>
          <p:spPr bwMode="auto">
            <a:xfrm>
              <a:off x="3061" y="3113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sp>
          <p:nvSpPr>
            <p:cNvPr id="25610" name="Text Box 18"/>
            <p:cNvSpPr txBox="1">
              <a:spLocks noChangeArrowheads="1"/>
            </p:cNvSpPr>
            <p:nvPr/>
          </p:nvSpPr>
          <p:spPr bwMode="auto">
            <a:xfrm>
              <a:off x="192" y="2468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教學績效－學生展能</a:t>
            </a:r>
            <a:endParaRPr lang="en-US" altLang="zh-TW" sz="4000" b="1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627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320800" y="1828800"/>
            <a:ext cx="9448800" cy="4762500"/>
            <a:chOff x="576" y="1014"/>
            <a:chExt cx="4608" cy="3246"/>
          </a:xfrm>
        </p:grpSpPr>
        <p:sp>
          <p:nvSpPr>
            <p:cNvPr id="104451" name="Freeform 3"/>
            <p:cNvSpPr>
              <a:spLocks/>
            </p:cNvSpPr>
            <p:nvPr/>
          </p:nvSpPr>
          <p:spPr bwMode="gray">
            <a:xfrm>
              <a:off x="3196" y="1014"/>
              <a:ext cx="924" cy="728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90980"/>
                    <a:invGamma/>
                    <a:alpha val="32001"/>
                  </a:schemeClr>
                </a:gs>
                <a:gs pos="100000">
                  <a:schemeClr val="hlink"/>
                </a:gs>
              </a:gsLst>
              <a:lin ang="0" scaled="1"/>
            </a:gradFill>
            <a:ln w="1270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0" name="AutoShape 4"/>
            <p:cNvSpPr>
              <a:spLocks noChangeArrowheads="1"/>
            </p:cNvSpPr>
            <p:nvPr/>
          </p:nvSpPr>
          <p:spPr bwMode="auto">
            <a:xfrm>
              <a:off x="2157" y="1917"/>
              <a:ext cx="1446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53" name="AutoShape 5"/>
            <p:cNvSpPr>
              <a:spLocks noChangeArrowheads="1"/>
            </p:cNvSpPr>
            <p:nvPr/>
          </p:nvSpPr>
          <p:spPr bwMode="gray">
            <a:xfrm>
              <a:off x="2304" y="1830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2" name="AutoShape 6"/>
            <p:cNvSpPr>
              <a:spLocks noChangeArrowheads="1"/>
            </p:cNvSpPr>
            <p:nvPr/>
          </p:nvSpPr>
          <p:spPr bwMode="auto">
            <a:xfrm flipH="1">
              <a:off x="3360" y="1878"/>
              <a:ext cx="46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3" name="AutoShape 7"/>
            <p:cNvSpPr>
              <a:spLocks noChangeArrowheads="1"/>
            </p:cNvSpPr>
            <p:nvPr/>
          </p:nvSpPr>
          <p:spPr bwMode="auto">
            <a:xfrm flipH="1">
              <a:off x="2358" y="1872"/>
              <a:ext cx="45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4" name="AutoShape 8"/>
            <p:cNvSpPr>
              <a:spLocks noChangeArrowheads="1"/>
            </p:cNvSpPr>
            <p:nvPr/>
          </p:nvSpPr>
          <p:spPr bwMode="auto">
            <a:xfrm>
              <a:off x="3738" y="1601"/>
              <a:ext cx="1446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57" name="AutoShape 9"/>
            <p:cNvSpPr>
              <a:spLocks noChangeArrowheads="1"/>
            </p:cNvSpPr>
            <p:nvPr/>
          </p:nvSpPr>
          <p:spPr bwMode="gray">
            <a:xfrm>
              <a:off x="3874" y="1511"/>
              <a:ext cx="1174" cy="1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6" name="AutoShape 10"/>
            <p:cNvSpPr>
              <a:spLocks noChangeArrowheads="1"/>
            </p:cNvSpPr>
            <p:nvPr/>
          </p:nvSpPr>
          <p:spPr bwMode="auto">
            <a:xfrm flipH="1">
              <a:off x="4936" y="1556"/>
              <a:ext cx="45" cy="90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7" name="AutoShape 11"/>
            <p:cNvSpPr>
              <a:spLocks noChangeArrowheads="1"/>
            </p:cNvSpPr>
            <p:nvPr/>
          </p:nvSpPr>
          <p:spPr bwMode="auto">
            <a:xfrm flipH="1">
              <a:off x="3939" y="1556"/>
              <a:ext cx="45" cy="90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60" name="Freeform 12"/>
            <p:cNvSpPr>
              <a:spLocks/>
            </p:cNvSpPr>
            <p:nvPr/>
          </p:nvSpPr>
          <p:spPr bwMode="gray">
            <a:xfrm>
              <a:off x="1570" y="1330"/>
              <a:ext cx="924" cy="729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57647"/>
                    <a:invGamma/>
                    <a:alpha val="32001"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1270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9" name="Text Box 13"/>
            <p:cNvSpPr txBox="1">
              <a:spLocks noChangeArrowheads="1"/>
            </p:cNvSpPr>
            <p:nvPr/>
          </p:nvSpPr>
          <p:spPr bwMode="gray">
            <a:xfrm>
              <a:off x="2584" y="1812"/>
              <a:ext cx="589" cy="2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TW" sz="1400">
                  <a:solidFill>
                    <a:schemeClr val="bg1"/>
                  </a:solidFill>
                </a:rPr>
                <a:t>Add Your Title</a:t>
              </a:r>
            </a:p>
          </p:txBody>
        </p:sp>
        <p:sp>
          <p:nvSpPr>
            <p:cNvPr id="26640" name="Text Box 14"/>
            <p:cNvSpPr txBox="1">
              <a:spLocks noChangeArrowheads="1"/>
            </p:cNvSpPr>
            <p:nvPr/>
          </p:nvSpPr>
          <p:spPr bwMode="gray">
            <a:xfrm>
              <a:off x="4168" y="1500"/>
              <a:ext cx="589" cy="2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TW" sz="1400">
                  <a:solidFill>
                    <a:srgbClr val="FFFFFF"/>
                  </a:solidFill>
                </a:rPr>
                <a:t>Add Your Title</a:t>
              </a:r>
            </a:p>
          </p:txBody>
        </p:sp>
        <p:grpSp>
          <p:nvGrpSpPr>
            <p:cNvPr id="3" name="Group 15"/>
            <p:cNvGrpSpPr>
              <a:grpSpLocks/>
            </p:cNvGrpSpPr>
            <p:nvPr/>
          </p:nvGrpSpPr>
          <p:grpSpPr bwMode="auto">
            <a:xfrm>
              <a:off x="576" y="2082"/>
              <a:ext cx="1446" cy="2178"/>
              <a:chOff x="576" y="1836"/>
              <a:chExt cx="1446" cy="2178"/>
            </a:xfrm>
          </p:grpSpPr>
          <p:sp>
            <p:nvSpPr>
              <p:cNvPr id="26644" name="AutoShape 16"/>
              <p:cNvSpPr>
                <a:spLocks noChangeArrowheads="1"/>
              </p:cNvSpPr>
              <p:nvPr/>
            </p:nvSpPr>
            <p:spPr bwMode="auto">
              <a:xfrm>
                <a:off x="576" y="1942"/>
                <a:ext cx="1446" cy="1988"/>
              </a:xfrm>
              <a:prstGeom prst="roundRect">
                <a:avLst>
                  <a:gd name="adj" fmla="val 4690"/>
                </a:avLst>
              </a:prstGeom>
              <a:noFill/>
              <a:ln w="5715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465" name="AutoShape 17"/>
              <p:cNvSpPr>
                <a:spLocks noChangeArrowheads="1"/>
              </p:cNvSpPr>
              <p:nvPr/>
            </p:nvSpPr>
            <p:spPr bwMode="gray">
              <a:xfrm>
                <a:off x="712" y="1852"/>
                <a:ext cx="1174" cy="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38824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3882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26646" name="AutoShape 18"/>
              <p:cNvSpPr>
                <a:spLocks noChangeArrowheads="1"/>
              </p:cNvSpPr>
              <p:nvPr/>
            </p:nvSpPr>
            <p:spPr bwMode="auto">
              <a:xfrm flipH="1">
                <a:off x="1773" y="1897"/>
                <a:ext cx="45" cy="91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647" name="AutoShape 19"/>
              <p:cNvSpPr>
                <a:spLocks noChangeArrowheads="1"/>
              </p:cNvSpPr>
              <p:nvPr/>
            </p:nvSpPr>
            <p:spPr bwMode="auto">
              <a:xfrm flipH="1">
                <a:off x="776" y="1897"/>
                <a:ext cx="46" cy="91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648" name="Text Box 20"/>
              <p:cNvSpPr txBox="1">
                <a:spLocks noChangeArrowheads="1"/>
              </p:cNvSpPr>
              <p:nvPr/>
            </p:nvSpPr>
            <p:spPr bwMode="gray">
              <a:xfrm>
                <a:off x="1001" y="1836"/>
                <a:ext cx="589" cy="2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zh-TW" sz="1400">
                    <a:solidFill>
                      <a:schemeClr val="bg1"/>
                    </a:solidFill>
                  </a:rPr>
                  <a:t>Add Your Title</a:t>
                </a:r>
              </a:p>
            </p:txBody>
          </p:sp>
          <p:sp>
            <p:nvSpPr>
              <p:cNvPr id="26649" name="Text Box 21"/>
              <p:cNvSpPr txBox="1">
                <a:spLocks noChangeArrowheads="1"/>
              </p:cNvSpPr>
              <p:nvPr/>
            </p:nvSpPr>
            <p:spPr bwMode="auto">
              <a:xfrm>
                <a:off x="625" y="2105"/>
                <a:ext cx="1343" cy="1909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r>
                  <a:rPr lang="zh-TW" altLang="en-US" sz="4000" b="1" dirty="0">
                    <a:solidFill>
                      <a:srgbClr val="002060"/>
                    </a:solidFill>
                    <a:latin typeface="微軟正黑體" pitchFamily="34" charset="-120"/>
                    <a:ea typeface="微軟正黑體" pitchFamily="34" charset="-120"/>
                    <a:cs typeface="Times New Roman" pitchFamily="18" charset="0"/>
                  </a:rPr>
                  <a:t>口語</a:t>
                </a:r>
                <a:endParaRPr lang="en-US" altLang="zh-TW" sz="40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r>
                  <a:rPr lang="zh-TW" altLang="en-US" sz="4000" b="1" dirty="0" smtClean="0">
                    <a:solidFill>
                      <a:srgbClr val="002060"/>
                    </a:solidFill>
                    <a:latin typeface="微軟正黑體" pitchFamily="34" charset="-120"/>
                    <a:ea typeface="微軟正黑體" pitchFamily="34" charset="-120"/>
                    <a:cs typeface="Times New Roman" pitchFamily="18" charset="0"/>
                  </a:rPr>
                  <a:t>教學</a:t>
                </a:r>
                <a:endParaRPr lang="en-US" altLang="zh-TW" sz="40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eaLnBrk="0" hangingPunct="0"/>
                <a:endParaRPr lang="en-US" altLang="zh-TW" dirty="0">
                  <a:solidFill>
                    <a:srgbClr val="000000"/>
                  </a:solidFill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26642" name="Text Box 22"/>
            <p:cNvSpPr txBox="1">
              <a:spLocks noChangeArrowheads="1"/>
            </p:cNvSpPr>
            <p:nvPr/>
          </p:nvSpPr>
          <p:spPr bwMode="auto">
            <a:xfrm>
              <a:off x="2208" y="2064"/>
              <a:ext cx="1344" cy="14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endParaRPr lang="en-US" altLang="zh-TW">
                <a:solidFill>
                  <a:srgbClr val="000000"/>
                </a:solidFill>
              </a:endParaRPr>
            </a:p>
            <a:p>
              <a:pPr eaLnBrk="0" hangingPunct="0"/>
              <a:endParaRPr lang="en-US" altLang="zh-TW">
                <a:solidFill>
                  <a:srgbClr val="000000"/>
                </a:solidFill>
              </a:endParaRPr>
            </a:p>
            <a:p>
              <a:pPr marL="0" lvl="3"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實作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marL="0" lvl="3"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評量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endParaRPr lang="en-US" altLang="zh-TW">
                <a:solidFill>
                  <a:srgbClr val="000000"/>
                </a:solidFill>
              </a:endParaRPr>
            </a:p>
          </p:txBody>
        </p:sp>
        <p:sp>
          <p:nvSpPr>
            <p:cNvPr id="26643" name="Text Box 23"/>
            <p:cNvSpPr txBox="1">
              <a:spLocks noChangeArrowheads="1"/>
            </p:cNvSpPr>
            <p:nvPr/>
          </p:nvSpPr>
          <p:spPr bwMode="auto">
            <a:xfrm>
              <a:off x="3793" y="1728"/>
              <a:ext cx="1344" cy="12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en-US" altLang="zh-TW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endParaRPr lang="en-US" altLang="zh-TW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人際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溝通</a:t>
              </a:r>
              <a:endParaRPr lang="en-US" altLang="zh-TW" sz="4000">
                <a:solidFill>
                  <a:srgbClr val="000000"/>
                </a:solidFill>
                <a:ea typeface="微軟正黑體" pitchFamily="34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sz="4000" b="1" dirty="0" smtClean="0"/>
              <a:t>8</a:t>
            </a:r>
            <a:r>
              <a:rPr lang="en-US" altLang="zh-TW" sz="4000" b="1" dirty="0" smtClean="0"/>
              <a:t>.</a:t>
            </a:r>
            <a:r>
              <a:rPr lang="zh-TW" altLang="en-US" sz="4000" dirty="0" smtClean="0"/>
              <a:t>本土</a:t>
            </a:r>
            <a:r>
              <a:rPr lang="zh-TW" altLang="zh-TW" sz="4000" b="1" dirty="0" smtClean="0"/>
              <a:t>資源</a:t>
            </a:r>
            <a:r>
              <a:rPr lang="zh-TW" altLang="zh-TW" sz="4000" b="1" dirty="0" smtClean="0"/>
              <a:t>的使用評估</a:t>
            </a:r>
            <a:endParaRPr lang="en-US" altLang="zh-TW" sz="4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699" name="頁尾版面配置區 2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054101" y="1400175"/>
            <a:ext cx="10902951" cy="4981575"/>
            <a:chOff x="498" y="882"/>
            <a:chExt cx="5151" cy="3138"/>
          </a:xfrm>
        </p:grpSpPr>
        <p:sp>
          <p:nvSpPr>
            <p:cNvPr id="29701" name="AutoShape 3"/>
            <p:cNvSpPr>
              <a:spLocks noChangeArrowheads="1"/>
            </p:cNvSpPr>
            <p:nvPr/>
          </p:nvSpPr>
          <p:spPr bwMode="gray">
            <a:xfrm>
              <a:off x="1211" y="1988"/>
              <a:ext cx="3484" cy="1728"/>
            </a:xfrm>
            <a:prstGeom prst="upArrow">
              <a:avLst>
                <a:gd name="adj1" fmla="val 57824"/>
                <a:gd name="adj2" fmla="val 54398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24932" name="AutoShape 4"/>
            <p:cNvSpPr>
              <a:spLocks noChangeArrowheads="1"/>
            </p:cNvSpPr>
            <p:nvPr/>
          </p:nvSpPr>
          <p:spPr bwMode="gray">
            <a:xfrm>
              <a:off x="498" y="882"/>
              <a:ext cx="5151" cy="9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64314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altLang="zh-TW" sz="2800" b="1" dirty="0" smtClean="0">
                  <a:solidFill>
                    <a:srgbClr val="FF0000"/>
                  </a:solidFill>
                </a:rPr>
                <a:t>8</a:t>
              </a:r>
              <a:r>
                <a:rPr lang="zh-TW" altLang="en-US" sz="2800" b="1" dirty="0" smtClean="0">
                  <a:solidFill>
                    <a:srgbClr val="FF0000"/>
                  </a:solidFill>
                  <a:latin typeface="新細明體"/>
                  <a:ea typeface="新細明體"/>
                </a:rPr>
                <a:t>～</a:t>
              </a:r>
              <a:r>
                <a:rPr lang="en-US" altLang="zh-TW" sz="2800" b="1" dirty="0" smtClean="0">
                  <a:solidFill>
                    <a:srgbClr val="FF0000"/>
                  </a:solidFill>
                  <a:latin typeface="新細明體"/>
                  <a:ea typeface="新細明體"/>
                </a:rPr>
                <a:t>2</a:t>
              </a:r>
              <a:r>
                <a:rPr lang="zh-TW" altLang="en-US" sz="2800" b="1" dirty="0" smtClean="0">
                  <a:solidFill>
                    <a:srgbClr val="FF0000"/>
                  </a:solidFill>
                  <a:latin typeface="新細明體"/>
                  <a:ea typeface="新細明體"/>
                </a:rPr>
                <a:t>     </a:t>
              </a:r>
              <a:r>
                <a:rPr lang="zh-TW" altLang="zh-TW" sz="2800" dirty="0" smtClean="0"/>
                <a:t>透過課發會、行政會議、領域社群等會議</a:t>
              </a:r>
              <a:endParaRPr lang="en-US" altLang="zh-TW" sz="2800" dirty="0" smtClean="0"/>
            </a:p>
            <a:p>
              <a:pPr algn="ctr" eaLnBrk="0" hangingPunct="0">
                <a:defRPr/>
              </a:pPr>
              <a:r>
                <a:rPr lang="zh-TW" altLang="en-US" sz="2800" dirty="0" smtClean="0"/>
                <a:t>                 </a:t>
              </a:r>
              <a:r>
                <a:rPr lang="zh-TW" altLang="zh-TW" sz="2800" dirty="0" smtClean="0"/>
                <a:t>討論</a:t>
              </a:r>
              <a:r>
                <a:rPr lang="zh-TW" altLang="en-US" sz="2800" dirty="0" smtClean="0"/>
                <a:t>本土</a:t>
              </a:r>
              <a:r>
                <a:rPr lang="zh-TW" altLang="zh-TW" sz="2800" b="1" dirty="0" smtClean="0"/>
                <a:t>資源</a:t>
              </a:r>
              <a:r>
                <a:rPr lang="zh-TW" altLang="zh-TW" sz="2800" b="1" dirty="0" smtClean="0"/>
                <a:t>的引進、實施與檢討</a:t>
              </a:r>
              <a:endParaRPr lang="en-US" altLang="zh-TW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endParaRPr>
            </a:p>
          </p:txBody>
        </p:sp>
        <p:sp>
          <p:nvSpPr>
            <p:cNvPr id="29703" name="Text Box 5"/>
            <p:cNvSpPr txBox="1">
              <a:spLocks noChangeArrowheads="1"/>
            </p:cNvSpPr>
            <p:nvPr/>
          </p:nvSpPr>
          <p:spPr bwMode="gray">
            <a:xfrm>
              <a:off x="2064" y="1920"/>
              <a:ext cx="1614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sz="2800" b="1" dirty="0" smtClean="0">
                  <a:solidFill>
                    <a:srgbClr val="FF0000"/>
                  </a:solidFill>
                </a:rPr>
                <a:t>素養導向研習</a:t>
              </a:r>
              <a:r>
                <a:rPr lang="zh-TW" altLang="en-US" sz="2800" b="1" dirty="0">
                  <a:solidFill>
                    <a:srgbClr val="FF0000"/>
                  </a:solidFill>
                </a:rPr>
                <a:t>與對話</a:t>
              </a:r>
              <a:endParaRPr lang="en-US" altLang="zh-TW" sz="2800" dirty="0">
                <a:solidFill>
                  <a:schemeClr val="tx2"/>
                </a:solidFill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576" y="2717"/>
              <a:ext cx="995" cy="1303"/>
              <a:chOff x="576" y="2477"/>
              <a:chExt cx="995" cy="1303"/>
            </a:xfrm>
          </p:grpSpPr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576" y="2477"/>
                <a:ext cx="936" cy="1087"/>
                <a:chOff x="624" y="1584"/>
                <a:chExt cx="1248" cy="1476"/>
              </a:xfrm>
            </p:grpSpPr>
            <p:grpSp>
              <p:nvGrpSpPr>
                <p:cNvPr id="5" name="Group 8"/>
                <p:cNvGrpSpPr>
                  <a:grpSpLocks/>
                </p:cNvGrpSpPr>
                <p:nvPr/>
              </p:nvGrpSpPr>
              <p:grpSpPr bwMode="auto">
                <a:xfrm>
                  <a:off x="624" y="1584"/>
                  <a:ext cx="1248" cy="1296"/>
                  <a:chOff x="2016" y="1920"/>
                  <a:chExt cx="1680" cy="1680"/>
                </a:xfrm>
              </p:grpSpPr>
              <p:sp>
                <p:nvSpPr>
                  <p:cNvPr id="124937" name="Oval 9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shade val="63529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9729" name="Freeform 10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205 w 1321"/>
                      <a:gd name="T1" fmla="*/ 252 h 712"/>
                      <a:gd name="T2" fmla="*/ 1220 w 1321"/>
                      <a:gd name="T3" fmla="*/ 279 h 712"/>
                      <a:gd name="T4" fmla="*/ 1223 w 1321"/>
                      <a:gd name="T5" fmla="*/ 302 h 712"/>
                      <a:gd name="T6" fmla="*/ 1218 w 1321"/>
                      <a:gd name="T7" fmla="*/ 324 h 712"/>
                      <a:gd name="T8" fmla="*/ 1202 w 1321"/>
                      <a:gd name="T9" fmla="*/ 345 h 712"/>
                      <a:gd name="T10" fmla="*/ 1178 w 1321"/>
                      <a:gd name="T11" fmla="*/ 364 h 712"/>
                      <a:gd name="T12" fmla="*/ 1148 w 1321"/>
                      <a:gd name="T13" fmla="*/ 380 h 712"/>
                      <a:gd name="T14" fmla="*/ 1108 w 1321"/>
                      <a:gd name="T15" fmla="*/ 394 h 712"/>
                      <a:gd name="T16" fmla="*/ 1063 w 1321"/>
                      <a:gd name="T17" fmla="*/ 409 h 712"/>
                      <a:gd name="T18" fmla="*/ 1011 w 1321"/>
                      <a:gd name="T19" fmla="*/ 419 h 712"/>
                      <a:gd name="T20" fmla="*/ 955 w 1321"/>
                      <a:gd name="T21" fmla="*/ 429 h 712"/>
                      <a:gd name="T22" fmla="*/ 896 w 1321"/>
                      <a:gd name="T23" fmla="*/ 436 h 712"/>
                      <a:gd name="T24" fmla="*/ 830 w 1321"/>
                      <a:gd name="T25" fmla="*/ 443 h 712"/>
                      <a:gd name="T26" fmla="*/ 763 w 1321"/>
                      <a:gd name="T27" fmla="*/ 446 h 712"/>
                      <a:gd name="T28" fmla="*/ 737 w 1321"/>
                      <a:gd name="T29" fmla="*/ 448 h 712"/>
                      <a:gd name="T30" fmla="*/ 441 w 1321"/>
                      <a:gd name="T31" fmla="*/ 448 h 712"/>
                      <a:gd name="T32" fmla="*/ 437 w 1321"/>
                      <a:gd name="T33" fmla="*/ 448 h 712"/>
                      <a:gd name="T34" fmla="*/ 379 w 1321"/>
                      <a:gd name="T35" fmla="*/ 445 h 712"/>
                      <a:gd name="T36" fmla="*/ 323 w 1321"/>
                      <a:gd name="T37" fmla="*/ 443 h 712"/>
                      <a:gd name="T38" fmla="*/ 270 w 1321"/>
                      <a:gd name="T39" fmla="*/ 438 h 712"/>
                      <a:gd name="T40" fmla="*/ 219 w 1321"/>
                      <a:gd name="T41" fmla="*/ 434 h 712"/>
                      <a:gd name="T42" fmla="*/ 173 w 1321"/>
                      <a:gd name="T43" fmla="*/ 426 h 712"/>
                      <a:gd name="T44" fmla="*/ 130 w 1321"/>
                      <a:gd name="T45" fmla="*/ 416 h 712"/>
                      <a:gd name="T46" fmla="*/ 94 w 1321"/>
                      <a:gd name="T47" fmla="*/ 408 h 712"/>
                      <a:gd name="T48" fmla="*/ 63 w 1321"/>
                      <a:gd name="T49" fmla="*/ 396 h 712"/>
                      <a:gd name="T50" fmla="*/ 35 w 1321"/>
                      <a:gd name="T51" fmla="*/ 382 h 712"/>
                      <a:gd name="T52" fmla="*/ 18 w 1321"/>
                      <a:gd name="T53" fmla="*/ 366 h 712"/>
                      <a:gd name="T54" fmla="*/ 6 w 1321"/>
                      <a:gd name="T55" fmla="*/ 348 h 712"/>
                      <a:gd name="T56" fmla="*/ 0 w 1321"/>
                      <a:gd name="T57" fmla="*/ 329 h 712"/>
                      <a:gd name="T58" fmla="*/ 0 w 1321"/>
                      <a:gd name="T59" fmla="*/ 327 h 712"/>
                      <a:gd name="T60" fmla="*/ 4 w 1321"/>
                      <a:gd name="T61" fmla="*/ 306 h 712"/>
                      <a:gd name="T62" fmla="*/ 16 w 1321"/>
                      <a:gd name="T63" fmla="*/ 280 h 712"/>
                      <a:gd name="T64" fmla="*/ 47 w 1321"/>
                      <a:gd name="T65" fmla="*/ 232 h 712"/>
                      <a:gd name="T66" fmla="*/ 86 w 1321"/>
                      <a:gd name="T67" fmla="*/ 188 h 712"/>
                      <a:gd name="T68" fmla="*/ 135 w 1321"/>
                      <a:gd name="T69" fmla="*/ 148 h 712"/>
                      <a:gd name="T70" fmla="*/ 188 w 1321"/>
                      <a:gd name="T71" fmla="*/ 111 h 712"/>
                      <a:gd name="T72" fmla="*/ 250 w 1321"/>
                      <a:gd name="T73" fmla="*/ 78 h 712"/>
                      <a:gd name="T74" fmla="*/ 317 w 1321"/>
                      <a:gd name="T75" fmla="*/ 52 h 712"/>
                      <a:gd name="T76" fmla="*/ 384 w 1321"/>
                      <a:gd name="T77" fmla="*/ 29 h 712"/>
                      <a:gd name="T78" fmla="*/ 461 w 1321"/>
                      <a:gd name="T79" fmla="*/ 13 h 712"/>
                      <a:gd name="T80" fmla="*/ 538 w 1321"/>
                      <a:gd name="T81" fmla="*/ 4 h 712"/>
                      <a:gd name="T82" fmla="*/ 618 w 1321"/>
                      <a:gd name="T83" fmla="*/ 0 h 712"/>
                      <a:gd name="T84" fmla="*/ 618 w 1321"/>
                      <a:gd name="T85" fmla="*/ 0 h 712"/>
                      <a:gd name="T86" fmla="*/ 703 w 1321"/>
                      <a:gd name="T87" fmla="*/ 4 h 712"/>
                      <a:gd name="T88" fmla="*/ 785 w 1321"/>
                      <a:gd name="T89" fmla="*/ 14 h 712"/>
                      <a:gd name="T90" fmla="*/ 863 w 1321"/>
                      <a:gd name="T91" fmla="*/ 33 h 712"/>
                      <a:gd name="T92" fmla="*/ 936 w 1321"/>
                      <a:gd name="T93" fmla="*/ 56 h 712"/>
                      <a:gd name="T94" fmla="*/ 1003 w 1321"/>
                      <a:gd name="T95" fmla="*/ 86 h 712"/>
                      <a:gd name="T96" fmla="*/ 1064 w 1321"/>
                      <a:gd name="T97" fmla="*/ 122 h 712"/>
                      <a:gd name="T98" fmla="*/ 1119 w 1321"/>
                      <a:gd name="T99" fmla="*/ 161 h 712"/>
                      <a:gd name="T100" fmla="*/ 1166 w 1321"/>
                      <a:gd name="T101" fmla="*/ 204 h 712"/>
                      <a:gd name="T102" fmla="*/ 1205 w 1321"/>
                      <a:gd name="T103" fmla="*/ 252 h 712"/>
                      <a:gd name="T104" fmla="*/ 1205 w 1321"/>
                      <a:gd name="T105" fmla="*/ 252 h 71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321"/>
                      <a:gd name="T160" fmla="*/ 0 h 712"/>
                      <a:gd name="T161" fmla="*/ 1321 w 1321"/>
                      <a:gd name="T162" fmla="*/ 712 h 71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TW" altLang="en-US"/>
                  </a:p>
                </p:txBody>
              </p:sp>
            </p:grpSp>
            <p:sp>
              <p:nvSpPr>
                <p:cNvPr id="124939" name="Text Box 11"/>
                <p:cNvSpPr txBox="1">
                  <a:spLocks noChangeArrowheads="1"/>
                </p:cNvSpPr>
                <p:nvPr/>
              </p:nvSpPr>
              <p:spPr bwMode="gray">
                <a:xfrm>
                  <a:off x="932" y="2244"/>
                  <a:ext cx="623" cy="8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defRPr/>
                  </a:pPr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專業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  <a:p>
                  <a:pPr algn="ctr" eaLnBrk="0" hangingPunct="0">
                    <a:defRPr/>
                  </a:pPr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進修</a:t>
                  </a:r>
                  <a:r>
                    <a:rPr lang="en-US" altLang="zh-TW" sz="2000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t</a:t>
                  </a:r>
                </a:p>
              </p:txBody>
            </p:sp>
          </p:grpSp>
          <p:sp>
            <p:nvSpPr>
              <p:cNvPr id="29725" name="Oval 12"/>
              <p:cNvSpPr>
                <a:spLocks noChangeArrowheads="1"/>
              </p:cNvSpPr>
              <p:nvPr/>
            </p:nvSpPr>
            <p:spPr bwMode="gray">
              <a:xfrm>
                <a:off x="576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rgbClr val="EAEAEA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1776" y="2716"/>
              <a:ext cx="1019" cy="1304"/>
              <a:chOff x="1776" y="2476"/>
              <a:chExt cx="1019" cy="1304"/>
            </a:xfrm>
          </p:grpSpPr>
          <p:grpSp>
            <p:nvGrpSpPr>
              <p:cNvPr id="7" name="Group 14"/>
              <p:cNvGrpSpPr>
                <a:grpSpLocks/>
              </p:cNvGrpSpPr>
              <p:nvPr/>
            </p:nvGrpSpPr>
            <p:grpSpPr bwMode="auto">
              <a:xfrm>
                <a:off x="1776" y="2476"/>
                <a:ext cx="960" cy="958"/>
                <a:chOff x="2016" y="1920"/>
                <a:chExt cx="1680" cy="1680"/>
              </a:xfrm>
            </p:grpSpPr>
            <p:sp>
              <p:nvSpPr>
                <p:cNvPr id="124943" name="Oval 15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124944" name="Freeform 16"/>
                <p:cNvSpPr>
                  <a:spLocks/>
                </p:cNvSpPr>
                <p:nvPr/>
              </p:nvSpPr>
              <p:spPr bwMode="gray">
                <a:xfrm>
                  <a:off x="2209" y="1948"/>
                  <a:ext cx="1295" cy="633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</p:grpSp>
          <p:sp>
            <p:nvSpPr>
              <p:cNvPr id="124945" name="Text Box 17"/>
              <p:cNvSpPr txBox="1">
                <a:spLocks noChangeArrowheads="1"/>
              </p:cNvSpPr>
              <p:nvPr/>
            </p:nvSpPr>
            <p:spPr bwMode="gray">
              <a:xfrm>
                <a:off x="1824" y="2936"/>
                <a:ext cx="864" cy="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>
                  <a:defRPr/>
                </a:pPr>
                <a:r>
                  <a:rPr lang="zh-TW" altLang="en-US" sz="2800" b="1" dirty="0">
                    <a:solidFill>
                      <a:srgbClr val="FF0000"/>
                    </a:solidFill>
                  </a:rPr>
                  <a:t>教學</a:t>
                </a:r>
                <a:endParaRPr lang="en-US" altLang="zh-TW" sz="2800" b="1" dirty="0">
                  <a:solidFill>
                    <a:srgbClr val="FF0000"/>
                  </a:solidFill>
                </a:endParaRPr>
              </a:p>
              <a:p>
                <a:pPr algn="ctr" eaLnBrk="0" hangingPunct="0">
                  <a:defRPr/>
                </a:pPr>
                <a:r>
                  <a:rPr lang="zh-TW" altLang="en-US" sz="2800" b="1" dirty="0" smtClean="0">
                    <a:solidFill>
                      <a:srgbClr val="FF0000"/>
                    </a:solidFill>
                  </a:rPr>
                  <a:t>研習</a:t>
                </a:r>
                <a:endParaRPr lang="en-US" altLang="zh-TW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29721" name="Oval 18"/>
              <p:cNvSpPr>
                <a:spLocks noChangeArrowheads="1"/>
              </p:cNvSpPr>
              <p:nvPr/>
            </p:nvSpPr>
            <p:spPr bwMode="gray">
              <a:xfrm>
                <a:off x="1800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rgbClr val="F8F8F8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72" y="2688"/>
              <a:ext cx="1028" cy="1332"/>
              <a:chOff x="3072" y="2448"/>
              <a:chExt cx="1028" cy="1332"/>
            </a:xfrm>
          </p:grpSpPr>
          <p:grpSp>
            <p:nvGrpSpPr>
              <p:cNvPr id="9" name="Group 20"/>
              <p:cNvGrpSpPr>
                <a:grpSpLocks/>
              </p:cNvGrpSpPr>
              <p:nvPr/>
            </p:nvGrpSpPr>
            <p:grpSpPr bwMode="auto">
              <a:xfrm>
                <a:off x="3072" y="2448"/>
                <a:ext cx="960" cy="958"/>
                <a:chOff x="2016" y="1920"/>
                <a:chExt cx="1680" cy="1680"/>
              </a:xfrm>
            </p:grpSpPr>
            <p:sp>
              <p:nvSpPr>
                <p:cNvPr id="124949" name="Oval 21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124950" name="Freeform 22"/>
                <p:cNvSpPr>
                  <a:spLocks/>
                </p:cNvSpPr>
                <p:nvPr/>
              </p:nvSpPr>
              <p:spPr bwMode="gray">
                <a:xfrm>
                  <a:off x="2209" y="1948"/>
                  <a:ext cx="1295" cy="633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</p:grpSp>
          <p:sp>
            <p:nvSpPr>
              <p:cNvPr id="124951" name="Text Box 23"/>
              <p:cNvSpPr txBox="1">
                <a:spLocks noChangeArrowheads="1"/>
              </p:cNvSpPr>
              <p:nvPr/>
            </p:nvSpPr>
            <p:spPr bwMode="gray">
              <a:xfrm>
                <a:off x="3120" y="2908"/>
                <a:ext cx="864" cy="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>
                  <a:defRPr/>
                </a:pPr>
                <a:r>
                  <a:rPr lang="zh-TW" altLang="en-US" sz="2800" dirty="0">
                    <a:solidFill>
                      <a:srgbClr val="FF0000"/>
                    </a:solidFill>
                  </a:rPr>
                  <a:t>專業</a:t>
                </a:r>
                <a:endParaRPr lang="en-US" altLang="zh-TW" sz="2800" dirty="0">
                  <a:solidFill>
                    <a:srgbClr val="FF0000"/>
                  </a:solidFill>
                </a:endParaRPr>
              </a:p>
              <a:p>
                <a:pPr algn="ctr" eaLnBrk="0" hangingPunct="0">
                  <a:defRPr/>
                </a:pPr>
                <a:r>
                  <a:rPr lang="zh-TW" altLang="en-US" sz="2800" dirty="0">
                    <a:solidFill>
                      <a:srgbClr val="FF0000"/>
                    </a:solidFill>
                  </a:rPr>
                  <a:t>講座</a:t>
                </a:r>
                <a:endParaRPr lang="en-US" altLang="zh-TW" sz="28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29716" name="Oval 24"/>
              <p:cNvSpPr>
                <a:spLocks noChangeArrowheads="1"/>
              </p:cNvSpPr>
              <p:nvPr/>
            </p:nvSpPr>
            <p:spPr bwMode="gray">
              <a:xfrm>
                <a:off x="3105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0" name="Group 25"/>
            <p:cNvGrpSpPr>
              <a:grpSpLocks/>
            </p:cNvGrpSpPr>
            <p:nvPr/>
          </p:nvGrpSpPr>
          <p:grpSpPr bwMode="auto">
            <a:xfrm>
              <a:off x="4272" y="2687"/>
              <a:ext cx="995" cy="1333"/>
              <a:chOff x="4272" y="2447"/>
              <a:chExt cx="995" cy="1333"/>
            </a:xfrm>
          </p:grpSpPr>
          <p:grpSp>
            <p:nvGrpSpPr>
              <p:cNvPr id="11" name="Group 26"/>
              <p:cNvGrpSpPr>
                <a:grpSpLocks/>
              </p:cNvGrpSpPr>
              <p:nvPr/>
            </p:nvGrpSpPr>
            <p:grpSpPr bwMode="auto">
              <a:xfrm>
                <a:off x="4272" y="2447"/>
                <a:ext cx="960" cy="1051"/>
                <a:chOff x="2400" y="1488"/>
                <a:chExt cx="1152" cy="1255"/>
              </a:xfrm>
            </p:grpSpPr>
            <p:grpSp>
              <p:nvGrpSpPr>
                <p:cNvPr id="12" name="Group 27"/>
                <p:cNvGrpSpPr>
                  <a:grpSpLocks/>
                </p:cNvGrpSpPr>
                <p:nvPr/>
              </p:nvGrpSpPr>
              <p:grpSpPr bwMode="auto">
                <a:xfrm>
                  <a:off x="2400" y="1488"/>
                  <a:ext cx="1152" cy="1152"/>
                  <a:chOff x="2016" y="1920"/>
                  <a:chExt cx="1680" cy="1680"/>
                </a:xfrm>
              </p:grpSpPr>
              <p:sp>
                <p:nvSpPr>
                  <p:cNvPr id="124956" name="Oval 28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folHlink"/>
                      </a:gs>
                      <a:gs pos="100000">
                        <a:schemeClr val="folHlink">
                          <a:gamma/>
                          <a:shade val="24314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9713" name="Freeform 29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205 w 1321"/>
                      <a:gd name="T1" fmla="*/ 252 h 712"/>
                      <a:gd name="T2" fmla="*/ 1220 w 1321"/>
                      <a:gd name="T3" fmla="*/ 279 h 712"/>
                      <a:gd name="T4" fmla="*/ 1223 w 1321"/>
                      <a:gd name="T5" fmla="*/ 302 h 712"/>
                      <a:gd name="T6" fmla="*/ 1218 w 1321"/>
                      <a:gd name="T7" fmla="*/ 324 h 712"/>
                      <a:gd name="T8" fmla="*/ 1202 w 1321"/>
                      <a:gd name="T9" fmla="*/ 345 h 712"/>
                      <a:gd name="T10" fmla="*/ 1178 w 1321"/>
                      <a:gd name="T11" fmla="*/ 364 h 712"/>
                      <a:gd name="T12" fmla="*/ 1148 w 1321"/>
                      <a:gd name="T13" fmla="*/ 380 h 712"/>
                      <a:gd name="T14" fmla="*/ 1108 w 1321"/>
                      <a:gd name="T15" fmla="*/ 394 h 712"/>
                      <a:gd name="T16" fmla="*/ 1063 w 1321"/>
                      <a:gd name="T17" fmla="*/ 409 h 712"/>
                      <a:gd name="T18" fmla="*/ 1011 w 1321"/>
                      <a:gd name="T19" fmla="*/ 419 h 712"/>
                      <a:gd name="T20" fmla="*/ 955 w 1321"/>
                      <a:gd name="T21" fmla="*/ 429 h 712"/>
                      <a:gd name="T22" fmla="*/ 896 w 1321"/>
                      <a:gd name="T23" fmla="*/ 436 h 712"/>
                      <a:gd name="T24" fmla="*/ 830 w 1321"/>
                      <a:gd name="T25" fmla="*/ 443 h 712"/>
                      <a:gd name="T26" fmla="*/ 763 w 1321"/>
                      <a:gd name="T27" fmla="*/ 446 h 712"/>
                      <a:gd name="T28" fmla="*/ 737 w 1321"/>
                      <a:gd name="T29" fmla="*/ 448 h 712"/>
                      <a:gd name="T30" fmla="*/ 441 w 1321"/>
                      <a:gd name="T31" fmla="*/ 448 h 712"/>
                      <a:gd name="T32" fmla="*/ 437 w 1321"/>
                      <a:gd name="T33" fmla="*/ 448 h 712"/>
                      <a:gd name="T34" fmla="*/ 379 w 1321"/>
                      <a:gd name="T35" fmla="*/ 445 h 712"/>
                      <a:gd name="T36" fmla="*/ 323 w 1321"/>
                      <a:gd name="T37" fmla="*/ 443 h 712"/>
                      <a:gd name="T38" fmla="*/ 270 w 1321"/>
                      <a:gd name="T39" fmla="*/ 438 h 712"/>
                      <a:gd name="T40" fmla="*/ 219 w 1321"/>
                      <a:gd name="T41" fmla="*/ 434 h 712"/>
                      <a:gd name="T42" fmla="*/ 173 w 1321"/>
                      <a:gd name="T43" fmla="*/ 426 h 712"/>
                      <a:gd name="T44" fmla="*/ 130 w 1321"/>
                      <a:gd name="T45" fmla="*/ 416 h 712"/>
                      <a:gd name="T46" fmla="*/ 94 w 1321"/>
                      <a:gd name="T47" fmla="*/ 408 h 712"/>
                      <a:gd name="T48" fmla="*/ 63 w 1321"/>
                      <a:gd name="T49" fmla="*/ 396 h 712"/>
                      <a:gd name="T50" fmla="*/ 35 w 1321"/>
                      <a:gd name="T51" fmla="*/ 382 h 712"/>
                      <a:gd name="T52" fmla="*/ 18 w 1321"/>
                      <a:gd name="T53" fmla="*/ 366 h 712"/>
                      <a:gd name="T54" fmla="*/ 6 w 1321"/>
                      <a:gd name="T55" fmla="*/ 348 h 712"/>
                      <a:gd name="T56" fmla="*/ 0 w 1321"/>
                      <a:gd name="T57" fmla="*/ 329 h 712"/>
                      <a:gd name="T58" fmla="*/ 0 w 1321"/>
                      <a:gd name="T59" fmla="*/ 327 h 712"/>
                      <a:gd name="T60" fmla="*/ 4 w 1321"/>
                      <a:gd name="T61" fmla="*/ 306 h 712"/>
                      <a:gd name="T62" fmla="*/ 16 w 1321"/>
                      <a:gd name="T63" fmla="*/ 280 h 712"/>
                      <a:gd name="T64" fmla="*/ 47 w 1321"/>
                      <a:gd name="T65" fmla="*/ 232 h 712"/>
                      <a:gd name="T66" fmla="*/ 86 w 1321"/>
                      <a:gd name="T67" fmla="*/ 188 h 712"/>
                      <a:gd name="T68" fmla="*/ 135 w 1321"/>
                      <a:gd name="T69" fmla="*/ 148 h 712"/>
                      <a:gd name="T70" fmla="*/ 188 w 1321"/>
                      <a:gd name="T71" fmla="*/ 111 h 712"/>
                      <a:gd name="T72" fmla="*/ 250 w 1321"/>
                      <a:gd name="T73" fmla="*/ 78 h 712"/>
                      <a:gd name="T74" fmla="*/ 317 w 1321"/>
                      <a:gd name="T75" fmla="*/ 52 h 712"/>
                      <a:gd name="T76" fmla="*/ 384 w 1321"/>
                      <a:gd name="T77" fmla="*/ 29 h 712"/>
                      <a:gd name="T78" fmla="*/ 461 w 1321"/>
                      <a:gd name="T79" fmla="*/ 13 h 712"/>
                      <a:gd name="T80" fmla="*/ 538 w 1321"/>
                      <a:gd name="T81" fmla="*/ 4 h 712"/>
                      <a:gd name="T82" fmla="*/ 618 w 1321"/>
                      <a:gd name="T83" fmla="*/ 0 h 712"/>
                      <a:gd name="T84" fmla="*/ 618 w 1321"/>
                      <a:gd name="T85" fmla="*/ 0 h 712"/>
                      <a:gd name="T86" fmla="*/ 703 w 1321"/>
                      <a:gd name="T87" fmla="*/ 4 h 712"/>
                      <a:gd name="T88" fmla="*/ 785 w 1321"/>
                      <a:gd name="T89" fmla="*/ 14 h 712"/>
                      <a:gd name="T90" fmla="*/ 863 w 1321"/>
                      <a:gd name="T91" fmla="*/ 33 h 712"/>
                      <a:gd name="T92" fmla="*/ 936 w 1321"/>
                      <a:gd name="T93" fmla="*/ 56 h 712"/>
                      <a:gd name="T94" fmla="*/ 1003 w 1321"/>
                      <a:gd name="T95" fmla="*/ 86 h 712"/>
                      <a:gd name="T96" fmla="*/ 1064 w 1321"/>
                      <a:gd name="T97" fmla="*/ 122 h 712"/>
                      <a:gd name="T98" fmla="*/ 1119 w 1321"/>
                      <a:gd name="T99" fmla="*/ 161 h 712"/>
                      <a:gd name="T100" fmla="*/ 1166 w 1321"/>
                      <a:gd name="T101" fmla="*/ 204 h 712"/>
                      <a:gd name="T102" fmla="*/ 1205 w 1321"/>
                      <a:gd name="T103" fmla="*/ 252 h 712"/>
                      <a:gd name="T104" fmla="*/ 1205 w 1321"/>
                      <a:gd name="T105" fmla="*/ 252 h 71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321"/>
                      <a:gd name="T160" fmla="*/ 0 h 712"/>
                      <a:gd name="T161" fmla="*/ 1321 w 1321"/>
                      <a:gd name="T162" fmla="*/ 712 h 71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TW" altLang="en-US"/>
                  </a:p>
                </p:txBody>
              </p:sp>
            </p:grpSp>
            <p:sp>
              <p:nvSpPr>
                <p:cNvPr id="124958" name="Text Box 30"/>
                <p:cNvSpPr txBox="1">
                  <a:spLocks noChangeArrowheads="1"/>
                </p:cNvSpPr>
                <p:nvPr/>
              </p:nvSpPr>
              <p:spPr bwMode="gray">
                <a:xfrm>
                  <a:off x="2707" y="2025"/>
                  <a:ext cx="512" cy="7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defRPr/>
                  </a:pPr>
                  <a:r>
                    <a:rPr lang="zh-TW" altLang="en-US" sz="2800" b="1" dirty="0">
                      <a:solidFill>
                        <a:srgbClr val="FF0000"/>
                      </a:solidFill>
                    </a:rPr>
                    <a:t>課室</a:t>
                  </a:r>
                  <a:endParaRPr lang="en-US" altLang="zh-TW" sz="2800" b="1" dirty="0">
                    <a:solidFill>
                      <a:srgbClr val="FF0000"/>
                    </a:solidFill>
                  </a:endParaRPr>
                </a:p>
                <a:p>
                  <a:pPr algn="ctr" eaLnBrk="0" hangingPunct="0">
                    <a:defRPr/>
                  </a:pPr>
                  <a:r>
                    <a:rPr lang="zh-TW" altLang="en-US" sz="2800" b="1" dirty="0">
                      <a:solidFill>
                        <a:srgbClr val="FF0000"/>
                      </a:solidFill>
                    </a:rPr>
                    <a:t>觀察</a:t>
                  </a:r>
                  <a:endParaRPr lang="en-US" altLang="zh-TW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29709" name="Oval 31"/>
              <p:cNvSpPr>
                <a:spLocks noChangeArrowheads="1"/>
              </p:cNvSpPr>
              <p:nvPr/>
            </p:nvSpPr>
            <p:spPr bwMode="gray">
              <a:xfrm>
                <a:off x="4272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kumimoji="0" lang="zh-TW" altLang="en-US" dirty="0"/>
              <a:t>創新的教學策略</a:t>
            </a:r>
            <a:endParaRPr kumimoji="0" lang="zh-TW" altLang="en-US" dirty="0" smtClean="0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32966" y="1245656"/>
            <a:ext cx="10023574" cy="4714875"/>
          </a:xfrm>
        </p:spPr>
        <p:txBody>
          <a:bodyPr lIns="85039" tIns="85039" rIns="85039" bIns="85039"/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  <a:defRPr/>
            </a:pPr>
            <a:r>
              <a:rPr lang="zh-TW" altLang="en-US" sz="3300" dirty="0" smtClean="0"/>
              <a:t>將課程融入學習</a:t>
            </a:r>
            <a:r>
              <a:rPr lang="zh-TW" altLang="en-US" sz="3300" dirty="0"/>
              <a:t>領域、生活當中，與一般鄉土教學不同，不是只有</a:t>
            </a:r>
            <a:r>
              <a:rPr lang="zh-TW" altLang="en-US" sz="3300" dirty="0" smtClean="0"/>
              <a:t>以</a:t>
            </a:r>
            <a:r>
              <a:rPr lang="zh-TW" altLang="en-US" sz="3600" dirty="0" smtClean="0"/>
              <a:t>本土</a:t>
            </a:r>
            <a:r>
              <a:rPr lang="zh-TW" altLang="en-US" sz="3300" dirty="0" smtClean="0"/>
              <a:t>語言</a:t>
            </a:r>
            <a:r>
              <a:rPr lang="zh-TW" altLang="en-US" sz="3300" dirty="0"/>
              <a:t>為主，而是 </a:t>
            </a:r>
            <a:r>
              <a:rPr lang="zh-TW" altLang="en-US" sz="3300" dirty="0" smtClean="0"/>
              <a:t>將</a:t>
            </a:r>
            <a:r>
              <a:rPr lang="zh-TW" altLang="en-US" sz="3600" dirty="0" smtClean="0"/>
              <a:t>本土</a:t>
            </a:r>
            <a:r>
              <a:rPr lang="zh-TW" altLang="en-US" sz="3300" dirty="0" smtClean="0"/>
              <a:t>特色</a:t>
            </a:r>
            <a:r>
              <a:rPr lang="zh-TW" altLang="en-US" sz="3300" dirty="0" smtClean="0"/>
              <a:t>及文化</a:t>
            </a:r>
            <a:r>
              <a:rPr lang="zh-TW" altLang="en-US" sz="3300" dirty="0"/>
              <a:t>等食衣住行育樂完全融入各學習領域中</a:t>
            </a:r>
            <a:r>
              <a:rPr lang="zh-TW" altLang="en-US" sz="3300" dirty="0" smtClean="0"/>
              <a:t>，並結合生活經驗。</a:t>
            </a:r>
          </a:p>
        </p:txBody>
      </p:sp>
      <p:pic>
        <p:nvPicPr>
          <p:cNvPr id="4" name="Picture 13" descr="D:\_104教學卓越獎\104給教學組彙整用_教學卓越\old\DSC_0977(00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015" y="3565791"/>
            <a:ext cx="6276610" cy="2648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>
              <a:defRPr/>
            </a:pPr>
            <a:r>
              <a:rPr kumimoji="0" lang="zh-TW" altLang="en-US" dirty="0" smtClean="0"/>
              <a:t>創新的教學情境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9" y="1455539"/>
            <a:ext cx="2333625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219" y="1455539"/>
            <a:ext cx="2452688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531" y="1455539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0" y="1446610"/>
            <a:ext cx="2369344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18" y="3107531"/>
            <a:ext cx="3028652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0" y="5054203"/>
            <a:ext cx="2369344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20" y="3105299"/>
            <a:ext cx="3052464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5054203"/>
            <a:ext cx="2405063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7" y="5063133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531" y="5063133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3107531"/>
            <a:ext cx="3050977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 algn="ctr">
              <a:defRPr/>
            </a:pPr>
            <a:r>
              <a:rPr lang="zh-TW" altLang="en-US" dirty="0" smtClean="0"/>
              <a:t>本土</a:t>
            </a:r>
            <a:r>
              <a:rPr kumimoji="0" lang="zh-TW" altLang="en-US" b="1" dirty="0" smtClean="0"/>
              <a:t>語文</a:t>
            </a:r>
            <a:r>
              <a:rPr kumimoji="0" lang="zh-TW" altLang="en-US" b="1" dirty="0" smtClean="0"/>
              <a:t>素養導向教學</a:t>
            </a: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95313" y="1302619"/>
            <a:ext cx="11001375" cy="4921374"/>
          </a:xfrm>
        </p:spPr>
        <p:txBody>
          <a:bodyPr lIns="85039" tIns="85039" rIns="85039" bIns="85039">
            <a:normAutofit lnSpcReduction="10000"/>
          </a:bodyPr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  <a:defRPr/>
            </a:pPr>
            <a:r>
              <a:rPr kumimoji="0" lang="zh-TW" altLang="en-US" dirty="0" smtClean="0"/>
              <a:t>學生：透過專業課程設計與規劃，學習成果卓越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教師：鼓勵教師專業進修、研習與對話，以精</a:t>
            </a:r>
            <a:r>
              <a:rPr kumimoji="0" lang="zh-TW" altLang="en-US" dirty="0" smtClean="0"/>
              <a:t>進</a:t>
            </a:r>
            <a:r>
              <a:rPr lang="zh-TW" altLang="en-US" dirty="0" smtClean="0">
                <a:solidFill>
                  <a:srgbClr val="FF0000"/>
                </a:solidFill>
              </a:rPr>
              <a:t>本土</a:t>
            </a:r>
            <a:r>
              <a:rPr kumimoji="0" lang="zh-TW" altLang="en-US" b="1" dirty="0" smtClean="0">
                <a:solidFill>
                  <a:srgbClr val="FF0000"/>
                </a:solidFill>
              </a:rPr>
              <a:t>語</a:t>
            </a:r>
            <a:r>
              <a:rPr kumimoji="0" lang="zh-TW" altLang="en-US" dirty="0" smtClean="0"/>
              <a:t>教學專業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家長：積極參與，提升教學效能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校園：利用校園閒置空間，營造本土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lang="zh-TW" altLang="en-US" dirty="0" smtClean="0"/>
              <a:t>              </a:t>
            </a:r>
            <a:r>
              <a:rPr kumimoji="0" lang="zh-TW" altLang="en-US" dirty="0" smtClean="0"/>
              <a:t>文化特色環境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學校品牌行銷分享成果</a:t>
            </a:r>
          </a:p>
        </p:txBody>
      </p:sp>
      <p:pic>
        <p:nvPicPr>
          <p:cNvPr id="5" name="圖片 4" descr="校門客家意象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2432" y="3027356"/>
            <a:ext cx="3840126" cy="296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圖片 5" descr="DSC071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35634" y="2565401"/>
            <a:ext cx="1921933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4417" y="188913"/>
            <a:ext cx="10972800" cy="11430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4000" u="sng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n-cs"/>
              </a:rPr>
              <a:t>相關素養教學活動</a:t>
            </a:r>
            <a:endParaRPr lang="zh-TW" altLang="en-US" sz="4000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02167" y="1527175"/>
            <a:ext cx="11338984" cy="4572000"/>
          </a:xfrm>
        </p:spPr>
        <p:txBody>
          <a:bodyPr rtlCol="0">
            <a:noAutofit/>
          </a:bodyPr>
          <a:lstStyle/>
          <a:p>
            <a:pPr marL="274320" indent="-274320">
              <a:buNone/>
              <a:defRPr/>
            </a:pPr>
            <a:r>
              <a:rPr lang="zh-TW" altLang="zh-TW" sz="3200" dirty="0" smtClean="0"/>
              <a:t>一、</a:t>
            </a:r>
            <a:r>
              <a:rPr lang="zh-TW" altLang="en-US" sz="3200" dirty="0" smtClean="0"/>
              <a:t>開發</a:t>
            </a:r>
            <a:r>
              <a:rPr lang="zh-TW" altLang="zh-TW" sz="3200" dirty="0" smtClean="0"/>
              <a:t>教材</a:t>
            </a:r>
            <a:r>
              <a:rPr lang="zh-TW" altLang="zh-TW" sz="3200" dirty="0" smtClean="0"/>
              <a:t>：</a:t>
            </a:r>
            <a:r>
              <a:rPr lang="zh-TW" altLang="en-US" sz="3200" dirty="0" smtClean="0"/>
              <a:t>本土語文</a:t>
            </a:r>
            <a:r>
              <a:rPr lang="zh-TW" altLang="zh-TW" sz="3200" dirty="0" smtClean="0"/>
              <a:t>教材。</a:t>
            </a:r>
            <a:r>
              <a:rPr lang="en-US" altLang="zh-TW" sz="3200" dirty="0" smtClean="0"/>
              <a:t>  </a:t>
            </a:r>
          </a:p>
          <a:p>
            <a:pPr marL="274320" indent="-274320">
              <a:buNone/>
              <a:defRPr/>
            </a:pPr>
            <a:r>
              <a:rPr lang="zh-TW" altLang="zh-TW" sz="3200" dirty="0" smtClean="0"/>
              <a:t>二、辦理研習：</a:t>
            </a:r>
            <a:r>
              <a:rPr lang="zh-TW" altLang="zh-TW" sz="3200" dirty="0" smtClean="0"/>
              <a:t>辦理</a:t>
            </a:r>
            <a:r>
              <a:rPr lang="zh-TW" altLang="en-US" sz="3200" dirty="0" smtClean="0"/>
              <a:t>本土</a:t>
            </a:r>
            <a:r>
              <a:rPr lang="zh-TW" altLang="zh-TW" sz="3200" dirty="0" smtClean="0"/>
              <a:t>教</a:t>
            </a:r>
            <a:r>
              <a:rPr lang="zh-TW" altLang="en-US" sz="3200" dirty="0" smtClean="0"/>
              <a:t>學</a:t>
            </a:r>
            <a:r>
              <a:rPr lang="zh-TW" altLang="zh-TW" sz="3200" dirty="0" smtClean="0"/>
              <a:t>研討會、語言認證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 </a:t>
            </a:r>
            <a:r>
              <a:rPr lang="zh-TW" altLang="zh-TW" sz="3200" dirty="0" smtClean="0"/>
              <a:t>研習、生態教學與國土保護知能研習、座談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 </a:t>
            </a:r>
            <a:r>
              <a:rPr lang="zh-TW" altLang="zh-TW" sz="3200" dirty="0" smtClean="0"/>
              <a:t>會或觀摩會及國民中小學</a:t>
            </a:r>
            <a:r>
              <a:rPr lang="zh-TW" altLang="en-US" sz="3200" dirty="0" smtClean="0"/>
              <a:t>母語日</a:t>
            </a:r>
            <a:r>
              <a:rPr lang="zh-TW" altLang="zh-TW" sz="3200" dirty="0" smtClean="0"/>
              <a:t>研習。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zh-TW" sz="3200" dirty="0" smtClean="0"/>
              <a:t>三、辦理活動：包括教師、學生或親師生實際參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</a:t>
            </a:r>
            <a:r>
              <a:rPr lang="zh-TW" altLang="zh-TW" sz="3200" dirty="0" smtClean="0"/>
              <a:t>與或體驗生態圈及</a:t>
            </a:r>
            <a:r>
              <a:rPr lang="zh-TW" altLang="en-US" sz="3200" dirty="0" smtClean="0"/>
              <a:t>環境</a:t>
            </a:r>
            <a:r>
              <a:rPr lang="zh-TW" altLang="zh-TW" sz="3200" dirty="0" smtClean="0"/>
              <a:t>對人類生活重要性等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</a:t>
            </a:r>
            <a:r>
              <a:rPr lang="zh-TW" altLang="zh-TW" sz="3200" dirty="0" smtClean="0"/>
              <a:t>相關活動。</a:t>
            </a:r>
            <a:endParaRPr lang="zh-TW" altLang="en-US" sz="3200" dirty="0" smtClean="0">
              <a:latin typeface="標楷體" pitchFamily="65" charset="-120"/>
              <a:ea typeface="標楷體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None/>
              <a:defRPr/>
            </a:pP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8678" name="圖片 129" descr="P61131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28251" y="5805489"/>
            <a:ext cx="1754716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200" b="1" dirty="0" smtClean="0"/>
              <a:t>四、製作媒體：包括製作教學媒體、光碟、設置網站。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五、蒐集建檔：包括蒐集本土教學資源、資料與活動上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網及建檔等。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六、培訓師資：</a:t>
            </a:r>
            <a:r>
              <a:rPr lang="zh-TW" altLang="zh-TW" sz="3200" b="1" dirty="0" smtClean="0"/>
              <a:t>包括</a:t>
            </a:r>
            <a:r>
              <a:rPr lang="zh-TW" altLang="en-US" sz="3200" dirty="0" smtClean="0"/>
              <a:t>本土</a:t>
            </a:r>
            <a:r>
              <a:rPr lang="zh-TW" altLang="zh-TW" sz="3200" b="1" dirty="0" smtClean="0"/>
              <a:t>教學</a:t>
            </a:r>
            <a:r>
              <a:rPr lang="zh-TW" altLang="zh-TW" sz="3200" b="1" dirty="0" smtClean="0"/>
              <a:t>知能、國土保護知能、生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態教學</a:t>
            </a:r>
            <a:r>
              <a:rPr lang="zh-TW" altLang="zh-TW" sz="3200" b="1" dirty="0" smtClean="0"/>
              <a:t>及</a:t>
            </a:r>
            <a:r>
              <a:rPr lang="zh-TW" altLang="en-US" sz="3200" dirty="0" smtClean="0"/>
              <a:t>本土</a:t>
            </a:r>
            <a:r>
              <a:rPr lang="zh-TW" altLang="zh-TW" sz="3200" b="1" dirty="0" smtClean="0"/>
              <a:t>語言</a:t>
            </a:r>
            <a:r>
              <a:rPr lang="zh-TW" altLang="zh-TW" sz="3200" b="1" dirty="0" smtClean="0"/>
              <a:t>教學之在職教師中長期進修。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七、鼓勵認證：訂定相關鼓勵措施，提高教授本土語言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課程之現職教師通過本土語言能力認證比率。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/>
              <a:t>八、教學實驗：辦理多元教學模式實驗及研究，做為推廣之基礎。</a:t>
            </a:r>
            <a:r>
              <a:rPr lang="en-US" altLang="zh-TW" dirty="0" smtClean="0"/>
              <a:t>  </a:t>
            </a:r>
            <a:r>
              <a:rPr lang="zh-TW" altLang="zh-TW" dirty="0" smtClean="0"/>
              <a:t>九、夏日樂學課程：以沉浸式教學之精神，於暑假辦理推動計畫</a:t>
            </a:r>
            <a:endParaRPr lang="en-US" altLang="zh-TW" dirty="0" smtClean="0"/>
          </a:p>
          <a:p>
            <a:r>
              <a:rPr lang="zh-TW" altLang="en-US" dirty="0" smtClean="0"/>
              <a:t>         </a:t>
            </a:r>
            <a:r>
              <a:rPr lang="zh-TW" altLang="zh-TW" dirty="0" smtClean="0"/>
              <a:t>所規範之課程，並得跨校開課、實施混齡教學。</a:t>
            </a:r>
            <a:endParaRPr lang="en-US" altLang="zh-TW" dirty="0" smtClean="0"/>
          </a:p>
          <a:p>
            <a:r>
              <a:rPr lang="zh-TW" altLang="zh-TW" dirty="0" smtClean="0"/>
              <a:t>十、其他：針對特殊地區需求者，提供適當協助。</a:t>
            </a:r>
          </a:p>
          <a:p>
            <a:endParaRPr lang="zh-TW" altLang="zh-TW" dirty="0" smtClean="0"/>
          </a:p>
          <a:p>
            <a:endParaRPr lang="zh-TW" altLang="en-US" dirty="0"/>
          </a:p>
        </p:txBody>
      </p:sp>
      <p:pic>
        <p:nvPicPr>
          <p:cNvPr id="4" name="Picture 2" descr="C:\Users\user\Desktop\客語\相片\105\11.19全國賽\IMAG69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14119" y="3317898"/>
            <a:ext cx="1582071" cy="2806456"/>
          </a:xfrm>
          <a:prstGeom prst="rect">
            <a:avLst/>
          </a:prstGeom>
          <a:noFill/>
        </p:spPr>
      </p:pic>
      <p:pic>
        <p:nvPicPr>
          <p:cNvPr id="3075" name="Picture 3" descr="C:\Users\user\Desktop\客語\相片\105\06.30活力農場\2016-06-30 15.20.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0078" y="3955310"/>
            <a:ext cx="3938855" cy="22204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 algn="ctr">
              <a:defRPr/>
            </a:pPr>
            <a:r>
              <a:rPr kumimoji="0" lang="zh-TW" altLang="en-US" dirty="0" smtClean="0"/>
              <a:t>省思與未來展望</a:t>
            </a: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95313" y="1509117"/>
            <a:ext cx="11001375" cy="3996035"/>
          </a:xfrm>
        </p:spPr>
        <p:txBody>
          <a:bodyPr lIns="85039" tIns="85039" rIns="85039" bIns="85039"/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</a:pPr>
            <a:r>
              <a:rPr kumimoji="0" lang="zh-TW" altLang="en-US" dirty="0" smtClean="0"/>
              <a:t>「情境學習模式</a:t>
            </a:r>
            <a:r>
              <a:rPr kumimoji="0" lang="en-US" altLang="zh-TW" dirty="0" smtClean="0"/>
              <a:t>-</a:t>
            </a:r>
            <a:r>
              <a:rPr kumimoji="0" lang="zh-TW" altLang="en-US" dirty="0" smtClean="0">
                <a:solidFill>
                  <a:srgbClr val="D90B00"/>
                </a:solidFill>
              </a:rPr>
              <a:t>示範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指導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闡明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反省比較</a:t>
            </a:r>
            <a:r>
              <a:rPr kumimoji="0" lang="zh-TW" altLang="en-US" dirty="0" smtClean="0"/>
              <a:t>和</a:t>
            </a:r>
            <a:r>
              <a:rPr kumimoji="0" lang="zh-TW" altLang="en-US" dirty="0" smtClean="0">
                <a:solidFill>
                  <a:srgbClr val="D90B00"/>
                </a:solidFill>
              </a:rPr>
              <a:t>探究與解決問題</a:t>
            </a:r>
            <a:r>
              <a:rPr kumimoji="0" lang="zh-TW" altLang="en-US" dirty="0" smtClean="0"/>
              <a:t>」模式來</a:t>
            </a:r>
            <a:r>
              <a:rPr kumimoji="0" lang="zh-TW" altLang="en-US" dirty="0" smtClean="0"/>
              <a:t>發展</a:t>
            </a:r>
            <a:r>
              <a:rPr lang="zh-TW" altLang="en-US" dirty="0" smtClean="0"/>
              <a:t>本土</a:t>
            </a:r>
            <a:r>
              <a:rPr kumimoji="0" lang="zh-TW" altLang="en-US" dirty="0" smtClean="0"/>
              <a:t>語文</a:t>
            </a:r>
            <a:r>
              <a:rPr kumimoji="0" lang="zh-TW" altLang="en-US" dirty="0" smtClean="0"/>
              <a:t>課程和教學</a:t>
            </a:r>
            <a:r>
              <a:rPr lang="zh-TW" altLang="zh-TW" dirty="0" smtClean="0"/>
              <a:t>。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</a:pPr>
            <a:r>
              <a:rPr kumimoji="0" lang="zh-TW" altLang="en-US" dirty="0" smtClean="0"/>
              <a:t>強調學習情境的重要性，重視學生主動探索、操作與經驗學習，亦即強化學習者互動、參與和分享，以營造社區親師生共享</a:t>
            </a:r>
            <a:r>
              <a:rPr kumimoji="0" lang="zh-TW" altLang="en-US" dirty="0" smtClean="0"/>
              <a:t>的</a:t>
            </a:r>
            <a:r>
              <a:rPr lang="zh-TW" altLang="en-US" dirty="0" smtClean="0"/>
              <a:t>本土</a:t>
            </a:r>
            <a:r>
              <a:rPr kumimoji="0" lang="zh-TW" altLang="en-US" dirty="0" smtClean="0"/>
              <a:t>語</a:t>
            </a:r>
            <a:r>
              <a:rPr kumimoji="0" lang="zh-TW" altLang="en-US" dirty="0" smtClean="0"/>
              <a:t>專業社群</a:t>
            </a:r>
            <a:r>
              <a:rPr lang="zh-TW" altLang="zh-TW" dirty="0" smtClean="0"/>
              <a:t>。</a:t>
            </a:r>
            <a:endParaRPr kumimoji="0" lang="zh-TW" altLang="en-US" dirty="0" smtClean="0"/>
          </a:p>
        </p:txBody>
      </p:sp>
      <p:pic>
        <p:nvPicPr>
          <p:cNvPr id="1026" name="Picture 2" descr="C:\Users\user\Desktop\客語\106\03.08市長\校長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8933" y="4274287"/>
            <a:ext cx="3647463" cy="2431781"/>
          </a:xfrm>
          <a:prstGeom prst="rect">
            <a:avLst/>
          </a:prstGeom>
          <a:noFill/>
        </p:spPr>
      </p:pic>
      <p:pic>
        <p:nvPicPr>
          <p:cNvPr id="1027" name="Picture 3" descr="C:\Users\user\Desktop\客語\106\03.08市長\永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0334" y="4255340"/>
            <a:ext cx="3694122" cy="246288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1640087" y="839391"/>
            <a:ext cx="9249668" cy="5576590"/>
          </a:xfrm>
        </p:spPr>
        <p:txBody>
          <a:bodyPr lIns="85039" tIns="85039" rIns="85039" bIns="85039"/>
          <a:lstStyle/>
          <a:p>
            <a:pPr marL="0" indent="0">
              <a:lnSpc>
                <a:spcPct val="140000"/>
              </a:lnSpc>
              <a:buNone/>
            </a:pPr>
            <a:r>
              <a:rPr kumimoji="0" lang="zh-TW" altLang="en-US" dirty="0" smtClean="0"/>
              <a:t>期盼經由</a:t>
            </a:r>
            <a:r>
              <a:rPr lang="zh-TW" altLang="en-US" dirty="0" smtClean="0"/>
              <a:t>本土</a:t>
            </a:r>
            <a:r>
              <a:rPr kumimoji="0" lang="zh-TW" altLang="en-US" dirty="0" smtClean="0"/>
              <a:t>語文</a:t>
            </a:r>
            <a:r>
              <a:rPr kumimoji="0" lang="zh-TW" altLang="en-US" dirty="0" smtClean="0"/>
              <a:t>素養導向課程和教學精進，實踐十二年國民教育－</a:t>
            </a:r>
            <a:r>
              <a:rPr lang="zh-TW" altLang="zh-TW" u="sng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啟發生命潛能、陶養生活技能、促進生涯發展及涵育公民責任；適性揚才、終身學習，成就每一位孩子。</a:t>
            </a:r>
            <a:endParaRPr kumimoji="0" lang="zh-TW" altLang="en-US" dirty="0" smtClean="0"/>
          </a:p>
        </p:txBody>
      </p:sp>
      <p:pic>
        <p:nvPicPr>
          <p:cNvPr id="3" name="Picture 12" descr="D:\_104教學卓越獎\104給教學組彙整用_教學卓越\old\DSC_0980(00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0" y="3108231"/>
            <a:ext cx="4072467" cy="2829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er\Desktop\客語\106\03.08市長\友校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3503" y="3136739"/>
            <a:ext cx="4039585" cy="28514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595313" y="839391"/>
            <a:ext cx="11001375" cy="5179219"/>
          </a:xfrm>
        </p:spPr>
        <p:txBody>
          <a:bodyPr lIns="85039" tIns="85039" rIns="85039" bIns="85039"/>
          <a:lstStyle/>
          <a:p>
            <a:pPr marL="0" indent="0" algn="ctr">
              <a:lnSpc>
                <a:spcPct val="140000"/>
              </a:lnSpc>
              <a:buNone/>
              <a:defRPr/>
            </a:pPr>
            <a:endParaRPr lang="en-US" altLang="zh-TW" sz="8000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140000"/>
              </a:lnSpc>
              <a:buNone/>
              <a:defRPr/>
            </a:pPr>
            <a:r>
              <a:rPr lang="zh-TW" altLang="en-US" sz="8000" smtClean="0">
                <a:solidFill>
                  <a:srgbClr val="FF0000"/>
                </a:solidFill>
              </a:rPr>
              <a:t>～感謝聆聽</a:t>
            </a:r>
            <a:r>
              <a:rPr lang="zh-TW" altLang="en-US" sz="8000" dirty="0" smtClean="0">
                <a:solidFill>
                  <a:srgbClr val="FF0000"/>
                </a:solidFill>
              </a:rPr>
              <a:t>～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3285</TotalTime>
  <Words>2064</Words>
  <Application>Microsoft Office PowerPoint</Application>
  <PresentationFormat>自訂</PresentationFormat>
  <Paragraphs>227</Paragraphs>
  <Slides>30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1" baseType="lpstr">
      <vt:lpstr>Office 佈景主題</vt:lpstr>
      <vt:lpstr>       本土語文結合十二年國教校訂課程  輔導團分區到校輔導   瑞原國中－古永智                                                                                                             </vt:lpstr>
      <vt:lpstr>課程發展背景</vt:lpstr>
      <vt:lpstr>                        壹、課程規劃與發展</vt:lpstr>
      <vt:lpstr>1.妥適的課程實施準備</vt:lpstr>
      <vt:lpstr>1.妥適的課程實施準備</vt:lpstr>
      <vt:lpstr>投影片 6</vt:lpstr>
      <vt:lpstr>2.持續的專業成長運作 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6.老師教與學生學的精進</vt:lpstr>
      <vt:lpstr>7.老師教與學生學的精進 融入課程-國文領域</vt:lpstr>
      <vt:lpstr>融入課程-藝文領域</vt:lpstr>
      <vt:lpstr>7.老師教與學生學的精進</vt:lpstr>
      <vt:lpstr>8.本土資源的使用評估  8～1評估引用本土資源運用於課程教學的適切性。  </vt:lpstr>
      <vt:lpstr>教學績效－學生展能</vt:lpstr>
      <vt:lpstr>8.本土資源的使用評估</vt:lpstr>
      <vt:lpstr>創新的教學策略</vt:lpstr>
      <vt:lpstr>創新的教學情境</vt:lpstr>
      <vt:lpstr>本土語文素養導向教學</vt:lpstr>
      <vt:lpstr>相關素養教學活動</vt:lpstr>
      <vt:lpstr>投影片 26</vt:lpstr>
      <vt:lpstr>投影片 27</vt:lpstr>
      <vt:lpstr>省思與未來展望</vt:lpstr>
      <vt:lpstr>投影片 29</vt:lpstr>
      <vt:lpstr>投影片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閱動青春-瑞原國中閱讀特色認證複審報告</dc:title>
  <dc:creator>Chen Hao Wu</dc:creator>
  <cp:lastModifiedBy>user</cp:lastModifiedBy>
  <cp:revision>164</cp:revision>
  <dcterms:created xsi:type="dcterms:W3CDTF">2014-05-23T01:12:41Z</dcterms:created>
  <dcterms:modified xsi:type="dcterms:W3CDTF">2019-10-01T03:57:05Z</dcterms:modified>
</cp:coreProperties>
</file>