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63" r:id="rId5"/>
    <p:sldId id="262" r:id="rId6"/>
    <p:sldId id="261" r:id="rId7"/>
    <p:sldId id="264" r:id="rId8"/>
    <p:sldId id="259" r:id="rId9"/>
    <p:sldId id="260" r:id="rId10"/>
  </p:sldIdLst>
  <p:sldSz cx="12192000" cy="6858000"/>
  <p:notesSz cx="6858000" cy="9144000"/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10957"/>
    <a:srgbClr val="B56BB3"/>
    <a:srgbClr val="FF9900"/>
    <a:srgbClr val="91A4F3"/>
    <a:srgbClr val="E586F2"/>
    <a:srgbClr val="FFFF66"/>
    <a:srgbClr val="03345D"/>
    <a:srgbClr val="FF0000"/>
    <a:srgbClr val="3BA32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等深淺樣式 2 - 輔色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A488322-F2BA-4B5B-9748-0D474271808F}" styleName="中等深淺樣式 3 - 輔色 6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91EBBBCC-DAD2-459C-BE2E-F6DE35CF9A28}" styleName="深色樣式 2 - 輔色 3/輔色 4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Row>
  </a:tblStyle>
  <a:tblStyle styleId="{775DCB02-9BB8-47FD-8907-85C794F793BA}" styleName="佈景主題樣式 1 - 輔色 4">
    <a:tblBg>
      <a:fillRef idx="2">
        <a:schemeClr val="accent4"/>
      </a:fillRef>
      <a:effectRef idx="1">
        <a:schemeClr val="accent4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Ref idx="1">
              <a:schemeClr val="accent4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  <a:fill>
          <a:solidFill>
            <a:schemeClr val="accent4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4"/>
            </a:lnRef>
          </a:left>
          <a:right>
            <a:lnRef idx="2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2">
              <a:schemeClr val="accent4"/>
            </a:lnRef>
          </a:top>
          <a:bottom>
            <a:lnRef idx="2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firstRow>
  </a:tblStyle>
  <a:tblStyle styleId="{46F890A9-2807-4EBB-B81D-B2AA78EC7F39}" styleName="深色樣式 2 - 輔色 5/輔色 6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450" autoAdjust="0"/>
    <p:restoredTop sz="94660"/>
  </p:normalViewPr>
  <p:slideViewPr>
    <p:cSldViewPr snapToGrid="0">
      <p:cViewPr varScale="1">
        <p:scale>
          <a:sx n="49" d="100"/>
          <a:sy n="49" d="100"/>
        </p:scale>
        <p:origin x="62" y="13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TW" altLang="en-US" smtClean="0"/>
              <a:t>按一下以編輯母片副標題樣式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B040B0-3FCA-4EE9-83A3-EEC6DB9FAA70}" type="datetimeFigureOut">
              <a:rPr lang="zh-TW" altLang="en-US" smtClean="0"/>
              <a:t>2018/3/16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ACA1CC-B2F0-4B34-AEE2-D172A3CFDB0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68047494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B040B0-3FCA-4EE9-83A3-EEC6DB9FAA70}" type="datetimeFigureOut">
              <a:rPr lang="zh-TW" altLang="en-US" smtClean="0"/>
              <a:t>2018/3/16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ACA1CC-B2F0-4B34-AEE2-D172A3CFDB0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25494369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B040B0-3FCA-4EE9-83A3-EEC6DB9FAA70}" type="datetimeFigureOut">
              <a:rPr lang="zh-TW" altLang="en-US" smtClean="0"/>
              <a:t>2018/3/16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ACA1CC-B2F0-4B34-AEE2-D172A3CFDB0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7375165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B040B0-3FCA-4EE9-83A3-EEC6DB9FAA70}" type="datetimeFigureOut">
              <a:rPr lang="zh-TW" altLang="en-US" smtClean="0"/>
              <a:t>2018/3/16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ACA1CC-B2F0-4B34-AEE2-D172A3CFDB0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4021936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7" name="日期版面配置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B040B0-3FCA-4EE9-83A3-EEC6DB9FAA70}" type="datetimeFigureOut">
              <a:rPr lang="zh-TW" altLang="en-US" smtClean="0"/>
              <a:t>2018/3/16</a:t>
            </a:fld>
            <a:endParaRPr lang="zh-TW" altLang="en-US"/>
          </a:p>
        </p:txBody>
      </p:sp>
      <p:sp>
        <p:nvSpPr>
          <p:cNvPr id="8" name="頁尾版面配置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投影片編號版面配置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ACA1CC-B2F0-4B34-AEE2-D172A3CFDB0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13936321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B040B0-3FCA-4EE9-83A3-EEC6DB9FAA70}" type="datetimeFigureOut">
              <a:rPr lang="zh-TW" altLang="en-US" smtClean="0"/>
              <a:t>2018/3/16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ACA1CC-B2F0-4B34-AEE2-D172A3CFDB0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22599083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B040B0-3FCA-4EE9-83A3-EEC6DB9FAA70}" type="datetimeFigureOut">
              <a:rPr lang="zh-TW" altLang="en-US" smtClean="0"/>
              <a:t>2018/3/16</a:t>
            </a:fld>
            <a:endParaRPr lang="zh-TW" altLang="en-US"/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ACA1CC-B2F0-4B34-AEE2-D172A3CFDB0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20696105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B040B0-3FCA-4EE9-83A3-EEC6DB9FAA70}" type="datetimeFigureOut">
              <a:rPr lang="zh-TW" altLang="en-US" smtClean="0"/>
              <a:t>2018/3/16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ACA1CC-B2F0-4B34-AEE2-D172A3CFDB0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40410160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B040B0-3FCA-4EE9-83A3-EEC6DB9FAA70}" type="datetimeFigureOut">
              <a:rPr lang="zh-TW" altLang="en-US" smtClean="0"/>
              <a:t>2018/3/16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ACA1CC-B2F0-4B34-AEE2-D172A3CFDB0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13958043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B040B0-3FCA-4EE9-83A3-EEC6DB9FAA70}" type="datetimeFigureOut">
              <a:rPr lang="zh-TW" altLang="en-US" smtClean="0"/>
              <a:t>2018/3/16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ACA1CC-B2F0-4B34-AEE2-D172A3CFDB0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71742129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B040B0-3FCA-4EE9-83A3-EEC6DB9FAA70}" type="datetimeFigureOut">
              <a:rPr lang="zh-TW" altLang="en-US" smtClean="0"/>
              <a:t>2018/3/16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ACA1CC-B2F0-4B34-AEE2-D172A3CFDB0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83488224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版面配置區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5B040B0-3FCA-4EE9-83A3-EEC6DB9FAA70}" type="datetimeFigureOut">
              <a:rPr lang="zh-TW" altLang="en-US" smtClean="0"/>
              <a:t>2018/3/16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5ACA1CC-B2F0-4B34-AEE2-D172A3CFDB0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21994416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圖片 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2030"/>
          <a:stretch/>
        </p:blipFill>
        <p:spPr>
          <a:xfrm>
            <a:off x="1852864" y="0"/>
            <a:ext cx="8534401" cy="4223085"/>
          </a:xfrm>
          <a:prstGeom prst="rect">
            <a:avLst/>
          </a:prstGeom>
          <a:effectLst>
            <a:softEdge rad="444500"/>
          </a:effectLst>
        </p:spPr>
      </p:pic>
      <p:sp>
        <p:nvSpPr>
          <p:cNvPr id="5" name="矩形 4"/>
          <p:cNvSpPr/>
          <p:nvPr/>
        </p:nvSpPr>
        <p:spPr>
          <a:xfrm>
            <a:off x="2022539" y="3261361"/>
            <a:ext cx="10169461" cy="507831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>
              <a:lnSpc>
                <a:spcPct val="150000"/>
              </a:lnSpc>
            </a:pPr>
            <a:r>
              <a:rPr lang="zh-TW" altLang="en-US" sz="9600" b="1" cap="none" spc="0" dirty="0" smtClean="0">
                <a:ln w="0"/>
                <a:solidFill>
                  <a:schemeClr val="tx1"/>
                </a:solidFill>
                <a:effectLst>
                  <a:outerShdw blurRad="279400" dist="19050" dir="3900000" algn="tl" rotWithShape="0">
                    <a:schemeClr val="dk1">
                      <a:alpha val="40000"/>
                    </a:schemeClr>
                  </a:outerShdw>
                </a:effectLst>
                <a:latin typeface="華康隸書體W7" panose="02010609010101010101" pitchFamily="49" charset="-120"/>
                <a:ea typeface="華康隸書體W7" panose="02010609010101010101" pitchFamily="49" charset="-120"/>
              </a:rPr>
              <a:t>說      課</a:t>
            </a:r>
            <a:endParaRPr lang="en-US" altLang="zh-TW" sz="4800" b="0" cap="none" spc="0" dirty="0" smtClean="0">
              <a:ln w="0"/>
              <a:solidFill>
                <a:schemeClr val="tx1"/>
              </a:solidFill>
              <a:effectLst>
                <a:outerShdw blurRad="279400" dist="19050" dir="3900000" algn="tl" rotWithShape="0">
                  <a:schemeClr val="dk1">
                    <a:alpha val="40000"/>
                  </a:schemeClr>
                </a:outerShdw>
              </a:effectLst>
            </a:endParaRPr>
          </a:p>
          <a:p>
            <a:pPr>
              <a:lnSpc>
                <a:spcPct val="150000"/>
              </a:lnSpc>
            </a:pPr>
            <a:r>
              <a:rPr lang="zh-TW" altLang="en-US" sz="4800" dirty="0" smtClean="0">
                <a:ln w="0"/>
                <a:effectLst>
                  <a:outerShdw blurRad="279400" dist="19050" dir="3900000" algn="tl" rotWithShape="0">
                    <a:schemeClr val="dk1">
                      <a:alpha val="40000"/>
                    </a:schemeClr>
                  </a:outerShdw>
                </a:effectLst>
                <a:latin typeface="華康隸書體W7" panose="02010609010101010101" pitchFamily="49" charset="-120"/>
                <a:ea typeface="華康隸書體W7" panose="02010609010101010101" pitchFamily="49" charset="-120"/>
              </a:rPr>
              <a:t>                 </a:t>
            </a:r>
            <a:r>
              <a:rPr lang="zh-TW" altLang="en-US" sz="4800" b="0" cap="none" spc="0" dirty="0" smtClean="0">
                <a:ln w="0"/>
                <a:solidFill>
                  <a:schemeClr val="tx1"/>
                </a:solidFill>
                <a:effectLst>
                  <a:outerShdw blurRad="279400" dist="19050" dir="3900000" algn="tl" rotWithShape="0">
                    <a:schemeClr val="dk1">
                      <a:alpha val="40000"/>
                    </a:schemeClr>
                  </a:outerShdw>
                </a:effectLst>
                <a:latin typeface="華康隸書體W7" panose="02010609010101010101" pitchFamily="49" charset="-120"/>
                <a:ea typeface="華康隸書體W7" panose="02010609010101010101" pitchFamily="49" charset="-120"/>
              </a:rPr>
              <a:t>教學者：魏錦雀</a:t>
            </a:r>
            <a:endParaRPr lang="en-US" altLang="zh-TW" sz="4800" b="0" cap="none" spc="0" dirty="0" smtClean="0">
              <a:ln w="0"/>
              <a:solidFill>
                <a:schemeClr val="tx1"/>
              </a:solidFill>
              <a:effectLst>
                <a:outerShdw blurRad="279400" dist="19050" dir="3900000" algn="tl" rotWithShape="0">
                  <a:schemeClr val="dk1">
                    <a:alpha val="40000"/>
                  </a:schemeClr>
                </a:outerShdw>
              </a:effectLst>
              <a:latin typeface="華康隸書體W7" panose="02010609010101010101" pitchFamily="49" charset="-120"/>
              <a:ea typeface="華康隸書體W7" panose="02010609010101010101" pitchFamily="49" charset="-120"/>
            </a:endParaRPr>
          </a:p>
          <a:p>
            <a:endParaRPr lang="en-US" altLang="zh-TW" sz="5400" dirty="0">
              <a:ln w="0"/>
              <a:effectLst>
                <a:outerShdw blurRad="279400" dist="19050" dir="3900000" algn="tl" rotWithShape="0">
                  <a:schemeClr val="dk1">
                    <a:alpha val="40000"/>
                  </a:schemeClr>
                </a:outerShdw>
              </a:effectLst>
            </a:endParaRPr>
          </a:p>
          <a:p>
            <a:endParaRPr lang="zh-TW" altLang="en-US" sz="5400" b="0" cap="none" spc="0" dirty="0">
              <a:ln w="0"/>
              <a:solidFill>
                <a:schemeClr val="tx1"/>
              </a:solidFill>
              <a:effectLst>
                <a:outerShdw blurRad="279400" dist="19050" dir="39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3393126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838201" y="365125"/>
            <a:ext cx="4876800" cy="1030538"/>
          </a:xfrm>
          <a:solidFill>
            <a:schemeClr val="accent2">
              <a:lumMod val="60000"/>
              <a:lumOff val="40000"/>
            </a:schemeClr>
          </a:solidFill>
        </p:spPr>
        <p:txBody>
          <a:bodyPr>
            <a:normAutofit/>
          </a:bodyPr>
          <a:lstStyle/>
          <a:p>
            <a:r>
              <a:rPr lang="zh-TW" altLang="en-US" sz="6000" smtClean="0">
                <a:solidFill>
                  <a:srgbClr val="00206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一、班級介紹</a:t>
            </a:r>
            <a:endParaRPr lang="zh-TW" altLang="en-US" sz="6000" dirty="0">
              <a:solidFill>
                <a:srgbClr val="00206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838200" y="1636295"/>
            <a:ext cx="10515600" cy="4993105"/>
          </a:xfrm>
          <a:solidFill>
            <a:srgbClr val="92D050">
              <a:alpha val="68000"/>
            </a:srgbClr>
          </a:solidFill>
        </p:spPr>
        <p:txBody>
          <a:bodyPr>
            <a:normAutofit fontScale="47500" lnSpcReduction="20000"/>
          </a:bodyPr>
          <a:lstStyle/>
          <a:p>
            <a:pPr>
              <a:lnSpc>
                <a:spcPct val="120000"/>
              </a:lnSpc>
              <a:buClr>
                <a:srgbClr val="0070C0"/>
              </a:buClr>
            </a:pPr>
            <a:r>
              <a:rPr lang="zh-TW" altLang="en-US" sz="8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班級：三年</a:t>
            </a:r>
            <a:r>
              <a:rPr lang="en-US" altLang="zh-TW" sz="8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3</a:t>
            </a:r>
            <a:r>
              <a:rPr lang="zh-TW" altLang="en-US" sz="8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班</a:t>
            </a:r>
            <a:endParaRPr lang="en-US" altLang="zh-TW" sz="8000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>
              <a:lnSpc>
                <a:spcPct val="120000"/>
              </a:lnSpc>
              <a:buClr>
                <a:srgbClr val="0070C0"/>
              </a:buClr>
            </a:pPr>
            <a:r>
              <a:rPr lang="zh-TW" altLang="en-US" sz="8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人數：</a:t>
            </a:r>
            <a:r>
              <a:rPr lang="en-US" altLang="zh-TW" sz="8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27</a:t>
            </a:r>
            <a:r>
              <a:rPr lang="zh-TW" altLang="en-US" sz="8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人</a:t>
            </a:r>
            <a:r>
              <a:rPr lang="en-US" altLang="zh-TW" sz="8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zh-TW" altLang="en-US" sz="8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其中兩人國、數於資源班上課</a:t>
            </a:r>
            <a:r>
              <a:rPr lang="en-US" altLang="zh-TW" sz="8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</a:p>
          <a:p>
            <a:pPr>
              <a:lnSpc>
                <a:spcPct val="120000"/>
              </a:lnSpc>
              <a:buClr>
                <a:srgbClr val="0070C0"/>
              </a:buClr>
            </a:pPr>
            <a:r>
              <a:rPr lang="zh-TW" altLang="en-US" sz="8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導師：魏錦雀</a:t>
            </a:r>
            <a:endParaRPr lang="en-US" altLang="zh-TW" sz="8000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>
              <a:lnSpc>
                <a:spcPct val="120000"/>
              </a:lnSpc>
              <a:buClr>
                <a:srgbClr val="0070C0"/>
              </a:buClr>
            </a:pPr>
            <a:r>
              <a:rPr lang="zh-TW" altLang="en-US" sz="8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學生特質：</a:t>
            </a:r>
            <a:r>
              <a:rPr lang="zh-TW" altLang="en-US" sz="8000" dirty="0" smtClean="0">
                <a:solidFill>
                  <a:srgbClr val="C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大多數 勇於發問 互助合作</a:t>
            </a:r>
            <a:r>
              <a:rPr lang="zh-TW" altLang="en-US" sz="8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         </a:t>
            </a:r>
            <a:endParaRPr lang="en-US" altLang="zh-TW" sz="8000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0" indent="0">
              <a:lnSpc>
                <a:spcPct val="120000"/>
              </a:lnSpc>
              <a:buClr>
                <a:srgbClr val="0070C0"/>
              </a:buClr>
              <a:buNone/>
            </a:pPr>
            <a:r>
              <a:rPr lang="zh-TW" altLang="en-US" sz="8000" dirty="0">
                <a:latin typeface="標楷體" panose="03000509000000000000" pitchFamily="65" charset="-120"/>
                <a:ea typeface="標楷體" panose="03000509000000000000" pitchFamily="65" charset="-120"/>
              </a:rPr>
              <a:t> </a:t>
            </a:r>
            <a:r>
              <a:rPr lang="zh-TW" altLang="en-US" sz="8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          </a:t>
            </a:r>
            <a:r>
              <a:rPr lang="zh-TW" altLang="en-US" sz="8000" dirty="0" smtClean="0">
                <a:solidFill>
                  <a:srgbClr val="7030A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極少數 被動分心</a:t>
            </a:r>
            <a:endParaRPr lang="en-US" altLang="zh-TW" sz="8000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>
              <a:lnSpc>
                <a:spcPct val="120000"/>
              </a:lnSpc>
              <a:buClr>
                <a:srgbClr val="0070C0"/>
              </a:buClr>
            </a:pPr>
            <a:r>
              <a:rPr lang="zh-TW" altLang="en-US" sz="8000" dirty="0" smtClean="0">
                <a:solidFill>
                  <a:srgbClr val="00206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分組學習：異質性分組，分為</a:t>
            </a:r>
            <a:r>
              <a:rPr lang="en-US" altLang="zh-TW" sz="8000" dirty="0" smtClean="0">
                <a:solidFill>
                  <a:srgbClr val="00206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4</a:t>
            </a:r>
            <a:r>
              <a:rPr lang="zh-TW" altLang="en-US" sz="8000" dirty="0" smtClean="0">
                <a:solidFill>
                  <a:srgbClr val="00206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組</a:t>
            </a:r>
            <a:endParaRPr lang="en-US" altLang="zh-TW" sz="8000" dirty="0" smtClean="0">
              <a:solidFill>
                <a:srgbClr val="00206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0" indent="0">
              <a:buClr>
                <a:srgbClr val="0070C0"/>
              </a:buClr>
              <a:buNone/>
            </a:pPr>
            <a:r>
              <a:rPr lang="zh-TW" altLang="en-US" sz="6000" dirty="0">
                <a:latin typeface="標楷體" panose="03000509000000000000" pitchFamily="65" charset="-120"/>
                <a:ea typeface="標楷體" panose="03000509000000000000" pitchFamily="65" charset="-120"/>
              </a:rPr>
              <a:t> </a:t>
            </a:r>
            <a:r>
              <a:rPr lang="zh-TW" altLang="en-US" sz="6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      </a:t>
            </a:r>
            <a:endParaRPr lang="en-US" altLang="zh-TW" sz="4800" dirty="0" smtClean="0">
              <a:solidFill>
                <a:srgbClr val="7030A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5888251" y="3244334"/>
            <a:ext cx="41549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：</a:t>
            </a:r>
            <a:endParaRPr lang="zh-TW" altLang="en-US" dirty="0"/>
          </a:p>
        </p:txBody>
      </p:sp>
      <p:sp>
        <p:nvSpPr>
          <p:cNvPr id="5" name="矩形 4"/>
          <p:cNvSpPr/>
          <p:nvPr/>
        </p:nvSpPr>
        <p:spPr>
          <a:xfrm>
            <a:off x="5888251" y="3244334"/>
            <a:ext cx="41549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：</a:t>
            </a:r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31835859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75846" y="162818"/>
            <a:ext cx="5050051" cy="1030538"/>
          </a:xfrm>
          <a:solidFill>
            <a:srgbClr val="00B0F0"/>
          </a:solidFill>
        </p:spPr>
        <p:txBody>
          <a:bodyPr>
            <a:normAutofit/>
          </a:bodyPr>
          <a:lstStyle/>
          <a:p>
            <a:r>
              <a:rPr lang="zh-TW" altLang="en-US" sz="6000" dirty="0">
                <a:solidFill>
                  <a:srgbClr val="00206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二</a:t>
            </a:r>
            <a:r>
              <a:rPr lang="zh-TW" altLang="en-US" sz="6000" dirty="0" smtClean="0">
                <a:solidFill>
                  <a:srgbClr val="00206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、課程介紹</a:t>
            </a:r>
            <a:endParaRPr lang="zh-TW" altLang="en-US" sz="6000" dirty="0">
              <a:solidFill>
                <a:srgbClr val="00206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5888251" y="3244334"/>
            <a:ext cx="41549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：</a:t>
            </a:r>
            <a:endParaRPr lang="zh-TW" altLang="en-US" dirty="0"/>
          </a:p>
        </p:txBody>
      </p:sp>
      <p:sp>
        <p:nvSpPr>
          <p:cNvPr id="5" name="矩形 4"/>
          <p:cNvSpPr/>
          <p:nvPr/>
        </p:nvSpPr>
        <p:spPr>
          <a:xfrm>
            <a:off x="5888251" y="3244334"/>
            <a:ext cx="41549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：</a:t>
            </a:r>
            <a:endParaRPr lang="zh-TW" altLang="en-US" dirty="0"/>
          </a:p>
        </p:txBody>
      </p:sp>
      <p:sp>
        <p:nvSpPr>
          <p:cNvPr id="8" name="內容版面配置區 2"/>
          <p:cNvSpPr>
            <a:spLocks noGrp="1"/>
          </p:cNvSpPr>
          <p:nvPr>
            <p:ph idx="1"/>
          </p:nvPr>
        </p:nvSpPr>
        <p:spPr>
          <a:xfrm>
            <a:off x="175845" y="1354015"/>
            <a:ext cx="11411809" cy="5362095"/>
          </a:xfrm>
          <a:solidFill>
            <a:srgbClr val="FFFF66">
              <a:alpha val="68000"/>
            </a:srgbClr>
          </a:solidFill>
        </p:spPr>
        <p:txBody>
          <a:bodyPr>
            <a:normAutofit fontScale="47500" lnSpcReduction="20000"/>
          </a:bodyPr>
          <a:lstStyle/>
          <a:p>
            <a:pPr>
              <a:lnSpc>
                <a:spcPct val="120000"/>
              </a:lnSpc>
              <a:buClr>
                <a:srgbClr val="3BA32D"/>
              </a:buClr>
            </a:pPr>
            <a:r>
              <a:rPr lang="zh-TW" altLang="en-US" sz="9000" dirty="0" smtClean="0">
                <a:solidFill>
                  <a:srgbClr val="00206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版本：康軒三下</a:t>
            </a:r>
            <a:endParaRPr lang="en-US" altLang="zh-TW" sz="9000" dirty="0" smtClean="0">
              <a:solidFill>
                <a:srgbClr val="00206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>
              <a:lnSpc>
                <a:spcPct val="120000"/>
              </a:lnSpc>
              <a:buClr>
                <a:srgbClr val="3BA32D"/>
              </a:buClr>
            </a:pPr>
            <a:r>
              <a:rPr lang="zh-TW" altLang="en-US" sz="9000" dirty="0" smtClean="0">
                <a:solidFill>
                  <a:srgbClr val="210957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第三課：下雨的時候</a:t>
            </a:r>
            <a:r>
              <a:rPr lang="en-US" altLang="zh-TW" sz="9000" dirty="0" smtClean="0">
                <a:solidFill>
                  <a:srgbClr val="210957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zh-TW" altLang="en-US" sz="9000" dirty="0" smtClean="0">
                <a:solidFill>
                  <a:srgbClr val="210957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本次課程為第五節</a:t>
            </a:r>
            <a:r>
              <a:rPr lang="en-US" altLang="zh-TW" sz="9000" dirty="0" smtClean="0">
                <a:solidFill>
                  <a:srgbClr val="210957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</a:p>
          <a:p>
            <a:pPr>
              <a:lnSpc>
                <a:spcPct val="120000"/>
              </a:lnSpc>
              <a:buClr>
                <a:srgbClr val="3BA32D"/>
              </a:buClr>
            </a:pPr>
            <a:r>
              <a:rPr lang="zh-TW" altLang="en-US" sz="9000" dirty="0" smtClean="0">
                <a:solidFill>
                  <a:srgbClr val="00206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文體</a:t>
            </a:r>
            <a:r>
              <a:rPr lang="en-US" altLang="zh-TW" sz="9000" dirty="0" smtClean="0">
                <a:solidFill>
                  <a:srgbClr val="00206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:</a:t>
            </a:r>
            <a:r>
              <a:rPr lang="zh-TW" altLang="en-US" sz="9000" dirty="0">
                <a:solidFill>
                  <a:srgbClr val="C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記敘文</a:t>
            </a:r>
            <a:endParaRPr lang="en-US" altLang="zh-TW" sz="9000" dirty="0" smtClean="0">
              <a:solidFill>
                <a:srgbClr val="C0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>
              <a:lnSpc>
                <a:spcPct val="120000"/>
              </a:lnSpc>
              <a:buClr>
                <a:srgbClr val="3BA32D"/>
              </a:buClr>
            </a:pPr>
            <a:r>
              <a:rPr lang="zh-TW" altLang="en-US" sz="9000" dirty="0" smtClean="0">
                <a:solidFill>
                  <a:srgbClr val="00206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四段自然段可分成兩</a:t>
            </a:r>
            <a:r>
              <a:rPr lang="zh-TW" altLang="en-US" sz="9000" dirty="0">
                <a:solidFill>
                  <a:srgbClr val="00206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大</a:t>
            </a:r>
            <a:r>
              <a:rPr lang="zh-TW" altLang="en-US" sz="9000" dirty="0" smtClean="0">
                <a:solidFill>
                  <a:srgbClr val="00206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段</a:t>
            </a:r>
            <a:r>
              <a:rPr lang="en-US" altLang="zh-TW" sz="9000" dirty="0" smtClean="0">
                <a:solidFill>
                  <a:srgbClr val="00206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:</a:t>
            </a:r>
          </a:p>
          <a:p>
            <a:pPr marL="0" indent="0">
              <a:lnSpc>
                <a:spcPct val="120000"/>
              </a:lnSpc>
              <a:buClr>
                <a:srgbClr val="3BA32D"/>
              </a:buClr>
              <a:buNone/>
            </a:pPr>
            <a:r>
              <a:rPr lang="zh-TW" altLang="en-US" sz="9000" dirty="0" smtClean="0">
                <a:solidFill>
                  <a:srgbClr val="00206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     </a:t>
            </a:r>
            <a:r>
              <a:rPr lang="zh-TW" altLang="en-US" sz="9000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第</a:t>
            </a:r>
            <a:r>
              <a:rPr lang="en-US" altLang="zh-TW" sz="9000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1</a:t>
            </a:r>
            <a:r>
              <a:rPr lang="zh-TW" altLang="en-US" sz="9000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、</a:t>
            </a:r>
            <a:r>
              <a:rPr lang="en-US" altLang="zh-TW" sz="9000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2</a:t>
            </a:r>
            <a:r>
              <a:rPr lang="zh-TW" altLang="en-US" sz="9000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、</a:t>
            </a:r>
            <a:r>
              <a:rPr lang="en-US" altLang="zh-TW" sz="9000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3</a:t>
            </a:r>
            <a:r>
              <a:rPr lang="zh-TW" altLang="en-US" sz="9000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段</a:t>
            </a:r>
            <a:r>
              <a:rPr lang="en-US" altLang="zh-TW" sz="9000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-</a:t>
            </a:r>
            <a:r>
              <a:rPr lang="zh-TW" altLang="en-US" sz="9000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作者喜歡做的事</a:t>
            </a:r>
            <a:endParaRPr lang="en-US" altLang="zh-TW" sz="9000" dirty="0">
              <a:solidFill>
                <a:srgbClr val="FF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0" indent="0">
              <a:lnSpc>
                <a:spcPct val="120000"/>
              </a:lnSpc>
              <a:buClr>
                <a:srgbClr val="3BA32D"/>
              </a:buClr>
              <a:buNone/>
            </a:pPr>
            <a:r>
              <a:rPr lang="zh-TW" altLang="en-US" sz="9000" dirty="0" smtClean="0">
                <a:solidFill>
                  <a:srgbClr val="00206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     </a:t>
            </a:r>
            <a:r>
              <a:rPr lang="zh-TW" altLang="en-US" sz="9000" dirty="0" smtClean="0">
                <a:solidFill>
                  <a:srgbClr val="C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第   </a:t>
            </a:r>
            <a:r>
              <a:rPr lang="en-US" altLang="zh-TW" sz="9000" dirty="0" smtClean="0">
                <a:solidFill>
                  <a:srgbClr val="C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4</a:t>
            </a:r>
            <a:r>
              <a:rPr lang="zh-TW" altLang="en-US" sz="9000" dirty="0" smtClean="0">
                <a:solidFill>
                  <a:srgbClr val="C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   段</a:t>
            </a:r>
            <a:r>
              <a:rPr lang="en-US" altLang="zh-TW" sz="9000" dirty="0">
                <a:solidFill>
                  <a:srgbClr val="C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-</a:t>
            </a:r>
            <a:r>
              <a:rPr lang="zh-TW" altLang="en-US" sz="9000" dirty="0" smtClean="0">
                <a:solidFill>
                  <a:srgbClr val="C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特別想念的人</a:t>
            </a:r>
            <a:endParaRPr lang="en-US" altLang="zh-TW" sz="4400" dirty="0" smtClean="0">
              <a:solidFill>
                <a:srgbClr val="C0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>
              <a:buClr>
                <a:srgbClr val="3BA32D"/>
              </a:buClr>
            </a:pPr>
            <a:r>
              <a:rPr lang="zh-TW" altLang="en-US" sz="4400" dirty="0">
                <a:solidFill>
                  <a:srgbClr val="C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 </a:t>
            </a:r>
            <a:r>
              <a:rPr lang="zh-TW" altLang="en-US" sz="4400" dirty="0" smtClean="0">
                <a:solidFill>
                  <a:srgbClr val="C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   </a:t>
            </a:r>
            <a:endParaRPr lang="en-US" altLang="zh-TW" sz="4400" dirty="0" smtClean="0">
              <a:solidFill>
                <a:srgbClr val="C0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>
              <a:buClr>
                <a:srgbClr val="3BA32D"/>
              </a:buClr>
            </a:pPr>
            <a:endParaRPr lang="en-US" altLang="zh-TW" sz="4400" dirty="0" smtClean="0">
              <a:solidFill>
                <a:srgbClr val="00206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>
              <a:buClr>
                <a:srgbClr val="3BA32D"/>
              </a:buClr>
            </a:pPr>
            <a:endParaRPr lang="en-US" altLang="zh-TW" sz="4800" dirty="0" smtClean="0">
              <a:solidFill>
                <a:srgbClr val="7030A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9489469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75846" y="162818"/>
            <a:ext cx="5050051" cy="1030538"/>
          </a:xfrm>
          <a:solidFill>
            <a:srgbClr val="00B0F0"/>
          </a:solidFill>
        </p:spPr>
        <p:txBody>
          <a:bodyPr>
            <a:normAutofit/>
          </a:bodyPr>
          <a:lstStyle/>
          <a:p>
            <a:r>
              <a:rPr lang="zh-TW" altLang="en-US" sz="6000" dirty="0">
                <a:solidFill>
                  <a:srgbClr val="00206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二</a:t>
            </a:r>
            <a:r>
              <a:rPr lang="zh-TW" altLang="en-US" sz="6000" dirty="0" smtClean="0">
                <a:solidFill>
                  <a:srgbClr val="00206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、課程介紹</a:t>
            </a:r>
            <a:endParaRPr lang="zh-TW" altLang="en-US" sz="6000" dirty="0">
              <a:solidFill>
                <a:srgbClr val="00206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5888251" y="3244334"/>
            <a:ext cx="41549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：</a:t>
            </a:r>
            <a:endParaRPr lang="zh-TW" altLang="en-US" dirty="0"/>
          </a:p>
        </p:txBody>
      </p:sp>
      <p:sp>
        <p:nvSpPr>
          <p:cNvPr id="5" name="矩形 4"/>
          <p:cNvSpPr/>
          <p:nvPr/>
        </p:nvSpPr>
        <p:spPr>
          <a:xfrm>
            <a:off x="5888251" y="3244334"/>
            <a:ext cx="41549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：</a:t>
            </a:r>
            <a:endParaRPr lang="zh-TW" altLang="en-US" dirty="0"/>
          </a:p>
        </p:txBody>
      </p:sp>
      <p:sp>
        <p:nvSpPr>
          <p:cNvPr id="8" name="內容版面配置區 2"/>
          <p:cNvSpPr>
            <a:spLocks noGrp="1"/>
          </p:cNvSpPr>
          <p:nvPr>
            <p:ph idx="1"/>
          </p:nvPr>
        </p:nvSpPr>
        <p:spPr>
          <a:xfrm>
            <a:off x="175846" y="1354015"/>
            <a:ext cx="11177954" cy="5263353"/>
          </a:xfrm>
          <a:solidFill>
            <a:srgbClr val="FFFF66">
              <a:alpha val="68000"/>
            </a:srgbClr>
          </a:solidFill>
        </p:spPr>
        <p:txBody>
          <a:bodyPr>
            <a:normAutofit/>
          </a:bodyPr>
          <a:lstStyle/>
          <a:p>
            <a:pPr>
              <a:buClr>
                <a:srgbClr val="FF0000"/>
              </a:buClr>
            </a:pPr>
            <a:r>
              <a:rPr lang="zh-TW" altLang="en-US" sz="4400" dirty="0" smtClean="0">
                <a:solidFill>
                  <a:srgbClr val="00206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心智圖：</a:t>
            </a:r>
            <a:endParaRPr lang="en-US" altLang="zh-TW" sz="4400" dirty="0" smtClean="0">
              <a:solidFill>
                <a:srgbClr val="00206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>
              <a:buClr>
                <a:srgbClr val="FF0000"/>
              </a:buClr>
            </a:pPr>
            <a:endParaRPr lang="en-US" altLang="zh-TW" sz="4800" dirty="0" smtClean="0">
              <a:solidFill>
                <a:srgbClr val="7030A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pic>
        <p:nvPicPr>
          <p:cNvPr id="9" name="圖片 8"/>
          <p:cNvPicPr/>
          <p:nvPr/>
        </p:nvPicPr>
        <p:blipFill rotWithShape="1">
          <a:blip r:embed="rId2"/>
          <a:srcRect l="17621" t="10850" r="23292" b="32199"/>
          <a:stretch/>
        </p:blipFill>
        <p:spPr bwMode="auto">
          <a:xfrm>
            <a:off x="405760" y="2175642"/>
            <a:ext cx="10718125" cy="4221009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29535608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558751" y="254766"/>
            <a:ext cx="5166360" cy="1030538"/>
          </a:xfrm>
          <a:solidFill>
            <a:srgbClr val="00B0F0"/>
          </a:solidFill>
        </p:spPr>
        <p:txBody>
          <a:bodyPr>
            <a:normAutofit/>
          </a:bodyPr>
          <a:lstStyle/>
          <a:p>
            <a:r>
              <a:rPr lang="zh-TW" altLang="en-US" sz="6000" dirty="0">
                <a:solidFill>
                  <a:srgbClr val="00206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二</a:t>
            </a:r>
            <a:r>
              <a:rPr lang="zh-TW" altLang="en-US" sz="6000" dirty="0" smtClean="0">
                <a:solidFill>
                  <a:srgbClr val="00206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、課程介紹</a:t>
            </a:r>
            <a:endParaRPr lang="zh-TW" altLang="en-US" sz="6000" dirty="0">
              <a:solidFill>
                <a:srgbClr val="00206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5888251" y="3244334"/>
            <a:ext cx="41549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：</a:t>
            </a:r>
            <a:endParaRPr lang="zh-TW" altLang="en-US" dirty="0"/>
          </a:p>
        </p:txBody>
      </p:sp>
      <p:sp>
        <p:nvSpPr>
          <p:cNvPr id="5" name="矩形 4"/>
          <p:cNvSpPr/>
          <p:nvPr/>
        </p:nvSpPr>
        <p:spPr>
          <a:xfrm>
            <a:off x="5888251" y="3244334"/>
            <a:ext cx="41549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：</a:t>
            </a:r>
            <a:endParaRPr lang="zh-TW" altLang="en-US" dirty="0"/>
          </a:p>
        </p:txBody>
      </p:sp>
      <p:sp>
        <p:nvSpPr>
          <p:cNvPr id="8" name="矩形 7"/>
          <p:cNvSpPr/>
          <p:nvPr/>
        </p:nvSpPr>
        <p:spPr>
          <a:xfrm>
            <a:off x="4758158" y="6359539"/>
            <a:ext cx="2695903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 algn="just">
              <a:lnSpc>
                <a:spcPct val="90000"/>
              </a:lnSpc>
              <a:spcBef>
                <a:spcPts val="1000"/>
              </a:spcBef>
              <a:buClr>
                <a:srgbClr val="FF0000"/>
              </a:buClr>
            </a:pPr>
            <a:r>
              <a:rPr lang="zh-TW" altLang="en-US" sz="4000" b="1" dirty="0">
                <a:solidFill>
                  <a:srgbClr val="00206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 </a:t>
            </a:r>
            <a:r>
              <a:rPr lang="zh-TW" altLang="en-US" sz="4000" b="1" dirty="0" smtClean="0">
                <a:solidFill>
                  <a:srgbClr val="00206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 </a:t>
            </a:r>
            <a:r>
              <a:rPr lang="zh-TW" altLang="en-US" sz="2800" b="1" dirty="0" smtClean="0">
                <a:solidFill>
                  <a:srgbClr val="00206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教學</a:t>
            </a:r>
            <a:r>
              <a:rPr lang="zh-TW" altLang="en-US" sz="2800" b="1" dirty="0">
                <a:solidFill>
                  <a:srgbClr val="00206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架構</a:t>
            </a:r>
            <a:r>
              <a:rPr lang="zh-TW" altLang="en-US" sz="2800" b="1" dirty="0" smtClean="0">
                <a:solidFill>
                  <a:srgbClr val="00206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圖</a:t>
            </a:r>
            <a:endParaRPr lang="en-US" altLang="zh-TW" sz="2800" b="1" dirty="0">
              <a:solidFill>
                <a:srgbClr val="00206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grpSp>
        <p:nvGrpSpPr>
          <p:cNvPr id="14" name="群組 13"/>
          <p:cNvGrpSpPr/>
          <p:nvPr/>
        </p:nvGrpSpPr>
        <p:grpSpPr>
          <a:xfrm>
            <a:off x="206622" y="1580355"/>
            <a:ext cx="11036978" cy="4631313"/>
            <a:chOff x="0" y="0"/>
            <a:chExt cx="5384063" cy="2838579"/>
          </a:xfrm>
        </p:grpSpPr>
        <p:sp>
          <p:nvSpPr>
            <p:cNvPr id="15" name="文字方塊 10"/>
            <p:cNvSpPr txBox="1"/>
            <p:nvPr/>
          </p:nvSpPr>
          <p:spPr>
            <a:xfrm>
              <a:off x="2110154" y="0"/>
              <a:ext cx="1630045" cy="351155"/>
            </a:xfrm>
            <a:prstGeom prst="rect">
              <a:avLst/>
            </a:prstGeom>
            <a:solidFill>
              <a:schemeClr val="accent2"/>
            </a:solidFill>
            <a:ln w="6350">
              <a:noFill/>
            </a:ln>
            <a:effectLst/>
          </p:spPr>
          <p:style>
            <a:lnRef idx="0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ot="0" spcFirstLastPara="0" vert="horz" wrap="square" lIns="91440" tIns="45720" rIns="91440" bIns="45720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>
                <a:spcAft>
                  <a:spcPts val="0"/>
                </a:spcAft>
              </a:pPr>
              <a:r>
                <a:rPr lang="zh-TW" sz="2400" kern="100" dirty="0">
                  <a:solidFill>
                    <a:srgbClr val="FFFF00"/>
                  </a:solidFill>
                  <a:effectLst/>
                  <a:latin typeface="標楷體" panose="03000509000000000000" pitchFamily="65" charset="-120"/>
                  <a:ea typeface="標楷體" panose="03000509000000000000" pitchFamily="65" charset="-120"/>
                  <a:cs typeface="Times New Roman" panose="02020603050405020304" pitchFamily="18" charset="0"/>
                </a:rPr>
                <a:t>和「雨」相關的成語</a:t>
              </a:r>
            </a:p>
          </p:txBody>
        </p:sp>
        <p:grpSp>
          <p:nvGrpSpPr>
            <p:cNvPr id="16" name="群組 15"/>
            <p:cNvGrpSpPr/>
            <p:nvPr/>
          </p:nvGrpSpPr>
          <p:grpSpPr>
            <a:xfrm>
              <a:off x="0" y="409242"/>
              <a:ext cx="5384063" cy="2429337"/>
              <a:chOff x="0" y="0"/>
              <a:chExt cx="5384063" cy="2429337"/>
            </a:xfrm>
          </p:grpSpPr>
          <p:pic>
            <p:nvPicPr>
              <p:cNvPr id="17" name="圖片 16"/>
              <p:cNvPicPr>
                <a:picLocks noChangeAspect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741751" y="0"/>
                <a:ext cx="4272280" cy="1987550"/>
              </a:xfrm>
              <a:prstGeom prst="rect">
                <a:avLst/>
              </a:prstGeom>
              <a:noFill/>
            </p:spPr>
          </p:pic>
          <p:sp>
            <p:nvSpPr>
              <p:cNvPr id="18" name="文字方塊 11"/>
              <p:cNvSpPr txBox="1"/>
              <p:nvPr/>
            </p:nvSpPr>
            <p:spPr>
              <a:xfrm>
                <a:off x="2206070" y="2078182"/>
                <a:ext cx="1508760" cy="351155"/>
              </a:xfrm>
              <a:prstGeom prst="rect">
                <a:avLst/>
              </a:prstGeom>
              <a:solidFill>
                <a:srgbClr val="FFC000"/>
              </a:solidFill>
              <a:ln w="6350">
                <a:noFill/>
              </a:ln>
              <a:effectLst/>
            </p:spPr>
            <p:style>
              <a:lnRef idx="0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dk1"/>
              </a:fontRef>
            </p:style>
            <p:txBody>
              <a:bodyPr rot="0" spcFirstLastPara="0" vert="horz" wrap="square" lIns="91440" tIns="45720" rIns="91440" bIns="45720" numCol="1" spcCol="0" rtlCol="0" fromWordArt="0" anchor="t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>
                  <a:spcAft>
                    <a:spcPts val="0"/>
                  </a:spcAft>
                </a:pPr>
                <a:r>
                  <a:rPr lang="zh-TW" sz="2400" kern="100" dirty="0">
                    <a:solidFill>
                      <a:srgbClr val="7030A0"/>
                    </a:solidFill>
                    <a:effectLst/>
                    <a:latin typeface="標楷體" panose="03000509000000000000" pitchFamily="65" charset="-120"/>
                    <a:ea typeface="標楷體" panose="03000509000000000000" pitchFamily="65" charset="-120"/>
                    <a:cs typeface="Times New Roman" panose="02020603050405020304" pitchFamily="18" charset="0"/>
                  </a:rPr>
                  <a:t>與作者想法異、同</a:t>
                </a:r>
              </a:p>
            </p:txBody>
          </p:sp>
          <p:sp>
            <p:nvSpPr>
              <p:cNvPr id="19" name="文字方塊 18"/>
              <p:cNvSpPr txBox="1"/>
              <p:nvPr/>
            </p:nvSpPr>
            <p:spPr>
              <a:xfrm>
                <a:off x="4648733" y="876034"/>
                <a:ext cx="735330" cy="300355"/>
              </a:xfrm>
              <a:prstGeom prst="rect">
                <a:avLst/>
              </a:prstGeom>
              <a:solidFill>
                <a:schemeClr val="accent3">
                  <a:lumMod val="60000"/>
                  <a:lumOff val="40000"/>
                </a:schemeClr>
              </a:solidFill>
              <a:ln w="6350">
                <a:noFill/>
              </a:ln>
              <a:effectLst/>
            </p:spPr>
            <p:style>
              <a:lnRef idx="0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dk1"/>
              </a:fontRef>
            </p:style>
            <p:txBody>
              <a:bodyPr rot="0" spcFirstLastPara="0" vert="horz" wrap="square" lIns="91440" tIns="45720" rIns="91440" bIns="45720" numCol="1" spcCol="0" rtlCol="0" fromWordArt="0" anchor="t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>
                  <a:spcAft>
                    <a:spcPts val="0"/>
                  </a:spcAft>
                </a:pPr>
                <a:r>
                  <a:rPr lang="zh-TW" sz="2400" kern="100" dirty="0">
                    <a:solidFill>
                      <a:srgbClr val="C00000"/>
                    </a:solidFill>
                    <a:effectLst/>
                    <a:latin typeface="標楷體" panose="03000509000000000000" pitchFamily="65" charset="-120"/>
                    <a:ea typeface="標楷體" panose="03000509000000000000" pitchFamily="65" charset="-120"/>
                    <a:cs typeface="Times New Roman" panose="02020603050405020304" pitchFamily="18" charset="0"/>
                  </a:rPr>
                  <a:t>心智圖</a:t>
                </a:r>
              </a:p>
              <a:p>
                <a:pPr marL="228600">
                  <a:spcAft>
                    <a:spcPts val="0"/>
                  </a:spcAft>
                </a:pPr>
                <a:r>
                  <a:rPr lang="en-US" sz="2400" kern="100" dirty="0">
                    <a:effectLst/>
                    <a:latin typeface="標楷體" panose="03000509000000000000" pitchFamily="65" charset="-120"/>
                    <a:ea typeface="標楷體" panose="03000509000000000000" pitchFamily="65" charset="-120"/>
                    <a:cs typeface="Times New Roman" panose="02020603050405020304" pitchFamily="18" charset="0"/>
                  </a:rPr>
                  <a:t> </a:t>
                </a:r>
                <a:endParaRPr lang="zh-TW" sz="2400" kern="100" dirty="0">
                  <a:effectLst/>
                  <a:latin typeface="標楷體" panose="03000509000000000000" pitchFamily="65" charset="-120"/>
                  <a:ea typeface="標楷體" panose="03000509000000000000" pitchFamily="65" charset="-120"/>
                  <a:cs typeface="Times New Roman" panose="02020603050405020304" pitchFamily="18" charset="0"/>
                </a:endParaRPr>
              </a:p>
              <a:p>
                <a:pPr marL="228600">
                  <a:spcAft>
                    <a:spcPts val="0"/>
                  </a:spcAft>
                </a:pPr>
                <a:r>
                  <a:rPr lang="en-US" sz="2400" kern="100" dirty="0">
                    <a:effectLst/>
                    <a:latin typeface="標楷體" panose="03000509000000000000" pitchFamily="65" charset="-120"/>
                    <a:ea typeface="標楷體" panose="03000509000000000000" pitchFamily="65" charset="-120"/>
                    <a:cs typeface="Times New Roman" panose="02020603050405020304" pitchFamily="18" charset="0"/>
                  </a:rPr>
                  <a:t> </a:t>
                </a:r>
                <a:endParaRPr lang="zh-TW" sz="2400" kern="100" dirty="0">
                  <a:effectLst/>
                  <a:latin typeface="標楷體" panose="03000509000000000000" pitchFamily="65" charset="-120"/>
                  <a:ea typeface="標楷體" panose="03000509000000000000" pitchFamily="65" charset="-120"/>
                  <a:cs typeface="Times New Roman" panose="02020603050405020304" pitchFamily="18" charset="0"/>
                </a:endParaRPr>
              </a:p>
              <a:p>
                <a:pPr marL="304800">
                  <a:spcAft>
                    <a:spcPts val="0"/>
                  </a:spcAft>
                </a:pPr>
                <a:r>
                  <a:rPr lang="en-US" sz="2400" kern="100" dirty="0">
                    <a:effectLst/>
                    <a:latin typeface="標楷體" panose="03000509000000000000" pitchFamily="65" charset="-120"/>
                    <a:ea typeface="標楷體" panose="03000509000000000000" pitchFamily="65" charset="-120"/>
                    <a:cs typeface="Times New Roman" panose="02020603050405020304" pitchFamily="18" charset="0"/>
                  </a:rPr>
                  <a:t> </a:t>
                </a:r>
                <a:endParaRPr lang="zh-TW" sz="2400" kern="100" dirty="0">
                  <a:effectLst/>
                  <a:latin typeface="標楷體" panose="03000509000000000000" pitchFamily="65" charset="-120"/>
                  <a:ea typeface="標楷體" panose="03000509000000000000" pitchFamily="65" charset="-120"/>
                  <a:cs typeface="Times New Roman" panose="02020603050405020304" pitchFamily="18" charset="0"/>
                </a:endParaRPr>
              </a:p>
            </p:txBody>
          </p:sp>
          <p:sp>
            <p:nvSpPr>
              <p:cNvPr id="20" name="文字方塊 17"/>
              <p:cNvSpPr txBox="1"/>
              <p:nvPr/>
            </p:nvSpPr>
            <p:spPr>
              <a:xfrm>
                <a:off x="0" y="824879"/>
                <a:ext cx="1137285" cy="351155"/>
              </a:xfrm>
              <a:prstGeom prst="rect">
                <a:avLst/>
              </a:prstGeom>
              <a:solidFill>
                <a:schemeClr val="accent1">
                  <a:lumMod val="75000"/>
                </a:schemeClr>
              </a:solidFill>
              <a:ln w="6350">
                <a:noFill/>
              </a:ln>
              <a:effectLst/>
            </p:spPr>
            <p:style>
              <a:lnRef idx="0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dk1"/>
              </a:fontRef>
            </p:style>
            <p:txBody>
              <a:bodyPr rot="0" spcFirstLastPara="0" vert="horz" wrap="square" lIns="91440" tIns="45720" rIns="91440" bIns="45720" numCol="1" spcCol="0" rtlCol="0" fromWordArt="0" anchor="t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>
                  <a:spcAft>
                    <a:spcPts val="0"/>
                  </a:spcAft>
                </a:pPr>
                <a:r>
                  <a:rPr lang="zh-TW" sz="2400" kern="100">
                    <a:solidFill>
                      <a:schemeClr val="bg1"/>
                    </a:solidFill>
                    <a:effectLst/>
                    <a:latin typeface="標楷體" panose="03000509000000000000" pitchFamily="65" charset="-120"/>
                    <a:ea typeface="標楷體" panose="03000509000000000000" pitchFamily="65" charset="-120"/>
                    <a:cs typeface="Times New Roman" panose="02020603050405020304" pitchFamily="18" charset="0"/>
                  </a:rPr>
                  <a:t>寫出內心想法</a:t>
                </a: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9927236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4937760" cy="1030538"/>
          </a:xfrm>
          <a:solidFill>
            <a:srgbClr val="00B0F0"/>
          </a:solidFill>
        </p:spPr>
        <p:txBody>
          <a:bodyPr>
            <a:normAutofit/>
          </a:bodyPr>
          <a:lstStyle/>
          <a:p>
            <a:r>
              <a:rPr lang="zh-TW" altLang="en-US" sz="6000" dirty="0">
                <a:solidFill>
                  <a:srgbClr val="00206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二</a:t>
            </a:r>
            <a:r>
              <a:rPr lang="zh-TW" altLang="en-US" sz="6000" dirty="0" smtClean="0">
                <a:solidFill>
                  <a:srgbClr val="00206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、課程介紹</a:t>
            </a:r>
            <a:endParaRPr lang="zh-TW" altLang="en-US" sz="6000" dirty="0">
              <a:solidFill>
                <a:srgbClr val="00206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5888251" y="3244334"/>
            <a:ext cx="41549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：</a:t>
            </a:r>
            <a:endParaRPr lang="zh-TW" altLang="en-US" dirty="0"/>
          </a:p>
        </p:txBody>
      </p:sp>
      <p:sp>
        <p:nvSpPr>
          <p:cNvPr id="5" name="矩形 4"/>
          <p:cNvSpPr/>
          <p:nvPr/>
        </p:nvSpPr>
        <p:spPr>
          <a:xfrm>
            <a:off x="5888251" y="3244334"/>
            <a:ext cx="41549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：</a:t>
            </a:r>
            <a:endParaRPr lang="zh-TW" altLang="en-US" dirty="0"/>
          </a:p>
        </p:txBody>
      </p:sp>
      <p:sp>
        <p:nvSpPr>
          <p:cNvPr id="7" name="內容版面配置區 2"/>
          <p:cNvSpPr>
            <a:spLocks noGrp="1"/>
          </p:cNvSpPr>
          <p:nvPr>
            <p:ph idx="1"/>
          </p:nvPr>
        </p:nvSpPr>
        <p:spPr>
          <a:xfrm>
            <a:off x="838200" y="1612221"/>
            <a:ext cx="10515600" cy="5119655"/>
          </a:xfrm>
          <a:solidFill>
            <a:srgbClr val="FFFF66">
              <a:alpha val="68000"/>
            </a:srgbClr>
          </a:solidFill>
        </p:spPr>
        <p:txBody>
          <a:bodyPr>
            <a:normAutofit/>
          </a:bodyPr>
          <a:lstStyle/>
          <a:p>
            <a:pPr marL="0" indent="0">
              <a:buClr>
                <a:srgbClr val="7030A0"/>
              </a:buClr>
              <a:buNone/>
            </a:pPr>
            <a:r>
              <a:rPr lang="zh-TW" altLang="en-US" sz="6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教學目標</a:t>
            </a:r>
            <a:r>
              <a:rPr lang="zh-TW" altLang="en-US" sz="4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：</a:t>
            </a:r>
            <a:endParaRPr lang="en-US" altLang="zh-TW" sz="4800" dirty="0" smtClean="0">
              <a:solidFill>
                <a:srgbClr val="7030A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12" name="文字方塊 11"/>
          <p:cNvSpPr txBox="1"/>
          <p:nvPr/>
        </p:nvSpPr>
        <p:spPr>
          <a:xfrm>
            <a:off x="2933195" y="4114790"/>
            <a:ext cx="728366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zh-TW" altLang="en-US" sz="2800" dirty="0">
              <a:solidFill>
                <a:srgbClr val="7030A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13" name="文字方塊 12"/>
          <p:cNvSpPr txBox="1"/>
          <p:nvPr/>
        </p:nvSpPr>
        <p:spPr>
          <a:xfrm>
            <a:off x="2914519" y="5692964"/>
            <a:ext cx="728366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zh-TW" altLang="en-US" sz="2800" dirty="0">
              <a:solidFill>
                <a:srgbClr val="C0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grpSp>
        <p:nvGrpSpPr>
          <p:cNvPr id="41" name="群組 40"/>
          <p:cNvGrpSpPr/>
          <p:nvPr/>
        </p:nvGrpSpPr>
        <p:grpSpPr>
          <a:xfrm>
            <a:off x="1521011" y="2561471"/>
            <a:ext cx="9149978" cy="4055887"/>
            <a:chOff x="-236723" y="1109348"/>
            <a:chExt cx="3702050" cy="1796415"/>
          </a:xfrm>
        </p:grpSpPr>
        <p:pic>
          <p:nvPicPr>
            <p:cNvPr id="42" name="圖片 41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236723" y="1109348"/>
              <a:ext cx="3702050" cy="1796415"/>
            </a:xfrm>
            <a:prstGeom prst="rect">
              <a:avLst/>
            </a:prstGeom>
            <a:noFill/>
          </p:spPr>
        </p:pic>
        <p:grpSp>
          <p:nvGrpSpPr>
            <p:cNvPr id="43" name="群組 42"/>
            <p:cNvGrpSpPr/>
            <p:nvPr/>
          </p:nvGrpSpPr>
          <p:grpSpPr>
            <a:xfrm>
              <a:off x="441628" y="1186970"/>
              <a:ext cx="2948957" cy="1689551"/>
              <a:chOff x="-147858" y="1112704"/>
              <a:chExt cx="2948957" cy="1689551"/>
            </a:xfrm>
          </p:grpSpPr>
          <p:sp>
            <p:nvSpPr>
              <p:cNvPr id="44" name="文字方塊 23"/>
              <p:cNvSpPr txBox="1"/>
              <p:nvPr/>
            </p:nvSpPr>
            <p:spPr>
              <a:xfrm>
                <a:off x="-138575" y="1112704"/>
                <a:ext cx="2935032" cy="454879"/>
              </a:xfrm>
              <a:prstGeom prst="rect">
                <a:avLst/>
              </a:prstGeom>
              <a:noFill/>
              <a:ln w="6350">
                <a:noFill/>
              </a:ln>
              <a:effectLst/>
            </p:spPr>
            <p:style>
              <a:lnRef idx="0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dk1"/>
              </a:fontRef>
            </p:style>
            <p:txBody>
              <a:bodyPr rot="0" spcFirstLastPara="0" vert="horz" wrap="square" lIns="91440" tIns="45720" rIns="91440" bIns="45720" numCol="1" spcCol="0" rtlCol="0" fromWordArt="0" anchor="t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marL="342900" lvl="0" indent="-342900">
                  <a:spcAft>
                    <a:spcPts val="0"/>
                  </a:spcAft>
                  <a:buFont typeface="+mj-lt"/>
                  <a:buAutoNum type="arabicPeriod"/>
                </a:pPr>
                <a:r>
                  <a:rPr lang="zh-TW" sz="2400" kern="100" dirty="0">
                    <a:effectLst/>
                    <a:ea typeface="標楷體" panose="03000509000000000000" pitchFamily="65" charset="-120"/>
                    <a:cs typeface="Times New Roman" panose="02020603050405020304" pitchFamily="18" charset="0"/>
                  </a:rPr>
                  <a:t>能根據課文回答問題，完成心智圖</a:t>
                </a:r>
                <a:endParaRPr lang="zh-TW" sz="2400" kern="100" dirty="0">
                  <a:effectLst/>
                  <a:ea typeface="新細明體" panose="02020500000000000000" pitchFamily="18" charset="-120"/>
                  <a:cs typeface="Times New Roman" panose="02020603050405020304" pitchFamily="18" charset="0"/>
                </a:endParaRPr>
              </a:p>
              <a:p>
                <a:pPr marL="342900" lvl="0" indent="-342900">
                  <a:spcAft>
                    <a:spcPts val="0"/>
                  </a:spcAft>
                  <a:buFont typeface="+mj-lt"/>
                  <a:buAutoNum type="arabicPeriod"/>
                </a:pPr>
                <a:r>
                  <a:rPr lang="zh-TW" sz="2400" kern="100" dirty="0">
                    <a:effectLst/>
                    <a:ea typeface="標楷體" panose="03000509000000000000" pitchFamily="65" charset="-120"/>
                    <a:cs typeface="Times New Roman" panose="02020603050405020304" pitchFamily="18" charset="0"/>
                  </a:rPr>
                  <a:t>能將四段課文分為兩個意義段</a:t>
                </a:r>
                <a:endParaRPr lang="zh-TW" sz="2400" kern="100" dirty="0">
                  <a:effectLst/>
                  <a:ea typeface="新細明體" panose="02020500000000000000" pitchFamily="18" charset="-120"/>
                  <a:cs typeface="Times New Roman" panose="02020603050405020304" pitchFamily="18" charset="0"/>
                </a:endParaRPr>
              </a:p>
            </p:txBody>
          </p:sp>
          <p:sp>
            <p:nvSpPr>
              <p:cNvPr id="45" name="文字方塊 24"/>
              <p:cNvSpPr txBox="1"/>
              <p:nvPr/>
            </p:nvSpPr>
            <p:spPr>
              <a:xfrm>
                <a:off x="-147858" y="1725398"/>
                <a:ext cx="2935032" cy="454879"/>
              </a:xfrm>
              <a:prstGeom prst="rect">
                <a:avLst/>
              </a:prstGeom>
              <a:noFill/>
              <a:ln w="6350">
                <a:noFill/>
              </a:ln>
              <a:effectLst/>
            </p:spPr>
            <p:style>
              <a:lnRef idx="0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dk1"/>
              </a:fontRef>
            </p:style>
            <p:txBody>
              <a:bodyPr rot="0" spcFirstLastPara="0" vert="horz" wrap="square" lIns="91440" tIns="45720" rIns="91440" bIns="45720" numCol="1" spcCol="0" rtlCol="0" fromWordArt="0" anchor="t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marL="342900" indent="-342900">
                  <a:buFont typeface="+mj-lt"/>
                  <a:buAutoNum type="arabicPeriod"/>
                </a:pPr>
                <a:r>
                  <a:rPr lang="zh-TW" altLang="en-US" sz="2400" kern="100" dirty="0" smtClean="0">
                    <a:effectLst/>
                    <a:ea typeface="標楷體" panose="03000509000000000000" pitchFamily="65" charset="-120"/>
                    <a:cs typeface="Times New Roman" panose="02020603050405020304" pitchFamily="18" charset="0"/>
                  </a:rPr>
                  <a:t>能接納天氣晴雨的變化</a:t>
                </a:r>
                <a:endParaRPr lang="en-US" altLang="zh-TW" sz="2400" kern="100" dirty="0" smtClean="0">
                  <a:effectLst/>
                  <a:ea typeface="標楷體" panose="03000509000000000000" pitchFamily="65" charset="-120"/>
                  <a:cs typeface="Times New Roman" panose="02020603050405020304" pitchFamily="18" charset="0"/>
                </a:endParaRPr>
              </a:p>
              <a:p>
                <a:pPr marL="342900" indent="-342900">
                  <a:buFont typeface="+mj-lt"/>
                  <a:buAutoNum type="arabicPeriod"/>
                </a:pPr>
                <a:r>
                  <a:rPr lang="zh-TW" sz="2400" kern="100" dirty="0" smtClean="0">
                    <a:effectLst/>
                    <a:ea typeface="標楷體" panose="03000509000000000000" pitchFamily="65" charset="-120"/>
                    <a:cs typeface="Times New Roman" panose="02020603050405020304" pitchFamily="18" charset="0"/>
                  </a:rPr>
                  <a:t>能</a:t>
                </a:r>
                <a:r>
                  <a:rPr lang="zh-TW" sz="2400" kern="100" dirty="0">
                    <a:effectLst/>
                    <a:ea typeface="標楷體" panose="03000509000000000000" pitchFamily="65" charset="-120"/>
                    <a:cs typeface="Times New Roman" panose="02020603050405020304" pitchFamily="18" charset="0"/>
                  </a:rPr>
                  <a:t>體會生活</a:t>
                </a:r>
                <a:r>
                  <a:rPr lang="zh-TW" sz="2400" kern="100" dirty="0" smtClean="0">
                    <a:effectLst/>
                    <a:ea typeface="標楷體" panose="03000509000000000000" pitchFamily="65" charset="-120"/>
                    <a:cs typeface="Times New Roman" panose="02020603050405020304" pitchFamily="18" charset="0"/>
                  </a:rPr>
                  <a:t>未必美好</a:t>
                </a:r>
                <a:r>
                  <a:rPr lang="zh-TW" altLang="en-US" sz="2400" kern="100" dirty="0" smtClean="0">
                    <a:effectLst/>
                    <a:ea typeface="標楷體" panose="03000509000000000000" pitchFamily="65" charset="-120"/>
                    <a:cs typeface="Times New Roman" panose="02020603050405020304" pitchFamily="18" charset="0"/>
                  </a:rPr>
                  <a:t>，並</a:t>
                </a:r>
                <a:r>
                  <a:rPr lang="zh-TW" altLang="zh-TW" sz="2400" kern="100" dirty="0" smtClean="0">
                    <a:ea typeface="標楷體" panose="03000509000000000000" pitchFamily="65" charset="-120"/>
                    <a:cs typeface="Times New Roman" panose="02020603050405020304" pitchFamily="18" charset="0"/>
                  </a:rPr>
                  <a:t>珍惜</a:t>
                </a:r>
                <a:r>
                  <a:rPr lang="zh-TW" altLang="en-US" sz="2400" kern="100" dirty="0" smtClean="0">
                    <a:ea typeface="標楷體" panose="03000509000000000000" pitchFamily="65" charset="-120"/>
                    <a:cs typeface="Times New Roman" panose="02020603050405020304" pitchFamily="18" charset="0"/>
                  </a:rPr>
                  <a:t>各種</a:t>
                </a:r>
                <a:r>
                  <a:rPr lang="zh-TW" altLang="zh-TW" sz="2400" kern="100" dirty="0" smtClean="0">
                    <a:ea typeface="標楷體" panose="03000509000000000000" pitchFamily="65" charset="-120"/>
                    <a:cs typeface="Times New Roman" panose="02020603050405020304" pitchFamily="18" charset="0"/>
                  </a:rPr>
                  <a:t>經驗</a:t>
                </a:r>
                <a:endParaRPr lang="zh-TW" altLang="zh-TW" sz="2400" kern="100" dirty="0">
                  <a:cs typeface="Times New Roman" panose="02020603050405020304" pitchFamily="18" charset="0"/>
                </a:endParaRPr>
              </a:p>
              <a:p>
                <a:pPr marL="342900" lvl="0" indent="-342900">
                  <a:spcAft>
                    <a:spcPts val="0"/>
                  </a:spcAft>
                  <a:buFont typeface="+mj-lt"/>
                  <a:buAutoNum type="arabicPeriod"/>
                </a:pPr>
                <a:endParaRPr lang="zh-TW" sz="2400" kern="100" dirty="0">
                  <a:effectLst/>
                  <a:ea typeface="新細明體" panose="02020500000000000000" pitchFamily="18" charset="-120"/>
                  <a:cs typeface="Times New Roman" panose="02020603050405020304" pitchFamily="18" charset="0"/>
                </a:endParaRPr>
              </a:p>
            </p:txBody>
          </p:sp>
          <p:sp>
            <p:nvSpPr>
              <p:cNvPr id="46" name="文字方塊 25"/>
              <p:cNvSpPr txBox="1"/>
              <p:nvPr/>
            </p:nvSpPr>
            <p:spPr>
              <a:xfrm>
                <a:off x="-133933" y="2347376"/>
                <a:ext cx="2935032" cy="454879"/>
              </a:xfrm>
              <a:prstGeom prst="rect">
                <a:avLst/>
              </a:prstGeom>
              <a:noFill/>
              <a:ln w="6350">
                <a:noFill/>
              </a:ln>
              <a:effectLst/>
            </p:spPr>
            <p:style>
              <a:lnRef idx="0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dk1"/>
              </a:fontRef>
            </p:style>
            <p:txBody>
              <a:bodyPr rot="0" spcFirstLastPara="0" vert="horz" wrap="square" lIns="91440" tIns="45720" rIns="91440" bIns="45720" numCol="1" spcCol="0" rtlCol="0" fromWordArt="0" anchor="t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marL="342900" lvl="0" indent="-342900">
                  <a:spcAft>
                    <a:spcPts val="0"/>
                  </a:spcAft>
                  <a:buFont typeface="+mj-lt"/>
                  <a:buAutoNum type="arabicPeriod"/>
                </a:pPr>
                <a:r>
                  <a:rPr lang="zh-TW" sz="2400" kern="100" dirty="0">
                    <a:effectLst/>
                    <a:ea typeface="標楷體" panose="03000509000000000000" pitchFamily="65" charset="-120"/>
                    <a:cs typeface="Times New Roman" panose="02020603050405020304" pitchFamily="18" charset="0"/>
                  </a:rPr>
                  <a:t>習得相關成語，應用成語</a:t>
                </a:r>
                <a:endParaRPr lang="zh-TW" sz="2400" kern="100" dirty="0">
                  <a:effectLst/>
                  <a:ea typeface="新細明體" panose="02020500000000000000" pitchFamily="18" charset="-120"/>
                  <a:cs typeface="Times New Roman" panose="02020603050405020304" pitchFamily="18" charset="0"/>
                </a:endParaRPr>
              </a:p>
              <a:p>
                <a:pPr marL="342900" lvl="0" indent="-342900">
                  <a:spcAft>
                    <a:spcPts val="0"/>
                  </a:spcAft>
                  <a:buFont typeface="+mj-lt"/>
                  <a:buAutoNum type="arabicPeriod"/>
                </a:pPr>
                <a:r>
                  <a:rPr lang="zh-TW" sz="2400" kern="100" dirty="0">
                    <a:effectLst/>
                    <a:ea typeface="標楷體" panose="03000509000000000000" pitchFamily="65" charset="-120"/>
                    <a:cs typeface="Times New Roman" panose="02020603050405020304" pitchFamily="18" charset="0"/>
                  </a:rPr>
                  <a:t>能以文字分享內心的想法</a:t>
                </a:r>
                <a:endParaRPr lang="zh-TW" sz="2400" kern="100" dirty="0">
                  <a:effectLst/>
                  <a:ea typeface="新細明體" panose="02020500000000000000" pitchFamily="18" charset="-120"/>
                  <a:cs typeface="Times New Roman" panose="02020603050405020304" pitchFamily="18" charset="0"/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16130233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4937760" cy="1030538"/>
          </a:xfrm>
          <a:solidFill>
            <a:srgbClr val="00B0F0"/>
          </a:solidFill>
        </p:spPr>
        <p:txBody>
          <a:bodyPr>
            <a:normAutofit/>
          </a:bodyPr>
          <a:lstStyle/>
          <a:p>
            <a:r>
              <a:rPr lang="zh-TW" altLang="en-US" sz="6000" dirty="0">
                <a:solidFill>
                  <a:srgbClr val="00206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二</a:t>
            </a:r>
            <a:r>
              <a:rPr lang="zh-TW" altLang="en-US" sz="6000" dirty="0" smtClean="0">
                <a:solidFill>
                  <a:srgbClr val="00206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、課程介紹</a:t>
            </a:r>
            <a:endParaRPr lang="zh-TW" altLang="en-US" sz="6000" dirty="0">
              <a:solidFill>
                <a:srgbClr val="00206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5888251" y="3244334"/>
            <a:ext cx="41549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：</a:t>
            </a:r>
            <a:endParaRPr lang="zh-TW" altLang="en-US" dirty="0"/>
          </a:p>
        </p:txBody>
      </p:sp>
      <p:sp>
        <p:nvSpPr>
          <p:cNvPr id="5" name="矩形 4"/>
          <p:cNvSpPr/>
          <p:nvPr/>
        </p:nvSpPr>
        <p:spPr>
          <a:xfrm>
            <a:off x="5888251" y="3244334"/>
            <a:ext cx="41549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：</a:t>
            </a:r>
            <a:endParaRPr lang="zh-TW" altLang="en-US" dirty="0"/>
          </a:p>
        </p:txBody>
      </p:sp>
      <p:sp>
        <p:nvSpPr>
          <p:cNvPr id="12" name="文字方塊 11"/>
          <p:cNvSpPr txBox="1"/>
          <p:nvPr/>
        </p:nvSpPr>
        <p:spPr>
          <a:xfrm>
            <a:off x="2933195" y="4114790"/>
            <a:ext cx="728366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zh-TW" altLang="en-US" sz="2800" dirty="0">
              <a:solidFill>
                <a:srgbClr val="7030A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13" name="文字方塊 12"/>
          <p:cNvSpPr txBox="1"/>
          <p:nvPr/>
        </p:nvSpPr>
        <p:spPr>
          <a:xfrm>
            <a:off x="2914519" y="5692964"/>
            <a:ext cx="728366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zh-TW" altLang="en-US" sz="2800" dirty="0">
              <a:solidFill>
                <a:srgbClr val="C0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pic>
        <p:nvPicPr>
          <p:cNvPr id="15" name="圖片 14"/>
          <p:cNvPicPr/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441" t="28127" r="32816" b="11032"/>
          <a:stretch/>
        </p:blipFill>
        <p:spPr bwMode="auto">
          <a:xfrm>
            <a:off x="838201" y="1576552"/>
            <a:ext cx="10181896" cy="5139557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19936931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838200" y="317007"/>
            <a:ext cx="5050051" cy="1030538"/>
          </a:xfrm>
          <a:solidFill>
            <a:srgbClr val="E586F2"/>
          </a:solidFill>
        </p:spPr>
        <p:txBody>
          <a:bodyPr>
            <a:normAutofit/>
          </a:bodyPr>
          <a:lstStyle/>
          <a:p>
            <a:r>
              <a:rPr lang="zh-TW" altLang="en-US" sz="6000" dirty="0" smtClean="0">
                <a:solidFill>
                  <a:srgbClr val="00206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三、觀課說明</a:t>
            </a:r>
            <a:endParaRPr lang="zh-TW" altLang="en-US" sz="6000" dirty="0">
              <a:solidFill>
                <a:srgbClr val="00206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5888251" y="3244334"/>
            <a:ext cx="41549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：</a:t>
            </a:r>
            <a:endParaRPr lang="zh-TW" altLang="en-US" dirty="0"/>
          </a:p>
        </p:txBody>
      </p:sp>
      <p:sp>
        <p:nvSpPr>
          <p:cNvPr id="5" name="矩形 4"/>
          <p:cNvSpPr/>
          <p:nvPr/>
        </p:nvSpPr>
        <p:spPr>
          <a:xfrm>
            <a:off x="5888251" y="3244334"/>
            <a:ext cx="41549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：</a:t>
            </a:r>
            <a:endParaRPr lang="zh-TW" altLang="en-US" dirty="0"/>
          </a:p>
        </p:txBody>
      </p:sp>
      <p:graphicFrame>
        <p:nvGraphicFramePr>
          <p:cNvPr id="6" name="表格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61762913"/>
              </p:ext>
            </p:extLst>
          </p:nvPr>
        </p:nvGraphicFramePr>
        <p:xfrm>
          <a:off x="838199" y="1547446"/>
          <a:ext cx="10749456" cy="4608065"/>
        </p:xfrm>
        <a:graphic>
          <a:graphicData uri="http://schemas.openxmlformats.org/drawingml/2006/table">
            <a:tbl>
              <a:tblPr firstRow="1" bandRow="1">
                <a:tableStyleId>{91EBBBCC-DAD2-459C-BE2E-F6DE35CF9A28}</a:tableStyleId>
              </a:tblPr>
              <a:tblGrid>
                <a:gridCol w="5342332"/>
                <a:gridCol w="5407124"/>
              </a:tblGrid>
              <a:tr h="572161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3200" dirty="0" smtClean="0">
                          <a:solidFill>
                            <a:srgbClr val="002060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小組觀察：</a:t>
                      </a:r>
                      <a:endParaRPr lang="en-US" altLang="zh-TW" sz="3200" dirty="0" smtClean="0">
                        <a:solidFill>
                          <a:srgbClr val="002060"/>
                        </a:solidFill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3200" dirty="0" smtClean="0">
                          <a:solidFill>
                            <a:srgbClr val="002060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個別觀察：</a:t>
                      </a:r>
                      <a:endParaRPr lang="en-US" altLang="zh-TW" sz="3200" dirty="0" smtClean="0">
                        <a:solidFill>
                          <a:srgbClr val="002060"/>
                        </a:solidFill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028945">
                <a:tc>
                  <a:txBody>
                    <a:bodyPr/>
                    <a:lstStyle/>
                    <a:p>
                      <a:pPr marL="914400" marR="0" lvl="0" indent="-91440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lang="zh-TW" altLang="en-US" sz="3200" dirty="0" smtClean="0">
                          <a:solidFill>
                            <a:srgbClr val="002060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能仔細聆聽</a:t>
                      </a:r>
                      <a:endParaRPr lang="en-US" altLang="zh-TW" sz="3200" dirty="0" smtClean="0">
                        <a:solidFill>
                          <a:srgbClr val="002060"/>
                        </a:solidFill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  <a:p>
                      <a:pPr marL="914400" indent="-914400">
                        <a:lnSpc>
                          <a:spcPct val="150000"/>
                        </a:lnSpc>
                        <a:buFont typeface="+mj-lt"/>
                        <a:buAutoNum type="arabicPeriod"/>
                      </a:pPr>
                      <a:r>
                        <a:rPr lang="zh-TW" altLang="en-US" sz="3200" dirty="0" smtClean="0">
                          <a:solidFill>
                            <a:srgbClr val="002060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能回答問題</a:t>
                      </a:r>
                      <a:endParaRPr lang="en-US" altLang="zh-TW" sz="3200" dirty="0" smtClean="0">
                        <a:solidFill>
                          <a:srgbClr val="002060"/>
                        </a:solidFill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  <a:p>
                      <a:pPr marL="914400" indent="-914400">
                        <a:lnSpc>
                          <a:spcPct val="150000"/>
                        </a:lnSpc>
                        <a:buFont typeface="+mj-lt"/>
                        <a:buAutoNum type="arabicPeriod"/>
                      </a:pPr>
                      <a:r>
                        <a:rPr lang="zh-TW" altLang="en-US" sz="3200" dirty="0" smtClean="0">
                          <a:solidFill>
                            <a:srgbClr val="002060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能與同儕討論合作</a:t>
                      </a:r>
                      <a:endParaRPr lang="en-US" altLang="zh-TW" sz="3200" dirty="0" smtClean="0">
                        <a:solidFill>
                          <a:srgbClr val="002060"/>
                        </a:solidFill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  <a:p>
                      <a:pPr marL="914400" indent="-914400">
                        <a:lnSpc>
                          <a:spcPct val="150000"/>
                        </a:lnSpc>
                        <a:buFont typeface="+mj-lt"/>
                        <a:buAutoNum type="arabicPeriod"/>
                      </a:pPr>
                      <a:r>
                        <a:rPr lang="zh-TW" altLang="en-US" sz="3200" dirty="0" smtClean="0">
                          <a:solidFill>
                            <a:srgbClr val="002060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勇於發表意見</a:t>
                      </a:r>
                      <a:endParaRPr lang="en-US" altLang="zh-TW" sz="3200" dirty="0" smtClean="0">
                        <a:solidFill>
                          <a:srgbClr val="002060"/>
                        </a:solidFill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  <a:p>
                      <a:pPr marL="914400" indent="-914400">
                        <a:lnSpc>
                          <a:spcPct val="150000"/>
                        </a:lnSpc>
                        <a:buFont typeface="+mj-lt"/>
                        <a:buAutoNum type="arabicPeriod"/>
                      </a:pPr>
                      <a:r>
                        <a:rPr lang="zh-TW" altLang="en-US" sz="3200" dirty="0" smtClean="0">
                          <a:solidFill>
                            <a:srgbClr val="002060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組別間能互相鼓勵</a:t>
                      </a:r>
                      <a:endParaRPr lang="zh-TW" altLang="en-US" sz="3200" dirty="0">
                        <a:solidFill>
                          <a:srgbClr val="002060"/>
                        </a:solidFill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742950" indent="-742950">
                        <a:lnSpc>
                          <a:spcPct val="150000"/>
                        </a:lnSpc>
                        <a:buFont typeface="+mj-lt"/>
                        <a:buAutoNum type="arabicPeriod"/>
                      </a:pPr>
                      <a:r>
                        <a:rPr lang="zh-TW" altLang="en-US" sz="3200" dirty="0" smtClean="0">
                          <a:solidFill>
                            <a:srgbClr val="002060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組長</a:t>
                      </a:r>
                      <a:r>
                        <a:rPr lang="zh-TW" altLang="en-US" sz="3200" dirty="0" smtClean="0">
                          <a:solidFill>
                            <a:srgbClr val="002060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能否帶領</a:t>
                      </a:r>
                      <a:r>
                        <a:rPr lang="zh-TW" altLang="en-US" sz="3200" dirty="0" smtClean="0">
                          <a:solidFill>
                            <a:srgbClr val="002060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討論</a:t>
                      </a:r>
                      <a:endParaRPr lang="en-US" altLang="zh-TW" sz="3200" dirty="0" smtClean="0">
                        <a:solidFill>
                          <a:srgbClr val="002060"/>
                        </a:solidFill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  <a:p>
                      <a:pPr marL="742950" indent="-742950">
                        <a:lnSpc>
                          <a:spcPct val="150000"/>
                        </a:lnSpc>
                        <a:buFont typeface="+mj-lt"/>
                        <a:buAutoNum type="arabicPeriod"/>
                      </a:pPr>
                      <a:r>
                        <a:rPr lang="zh-TW" altLang="en-US" sz="3200" dirty="0" smtClean="0">
                          <a:solidFill>
                            <a:srgbClr val="002060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學生分心</a:t>
                      </a:r>
                      <a:r>
                        <a:rPr lang="zh-TW" altLang="en-US" sz="3200" dirty="0" smtClean="0">
                          <a:solidFill>
                            <a:srgbClr val="002060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時，能互相</a:t>
                      </a:r>
                      <a:r>
                        <a:rPr lang="zh-TW" altLang="en-US" sz="3200" dirty="0" smtClean="0">
                          <a:solidFill>
                            <a:srgbClr val="002060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提醒；跟不上進度，能互相協助</a:t>
                      </a:r>
                      <a:endParaRPr lang="en-US" altLang="zh-TW" sz="3200" dirty="0" smtClean="0">
                        <a:solidFill>
                          <a:srgbClr val="002060"/>
                        </a:solidFill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  <a:p>
                      <a:pPr marL="742950" indent="-742950">
                        <a:lnSpc>
                          <a:spcPct val="150000"/>
                        </a:lnSpc>
                        <a:buFont typeface="+mj-lt"/>
                        <a:buAutoNum type="arabicPeriod"/>
                      </a:pPr>
                      <a:r>
                        <a:rPr lang="zh-TW" altLang="en-US" sz="3200" dirty="0" smtClean="0">
                          <a:solidFill>
                            <a:srgbClr val="002060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在觀課教師及鏡頭</a:t>
                      </a:r>
                      <a:r>
                        <a:rPr lang="zh-TW" altLang="en-US" sz="3200" dirty="0" smtClean="0">
                          <a:solidFill>
                            <a:srgbClr val="002060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前上課，能將影響減至最低</a:t>
                      </a:r>
                      <a:endParaRPr lang="en-US" altLang="zh-TW" sz="3200" dirty="0" smtClean="0">
                        <a:solidFill>
                          <a:srgbClr val="002060"/>
                        </a:solidFill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2474437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5888251" y="3244334"/>
            <a:ext cx="41549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：</a:t>
            </a:r>
            <a:endParaRPr lang="zh-TW" altLang="en-US" dirty="0"/>
          </a:p>
        </p:txBody>
      </p:sp>
      <p:sp>
        <p:nvSpPr>
          <p:cNvPr id="5" name="矩形 4"/>
          <p:cNvSpPr/>
          <p:nvPr/>
        </p:nvSpPr>
        <p:spPr>
          <a:xfrm>
            <a:off x="5888251" y="3244334"/>
            <a:ext cx="41549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：</a:t>
            </a:r>
            <a:endParaRPr lang="zh-TW" altLang="en-US" dirty="0"/>
          </a:p>
        </p:txBody>
      </p:sp>
      <p:pic>
        <p:nvPicPr>
          <p:cNvPr id="8" name="圖片 7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3286" t="7811" r="9232" b="11919"/>
          <a:stretch/>
        </p:blipFill>
        <p:spPr>
          <a:xfrm>
            <a:off x="1308631" y="609600"/>
            <a:ext cx="9159240" cy="4541520"/>
          </a:xfrm>
          <a:prstGeom prst="rect">
            <a:avLst/>
          </a:prstGeom>
          <a:effectLst>
            <a:outerShdw blurRad="495300" dir="2100000" sx="99000" sy="99000" algn="ctr" rotWithShape="0">
              <a:srgbClr val="000000"/>
            </a:outerShdw>
            <a:softEdge rad="292100"/>
          </a:effectLst>
        </p:spPr>
      </p:pic>
      <p:sp>
        <p:nvSpPr>
          <p:cNvPr id="9" name="矩形 8"/>
          <p:cNvSpPr/>
          <p:nvPr/>
        </p:nvSpPr>
        <p:spPr>
          <a:xfrm>
            <a:off x="2002091" y="5048071"/>
            <a:ext cx="8603316" cy="1200329"/>
          </a:xfrm>
          <a:prstGeom prst="rect">
            <a:avLst/>
          </a:prstGeom>
          <a:noFill/>
          <a:effectLst>
            <a:outerShdw blurRad="50800" dist="50800" dir="5400000" algn="ctr" rotWithShape="0">
              <a:srgbClr val="002060"/>
            </a:outerShdw>
          </a:effectLst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zh-TW" altLang="en-US" sz="7200" b="1" cap="none" spc="0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  <a:outerShdw dist="38100" dir="2700000" algn="bl" rotWithShape="0">
                    <a:schemeClr val="accent5"/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報告完畢 感謝您！</a:t>
            </a:r>
            <a:endParaRPr lang="zh-TW" altLang="en-US" sz="72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glow rad="139700">
                  <a:schemeClr val="accent5">
                    <a:satMod val="175000"/>
                    <a:alpha val="40000"/>
                  </a:schemeClr>
                </a:glow>
                <a:outerShdw dist="38100" dir="2700000" algn="bl" rotWithShape="0">
                  <a:schemeClr val="accent5"/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36337676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561</TotalTime>
  <Words>295</Words>
  <Application>Microsoft Office PowerPoint</Application>
  <PresentationFormat>寬螢幕</PresentationFormat>
  <Paragraphs>66</Paragraphs>
  <Slides>9</Slides>
  <Notes>0</Notes>
  <HiddenSlides>0</HiddenSlides>
  <MMClips>0</MMClips>
  <ScaleCrop>false</ScaleCrop>
  <HeadingPairs>
    <vt:vector size="6" baseType="variant">
      <vt:variant>
        <vt:lpstr>使用字型</vt:lpstr>
      </vt:variant>
      <vt:variant>
        <vt:i4>7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9</vt:i4>
      </vt:variant>
    </vt:vector>
  </HeadingPairs>
  <TitlesOfParts>
    <vt:vector size="17" baseType="lpstr">
      <vt:lpstr>華康隸書體W7</vt:lpstr>
      <vt:lpstr>新細明體</vt:lpstr>
      <vt:lpstr>標楷體</vt:lpstr>
      <vt:lpstr>Arial</vt:lpstr>
      <vt:lpstr>Calibri</vt:lpstr>
      <vt:lpstr>Calibri Light</vt:lpstr>
      <vt:lpstr>Times New Roman</vt:lpstr>
      <vt:lpstr>Office 佈景主題</vt:lpstr>
      <vt:lpstr>PowerPoint 簡報</vt:lpstr>
      <vt:lpstr>一、班級介紹</vt:lpstr>
      <vt:lpstr>二、課程介紹</vt:lpstr>
      <vt:lpstr>二、課程介紹</vt:lpstr>
      <vt:lpstr>二、課程介紹</vt:lpstr>
      <vt:lpstr>二、課程介紹</vt:lpstr>
      <vt:lpstr>二、課程介紹</vt:lpstr>
      <vt:lpstr>三、觀課說明</vt:lpstr>
      <vt:lpstr>PowerPoint 簡報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簡報</dc:title>
  <dc:creator>user</dc:creator>
  <cp:lastModifiedBy>user</cp:lastModifiedBy>
  <cp:revision>39</cp:revision>
  <dcterms:created xsi:type="dcterms:W3CDTF">2018-03-07T06:56:52Z</dcterms:created>
  <dcterms:modified xsi:type="dcterms:W3CDTF">2018-03-16T06:57:28Z</dcterms:modified>
</cp:coreProperties>
</file>