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2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3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4.xml" ContentType="application/vnd.openxmlformats-officedocument.presentationml.notesSlide+xml"/>
  <Override PartName="/ppt/tags/tag34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327" r:id="rId3"/>
    <p:sldId id="313" r:id="rId4"/>
    <p:sldId id="329" r:id="rId5"/>
    <p:sldId id="330" r:id="rId6"/>
    <p:sldId id="331" r:id="rId7"/>
    <p:sldId id="332" r:id="rId8"/>
    <p:sldId id="333" r:id="rId9"/>
    <p:sldId id="260" r:id="rId10"/>
    <p:sldId id="314" r:id="rId11"/>
    <p:sldId id="328" r:id="rId12"/>
    <p:sldId id="301" r:id="rId13"/>
    <p:sldId id="316" r:id="rId14"/>
    <p:sldId id="317" r:id="rId15"/>
    <p:sldId id="319" r:id="rId16"/>
    <p:sldId id="324" r:id="rId1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E39"/>
    <a:srgbClr val="D79069"/>
    <a:srgbClr val="D9866A"/>
    <a:srgbClr val="EB6E19"/>
    <a:srgbClr val="99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FF9E98-BADD-4ABF-9D14-53425922FED2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75F686-AC85-4E53-8CBC-A3F4A310C3C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7080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75F686-AC85-4E53-8CBC-A3F4A310C3C4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11829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機率是</a:t>
            </a:r>
            <a:r>
              <a:rPr lang="en-US" altLang="zh-TW" dirty="0"/>
              <a:t>?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75F686-AC85-4E53-8CBC-A3F4A310C3C4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95274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75F686-AC85-4E53-8CBC-A3F4A310C3C4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50390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75F686-AC85-4E53-8CBC-A3F4A310C3C4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95308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用圖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75F686-AC85-4E53-8CBC-A3F4A310C3C4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416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6C8FC-C4FF-44E5-B47E-A1B843AF7052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D82A-6548-4A16-9815-0BA00869B7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3877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6C8FC-C4FF-44E5-B47E-A1B843AF7052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D82A-6548-4A16-9815-0BA00869B7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3626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6C8FC-C4FF-44E5-B47E-A1B843AF7052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D82A-6548-4A16-9815-0BA00869B7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6549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6C8FC-C4FF-44E5-B47E-A1B843AF7052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D82A-6548-4A16-9815-0BA00869B7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9278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6C8FC-C4FF-44E5-B47E-A1B843AF7052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D82A-6548-4A16-9815-0BA00869B7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9212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6C8FC-C4FF-44E5-B47E-A1B843AF7052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D82A-6548-4A16-9815-0BA00869B7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6651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6C8FC-C4FF-44E5-B47E-A1B843AF7052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D82A-6548-4A16-9815-0BA00869B7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2052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6C8FC-C4FF-44E5-B47E-A1B843AF7052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D82A-6548-4A16-9815-0BA00869B7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7535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6C8FC-C4FF-44E5-B47E-A1B843AF7052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D82A-6548-4A16-9815-0BA00869B7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9703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6C8FC-C4FF-44E5-B47E-A1B843AF7052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D82A-6548-4A16-9815-0BA00869B7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8569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6C8FC-C4FF-44E5-B47E-A1B843AF7052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D82A-6548-4A16-9815-0BA00869B7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72294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標題投影片" type="title">
  <p:cSld name="標題投影片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14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crosoft JhengHe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14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1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  <p:grpSp>
        <p:nvGrpSpPr>
          <p:cNvPr id="21" name="Google Shape;21;p114"/>
          <p:cNvGrpSpPr/>
          <p:nvPr/>
        </p:nvGrpSpPr>
        <p:grpSpPr>
          <a:xfrm>
            <a:off x="9289257" y="-1061243"/>
            <a:ext cx="3354387" cy="3354387"/>
            <a:chOff x="9289257" y="-1061243"/>
            <a:chExt cx="3354387" cy="3354387"/>
          </a:xfrm>
        </p:grpSpPr>
        <p:sp>
          <p:nvSpPr>
            <p:cNvPr id="22" name="Google Shape;22;p114"/>
            <p:cNvSpPr/>
            <p:nvPr/>
          </p:nvSpPr>
          <p:spPr>
            <a:xfrm>
              <a:off x="9289257" y="-1004093"/>
              <a:ext cx="3297237" cy="3297237"/>
            </a:xfrm>
            <a:prstGeom prst="ellipse">
              <a:avLst/>
            </a:prstGeom>
            <a:noFill/>
            <a:ln w="7620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" name="Google Shape;23;p114"/>
            <p:cNvSpPr/>
            <p:nvPr/>
          </p:nvSpPr>
          <p:spPr>
            <a:xfrm>
              <a:off x="9601200" y="-1061243"/>
              <a:ext cx="3042444" cy="3042444"/>
            </a:xfrm>
            <a:prstGeom prst="ellipse">
              <a:avLst/>
            </a:prstGeom>
            <a:noFill/>
            <a:ln w="2857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4" name="Google Shape;24;p114"/>
          <p:cNvGrpSpPr/>
          <p:nvPr/>
        </p:nvGrpSpPr>
        <p:grpSpPr>
          <a:xfrm>
            <a:off x="11286331" y="1264444"/>
            <a:ext cx="2471738" cy="2471738"/>
            <a:chOff x="9289257" y="-1061243"/>
            <a:chExt cx="3354387" cy="3354387"/>
          </a:xfrm>
        </p:grpSpPr>
        <p:sp>
          <p:nvSpPr>
            <p:cNvPr id="25" name="Google Shape;25;p114"/>
            <p:cNvSpPr/>
            <p:nvPr/>
          </p:nvSpPr>
          <p:spPr>
            <a:xfrm>
              <a:off x="9289257" y="-1004093"/>
              <a:ext cx="3297237" cy="3297237"/>
            </a:xfrm>
            <a:prstGeom prst="ellipse">
              <a:avLst/>
            </a:prstGeom>
            <a:noFill/>
            <a:ln w="7620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Google Shape;26;p114"/>
            <p:cNvSpPr/>
            <p:nvPr/>
          </p:nvSpPr>
          <p:spPr>
            <a:xfrm>
              <a:off x="9601200" y="-1061243"/>
              <a:ext cx="3042444" cy="3042444"/>
            </a:xfrm>
            <a:prstGeom prst="ellipse">
              <a:avLst/>
            </a:prstGeom>
            <a:noFill/>
            <a:ln w="2857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7" name="Google Shape;27;p114"/>
          <p:cNvGrpSpPr/>
          <p:nvPr/>
        </p:nvGrpSpPr>
        <p:grpSpPr>
          <a:xfrm rot="-9900000">
            <a:off x="-2249440" y="3959225"/>
            <a:ext cx="3354387" cy="3354387"/>
            <a:chOff x="9289257" y="-1061243"/>
            <a:chExt cx="3354387" cy="3354387"/>
          </a:xfrm>
        </p:grpSpPr>
        <p:sp>
          <p:nvSpPr>
            <p:cNvPr id="28" name="Google Shape;28;p114"/>
            <p:cNvSpPr/>
            <p:nvPr/>
          </p:nvSpPr>
          <p:spPr>
            <a:xfrm>
              <a:off x="9289257" y="-1004093"/>
              <a:ext cx="3297237" cy="3297237"/>
            </a:xfrm>
            <a:prstGeom prst="ellipse">
              <a:avLst/>
            </a:prstGeom>
            <a:noFill/>
            <a:ln w="7620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114"/>
            <p:cNvSpPr/>
            <p:nvPr/>
          </p:nvSpPr>
          <p:spPr>
            <a:xfrm>
              <a:off x="9601200" y="-1061243"/>
              <a:ext cx="3042444" cy="3042444"/>
            </a:xfrm>
            <a:prstGeom prst="ellipse">
              <a:avLst/>
            </a:prstGeom>
            <a:noFill/>
            <a:ln w="2857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" name="Google Shape;30;p114"/>
          <p:cNvGrpSpPr/>
          <p:nvPr/>
        </p:nvGrpSpPr>
        <p:grpSpPr>
          <a:xfrm rot="-8100000">
            <a:off x="-1023026" y="6148331"/>
            <a:ext cx="2471738" cy="2471738"/>
            <a:chOff x="9289257" y="-1061243"/>
            <a:chExt cx="3354387" cy="3354387"/>
          </a:xfrm>
        </p:grpSpPr>
        <p:sp>
          <p:nvSpPr>
            <p:cNvPr id="31" name="Google Shape;31;p114"/>
            <p:cNvSpPr/>
            <p:nvPr/>
          </p:nvSpPr>
          <p:spPr>
            <a:xfrm>
              <a:off x="9289257" y="-1004093"/>
              <a:ext cx="3297237" cy="3297237"/>
            </a:xfrm>
            <a:prstGeom prst="ellipse">
              <a:avLst/>
            </a:prstGeom>
            <a:noFill/>
            <a:ln w="7620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32;p114"/>
            <p:cNvSpPr/>
            <p:nvPr/>
          </p:nvSpPr>
          <p:spPr>
            <a:xfrm>
              <a:off x="9601200" y="-1061243"/>
              <a:ext cx="3042444" cy="3042444"/>
            </a:xfrm>
            <a:prstGeom prst="ellipse">
              <a:avLst/>
            </a:prstGeom>
            <a:noFill/>
            <a:ln w="2857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918640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章節標題" type="secHead">
  <p:cSld name="章節標題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1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crosoft JhengHe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1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1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  <p:sp>
        <p:nvSpPr>
          <p:cNvPr id="39" name="Google Shape;39;p115"/>
          <p:cNvSpPr txBox="1"/>
          <p:nvPr/>
        </p:nvSpPr>
        <p:spPr>
          <a:xfrm>
            <a:off x="-117910" y="6413998"/>
            <a:ext cx="5779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 sz="2400" b="1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‹#›</a:t>
            </a:fld>
            <a:endParaRPr sz="2400" b="1" i="0" u="none" strike="noStrike" cap="non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40" name="Google Shape;40;p115"/>
          <p:cNvSpPr/>
          <p:nvPr/>
        </p:nvSpPr>
        <p:spPr>
          <a:xfrm>
            <a:off x="0" y="6356350"/>
            <a:ext cx="478632" cy="478632"/>
          </a:xfrm>
          <a:prstGeom prst="ellipse">
            <a:avLst/>
          </a:prstGeom>
          <a:noFill/>
          <a:ln w="28575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115"/>
          <p:cNvSpPr/>
          <p:nvPr/>
        </p:nvSpPr>
        <p:spPr>
          <a:xfrm>
            <a:off x="30046" y="6386396"/>
            <a:ext cx="418541" cy="418541"/>
          </a:xfrm>
          <a:prstGeom prst="ellipse">
            <a:avLst/>
          </a:prstGeom>
          <a:noFill/>
          <a:ln w="9525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115"/>
          <p:cNvSpPr/>
          <p:nvPr/>
        </p:nvSpPr>
        <p:spPr>
          <a:xfrm>
            <a:off x="176781" y="6086367"/>
            <a:ext cx="267601" cy="267601"/>
          </a:xfrm>
          <a:prstGeom prst="ellipse">
            <a:avLst/>
          </a:prstGeom>
          <a:noFill/>
          <a:ln w="9525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115"/>
          <p:cNvSpPr/>
          <p:nvPr/>
        </p:nvSpPr>
        <p:spPr>
          <a:xfrm>
            <a:off x="90831" y="5857713"/>
            <a:ext cx="171900" cy="171900"/>
          </a:xfrm>
          <a:prstGeom prst="ellipse">
            <a:avLst/>
          </a:prstGeom>
          <a:noFill/>
          <a:ln w="9525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115"/>
          <p:cNvSpPr/>
          <p:nvPr/>
        </p:nvSpPr>
        <p:spPr>
          <a:xfrm>
            <a:off x="262731" y="5530976"/>
            <a:ext cx="130236" cy="130236"/>
          </a:xfrm>
          <a:prstGeom prst="ellipse">
            <a:avLst/>
          </a:prstGeom>
          <a:noFill/>
          <a:ln w="9525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5" name="Google Shape;45;p115"/>
          <p:cNvGrpSpPr/>
          <p:nvPr/>
        </p:nvGrpSpPr>
        <p:grpSpPr>
          <a:xfrm>
            <a:off x="11462249" y="55580"/>
            <a:ext cx="710734" cy="1099611"/>
            <a:chOff x="11462249" y="55580"/>
            <a:chExt cx="710734" cy="1099611"/>
          </a:xfrm>
        </p:grpSpPr>
        <p:sp>
          <p:nvSpPr>
            <p:cNvPr id="46" name="Google Shape;46;p115"/>
            <p:cNvSpPr/>
            <p:nvPr/>
          </p:nvSpPr>
          <p:spPr>
            <a:xfrm>
              <a:off x="11496841" y="55580"/>
              <a:ext cx="615887" cy="615887"/>
            </a:xfrm>
            <a:prstGeom prst="ellipse">
              <a:avLst/>
            </a:prstGeom>
            <a:noFill/>
            <a:ln w="2857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115"/>
            <p:cNvSpPr/>
            <p:nvPr/>
          </p:nvSpPr>
          <p:spPr>
            <a:xfrm>
              <a:off x="11634419" y="107371"/>
              <a:ext cx="538564" cy="538564"/>
            </a:xfrm>
            <a:prstGeom prst="ellipse">
              <a:avLst/>
            </a:prstGeom>
            <a:noFill/>
            <a:ln w="952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115"/>
            <p:cNvSpPr/>
            <p:nvPr/>
          </p:nvSpPr>
          <p:spPr>
            <a:xfrm>
              <a:off x="11462249" y="591095"/>
              <a:ext cx="344340" cy="344340"/>
            </a:xfrm>
            <a:prstGeom prst="ellipse">
              <a:avLst/>
            </a:prstGeom>
            <a:noFill/>
            <a:ln w="952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" name="Google Shape;49;p115"/>
            <p:cNvSpPr/>
            <p:nvPr/>
          </p:nvSpPr>
          <p:spPr>
            <a:xfrm>
              <a:off x="11738463" y="790361"/>
              <a:ext cx="221195" cy="221195"/>
            </a:xfrm>
            <a:prstGeom prst="ellipse">
              <a:avLst/>
            </a:prstGeom>
            <a:noFill/>
            <a:ln w="952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" name="Google Shape;50;p115"/>
            <p:cNvSpPr/>
            <p:nvPr/>
          </p:nvSpPr>
          <p:spPr>
            <a:xfrm>
              <a:off x="11654671" y="987608"/>
              <a:ext cx="167583" cy="167583"/>
            </a:xfrm>
            <a:prstGeom prst="ellipse">
              <a:avLst/>
            </a:prstGeom>
            <a:noFill/>
            <a:ln w="952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339777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只有標題" type="titleOnly">
  <p:cSld name="只有標題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  <p:sp>
        <p:nvSpPr>
          <p:cNvPr id="56" name="Google Shape;56;p116"/>
          <p:cNvSpPr/>
          <p:nvPr/>
        </p:nvSpPr>
        <p:spPr>
          <a:xfrm>
            <a:off x="0" y="6356350"/>
            <a:ext cx="478632" cy="478632"/>
          </a:xfrm>
          <a:prstGeom prst="ellipse">
            <a:avLst/>
          </a:prstGeom>
          <a:noFill/>
          <a:ln w="28575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116"/>
          <p:cNvSpPr/>
          <p:nvPr/>
        </p:nvSpPr>
        <p:spPr>
          <a:xfrm>
            <a:off x="30046" y="6386396"/>
            <a:ext cx="418541" cy="418541"/>
          </a:xfrm>
          <a:prstGeom prst="ellipse">
            <a:avLst/>
          </a:prstGeom>
          <a:noFill/>
          <a:ln w="9525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116"/>
          <p:cNvSpPr/>
          <p:nvPr/>
        </p:nvSpPr>
        <p:spPr>
          <a:xfrm>
            <a:off x="176781" y="6086367"/>
            <a:ext cx="267601" cy="267601"/>
          </a:xfrm>
          <a:prstGeom prst="ellipse">
            <a:avLst/>
          </a:prstGeom>
          <a:noFill/>
          <a:ln w="9525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116"/>
          <p:cNvSpPr/>
          <p:nvPr/>
        </p:nvSpPr>
        <p:spPr>
          <a:xfrm>
            <a:off x="90831" y="5857713"/>
            <a:ext cx="171900" cy="171900"/>
          </a:xfrm>
          <a:prstGeom prst="ellipse">
            <a:avLst/>
          </a:prstGeom>
          <a:noFill/>
          <a:ln w="9525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116"/>
          <p:cNvSpPr/>
          <p:nvPr/>
        </p:nvSpPr>
        <p:spPr>
          <a:xfrm>
            <a:off x="262731" y="5530976"/>
            <a:ext cx="130236" cy="130236"/>
          </a:xfrm>
          <a:prstGeom prst="ellipse">
            <a:avLst/>
          </a:prstGeom>
          <a:noFill/>
          <a:ln w="9525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1" name="Google Shape;61;p116"/>
          <p:cNvGrpSpPr/>
          <p:nvPr/>
        </p:nvGrpSpPr>
        <p:grpSpPr>
          <a:xfrm>
            <a:off x="11462249" y="55580"/>
            <a:ext cx="710734" cy="1099611"/>
            <a:chOff x="11462249" y="55580"/>
            <a:chExt cx="710734" cy="1099611"/>
          </a:xfrm>
        </p:grpSpPr>
        <p:sp>
          <p:nvSpPr>
            <p:cNvPr id="62" name="Google Shape;62;p116"/>
            <p:cNvSpPr/>
            <p:nvPr/>
          </p:nvSpPr>
          <p:spPr>
            <a:xfrm>
              <a:off x="11496841" y="55580"/>
              <a:ext cx="615887" cy="615887"/>
            </a:xfrm>
            <a:prstGeom prst="ellipse">
              <a:avLst/>
            </a:prstGeom>
            <a:noFill/>
            <a:ln w="2857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" name="Google Shape;63;p116"/>
            <p:cNvSpPr/>
            <p:nvPr/>
          </p:nvSpPr>
          <p:spPr>
            <a:xfrm>
              <a:off x="11634419" y="107371"/>
              <a:ext cx="538564" cy="538564"/>
            </a:xfrm>
            <a:prstGeom prst="ellipse">
              <a:avLst/>
            </a:prstGeom>
            <a:noFill/>
            <a:ln w="952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" name="Google Shape;64;p116"/>
            <p:cNvSpPr/>
            <p:nvPr/>
          </p:nvSpPr>
          <p:spPr>
            <a:xfrm>
              <a:off x="11462249" y="591095"/>
              <a:ext cx="344340" cy="344340"/>
            </a:xfrm>
            <a:prstGeom prst="ellipse">
              <a:avLst/>
            </a:prstGeom>
            <a:noFill/>
            <a:ln w="952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116"/>
            <p:cNvSpPr/>
            <p:nvPr/>
          </p:nvSpPr>
          <p:spPr>
            <a:xfrm>
              <a:off x="11738463" y="790361"/>
              <a:ext cx="221195" cy="221195"/>
            </a:xfrm>
            <a:prstGeom prst="ellipse">
              <a:avLst/>
            </a:prstGeom>
            <a:noFill/>
            <a:ln w="952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" name="Google Shape;66;p116"/>
            <p:cNvSpPr/>
            <p:nvPr/>
          </p:nvSpPr>
          <p:spPr>
            <a:xfrm>
              <a:off x="11654671" y="987608"/>
              <a:ext cx="167583" cy="167583"/>
            </a:xfrm>
            <a:prstGeom prst="ellipse">
              <a:avLst/>
            </a:prstGeom>
            <a:noFill/>
            <a:ln w="952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7" name="Google Shape;67;p116"/>
          <p:cNvSpPr txBox="1"/>
          <p:nvPr/>
        </p:nvSpPr>
        <p:spPr>
          <a:xfrm>
            <a:off x="-117910" y="6413998"/>
            <a:ext cx="5779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 sz="2400" b="1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‹#›</a:t>
            </a:fld>
            <a:endParaRPr sz="2400" b="1" i="0" u="none" strike="noStrike" cap="non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</p:spTree>
    <p:extLst>
      <p:ext uri="{BB962C8B-B14F-4D97-AF65-F5344CB8AC3E}">
        <p14:creationId xmlns:p14="http://schemas.microsoft.com/office/powerpoint/2010/main" val="3771667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空白" type="blank">
  <p:cSld name="空白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  <p:sp>
        <p:nvSpPr>
          <p:cNvPr id="89" name="Google Shape;89;p118"/>
          <p:cNvSpPr txBox="1"/>
          <p:nvPr/>
        </p:nvSpPr>
        <p:spPr>
          <a:xfrm>
            <a:off x="-117910" y="6413998"/>
            <a:ext cx="5779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 sz="2400" b="1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‹#›</a:t>
            </a:fld>
            <a:endParaRPr sz="2400" b="1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90" name="Google Shape;90;p118"/>
          <p:cNvSpPr/>
          <p:nvPr/>
        </p:nvSpPr>
        <p:spPr>
          <a:xfrm>
            <a:off x="0" y="6356350"/>
            <a:ext cx="478632" cy="478632"/>
          </a:xfrm>
          <a:prstGeom prst="ellipse">
            <a:avLst/>
          </a:prstGeom>
          <a:noFill/>
          <a:ln w="28575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18"/>
          <p:cNvSpPr/>
          <p:nvPr/>
        </p:nvSpPr>
        <p:spPr>
          <a:xfrm>
            <a:off x="30046" y="6386396"/>
            <a:ext cx="418541" cy="418541"/>
          </a:xfrm>
          <a:prstGeom prst="ellipse">
            <a:avLst/>
          </a:prstGeom>
          <a:noFill/>
          <a:ln w="9525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18"/>
          <p:cNvSpPr/>
          <p:nvPr/>
        </p:nvSpPr>
        <p:spPr>
          <a:xfrm>
            <a:off x="176781" y="6086367"/>
            <a:ext cx="267601" cy="267601"/>
          </a:xfrm>
          <a:prstGeom prst="ellipse">
            <a:avLst/>
          </a:prstGeom>
          <a:noFill/>
          <a:ln w="9525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18"/>
          <p:cNvSpPr/>
          <p:nvPr/>
        </p:nvSpPr>
        <p:spPr>
          <a:xfrm>
            <a:off x="90831" y="5857713"/>
            <a:ext cx="171900" cy="171900"/>
          </a:xfrm>
          <a:prstGeom prst="ellipse">
            <a:avLst/>
          </a:prstGeom>
          <a:noFill/>
          <a:ln w="9525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18"/>
          <p:cNvSpPr/>
          <p:nvPr/>
        </p:nvSpPr>
        <p:spPr>
          <a:xfrm>
            <a:off x="262731" y="5530976"/>
            <a:ext cx="130236" cy="130236"/>
          </a:xfrm>
          <a:prstGeom prst="ellipse">
            <a:avLst/>
          </a:prstGeom>
          <a:noFill/>
          <a:ln w="9525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5" name="Google Shape;95;p118"/>
          <p:cNvGrpSpPr/>
          <p:nvPr/>
        </p:nvGrpSpPr>
        <p:grpSpPr>
          <a:xfrm>
            <a:off x="11462249" y="55580"/>
            <a:ext cx="710734" cy="1099611"/>
            <a:chOff x="11462249" y="55580"/>
            <a:chExt cx="710734" cy="1099611"/>
          </a:xfrm>
        </p:grpSpPr>
        <p:sp>
          <p:nvSpPr>
            <p:cNvPr id="96" name="Google Shape;96;p118"/>
            <p:cNvSpPr/>
            <p:nvPr/>
          </p:nvSpPr>
          <p:spPr>
            <a:xfrm>
              <a:off x="11496841" y="55580"/>
              <a:ext cx="615887" cy="615887"/>
            </a:xfrm>
            <a:prstGeom prst="ellipse">
              <a:avLst/>
            </a:prstGeom>
            <a:noFill/>
            <a:ln w="2857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7" name="Google Shape;97;p118"/>
            <p:cNvSpPr/>
            <p:nvPr/>
          </p:nvSpPr>
          <p:spPr>
            <a:xfrm>
              <a:off x="11634419" y="107371"/>
              <a:ext cx="538564" cy="538564"/>
            </a:xfrm>
            <a:prstGeom prst="ellipse">
              <a:avLst/>
            </a:prstGeom>
            <a:noFill/>
            <a:ln w="952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98;p118"/>
            <p:cNvSpPr/>
            <p:nvPr/>
          </p:nvSpPr>
          <p:spPr>
            <a:xfrm>
              <a:off x="11462249" y="591095"/>
              <a:ext cx="344340" cy="344340"/>
            </a:xfrm>
            <a:prstGeom prst="ellipse">
              <a:avLst/>
            </a:prstGeom>
            <a:noFill/>
            <a:ln w="952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118"/>
            <p:cNvSpPr/>
            <p:nvPr/>
          </p:nvSpPr>
          <p:spPr>
            <a:xfrm>
              <a:off x="11738463" y="790361"/>
              <a:ext cx="221195" cy="221195"/>
            </a:xfrm>
            <a:prstGeom prst="ellipse">
              <a:avLst/>
            </a:prstGeom>
            <a:noFill/>
            <a:ln w="952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118"/>
            <p:cNvSpPr/>
            <p:nvPr/>
          </p:nvSpPr>
          <p:spPr>
            <a:xfrm>
              <a:off x="11654671" y="987608"/>
              <a:ext cx="167583" cy="167583"/>
            </a:xfrm>
            <a:prstGeom prst="ellipse">
              <a:avLst/>
            </a:prstGeom>
            <a:noFill/>
            <a:ln w="9525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642281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body" type="tx">
  <p:cSld name="Title and body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2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icrosoft JhengHe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126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914400" lvl="1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marL="1371600" lvl="2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marL="1828800" lvl="3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marL="2286000" lvl="4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marL="2743200" lvl="5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marL="3200400" lvl="6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marL="3657600" lvl="7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marL="4114800" lvl="8" indent="-317500" algn="l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04" name="Google Shape;104;p12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lvl="0" indent="0" algn="r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17010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兩項物件" type="twoObj">
  <p:cSld name="兩項物件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12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12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1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1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1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838102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比對" type="twoTxTwoObj">
  <p:cSld name="比對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2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12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5" name="Google Shape;115;p12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6" name="Google Shape;116;p12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7" name="Google Shape;117;p12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8" name="Google Shape;118;p1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1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1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83828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含標題的內容" type="objTx">
  <p:cSld name="含標題的內容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2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Microsoft JhengHe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12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24" name="Google Shape;124;p12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25" name="Google Shape;125;p1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1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1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947822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含標題的圖片" type="picTx">
  <p:cSld name="含標題的圖片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3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Microsoft JhengHe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13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13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32" name="Google Shape;132;p1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1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p1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706039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標題及直排文字" type="vertTx">
  <p:cSld name="標題及直排文字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3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13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8" name="Google Shape;138;p1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1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1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862813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直排標題及文字" type="vertTitleAndTx">
  <p:cSld name="直排標題及文字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3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3" name="Google Shape;143;p13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4" name="Google Shape;144;p1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1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1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26966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F99F4-895C-4038-9D41-82D137C97699}" type="datetime1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-117910" y="6413998"/>
            <a:ext cx="577971" cy="365125"/>
          </a:xfrm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defRPr>
            </a:lvl1pPr>
          </a:lstStyle>
          <a:p>
            <a:fld id="{3660A387-E1AB-4E7E-A915-EA72F4A9645A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12" name="橢圓 11"/>
          <p:cNvSpPr/>
          <p:nvPr/>
        </p:nvSpPr>
        <p:spPr>
          <a:xfrm>
            <a:off x="0" y="6356350"/>
            <a:ext cx="478632" cy="478632"/>
          </a:xfrm>
          <a:prstGeom prst="ellipse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橢圓 12"/>
          <p:cNvSpPr/>
          <p:nvPr/>
        </p:nvSpPr>
        <p:spPr>
          <a:xfrm>
            <a:off x="30046" y="6386396"/>
            <a:ext cx="418541" cy="418541"/>
          </a:xfrm>
          <a:prstGeom prst="ellipse">
            <a:avLst/>
          </a:prstGeom>
          <a:noFill/>
          <a:ln w="95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橢圓 15"/>
          <p:cNvSpPr/>
          <p:nvPr userDrawn="1"/>
        </p:nvSpPr>
        <p:spPr>
          <a:xfrm>
            <a:off x="176781" y="6086367"/>
            <a:ext cx="267601" cy="267601"/>
          </a:xfrm>
          <a:prstGeom prst="ellipse">
            <a:avLst/>
          </a:prstGeom>
          <a:noFill/>
          <a:ln w="95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橢圓 19"/>
          <p:cNvSpPr/>
          <p:nvPr userDrawn="1"/>
        </p:nvSpPr>
        <p:spPr>
          <a:xfrm>
            <a:off x="90831" y="5857713"/>
            <a:ext cx="171900" cy="171900"/>
          </a:xfrm>
          <a:prstGeom prst="ellipse">
            <a:avLst/>
          </a:prstGeom>
          <a:noFill/>
          <a:ln w="95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橢圓 20"/>
          <p:cNvSpPr/>
          <p:nvPr userDrawn="1"/>
        </p:nvSpPr>
        <p:spPr>
          <a:xfrm>
            <a:off x="262731" y="5530976"/>
            <a:ext cx="130236" cy="130236"/>
          </a:xfrm>
          <a:prstGeom prst="ellipse">
            <a:avLst/>
          </a:prstGeom>
          <a:noFill/>
          <a:ln w="95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9" name="群組 28"/>
          <p:cNvGrpSpPr/>
          <p:nvPr userDrawn="1"/>
        </p:nvGrpSpPr>
        <p:grpSpPr>
          <a:xfrm>
            <a:off x="11462249" y="55580"/>
            <a:ext cx="710734" cy="1099611"/>
            <a:chOff x="11462249" y="55580"/>
            <a:chExt cx="710734" cy="1099611"/>
          </a:xfrm>
        </p:grpSpPr>
        <p:sp>
          <p:nvSpPr>
            <p:cNvPr id="24" name="橢圓 23"/>
            <p:cNvSpPr/>
            <p:nvPr/>
          </p:nvSpPr>
          <p:spPr>
            <a:xfrm>
              <a:off x="11496841" y="55580"/>
              <a:ext cx="615887" cy="615887"/>
            </a:xfrm>
            <a:prstGeom prst="ellipse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5" name="橢圓 24"/>
            <p:cNvSpPr/>
            <p:nvPr/>
          </p:nvSpPr>
          <p:spPr>
            <a:xfrm>
              <a:off x="11634419" y="107371"/>
              <a:ext cx="538564" cy="538564"/>
            </a:xfrm>
            <a:prstGeom prst="ellipse">
              <a:avLst/>
            </a:prstGeom>
            <a:noFill/>
            <a:ln w="952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6" name="橢圓 25"/>
            <p:cNvSpPr/>
            <p:nvPr userDrawn="1"/>
          </p:nvSpPr>
          <p:spPr>
            <a:xfrm>
              <a:off x="11462249" y="591095"/>
              <a:ext cx="344340" cy="344340"/>
            </a:xfrm>
            <a:prstGeom prst="ellipse">
              <a:avLst/>
            </a:prstGeom>
            <a:noFill/>
            <a:ln w="952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7" name="橢圓 26"/>
            <p:cNvSpPr/>
            <p:nvPr userDrawn="1"/>
          </p:nvSpPr>
          <p:spPr>
            <a:xfrm>
              <a:off x="11738463" y="790361"/>
              <a:ext cx="221195" cy="221195"/>
            </a:xfrm>
            <a:prstGeom prst="ellipse">
              <a:avLst/>
            </a:prstGeom>
            <a:noFill/>
            <a:ln w="952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8" name="橢圓 27"/>
            <p:cNvSpPr/>
            <p:nvPr userDrawn="1"/>
          </p:nvSpPr>
          <p:spPr>
            <a:xfrm>
              <a:off x="11654671" y="987608"/>
              <a:ext cx="167583" cy="167583"/>
            </a:xfrm>
            <a:prstGeom prst="ellipse">
              <a:avLst/>
            </a:prstGeom>
            <a:noFill/>
            <a:ln w="952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15672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6C8FC-C4FF-44E5-B47E-A1B843AF7052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6D82A-6548-4A16-9815-0BA00869B7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0279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Microsoft JhengHei"/>
              <a:buNone/>
              <a:defRPr sz="48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  <a:defRPr sz="36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marL="914400" marR="0" lvl="1" indent="-431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572105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9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0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9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13" Type="http://schemas.openxmlformats.org/officeDocument/2006/relationships/image" Target="../media/image5.png"/><Relationship Id="rId3" Type="http://schemas.openxmlformats.org/officeDocument/2006/relationships/tags" Target="../tags/tag22.xml"/><Relationship Id="rId7" Type="http://schemas.openxmlformats.org/officeDocument/2006/relationships/tags" Target="../tags/tag26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11" Type="http://schemas.openxmlformats.org/officeDocument/2006/relationships/slideLayout" Target="../slideLayouts/slideLayout7.xml"/><Relationship Id="rId5" Type="http://schemas.openxmlformats.org/officeDocument/2006/relationships/tags" Target="../tags/tag24.xml"/><Relationship Id="rId10" Type="http://schemas.openxmlformats.org/officeDocument/2006/relationships/tags" Target="../tags/tag29.xml"/><Relationship Id="rId4" Type="http://schemas.openxmlformats.org/officeDocument/2006/relationships/tags" Target="../tags/tag23.xml"/><Relationship Id="rId9" Type="http://schemas.openxmlformats.org/officeDocument/2006/relationships/tags" Target="../tags/tag28.xml"/><Relationship Id="rId1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34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emf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466648" y="2194277"/>
            <a:ext cx="9144000" cy="2863735"/>
          </a:xfrm>
        </p:spPr>
        <p:txBody>
          <a:bodyPr>
            <a:normAutofit/>
          </a:bodyPr>
          <a:lstStyle/>
          <a:p>
            <a:r>
              <a:rPr lang="zh-TW" altLang="en-US" sz="9600" b="1" dirty="0" smtClean="0">
                <a:solidFill>
                  <a:srgbClr val="0070C0"/>
                </a:solidFill>
              </a:rPr>
              <a:t>挑戰</a:t>
            </a:r>
            <a:r>
              <a:rPr lang="en-US" altLang="zh-TW" sz="9600" b="1" dirty="0" smtClean="0">
                <a:solidFill>
                  <a:srgbClr val="0070C0"/>
                </a:solidFill>
              </a:rPr>
              <a:t/>
            </a:r>
            <a:br>
              <a:rPr lang="en-US" altLang="zh-TW" sz="9600" b="1" dirty="0" smtClean="0">
                <a:solidFill>
                  <a:srgbClr val="0070C0"/>
                </a:solidFill>
              </a:rPr>
            </a:br>
            <a:r>
              <a:rPr lang="zh-TW" altLang="en-US" sz="9600" b="1" dirty="0" smtClean="0">
                <a:solidFill>
                  <a:srgbClr val="FF0000"/>
                </a:solidFill>
              </a:rPr>
              <a:t>俄</a:t>
            </a:r>
            <a:r>
              <a:rPr lang="zh-TW" altLang="en-US" sz="9600" b="1" dirty="0" smtClean="0"/>
              <a:t>羅</a:t>
            </a:r>
            <a:r>
              <a:rPr lang="zh-TW" altLang="en-US" sz="9600" b="1" dirty="0" smtClean="0">
                <a:solidFill>
                  <a:srgbClr val="FF0000"/>
                </a:solidFill>
              </a:rPr>
              <a:t>斯</a:t>
            </a:r>
            <a:r>
              <a:rPr lang="zh-TW" altLang="en-US" sz="9600" b="1" dirty="0" smtClean="0"/>
              <a:t>轉</a:t>
            </a:r>
            <a:r>
              <a:rPr lang="zh-TW" altLang="en-US" sz="9600" b="1" dirty="0" smtClean="0">
                <a:solidFill>
                  <a:srgbClr val="FF0000"/>
                </a:solidFill>
              </a:rPr>
              <a:t>盤</a:t>
            </a:r>
            <a:endParaRPr lang="zh-TW" altLang="en-US" sz="9600" dirty="0"/>
          </a:p>
        </p:txBody>
      </p:sp>
      <p:grpSp>
        <p:nvGrpSpPr>
          <p:cNvPr id="7" name="群組 6"/>
          <p:cNvGrpSpPr/>
          <p:nvPr>
            <p:custDataLst>
              <p:tags r:id="rId2"/>
            </p:custDataLst>
          </p:nvPr>
        </p:nvGrpSpPr>
        <p:grpSpPr>
          <a:xfrm rot="647025">
            <a:off x="8562660" y="3149220"/>
            <a:ext cx="3681822" cy="3681822"/>
            <a:chOff x="2051620" y="-170796"/>
            <a:chExt cx="6809003" cy="6809004"/>
          </a:xfrm>
        </p:grpSpPr>
        <p:grpSp>
          <p:nvGrpSpPr>
            <p:cNvPr id="8" name="群組 7"/>
            <p:cNvGrpSpPr/>
            <p:nvPr/>
          </p:nvGrpSpPr>
          <p:grpSpPr>
            <a:xfrm>
              <a:off x="2660136" y="-170796"/>
              <a:ext cx="5591972" cy="5451305"/>
              <a:chOff x="2660136" y="-170796"/>
              <a:chExt cx="5591972" cy="5451305"/>
            </a:xfrm>
          </p:grpSpPr>
          <p:grpSp>
            <p:nvGrpSpPr>
              <p:cNvPr id="10" name="群組 9"/>
              <p:cNvGrpSpPr/>
              <p:nvPr/>
            </p:nvGrpSpPr>
            <p:grpSpPr>
              <a:xfrm>
                <a:off x="2660136" y="163501"/>
                <a:ext cx="5591972" cy="5117008"/>
                <a:chOff x="2660136" y="163501"/>
                <a:chExt cx="5591972" cy="5117008"/>
              </a:xfrm>
            </p:grpSpPr>
            <p:sp>
              <p:nvSpPr>
                <p:cNvPr id="12" name="手繪多邊形 11"/>
                <p:cNvSpPr/>
                <p:nvPr>
                  <p:custDataLst>
                    <p:tags r:id="rId5"/>
                  </p:custDataLst>
                </p:nvPr>
              </p:nvSpPr>
              <p:spPr>
                <a:xfrm>
                  <a:off x="4432720" y="2210304"/>
                  <a:ext cx="2046804" cy="2046803"/>
                </a:xfrm>
                <a:custGeom>
                  <a:avLst/>
                  <a:gdLst>
                    <a:gd name="connsiteX0" fmla="*/ 1023411 w 2046804"/>
                    <a:gd name="connsiteY0" fmla="*/ 0 h 2046803"/>
                    <a:gd name="connsiteX1" fmla="*/ 1128039 w 2046804"/>
                    <a:gd name="connsiteY1" fmla="*/ 5284 h 2046803"/>
                    <a:gd name="connsiteX2" fmla="*/ 2046804 w 2046804"/>
                    <a:gd name="connsiteY2" fmla="*/ 1023402 h 2046803"/>
                    <a:gd name="connsiteX3" fmla="*/ 1128039 w 2046804"/>
                    <a:gd name="connsiteY3" fmla="*/ 2041520 h 2046803"/>
                    <a:gd name="connsiteX4" fmla="*/ 1023412 w 2046804"/>
                    <a:gd name="connsiteY4" fmla="*/ 2046803 h 2046803"/>
                    <a:gd name="connsiteX5" fmla="*/ 1023403 w 2046804"/>
                    <a:gd name="connsiteY5" fmla="*/ 2046803 h 2046803"/>
                    <a:gd name="connsiteX6" fmla="*/ 1023392 w 2046804"/>
                    <a:gd name="connsiteY6" fmla="*/ 2046803 h 2046803"/>
                    <a:gd name="connsiteX7" fmla="*/ 918765 w 2046804"/>
                    <a:gd name="connsiteY7" fmla="*/ 2041520 h 2046803"/>
                    <a:gd name="connsiteX8" fmla="*/ 0 w 2046804"/>
                    <a:gd name="connsiteY8" fmla="*/ 1023402 h 2046803"/>
                    <a:gd name="connsiteX9" fmla="*/ 918765 w 2046804"/>
                    <a:gd name="connsiteY9" fmla="*/ 5284 h 2046803"/>
                    <a:gd name="connsiteX10" fmla="*/ 1023391 w 2046804"/>
                    <a:gd name="connsiteY10" fmla="*/ 0 h 2046803"/>
                    <a:gd name="connsiteX11" fmla="*/ 1023401 w 2046804"/>
                    <a:gd name="connsiteY11" fmla="*/ 1 h 2046803"/>
                    <a:gd name="connsiteX12" fmla="*/ 1023411 w 2046804"/>
                    <a:gd name="connsiteY12" fmla="*/ 0 h 20468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046804" h="2046803">
                      <a:moveTo>
                        <a:pt x="1023411" y="0"/>
                      </a:moveTo>
                      <a:lnTo>
                        <a:pt x="1128039" y="5284"/>
                      </a:lnTo>
                      <a:cubicBezTo>
                        <a:pt x="1644095" y="57692"/>
                        <a:pt x="2046804" y="493518"/>
                        <a:pt x="2046804" y="1023402"/>
                      </a:cubicBezTo>
                      <a:cubicBezTo>
                        <a:pt x="2046804" y="1553285"/>
                        <a:pt x="1644095" y="1989112"/>
                        <a:pt x="1128039" y="2041520"/>
                      </a:cubicBezTo>
                      <a:lnTo>
                        <a:pt x="1023412" y="2046803"/>
                      </a:lnTo>
                      <a:lnTo>
                        <a:pt x="1023403" y="2046803"/>
                      </a:lnTo>
                      <a:lnTo>
                        <a:pt x="1023392" y="2046803"/>
                      </a:lnTo>
                      <a:lnTo>
                        <a:pt x="918765" y="2041520"/>
                      </a:lnTo>
                      <a:cubicBezTo>
                        <a:pt x="402708" y="1989112"/>
                        <a:pt x="0" y="1553285"/>
                        <a:pt x="0" y="1023402"/>
                      </a:cubicBezTo>
                      <a:cubicBezTo>
                        <a:pt x="0" y="493518"/>
                        <a:pt x="402708" y="57692"/>
                        <a:pt x="918765" y="5284"/>
                      </a:cubicBezTo>
                      <a:lnTo>
                        <a:pt x="1023391" y="0"/>
                      </a:lnTo>
                      <a:lnTo>
                        <a:pt x="1023401" y="1"/>
                      </a:lnTo>
                      <a:lnTo>
                        <a:pt x="1023411" y="0"/>
                      </a:lnTo>
                      <a:close/>
                    </a:path>
                  </a:pathLst>
                </a:custGeom>
                <a:solidFill>
                  <a:srgbClr val="D9866A"/>
                </a:solidFill>
                <a:ln>
                  <a:solidFill>
                    <a:srgbClr val="D9866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3" name="手繪多邊形 12"/>
                <p:cNvSpPr/>
                <p:nvPr>
                  <p:custDataLst>
                    <p:tags r:id="rId6"/>
                  </p:custDataLst>
                </p:nvPr>
              </p:nvSpPr>
              <p:spPr>
                <a:xfrm>
                  <a:off x="3705928" y="1716562"/>
                  <a:ext cx="1750184" cy="3034288"/>
                </a:xfrm>
                <a:custGeom>
                  <a:avLst/>
                  <a:gdLst>
                    <a:gd name="connsiteX0" fmla="*/ 875731 w 1750184"/>
                    <a:gd name="connsiteY0" fmla="*/ 0 h 3034288"/>
                    <a:gd name="connsiteX1" fmla="*/ 901572 w 1750184"/>
                    <a:gd name="connsiteY1" fmla="*/ 42535 h 3034288"/>
                    <a:gd name="connsiteX2" fmla="*/ 1645556 w 1750184"/>
                    <a:gd name="connsiteY2" fmla="*/ 488459 h 3034288"/>
                    <a:gd name="connsiteX3" fmla="*/ 1750183 w 1750184"/>
                    <a:gd name="connsiteY3" fmla="*/ 493742 h 3034288"/>
                    <a:gd name="connsiteX4" fmla="*/ 1645557 w 1750184"/>
                    <a:gd name="connsiteY4" fmla="*/ 499026 h 3034288"/>
                    <a:gd name="connsiteX5" fmla="*/ 726792 w 1750184"/>
                    <a:gd name="connsiteY5" fmla="*/ 1517144 h 3034288"/>
                    <a:gd name="connsiteX6" fmla="*/ 1645557 w 1750184"/>
                    <a:gd name="connsiteY6" fmla="*/ 2535262 h 3034288"/>
                    <a:gd name="connsiteX7" fmla="*/ 1750184 w 1750184"/>
                    <a:gd name="connsiteY7" fmla="*/ 2540545 h 3034288"/>
                    <a:gd name="connsiteX8" fmla="*/ 1645558 w 1750184"/>
                    <a:gd name="connsiteY8" fmla="*/ 2545829 h 3034288"/>
                    <a:gd name="connsiteX9" fmla="*/ 901574 w 1750184"/>
                    <a:gd name="connsiteY9" fmla="*/ 2991753 h 3034288"/>
                    <a:gd name="connsiteX10" fmla="*/ 875734 w 1750184"/>
                    <a:gd name="connsiteY10" fmla="*/ 3034288 h 3034288"/>
                    <a:gd name="connsiteX11" fmla="*/ 874262 w 1750184"/>
                    <a:gd name="connsiteY11" fmla="*/ 3033678 h 3034288"/>
                    <a:gd name="connsiteX12" fmla="*/ 877493 w 1750184"/>
                    <a:gd name="connsiteY12" fmla="*/ 3028360 h 3034288"/>
                    <a:gd name="connsiteX13" fmla="*/ 1001012 w 1750184"/>
                    <a:gd name="connsiteY13" fmla="*/ 2540546 h 3034288"/>
                    <a:gd name="connsiteX14" fmla="*/ 82247 w 1750184"/>
                    <a:gd name="connsiteY14" fmla="*/ 1522428 h 3034288"/>
                    <a:gd name="connsiteX15" fmla="*/ 0 w 1750184"/>
                    <a:gd name="connsiteY15" fmla="*/ 1518275 h 3034288"/>
                    <a:gd name="connsiteX16" fmla="*/ 469 w 1750184"/>
                    <a:gd name="connsiteY16" fmla="*/ 1517144 h 3034288"/>
                    <a:gd name="connsiteX17" fmla="*/ 1 w 1750184"/>
                    <a:gd name="connsiteY17" fmla="*/ 1516014 h 3034288"/>
                    <a:gd name="connsiteX18" fmla="*/ 82247 w 1750184"/>
                    <a:gd name="connsiteY18" fmla="*/ 1511861 h 3034288"/>
                    <a:gd name="connsiteX19" fmla="*/ 1001012 w 1750184"/>
                    <a:gd name="connsiteY19" fmla="*/ 493743 h 3034288"/>
                    <a:gd name="connsiteX20" fmla="*/ 877493 w 1750184"/>
                    <a:gd name="connsiteY20" fmla="*/ 5929 h 3034288"/>
                    <a:gd name="connsiteX21" fmla="*/ 874261 w 1750184"/>
                    <a:gd name="connsiteY21" fmla="*/ 609 h 3034288"/>
                    <a:gd name="connsiteX22" fmla="*/ 875731 w 1750184"/>
                    <a:gd name="connsiteY22" fmla="*/ 0 h 30342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1750184" h="3034288">
                      <a:moveTo>
                        <a:pt x="875731" y="0"/>
                      </a:moveTo>
                      <a:lnTo>
                        <a:pt x="901572" y="42535"/>
                      </a:lnTo>
                      <a:cubicBezTo>
                        <a:pt x="1067093" y="287539"/>
                        <a:pt x="1335922" y="457014"/>
                        <a:pt x="1645556" y="488459"/>
                      </a:cubicBezTo>
                      <a:lnTo>
                        <a:pt x="1750183" y="493742"/>
                      </a:lnTo>
                      <a:lnTo>
                        <a:pt x="1645557" y="499026"/>
                      </a:lnTo>
                      <a:cubicBezTo>
                        <a:pt x="1129500" y="551434"/>
                        <a:pt x="726792" y="987260"/>
                        <a:pt x="726792" y="1517144"/>
                      </a:cubicBezTo>
                      <a:cubicBezTo>
                        <a:pt x="726792" y="2047027"/>
                        <a:pt x="1129500" y="2482854"/>
                        <a:pt x="1645557" y="2535262"/>
                      </a:cubicBezTo>
                      <a:lnTo>
                        <a:pt x="1750184" y="2540545"/>
                      </a:lnTo>
                      <a:lnTo>
                        <a:pt x="1645558" y="2545829"/>
                      </a:lnTo>
                      <a:cubicBezTo>
                        <a:pt x="1335924" y="2577274"/>
                        <a:pt x="1067095" y="2746749"/>
                        <a:pt x="901574" y="2991753"/>
                      </a:cubicBezTo>
                      <a:lnTo>
                        <a:pt x="875734" y="3034288"/>
                      </a:lnTo>
                      <a:lnTo>
                        <a:pt x="874262" y="3033678"/>
                      </a:lnTo>
                      <a:lnTo>
                        <a:pt x="877493" y="3028360"/>
                      </a:lnTo>
                      <a:cubicBezTo>
                        <a:pt x="956266" y="2883351"/>
                        <a:pt x="1001012" y="2717174"/>
                        <a:pt x="1001012" y="2540546"/>
                      </a:cubicBezTo>
                      <a:cubicBezTo>
                        <a:pt x="1001012" y="2010662"/>
                        <a:pt x="598303" y="1574836"/>
                        <a:pt x="82247" y="1522428"/>
                      </a:cubicBezTo>
                      <a:lnTo>
                        <a:pt x="0" y="1518275"/>
                      </a:lnTo>
                      <a:lnTo>
                        <a:pt x="469" y="1517144"/>
                      </a:lnTo>
                      <a:lnTo>
                        <a:pt x="1" y="1516014"/>
                      </a:lnTo>
                      <a:lnTo>
                        <a:pt x="82247" y="1511861"/>
                      </a:lnTo>
                      <a:cubicBezTo>
                        <a:pt x="598303" y="1459453"/>
                        <a:pt x="1001012" y="1023626"/>
                        <a:pt x="1001012" y="493743"/>
                      </a:cubicBezTo>
                      <a:cubicBezTo>
                        <a:pt x="1001012" y="317115"/>
                        <a:pt x="956266" y="150938"/>
                        <a:pt x="877493" y="5929"/>
                      </a:cubicBezTo>
                      <a:lnTo>
                        <a:pt x="874261" y="609"/>
                      </a:lnTo>
                      <a:lnTo>
                        <a:pt x="875731" y="0"/>
                      </a:lnTo>
                      <a:close/>
                    </a:path>
                  </a:pathLst>
                </a:custGeom>
                <a:solidFill>
                  <a:srgbClr val="D9866A"/>
                </a:solidFill>
                <a:ln>
                  <a:solidFill>
                    <a:srgbClr val="D9866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4" name="手繪多邊形 13"/>
                <p:cNvSpPr/>
                <p:nvPr>
                  <p:custDataLst>
                    <p:tags r:id="rId7"/>
                  </p:custDataLst>
                </p:nvPr>
              </p:nvSpPr>
              <p:spPr>
                <a:xfrm>
                  <a:off x="5456131" y="1716562"/>
                  <a:ext cx="1750183" cy="3034286"/>
                </a:xfrm>
                <a:custGeom>
                  <a:avLst/>
                  <a:gdLst>
                    <a:gd name="connsiteX0" fmla="*/ 874451 w 1750183"/>
                    <a:gd name="connsiteY0" fmla="*/ 0 h 3034286"/>
                    <a:gd name="connsiteX1" fmla="*/ 875923 w 1750183"/>
                    <a:gd name="connsiteY1" fmla="*/ 610 h 3034286"/>
                    <a:gd name="connsiteX2" fmla="*/ 872693 w 1750183"/>
                    <a:gd name="connsiteY2" fmla="*/ 5928 h 3034286"/>
                    <a:gd name="connsiteX3" fmla="*/ 749174 w 1750183"/>
                    <a:gd name="connsiteY3" fmla="*/ 493742 h 3034286"/>
                    <a:gd name="connsiteX4" fmla="*/ 1667939 w 1750183"/>
                    <a:gd name="connsiteY4" fmla="*/ 1511860 h 3034286"/>
                    <a:gd name="connsiteX5" fmla="*/ 1750183 w 1750183"/>
                    <a:gd name="connsiteY5" fmla="*/ 1516013 h 3034286"/>
                    <a:gd name="connsiteX6" fmla="*/ 1749715 w 1750183"/>
                    <a:gd name="connsiteY6" fmla="*/ 1517143 h 3034286"/>
                    <a:gd name="connsiteX7" fmla="*/ 1750183 w 1750183"/>
                    <a:gd name="connsiteY7" fmla="*/ 1518274 h 3034286"/>
                    <a:gd name="connsiteX8" fmla="*/ 1667939 w 1750183"/>
                    <a:gd name="connsiteY8" fmla="*/ 1522427 h 3034286"/>
                    <a:gd name="connsiteX9" fmla="*/ 749174 w 1750183"/>
                    <a:gd name="connsiteY9" fmla="*/ 2540545 h 3034286"/>
                    <a:gd name="connsiteX10" fmla="*/ 872693 w 1750183"/>
                    <a:gd name="connsiteY10" fmla="*/ 3028359 h 3034286"/>
                    <a:gd name="connsiteX11" fmla="*/ 875923 w 1750183"/>
                    <a:gd name="connsiteY11" fmla="*/ 3033677 h 3034286"/>
                    <a:gd name="connsiteX12" fmla="*/ 874452 w 1750183"/>
                    <a:gd name="connsiteY12" fmla="*/ 3034286 h 3034286"/>
                    <a:gd name="connsiteX13" fmla="*/ 848613 w 1750183"/>
                    <a:gd name="connsiteY13" fmla="*/ 2991753 h 3034286"/>
                    <a:gd name="connsiteX14" fmla="*/ 104629 w 1750183"/>
                    <a:gd name="connsiteY14" fmla="*/ 2545829 h 3034286"/>
                    <a:gd name="connsiteX15" fmla="*/ 1 w 1750183"/>
                    <a:gd name="connsiteY15" fmla="*/ 2540545 h 3034286"/>
                    <a:gd name="connsiteX16" fmla="*/ 104628 w 1750183"/>
                    <a:gd name="connsiteY16" fmla="*/ 2535262 h 3034286"/>
                    <a:gd name="connsiteX17" fmla="*/ 1023393 w 1750183"/>
                    <a:gd name="connsiteY17" fmla="*/ 1517144 h 3034286"/>
                    <a:gd name="connsiteX18" fmla="*/ 104628 w 1750183"/>
                    <a:gd name="connsiteY18" fmla="*/ 499026 h 3034286"/>
                    <a:gd name="connsiteX19" fmla="*/ 0 w 1750183"/>
                    <a:gd name="connsiteY19" fmla="*/ 493742 h 3034286"/>
                    <a:gd name="connsiteX20" fmla="*/ 104627 w 1750183"/>
                    <a:gd name="connsiteY20" fmla="*/ 488459 h 3034286"/>
                    <a:gd name="connsiteX21" fmla="*/ 848611 w 1750183"/>
                    <a:gd name="connsiteY21" fmla="*/ 42535 h 3034286"/>
                    <a:gd name="connsiteX22" fmla="*/ 874451 w 1750183"/>
                    <a:gd name="connsiteY22" fmla="*/ 0 h 30342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1750183" h="3034286">
                      <a:moveTo>
                        <a:pt x="874451" y="0"/>
                      </a:moveTo>
                      <a:lnTo>
                        <a:pt x="875923" y="610"/>
                      </a:lnTo>
                      <a:lnTo>
                        <a:pt x="872693" y="5928"/>
                      </a:lnTo>
                      <a:cubicBezTo>
                        <a:pt x="793919" y="150937"/>
                        <a:pt x="749174" y="317114"/>
                        <a:pt x="749174" y="493742"/>
                      </a:cubicBezTo>
                      <a:cubicBezTo>
                        <a:pt x="749174" y="1023625"/>
                        <a:pt x="1151882" y="1459452"/>
                        <a:pt x="1667939" y="1511860"/>
                      </a:cubicBezTo>
                      <a:lnTo>
                        <a:pt x="1750183" y="1516013"/>
                      </a:lnTo>
                      <a:lnTo>
                        <a:pt x="1749715" y="1517143"/>
                      </a:lnTo>
                      <a:lnTo>
                        <a:pt x="1750183" y="1518274"/>
                      </a:lnTo>
                      <a:lnTo>
                        <a:pt x="1667939" y="1522427"/>
                      </a:lnTo>
                      <a:cubicBezTo>
                        <a:pt x="1151882" y="1574835"/>
                        <a:pt x="749174" y="2010661"/>
                        <a:pt x="749174" y="2540545"/>
                      </a:cubicBezTo>
                      <a:cubicBezTo>
                        <a:pt x="749174" y="2717173"/>
                        <a:pt x="793919" y="2883350"/>
                        <a:pt x="872693" y="3028359"/>
                      </a:cubicBezTo>
                      <a:lnTo>
                        <a:pt x="875923" y="3033677"/>
                      </a:lnTo>
                      <a:lnTo>
                        <a:pt x="874452" y="3034286"/>
                      </a:lnTo>
                      <a:lnTo>
                        <a:pt x="848613" y="2991753"/>
                      </a:lnTo>
                      <a:cubicBezTo>
                        <a:pt x="683091" y="2746749"/>
                        <a:pt x="414262" y="2577274"/>
                        <a:pt x="104629" y="2545829"/>
                      </a:cubicBezTo>
                      <a:lnTo>
                        <a:pt x="1" y="2540545"/>
                      </a:lnTo>
                      <a:lnTo>
                        <a:pt x="104628" y="2535262"/>
                      </a:lnTo>
                      <a:cubicBezTo>
                        <a:pt x="620684" y="2482854"/>
                        <a:pt x="1023393" y="2047027"/>
                        <a:pt x="1023393" y="1517144"/>
                      </a:cubicBezTo>
                      <a:cubicBezTo>
                        <a:pt x="1023393" y="987260"/>
                        <a:pt x="620684" y="551434"/>
                        <a:pt x="104628" y="499026"/>
                      </a:cubicBezTo>
                      <a:lnTo>
                        <a:pt x="0" y="493742"/>
                      </a:lnTo>
                      <a:lnTo>
                        <a:pt x="104627" y="488459"/>
                      </a:lnTo>
                      <a:cubicBezTo>
                        <a:pt x="414260" y="457014"/>
                        <a:pt x="683089" y="287539"/>
                        <a:pt x="848611" y="42535"/>
                      </a:cubicBezTo>
                      <a:lnTo>
                        <a:pt x="874451" y="0"/>
                      </a:lnTo>
                      <a:close/>
                    </a:path>
                  </a:pathLst>
                </a:custGeom>
                <a:solidFill>
                  <a:srgbClr val="D9866A"/>
                </a:solidFill>
                <a:ln>
                  <a:solidFill>
                    <a:srgbClr val="D9866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5" name="橢圓 14"/>
                <p:cNvSpPr>
                  <a:spLocks/>
                </p:cNvSpPr>
                <p:nvPr/>
              </p:nvSpPr>
              <p:spPr>
                <a:xfrm>
                  <a:off x="4432719" y="163501"/>
                  <a:ext cx="2046803" cy="2046803"/>
                </a:xfrm>
                <a:prstGeom prst="ellipse">
                  <a:avLst/>
                </a:prstGeom>
                <a:solidFill>
                  <a:srgbClr val="D9866A"/>
                </a:solidFill>
                <a:ln>
                  <a:solidFill>
                    <a:srgbClr val="D9866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6" name="橢圓 15"/>
                <p:cNvSpPr>
                  <a:spLocks/>
                </p:cNvSpPr>
                <p:nvPr/>
              </p:nvSpPr>
              <p:spPr>
                <a:xfrm>
                  <a:off x="2660136" y="3233706"/>
                  <a:ext cx="2046803" cy="2046803"/>
                </a:xfrm>
                <a:prstGeom prst="ellipse">
                  <a:avLst/>
                </a:prstGeom>
                <a:solidFill>
                  <a:srgbClr val="D9866A"/>
                </a:solidFill>
                <a:ln>
                  <a:solidFill>
                    <a:srgbClr val="D9866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7" name="橢圓 16"/>
                <p:cNvSpPr>
                  <a:spLocks/>
                </p:cNvSpPr>
                <p:nvPr/>
              </p:nvSpPr>
              <p:spPr>
                <a:xfrm>
                  <a:off x="6205305" y="3233705"/>
                  <a:ext cx="2046803" cy="2046803"/>
                </a:xfrm>
                <a:prstGeom prst="ellipse">
                  <a:avLst/>
                </a:prstGeom>
                <a:solidFill>
                  <a:srgbClr val="D9866A"/>
                </a:solidFill>
                <a:ln>
                  <a:solidFill>
                    <a:srgbClr val="D9866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8" name="橢圓 17"/>
                <p:cNvSpPr>
                  <a:spLocks/>
                </p:cNvSpPr>
                <p:nvPr/>
              </p:nvSpPr>
              <p:spPr>
                <a:xfrm>
                  <a:off x="4662834" y="393617"/>
                  <a:ext cx="1586574" cy="1586572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rgbClr val="D9866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9" name="橢圓 18"/>
                <p:cNvSpPr>
                  <a:spLocks/>
                </p:cNvSpPr>
                <p:nvPr/>
              </p:nvSpPr>
              <p:spPr>
                <a:xfrm>
                  <a:off x="2890251" y="3463822"/>
                  <a:ext cx="1586574" cy="1586572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rgbClr val="D9866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0" name="橢圓 19"/>
                <p:cNvSpPr>
                  <a:spLocks/>
                </p:cNvSpPr>
                <p:nvPr/>
              </p:nvSpPr>
              <p:spPr>
                <a:xfrm>
                  <a:off x="6435420" y="3463821"/>
                  <a:ext cx="1586574" cy="1586572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rgbClr val="D9866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1" name="橢圓 20"/>
                <p:cNvSpPr>
                  <a:spLocks/>
                </p:cNvSpPr>
                <p:nvPr/>
              </p:nvSpPr>
              <p:spPr>
                <a:xfrm>
                  <a:off x="5072902" y="803684"/>
                  <a:ext cx="766438" cy="766438"/>
                </a:xfrm>
                <a:prstGeom prst="ellipse">
                  <a:avLst/>
                </a:prstGeom>
                <a:solidFill>
                  <a:srgbClr val="990000"/>
                </a:solidFill>
                <a:ln>
                  <a:solidFill>
                    <a:srgbClr val="99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3" name="橢圓 22"/>
                <p:cNvSpPr>
                  <a:spLocks/>
                </p:cNvSpPr>
                <p:nvPr/>
              </p:nvSpPr>
              <p:spPr>
                <a:xfrm>
                  <a:off x="3300319" y="3873889"/>
                  <a:ext cx="766438" cy="766438"/>
                </a:xfrm>
                <a:prstGeom prst="ellipse">
                  <a:avLst/>
                </a:prstGeom>
                <a:solidFill>
                  <a:srgbClr val="990000"/>
                </a:solidFill>
                <a:ln>
                  <a:solidFill>
                    <a:srgbClr val="99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4" name="橢圓 23"/>
                <p:cNvSpPr>
                  <a:spLocks/>
                </p:cNvSpPr>
                <p:nvPr/>
              </p:nvSpPr>
              <p:spPr>
                <a:xfrm>
                  <a:off x="6845488" y="3873888"/>
                  <a:ext cx="766438" cy="766438"/>
                </a:xfrm>
                <a:prstGeom prst="ellipse">
                  <a:avLst/>
                </a:prstGeom>
                <a:solidFill>
                  <a:srgbClr val="990000"/>
                </a:solidFill>
                <a:ln>
                  <a:solidFill>
                    <a:srgbClr val="99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5" name="橢圓 24"/>
                <p:cNvSpPr/>
                <p:nvPr/>
              </p:nvSpPr>
              <p:spPr>
                <a:xfrm>
                  <a:off x="5171507" y="902289"/>
                  <a:ext cx="569228" cy="56922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rgbClr val="99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6" name="橢圓 25"/>
                <p:cNvSpPr/>
                <p:nvPr/>
              </p:nvSpPr>
              <p:spPr>
                <a:xfrm>
                  <a:off x="6944093" y="3972493"/>
                  <a:ext cx="569228" cy="56922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rgbClr val="99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7" name="橢圓 26"/>
                <p:cNvSpPr/>
                <p:nvPr/>
              </p:nvSpPr>
              <p:spPr>
                <a:xfrm>
                  <a:off x="3398924" y="3972494"/>
                  <a:ext cx="569228" cy="56922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rgbClr val="99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8" name="橢圓 27"/>
                <p:cNvSpPr/>
                <p:nvPr/>
              </p:nvSpPr>
              <p:spPr>
                <a:xfrm>
                  <a:off x="4662835" y="2440420"/>
                  <a:ext cx="1586574" cy="1586572"/>
                </a:xfrm>
                <a:prstGeom prst="ellipse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1" name="手繪多邊形 10"/>
              <p:cNvSpPr/>
              <p:nvPr>
                <p:custDataLst>
                  <p:tags r:id="rId4"/>
                </p:custDataLst>
              </p:nvPr>
            </p:nvSpPr>
            <p:spPr>
              <a:xfrm>
                <a:off x="4912367" y="-170796"/>
                <a:ext cx="1087489" cy="1110827"/>
              </a:xfrm>
              <a:custGeom>
                <a:avLst/>
                <a:gdLst>
                  <a:gd name="connsiteX0" fmla="*/ 801806 w 1589964"/>
                  <a:gd name="connsiteY0" fmla="*/ 0 h 1624084"/>
                  <a:gd name="connsiteX1" fmla="*/ 0 w 1589964"/>
                  <a:gd name="connsiteY1" fmla="*/ 1624084 h 1624084"/>
                  <a:gd name="connsiteX2" fmla="*/ 794982 w 1589964"/>
                  <a:gd name="connsiteY2" fmla="*/ 1139790 h 1624084"/>
                  <a:gd name="connsiteX3" fmla="*/ 1589964 w 1589964"/>
                  <a:gd name="connsiteY3" fmla="*/ 1624084 h 1624084"/>
                  <a:gd name="connsiteX4" fmla="*/ 801806 w 1589964"/>
                  <a:gd name="connsiteY4" fmla="*/ 0 h 1624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89964" h="1624084">
                    <a:moveTo>
                      <a:pt x="801806" y="0"/>
                    </a:moveTo>
                    <a:lnTo>
                      <a:pt x="0" y="1624084"/>
                    </a:lnTo>
                    <a:lnTo>
                      <a:pt x="794982" y="1139790"/>
                    </a:lnTo>
                    <a:lnTo>
                      <a:pt x="1589964" y="1624084"/>
                    </a:lnTo>
                    <a:lnTo>
                      <a:pt x="801806" y="0"/>
                    </a:lnTo>
                    <a:close/>
                  </a:path>
                </a:pathLst>
              </a:custGeom>
              <a:solidFill>
                <a:srgbClr val="FF0000"/>
              </a:solidFill>
              <a:ln w="12700" cap="flat" cmpd="sng" algn="ctr">
                <a:solidFill>
                  <a:srgbClr val="FF0000"/>
                </a:solidFill>
                <a:prstDash val="solid"/>
                <a:miter lim="800000"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9" name="橢圓 8"/>
            <p:cNvSpPr/>
            <p:nvPr>
              <p:custDataLst>
                <p:tags r:id="rId3"/>
              </p:custDataLst>
            </p:nvPr>
          </p:nvSpPr>
          <p:spPr>
            <a:xfrm>
              <a:off x="2051620" y="-170796"/>
              <a:ext cx="6809003" cy="6809004"/>
            </a:xfrm>
            <a:prstGeom prst="ellipse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alpha val="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29" name="圖片 28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210326" y="286808"/>
            <a:ext cx="2788055" cy="27880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08960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群組 12"/>
          <p:cNvGrpSpPr/>
          <p:nvPr/>
        </p:nvGrpSpPr>
        <p:grpSpPr>
          <a:xfrm>
            <a:off x="6608626" y="3647061"/>
            <a:ext cx="2942779" cy="2965013"/>
            <a:chOff x="6608626" y="3540735"/>
            <a:chExt cx="2942779" cy="2965013"/>
          </a:xfrm>
        </p:grpSpPr>
        <p:pic>
          <p:nvPicPr>
            <p:cNvPr id="7" name="圖片 6">
              <a:extLst>
                <a:ext uri="{FF2B5EF4-FFF2-40B4-BE49-F238E27FC236}">
                  <a16:creationId xmlns:a16="http://schemas.microsoft.com/office/drawing/2014/main" id="{B54DF4F4-CEEF-4873-9E00-92F67A805999}"/>
                </a:ext>
              </a:extLst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6608626" y="3540735"/>
              <a:ext cx="2942779" cy="2965013"/>
            </a:xfrm>
            <a:prstGeom prst="rect">
              <a:avLst/>
            </a:prstGeom>
          </p:spPr>
        </p:pic>
        <p:sp>
          <p:nvSpPr>
            <p:cNvPr id="12" name="文字方塊 11"/>
            <p:cNvSpPr txBox="1"/>
            <p:nvPr/>
          </p:nvSpPr>
          <p:spPr>
            <a:xfrm>
              <a:off x="7663598" y="3670609"/>
              <a:ext cx="889987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TW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</a:t>
              </a:r>
              <a:r>
                <a:rPr lang="zh-TW" altLang="en-US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袋</a:t>
              </a:r>
              <a:endPara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2635620" y="3647061"/>
            <a:ext cx="2760981" cy="2965014"/>
            <a:chOff x="2635620" y="3540735"/>
            <a:chExt cx="2760981" cy="2965014"/>
          </a:xfrm>
        </p:grpSpPr>
        <p:pic>
          <p:nvPicPr>
            <p:cNvPr id="8" name="圖片 7">
              <a:extLst>
                <a:ext uri="{FF2B5EF4-FFF2-40B4-BE49-F238E27FC236}">
                  <a16:creationId xmlns:a16="http://schemas.microsoft.com/office/drawing/2014/main" id="{C60D95FA-58B9-4599-8DA0-07882EE70642}"/>
                </a:ext>
              </a:extLst>
            </p:cNvPr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2635620" y="3540735"/>
              <a:ext cx="2760981" cy="2965014"/>
            </a:xfrm>
            <a:prstGeom prst="rect">
              <a:avLst/>
            </a:prstGeom>
          </p:spPr>
        </p:pic>
        <p:sp>
          <p:nvSpPr>
            <p:cNvPr id="3" name="文字方塊 2"/>
            <p:cNvSpPr txBox="1"/>
            <p:nvPr/>
          </p:nvSpPr>
          <p:spPr>
            <a:xfrm>
              <a:off x="3571115" y="3669421"/>
              <a:ext cx="889987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TW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</a:t>
              </a:r>
              <a:r>
                <a:rPr lang="zh-TW" altLang="en-US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袋</a:t>
              </a:r>
              <a:endPara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15600" y="84000"/>
            <a:ext cx="11360800" cy="2535595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TW" altLang="zh-TW" dirty="0"/>
              <a:t>抽</a:t>
            </a:r>
            <a:r>
              <a:rPr lang="zh-TW" altLang="zh-TW" dirty="0" smtClean="0"/>
              <a:t>中</a:t>
            </a:r>
            <a:r>
              <a:rPr lang="zh-TW" altLang="zh-TW" b="1" dirty="0" smtClean="0">
                <a:solidFill>
                  <a:srgbClr val="00B0F0"/>
                </a:solidFill>
              </a:rPr>
              <a:t>藍筆</a:t>
            </a:r>
            <a:r>
              <a:rPr lang="zh-TW" altLang="en-US" dirty="0" smtClean="0"/>
              <a:t>最多次的組別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/>
              <a:t>可以</a:t>
            </a:r>
            <a:r>
              <a:rPr lang="zh-TW" altLang="zh-TW" dirty="0" smtClean="0"/>
              <a:t>得到獎品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zh-TW" dirty="0"/>
              <a:t>你會選哪一個袋子抽呢？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mtClean="0"/>
              <a:t>2</a:t>
            </a:fld>
            <a:endParaRPr lang="zh-TW" altLang="en-US"/>
          </a:p>
        </p:txBody>
      </p:sp>
      <p:sp>
        <p:nvSpPr>
          <p:cNvPr id="2" name="手繪多邊形 1"/>
          <p:cNvSpPr/>
          <p:nvPr/>
        </p:nvSpPr>
        <p:spPr>
          <a:xfrm>
            <a:off x="6875216" y="4360521"/>
            <a:ext cx="2466753" cy="2133216"/>
          </a:xfrm>
          <a:custGeom>
            <a:avLst/>
            <a:gdLst>
              <a:gd name="connsiteX0" fmla="*/ 329609 w 2466753"/>
              <a:gd name="connsiteY0" fmla="*/ 0 h 2307265"/>
              <a:gd name="connsiteX1" fmla="*/ 85060 w 2466753"/>
              <a:gd name="connsiteY1" fmla="*/ 967562 h 2307265"/>
              <a:gd name="connsiteX2" fmla="*/ 0 w 2466753"/>
              <a:gd name="connsiteY2" fmla="*/ 1892595 h 2307265"/>
              <a:gd name="connsiteX3" fmla="*/ 489098 w 2466753"/>
              <a:gd name="connsiteY3" fmla="*/ 2190307 h 2307265"/>
              <a:gd name="connsiteX4" fmla="*/ 2115879 w 2466753"/>
              <a:gd name="connsiteY4" fmla="*/ 2307265 h 2307265"/>
              <a:gd name="connsiteX5" fmla="*/ 2466753 w 2466753"/>
              <a:gd name="connsiteY5" fmla="*/ 1605516 h 2307265"/>
              <a:gd name="connsiteX6" fmla="*/ 2466753 w 2466753"/>
              <a:gd name="connsiteY6" fmla="*/ 478465 h 2307265"/>
              <a:gd name="connsiteX7" fmla="*/ 2392326 w 2466753"/>
              <a:gd name="connsiteY7" fmla="*/ 180753 h 2307265"/>
              <a:gd name="connsiteX8" fmla="*/ 2062716 w 2466753"/>
              <a:gd name="connsiteY8" fmla="*/ 0 h 2307265"/>
              <a:gd name="connsiteX9" fmla="*/ 1446028 w 2466753"/>
              <a:gd name="connsiteY9" fmla="*/ 0 h 2307265"/>
              <a:gd name="connsiteX10" fmla="*/ 329609 w 2466753"/>
              <a:gd name="connsiteY10" fmla="*/ 0 h 2307265"/>
              <a:gd name="connsiteX0" fmla="*/ 329609 w 2466753"/>
              <a:gd name="connsiteY0" fmla="*/ 0 h 2307266"/>
              <a:gd name="connsiteX1" fmla="*/ 85060 w 2466753"/>
              <a:gd name="connsiteY1" fmla="*/ 967562 h 2307266"/>
              <a:gd name="connsiteX2" fmla="*/ 0 w 2466753"/>
              <a:gd name="connsiteY2" fmla="*/ 1892595 h 2307266"/>
              <a:gd name="connsiteX3" fmla="*/ 340242 w 2466753"/>
              <a:gd name="connsiteY3" fmla="*/ 2307266 h 2307266"/>
              <a:gd name="connsiteX4" fmla="*/ 2115879 w 2466753"/>
              <a:gd name="connsiteY4" fmla="*/ 2307265 h 2307266"/>
              <a:gd name="connsiteX5" fmla="*/ 2466753 w 2466753"/>
              <a:gd name="connsiteY5" fmla="*/ 1605516 h 2307266"/>
              <a:gd name="connsiteX6" fmla="*/ 2466753 w 2466753"/>
              <a:gd name="connsiteY6" fmla="*/ 478465 h 2307266"/>
              <a:gd name="connsiteX7" fmla="*/ 2392326 w 2466753"/>
              <a:gd name="connsiteY7" fmla="*/ 180753 h 2307266"/>
              <a:gd name="connsiteX8" fmla="*/ 2062716 w 2466753"/>
              <a:gd name="connsiteY8" fmla="*/ 0 h 2307266"/>
              <a:gd name="connsiteX9" fmla="*/ 1446028 w 2466753"/>
              <a:gd name="connsiteY9" fmla="*/ 0 h 2307266"/>
              <a:gd name="connsiteX10" fmla="*/ 329609 w 2466753"/>
              <a:gd name="connsiteY10" fmla="*/ 0 h 230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66753" h="2307266">
                <a:moveTo>
                  <a:pt x="329609" y="0"/>
                </a:moveTo>
                <a:lnTo>
                  <a:pt x="85060" y="967562"/>
                </a:lnTo>
                <a:lnTo>
                  <a:pt x="0" y="1892595"/>
                </a:lnTo>
                <a:lnTo>
                  <a:pt x="340242" y="2307266"/>
                </a:lnTo>
                <a:lnTo>
                  <a:pt x="2115879" y="2307265"/>
                </a:lnTo>
                <a:lnTo>
                  <a:pt x="2466753" y="1605516"/>
                </a:lnTo>
                <a:lnTo>
                  <a:pt x="2466753" y="478465"/>
                </a:lnTo>
                <a:lnTo>
                  <a:pt x="2392326" y="180753"/>
                </a:lnTo>
                <a:lnTo>
                  <a:pt x="2062716" y="0"/>
                </a:lnTo>
                <a:lnTo>
                  <a:pt x="1446028" y="0"/>
                </a:lnTo>
                <a:lnTo>
                  <a:pt x="32960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手繪多邊形 8"/>
          <p:cNvSpPr/>
          <p:nvPr/>
        </p:nvSpPr>
        <p:spPr>
          <a:xfrm>
            <a:off x="2782733" y="4360522"/>
            <a:ext cx="2466753" cy="2133216"/>
          </a:xfrm>
          <a:custGeom>
            <a:avLst/>
            <a:gdLst>
              <a:gd name="connsiteX0" fmla="*/ 329609 w 2466753"/>
              <a:gd name="connsiteY0" fmla="*/ 0 h 2307265"/>
              <a:gd name="connsiteX1" fmla="*/ 85060 w 2466753"/>
              <a:gd name="connsiteY1" fmla="*/ 967562 h 2307265"/>
              <a:gd name="connsiteX2" fmla="*/ 0 w 2466753"/>
              <a:gd name="connsiteY2" fmla="*/ 1892595 h 2307265"/>
              <a:gd name="connsiteX3" fmla="*/ 489098 w 2466753"/>
              <a:gd name="connsiteY3" fmla="*/ 2190307 h 2307265"/>
              <a:gd name="connsiteX4" fmla="*/ 2115879 w 2466753"/>
              <a:gd name="connsiteY4" fmla="*/ 2307265 h 2307265"/>
              <a:gd name="connsiteX5" fmla="*/ 2466753 w 2466753"/>
              <a:gd name="connsiteY5" fmla="*/ 1605516 h 2307265"/>
              <a:gd name="connsiteX6" fmla="*/ 2466753 w 2466753"/>
              <a:gd name="connsiteY6" fmla="*/ 478465 h 2307265"/>
              <a:gd name="connsiteX7" fmla="*/ 2392326 w 2466753"/>
              <a:gd name="connsiteY7" fmla="*/ 180753 h 2307265"/>
              <a:gd name="connsiteX8" fmla="*/ 2062716 w 2466753"/>
              <a:gd name="connsiteY8" fmla="*/ 0 h 2307265"/>
              <a:gd name="connsiteX9" fmla="*/ 1446028 w 2466753"/>
              <a:gd name="connsiteY9" fmla="*/ 0 h 2307265"/>
              <a:gd name="connsiteX10" fmla="*/ 329609 w 2466753"/>
              <a:gd name="connsiteY10" fmla="*/ 0 h 2307265"/>
              <a:gd name="connsiteX0" fmla="*/ 329609 w 2466753"/>
              <a:gd name="connsiteY0" fmla="*/ 0 h 2307266"/>
              <a:gd name="connsiteX1" fmla="*/ 85060 w 2466753"/>
              <a:gd name="connsiteY1" fmla="*/ 967562 h 2307266"/>
              <a:gd name="connsiteX2" fmla="*/ 0 w 2466753"/>
              <a:gd name="connsiteY2" fmla="*/ 1892595 h 2307266"/>
              <a:gd name="connsiteX3" fmla="*/ 340242 w 2466753"/>
              <a:gd name="connsiteY3" fmla="*/ 2307266 h 2307266"/>
              <a:gd name="connsiteX4" fmla="*/ 2115879 w 2466753"/>
              <a:gd name="connsiteY4" fmla="*/ 2307265 h 2307266"/>
              <a:gd name="connsiteX5" fmla="*/ 2466753 w 2466753"/>
              <a:gd name="connsiteY5" fmla="*/ 1605516 h 2307266"/>
              <a:gd name="connsiteX6" fmla="*/ 2466753 w 2466753"/>
              <a:gd name="connsiteY6" fmla="*/ 478465 h 2307266"/>
              <a:gd name="connsiteX7" fmla="*/ 2392326 w 2466753"/>
              <a:gd name="connsiteY7" fmla="*/ 180753 h 2307266"/>
              <a:gd name="connsiteX8" fmla="*/ 2062716 w 2466753"/>
              <a:gd name="connsiteY8" fmla="*/ 0 h 2307266"/>
              <a:gd name="connsiteX9" fmla="*/ 1446028 w 2466753"/>
              <a:gd name="connsiteY9" fmla="*/ 0 h 2307266"/>
              <a:gd name="connsiteX10" fmla="*/ 329609 w 2466753"/>
              <a:gd name="connsiteY10" fmla="*/ 0 h 230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66753" h="2307266">
                <a:moveTo>
                  <a:pt x="329609" y="0"/>
                </a:moveTo>
                <a:lnTo>
                  <a:pt x="85060" y="967562"/>
                </a:lnTo>
                <a:lnTo>
                  <a:pt x="0" y="1892595"/>
                </a:lnTo>
                <a:lnTo>
                  <a:pt x="340242" y="2307266"/>
                </a:lnTo>
                <a:lnTo>
                  <a:pt x="2115879" y="2307265"/>
                </a:lnTo>
                <a:lnTo>
                  <a:pt x="2466753" y="1605516"/>
                </a:lnTo>
                <a:lnTo>
                  <a:pt x="2466753" y="478465"/>
                </a:lnTo>
                <a:lnTo>
                  <a:pt x="2392326" y="180753"/>
                </a:lnTo>
                <a:lnTo>
                  <a:pt x="2062716" y="0"/>
                </a:lnTo>
                <a:lnTo>
                  <a:pt x="1446028" y="0"/>
                </a:lnTo>
                <a:lnTo>
                  <a:pt x="32960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手繪多邊形 9" descr="poButton"/>
          <p:cNvSpPr>
            <a:spLocks/>
          </p:cNvSpPr>
          <p:nvPr>
            <p:custDataLst>
              <p:tags r:id="rId1"/>
            </p:custDataLst>
          </p:nvPr>
        </p:nvSpPr>
        <p:spPr>
          <a:xfrm>
            <a:off x="6875216" y="4360521"/>
            <a:ext cx="2466753" cy="2133215"/>
          </a:xfrm>
          <a:custGeom>
            <a:avLst/>
            <a:gdLst>
              <a:gd name="connsiteX0" fmla="*/ 329609 w 2466753"/>
              <a:gd name="connsiteY0" fmla="*/ 0 h 2307265"/>
              <a:gd name="connsiteX1" fmla="*/ 85060 w 2466753"/>
              <a:gd name="connsiteY1" fmla="*/ 967562 h 2307265"/>
              <a:gd name="connsiteX2" fmla="*/ 0 w 2466753"/>
              <a:gd name="connsiteY2" fmla="*/ 1892595 h 2307265"/>
              <a:gd name="connsiteX3" fmla="*/ 489098 w 2466753"/>
              <a:gd name="connsiteY3" fmla="*/ 2190307 h 2307265"/>
              <a:gd name="connsiteX4" fmla="*/ 2115879 w 2466753"/>
              <a:gd name="connsiteY4" fmla="*/ 2307265 h 2307265"/>
              <a:gd name="connsiteX5" fmla="*/ 2466753 w 2466753"/>
              <a:gd name="connsiteY5" fmla="*/ 1605516 h 2307265"/>
              <a:gd name="connsiteX6" fmla="*/ 2466753 w 2466753"/>
              <a:gd name="connsiteY6" fmla="*/ 478465 h 2307265"/>
              <a:gd name="connsiteX7" fmla="*/ 2392326 w 2466753"/>
              <a:gd name="connsiteY7" fmla="*/ 180753 h 2307265"/>
              <a:gd name="connsiteX8" fmla="*/ 2062716 w 2466753"/>
              <a:gd name="connsiteY8" fmla="*/ 0 h 2307265"/>
              <a:gd name="connsiteX9" fmla="*/ 1446028 w 2466753"/>
              <a:gd name="connsiteY9" fmla="*/ 0 h 2307265"/>
              <a:gd name="connsiteX10" fmla="*/ 329609 w 2466753"/>
              <a:gd name="connsiteY10" fmla="*/ 0 h 2307265"/>
              <a:gd name="connsiteX0" fmla="*/ 329609 w 2466753"/>
              <a:gd name="connsiteY0" fmla="*/ 0 h 2307266"/>
              <a:gd name="connsiteX1" fmla="*/ 85060 w 2466753"/>
              <a:gd name="connsiteY1" fmla="*/ 967562 h 2307266"/>
              <a:gd name="connsiteX2" fmla="*/ 0 w 2466753"/>
              <a:gd name="connsiteY2" fmla="*/ 1892595 h 2307266"/>
              <a:gd name="connsiteX3" fmla="*/ 340242 w 2466753"/>
              <a:gd name="connsiteY3" fmla="*/ 2307266 h 2307266"/>
              <a:gd name="connsiteX4" fmla="*/ 2115879 w 2466753"/>
              <a:gd name="connsiteY4" fmla="*/ 2307265 h 2307266"/>
              <a:gd name="connsiteX5" fmla="*/ 2466753 w 2466753"/>
              <a:gd name="connsiteY5" fmla="*/ 1605516 h 2307266"/>
              <a:gd name="connsiteX6" fmla="*/ 2466753 w 2466753"/>
              <a:gd name="connsiteY6" fmla="*/ 478465 h 2307266"/>
              <a:gd name="connsiteX7" fmla="*/ 2392326 w 2466753"/>
              <a:gd name="connsiteY7" fmla="*/ 180753 h 2307266"/>
              <a:gd name="connsiteX8" fmla="*/ 2062716 w 2466753"/>
              <a:gd name="connsiteY8" fmla="*/ 0 h 2307266"/>
              <a:gd name="connsiteX9" fmla="*/ 1446028 w 2466753"/>
              <a:gd name="connsiteY9" fmla="*/ 0 h 2307266"/>
              <a:gd name="connsiteX10" fmla="*/ 329609 w 2466753"/>
              <a:gd name="connsiteY10" fmla="*/ 0 h 230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66753" h="2307266">
                <a:moveTo>
                  <a:pt x="329609" y="0"/>
                </a:moveTo>
                <a:lnTo>
                  <a:pt x="85060" y="967562"/>
                </a:lnTo>
                <a:lnTo>
                  <a:pt x="0" y="1892595"/>
                </a:lnTo>
                <a:lnTo>
                  <a:pt x="340242" y="2307266"/>
                </a:lnTo>
                <a:lnTo>
                  <a:pt x="2115879" y="2307265"/>
                </a:lnTo>
                <a:lnTo>
                  <a:pt x="2466753" y="1605516"/>
                </a:lnTo>
                <a:lnTo>
                  <a:pt x="2466753" y="478465"/>
                </a:lnTo>
                <a:lnTo>
                  <a:pt x="2392326" y="180753"/>
                </a:lnTo>
                <a:lnTo>
                  <a:pt x="2062716" y="0"/>
                </a:lnTo>
                <a:lnTo>
                  <a:pt x="1446028" y="0"/>
                </a:lnTo>
                <a:lnTo>
                  <a:pt x="329609" y="0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手繪多邊形 10" descr="poButton"/>
          <p:cNvSpPr>
            <a:spLocks/>
          </p:cNvSpPr>
          <p:nvPr>
            <p:custDataLst>
              <p:tags r:id="rId2"/>
            </p:custDataLst>
          </p:nvPr>
        </p:nvSpPr>
        <p:spPr>
          <a:xfrm>
            <a:off x="2782733" y="4360522"/>
            <a:ext cx="2466753" cy="2133216"/>
          </a:xfrm>
          <a:custGeom>
            <a:avLst/>
            <a:gdLst>
              <a:gd name="connsiteX0" fmla="*/ 329609 w 2466753"/>
              <a:gd name="connsiteY0" fmla="*/ 0 h 2307265"/>
              <a:gd name="connsiteX1" fmla="*/ 85060 w 2466753"/>
              <a:gd name="connsiteY1" fmla="*/ 967562 h 2307265"/>
              <a:gd name="connsiteX2" fmla="*/ 0 w 2466753"/>
              <a:gd name="connsiteY2" fmla="*/ 1892595 h 2307265"/>
              <a:gd name="connsiteX3" fmla="*/ 489098 w 2466753"/>
              <a:gd name="connsiteY3" fmla="*/ 2190307 h 2307265"/>
              <a:gd name="connsiteX4" fmla="*/ 2115879 w 2466753"/>
              <a:gd name="connsiteY4" fmla="*/ 2307265 h 2307265"/>
              <a:gd name="connsiteX5" fmla="*/ 2466753 w 2466753"/>
              <a:gd name="connsiteY5" fmla="*/ 1605516 h 2307265"/>
              <a:gd name="connsiteX6" fmla="*/ 2466753 w 2466753"/>
              <a:gd name="connsiteY6" fmla="*/ 478465 h 2307265"/>
              <a:gd name="connsiteX7" fmla="*/ 2392326 w 2466753"/>
              <a:gd name="connsiteY7" fmla="*/ 180753 h 2307265"/>
              <a:gd name="connsiteX8" fmla="*/ 2062716 w 2466753"/>
              <a:gd name="connsiteY8" fmla="*/ 0 h 2307265"/>
              <a:gd name="connsiteX9" fmla="*/ 1446028 w 2466753"/>
              <a:gd name="connsiteY9" fmla="*/ 0 h 2307265"/>
              <a:gd name="connsiteX10" fmla="*/ 329609 w 2466753"/>
              <a:gd name="connsiteY10" fmla="*/ 0 h 2307265"/>
              <a:gd name="connsiteX0" fmla="*/ 329609 w 2466753"/>
              <a:gd name="connsiteY0" fmla="*/ 0 h 2307266"/>
              <a:gd name="connsiteX1" fmla="*/ 85060 w 2466753"/>
              <a:gd name="connsiteY1" fmla="*/ 967562 h 2307266"/>
              <a:gd name="connsiteX2" fmla="*/ 0 w 2466753"/>
              <a:gd name="connsiteY2" fmla="*/ 1892595 h 2307266"/>
              <a:gd name="connsiteX3" fmla="*/ 340242 w 2466753"/>
              <a:gd name="connsiteY3" fmla="*/ 2307266 h 2307266"/>
              <a:gd name="connsiteX4" fmla="*/ 2115879 w 2466753"/>
              <a:gd name="connsiteY4" fmla="*/ 2307265 h 2307266"/>
              <a:gd name="connsiteX5" fmla="*/ 2466753 w 2466753"/>
              <a:gd name="connsiteY5" fmla="*/ 1605516 h 2307266"/>
              <a:gd name="connsiteX6" fmla="*/ 2466753 w 2466753"/>
              <a:gd name="connsiteY6" fmla="*/ 478465 h 2307266"/>
              <a:gd name="connsiteX7" fmla="*/ 2392326 w 2466753"/>
              <a:gd name="connsiteY7" fmla="*/ 180753 h 2307266"/>
              <a:gd name="connsiteX8" fmla="*/ 2062716 w 2466753"/>
              <a:gd name="connsiteY8" fmla="*/ 0 h 2307266"/>
              <a:gd name="connsiteX9" fmla="*/ 1446028 w 2466753"/>
              <a:gd name="connsiteY9" fmla="*/ 0 h 2307266"/>
              <a:gd name="connsiteX10" fmla="*/ 329609 w 2466753"/>
              <a:gd name="connsiteY10" fmla="*/ 0 h 230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66753" h="2307266">
                <a:moveTo>
                  <a:pt x="329609" y="0"/>
                </a:moveTo>
                <a:lnTo>
                  <a:pt x="85060" y="967562"/>
                </a:lnTo>
                <a:lnTo>
                  <a:pt x="0" y="1892595"/>
                </a:lnTo>
                <a:lnTo>
                  <a:pt x="340242" y="2307266"/>
                </a:lnTo>
                <a:lnTo>
                  <a:pt x="2115879" y="2307265"/>
                </a:lnTo>
                <a:lnTo>
                  <a:pt x="2466753" y="1605516"/>
                </a:lnTo>
                <a:lnTo>
                  <a:pt x="2466753" y="478465"/>
                </a:lnTo>
                <a:lnTo>
                  <a:pt x="2392326" y="180753"/>
                </a:lnTo>
                <a:lnTo>
                  <a:pt x="2062716" y="0"/>
                </a:lnTo>
                <a:lnTo>
                  <a:pt x="1446028" y="0"/>
                </a:lnTo>
                <a:lnTo>
                  <a:pt x="329609" y="0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29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9" grpId="0" animBg="1"/>
      <p:bldP spid="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群組 5"/>
          <p:cNvGrpSpPr/>
          <p:nvPr/>
        </p:nvGrpSpPr>
        <p:grpSpPr>
          <a:xfrm>
            <a:off x="4475052" y="1419622"/>
            <a:ext cx="2760981" cy="2965014"/>
            <a:chOff x="2635620" y="3540735"/>
            <a:chExt cx="2760981" cy="2965014"/>
          </a:xfrm>
        </p:grpSpPr>
        <p:pic>
          <p:nvPicPr>
            <p:cNvPr id="8" name="圖片 7">
              <a:extLst>
                <a:ext uri="{FF2B5EF4-FFF2-40B4-BE49-F238E27FC236}">
                  <a16:creationId xmlns:a16="http://schemas.microsoft.com/office/drawing/2014/main" id="{C60D95FA-58B9-4599-8DA0-07882EE70642}"/>
                </a:ext>
              </a:extLst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635620" y="3540735"/>
              <a:ext cx="2760981" cy="2965014"/>
            </a:xfrm>
            <a:prstGeom prst="rect">
              <a:avLst/>
            </a:prstGeom>
          </p:spPr>
        </p:pic>
        <p:sp>
          <p:nvSpPr>
            <p:cNvPr id="3" name="文字方塊 2"/>
            <p:cNvSpPr txBox="1"/>
            <p:nvPr/>
          </p:nvSpPr>
          <p:spPr>
            <a:xfrm>
              <a:off x="3571115" y="3669421"/>
              <a:ext cx="889987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TW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</a:t>
              </a:r>
              <a:r>
                <a:rPr lang="zh-TW" altLang="en-US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袋</a:t>
              </a:r>
              <a:endPara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15600" y="84000"/>
            <a:ext cx="11360800" cy="1429845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TW" altLang="zh-TW" dirty="0"/>
              <a:t>抽</a:t>
            </a:r>
            <a:r>
              <a:rPr lang="zh-TW" altLang="zh-TW" dirty="0" smtClean="0"/>
              <a:t>中</a:t>
            </a:r>
            <a:r>
              <a:rPr lang="zh-TW" altLang="zh-TW" b="1" dirty="0" smtClean="0">
                <a:solidFill>
                  <a:srgbClr val="00B0F0"/>
                </a:solidFill>
              </a:rPr>
              <a:t>藍筆</a:t>
            </a:r>
            <a:r>
              <a:rPr lang="zh-TW" altLang="en-US" dirty="0" smtClean="0"/>
              <a:t>最多次的組別可以</a:t>
            </a:r>
            <a:r>
              <a:rPr lang="zh-TW" altLang="zh-TW" dirty="0" smtClean="0"/>
              <a:t>得到獎品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mtClean="0"/>
              <a:t>3</a:t>
            </a:fld>
            <a:endParaRPr lang="zh-TW" altLang="en-US"/>
          </a:p>
        </p:txBody>
      </p:sp>
      <p:sp>
        <p:nvSpPr>
          <p:cNvPr id="9" name="手繪多邊形 8"/>
          <p:cNvSpPr/>
          <p:nvPr/>
        </p:nvSpPr>
        <p:spPr>
          <a:xfrm>
            <a:off x="4622165" y="2133083"/>
            <a:ext cx="2466753" cy="2133216"/>
          </a:xfrm>
          <a:custGeom>
            <a:avLst/>
            <a:gdLst>
              <a:gd name="connsiteX0" fmla="*/ 329609 w 2466753"/>
              <a:gd name="connsiteY0" fmla="*/ 0 h 2307265"/>
              <a:gd name="connsiteX1" fmla="*/ 85060 w 2466753"/>
              <a:gd name="connsiteY1" fmla="*/ 967562 h 2307265"/>
              <a:gd name="connsiteX2" fmla="*/ 0 w 2466753"/>
              <a:gd name="connsiteY2" fmla="*/ 1892595 h 2307265"/>
              <a:gd name="connsiteX3" fmla="*/ 489098 w 2466753"/>
              <a:gd name="connsiteY3" fmla="*/ 2190307 h 2307265"/>
              <a:gd name="connsiteX4" fmla="*/ 2115879 w 2466753"/>
              <a:gd name="connsiteY4" fmla="*/ 2307265 h 2307265"/>
              <a:gd name="connsiteX5" fmla="*/ 2466753 w 2466753"/>
              <a:gd name="connsiteY5" fmla="*/ 1605516 h 2307265"/>
              <a:gd name="connsiteX6" fmla="*/ 2466753 w 2466753"/>
              <a:gd name="connsiteY6" fmla="*/ 478465 h 2307265"/>
              <a:gd name="connsiteX7" fmla="*/ 2392326 w 2466753"/>
              <a:gd name="connsiteY7" fmla="*/ 180753 h 2307265"/>
              <a:gd name="connsiteX8" fmla="*/ 2062716 w 2466753"/>
              <a:gd name="connsiteY8" fmla="*/ 0 h 2307265"/>
              <a:gd name="connsiteX9" fmla="*/ 1446028 w 2466753"/>
              <a:gd name="connsiteY9" fmla="*/ 0 h 2307265"/>
              <a:gd name="connsiteX10" fmla="*/ 329609 w 2466753"/>
              <a:gd name="connsiteY10" fmla="*/ 0 h 2307265"/>
              <a:gd name="connsiteX0" fmla="*/ 329609 w 2466753"/>
              <a:gd name="connsiteY0" fmla="*/ 0 h 2307266"/>
              <a:gd name="connsiteX1" fmla="*/ 85060 w 2466753"/>
              <a:gd name="connsiteY1" fmla="*/ 967562 h 2307266"/>
              <a:gd name="connsiteX2" fmla="*/ 0 w 2466753"/>
              <a:gd name="connsiteY2" fmla="*/ 1892595 h 2307266"/>
              <a:gd name="connsiteX3" fmla="*/ 340242 w 2466753"/>
              <a:gd name="connsiteY3" fmla="*/ 2307266 h 2307266"/>
              <a:gd name="connsiteX4" fmla="*/ 2115879 w 2466753"/>
              <a:gd name="connsiteY4" fmla="*/ 2307265 h 2307266"/>
              <a:gd name="connsiteX5" fmla="*/ 2466753 w 2466753"/>
              <a:gd name="connsiteY5" fmla="*/ 1605516 h 2307266"/>
              <a:gd name="connsiteX6" fmla="*/ 2466753 w 2466753"/>
              <a:gd name="connsiteY6" fmla="*/ 478465 h 2307266"/>
              <a:gd name="connsiteX7" fmla="*/ 2392326 w 2466753"/>
              <a:gd name="connsiteY7" fmla="*/ 180753 h 2307266"/>
              <a:gd name="connsiteX8" fmla="*/ 2062716 w 2466753"/>
              <a:gd name="connsiteY8" fmla="*/ 0 h 2307266"/>
              <a:gd name="connsiteX9" fmla="*/ 1446028 w 2466753"/>
              <a:gd name="connsiteY9" fmla="*/ 0 h 2307266"/>
              <a:gd name="connsiteX10" fmla="*/ 329609 w 2466753"/>
              <a:gd name="connsiteY10" fmla="*/ 0 h 230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66753" h="2307266">
                <a:moveTo>
                  <a:pt x="329609" y="0"/>
                </a:moveTo>
                <a:lnTo>
                  <a:pt x="85060" y="967562"/>
                </a:lnTo>
                <a:lnTo>
                  <a:pt x="0" y="1892595"/>
                </a:lnTo>
                <a:lnTo>
                  <a:pt x="340242" y="2307266"/>
                </a:lnTo>
                <a:lnTo>
                  <a:pt x="2115879" y="2307265"/>
                </a:lnTo>
                <a:lnTo>
                  <a:pt x="2466753" y="1605516"/>
                </a:lnTo>
                <a:lnTo>
                  <a:pt x="2466753" y="478465"/>
                </a:lnTo>
                <a:lnTo>
                  <a:pt x="2392326" y="180753"/>
                </a:lnTo>
                <a:lnTo>
                  <a:pt x="2062716" y="0"/>
                </a:lnTo>
                <a:lnTo>
                  <a:pt x="1446028" y="0"/>
                </a:lnTo>
                <a:lnTo>
                  <a:pt x="32960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6" name="群組 15"/>
          <p:cNvGrpSpPr/>
          <p:nvPr/>
        </p:nvGrpSpPr>
        <p:grpSpPr>
          <a:xfrm>
            <a:off x="2383347" y="4419099"/>
            <a:ext cx="6447110" cy="1184131"/>
            <a:chOff x="3177410" y="5369546"/>
            <a:chExt cx="6447110" cy="1184131"/>
          </a:xfrm>
        </p:grpSpPr>
        <p:sp>
          <p:nvSpPr>
            <p:cNvPr id="14" name="橢圓 13"/>
            <p:cNvSpPr/>
            <p:nvPr/>
          </p:nvSpPr>
          <p:spPr>
            <a:xfrm>
              <a:off x="3177410" y="5369546"/>
              <a:ext cx="1184131" cy="118413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8000" dirty="0" smtClean="0">
                  <a:solidFill>
                    <a:sysClr val="windowText" lastClr="000000"/>
                  </a:solidFill>
                </a:rPr>
                <a:t>1</a:t>
              </a:r>
              <a:endParaRPr lang="zh-TW" altLang="en-US" sz="80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4361541" y="5407613"/>
              <a:ext cx="5262979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6600" dirty="0" smtClean="0">
                  <a:solidFill>
                    <a:srgbClr val="007E3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號同學請抽筆</a:t>
              </a:r>
              <a:endParaRPr lang="zh-TW" altLang="en-US" sz="6600" dirty="0">
                <a:solidFill>
                  <a:srgbClr val="007E3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26" name="圖片 25">
            <a:extLst>
              <a:ext uri="{FF2B5EF4-FFF2-40B4-BE49-F238E27FC236}">
                <a16:creationId xmlns:a16="http://schemas.microsoft.com/office/drawing/2014/main" id="{C60D95FA-58B9-4599-8DA0-07882EE70642}"/>
              </a:ext>
            </a:extLst>
          </p:cNvPr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667" t="21019" r="4915" b="3317"/>
          <a:stretch>
            <a:fillRect/>
          </a:stretch>
        </p:blipFill>
        <p:spPr>
          <a:xfrm>
            <a:off x="8171528" y="1548308"/>
            <a:ext cx="1757540" cy="1633661"/>
          </a:xfrm>
          <a:custGeom>
            <a:avLst/>
            <a:gdLst>
              <a:gd name="connsiteX0" fmla="*/ 255181 w 2413590"/>
              <a:gd name="connsiteY0" fmla="*/ 0 h 2243470"/>
              <a:gd name="connsiteX1" fmla="*/ 1626781 w 2413590"/>
              <a:gd name="connsiteY1" fmla="*/ 31898 h 2243470"/>
              <a:gd name="connsiteX2" fmla="*/ 2317897 w 2413590"/>
              <a:gd name="connsiteY2" fmla="*/ 138223 h 2243470"/>
              <a:gd name="connsiteX3" fmla="*/ 2413590 w 2413590"/>
              <a:gd name="connsiteY3" fmla="*/ 627321 h 2243470"/>
              <a:gd name="connsiteX4" fmla="*/ 2381693 w 2413590"/>
              <a:gd name="connsiteY4" fmla="*/ 1967023 h 2243470"/>
              <a:gd name="connsiteX5" fmla="*/ 1998920 w 2413590"/>
              <a:gd name="connsiteY5" fmla="*/ 2169042 h 2243470"/>
              <a:gd name="connsiteX6" fmla="*/ 712381 w 2413590"/>
              <a:gd name="connsiteY6" fmla="*/ 2243470 h 2243470"/>
              <a:gd name="connsiteX7" fmla="*/ 95693 w 2413590"/>
              <a:gd name="connsiteY7" fmla="*/ 2179674 h 2243470"/>
              <a:gd name="connsiteX8" fmla="*/ 0 w 2413590"/>
              <a:gd name="connsiteY8" fmla="*/ 1573619 h 2243470"/>
              <a:gd name="connsiteX9" fmla="*/ 74427 w 2413590"/>
              <a:gd name="connsiteY9" fmla="*/ 297712 h 2243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13590" h="2243470">
                <a:moveTo>
                  <a:pt x="255181" y="0"/>
                </a:moveTo>
                <a:lnTo>
                  <a:pt x="1626781" y="31898"/>
                </a:lnTo>
                <a:lnTo>
                  <a:pt x="2317897" y="138223"/>
                </a:lnTo>
                <a:lnTo>
                  <a:pt x="2413590" y="627321"/>
                </a:lnTo>
                <a:lnTo>
                  <a:pt x="2381693" y="1967023"/>
                </a:lnTo>
                <a:lnTo>
                  <a:pt x="1998920" y="2169042"/>
                </a:lnTo>
                <a:lnTo>
                  <a:pt x="712381" y="2243470"/>
                </a:lnTo>
                <a:lnTo>
                  <a:pt x="95693" y="2179674"/>
                </a:lnTo>
                <a:lnTo>
                  <a:pt x="0" y="1573619"/>
                </a:lnTo>
                <a:lnTo>
                  <a:pt x="74427" y="297712"/>
                </a:lnTo>
                <a:close/>
              </a:path>
            </a:pathLst>
          </a:custGeom>
        </p:spPr>
      </p:pic>
      <p:sp>
        <p:nvSpPr>
          <p:cNvPr id="27" name="文字方塊 26"/>
          <p:cNvSpPr txBox="1"/>
          <p:nvPr/>
        </p:nvSpPr>
        <p:spPr>
          <a:xfrm>
            <a:off x="508408" y="5925235"/>
            <a:ext cx="120853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請問</a:t>
            </a:r>
            <a:r>
              <a:rPr lang="zh-TW" altLang="en-US" sz="32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抽中藍</a:t>
            </a:r>
            <a:r>
              <a:rPr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筆的同學，袋子裡有幾個東西</a:t>
            </a:r>
            <a:r>
              <a:rPr lang="zh-TW" altLang="en-US" sz="32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？你抽中是憑運氣嗎？</a:t>
            </a:r>
            <a:endParaRPr lang="zh-TW" altLang="en-US" sz="3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5899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群組 5"/>
          <p:cNvGrpSpPr/>
          <p:nvPr/>
        </p:nvGrpSpPr>
        <p:grpSpPr>
          <a:xfrm>
            <a:off x="4475052" y="1419622"/>
            <a:ext cx="2760981" cy="2965014"/>
            <a:chOff x="2635620" y="3540735"/>
            <a:chExt cx="2760981" cy="2965014"/>
          </a:xfrm>
        </p:grpSpPr>
        <p:pic>
          <p:nvPicPr>
            <p:cNvPr id="8" name="圖片 7">
              <a:extLst>
                <a:ext uri="{FF2B5EF4-FFF2-40B4-BE49-F238E27FC236}">
                  <a16:creationId xmlns:a16="http://schemas.microsoft.com/office/drawing/2014/main" id="{C60D95FA-58B9-4599-8DA0-07882EE70642}"/>
                </a:ext>
              </a:extLst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635620" y="3540735"/>
              <a:ext cx="2760981" cy="2965014"/>
            </a:xfrm>
            <a:prstGeom prst="rect">
              <a:avLst/>
            </a:prstGeom>
          </p:spPr>
        </p:pic>
        <p:sp>
          <p:nvSpPr>
            <p:cNvPr id="3" name="文字方塊 2"/>
            <p:cNvSpPr txBox="1"/>
            <p:nvPr/>
          </p:nvSpPr>
          <p:spPr>
            <a:xfrm>
              <a:off x="3571115" y="3669421"/>
              <a:ext cx="889987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TW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</a:t>
              </a:r>
              <a:r>
                <a:rPr lang="zh-TW" altLang="en-US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袋</a:t>
              </a:r>
              <a:endPara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15600" y="84000"/>
            <a:ext cx="11360800" cy="1429845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TW" altLang="zh-TW" dirty="0"/>
              <a:t>抽</a:t>
            </a:r>
            <a:r>
              <a:rPr lang="zh-TW" altLang="zh-TW" dirty="0" smtClean="0"/>
              <a:t>中</a:t>
            </a:r>
            <a:r>
              <a:rPr lang="zh-TW" altLang="zh-TW" b="1" dirty="0" smtClean="0">
                <a:solidFill>
                  <a:srgbClr val="00B0F0"/>
                </a:solidFill>
              </a:rPr>
              <a:t>藍筆</a:t>
            </a:r>
            <a:r>
              <a:rPr lang="zh-TW" altLang="en-US" dirty="0" smtClean="0"/>
              <a:t>最多次的組別可以</a:t>
            </a:r>
            <a:r>
              <a:rPr lang="zh-TW" altLang="zh-TW" dirty="0" smtClean="0"/>
              <a:t>得到獎品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mtClean="0"/>
              <a:t>4</a:t>
            </a:fld>
            <a:endParaRPr lang="zh-TW" altLang="en-US"/>
          </a:p>
        </p:txBody>
      </p:sp>
      <p:sp>
        <p:nvSpPr>
          <p:cNvPr id="9" name="手繪多邊形 8"/>
          <p:cNvSpPr/>
          <p:nvPr/>
        </p:nvSpPr>
        <p:spPr>
          <a:xfrm>
            <a:off x="4622165" y="2133083"/>
            <a:ext cx="2466753" cy="2133216"/>
          </a:xfrm>
          <a:custGeom>
            <a:avLst/>
            <a:gdLst>
              <a:gd name="connsiteX0" fmla="*/ 329609 w 2466753"/>
              <a:gd name="connsiteY0" fmla="*/ 0 h 2307265"/>
              <a:gd name="connsiteX1" fmla="*/ 85060 w 2466753"/>
              <a:gd name="connsiteY1" fmla="*/ 967562 h 2307265"/>
              <a:gd name="connsiteX2" fmla="*/ 0 w 2466753"/>
              <a:gd name="connsiteY2" fmla="*/ 1892595 h 2307265"/>
              <a:gd name="connsiteX3" fmla="*/ 489098 w 2466753"/>
              <a:gd name="connsiteY3" fmla="*/ 2190307 h 2307265"/>
              <a:gd name="connsiteX4" fmla="*/ 2115879 w 2466753"/>
              <a:gd name="connsiteY4" fmla="*/ 2307265 h 2307265"/>
              <a:gd name="connsiteX5" fmla="*/ 2466753 w 2466753"/>
              <a:gd name="connsiteY5" fmla="*/ 1605516 h 2307265"/>
              <a:gd name="connsiteX6" fmla="*/ 2466753 w 2466753"/>
              <a:gd name="connsiteY6" fmla="*/ 478465 h 2307265"/>
              <a:gd name="connsiteX7" fmla="*/ 2392326 w 2466753"/>
              <a:gd name="connsiteY7" fmla="*/ 180753 h 2307265"/>
              <a:gd name="connsiteX8" fmla="*/ 2062716 w 2466753"/>
              <a:gd name="connsiteY8" fmla="*/ 0 h 2307265"/>
              <a:gd name="connsiteX9" fmla="*/ 1446028 w 2466753"/>
              <a:gd name="connsiteY9" fmla="*/ 0 h 2307265"/>
              <a:gd name="connsiteX10" fmla="*/ 329609 w 2466753"/>
              <a:gd name="connsiteY10" fmla="*/ 0 h 2307265"/>
              <a:gd name="connsiteX0" fmla="*/ 329609 w 2466753"/>
              <a:gd name="connsiteY0" fmla="*/ 0 h 2307266"/>
              <a:gd name="connsiteX1" fmla="*/ 85060 w 2466753"/>
              <a:gd name="connsiteY1" fmla="*/ 967562 h 2307266"/>
              <a:gd name="connsiteX2" fmla="*/ 0 w 2466753"/>
              <a:gd name="connsiteY2" fmla="*/ 1892595 h 2307266"/>
              <a:gd name="connsiteX3" fmla="*/ 340242 w 2466753"/>
              <a:gd name="connsiteY3" fmla="*/ 2307266 h 2307266"/>
              <a:gd name="connsiteX4" fmla="*/ 2115879 w 2466753"/>
              <a:gd name="connsiteY4" fmla="*/ 2307265 h 2307266"/>
              <a:gd name="connsiteX5" fmla="*/ 2466753 w 2466753"/>
              <a:gd name="connsiteY5" fmla="*/ 1605516 h 2307266"/>
              <a:gd name="connsiteX6" fmla="*/ 2466753 w 2466753"/>
              <a:gd name="connsiteY6" fmla="*/ 478465 h 2307266"/>
              <a:gd name="connsiteX7" fmla="*/ 2392326 w 2466753"/>
              <a:gd name="connsiteY7" fmla="*/ 180753 h 2307266"/>
              <a:gd name="connsiteX8" fmla="*/ 2062716 w 2466753"/>
              <a:gd name="connsiteY8" fmla="*/ 0 h 2307266"/>
              <a:gd name="connsiteX9" fmla="*/ 1446028 w 2466753"/>
              <a:gd name="connsiteY9" fmla="*/ 0 h 2307266"/>
              <a:gd name="connsiteX10" fmla="*/ 329609 w 2466753"/>
              <a:gd name="connsiteY10" fmla="*/ 0 h 230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66753" h="2307266">
                <a:moveTo>
                  <a:pt x="329609" y="0"/>
                </a:moveTo>
                <a:lnTo>
                  <a:pt x="85060" y="967562"/>
                </a:lnTo>
                <a:lnTo>
                  <a:pt x="0" y="1892595"/>
                </a:lnTo>
                <a:lnTo>
                  <a:pt x="340242" y="2307266"/>
                </a:lnTo>
                <a:lnTo>
                  <a:pt x="2115879" y="2307265"/>
                </a:lnTo>
                <a:lnTo>
                  <a:pt x="2466753" y="1605516"/>
                </a:lnTo>
                <a:lnTo>
                  <a:pt x="2466753" y="478465"/>
                </a:lnTo>
                <a:lnTo>
                  <a:pt x="2392326" y="180753"/>
                </a:lnTo>
                <a:lnTo>
                  <a:pt x="2062716" y="0"/>
                </a:lnTo>
                <a:lnTo>
                  <a:pt x="1446028" y="0"/>
                </a:lnTo>
                <a:lnTo>
                  <a:pt x="32960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2" name="群組 11"/>
          <p:cNvGrpSpPr/>
          <p:nvPr/>
        </p:nvGrpSpPr>
        <p:grpSpPr>
          <a:xfrm>
            <a:off x="4293254" y="1438657"/>
            <a:ext cx="2942779" cy="2965013"/>
            <a:chOff x="6608626" y="3540735"/>
            <a:chExt cx="2942779" cy="2965013"/>
          </a:xfrm>
        </p:grpSpPr>
        <p:pic>
          <p:nvPicPr>
            <p:cNvPr id="13" name="圖片 12">
              <a:extLst>
                <a:ext uri="{FF2B5EF4-FFF2-40B4-BE49-F238E27FC236}">
                  <a16:creationId xmlns:a16="http://schemas.microsoft.com/office/drawing/2014/main" id="{B54DF4F4-CEEF-4873-9E00-92F67A805999}"/>
                </a:ext>
              </a:extLst>
            </p:cNvPr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6608626" y="3540735"/>
              <a:ext cx="2942779" cy="2965013"/>
            </a:xfrm>
            <a:prstGeom prst="rect">
              <a:avLst/>
            </a:prstGeom>
          </p:spPr>
        </p:pic>
        <p:sp>
          <p:nvSpPr>
            <p:cNvPr id="17" name="文字方塊 16"/>
            <p:cNvSpPr txBox="1"/>
            <p:nvPr/>
          </p:nvSpPr>
          <p:spPr>
            <a:xfrm>
              <a:off x="7663598" y="3670609"/>
              <a:ext cx="889987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TW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</a:t>
              </a:r>
              <a:r>
                <a:rPr lang="zh-TW" altLang="en-US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袋</a:t>
              </a:r>
              <a:endPara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8" name="手繪多邊形 17"/>
          <p:cNvSpPr/>
          <p:nvPr/>
        </p:nvSpPr>
        <p:spPr>
          <a:xfrm>
            <a:off x="4559844" y="2152117"/>
            <a:ext cx="2466753" cy="2133216"/>
          </a:xfrm>
          <a:custGeom>
            <a:avLst/>
            <a:gdLst>
              <a:gd name="connsiteX0" fmla="*/ 329609 w 2466753"/>
              <a:gd name="connsiteY0" fmla="*/ 0 h 2307265"/>
              <a:gd name="connsiteX1" fmla="*/ 85060 w 2466753"/>
              <a:gd name="connsiteY1" fmla="*/ 967562 h 2307265"/>
              <a:gd name="connsiteX2" fmla="*/ 0 w 2466753"/>
              <a:gd name="connsiteY2" fmla="*/ 1892595 h 2307265"/>
              <a:gd name="connsiteX3" fmla="*/ 489098 w 2466753"/>
              <a:gd name="connsiteY3" fmla="*/ 2190307 h 2307265"/>
              <a:gd name="connsiteX4" fmla="*/ 2115879 w 2466753"/>
              <a:gd name="connsiteY4" fmla="*/ 2307265 h 2307265"/>
              <a:gd name="connsiteX5" fmla="*/ 2466753 w 2466753"/>
              <a:gd name="connsiteY5" fmla="*/ 1605516 h 2307265"/>
              <a:gd name="connsiteX6" fmla="*/ 2466753 w 2466753"/>
              <a:gd name="connsiteY6" fmla="*/ 478465 h 2307265"/>
              <a:gd name="connsiteX7" fmla="*/ 2392326 w 2466753"/>
              <a:gd name="connsiteY7" fmla="*/ 180753 h 2307265"/>
              <a:gd name="connsiteX8" fmla="*/ 2062716 w 2466753"/>
              <a:gd name="connsiteY8" fmla="*/ 0 h 2307265"/>
              <a:gd name="connsiteX9" fmla="*/ 1446028 w 2466753"/>
              <a:gd name="connsiteY9" fmla="*/ 0 h 2307265"/>
              <a:gd name="connsiteX10" fmla="*/ 329609 w 2466753"/>
              <a:gd name="connsiteY10" fmla="*/ 0 h 2307265"/>
              <a:gd name="connsiteX0" fmla="*/ 329609 w 2466753"/>
              <a:gd name="connsiteY0" fmla="*/ 0 h 2307266"/>
              <a:gd name="connsiteX1" fmla="*/ 85060 w 2466753"/>
              <a:gd name="connsiteY1" fmla="*/ 967562 h 2307266"/>
              <a:gd name="connsiteX2" fmla="*/ 0 w 2466753"/>
              <a:gd name="connsiteY2" fmla="*/ 1892595 h 2307266"/>
              <a:gd name="connsiteX3" fmla="*/ 340242 w 2466753"/>
              <a:gd name="connsiteY3" fmla="*/ 2307266 h 2307266"/>
              <a:gd name="connsiteX4" fmla="*/ 2115879 w 2466753"/>
              <a:gd name="connsiteY4" fmla="*/ 2307265 h 2307266"/>
              <a:gd name="connsiteX5" fmla="*/ 2466753 w 2466753"/>
              <a:gd name="connsiteY5" fmla="*/ 1605516 h 2307266"/>
              <a:gd name="connsiteX6" fmla="*/ 2466753 w 2466753"/>
              <a:gd name="connsiteY6" fmla="*/ 478465 h 2307266"/>
              <a:gd name="connsiteX7" fmla="*/ 2392326 w 2466753"/>
              <a:gd name="connsiteY7" fmla="*/ 180753 h 2307266"/>
              <a:gd name="connsiteX8" fmla="*/ 2062716 w 2466753"/>
              <a:gd name="connsiteY8" fmla="*/ 0 h 2307266"/>
              <a:gd name="connsiteX9" fmla="*/ 1446028 w 2466753"/>
              <a:gd name="connsiteY9" fmla="*/ 0 h 2307266"/>
              <a:gd name="connsiteX10" fmla="*/ 329609 w 2466753"/>
              <a:gd name="connsiteY10" fmla="*/ 0 h 230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66753" h="2307266">
                <a:moveTo>
                  <a:pt x="329609" y="0"/>
                </a:moveTo>
                <a:lnTo>
                  <a:pt x="85060" y="967562"/>
                </a:lnTo>
                <a:lnTo>
                  <a:pt x="0" y="1892595"/>
                </a:lnTo>
                <a:lnTo>
                  <a:pt x="340242" y="2307266"/>
                </a:lnTo>
                <a:lnTo>
                  <a:pt x="2115879" y="2307265"/>
                </a:lnTo>
                <a:lnTo>
                  <a:pt x="2466753" y="1605516"/>
                </a:lnTo>
                <a:lnTo>
                  <a:pt x="2466753" y="478465"/>
                </a:lnTo>
                <a:lnTo>
                  <a:pt x="2392326" y="180753"/>
                </a:lnTo>
                <a:lnTo>
                  <a:pt x="2062716" y="0"/>
                </a:lnTo>
                <a:lnTo>
                  <a:pt x="1446028" y="0"/>
                </a:lnTo>
                <a:lnTo>
                  <a:pt x="32960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手繪多邊形 18" descr="poButton"/>
          <p:cNvSpPr>
            <a:spLocks/>
          </p:cNvSpPr>
          <p:nvPr>
            <p:custDataLst>
              <p:tags r:id="rId2"/>
            </p:custDataLst>
          </p:nvPr>
        </p:nvSpPr>
        <p:spPr>
          <a:xfrm>
            <a:off x="4559844" y="2152117"/>
            <a:ext cx="2466753" cy="2133215"/>
          </a:xfrm>
          <a:custGeom>
            <a:avLst/>
            <a:gdLst>
              <a:gd name="connsiteX0" fmla="*/ 329609 w 2466753"/>
              <a:gd name="connsiteY0" fmla="*/ 0 h 2307265"/>
              <a:gd name="connsiteX1" fmla="*/ 85060 w 2466753"/>
              <a:gd name="connsiteY1" fmla="*/ 967562 h 2307265"/>
              <a:gd name="connsiteX2" fmla="*/ 0 w 2466753"/>
              <a:gd name="connsiteY2" fmla="*/ 1892595 h 2307265"/>
              <a:gd name="connsiteX3" fmla="*/ 489098 w 2466753"/>
              <a:gd name="connsiteY3" fmla="*/ 2190307 h 2307265"/>
              <a:gd name="connsiteX4" fmla="*/ 2115879 w 2466753"/>
              <a:gd name="connsiteY4" fmla="*/ 2307265 h 2307265"/>
              <a:gd name="connsiteX5" fmla="*/ 2466753 w 2466753"/>
              <a:gd name="connsiteY5" fmla="*/ 1605516 h 2307265"/>
              <a:gd name="connsiteX6" fmla="*/ 2466753 w 2466753"/>
              <a:gd name="connsiteY6" fmla="*/ 478465 h 2307265"/>
              <a:gd name="connsiteX7" fmla="*/ 2392326 w 2466753"/>
              <a:gd name="connsiteY7" fmla="*/ 180753 h 2307265"/>
              <a:gd name="connsiteX8" fmla="*/ 2062716 w 2466753"/>
              <a:gd name="connsiteY8" fmla="*/ 0 h 2307265"/>
              <a:gd name="connsiteX9" fmla="*/ 1446028 w 2466753"/>
              <a:gd name="connsiteY9" fmla="*/ 0 h 2307265"/>
              <a:gd name="connsiteX10" fmla="*/ 329609 w 2466753"/>
              <a:gd name="connsiteY10" fmla="*/ 0 h 2307265"/>
              <a:gd name="connsiteX0" fmla="*/ 329609 w 2466753"/>
              <a:gd name="connsiteY0" fmla="*/ 0 h 2307266"/>
              <a:gd name="connsiteX1" fmla="*/ 85060 w 2466753"/>
              <a:gd name="connsiteY1" fmla="*/ 967562 h 2307266"/>
              <a:gd name="connsiteX2" fmla="*/ 0 w 2466753"/>
              <a:gd name="connsiteY2" fmla="*/ 1892595 h 2307266"/>
              <a:gd name="connsiteX3" fmla="*/ 340242 w 2466753"/>
              <a:gd name="connsiteY3" fmla="*/ 2307266 h 2307266"/>
              <a:gd name="connsiteX4" fmla="*/ 2115879 w 2466753"/>
              <a:gd name="connsiteY4" fmla="*/ 2307265 h 2307266"/>
              <a:gd name="connsiteX5" fmla="*/ 2466753 w 2466753"/>
              <a:gd name="connsiteY5" fmla="*/ 1605516 h 2307266"/>
              <a:gd name="connsiteX6" fmla="*/ 2466753 w 2466753"/>
              <a:gd name="connsiteY6" fmla="*/ 478465 h 2307266"/>
              <a:gd name="connsiteX7" fmla="*/ 2392326 w 2466753"/>
              <a:gd name="connsiteY7" fmla="*/ 180753 h 2307266"/>
              <a:gd name="connsiteX8" fmla="*/ 2062716 w 2466753"/>
              <a:gd name="connsiteY8" fmla="*/ 0 h 2307266"/>
              <a:gd name="connsiteX9" fmla="*/ 1446028 w 2466753"/>
              <a:gd name="connsiteY9" fmla="*/ 0 h 2307266"/>
              <a:gd name="connsiteX10" fmla="*/ 329609 w 2466753"/>
              <a:gd name="connsiteY10" fmla="*/ 0 h 230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66753" h="2307266">
                <a:moveTo>
                  <a:pt x="329609" y="0"/>
                </a:moveTo>
                <a:lnTo>
                  <a:pt x="85060" y="967562"/>
                </a:lnTo>
                <a:lnTo>
                  <a:pt x="0" y="1892595"/>
                </a:lnTo>
                <a:lnTo>
                  <a:pt x="340242" y="2307266"/>
                </a:lnTo>
                <a:lnTo>
                  <a:pt x="2115879" y="2307265"/>
                </a:lnTo>
                <a:lnTo>
                  <a:pt x="2466753" y="1605516"/>
                </a:lnTo>
                <a:lnTo>
                  <a:pt x="2466753" y="478465"/>
                </a:lnTo>
                <a:lnTo>
                  <a:pt x="2392326" y="180753"/>
                </a:lnTo>
                <a:lnTo>
                  <a:pt x="2062716" y="0"/>
                </a:lnTo>
                <a:lnTo>
                  <a:pt x="1446028" y="0"/>
                </a:lnTo>
                <a:lnTo>
                  <a:pt x="329609" y="0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1" name="圖片 20">
            <a:extLst>
              <a:ext uri="{FF2B5EF4-FFF2-40B4-BE49-F238E27FC236}">
                <a16:creationId xmlns:a16="http://schemas.microsoft.com/office/drawing/2014/main" id="{B54DF4F4-CEEF-4873-9E00-92F67A805999}"/>
              </a:ext>
            </a:extLst>
          </p:cNvPr>
          <p:cNvPicPr/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408" t="26135" r="5408" b="7164"/>
          <a:stretch/>
        </p:blipFill>
        <p:spPr>
          <a:xfrm>
            <a:off x="8068151" y="1637427"/>
            <a:ext cx="1860917" cy="1485538"/>
          </a:xfrm>
          <a:prstGeom prst="rect">
            <a:avLst/>
          </a:prstGeom>
        </p:spPr>
      </p:pic>
      <p:grpSp>
        <p:nvGrpSpPr>
          <p:cNvPr id="23" name="群組 22"/>
          <p:cNvGrpSpPr/>
          <p:nvPr/>
        </p:nvGrpSpPr>
        <p:grpSpPr>
          <a:xfrm>
            <a:off x="2383347" y="4419099"/>
            <a:ext cx="6447110" cy="1184131"/>
            <a:chOff x="3177410" y="5369546"/>
            <a:chExt cx="6447110" cy="1184131"/>
          </a:xfrm>
        </p:grpSpPr>
        <p:sp>
          <p:nvSpPr>
            <p:cNvPr id="24" name="橢圓 23"/>
            <p:cNvSpPr/>
            <p:nvPr/>
          </p:nvSpPr>
          <p:spPr>
            <a:xfrm>
              <a:off x="3177410" y="5369546"/>
              <a:ext cx="1184131" cy="118413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8000" dirty="0" smtClean="0">
                  <a:solidFill>
                    <a:sysClr val="windowText" lastClr="000000"/>
                  </a:solidFill>
                </a:rPr>
                <a:t>2</a:t>
              </a:r>
              <a:endParaRPr lang="zh-TW" altLang="en-US" sz="80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5" name="文字方塊 24"/>
            <p:cNvSpPr txBox="1"/>
            <p:nvPr/>
          </p:nvSpPr>
          <p:spPr>
            <a:xfrm>
              <a:off x="4361541" y="5407613"/>
              <a:ext cx="5262979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6600" dirty="0" smtClean="0">
                  <a:solidFill>
                    <a:srgbClr val="007E3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號同學請抽筆</a:t>
              </a:r>
              <a:endParaRPr lang="zh-TW" altLang="en-US" sz="6600" dirty="0">
                <a:solidFill>
                  <a:srgbClr val="007E3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7" name="文字方塊 26"/>
          <p:cNvSpPr txBox="1"/>
          <p:nvPr/>
        </p:nvSpPr>
        <p:spPr>
          <a:xfrm>
            <a:off x="508408" y="5925235"/>
            <a:ext cx="120853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請問</a:t>
            </a:r>
            <a:r>
              <a:rPr lang="zh-TW" altLang="en-US" sz="32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抽中藍</a:t>
            </a:r>
            <a:r>
              <a:rPr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筆的同學，袋子裡有幾個東西</a:t>
            </a:r>
            <a:r>
              <a:rPr lang="zh-TW" altLang="en-US" sz="32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？你抽中是憑運氣嗎？</a:t>
            </a:r>
            <a:endParaRPr lang="zh-TW" altLang="en-US" sz="3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7071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15600" y="84000"/>
            <a:ext cx="11360800" cy="1429845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TW" altLang="zh-TW" dirty="0"/>
              <a:t>抽</a:t>
            </a:r>
            <a:r>
              <a:rPr lang="zh-TW" altLang="zh-TW" dirty="0" smtClean="0"/>
              <a:t>中</a:t>
            </a:r>
            <a:r>
              <a:rPr lang="zh-TW" altLang="zh-TW" b="1" dirty="0" smtClean="0">
                <a:solidFill>
                  <a:srgbClr val="00B0F0"/>
                </a:solidFill>
              </a:rPr>
              <a:t>藍筆</a:t>
            </a:r>
            <a:r>
              <a:rPr lang="zh-TW" altLang="en-US" dirty="0" smtClean="0"/>
              <a:t>最多次的組別可以</a:t>
            </a:r>
            <a:r>
              <a:rPr lang="zh-TW" altLang="zh-TW" dirty="0" smtClean="0"/>
              <a:t>得到獎品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mtClean="0"/>
              <a:t>5</a:t>
            </a:fld>
            <a:endParaRPr lang="zh-TW" altLang="en-US"/>
          </a:p>
        </p:txBody>
      </p:sp>
      <p:pic>
        <p:nvPicPr>
          <p:cNvPr id="21" name="圖片 20">
            <a:extLst>
              <a:ext uri="{FF2B5EF4-FFF2-40B4-BE49-F238E27FC236}">
                <a16:creationId xmlns:a16="http://schemas.microsoft.com/office/drawing/2014/main" id="{B54DF4F4-CEEF-4873-9E00-92F67A805999}"/>
              </a:ext>
            </a:extLst>
          </p:cNvPr>
          <p:cNvPicPr/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408" t="26135" r="5408" b="7164"/>
          <a:stretch/>
        </p:blipFill>
        <p:spPr>
          <a:xfrm>
            <a:off x="9998092" y="1637427"/>
            <a:ext cx="1860917" cy="1485538"/>
          </a:xfrm>
          <a:prstGeom prst="rect">
            <a:avLst/>
          </a:prstGeom>
        </p:spPr>
      </p:pic>
      <p:grpSp>
        <p:nvGrpSpPr>
          <p:cNvPr id="23" name="群組 22"/>
          <p:cNvGrpSpPr/>
          <p:nvPr/>
        </p:nvGrpSpPr>
        <p:grpSpPr>
          <a:xfrm>
            <a:off x="243101" y="4419099"/>
            <a:ext cx="11785110" cy="2161725"/>
            <a:chOff x="3177410" y="5369546"/>
            <a:chExt cx="11785110" cy="2161725"/>
          </a:xfrm>
        </p:grpSpPr>
        <p:sp>
          <p:nvSpPr>
            <p:cNvPr id="24" name="橢圓 23"/>
            <p:cNvSpPr/>
            <p:nvPr/>
          </p:nvSpPr>
          <p:spPr>
            <a:xfrm>
              <a:off x="3177410" y="5369546"/>
              <a:ext cx="1184131" cy="118413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8000" dirty="0" smtClean="0">
                  <a:solidFill>
                    <a:sysClr val="windowText" lastClr="000000"/>
                  </a:solidFill>
                </a:rPr>
                <a:t>3</a:t>
              </a:r>
              <a:endParaRPr lang="zh-TW" altLang="en-US" sz="80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5" name="文字方塊 24"/>
            <p:cNvSpPr txBox="1"/>
            <p:nvPr/>
          </p:nvSpPr>
          <p:spPr>
            <a:xfrm>
              <a:off x="4361541" y="5407613"/>
              <a:ext cx="10600979" cy="21236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6600" dirty="0" smtClean="0">
                  <a:solidFill>
                    <a:srgbClr val="007E3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號同學兩手分別放入</a:t>
              </a:r>
              <a:r>
                <a:rPr lang="en-US" altLang="zh-TW" sz="6600" dirty="0" smtClean="0">
                  <a:solidFill>
                    <a:srgbClr val="007E3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</a:t>
              </a:r>
              <a:r>
                <a:rPr lang="zh-TW" altLang="en-US" sz="6600" dirty="0" smtClean="0">
                  <a:solidFill>
                    <a:srgbClr val="007E3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en-US" altLang="zh-TW" sz="6600" dirty="0" smtClean="0">
                  <a:solidFill>
                    <a:srgbClr val="007E3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</a:t>
              </a:r>
              <a:r>
                <a:rPr lang="zh-TW" altLang="en-US" sz="6600" dirty="0" smtClean="0">
                  <a:solidFill>
                    <a:srgbClr val="007E3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袋</a:t>
              </a:r>
              <a:r>
                <a:rPr lang="en-US" altLang="zh-TW" sz="6600" dirty="0" smtClean="0">
                  <a:solidFill>
                    <a:srgbClr val="007E3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6600" dirty="0" smtClean="0">
                  <a:solidFill>
                    <a:srgbClr val="007E3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6600" dirty="0" smtClean="0">
                  <a:solidFill>
                    <a:srgbClr val="007E3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摸一摸後，請選一袋抽筆</a:t>
              </a:r>
              <a:endParaRPr lang="zh-TW" altLang="en-US" sz="6600" dirty="0">
                <a:solidFill>
                  <a:srgbClr val="007E3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0" name="群組 19"/>
          <p:cNvGrpSpPr/>
          <p:nvPr/>
        </p:nvGrpSpPr>
        <p:grpSpPr>
          <a:xfrm>
            <a:off x="6932012" y="1365539"/>
            <a:ext cx="2942779" cy="2965013"/>
            <a:chOff x="6608626" y="3540735"/>
            <a:chExt cx="2942779" cy="2965013"/>
          </a:xfrm>
        </p:grpSpPr>
        <p:pic>
          <p:nvPicPr>
            <p:cNvPr id="22" name="圖片 21">
              <a:extLst>
                <a:ext uri="{FF2B5EF4-FFF2-40B4-BE49-F238E27FC236}">
                  <a16:creationId xmlns:a16="http://schemas.microsoft.com/office/drawing/2014/main" id="{B54DF4F4-CEEF-4873-9E00-92F67A805999}"/>
                </a:ext>
              </a:extLst>
            </p:cNvPr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6608626" y="3540735"/>
              <a:ext cx="2942779" cy="2965013"/>
            </a:xfrm>
            <a:prstGeom prst="rect">
              <a:avLst/>
            </a:prstGeom>
          </p:spPr>
        </p:pic>
        <p:sp>
          <p:nvSpPr>
            <p:cNvPr id="26" name="文字方塊 25"/>
            <p:cNvSpPr txBox="1"/>
            <p:nvPr/>
          </p:nvSpPr>
          <p:spPr>
            <a:xfrm>
              <a:off x="7663598" y="3670609"/>
              <a:ext cx="889987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TW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</a:t>
              </a:r>
              <a:r>
                <a:rPr lang="zh-TW" altLang="en-US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袋</a:t>
              </a:r>
              <a:endPara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8" name="群組 27"/>
          <p:cNvGrpSpPr/>
          <p:nvPr/>
        </p:nvGrpSpPr>
        <p:grpSpPr>
          <a:xfrm>
            <a:off x="2959006" y="1365539"/>
            <a:ext cx="2760981" cy="2965014"/>
            <a:chOff x="2635620" y="3540735"/>
            <a:chExt cx="2760981" cy="2965014"/>
          </a:xfrm>
        </p:grpSpPr>
        <p:pic>
          <p:nvPicPr>
            <p:cNvPr id="29" name="圖片 28">
              <a:extLst>
                <a:ext uri="{FF2B5EF4-FFF2-40B4-BE49-F238E27FC236}">
                  <a16:creationId xmlns:a16="http://schemas.microsoft.com/office/drawing/2014/main" id="{C60D95FA-58B9-4599-8DA0-07882EE70642}"/>
                </a:ext>
              </a:extLst>
            </p:cNvPr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2635620" y="3540735"/>
              <a:ext cx="2760981" cy="2965014"/>
            </a:xfrm>
            <a:prstGeom prst="rect">
              <a:avLst/>
            </a:prstGeom>
          </p:spPr>
        </p:pic>
        <p:sp>
          <p:nvSpPr>
            <p:cNvPr id="30" name="文字方塊 29"/>
            <p:cNvSpPr txBox="1"/>
            <p:nvPr/>
          </p:nvSpPr>
          <p:spPr>
            <a:xfrm>
              <a:off x="3571115" y="3669421"/>
              <a:ext cx="889987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TW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</a:t>
              </a:r>
              <a:r>
                <a:rPr lang="zh-TW" altLang="en-US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袋</a:t>
              </a:r>
              <a:endPara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1" name="手繪多邊形 30"/>
          <p:cNvSpPr/>
          <p:nvPr/>
        </p:nvSpPr>
        <p:spPr>
          <a:xfrm>
            <a:off x="7198602" y="2078999"/>
            <a:ext cx="2466753" cy="2133216"/>
          </a:xfrm>
          <a:custGeom>
            <a:avLst/>
            <a:gdLst>
              <a:gd name="connsiteX0" fmla="*/ 329609 w 2466753"/>
              <a:gd name="connsiteY0" fmla="*/ 0 h 2307265"/>
              <a:gd name="connsiteX1" fmla="*/ 85060 w 2466753"/>
              <a:gd name="connsiteY1" fmla="*/ 967562 h 2307265"/>
              <a:gd name="connsiteX2" fmla="*/ 0 w 2466753"/>
              <a:gd name="connsiteY2" fmla="*/ 1892595 h 2307265"/>
              <a:gd name="connsiteX3" fmla="*/ 489098 w 2466753"/>
              <a:gd name="connsiteY3" fmla="*/ 2190307 h 2307265"/>
              <a:gd name="connsiteX4" fmla="*/ 2115879 w 2466753"/>
              <a:gd name="connsiteY4" fmla="*/ 2307265 h 2307265"/>
              <a:gd name="connsiteX5" fmla="*/ 2466753 w 2466753"/>
              <a:gd name="connsiteY5" fmla="*/ 1605516 h 2307265"/>
              <a:gd name="connsiteX6" fmla="*/ 2466753 w 2466753"/>
              <a:gd name="connsiteY6" fmla="*/ 478465 h 2307265"/>
              <a:gd name="connsiteX7" fmla="*/ 2392326 w 2466753"/>
              <a:gd name="connsiteY7" fmla="*/ 180753 h 2307265"/>
              <a:gd name="connsiteX8" fmla="*/ 2062716 w 2466753"/>
              <a:gd name="connsiteY8" fmla="*/ 0 h 2307265"/>
              <a:gd name="connsiteX9" fmla="*/ 1446028 w 2466753"/>
              <a:gd name="connsiteY9" fmla="*/ 0 h 2307265"/>
              <a:gd name="connsiteX10" fmla="*/ 329609 w 2466753"/>
              <a:gd name="connsiteY10" fmla="*/ 0 h 2307265"/>
              <a:gd name="connsiteX0" fmla="*/ 329609 w 2466753"/>
              <a:gd name="connsiteY0" fmla="*/ 0 h 2307266"/>
              <a:gd name="connsiteX1" fmla="*/ 85060 w 2466753"/>
              <a:gd name="connsiteY1" fmla="*/ 967562 h 2307266"/>
              <a:gd name="connsiteX2" fmla="*/ 0 w 2466753"/>
              <a:gd name="connsiteY2" fmla="*/ 1892595 h 2307266"/>
              <a:gd name="connsiteX3" fmla="*/ 340242 w 2466753"/>
              <a:gd name="connsiteY3" fmla="*/ 2307266 h 2307266"/>
              <a:gd name="connsiteX4" fmla="*/ 2115879 w 2466753"/>
              <a:gd name="connsiteY4" fmla="*/ 2307265 h 2307266"/>
              <a:gd name="connsiteX5" fmla="*/ 2466753 w 2466753"/>
              <a:gd name="connsiteY5" fmla="*/ 1605516 h 2307266"/>
              <a:gd name="connsiteX6" fmla="*/ 2466753 w 2466753"/>
              <a:gd name="connsiteY6" fmla="*/ 478465 h 2307266"/>
              <a:gd name="connsiteX7" fmla="*/ 2392326 w 2466753"/>
              <a:gd name="connsiteY7" fmla="*/ 180753 h 2307266"/>
              <a:gd name="connsiteX8" fmla="*/ 2062716 w 2466753"/>
              <a:gd name="connsiteY8" fmla="*/ 0 h 2307266"/>
              <a:gd name="connsiteX9" fmla="*/ 1446028 w 2466753"/>
              <a:gd name="connsiteY9" fmla="*/ 0 h 2307266"/>
              <a:gd name="connsiteX10" fmla="*/ 329609 w 2466753"/>
              <a:gd name="connsiteY10" fmla="*/ 0 h 230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66753" h="2307266">
                <a:moveTo>
                  <a:pt x="329609" y="0"/>
                </a:moveTo>
                <a:lnTo>
                  <a:pt x="85060" y="967562"/>
                </a:lnTo>
                <a:lnTo>
                  <a:pt x="0" y="1892595"/>
                </a:lnTo>
                <a:lnTo>
                  <a:pt x="340242" y="2307266"/>
                </a:lnTo>
                <a:lnTo>
                  <a:pt x="2115879" y="2307265"/>
                </a:lnTo>
                <a:lnTo>
                  <a:pt x="2466753" y="1605516"/>
                </a:lnTo>
                <a:lnTo>
                  <a:pt x="2466753" y="478465"/>
                </a:lnTo>
                <a:lnTo>
                  <a:pt x="2392326" y="180753"/>
                </a:lnTo>
                <a:lnTo>
                  <a:pt x="2062716" y="0"/>
                </a:lnTo>
                <a:lnTo>
                  <a:pt x="1446028" y="0"/>
                </a:lnTo>
                <a:lnTo>
                  <a:pt x="32960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手繪多邊形 31"/>
          <p:cNvSpPr/>
          <p:nvPr/>
        </p:nvSpPr>
        <p:spPr>
          <a:xfrm>
            <a:off x="3106119" y="2079000"/>
            <a:ext cx="2466753" cy="2133216"/>
          </a:xfrm>
          <a:custGeom>
            <a:avLst/>
            <a:gdLst>
              <a:gd name="connsiteX0" fmla="*/ 329609 w 2466753"/>
              <a:gd name="connsiteY0" fmla="*/ 0 h 2307265"/>
              <a:gd name="connsiteX1" fmla="*/ 85060 w 2466753"/>
              <a:gd name="connsiteY1" fmla="*/ 967562 h 2307265"/>
              <a:gd name="connsiteX2" fmla="*/ 0 w 2466753"/>
              <a:gd name="connsiteY2" fmla="*/ 1892595 h 2307265"/>
              <a:gd name="connsiteX3" fmla="*/ 489098 w 2466753"/>
              <a:gd name="connsiteY3" fmla="*/ 2190307 h 2307265"/>
              <a:gd name="connsiteX4" fmla="*/ 2115879 w 2466753"/>
              <a:gd name="connsiteY4" fmla="*/ 2307265 h 2307265"/>
              <a:gd name="connsiteX5" fmla="*/ 2466753 w 2466753"/>
              <a:gd name="connsiteY5" fmla="*/ 1605516 h 2307265"/>
              <a:gd name="connsiteX6" fmla="*/ 2466753 w 2466753"/>
              <a:gd name="connsiteY6" fmla="*/ 478465 h 2307265"/>
              <a:gd name="connsiteX7" fmla="*/ 2392326 w 2466753"/>
              <a:gd name="connsiteY7" fmla="*/ 180753 h 2307265"/>
              <a:gd name="connsiteX8" fmla="*/ 2062716 w 2466753"/>
              <a:gd name="connsiteY8" fmla="*/ 0 h 2307265"/>
              <a:gd name="connsiteX9" fmla="*/ 1446028 w 2466753"/>
              <a:gd name="connsiteY9" fmla="*/ 0 h 2307265"/>
              <a:gd name="connsiteX10" fmla="*/ 329609 w 2466753"/>
              <a:gd name="connsiteY10" fmla="*/ 0 h 2307265"/>
              <a:gd name="connsiteX0" fmla="*/ 329609 w 2466753"/>
              <a:gd name="connsiteY0" fmla="*/ 0 h 2307266"/>
              <a:gd name="connsiteX1" fmla="*/ 85060 w 2466753"/>
              <a:gd name="connsiteY1" fmla="*/ 967562 h 2307266"/>
              <a:gd name="connsiteX2" fmla="*/ 0 w 2466753"/>
              <a:gd name="connsiteY2" fmla="*/ 1892595 h 2307266"/>
              <a:gd name="connsiteX3" fmla="*/ 340242 w 2466753"/>
              <a:gd name="connsiteY3" fmla="*/ 2307266 h 2307266"/>
              <a:gd name="connsiteX4" fmla="*/ 2115879 w 2466753"/>
              <a:gd name="connsiteY4" fmla="*/ 2307265 h 2307266"/>
              <a:gd name="connsiteX5" fmla="*/ 2466753 w 2466753"/>
              <a:gd name="connsiteY5" fmla="*/ 1605516 h 2307266"/>
              <a:gd name="connsiteX6" fmla="*/ 2466753 w 2466753"/>
              <a:gd name="connsiteY6" fmla="*/ 478465 h 2307266"/>
              <a:gd name="connsiteX7" fmla="*/ 2392326 w 2466753"/>
              <a:gd name="connsiteY7" fmla="*/ 180753 h 2307266"/>
              <a:gd name="connsiteX8" fmla="*/ 2062716 w 2466753"/>
              <a:gd name="connsiteY8" fmla="*/ 0 h 2307266"/>
              <a:gd name="connsiteX9" fmla="*/ 1446028 w 2466753"/>
              <a:gd name="connsiteY9" fmla="*/ 0 h 2307266"/>
              <a:gd name="connsiteX10" fmla="*/ 329609 w 2466753"/>
              <a:gd name="connsiteY10" fmla="*/ 0 h 230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66753" h="2307266">
                <a:moveTo>
                  <a:pt x="329609" y="0"/>
                </a:moveTo>
                <a:lnTo>
                  <a:pt x="85060" y="967562"/>
                </a:lnTo>
                <a:lnTo>
                  <a:pt x="0" y="1892595"/>
                </a:lnTo>
                <a:lnTo>
                  <a:pt x="340242" y="2307266"/>
                </a:lnTo>
                <a:lnTo>
                  <a:pt x="2115879" y="2307265"/>
                </a:lnTo>
                <a:lnTo>
                  <a:pt x="2466753" y="1605516"/>
                </a:lnTo>
                <a:lnTo>
                  <a:pt x="2466753" y="478465"/>
                </a:lnTo>
                <a:lnTo>
                  <a:pt x="2392326" y="180753"/>
                </a:lnTo>
                <a:lnTo>
                  <a:pt x="2062716" y="0"/>
                </a:lnTo>
                <a:lnTo>
                  <a:pt x="1446028" y="0"/>
                </a:lnTo>
                <a:lnTo>
                  <a:pt x="32960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手繪多邊形 32" descr="poButton"/>
          <p:cNvSpPr>
            <a:spLocks/>
          </p:cNvSpPr>
          <p:nvPr>
            <p:custDataLst>
              <p:tags r:id="rId2"/>
            </p:custDataLst>
          </p:nvPr>
        </p:nvSpPr>
        <p:spPr>
          <a:xfrm>
            <a:off x="7198602" y="2078999"/>
            <a:ext cx="2466753" cy="2133215"/>
          </a:xfrm>
          <a:custGeom>
            <a:avLst/>
            <a:gdLst>
              <a:gd name="connsiteX0" fmla="*/ 329609 w 2466753"/>
              <a:gd name="connsiteY0" fmla="*/ 0 h 2307265"/>
              <a:gd name="connsiteX1" fmla="*/ 85060 w 2466753"/>
              <a:gd name="connsiteY1" fmla="*/ 967562 h 2307265"/>
              <a:gd name="connsiteX2" fmla="*/ 0 w 2466753"/>
              <a:gd name="connsiteY2" fmla="*/ 1892595 h 2307265"/>
              <a:gd name="connsiteX3" fmla="*/ 489098 w 2466753"/>
              <a:gd name="connsiteY3" fmla="*/ 2190307 h 2307265"/>
              <a:gd name="connsiteX4" fmla="*/ 2115879 w 2466753"/>
              <a:gd name="connsiteY4" fmla="*/ 2307265 h 2307265"/>
              <a:gd name="connsiteX5" fmla="*/ 2466753 w 2466753"/>
              <a:gd name="connsiteY5" fmla="*/ 1605516 h 2307265"/>
              <a:gd name="connsiteX6" fmla="*/ 2466753 w 2466753"/>
              <a:gd name="connsiteY6" fmla="*/ 478465 h 2307265"/>
              <a:gd name="connsiteX7" fmla="*/ 2392326 w 2466753"/>
              <a:gd name="connsiteY7" fmla="*/ 180753 h 2307265"/>
              <a:gd name="connsiteX8" fmla="*/ 2062716 w 2466753"/>
              <a:gd name="connsiteY8" fmla="*/ 0 h 2307265"/>
              <a:gd name="connsiteX9" fmla="*/ 1446028 w 2466753"/>
              <a:gd name="connsiteY9" fmla="*/ 0 h 2307265"/>
              <a:gd name="connsiteX10" fmla="*/ 329609 w 2466753"/>
              <a:gd name="connsiteY10" fmla="*/ 0 h 2307265"/>
              <a:gd name="connsiteX0" fmla="*/ 329609 w 2466753"/>
              <a:gd name="connsiteY0" fmla="*/ 0 h 2307266"/>
              <a:gd name="connsiteX1" fmla="*/ 85060 w 2466753"/>
              <a:gd name="connsiteY1" fmla="*/ 967562 h 2307266"/>
              <a:gd name="connsiteX2" fmla="*/ 0 w 2466753"/>
              <a:gd name="connsiteY2" fmla="*/ 1892595 h 2307266"/>
              <a:gd name="connsiteX3" fmla="*/ 340242 w 2466753"/>
              <a:gd name="connsiteY3" fmla="*/ 2307266 h 2307266"/>
              <a:gd name="connsiteX4" fmla="*/ 2115879 w 2466753"/>
              <a:gd name="connsiteY4" fmla="*/ 2307265 h 2307266"/>
              <a:gd name="connsiteX5" fmla="*/ 2466753 w 2466753"/>
              <a:gd name="connsiteY5" fmla="*/ 1605516 h 2307266"/>
              <a:gd name="connsiteX6" fmla="*/ 2466753 w 2466753"/>
              <a:gd name="connsiteY6" fmla="*/ 478465 h 2307266"/>
              <a:gd name="connsiteX7" fmla="*/ 2392326 w 2466753"/>
              <a:gd name="connsiteY7" fmla="*/ 180753 h 2307266"/>
              <a:gd name="connsiteX8" fmla="*/ 2062716 w 2466753"/>
              <a:gd name="connsiteY8" fmla="*/ 0 h 2307266"/>
              <a:gd name="connsiteX9" fmla="*/ 1446028 w 2466753"/>
              <a:gd name="connsiteY9" fmla="*/ 0 h 2307266"/>
              <a:gd name="connsiteX10" fmla="*/ 329609 w 2466753"/>
              <a:gd name="connsiteY10" fmla="*/ 0 h 230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66753" h="2307266">
                <a:moveTo>
                  <a:pt x="329609" y="0"/>
                </a:moveTo>
                <a:lnTo>
                  <a:pt x="85060" y="967562"/>
                </a:lnTo>
                <a:lnTo>
                  <a:pt x="0" y="1892595"/>
                </a:lnTo>
                <a:lnTo>
                  <a:pt x="340242" y="2307266"/>
                </a:lnTo>
                <a:lnTo>
                  <a:pt x="2115879" y="2307265"/>
                </a:lnTo>
                <a:lnTo>
                  <a:pt x="2466753" y="1605516"/>
                </a:lnTo>
                <a:lnTo>
                  <a:pt x="2466753" y="478465"/>
                </a:lnTo>
                <a:lnTo>
                  <a:pt x="2392326" y="180753"/>
                </a:lnTo>
                <a:lnTo>
                  <a:pt x="2062716" y="0"/>
                </a:lnTo>
                <a:lnTo>
                  <a:pt x="1446028" y="0"/>
                </a:lnTo>
                <a:lnTo>
                  <a:pt x="329609" y="0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手繪多邊形 33" descr="poButton"/>
          <p:cNvSpPr>
            <a:spLocks/>
          </p:cNvSpPr>
          <p:nvPr>
            <p:custDataLst>
              <p:tags r:id="rId3"/>
            </p:custDataLst>
          </p:nvPr>
        </p:nvSpPr>
        <p:spPr>
          <a:xfrm>
            <a:off x="3106119" y="2079000"/>
            <a:ext cx="2466753" cy="2133216"/>
          </a:xfrm>
          <a:custGeom>
            <a:avLst/>
            <a:gdLst>
              <a:gd name="connsiteX0" fmla="*/ 329609 w 2466753"/>
              <a:gd name="connsiteY0" fmla="*/ 0 h 2307265"/>
              <a:gd name="connsiteX1" fmla="*/ 85060 w 2466753"/>
              <a:gd name="connsiteY1" fmla="*/ 967562 h 2307265"/>
              <a:gd name="connsiteX2" fmla="*/ 0 w 2466753"/>
              <a:gd name="connsiteY2" fmla="*/ 1892595 h 2307265"/>
              <a:gd name="connsiteX3" fmla="*/ 489098 w 2466753"/>
              <a:gd name="connsiteY3" fmla="*/ 2190307 h 2307265"/>
              <a:gd name="connsiteX4" fmla="*/ 2115879 w 2466753"/>
              <a:gd name="connsiteY4" fmla="*/ 2307265 h 2307265"/>
              <a:gd name="connsiteX5" fmla="*/ 2466753 w 2466753"/>
              <a:gd name="connsiteY5" fmla="*/ 1605516 h 2307265"/>
              <a:gd name="connsiteX6" fmla="*/ 2466753 w 2466753"/>
              <a:gd name="connsiteY6" fmla="*/ 478465 h 2307265"/>
              <a:gd name="connsiteX7" fmla="*/ 2392326 w 2466753"/>
              <a:gd name="connsiteY7" fmla="*/ 180753 h 2307265"/>
              <a:gd name="connsiteX8" fmla="*/ 2062716 w 2466753"/>
              <a:gd name="connsiteY8" fmla="*/ 0 h 2307265"/>
              <a:gd name="connsiteX9" fmla="*/ 1446028 w 2466753"/>
              <a:gd name="connsiteY9" fmla="*/ 0 h 2307265"/>
              <a:gd name="connsiteX10" fmla="*/ 329609 w 2466753"/>
              <a:gd name="connsiteY10" fmla="*/ 0 h 2307265"/>
              <a:gd name="connsiteX0" fmla="*/ 329609 w 2466753"/>
              <a:gd name="connsiteY0" fmla="*/ 0 h 2307266"/>
              <a:gd name="connsiteX1" fmla="*/ 85060 w 2466753"/>
              <a:gd name="connsiteY1" fmla="*/ 967562 h 2307266"/>
              <a:gd name="connsiteX2" fmla="*/ 0 w 2466753"/>
              <a:gd name="connsiteY2" fmla="*/ 1892595 h 2307266"/>
              <a:gd name="connsiteX3" fmla="*/ 340242 w 2466753"/>
              <a:gd name="connsiteY3" fmla="*/ 2307266 h 2307266"/>
              <a:gd name="connsiteX4" fmla="*/ 2115879 w 2466753"/>
              <a:gd name="connsiteY4" fmla="*/ 2307265 h 2307266"/>
              <a:gd name="connsiteX5" fmla="*/ 2466753 w 2466753"/>
              <a:gd name="connsiteY5" fmla="*/ 1605516 h 2307266"/>
              <a:gd name="connsiteX6" fmla="*/ 2466753 w 2466753"/>
              <a:gd name="connsiteY6" fmla="*/ 478465 h 2307266"/>
              <a:gd name="connsiteX7" fmla="*/ 2392326 w 2466753"/>
              <a:gd name="connsiteY7" fmla="*/ 180753 h 2307266"/>
              <a:gd name="connsiteX8" fmla="*/ 2062716 w 2466753"/>
              <a:gd name="connsiteY8" fmla="*/ 0 h 2307266"/>
              <a:gd name="connsiteX9" fmla="*/ 1446028 w 2466753"/>
              <a:gd name="connsiteY9" fmla="*/ 0 h 2307266"/>
              <a:gd name="connsiteX10" fmla="*/ 329609 w 2466753"/>
              <a:gd name="connsiteY10" fmla="*/ 0 h 230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66753" h="2307266">
                <a:moveTo>
                  <a:pt x="329609" y="0"/>
                </a:moveTo>
                <a:lnTo>
                  <a:pt x="85060" y="967562"/>
                </a:lnTo>
                <a:lnTo>
                  <a:pt x="0" y="1892595"/>
                </a:lnTo>
                <a:lnTo>
                  <a:pt x="340242" y="2307266"/>
                </a:lnTo>
                <a:lnTo>
                  <a:pt x="2115879" y="2307265"/>
                </a:lnTo>
                <a:lnTo>
                  <a:pt x="2466753" y="1605516"/>
                </a:lnTo>
                <a:lnTo>
                  <a:pt x="2466753" y="478465"/>
                </a:lnTo>
                <a:lnTo>
                  <a:pt x="2392326" y="180753"/>
                </a:lnTo>
                <a:lnTo>
                  <a:pt x="2062716" y="0"/>
                </a:lnTo>
                <a:lnTo>
                  <a:pt x="1446028" y="0"/>
                </a:lnTo>
                <a:lnTo>
                  <a:pt x="329609" y="0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5" name="圖片 34">
            <a:extLst>
              <a:ext uri="{FF2B5EF4-FFF2-40B4-BE49-F238E27FC236}">
                <a16:creationId xmlns:a16="http://schemas.microsoft.com/office/drawing/2014/main" id="{C60D95FA-58B9-4599-8DA0-07882EE70642}"/>
              </a:ext>
            </a:extLst>
          </p:cNvPr>
          <p:cNvPicPr/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667" t="21019" r="4915" b="3317"/>
          <a:stretch>
            <a:fillRect/>
          </a:stretch>
        </p:blipFill>
        <p:spPr>
          <a:xfrm>
            <a:off x="1013392" y="1548308"/>
            <a:ext cx="1757540" cy="1633661"/>
          </a:xfrm>
          <a:custGeom>
            <a:avLst/>
            <a:gdLst>
              <a:gd name="connsiteX0" fmla="*/ 255181 w 2413590"/>
              <a:gd name="connsiteY0" fmla="*/ 0 h 2243470"/>
              <a:gd name="connsiteX1" fmla="*/ 1626781 w 2413590"/>
              <a:gd name="connsiteY1" fmla="*/ 31898 h 2243470"/>
              <a:gd name="connsiteX2" fmla="*/ 2317897 w 2413590"/>
              <a:gd name="connsiteY2" fmla="*/ 138223 h 2243470"/>
              <a:gd name="connsiteX3" fmla="*/ 2413590 w 2413590"/>
              <a:gd name="connsiteY3" fmla="*/ 627321 h 2243470"/>
              <a:gd name="connsiteX4" fmla="*/ 2381693 w 2413590"/>
              <a:gd name="connsiteY4" fmla="*/ 1967023 h 2243470"/>
              <a:gd name="connsiteX5" fmla="*/ 1998920 w 2413590"/>
              <a:gd name="connsiteY5" fmla="*/ 2169042 h 2243470"/>
              <a:gd name="connsiteX6" fmla="*/ 712381 w 2413590"/>
              <a:gd name="connsiteY6" fmla="*/ 2243470 h 2243470"/>
              <a:gd name="connsiteX7" fmla="*/ 95693 w 2413590"/>
              <a:gd name="connsiteY7" fmla="*/ 2179674 h 2243470"/>
              <a:gd name="connsiteX8" fmla="*/ 0 w 2413590"/>
              <a:gd name="connsiteY8" fmla="*/ 1573619 h 2243470"/>
              <a:gd name="connsiteX9" fmla="*/ 74427 w 2413590"/>
              <a:gd name="connsiteY9" fmla="*/ 297712 h 2243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13590" h="2243470">
                <a:moveTo>
                  <a:pt x="255181" y="0"/>
                </a:moveTo>
                <a:lnTo>
                  <a:pt x="1626781" y="31898"/>
                </a:lnTo>
                <a:lnTo>
                  <a:pt x="2317897" y="138223"/>
                </a:lnTo>
                <a:lnTo>
                  <a:pt x="2413590" y="627321"/>
                </a:lnTo>
                <a:lnTo>
                  <a:pt x="2381693" y="1967023"/>
                </a:lnTo>
                <a:lnTo>
                  <a:pt x="1998920" y="2169042"/>
                </a:lnTo>
                <a:lnTo>
                  <a:pt x="712381" y="2243470"/>
                </a:lnTo>
                <a:lnTo>
                  <a:pt x="95693" y="2179674"/>
                </a:lnTo>
                <a:lnTo>
                  <a:pt x="0" y="1573619"/>
                </a:lnTo>
                <a:lnTo>
                  <a:pt x="74427" y="297712"/>
                </a:lnTo>
                <a:close/>
              </a:path>
            </a:pathLst>
          </a:cu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5350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15600" y="84000"/>
            <a:ext cx="11360800" cy="1429845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TW" altLang="zh-TW" dirty="0"/>
              <a:t>抽</a:t>
            </a:r>
            <a:r>
              <a:rPr lang="zh-TW" altLang="zh-TW" dirty="0" smtClean="0"/>
              <a:t>中</a:t>
            </a:r>
            <a:r>
              <a:rPr lang="zh-TW" altLang="zh-TW" b="1" dirty="0" smtClean="0">
                <a:solidFill>
                  <a:srgbClr val="00B0F0"/>
                </a:solidFill>
              </a:rPr>
              <a:t>藍筆</a:t>
            </a:r>
            <a:r>
              <a:rPr lang="zh-TW" altLang="en-US" dirty="0" smtClean="0"/>
              <a:t>最多次的組別可以</a:t>
            </a:r>
            <a:r>
              <a:rPr lang="zh-TW" altLang="zh-TW" dirty="0" smtClean="0"/>
              <a:t>得到獎品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mtClean="0"/>
              <a:t>6</a:t>
            </a:fld>
            <a:endParaRPr lang="zh-TW" altLang="en-US"/>
          </a:p>
        </p:txBody>
      </p:sp>
      <p:pic>
        <p:nvPicPr>
          <p:cNvPr id="21" name="圖片 20">
            <a:extLst>
              <a:ext uri="{FF2B5EF4-FFF2-40B4-BE49-F238E27FC236}">
                <a16:creationId xmlns:a16="http://schemas.microsoft.com/office/drawing/2014/main" id="{B54DF4F4-CEEF-4873-9E00-92F67A805999}"/>
              </a:ext>
            </a:extLst>
          </p:cNvPr>
          <p:cNvPicPr/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408" t="26135" r="5408" b="7164"/>
          <a:stretch/>
        </p:blipFill>
        <p:spPr>
          <a:xfrm>
            <a:off x="9998092" y="1637427"/>
            <a:ext cx="1860917" cy="1485538"/>
          </a:xfrm>
          <a:prstGeom prst="rect">
            <a:avLst/>
          </a:prstGeom>
        </p:spPr>
      </p:pic>
      <p:grpSp>
        <p:nvGrpSpPr>
          <p:cNvPr id="23" name="群組 22"/>
          <p:cNvGrpSpPr/>
          <p:nvPr/>
        </p:nvGrpSpPr>
        <p:grpSpPr>
          <a:xfrm>
            <a:off x="536718" y="4419099"/>
            <a:ext cx="10679038" cy="1184131"/>
            <a:chOff x="3177410" y="5369546"/>
            <a:chExt cx="10679038" cy="1184131"/>
          </a:xfrm>
        </p:grpSpPr>
        <p:sp>
          <p:nvSpPr>
            <p:cNvPr id="24" name="橢圓 23"/>
            <p:cNvSpPr/>
            <p:nvPr/>
          </p:nvSpPr>
          <p:spPr>
            <a:xfrm>
              <a:off x="3177410" y="5369546"/>
              <a:ext cx="1184131" cy="118413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8000" dirty="0" smtClean="0">
                  <a:solidFill>
                    <a:sysClr val="windowText" lastClr="000000"/>
                  </a:solidFill>
                </a:rPr>
                <a:t>4</a:t>
              </a:r>
              <a:endParaRPr lang="zh-TW" altLang="en-US" sz="80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5" name="文字方塊 24"/>
            <p:cNvSpPr txBox="1"/>
            <p:nvPr/>
          </p:nvSpPr>
          <p:spPr>
            <a:xfrm>
              <a:off x="4361541" y="5407613"/>
              <a:ext cx="9494907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6600" dirty="0">
                  <a:solidFill>
                    <a:srgbClr val="007E3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號同學自由選擇一袋</a:t>
              </a:r>
              <a:r>
                <a:rPr lang="zh-TW" altLang="en-US" sz="6600" dirty="0" smtClean="0">
                  <a:solidFill>
                    <a:srgbClr val="007E3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抽</a:t>
              </a:r>
              <a:r>
                <a:rPr lang="zh-TW" altLang="en-US" sz="6600" dirty="0">
                  <a:solidFill>
                    <a:srgbClr val="007E3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筆</a:t>
              </a:r>
            </a:p>
          </p:txBody>
        </p:sp>
      </p:grpSp>
      <p:grpSp>
        <p:nvGrpSpPr>
          <p:cNvPr id="20" name="群組 19"/>
          <p:cNvGrpSpPr/>
          <p:nvPr/>
        </p:nvGrpSpPr>
        <p:grpSpPr>
          <a:xfrm>
            <a:off x="6932012" y="1365539"/>
            <a:ext cx="2942779" cy="2965013"/>
            <a:chOff x="6608626" y="3540735"/>
            <a:chExt cx="2942779" cy="2965013"/>
          </a:xfrm>
        </p:grpSpPr>
        <p:pic>
          <p:nvPicPr>
            <p:cNvPr id="22" name="圖片 21">
              <a:extLst>
                <a:ext uri="{FF2B5EF4-FFF2-40B4-BE49-F238E27FC236}">
                  <a16:creationId xmlns:a16="http://schemas.microsoft.com/office/drawing/2014/main" id="{B54DF4F4-CEEF-4873-9E00-92F67A805999}"/>
                </a:ext>
              </a:extLst>
            </p:cNvPr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6608626" y="3540735"/>
              <a:ext cx="2942779" cy="2965013"/>
            </a:xfrm>
            <a:prstGeom prst="rect">
              <a:avLst/>
            </a:prstGeom>
          </p:spPr>
        </p:pic>
        <p:sp>
          <p:nvSpPr>
            <p:cNvPr id="26" name="文字方塊 25"/>
            <p:cNvSpPr txBox="1"/>
            <p:nvPr/>
          </p:nvSpPr>
          <p:spPr>
            <a:xfrm>
              <a:off x="7663598" y="3670609"/>
              <a:ext cx="889987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TW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</a:t>
              </a:r>
              <a:r>
                <a:rPr lang="zh-TW" altLang="en-US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袋</a:t>
              </a:r>
              <a:endPara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8" name="群組 27"/>
          <p:cNvGrpSpPr/>
          <p:nvPr/>
        </p:nvGrpSpPr>
        <p:grpSpPr>
          <a:xfrm>
            <a:off x="2959006" y="1365539"/>
            <a:ext cx="2760981" cy="2965014"/>
            <a:chOff x="2635620" y="3540735"/>
            <a:chExt cx="2760981" cy="2965014"/>
          </a:xfrm>
        </p:grpSpPr>
        <p:pic>
          <p:nvPicPr>
            <p:cNvPr id="29" name="圖片 28">
              <a:extLst>
                <a:ext uri="{FF2B5EF4-FFF2-40B4-BE49-F238E27FC236}">
                  <a16:creationId xmlns:a16="http://schemas.microsoft.com/office/drawing/2014/main" id="{C60D95FA-58B9-4599-8DA0-07882EE70642}"/>
                </a:ext>
              </a:extLst>
            </p:cNvPr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2635620" y="3540735"/>
              <a:ext cx="2760981" cy="2965014"/>
            </a:xfrm>
            <a:prstGeom prst="rect">
              <a:avLst/>
            </a:prstGeom>
          </p:spPr>
        </p:pic>
        <p:sp>
          <p:nvSpPr>
            <p:cNvPr id="30" name="文字方塊 29"/>
            <p:cNvSpPr txBox="1"/>
            <p:nvPr/>
          </p:nvSpPr>
          <p:spPr>
            <a:xfrm>
              <a:off x="3571115" y="3669421"/>
              <a:ext cx="889987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TW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</a:t>
              </a:r>
              <a:r>
                <a:rPr lang="zh-TW" altLang="en-US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袋</a:t>
              </a:r>
              <a:endPara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1" name="手繪多邊形 30"/>
          <p:cNvSpPr/>
          <p:nvPr/>
        </p:nvSpPr>
        <p:spPr>
          <a:xfrm>
            <a:off x="7198602" y="2078999"/>
            <a:ext cx="2466753" cy="2133216"/>
          </a:xfrm>
          <a:custGeom>
            <a:avLst/>
            <a:gdLst>
              <a:gd name="connsiteX0" fmla="*/ 329609 w 2466753"/>
              <a:gd name="connsiteY0" fmla="*/ 0 h 2307265"/>
              <a:gd name="connsiteX1" fmla="*/ 85060 w 2466753"/>
              <a:gd name="connsiteY1" fmla="*/ 967562 h 2307265"/>
              <a:gd name="connsiteX2" fmla="*/ 0 w 2466753"/>
              <a:gd name="connsiteY2" fmla="*/ 1892595 h 2307265"/>
              <a:gd name="connsiteX3" fmla="*/ 489098 w 2466753"/>
              <a:gd name="connsiteY3" fmla="*/ 2190307 h 2307265"/>
              <a:gd name="connsiteX4" fmla="*/ 2115879 w 2466753"/>
              <a:gd name="connsiteY4" fmla="*/ 2307265 h 2307265"/>
              <a:gd name="connsiteX5" fmla="*/ 2466753 w 2466753"/>
              <a:gd name="connsiteY5" fmla="*/ 1605516 h 2307265"/>
              <a:gd name="connsiteX6" fmla="*/ 2466753 w 2466753"/>
              <a:gd name="connsiteY6" fmla="*/ 478465 h 2307265"/>
              <a:gd name="connsiteX7" fmla="*/ 2392326 w 2466753"/>
              <a:gd name="connsiteY7" fmla="*/ 180753 h 2307265"/>
              <a:gd name="connsiteX8" fmla="*/ 2062716 w 2466753"/>
              <a:gd name="connsiteY8" fmla="*/ 0 h 2307265"/>
              <a:gd name="connsiteX9" fmla="*/ 1446028 w 2466753"/>
              <a:gd name="connsiteY9" fmla="*/ 0 h 2307265"/>
              <a:gd name="connsiteX10" fmla="*/ 329609 w 2466753"/>
              <a:gd name="connsiteY10" fmla="*/ 0 h 2307265"/>
              <a:gd name="connsiteX0" fmla="*/ 329609 w 2466753"/>
              <a:gd name="connsiteY0" fmla="*/ 0 h 2307266"/>
              <a:gd name="connsiteX1" fmla="*/ 85060 w 2466753"/>
              <a:gd name="connsiteY1" fmla="*/ 967562 h 2307266"/>
              <a:gd name="connsiteX2" fmla="*/ 0 w 2466753"/>
              <a:gd name="connsiteY2" fmla="*/ 1892595 h 2307266"/>
              <a:gd name="connsiteX3" fmla="*/ 340242 w 2466753"/>
              <a:gd name="connsiteY3" fmla="*/ 2307266 h 2307266"/>
              <a:gd name="connsiteX4" fmla="*/ 2115879 w 2466753"/>
              <a:gd name="connsiteY4" fmla="*/ 2307265 h 2307266"/>
              <a:gd name="connsiteX5" fmla="*/ 2466753 w 2466753"/>
              <a:gd name="connsiteY5" fmla="*/ 1605516 h 2307266"/>
              <a:gd name="connsiteX6" fmla="*/ 2466753 w 2466753"/>
              <a:gd name="connsiteY6" fmla="*/ 478465 h 2307266"/>
              <a:gd name="connsiteX7" fmla="*/ 2392326 w 2466753"/>
              <a:gd name="connsiteY7" fmla="*/ 180753 h 2307266"/>
              <a:gd name="connsiteX8" fmla="*/ 2062716 w 2466753"/>
              <a:gd name="connsiteY8" fmla="*/ 0 h 2307266"/>
              <a:gd name="connsiteX9" fmla="*/ 1446028 w 2466753"/>
              <a:gd name="connsiteY9" fmla="*/ 0 h 2307266"/>
              <a:gd name="connsiteX10" fmla="*/ 329609 w 2466753"/>
              <a:gd name="connsiteY10" fmla="*/ 0 h 230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66753" h="2307266">
                <a:moveTo>
                  <a:pt x="329609" y="0"/>
                </a:moveTo>
                <a:lnTo>
                  <a:pt x="85060" y="967562"/>
                </a:lnTo>
                <a:lnTo>
                  <a:pt x="0" y="1892595"/>
                </a:lnTo>
                <a:lnTo>
                  <a:pt x="340242" y="2307266"/>
                </a:lnTo>
                <a:lnTo>
                  <a:pt x="2115879" y="2307265"/>
                </a:lnTo>
                <a:lnTo>
                  <a:pt x="2466753" y="1605516"/>
                </a:lnTo>
                <a:lnTo>
                  <a:pt x="2466753" y="478465"/>
                </a:lnTo>
                <a:lnTo>
                  <a:pt x="2392326" y="180753"/>
                </a:lnTo>
                <a:lnTo>
                  <a:pt x="2062716" y="0"/>
                </a:lnTo>
                <a:lnTo>
                  <a:pt x="1446028" y="0"/>
                </a:lnTo>
                <a:lnTo>
                  <a:pt x="32960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手繪多邊形 31"/>
          <p:cNvSpPr/>
          <p:nvPr/>
        </p:nvSpPr>
        <p:spPr>
          <a:xfrm>
            <a:off x="3106119" y="2079000"/>
            <a:ext cx="2466753" cy="2133216"/>
          </a:xfrm>
          <a:custGeom>
            <a:avLst/>
            <a:gdLst>
              <a:gd name="connsiteX0" fmla="*/ 329609 w 2466753"/>
              <a:gd name="connsiteY0" fmla="*/ 0 h 2307265"/>
              <a:gd name="connsiteX1" fmla="*/ 85060 w 2466753"/>
              <a:gd name="connsiteY1" fmla="*/ 967562 h 2307265"/>
              <a:gd name="connsiteX2" fmla="*/ 0 w 2466753"/>
              <a:gd name="connsiteY2" fmla="*/ 1892595 h 2307265"/>
              <a:gd name="connsiteX3" fmla="*/ 489098 w 2466753"/>
              <a:gd name="connsiteY3" fmla="*/ 2190307 h 2307265"/>
              <a:gd name="connsiteX4" fmla="*/ 2115879 w 2466753"/>
              <a:gd name="connsiteY4" fmla="*/ 2307265 h 2307265"/>
              <a:gd name="connsiteX5" fmla="*/ 2466753 w 2466753"/>
              <a:gd name="connsiteY5" fmla="*/ 1605516 h 2307265"/>
              <a:gd name="connsiteX6" fmla="*/ 2466753 w 2466753"/>
              <a:gd name="connsiteY6" fmla="*/ 478465 h 2307265"/>
              <a:gd name="connsiteX7" fmla="*/ 2392326 w 2466753"/>
              <a:gd name="connsiteY7" fmla="*/ 180753 h 2307265"/>
              <a:gd name="connsiteX8" fmla="*/ 2062716 w 2466753"/>
              <a:gd name="connsiteY8" fmla="*/ 0 h 2307265"/>
              <a:gd name="connsiteX9" fmla="*/ 1446028 w 2466753"/>
              <a:gd name="connsiteY9" fmla="*/ 0 h 2307265"/>
              <a:gd name="connsiteX10" fmla="*/ 329609 w 2466753"/>
              <a:gd name="connsiteY10" fmla="*/ 0 h 2307265"/>
              <a:gd name="connsiteX0" fmla="*/ 329609 w 2466753"/>
              <a:gd name="connsiteY0" fmla="*/ 0 h 2307266"/>
              <a:gd name="connsiteX1" fmla="*/ 85060 w 2466753"/>
              <a:gd name="connsiteY1" fmla="*/ 967562 h 2307266"/>
              <a:gd name="connsiteX2" fmla="*/ 0 w 2466753"/>
              <a:gd name="connsiteY2" fmla="*/ 1892595 h 2307266"/>
              <a:gd name="connsiteX3" fmla="*/ 340242 w 2466753"/>
              <a:gd name="connsiteY3" fmla="*/ 2307266 h 2307266"/>
              <a:gd name="connsiteX4" fmla="*/ 2115879 w 2466753"/>
              <a:gd name="connsiteY4" fmla="*/ 2307265 h 2307266"/>
              <a:gd name="connsiteX5" fmla="*/ 2466753 w 2466753"/>
              <a:gd name="connsiteY5" fmla="*/ 1605516 h 2307266"/>
              <a:gd name="connsiteX6" fmla="*/ 2466753 w 2466753"/>
              <a:gd name="connsiteY6" fmla="*/ 478465 h 2307266"/>
              <a:gd name="connsiteX7" fmla="*/ 2392326 w 2466753"/>
              <a:gd name="connsiteY7" fmla="*/ 180753 h 2307266"/>
              <a:gd name="connsiteX8" fmla="*/ 2062716 w 2466753"/>
              <a:gd name="connsiteY8" fmla="*/ 0 h 2307266"/>
              <a:gd name="connsiteX9" fmla="*/ 1446028 w 2466753"/>
              <a:gd name="connsiteY9" fmla="*/ 0 h 2307266"/>
              <a:gd name="connsiteX10" fmla="*/ 329609 w 2466753"/>
              <a:gd name="connsiteY10" fmla="*/ 0 h 230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66753" h="2307266">
                <a:moveTo>
                  <a:pt x="329609" y="0"/>
                </a:moveTo>
                <a:lnTo>
                  <a:pt x="85060" y="967562"/>
                </a:lnTo>
                <a:lnTo>
                  <a:pt x="0" y="1892595"/>
                </a:lnTo>
                <a:lnTo>
                  <a:pt x="340242" y="2307266"/>
                </a:lnTo>
                <a:lnTo>
                  <a:pt x="2115879" y="2307265"/>
                </a:lnTo>
                <a:lnTo>
                  <a:pt x="2466753" y="1605516"/>
                </a:lnTo>
                <a:lnTo>
                  <a:pt x="2466753" y="478465"/>
                </a:lnTo>
                <a:lnTo>
                  <a:pt x="2392326" y="180753"/>
                </a:lnTo>
                <a:lnTo>
                  <a:pt x="2062716" y="0"/>
                </a:lnTo>
                <a:lnTo>
                  <a:pt x="1446028" y="0"/>
                </a:lnTo>
                <a:lnTo>
                  <a:pt x="32960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手繪多邊形 32" descr="poButton"/>
          <p:cNvSpPr>
            <a:spLocks/>
          </p:cNvSpPr>
          <p:nvPr>
            <p:custDataLst>
              <p:tags r:id="rId2"/>
            </p:custDataLst>
          </p:nvPr>
        </p:nvSpPr>
        <p:spPr>
          <a:xfrm>
            <a:off x="7198602" y="2078999"/>
            <a:ext cx="2466753" cy="2133215"/>
          </a:xfrm>
          <a:custGeom>
            <a:avLst/>
            <a:gdLst>
              <a:gd name="connsiteX0" fmla="*/ 329609 w 2466753"/>
              <a:gd name="connsiteY0" fmla="*/ 0 h 2307265"/>
              <a:gd name="connsiteX1" fmla="*/ 85060 w 2466753"/>
              <a:gd name="connsiteY1" fmla="*/ 967562 h 2307265"/>
              <a:gd name="connsiteX2" fmla="*/ 0 w 2466753"/>
              <a:gd name="connsiteY2" fmla="*/ 1892595 h 2307265"/>
              <a:gd name="connsiteX3" fmla="*/ 489098 w 2466753"/>
              <a:gd name="connsiteY3" fmla="*/ 2190307 h 2307265"/>
              <a:gd name="connsiteX4" fmla="*/ 2115879 w 2466753"/>
              <a:gd name="connsiteY4" fmla="*/ 2307265 h 2307265"/>
              <a:gd name="connsiteX5" fmla="*/ 2466753 w 2466753"/>
              <a:gd name="connsiteY5" fmla="*/ 1605516 h 2307265"/>
              <a:gd name="connsiteX6" fmla="*/ 2466753 w 2466753"/>
              <a:gd name="connsiteY6" fmla="*/ 478465 h 2307265"/>
              <a:gd name="connsiteX7" fmla="*/ 2392326 w 2466753"/>
              <a:gd name="connsiteY7" fmla="*/ 180753 h 2307265"/>
              <a:gd name="connsiteX8" fmla="*/ 2062716 w 2466753"/>
              <a:gd name="connsiteY8" fmla="*/ 0 h 2307265"/>
              <a:gd name="connsiteX9" fmla="*/ 1446028 w 2466753"/>
              <a:gd name="connsiteY9" fmla="*/ 0 h 2307265"/>
              <a:gd name="connsiteX10" fmla="*/ 329609 w 2466753"/>
              <a:gd name="connsiteY10" fmla="*/ 0 h 2307265"/>
              <a:gd name="connsiteX0" fmla="*/ 329609 w 2466753"/>
              <a:gd name="connsiteY0" fmla="*/ 0 h 2307266"/>
              <a:gd name="connsiteX1" fmla="*/ 85060 w 2466753"/>
              <a:gd name="connsiteY1" fmla="*/ 967562 h 2307266"/>
              <a:gd name="connsiteX2" fmla="*/ 0 w 2466753"/>
              <a:gd name="connsiteY2" fmla="*/ 1892595 h 2307266"/>
              <a:gd name="connsiteX3" fmla="*/ 340242 w 2466753"/>
              <a:gd name="connsiteY3" fmla="*/ 2307266 h 2307266"/>
              <a:gd name="connsiteX4" fmla="*/ 2115879 w 2466753"/>
              <a:gd name="connsiteY4" fmla="*/ 2307265 h 2307266"/>
              <a:gd name="connsiteX5" fmla="*/ 2466753 w 2466753"/>
              <a:gd name="connsiteY5" fmla="*/ 1605516 h 2307266"/>
              <a:gd name="connsiteX6" fmla="*/ 2466753 w 2466753"/>
              <a:gd name="connsiteY6" fmla="*/ 478465 h 2307266"/>
              <a:gd name="connsiteX7" fmla="*/ 2392326 w 2466753"/>
              <a:gd name="connsiteY7" fmla="*/ 180753 h 2307266"/>
              <a:gd name="connsiteX8" fmla="*/ 2062716 w 2466753"/>
              <a:gd name="connsiteY8" fmla="*/ 0 h 2307266"/>
              <a:gd name="connsiteX9" fmla="*/ 1446028 w 2466753"/>
              <a:gd name="connsiteY9" fmla="*/ 0 h 2307266"/>
              <a:gd name="connsiteX10" fmla="*/ 329609 w 2466753"/>
              <a:gd name="connsiteY10" fmla="*/ 0 h 230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66753" h="2307266">
                <a:moveTo>
                  <a:pt x="329609" y="0"/>
                </a:moveTo>
                <a:lnTo>
                  <a:pt x="85060" y="967562"/>
                </a:lnTo>
                <a:lnTo>
                  <a:pt x="0" y="1892595"/>
                </a:lnTo>
                <a:lnTo>
                  <a:pt x="340242" y="2307266"/>
                </a:lnTo>
                <a:lnTo>
                  <a:pt x="2115879" y="2307265"/>
                </a:lnTo>
                <a:lnTo>
                  <a:pt x="2466753" y="1605516"/>
                </a:lnTo>
                <a:lnTo>
                  <a:pt x="2466753" y="478465"/>
                </a:lnTo>
                <a:lnTo>
                  <a:pt x="2392326" y="180753"/>
                </a:lnTo>
                <a:lnTo>
                  <a:pt x="2062716" y="0"/>
                </a:lnTo>
                <a:lnTo>
                  <a:pt x="1446028" y="0"/>
                </a:lnTo>
                <a:lnTo>
                  <a:pt x="329609" y="0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手繪多邊形 33" descr="poButton"/>
          <p:cNvSpPr>
            <a:spLocks/>
          </p:cNvSpPr>
          <p:nvPr>
            <p:custDataLst>
              <p:tags r:id="rId3"/>
            </p:custDataLst>
          </p:nvPr>
        </p:nvSpPr>
        <p:spPr>
          <a:xfrm>
            <a:off x="3106119" y="2079000"/>
            <a:ext cx="2466753" cy="2133216"/>
          </a:xfrm>
          <a:custGeom>
            <a:avLst/>
            <a:gdLst>
              <a:gd name="connsiteX0" fmla="*/ 329609 w 2466753"/>
              <a:gd name="connsiteY0" fmla="*/ 0 h 2307265"/>
              <a:gd name="connsiteX1" fmla="*/ 85060 w 2466753"/>
              <a:gd name="connsiteY1" fmla="*/ 967562 h 2307265"/>
              <a:gd name="connsiteX2" fmla="*/ 0 w 2466753"/>
              <a:gd name="connsiteY2" fmla="*/ 1892595 h 2307265"/>
              <a:gd name="connsiteX3" fmla="*/ 489098 w 2466753"/>
              <a:gd name="connsiteY3" fmla="*/ 2190307 h 2307265"/>
              <a:gd name="connsiteX4" fmla="*/ 2115879 w 2466753"/>
              <a:gd name="connsiteY4" fmla="*/ 2307265 h 2307265"/>
              <a:gd name="connsiteX5" fmla="*/ 2466753 w 2466753"/>
              <a:gd name="connsiteY5" fmla="*/ 1605516 h 2307265"/>
              <a:gd name="connsiteX6" fmla="*/ 2466753 w 2466753"/>
              <a:gd name="connsiteY6" fmla="*/ 478465 h 2307265"/>
              <a:gd name="connsiteX7" fmla="*/ 2392326 w 2466753"/>
              <a:gd name="connsiteY7" fmla="*/ 180753 h 2307265"/>
              <a:gd name="connsiteX8" fmla="*/ 2062716 w 2466753"/>
              <a:gd name="connsiteY8" fmla="*/ 0 h 2307265"/>
              <a:gd name="connsiteX9" fmla="*/ 1446028 w 2466753"/>
              <a:gd name="connsiteY9" fmla="*/ 0 h 2307265"/>
              <a:gd name="connsiteX10" fmla="*/ 329609 w 2466753"/>
              <a:gd name="connsiteY10" fmla="*/ 0 h 2307265"/>
              <a:gd name="connsiteX0" fmla="*/ 329609 w 2466753"/>
              <a:gd name="connsiteY0" fmla="*/ 0 h 2307266"/>
              <a:gd name="connsiteX1" fmla="*/ 85060 w 2466753"/>
              <a:gd name="connsiteY1" fmla="*/ 967562 h 2307266"/>
              <a:gd name="connsiteX2" fmla="*/ 0 w 2466753"/>
              <a:gd name="connsiteY2" fmla="*/ 1892595 h 2307266"/>
              <a:gd name="connsiteX3" fmla="*/ 340242 w 2466753"/>
              <a:gd name="connsiteY3" fmla="*/ 2307266 h 2307266"/>
              <a:gd name="connsiteX4" fmla="*/ 2115879 w 2466753"/>
              <a:gd name="connsiteY4" fmla="*/ 2307265 h 2307266"/>
              <a:gd name="connsiteX5" fmla="*/ 2466753 w 2466753"/>
              <a:gd name="connsiteY5" fmla="*/ 1605516 h 2307266"/>
              <a:gd name="connsiteX6" fmla="*/ 2466753 w 2466753"/>
              <a:gd name="connsiteY6" fmla="*/ 478465 h 2307266"/>
              <a:gd name="connsiteX7" fmla="*/ 2392326 w 2466753"/>
              <a:gd name="connsiteY7" fmla="*/ 180753 h 2307266"/>
              <a:gd name="connsiteX8" fmla="*/ 2062716 w 2466753"/>
              <a:gd name="connsiteY8" fmla="*/ 0 h 2307266"/>
              <a:gd name="connsiteX9" fmla="*/ 1446028 w 2466753"/>
              <a:gd name="connsiteY9" fmla="*/ 0 h 2307266"/>
              <a:gd name="connsiteX10" fmla="*/ 329609 w 2466753"/>
              <a:gd name="connsiteY10" fmla="*/ 0 h 230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66753" h="2307266">
                <a:moveTo>
                  <a:pt x="329609" y="0"/>
                </a:moveTo>
                <a:lnTo>
                  <a:pt x="85060" y="967562"/>
                </a:lnTo>
                <a:lnTo>
                  <a:pt x="0" y="1892595"/>
                </a:lnTo>
                <a:lnTo>
                  <a:pt x="340242" y="2307266"/>
                </a:lnTo>
                <a:lnTo>
                  <a:pt x="2115879" y="2307265"/>
                </a:lnTo>
                <a:lnTo>
                  <a:pt x="2466753" y="1605516"/>
                </a:lnTo>
                <a:lnTo>
                  <a:pt x="2466753" y="478465"/>
                </a:lnTo>
                <a:lnTo>
                  <a:pt x="2392326" y="180753"/>
                </a:lnTo>
                <a:lnTo>
                  <a:pt x="2062716" y="0"/>
                </a:lnTo>
                <a:lnTo>
                  <a:pt x="1446028" y="0"/>
                </a:lnTo>
                <a:lnTo>
                  <a:pt x="329609" y="0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5" name="圖片 34">
            <a:extLst>
              <a:ext uri="{FF2B5EF4-FFF2-40B4-BE49-F238E27FC236}">
                <a16:creationId xmlns:a16="http://schemas.microsoft.com/office/drawing/2014/main" id="{C60D95FA-58B9-4599-8DA0-07882EE70642}"/>
              </a:ext>
            </a:extLst>
          </p:cNvPr>
          <p:cNvPicPr/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667" t="21019" r="4915" b="3317"/>
          <a:stretch>
            <a:fillRect/>
          </a:stretch>
        </p:blipFill>
        <p:spPr>
          <a:xfrm>
            <a:off x="1013392" y="1548308"/>
            <a:ext cx="1757540" cy="1633661"/>
          </a:xfrm>
          <a:custGeom>
            <a:avLst/>
            <a:gdLst>
              <a:gd name="connsiteX0" fmla="*/ 255181 w 2413590"/>
              <a:gd name="connsiteY0" fmla="*/ 0 h 2243470"/>
              <a:gd name="connsiteX1" fmla="*/ 1626781 w 2413590"/>
              <a:gd name="connsiteY1" fmla="*/ 31898 h 2243470"/>
              <a:gd name="connsiteX2" fmla="*/ 2317897 w 2413590"/>
              <a:gd name="connsiteY2" fmla="*/ 138223 h 2243470"/>
              <a:gd name="connsiteX3" fmla="*/ 2413590 w 2413590"/>
              <a:gd name="connsiteY3" fmla="*/ 627321 h 2243470"/>
              <a:gd name="connsiteX4" fmla="*/ 2381693 w 2413590"/>
              <a:gd name="connsiteY4" fmla="*/ 1967023 h 2243470"/>
              <a:gd name="connsiteX5" fmla="*/ 1998920 w 2413590"/>
              <a:gd name="connsiteY5" fmla="*/ 2169042 h 2243470"/>
              <a:gd name="connsiteX6" fmla="*/ 712381 w 2413590"/>
              <a:gd name="connsiteY6" fmla="*/ 2243470 h 2243470"/>
              <a:gd name="connsiteX7" fmla="*/ 95693 w 2413590"/>
              <a:gd name="connsiteY7" fmla="*/ 2179674 h 2243470"/>
              <a:gd name="connsiteX8" fmla="*/ 0 w 2413590"/>
              <a:gd name="connsiteY8" fmla="*/ 1573619 h 2243470"/>
              <a:gd name="connsiteX9" fmla="*/ 74427 w 2413590"/>
              <a:gd name="connsiteY9" fmla="*/ 297712 h 2243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13590" h="2243470">
                <a:moveTo>
                  <a:pt x="255181" y="0"/>
                </a:moveTo>
                <a:lnTo>
                  <a:pt x="1626781" y="31898"/>
                </a:lnTo>
                <a:lnTo>
                  <a:pt x="2317897" y="138223"/>
                </a:lnTo>
                <a:lnTo>
                  <a:pt x="2413590" y="627321"/>
                </a:lnTo>
                <a:lnTo>
                  <a:pt x="2381693" y="1967023"/>
                </a:lnTo>
                <a:lnTo>
                  <a:pt x="1998920" y="2169042"/>
                </a:lnTo>
                <a:lnTo>
                  <a:pt x="712381" y="2243470"/>
                </a:lnTo>
                <a:lnTo>
                  <a:pt x="95693" y="2179674"/>
                </a:lnTo>
                <a:lnTo>
                  <a:pt x="0" y="1573619"/>
                </a:lnTo>
                <a:lnTo>
                  <a:pt x="74427" y="297712"/>
                </a:lnTo>
                <a:close/>
              </a:path>
            </a:pathLst>
          </a:custGeom>
        </p:spPr>
      </p:pic>
      <p:sp>
        <p:nvSpPr>
          <p:cNvPr id="19" name="文字方塊 18"/>
          <p:cNvSpPr txBox="1"/>
          <p:nvPr/>
        </p:nvSpPr>
        <p:spPr>
          <a:xfrm>
            <a:off x="1013392" y="5925235"/>
            <a:ext cx="102835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請問你選</a:t>
            </a:r>
            <a:r>
              <a:rPr lang="en-US" altLang="zh-TW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袋或</a:t>
            </a:r>
            <a:r>
              <a:rPr lang="en-US" altLang="zh-TW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袋？你是用什麼資訊判斷選</a:t>
            </a:r>
            <a:r>
              <a:rPr lang="en-US" altLang="zh-TW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袋或</a:t>
            </a:r>
            <a:r>
              <a:rPr lang="en-US" altLang="zh-TW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袋？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9521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群組 12"/>
          <p:cNvGrpSpPr/>
          <p:nvPr/>
        </p:nvGrpSpPr>
        <p:grpSpPr>
          <a:xfrm>
            <a:off x="6608626" y="3647061"/>
            <a:ext cx="2942779" cy="2965013"/>
            <a:chOff x="6608626" y="3540735"/>
            <a:chExt cx="2942779" cy="2965013"/>
          </a:xfrm>
        </p:grpSpPr>
        <p:pic>
          <p:nvPicPr>
            <p:cNvPr id="7" name="圖片 6">
              <a:extLst>
                <a:ext uri="{FF2B5EF4-FFF2-40B4-BE49-F238E27FC236}">
                  <a16:creationId xmlns:a16="http://schemas.microsoft.com/office/drawing/2014/main" id="{B54DF4F4-CEEF-4873-9E00-92F67A805999}"/>
                </a:ext>
              </a:extLst>
            </p:cNvPr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6608626" y="3540735"/>
              <a:ext cx="2942779" cy="2965013"/>
            </a:xfrm>
            <a:prstGeom prst="rect">
              <a:avLst/>
            </a:prstGeom>
          </p:spPr>
        </p:pic>
        <p:sp>
          <p:nvSpPr>
            <p:cNvPr id="12" name="文字方塊 11"/>
            <p:cNvSpPr txBox="1"/>
            <p:nvPr/>
          </p:nvSpPr>
          <p:spPr>
            <a:xfrm>
              <a:off x="7663598" y="3670609"/>
              <a:ext cx="889987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TW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</a:t>
              </a:r>
              <a:r>
                <a:rPr lang="zh-TW" altLang="en-US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袋</a:t>
              </a:r>
              <a:endPara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2635620" y="3647061"/>
            <a:ext cx="2760981" cy="2965014"/>
            <a:chOff x="2635620" y="3540735"/>
            <a:chExt cx="2760981" cy="2965014"/>
          </a:xfrm>
        </p:grpSpPr>
        <p:pic>
          <p:nvPicPr>
            <p:cNvPr id="8" name="圖片 7">
              <a:extLst>
                <a:ext uri="{FF2B5EF4-FFF2-40B4-BE49-F238E27FC236}">
                  <a16:creationId xmlns:a16="http://schemas.microsoft.com/office/drawing/2014/main" id="{C60D95FA-58B9-4599-8DA0-07882EE70642}"/>
                </a:ext>
              </a:extLst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635620" y="3540735"/>
              <a:ext cx="2760981" cy="2965014"/>
            </a:xfrm>
            <a:prstGeom prst="rect">
              <a:avLst/>
            </a:prstGeom>
          </p:spPr>
        </p:pic>
        <p:sp>
          <p:nvSpPr>
            <p:cNvPr id="3" name="文字方塊 2"/>
            <p:cNvSpPr txBox="1"/>
            <p:nvPr/>
          </p:nvSpPr>
          <p:spPr>
            <a:xfrm>
              <a:off x="3571115" y="3669421"/>
              <a:ext cx="889987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TW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</a:t>
              </a:r>
              <a:r>
                <a:rPr lang="zh-TW" altLang="en-US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袋</a:t>
              </a:r>
              <a:endPara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68763" y="374733"/>
            <a:ext cx="11360800" cy="2535595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TW" altLang="zh-TW" dirty="0"/>
              <a:t>請小組討論</a:t>
            </a:r>
            <a:r>
              <a:rPr lang="zh-TW" altLang="zh-TW" dirty="0" smtClean="0"/>
              <a:t>，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A</a:t>
            </a:r>
            <a:r>
              <a:rPr lang="zh-TW" altLang="zh-TW" dirty="0"/>
              <a:t>袋、</a:t>
            </a:r>
            <a:r>
              <a:rPr lang="en-US" altLang="zh-TW" dirty="0"/>
              <a:t>B</a:t>
            </a:r>
            <a:r>
              <a:rPr lang="zh-TW" altLang="zh-TW" dirty="0"/>
              <a:t>袋，裡面裝的是什麼？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mtClean="0"/>
              <a:t>7</a:t>
            </a:fld>
            <a:endParaRPr lang="zh-TW" altLang="en-US"/>
          </a:p>
        </p:txBody>
      </p:sp>
      <p:sp>
        <p:nvSpPr>
          <p:cNvPr id="2" name="手繪多邊形 1"/>
          <p:cNvSpPr/>
          <p:nvPr/>
        </p:nvSpPr>
        <p:spPr>
          <a:xfrm>
            <a:off x="6875216" y="4360521"/>
            <a:ext cx="2466753" cy="2133216"/>
          </a:xfrm>
          <a:custGeom>
            <a:avLst/>
            <a:gdLst>
              <a:gd name="connsiteX0" fmla="*/ 329609 w 2466753"/>
              <a:gd name="connsiteY0" fmla="*/ 0 h 2307265"/>
              <a:gd name="connsiteX1" fmla="*/ 85060 w 2466753"/>
              <a:gd name="connsiteY1" fmla="*/ 967562 h 2307265"/>
              <a:gd name="connsiteX2" fmla="*/ 0 w 2466753"/>
              <a:gd name="connsiteY2" fmla="*/ 1892595 h 2307265"/>
              <a:gd name="connsiteX3" fmla="*/ 489098 w 2466753"/>
              <a:gd name="connsiteY3" fmla="*/ 2190307 h 2307265"/>
              <a:gd name="connsiteX4" fmla="*/ 2115879 w 2466753"/>
              <a:gd name="connsiteY4" fmla="*/ 2307265 h 2307265"/>
              <a:gd name="connsiteX5" fmla="*/ 2466753 w 2466753"/>
              <a:gd name="connsiteY5" fmla="*/ 1605516 h 2307265"/>
              <a:gd name="connsiteX6" fmla="*/ 2466753 w 2466753"/>
              <a:gd name="connsiteY6" fmla="*/ 478465 h 2307265"/>
              <a:gd name="connsiteX7" fmla="*/ 2392326 w 2466753"/>
              <a:gd name="connsiteY7" fmla="*/ 180753 h 2307265"/>
              <a:gd name="connsiteX8" fmla="*/ 2062716 w 2466753"/>
              <a:gd name="connsiteY8" fmla="*/ 0 h 2307265"/>
              <a:gd name="connsiteX9" fmla="*/ 1446028 w 2466753"/>
              <a:gd name="connsiteY9" fmla="*/ 0 h 2307265"/>
              <a:gd name="connsiteX10" fmla="*/ 329609 w 2466753"/>
              <a:gd name="connsiteY10" fmla="*/ 0 h 2307265"/>
              <a:gd name="connsiteX0" fmla="*/ 329609 w 2466753"/>
              <a:gd name="connsiteY0" fmla="*/ 0 h 2307266"/>
              <a:gd name="connsiteX1" fmla="*/ 85060 w 2466753"/>
              <a:gd name="connsiteY1" fmla="*/ 967562 h 2307266"/>
              <a:gd name="connsiteX2" fmla="*/ 0 w 2466753"/>
              <a:gd name="connsiteY2" fmla="*/ 1892595 h 2307266"/>
              <a:gd name="connsiteX3" fmla="*/ 340242 w 2466753"/>
              <a:gd name="connsiteY3" fmla="*/ 2307266 h 2307266"/>
              <a:gd name="connsiteX4" fmla="*/ 2115879 w 2466753"/>
              <a:gd name="connsiteY4" fmla="*/ 2307265 h 2307266"/>
              <a:gd name="connsiteX5" fmla="*/ 2466753 w 2466753"/>
              <a:gd name="connsiteY5" fmla="*/ 1605516 h 2307266"/>
              <a:gd name="connsiteX6" fmla="*/ 2466753 w 2466753"/>
              <a:gd name="connsiteY6" fmla="*/ 478465 h 2307266"/>
              <a:gd name="connsiteX7" fmla="*/ 2392326 w 2466753"/>
              <a:gd name="connsiteY7" fmla="*/ 180753 h 2307266"/>
              <a:gd name="connsiteX8" fmla="*/ 2062716 w 2466753"/>
              <a:gd name="connsiteY8" fmla="*/ 0 h 2307266"/>
              <a:gd name="connsiteX9" fmla="*/ 1446028 w 2466753"/>
              <a:gd name="connsiteY9" fmla="*/ 0 h 2307266"/>
              <a:gd name="connsiteX10" fmla="*/ 329609 w 2466753"/>
              <a:gd name="connsiteY10" fmla="*/ 0 h 230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66753" h="2307266">
                <a:moveTo>
                  <a:pt x="329609" y="0"/>
                </a:moveTo>
                <a:lnTo>
                  <a:pt x="85060" y="967562"/>
                </a:lnTo>
                <a:lnTo>
                  <a:pt x="0" y="1892595"/>
                </a:lnTo>
                <a:lnTo>
                  <a:pt x="340242" y="2307266"/>
                </a:lnTo>
                <a:lnTo>
                  <a:pt x="2115879" y="2307265"/>
                </a:lnTo>
                <a:lnTo>
                  <a:pt x="2466753" y="1605516"/>
                </a:lnTo>
                <a:lnTo>
                  <a:pt x="2466753" y="478465"/>
                </a:lnTo>
                <a:lnTo>
                  <a:pt x="2392326" y="180753"/>
                </a:lnTo>
                <a:lnTo>
                  <a:pt x="2062716" y="0"/>
                </a:lnTo>
                <a:lnTo>
                  <a:pt x="1446028" y="0"/>
                </a:lnTo>
                <a:lnTo>
                  <a:pt x="32960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手繪多邊形 8"/>
          <p:cNvSpPr/>
          <p:nvPr/>
        </p:nvSpPr>
        <p:spPr>
          <a:xfrm>
            <a:off x="2782733" y="4360522"/>
            <a:ext cx="2466753" cy="2133216"/>
          </a:xfrm>
          <a:custGeom>
            <a:avLst/>
            <a:gdLst>
              <a:gd name="connsiteX0" fmla="*/ 329609 w 2466753"/>
              <a:gd name="connsiteY0" fmla="*/ 0 h 2307265"/>
              <a:gd name="connsiteX1" fmla="*/ 85060 w 2466753"/>
              <a:gd name="connsiteY1" fmla="*/ 967562 h 2307265"/>
              <a:gd name="connsiteX2" fmla="*/ 0 w 2466753"/>
              <a:gd name="connsiteY2" fmla="*/ 1892595 h 2307265"/>
              <a:gd name="connsiteX3" fmla="*/ 489098 w 2466753"/>
              <a:gd name="connsiteY3" fmla="*/ 2190307 h 2307265"/>
              <a:gd name="connsiteX4" fmla="*/ 2115879 w 2466753"/>
              <a:gd name="connsiteY4" fmla="*/ 2307265 h 2307265"/>
              <a:gd name="connsiteX5" fmla="*/ 2466753 w 2466753"/>
              <a:gd name="connsiteY5" fmla="*/ 1605516 h 2307265"/>
              <a:gd name="connsiteX6" fmla="*/ 2466753 w 2466753"/>
              <a:gd name="connsiteY6" fmla="*/ 478465 h 2307265"/>
              <a:gd name="connsiteX7" fmla="*/ 2392326 w 2466753"/>
              <a:gd name="connsiteY7" fmla="*/ 180753 h 2307265"/>
              <a:gd name="connsiteX8" fmla="*/ 2062716 w 2466753"/>
              <a:gd name="connsiteY8" fmla="*/ 0 h 2307265"/>
              <a:gd name="connsiteX9" fmla="*/ 1446028 w 2466753"/>
              <a:gd name="connsiteY9" fmla="*/ 0 h 2307265"/>
              <a:gd name="connsiteX10" fmla="*/ 329609 w 2466753"/>
              <a:gd name="connsiteY10" fmla="*/ 0 h 2307265"/>
              <a:gd name="connsiteX0" fmla="*/ 329609 w 2466753"/>
              <a:gd name="connsiteY0" fmla="*/ 0 h 2307266"/>
              <a:gd name="connsiteX1" fmla="*/ 85060 w 2466753"/>
              <a:gd name="connsiteY1" fmla="*/ 967562 h 2307266"/>
              <a:gd name="connsiteX2" fmla="*/ 0 w 2466753"/>
              <a:gd name="connsiteY2" fmla="*/ 1892595 h 2307266"/>
              <a:gd name="connsiteX3" fmla="*/ 340242 w 2466753"/>
              <a:gd name="connsiteY3" fmla="*/ 2307266 h 2307266"/>
              <a:gd name="connsiteX4" fmla="*/ 2115879 w 2466753"/>
              <a:gd name="connsiteY4" fmla="*/ 2307265 h 2307266"/>
              <a:gd name="connsiteX5" fmla="*/ 2466753 w 2466753"/>
              <a:gd name="connsiteY5" fmla="*/ 1605516 h 2307266"/>
              <a:gd name="connsiteX6" fmla="*/ 2466753 w 2466753"/>
              <a:gd name="connsiteY6" fmla="*/ 478465 h 2307266"/>
              <a:gd name="connsiteX7" fmla="*/ 2392326 w 2466753"/>
              <a:gd name="connsiteY7" fmla="*/ 180753 h 2307266"/>
              <a:gd name="connsiteX8" fmla="*/ 2062716 w 2466753"/>
              <a:gd name="connsiteY8" fmla="*/ 0 h 2307266"/>
              <a:gd name="connsiteX9" fmla="*/ 1446028 w 2466753"/>
              <a:gd name="connsiteY9" fmla="*/ 0 h 2307266"/>
              <a:gd name="connsiteX10" fmla="*/ 329609 w 2466753"/>
              <a:gd name="connsiteY10" fmla="*/ 0 h 230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66753" h="2307266">
                <a:moveTo>
                  <a:pt x="329609" y="0"/>
                </a:moveTo>
                <a:lnTo>
                  <a:pt x="85060" y="967562"/>
                </a:lnTo>
                <a:lnTo>
                  <a:pt x="0" y="1892595"/>
                </a:lnTo>
                <a:lnTo>
                  <a:pt x="340242" y="2307266"/>
                </a:lnTo>
                <a:lnTo>
                  <a:pt x="2115879" y="2307265"/>
                </a:lnTo>
                <a:lnTo>
                  <a:pt x="2466753" y="1605516"/>
                </a:lnTo>
                <a:lnTo>
                  <a:pt x="2466753" y="478465"/>
                </a:lnTo>
                <a:lnTo>
                  <a:pt x="2392326" y="180753"/>
                </a:lnTo>
                <a:lnTo>
                  <a:pt x="2062716" y="0"/>
                </a:lnTo>
                <a:lnTo>
                  <a:pt x="1446028" y="0"/>
                </a:lnTo>
                <a:lnTo>
                  <a:pt x="32960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3081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文字方塊 89"/>
          <p:cNvSpPr txBox="1"/>
          <p:nvPr/>
        </p:nvSpPr>
        <p:spPr>
          <a:xfrm>
            <a:off x="426585" y="284296"/>
            <a:ext cx="41344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活動規則說明：</a:t>
            </a:r>
            <a:endParaRPr lang="en-US" altLang="zh-TW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FBF7581B-5702-49EF-A751-7381742DB42B}"/>
              </a:ext>
            </a:extLst>
          </p:cNvPr>
          <p:cNvSpPr txBox="1"/>
          <p:nvPr/>
        </p:nvSpPr>
        <p:spPr>
          <a:xfrm>
            <a:off x="266207" y="1137315"/>
            <a:ext cx="48510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連續轉動指尖陀螺</a:t>
            </a:r>
            <a:r>
              <a:rPr lang="en-US" altLang="zh-TW" sz="4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4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次</a:t>
            </a:r>
            <a:endParaRPr lang="en-US" altLang="zh-TW" sz="36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A45A259B-D84E-43B2-8EB3-2ECD20824CC8}"/>
              </a:ext>
            </a:extLst>
          </p:cNvPr>
          <p:cNvSpPr txBox="1"/>
          <p:nvPr/>
        </p:nvSpPr>
        <p:spPr>
          <a:xfrm>
            <a:off x="266207" y="1968312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出現奇偶數的情形</a:t>
            </a:r>
            <a:endParaRPr lang="en-US" altLang="zh-TW" sz="36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>
            <p:custDataLst>
              <p:tags r:id="rId2"/>
            </p:custDataLst>
          </p:nvPr>
        </p:nvSpPr>
        <p:spPr>
          <a:xfrm>
            <a:off x="426012" y="4336973"/>
            <a:ext cx="2389130" cy="2182962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3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次奇數</a:t>
            </a:r>
          </a:p>
        </p:txBody>
      </p:sp>
      <p:sp>
        <p:nvSpPr>
          <p:cNvPr id="14" name="矩形 13"/>
          <p:cNvSpPr/>
          <p:nvPr>
            <p:custDataLst>
              <p:tags r:id="rId3"/>
            </p:custDataLst>
          </p:nvPr>
        </p:nvSpPr>
        <p:spPr>
          <a:xfrm>
            <a:off x="2788166" y="4336973"/>
            <a:ext cx="2389130" cy="2182962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3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次偶數</a:t>
            </a:r>
          </a:p>
        </p:txBody>
      </p:sp>
      <p:sp>
        <p:nvSpPr>
          <p:cNvPr id="15" name="矩形 14"/>
          <p:cNvSpPr/>
          <p:nvPr>
            <p:custDataLst>
              <p:tags r:id="rId4"/>
            </p:custDataLst>
          </p:nvPr>
        </p:nvSpPr>
        <p:spPr>
          <a:xfrm>
            <a:off x="5177296" y="4336973"/>
            <a:ext cx="2389130" cy="2182962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4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en-US" altLang="zh-TW" sz="3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次奇數</a:t>
            </a:r>
            <a:r>
              <a:rPr lang="en-US" altLang="zh-TW" sz="3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4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en-US" altLang="zh-TW" sz="3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次偶數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266207" y="2778662"/>
                <a:ext cx="4216233" cy="9646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zh-TW" sz="4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機率都是</a:t>
                </a:r>
                <a:r>
                  <a:rPr lang="en-US" altLang="zh-TW" sz="4000" dirty="0">
                    <a:solidFill>
                      <a:srgbClr val="FF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4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軟正黑體" panose="020B0604030504040204" pitchFamily="34" charset="-120"/>
                          </a:rPr>
                        </m:ctrlPr>
                      </m:fPr>
                      <m:num>
                        <m:r>
                          <a:rPr lang="en-US" altLang="zh-TW" sz="4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軟正黑體" panose="020B0604030504040204" pitchFamily="34" charset="-120"/>
                          </a:rPr>
                          <m:t>1</m:t>
                        </m:r>
                      </m:num>
                      <m:den>
                        <m:r>
                          <a:rPr lang="en-US" altLang="zh-TW" sz="4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軟正黑體" panose="020B0604030504040204" pitchFamily="34" charset="-120"/>
                          </a:rPr>
                          <m:t>3</m:t>
                        </m:r>
                      </m:den>
                    </m:f>
                  </m:oMath>
                </a14:m>
                <a:r>
                  <a:rPr lang="zh-TW" altLang="en-US" sz="4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？</a:t>
                </a:r>
                <a:endParaRPr lang="zh-TW" altLang="en-US" sz="4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207" y="2778662"/>
                <a:ext cx="4216233" cy="964623"/>
              </a:xfrm>
              <a:prstGeom prst="rect">
                <a:avLst/>
              </a:prstGeom>
              <a:blipFill>
                <a:blip r:embed="rId13"/>
                <a:stretch>
                  <a:fillRect l="-5210" b="-12025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群組 15">
            <a:extLst>
              <a:ext uri="{FF2B5EF4-FFF2-40B4-BE49-F238E27FC236}">
                <a16:creationId xmlns:a16="http://schemas.microsoft.com/office/drawing/2014/main" id="{2AE6EDF7-35B2-40C6-82BB-B95FD7C5A6AA}"/>
              </a:ext>
            </a:extLst>
          </p:cNvPr>
          <p:cNvGrpSpPr/>
          <p:nvPr/>
        </p:nvGrpSpPr>
        <p:grpSpPr>
          <a:xfrm>
            <a:off x="8138160" y="618941"/>
            <a:ext cx="3627255" cy="4634504"/>
            <a:chOff x="9656267" y="1966839"/>
            <a:chExt cx="4880679" cy="6235989"/>
          </a:xfrm>
        </p:grpSpPr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482BEA56-ED83-4120-B47C-4AB9C9621F83}"/>
                </a:ext>
              </a:extLst>
            </p:cNvPr>
            <p:cNvPicPr>
              <a:picLocks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9656267" y="1966839"/>
              <a:ext cx="4880679" cy="4880679"/>
            </a:xfrm>
            <a:prstGeom prst="rect">
              <a:avLst/>
            </a:prstGeom>
          </p:spPr>
        </p:pic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E0C5D10A-F641-4C80-9C1A-BA0DD36AEAB4}"/>
                </a:ext>
              </a:extLst>
            </p:cNvPr>
            <p:cNvSpPr txBox="1"/>
            <p:nvPr/>
          </p:nvSpPr>
          <p:spPr>
            <a:xfrm>
              <a:off x="11042772" y="7089538"/>
              <a:ext cx="2454246" cy="11132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32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轉盤</a:t>
              </a:r>
              <a:r>
                <a:rPr lang="en-US" altLang="zh-TW" sz="32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</a:t>
              </a:r>
              <a:endPara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9" name="群組 18">
            <a:extLst>
              <a:ext uri="{FF2B5EF4-FFF2-40B4-BE49-F238E27FC236}">
                <a16:creationId xmlns:a16="http://schemas.microsoft.com/office/drawing/2014/main" id="{2895B657-4234-4825-AD3F-E78DFD7DE894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9145407" y="1597413"/>
            <a:ext cx="1612760" cy="1612760"/>
            <a:chOff x="2051620" y="-170796"/>
            <a:chExt cx="6809003" cy="6809004"/>
          </a:xfrm>
        </p:grpSpPr>
        <p:grpSp>
          <p:nvGrpSpPr>
            <p:cNvPr id="20" name="群組 19">
              <a:extLst>
                <a:ext uri="{FF2B5EF4-FFF2-40B4-BE49-F238E27FC236}">
                  <a16:creationId xmlns:a16="http://schemas.microsoft.com/office/drawing/2014/main" id="{8158B8D2-C4E6-4AA9-A8B3-11013408C221}"/>
                </a:ext>
              </a:extLst>
            </p:cNvPr>
            <p:cNvGrpSpPr/>
            <p:nvPr/>
          </p:nvGrpSpPr>
          <p:grpSpPr>
            <a:xfrm>
              <a:off x="2660136" y="-170796"/>
              <a:ext cx="5591972" cy="5451305"/>
              <a:chOff x="2660136" y="-170796"/>
              <a:chExt cx="5591972" cy="5451305"/>
            </a:xfrm>
          </p:grpSpPr>
          <p:grpSp>
            <p:nvGrpSpPr>
              <p:cNvPr id="22" name="群組 21">
                <a:extLst>
                  <a:ext uri="{FF2B5EF4-FFF2-40B4-BE49-F238E27FC236}">
                    <a16:creationId xmlns:a16="http://schemas.microsoft.com/office/drawing/2014/main" id="{1F845594-E56B-4E00-83E5-77EB47550559}"/>
                  </a:ext>
                </a:extLst>
              </p:cNvPr>
              <p:cNvGrpSpPr/>
              <p:nvPr/>
            </p:nvGrpSpPr>
            <p:grpSpPr>
              <a:xfrm>
                <a:off x="2660136" y="163501"/>
                <a:ext cx="5591972" cy="5117008"/>
                <a:chOff x="2660136" y="163501"/>
                <a:chExt cx="5591972" cy="5117008"/>
              </a:xfrm>
            </p:grpSpPr>
            <p:sp>
              <p:nvSpPr>
                <p:cNvPr id="24" name="手繪多邊形 24">
                  <a:extLst>
                    <a:ext uri="{FF2B5EF4-FFF2-40B4-BE49-F238E27FC236}">
                      <a16:creationId xmlns:a16="http://schemas.microsoft.com/office/drawing/2014/main" id="{E72470D8-A543-42B3-8C13-FFB46C616D18}"/>
                    </a:ext>
                  </a:extLst>
                </p:cNvPr>
                <p:cNvSpPr/>
                <p:nvPr>
                  <p:custDataLst>
                    <p:tags r:id="rId8"/>
                  </p:custDataLst>
                </p:nvPr>
              </p:nvSpPr>
              <p:spPr>
                <a:xfrm>
                  <a:off x="4432720" y="2210304"/>
                  <a:ext cx="2046804" cy="2046803"/>
                </a:xfrm>
                <a:custGeom>
                  <a:avLst/>
                  <a:gdLst>
                    <a:gd name="connsiteX0" fmla="*/ 1023411 w 2046804"/>
                    <a:gd name="connsiteY0" fmla="*/ 0 h 2046803"/>
                    <a:gd name="connsiteX1" fmla="*/ 1128039 w 2046804"/>
                    <a:gd name="connsiteY1" fmla="*/ 5284 h 2046803"/>
                    <a:gd name="connsiteX2" fmla="*/ 2046804 w 2046804"/>
                    <a:gd name="connsiteY2" fmla="*/ 1023402 h 2046803"/>
                    <a:gd name="connsiteX3" fmla="*/ 1128039 w 2046804"/>
                    <a:gd name="connsiteY3" fmla="*/ 2041520 h 2046803"/>
                    <a:gd name="connsiteX4" fmla="*/ 1023412 w 2046804"/>
                    <a:gd name="connsiteY4" fmla="*/ 2046803 h 2046803"/>
                    <a:gd name="connsiteX5" fmla="*/ 1023403 w 2046804"/>
                    <a:gd name="connsiteY5" fmla="*/ 2046803 h 2046803"/>
                    <a:gd name="connsiteX6" fmla="*/ 1023392 w 2046804"/>
                    <a:gd name="connsiteY6" fmla="*/ 2046803 h 2046803"/>
                    <a:gd name="connsiteX7" fmla="*/ 918765 w 2046804"/>
                    <a:gd name="connsiteY7" fmla="*/ 2041520 h 2046803"/>
                    <a:gd name="connsiteX8" fmla="*/ 0 w 2046804"/>
                    <a:gd name="connsiteY8" fmla="*/ 1023402 h 2046803"/>
                    <a:gd name="connsiteX9" fmla="*/ 918765 w 2046804"/>
                    <a:gd name="connsiteY9" fmla="*/ 5284 h 2046803"/>
                    <a:gd name="connsiteX10" fmla="*/ 1023391 w 2046804"/>
                    <a:gd name="connsiteY10" fmla="*/ 0 h 2046803"/>
                    <a:gd name="connsiteX11" fmla="*/ 1023401 w 2046804"/>
                    <a:gd name="connsiteY11" fmla="*/ 1 h 2046803"/>
                    <a:gd name="connsiteX12" fmla="*/ 1023411 w 2046804"/>
                    <a:gd name="connsiteY12" fmla="*/ 0 h 20468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046804" h="2046803">
                      <a:moveTo>
                        <a:pt x="1023411" y="0"/>
                      </a:moveTo>
                      <a:lnTo>
                        <a:pt x="1128039" y="5284"/>
                      </a:lnTo>
                      <a:cubicBezTo>
                        <a:pt x="1644095" y="57692"/>
                        <a:pt x="2046804" y="493518"/>
                        <a:pt x="2046804" y="1023402"/>
                      </a:cubicBezTo>
                      <a:cubicBezTo>
                        <a:pt x="2046804" y="1553285"/>
                        <a:pt x="1644095" y="1989112"/>
                        <a:pt x="1128039" y="2041520"/>
                      </a:cubicBezTo>
                      <a:lnTo>
                        <a:pt x="1023412" y="2046803"/>
                      </a:lnTo>
                      <a:lnTo>
                        <a:pt x="1023403" y="2046803"/>
                      </a:lnTo>
                      <a:lnTo>
                        <a:pt x="1023392" y="2046803"/>
                      </a:lnTo>
                      <a:lnTo>
                        <a:pt x="918765" y="2041520"/>
                      </a:lnTo>
                      <a:cubicBezTo>
                        <a:pt x="402708" y="1989112"/>
                        <a:pt x="0" y="1553285"/>
                        <a:pt x="0" y="1023402"/>
                      </a:cubicBezTo>
                      <a:cubicBezTo>
                        <a:pt x="0" y="493518"/>
                        <a:pt x="402708" y="57692"/>
                        <a:pt x="918765" y="5284"/>
                      </a:cubicBezTo>
                      <a:lnTo>
                        <a:pt x="1023391" y="0"/>
                      </a:lnTo>
                      <a:lnTo>
                        <a:pt x="1023401" y="1"/>
                      </a:lnTo>
                      <a:lnTo>
                        <a:pt x="1023411" y="0"/>
                      </a:lnTo>
                      <a:close/>
                    </a:path>
                  </a:pathLst>
                </a:custGeom>
                <a:solidFill>
                  <a:srgbClr val="D9866A"/>
                </a:solidFill>
                <a:ln>
                  <a:solidFill>
                    <a:srgbClr val="D9866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25" name="手繪多邊形 25">
                  <a:extLst>
                    <a:ext uri="{FF2B5EF4-FFF2-40B4-BE49-F238E27FC236}">
                      <a16:creationId xmlns:a16="http://schemas.microsoft.com/office/drawing/2014/main" id="{A0C7B185-7E67-4B9F-8BDA-080B17368749}"/>
                    </a:ext>
                  </a:extLst>
                </p:cNvPr>
                <p:cNvSpPr/>
                <p:nvPr>
                  <p:custDataLst>
                    <p:tags r:id="rId9"/>
                  </p:custDataLst>
                </p:nvPr>
              </p:nvSpPr>
              <p:spPr>
                <a:xfrm>
                  <a:off x="3705928" y="1716562"/>
                  <a:ext cx="1750184" cy="3034288"/>
                </a:xfrm>
                <a:custGeom>
                  <a:avLst/>
                  <a:gdLst>
                    <a:gd name="connsiteX0" fmla="*/ 875731 w 1750184"/>
                    <a:gd name="connsiteY0" fmla="*/ 0 h 3034288"/>
                    <a:gd name="connsiteX1" fmla="*/ 901572 w 1750184"/>
                    <a:gd name="connsiteY1" fmla="*/ 42535 h 3034288"/>
                    <a:gd name="connsiteX2" fmla="*/ 1645556 w 1750184"/>
                    <a:gd name="connsiteY2" fmla="*/ 488459 h 3034288"/>
                    <a:gd name="connsiteX3" fmla="*/ 1750183 w 1750184"/>
                    <a:gd name="connsiteY3" fmla="*/ 493742 h 3034288"/>
                    <a:gd name="connsiteX4" fmla="*/ 1645557 w 1750184"/>
                    <a:gd name="connsiteY4" fmla="*/ 499026 h 3034288"/>
                    <a:gd name="connsiteX5" fmla="*/ 726792 w 1750184"/>
                    <a:gd name="connsiteY5" fmla="*/ 1517144 h 3034288"/>
                    <a:gd name="connsiteX6" fmla="*/ 1645557 w 1750184"/>
                    <a:gd name="connsiteY6" fmla="*/ 2535262 h 3034288"/>
                    <a:gd name="connsiteX7" fmla="*/ 1750184 w 1750184"/>
                    <a:gd name="connsiteY7" fmla="*/ 2540545 h 3034288"/>
                    <a:gd name="connsiteX8" fmla="*/ 1645558 w 1750184"/>
                    <a:gd name="connsiteY8" fmla="*/ 2545829 h 3034288"/>
                    <a:gd name="connsiteX9" fmla="*/ 901574 w 1750184"/>
                    <a:gd name="connsiteY9" fmla="*/ 2991753 h 3034288"/>
                    <a:gd name="connsiteX10" fmla="*/ 875734 w 1750184"/>
                    <a:gd name="connsiteY10" fmla="*/ 3034288 h 3034288"/>
                    <a:gd name="connsiteX11" fmla="*/ 874262 w 1750184"/>
                    <a:gd name="connsiteY11" fmla="*/ 3033678 h 3034288"/>
                    <a:gd name="connsiteX12" fmla="*/ 877493 w 1750184"/>
                    <a:gd name="connsiteY12" fmla="*/ 3028360 h 3034288"/>
                    <a:gd name="connsiteX13" fmla="*/ 1001012 w 1750184"/>
                    <a:gd name="connsiteY13" fmla="*/ 2540546 h 3034288"/>
                    <a:gd name="connsiteX14" fmla="*/ 82247 w 1750184"/>
                    <a:gd name="connsiteY14" fmla="*/ 1522428 h 3034288"/>
                    <a:gd name="connsiteX15" fmla="*/ 0 w 1750184"/>
                    <a:gd name="connsiteY15" fmla="*/ 1518275 h 3034288"/>
                    <a:gd name="connsiteX16" fmla="*/ 469 w 1750184"/>
                    <a:gd name="connsiteY16" fmla="*/ 1517144 h 3034288"/>
                    <a:gd name="connsiteX17" fmla="*/ 1 w 1750184"/>
                    <a:gd name="connsiteY17" fmla="*/ 1516014 h 3034288"/>
                    <a:gd name="connsiteX18" fmla="*/ 82247 w 1750184"/>
                    <a:gd name="connsiteY18" fmla="*/ 1511861 h 3034288"/>
                    <a:gd name="connsiteX19" fmla="*/ 1001012 w 1750184"/>
                    <a:gd name="connsiteY19" fmla="*/ 493743 h 3034288"/>
                    <a:gd name="connsiteX20" fmla="*/ 877493 w 1750184"/>
                    <a:gd name="connsiteY20" fmla="*/ 5929 h 3034288"/>
                    <a:gd name="connsiteX21" fmla="*/ 874261 w 1750184"/>
                    <a:gd name="connsiteY21" fmla="*/ 609 h 3034288"/>
                    <a:gd name="connsiteX22" fmla="*/ 875731 w 1750184"/>
                    <a:gd name="connsiteY22" fmla="*/ 0 h 30342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1750184" h="3034288">
                      <a:moveTo>
                        <a:pt x="875731" y="0"/>
                      </a:moveTo>
                      <a:lnTo>
                        <a:pt x="901572" y="42535"/>
                      </a:lnTo>
                      <a:cubicBezTo>
                        <a:pt x="1067093" y="287539"/>
                        <a:pt x="1335922" y="457014"/>
                        <a:pt x="1645556" y="488459"/>
                      </a:cubicBezTo>
                      <a:lnTo>
                        <a:pt x="1750183" y="493742"/>
                      </a:lnTo>
                      <a:lnTo>
                        <a:pt x="1645557" y="499026"/>
                      </a:lnTo>
                      <a:cubicBezTo>
                        <a:pt x="1129500" y="551434"/>
                        <a:pt x="726792" y="987260"/>
                        <a:pt x="726792" y="1517144"/>
                      </a:cubicBezTo>
                      <a:cubicBezTo>
                        <a:pt x="726792" y="2047027"/>
                        <a:pt x="1129500" y="2482854"/>
                        <a:pt x="1645557" y="2535262"/>
                      </a:cubicBezTo>
                      <a:lnTo>
                        <a:pt x="1750184" y="2540545"/>
                      </a:lnTo>
                      <a:lnTo>
                        <a:pt x="1645558" y="2545829"/>
                      </a:lnTo>
                      <a:cubicBezTo>
                        <a:pt x="1335924" y="2577274"/>
                        <a:pt x="1067095" y="2746749"/>
                        <a:pt x="901574" y="2991753"/>
                      </a:cubicBezTo>
                      <a:lnTo>
                        <a:pt x="875734" y="3034288"/>
                      </a:lnTo>
                      <a:lnTo>
                        <a:pt x="874262" y="3033678"/>
                      </a:lnTo>
                      <a:lnTo>
                        <a:pt x="877493" y="3028360"/>
                      </a:lnTo>
                      <a:cubicBezTo>
                        <a:pt x="956266" y="2883351"/>
                        <a:pt x="1001012" y="2717174"/>
                        <a:pt x="1001012" y="2540546"/>
                      </a:cubicBezTo>
                      <a:cubicBezTo>
                        <a:pt x="1001012" y="2010662"/>
                        <a:pt x="598303" y="1574836"/>
                        <a:pt x="82247" y="1522428"/>
                      </a:cubicBezTo>
                      <a:lnTo>
                        <a:pt x="0" y="1518275"/>
                      </a:lnTo>
                      <a:lnTo>
                        <a:pt x="469" y="1517144"/>
                      </a:lnTo>
                      <a:lnTo>
                        <a:pt x="1" y="1516014"/>
                      </a:lnTo>
                      <a:lnTo>
                        <a:pt x="82247" y="1511861"/>
                      </a:lnTo>
                      <a:cubicBezTo>
                        <a:pt x="598303" y="1459453"/>
                        <a:pt x="1001012" y="1023626"/>
                        <a:pt x="1001012" y="493743"/>
                      </a:cubicBezTo>
                      <a:cubicBezTo>
                        <a:pt x="1001012" y="317115"/>
                        <a:pt x="956266" y="150938"/>
                        <a:pt x="877493" y="5929"/>
                      </a:cubicBezTo>
                      <a:lnTo>
                        <a:pt x="874261" y="609"/>
                      </a:lnTo>
                      <a:lnTo>
                        <a:pt x="875731" y="0"/>
                      </a:lnTo>
                      <a:close/>
                    </a:path>
                  </a:pathLst>
                </a:custGeom>
                <a:solidFill>
                  <a:srgbClr val="D9866A"/>
                </a:solidFill>
                <a:ln>
                  <a:solidFill>
                    <a:srgbClr val="D9866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26" name="手繪多邊形 26">
                  <a:extLst>
                    <a:ext uri="{FF2B5EF4-FFF2-40B4-BE49-F238E27FC236}">
                      <a16:creationId xmlns:a16="http://schemas.microsoft.com/office/drawing/2014/main" id="{7A8A64F1-9AA0-45E8-BC0E-01FCA4C3DE23}"/>
                    </a:ext>
                  </a:extLst>
                </p:cNvPr>
                <p:cNvSpPr/>
                <p:nvPr>
                  <p:custDataLst>
                    <p:tags r:id="rId10"/>
                  </p:custDataLst>
                </p:nvPr>
              </p:nvSpPr>
              <p:spPr>
                <a:xfrm>
                  <a:off x="5456131" y="1716562"/>
                  <a:ext cx="1750183" cy="3034286"/>
                </a:xfrm>
                <a:custGeom>
                  <a:avLst/>
                  <a:gdLst>
                    <a:gd name="connsiteX0" fmla="*/ 874451 w 1750183"/>
                    <a:gd name="connsiteY0" fmla="*/ 0 h 3034286"/>
                    <a:gd name="connsiteX1" fmla="*/ 875923 w 1750183"/>
                    <a:gd name="connsiteY1" fmla="*/ 610 h 3034286"/>
                    <a:gd name="connsiteX2" fmla="*/ 872693 w 1750183"/>
                    <a:gd name="connsiteY2" fmla="*/ 5928 h 3034286"/>
                    <a:gd name="connsiteX3" fmla="*/ 749174 w 1750183"/>
                    <a:gd name="connsiteY3" fmla="*/ 493742 h 3034286"/>
                    <a:gd name="connsiteX4" fmla="*/ 1667939 w 1750183"/>
                    <a:gd name="connsiteY4" fmla="*/ 1511860 h 3034286"/>
                    <a:gd name="connsiteX5" fmla="*/ 1750183 w 1750183"/>
                    <a:gd name="connsiteY5" fmla="*/ 1516013 h 3034286"/>
                    <a:gd name="connsiteX6" fmla="*/ 1749715 w 1750183"/>
                    <a:gd name="connsiteY6" fmla="*/ 1517143 h 3034286"/>
                    <a:gd name="connsiteX7" fmla="*/ 1750183 w 1750183"/>
                    <a:gd name="connsiteY7" fmla="*/ 1518274 h 3034286"/>
                    <a:gd name="connsiteX8" fmla="*/ 1667939 w 1750183"/>
                    <a:gd name="connsiteY8" fmla="*/ 1522427 h 3034286"/>
                    <a:gd name="connsiteX9" fmla="*/ 749174 w 1750183"/>
                    <a:gd name="connsiteY9" fmla="*/ 2540545 h 3034286"/>
                    <a:gd name="connsiteX10" fmla="*/ 872693 w 1750183"/>
                    <a:gd name="connsiteY10" fmla="*/ 3028359 h 3034286"/>
                    <a:gd name="connsiteX11" fmla="*/ 875923 w 1750183"/>
                    <a:gd name="connsiteY11" fmla="*/ 3033677 h 3034286"/>
                    <a:gd name="connsiteX12" fmla="*/ 874452 w 1750183"/>
                    <a:gd name="connsiteY12" fmla="*/ 3034286 h 3034286"/>
                    <a:gd name="connsiteX13" fmla="*/ 848613 w 1750183"/>
                    <a:gd name="connsiteY13" fmla="*/ 2991753 h 3034286"/>
                    <a:gd name="connsiteX14" fmla="*/ 104629 w 1750183"/>
                    <a:gd name="connsiteY14" fmla="*/ 2545829 h 3034286"/>
                    <a:gd name="connsiteX15" fmla="*/ 1 w 1750183"/>
                    <a:gd name="connsiteY15" fmla="*/ 2540545 h 3034286"/>
                    <a:gd name="connsiteX16" fmla="*/ 104628 w 1750183"/>
                    <a:gd name="connsiteY16" fmla="*/ 2535262 h 3034286"/>
                    <a:gd name="connsiteX17" fmla="*/ 1023393 w 1750183"/>
                    <a:gd name="connsiteY17" fmla="*/ 1517144 h 3034286"/>
                    <a:gd name="connsiteX18" fmla="*/ 104628 w 1750183"/>
                    <a:gd name="connsiteY18" fmla="*/ 499026 h 3034286"/>
                    <a:gd name="connsiteX19" fmla="*/ 0 w 1750183"/>
                    <a:gd name="connsiteY19" fmla="*/ 493742 h 3034286"/>
                    <a:gd name="connsiteX20" fmla="*/ 104627 w 1750183"/>
                    <a:gd name="connsiteY20" fmla="*/ 488459 h 3034286"/>
                    <a:gd name="connsiteX21" fmla="*/ 848611 w 1750183"/>
                    <a:gd name="connsiteY21" fmla="*/ 42535 h 3034286"/>
                    <a:gd name="connsiteX22" fmla="*/ 874451 w 1750183"/>
                    <a:gd name="connsiteY22" fmla="*/ 0 h 30342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1750183" h="3034286">
                      <a:moveTo>
                        <a:pt x="874451" y="0"/>
                      </a:moveTo>
                      <a:lnTo>
                        <a:pt x="875923" y="610"/>
                      </a:lnTo>
                      <a:lnTo>
                        <a:pt x="872693" y="5928"/>
                      </a:lnTo>
                      <a:cubicBezTo>
                        <a:pt x="793919" y="150937"/>
                        <a:pt x="749174" y="317114"/>
                        <a:pt x="749174" y="493742"/>
                      </a:cubicBezTo>
                      <a:cubicBezTo>
                        <a:pt x="749174" y="1023625"/>
                        <a:pt x="1151882" y="1459452"/>
                        <a:pt x="1667939" y="1511860"/>
                      </a:cubicBezTo>
                      <a:lnTo>
                        <a:pt x="1750183" y="1516013"/>
                      </a:lnTo>
                      <a:lnTo>
                        <a:pt x="1749715" y="1517143"/>
                      </a:lnTo>
                      <a:lnTo>
                        <a:pt x="1750183" y="1518274"/>
                      </a:lnTo>
                      <a:lnTo>
                        <a:pt x="1667939" y="1522427"/>
                      </a:lnTo>
                      <a:cubicBezTo>
                        <a:pt x="1151882" y="1574835"/>
                        <a:pt x="749174" y="2010661"/>
                        <a:pt x="749174" y="2540545"/>
                      </a:cubicBezTo>
                      <a:cubicBezTo>
                        <a:pt x="749174" y="2717173"/>
                        <a:pt x="793919" y="2883350"/>
                        <a:pt x="872693" y="3028359"/>
                      </a:cubicBezTo>
                      <a:lnTo>
                        <a:pt x="875923" y="3033677"/>
                      </a:lnTo>
                      <a:lnTo>
                        <a:pt x="874452" y="3034286"/>
                      </a:lnTo>
                      <a:lnTo>
                        <a:pt x="848613" y="2991753"/>
                      </a:lnTo>
                      <a:cubicBezTo>
                        <a:pt x="683091" y="2746749"/>
                        <a:pt x="414262" y="2577274"/>
                        <a:pt x="104629" y="2545829"/>
                      </a:cubicBezTo>
                      <a:lnTo>
                        <a:pt x="1" y="2540545"/>
                      </a:lnTo>
                      <a:lnTo>
                        <a:pt x="104628" y="2535262"/>
                      </a:lnTo>
                      <a:cubicBezTo>
                        <a:pt x="620684" y="2482854"/>
                        <a:pt x="1023393" y="2047027"/>
                        <a:pt x="1023393" y="1517144"/>
                      </a:cubicBezTo>
                      <a:cubicBezTo>
                        <a:pt x="1023393" y="987260"/>
                        <a:pt x="620684" y="551434"/>
                        <a:pt x="104628" y="499026"/>
                      </a:cubicBezTo>
                      <a:lnTo>
                        <a:pt x="0" y="493742"/>
                      </a:lnTo>
                      <a:lnTo>
                        <a:pt x="104627" y="488459"/>
                      </a:lnTo>
                      <a:cubicBezTo>
                        <a:pt x="414260" y="457014"/>
                        <a:pt x="683089" y="287539"/>
                        <a:pt x="848611" y="42535"/>
                      </a:cubicBezTo>
                      <a:lnTo>
                        <a:pt x="874451" y="0"/>
                      </a:lnTo>
                      <a:close/>
                    </a:path>
                  </a:pathLst>
                </a:custGeom>
                <a:solidFill>
                  <a:srgbClr val="D9866A"/>
                </a:solidFill>
                <a:ln>
                  <a:solidFill>
                    <a:srgbClr val="D9866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27" name="橢圓 26">
                  <a:extLst>
                    <a:ext uri="{FF2B5EF4-FFF2-40B4-BE49-F238E27FC236}">
                      <a16:creationId xmlns:a16="http://schemas.microsoft.com/office/drawing/2014/main" id="{754B36C9-57DB-421A-AE38-913FA3E045A1}"/>
                    </a:ext>
                  </a:extLst>
                </p:cNvPr>
                <p:cNvSpPr>
                  <a:spLocks/>
                </p:cNvSpPr>
                <p:nvPr/>
              </p:nvSpPr>
              <p:spPr>
                <a:xfrm>
                  <a:off x="4432719" y="163501"/>
                  <a:ext cx="2046803" cy="2046803"/>
                </a:xfrm>
                <a:prstGeom prst="ellipse">
                  <a:avLst/>
                </a:prstGeom>
                <a:solidFill>
                  <a:srgbClr val="D9866A"/>
                </a:solidFill>
                <a:ln>
                  <a:solidFill>
                    <a:srgbClr val="D9866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28" name="橢圓 27">
                  <a:extLst>
                    <a:ext uri="{FF2B5EF4-FFF2-40B4-BE49-F238E27FC236}">
                      <a16:creationId xmlns:a16="http://schemas.microsoft.com/office/drawing/2014/main" id="{660FB3F5-2240-42BA-8901-092757FDA908}"/>
                    </a:ext>
                  </a:extLst>
                </p:cNvPr>
                <p:cNvSpPr>
                  <a:spLocks/>
                </p:cNvSpPr>
                <p:nvPr/>
              </p:nvSpPr>
              <p:spPr>
                <a:xfrm>
                  <a:off x="2660136" y="3233706"/>
                  <a:ext cx="2046803" cy="2046803"/>
                </a:xfrm>
                <a:prstGeom prst="ellipse">
                  <a:avLst/>
                </a:prstGeom>
                <a:solidFill>
                  <a:srgbClr val="D9866A"/>
                </a:solidFill>
                <a:ln>
                  <a:solidFill>
                    <a:srgbClr val="D9866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29" name="橢圓 28">
                  <a:extLst>
                    <a:ext uri="{FF2B5EF4-FFF2-40B4-BE49-F238E27FC236}">
                      <a16:creationId xmlns:a16="http://schemas.microsoft.com/office/drawing/2014/main" id="{4597B3AC-62CB-4A4A-9A9D-E05598B2A67D}"/>
                    </a:ext>
                  </a:extLst>
                </p:cNvPr>
                <p:cNvSpPr>
                  <a:spLocks/>
                </p:cNvSpPr>
                <p:nvPr/>
              </p:nvSpPr>
              <p:spPr>
                <a:xfrm>
                  <a:off x="6205305" y="3233705"/>
                  <a:ext cx="2046803" cy="2046803"/>
                </a:xfrm>
                <a:prstGeom prst="ellipse">
                  <a:avLst/>
                </a:prstGeom>
                <a:solidFill>
                  <a:srgbClr val="D9866A"/>
                </a:solidFill>
                <a:ln>
                  <a:solidFill>
                    <a:srgbClr val="D9866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30" name="橢圓 29">
                  <a:extLst>
                    <a:ext uri="{FF2B5EF4-FFF2-40B4-BE49-F238E27FC236}">
                      <a16:creationId xmlns:a16="http://schemas.microsoft.com/office/drawing/2014/main" id="{3FDE3B89-8972-4066-A989-9DAECAF9D2C0}"/>
                    </a:ext>
                  </a:extLst>
                </p:cNvPr>
                <p:cNvSpPr>
                  <a:spLocks/>
                </p:cNvSpPr>
                <p:nvPr/>
              </p:nvSpPr>
              <p:spPr>
                <a:xfrm>
                  <a:off x="4662834" y="393617"/>
                  <a:ext cx="1586574" cy="1586572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rgbClr val="D9866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31" name="橢圓 30">
                  <a:extLst>
                    <a:ext uri="{FF2B5EF4-FFF2-40B4-BE49-F238E27FC236}">
                      <a16:creationId xmlns:a16="http://schemas.microsoft.com/office/drawing/2014/main" id="{E6E6B0E5-8C31-44EB-9B40-21ECD2052FE7}"/>
                    </a:ext>
                  </a:extLst>
                </p:cNvPr>
                <p:cNvSpPr>
                  <a:spLocks/>
                </p:cNvSpPr>
                <p:nvPr/>
              </p:nvSpPr>
              <p:spPr>
                <a:xfrm>
                  <a:off x="2890251" y="3463822"/>
                  <a:ext cx="1586574" cy="1586572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rgbClr val="D9866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32" name="橢圓 31">
                  <a:extLst>
                    <a:ext uri="{FF2B5EF4-FFF2-40B4-BE49-F238E27FC236}">
                      <a16:creationId xmlns:a16="http://schemas.microsoft.com/office/drawing/2014/main" id="{730E5F6B-BC4E-4B37-ACA6-62EB55912D46}"/>
                    </a:ext>
                  </a:extLst>
                </p:cNvPr>
                <p:cNvSpPr>
                  <a:spLocks/>
                </p:cNvSpPr>
                <p:nvPr/>
              </p:nvSpPr>
              <p:spPr>
                <a:xfrm>
                  <a:off x="6435420" y="3463821"/>
                  <a:ext cx="1586574" cy="1586572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rgbClr val="D9866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33" name="橢圓 32">
                  <a:extLst>
                    <a:ext uri="{FF2B5EF4-FFF2-40B4-BE49-F238E27FC236}">
                      <a16:creationId xmlns:a16="http://schemas.microsoft.com/office/drawing/2014/main" id="{F06D4CBA-674A-4ED2-8CA8-B2417B1E6508}"/>
                    </a:ext>
                  </a:extLst>
                </p:cNvPr>
                <p:cNvSpPr>
                  <a:spLocks/>
                </p:cNvSpPr>
                <p:nvPr/>
              </p:nvSpPr>
              <p:spPr>
                <a:xfrm>
                  <a:off x="5072902" y="803684"/>
                  <a:ext cx="766438" cy="766438"/>
                </a:xfrm>
                <a:prstGeom prst="ellipse">
                  <a:avLst/>
                </a:prstGeom>
                <a:solidFill>
                  <a:srgbClr val="990000"/>
                </a:solidFill>
                <a:ln>
                  <a:solidFill>
                    <a:srgbClr val="99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34" name="橢圓 33">
                  <a:extLst>
                    <a:ext uri="{FF2B5EF4-FFF2-40B4-BE49-F238E27FC236}">
                      <a16:creationId xmlns:a16="http://schemas.microsoft.com/office/drawing/2014/main" id="{6B831965-55A9-4920-94C6-5CF9F6BEEF50}"/>
                    </a:ext>
                  </a:extLst>
                </p:cNvPr>
                <p:cNvSpPr>
                  <a:spLocks/>
                </p:cNvSpPr>
                <p:nvPr/>
              </p:nvSpPr>
              <p:spPr>
                <a:xfrm>
                  <a:off x="3300319" y="3873889"/>
                  <a:ext cx="766438" cy="766438"/>
                </a:xfrm>
                <a:prstGeom prst="ellipse">
                  <a:avLst/>
                </a:prstGeom>
                <a:solidFill>
                  <a:srgbClr val="990000"/>
                </a:solidFill>
                <a:ln>
                  <a:solidFill>
                    <a:srgbClr val="99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35" name="橢圓 34">
                  <a:extLst>
                    <a:ext uri="{FF2B5EF4-FFF2-40B4-BE49-F238E27FC236}">
                      <a16:creationId xmlns:a16="http://schemas.microsoft.com/office/drawing/2014/main" id="{FFCA857D-7DD4-4774-9DDD-B0301768D279}"/>
                    </a:ext>
                  </a:extLst>
                </p:cNvPr>
                <p:cNvSpPr>
                  <a:spLocks/>
                </p:cNvSpPr>
                <p:nvPr/>
              </p:nvSpPr>
              <p:spPr>
                <a:xfrm>
                  <a:off x="6845488" y="3873888"/>
                  <a:ext cx="766438" cy="766438"/>
                </a:xfrm>
                <a:prstGeom prst="ellipse">
                  <a:avLst/>
                </a:prstGeom>
                <a:solidFill>
                  <a:srgbClr val="990000"/>
                </a:solidFill>
                <a:ln>
                  <a:solidFill>
                    <a:srgbClr val="99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36" name="橢圓 35">
                  <a:extLst>
                    <a:ext uri="{FF2B5EF4-FFF2-40B4-BE49-F238E27FC236}">
                      <a16:creationId xmlns:a16="http://schemas.microsoft.com/office/drawing/2014/main" id="{F6DDB6B5-8926-4D52-BBE8-4DDDEFF5ADEC}"/>
                    </a:ext>
                  </a:extLst>
                </p:cNvPr>
                <p:cNvSpPr/>
                <p:nvPr/>
              </p:nvSpPr>
              <p:spPr>
                <a:xfrm>
                  <a:off x="5171507" y="902289"/>
                  <a:ext cx="569228" cy="56922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rgbClr val="99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37" name="橢圓 36">
                  <a:extLst>
                    <a:ext uri="{FF2B5EF4-FFF2-40B4-BE49-F238E27FC236}">
                      <a16:creationId xmlns:a16="http://schemas.microsoft.com/office/drawing/2014/main" id="{A8A61046-9830-488E-A566-AED9ADB2EFB5}"/>
                    </a:ext>
                  </a:extLst>
                </p:cNvPr>
                <p:cNvSpPr/>
                <p:nvPr/>
              </p:nvSpPr>
              <p:spPr>
                <a:xfrm>
                  <a:off x="6944093" y="3972493"/>
                  <a:ext cx="569228" cy="56922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rgbClr val="99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38" name="橢圓 37">
                  <a:extLst>
                    <a:ext uri="{FF2B5EF4-FFF2-40B4-BE49-F238E27FC236}">
                      <a16:creationId xmlns:a16="http://schemas.microsoft.com/office/drawing/2014/main" id="{0018D755-5651-4643-8560-86AFAFD1D54B}"/>
                    </a:ext>
                  </a:extLst>
                </p:cNvPr>
                <p:cNvSpPr/>
                <p:nvPr/>
              </p:nvSpPr>
              <p:spPr>
                <a:xfrm>
                  <a:off x="3398924" y="3972494"/>
                  <a:ext cx="569228" cy="56922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rgbClr val="99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39" name="橢圓 38">
                  <a:extLst>
                    <a:ext uri="{FF2B5EF4-FFF2-40B4-BE49-F238E27FC236}">
                      <a16:creationId xmlns:a16="http://schemas.microsoft.com/office/drawing/2014/main" id="{C0986B00-047A-4B29-BC5F-4778A7FBD8EA}"/>
                    </a:ext>
                  </a:extLst>
                </p:cNvPr>
                <p:cNvSpPr/>
                <p:nvPr/>
              </p:nvSpPr>
              <p:spPr>
                <a:xfrm>
                  <a:off x="4662835" y="2440420"/>
                  <a:ext cx="1586574" cy="1586572"/>
                </a:xfrm>
                <a:prstGeom prst="ellipse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新細明體" panose="02020500000000000000" pitchFamily="18" charset="-120"/>
                    <a:cs typeface="+mn-cs"/>
                  </a:endParaRPr>
                </a:p>
              </p:txBody>
            </p:sp>
          </p:grpSp>
          <p:sp>
            <p:nvSpPr>
              <p:cNvPr id="23" name="手繪多邊形 23">
                <a:extLst>
                  <a:ext uri="{FF2B5EF4-FFF2-40B4-BE49-F238E27FC236}">
                    <a16:creationId xmlns:a16="http://schemas.microsoft.com/office/drawing/2014/main" id="{6170F77A-D6F3-4D4F-A39E-9A455A916CD0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>
              <a:xfrm>
                <a:off x="4912367" y="-170796"/>
                <a:ext cx="1087489" cy="1110827"/>
              </a:xfrm>
              <a:custGeom>
                <a:avLst/>
                <a:gdLst>
                  <a:gd name="connsiteX0" fmla="*/ 801806 w 1589964"/>
                  <a:gd name="connsiteY0" fmla="*/ 0 h 1624084"/>
                  <a:gd name="connsiteX1" fmla="*/ 0 w 1589964"/>
                  <a:gd name="connsiteY1" fmla="*/ 1624084 h 1624084"/>
                  <a:gd name="connsiteX2" fmla="*/ 794982 w 1589964"/>
                  <a:gd name="connsiteY2" fmla="*/ 1139790 h 1624084"/>
                  <a:gd name="connsiteX3" fmla="*/ 1589964 w 1589964"/>
                  <a:gd name="connsiteY3" fmla="*/ 1624084 h 1624084"/>
                  <a:gd name="connsiteX4" fmla="*/ 801806 w 1589964"/>
                  <a:gd name="connsiteY4" fmla="*/ 0 h 1624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89964" h="1624084">
                    <a:moveTo>
                      <a:pt x="801806" y="0"/>
                    </a:moveTo>
                    <a:lnTo>
                      <a:pt x="0" y="1624084"/>
                    </a:lnTo>
                    <a:lnTo>
                      <a:pt x="794982" y="1139790"/>
                    </a:lnTo>
                    <a:lnTo>
                      <a:pt x="1589964" y="1624084"/>
                    </a:lnTo>
                    <a:lnTo>
                      <a:pt x="801806" y="0"/>
                    </a:lnTo>
                    <a:close/>
                  </a:path>
                </a:pathLst>
              </a:custGeom>
              <a:solidFill>
                <a:srgbClr val="FF0000"/>
              </a:solidFill>
              <a:ln w="12700" cap="flat" cmpd="sng" algn="ctr">
                <a:solidFill>
                  <a:srgbClr val="FF0000"/>
                </a:solidFill>
                <a:prstDash val="solid"/>
                <a:miter lim="800000"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新細明體" panose="02020500000000000000" pitchFamily="18" charset="-120"/>
                  <a:cs typeface="+mn-cs"/>
                </a:endParaRPr>
              </a:p>
            </p:txBody>
          </p:sp>
        </p:grpSp>
        <p:sp>
          <p:nvSpPr>
            <p:cNvPr id="21" name="橢圓 20">
              <a:extLst>
                <a:ext uri="{FF2B5EF4-FFF2-40B4-BE49-F238E27FC236}">
                  <a16:creationId xmlns:a16="http://schemas.microsoft.com/office/drawing/2014/main" id="{6485C94F-FE2C-4D8C-BC6A-44F428616834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2051620" y="-170796"/>
              <a:ext cx="6809003" cy="6809004"/>
            </a:xfrm>
            <a:prstGeom prst="ellipse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alpha val="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6598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0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文字方塊 59"/>
          <p:cNvSpPr txBox="1"/>
          <p:nvPr/>
        </p:nvSpPr>
        <p:spPr>
          <a:xfrm>
            <a:off x="9342444" y="5935160"/>
            <a:ext cx="16819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轉盤</a:t>
            </a:r>
            <a:r>
              <a:rPr lang="en-US" altLang="zh-TW" sz="32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endParaRPr lang="zh-TW" altLang="en-US" sz="3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0" name="文字方塊 89"/>
          <p:cNvSpPr txBox="1"/>
          <p:nvPr/>
        </p:nvSpPr>
        <p:spPr>
          <a:xfrm>
            <a:off x="426585" y="284296"/>
            <a:ext cx="469872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任務一：規則說明</a:t>
            </a:r>
            <a:endParaRPr lang="en-US" altLang="zh-TW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FBF7581B-5702-49EF-A751-7381742DB42B}"/>
              </a:ext>
            </a:extLst>
          </p:cNvPr>
          <p:cNvSpPr txBox="1"/>
          <p:nvPr/>
        </p:nvSpPr>
        <p:spPr>
          <a:xfrm>
            <a:off x="306683" y="1131131"/>
            <a:ext cx="7436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 </a:t>
            </a:r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每人先押注奇、偶數出現次數</a:t>
            </a:r>
          </a:p>
        </p:txBody>
      </p:sp>
      <p:pic>
        <p:nvPicPr>
          <p:cNvPr id="11" name="圖片 10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7895720" y="1675924"/>
            <a:ext cx="4033044" cy="4033045"/>
          </a:xfrm>
          <a:prstGeom prst="rect">
            <a:avLst/>
          </a:prstGeom>
        </p:spPr>
      </p:pic>
      <p:pic>
        <p:nvPicPr>
          <p:cNvPr id="5" name="圖片 4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8952193" y="2532123"/>
            <a:ext cx="1892022" cy="1852695"/>
          </a:xfrm>
          <a:prstGeom prst="rect">
            <a:avLst/>
          </a:prstGeom>
        </p:spPr>
      </p:pic>
      <p:graphicFrame>
        <p:nvGraphicFramePr>
          <p:cNvPr id="16" name="表格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2630386"/>
              </p:ext>
            </p:extLst>
          </p:nvPr>
        </p:nvGraphicFramePr>
        <p:xfrm>
          <a:off x="622358" y="3332184"/>
          <a:ext cx="5647335" cy="14950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2445">
                  <a:extLst>
                    <a:ext uri="{9D8B030D-6E8A-4147-A177-3AD203B41FA5}">
                      <a16:colId xmlns:a16="http://schemas.microsoft.com/office/drawing/2014/main" val="3012805984"/>
                    </a:ext>
                  </a:extLst>
                </a:gridCol>
                <a:gridCol w="1882445">
                  <a:extLst>
                    <a:ext uri="{9D8B030D-6E8A-4147-A177-3AD203B41FA5}">
                      <a16:colId xmlns:a16="http://schemas.microsoft.com/office/drawing/2014/main" val="4231181930"/>
                    </a:ext>
                  </a:extLst>
                </a:gridCol>
                <a:gridCol w="1882445">
                  <a:extLst>
                    <a:ext uri="{9D8B030D-6E8A-4147-A177-3AD203B41FA5}">
                      <a16:colId xmlns:a16="http://schemas.microsoft.com/office/drawing/2014/main" val="3319381129"/>
                    </a:ext>
                  </a:extLst>
                </a:gridCol>
              </a:tblGrid>
              <a:tr h="14950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600" kern="10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2</a:t>
                      </a:r>
                      <a:r>
                        <a:rPr lang="zh-TW" sz="3600" kern="10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奇數</a:t>
                      </a:r>
                      <a:endParaRPr lang="zh-TW" sz="1200" kern="10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60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2</a:t>
                      </a:r>
                      <a:r>
                        <a:rPr lang="zh-TW" sz="360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偶數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600"/>
                        </a:lnSpc>
                        <a:spcAft>
                          <a:spcPts val="0"/>
                        </a:spcAft>
                      </a:pPr>
                      <a:endParaRPr lang="en-US" sz="36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algn="ctr">
                        <a:lnSpc>
                          <a:spcPts val="36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</a:t>
                      </a:r>
                      <a:r>
                        <a:rPr lang="zh-TW" sz="360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奇數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36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</a:t>
                      </a:r>
                      <a:r>
                        <a:rPr lang="zh-TW" sz="360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偶數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9766879"/>
                  </a:ext>
                </a:extLst>
              </a:tr>
            </a:tbl>
          </a:graphicData>
        </a:graphic>
      </p:graphicFrame>
      <p:pic>
        <p:nvPicPr>
          <p:cNvPr id="17" name="圖片 16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2145675" y="2029867"/>
            <a:ext cx="712302" cy="1173484"/>
          </a:xfrm>
          <a:prstGeom prst="rect">
            <a:avLst/>
          </a:prstGeom>
        </p:spPr>
      </p:pic>
      <p:pic>
        <p:nvPicPr>
          <p:cNvPr id="18" name="圖片 17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4025143" y="2029867"/>
            <a:ext cx="712302" cy="1173484"/>
          </a:xfrm>
          <a:prstGeom prst="rect">
            <a:avLst/>
          </a:prstGeom>
        </p:spPr>
      </p:pic>
      <p:sp>
        <p:nvSpPr>
          <p:cNvPr id="19" name="文字方塊 18">
            <a:extLst>
              <a:ext uri="{FF2B5EF4-FFF2-40B4-BE49-F238E27FC236}">
                <a16:creationId xmlns:a16="http://schemas.microsoft.com/office/drawing/2014/main" id="{FBF7581B-5702-49EF-A751-7381742DB42B}"/>
              </a:ext>
            </a:extLst>
          </p:cNvPr>
          <p:cNvSpPr txBox="1"/>
          <p:nvPr/>
        </p:nvSpPr>
        <p:spPr>
          <a:xfrm>
            <a:off x="306683" y="5001083"/>
            <a:ext cx="68145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 </a:t>
            </a:r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連續轉動指尖陀螺</a:t>
            </a:r>
            <a:r>
              <a:rPr lang="en-US" altLang="zh-TW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次</a:t>
            </a: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FBF7581B-5702-49EF-A751-7381742DB42B}"/>
              </a:ext>
            </a:extLst>
          </p:cNvPr>
          <p:cNvSpPr txBox="1"/>
          <p:nvPr/>
        </p:nvSpPr>
        <p:spPr>
          <a:xfrm>
            <a:off x="306682" y="5812049"/>
            <a:ext cx="71747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將結果紀錄在</a:t>
            </a:r>
            <a:r>
              <a:rPr lang="en-US" altLang="zh-TW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紀錄表一</a:t>
            </a:r>
            <a:r>
              <a:rPr lang="en-US" altLang="zh-TW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endParaRPr lang="zh-TW" altLang="en-US" sz="4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116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287" y="498598"/>
            <a:ext cx="11765017" cy="4706007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828799" y="2873514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偶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828798" y="3751973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奇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1955435" y="4459859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400" dirty="0">
                <a:solidFill>
                  <a:srgbClr val="FF0000"/>
                </a:solidFill>
              </a:rPr>
              <a:t>0</a:t>
            </a:r>
            <a:endParaRPr lang="zh-TW" altLang="en-US" sz="4400" dirty="0">
              <a:solidFill>
                <a:srgbClr val="FF0000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2539479" y="2873514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偶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2539478" y="3751973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偶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2688328" y="4459859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400" dirty="0">
                <a:solidFill>
                  <a:srgbClr val="FF0000"/>
                </a:solidFill>
              </a:rPr>
              <a:t>1</a:t>
            </a:r>
            <a:endParaRPr lang="zh-TW" altLang="en-US" sz="4400" dirty="0">
              <a:solidFill>
                <a:srgbClr val="FF0000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10848655" y="205661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>
                <a:solidFill>
                  <a:srgbClr val="FF0000"/>
                </a:solidFill>
              </a:rPr>
              <a:t>3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9617534" y="334813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>
                <a:solidFill>
                  <a:srgbClr val="FF0000"/>
                </a:solidFill>
              </a:rPr>
              <a:t>4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10848655" y="259383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>
                <a:solidFill>
                  <a:srgbClr val="FF0000"/>
                </a:solidFill>
              </a:rPr>
              <a:t>4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10639303" y="419824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>
                <a:solidFill>
                  <a:srgbClr val="FF0000"/>
                </a:solidFill>
              </a:rPr>
              <a:t>5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1701307" y="1827074"/>
            <a:ext cx="359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</a:rPr>
              <a:t>V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2456377" y="2003445"/>
            <a:ext cx="359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</a:rPr>
              <a:t>V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9617534" y="381352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 smtClean="0">
                <a:solidFill>
                  <a:srgbClr val="FF0000"/>
                </a:solidFill>
              </a:rPr>
              <a:t>3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9612724" y="3360486"/>
            <a:ext cx="4235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 smtClean="0">
                <a:solidFill>
                  <a:srgbClr val="00B0F0"/>
                </a:solidFill>
              </a:rPr>
              <a:t>X</a:t>
            </a:r>
            <a:endParaRPr lang="zh-TW" altLang="en-US" sz="3600" dirty="0">
              <a:solidFill>
                <a:srgbClr val="00B0F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731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  <p:bldP spid="18" grpId="0"/>
      <p:bldP spid="16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70163" y="428623"/>
            <a:ext cx="11658601" cy="2517777"/>
          </a:xfrm>
        </p:spPr>
        <p:txBody>
          <a:bodyPr>
            <a:normAutofit/>
          </a:bodyPr>
          <a:lstStyle/>
          <a:p>
            <a:pPr marL="571500" indent="-571500">
              <a:lnSpc>
                <a:spcPts val="6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altLang="zh-TW" sz="4000" b="1" dirty="0">
                <a:solidFill>
                  <a:srgbClr val="FF0000"/>
                </a:solidFill>
              </a:rPr>
              <a:t>1-1</a:t>
            </a:r>
            <a:r>
              <a:rPr lang="zh-TW" altLang="en-US" sz="4000" b="1" dirty="0">
                <a:solidFill>
                  <a:srgbClr val="FF0000"/>
                </a:solidFill>
              </a:rPr>
              <a:t>：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600" dirty="0">
                <a:latin typeface="微軟正黑體 Light" pitchFamily="34" charset="-120"/>
                <a:ea typeface="微軟正黑體 Light" pitchFamily="34" charset="-120"/>
              </a:rPr>
              <a:t> </a:t>
            </a:r>
            <a:r>
              <a:rPr lang="zh-TW" altLang="en-US" sz="3600" dirty="0">
                <a:latin typeface="微軟正黑體 Light" pitchFamily="34" charset="-120"/>
                <a:ea typeface="微軟正黑體 Light" pitchFamily="34" charset="-120"/>
              </a:rPr>
              <a:t>         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＊</a:t>
            </a:r>
            <a:r>
              <a:rPr lang="zh-TW" altLang="en-US" sz="3600" dirty="0">
                <a:latin typeface="微軟正黑體 Light" pitchFamily="34" charset="-120"/>
                <a:ea typeface="微軟正黑體 Light" pitchFamily="34" charset="-120"/>
              </a:rPr>
              <a:t> 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□相同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有得分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 □不同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沒得分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)</a:t>
            </a:r>
            <a:br>
              <a:rPr lang="en-US" altLang="zh-TW" sz="3600" dirty="0">
                <a:latin typeface="標楷體" pitchFamily="65" charset="-120"/>
                <a:ea typeface="標楷體" pitchFamily="65" charset="-120"/>
              </a:rPr>
            </a:b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      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＊為什麼？</a:t>
            </a:r>
            <a:endParaRPr lang="zh-TW" altLang="en-US" sz="3600" b="1" dirty="0">
              <a:solidFill>
                <a:srgbClr val="FF0000"/>
              </a:solidFill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270163" y="3158837"/>
            <a:ext cx="11819056" cy="386541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marL="571500" indent="-5715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zh-TW" sz="3600" b="1" dirty="0">
                <a:solidFill>
                  <a:srgbClr val="FF0000"/>
                </a:solidFill>
              </a:rPr>
              <a:t>1-2</a:t>
            </a:r>
            <a:r>
              <a:rPr lang="zh-TW" altLang="en-US" sz="3600" b="1" dirty="0">
                <a:solidFill>
                  <a:srgbClr val="FF0000"/>
                </a:solidFill>
              </a:rPr>
              <a:t>：</a:t>
            </a:r>
            <a:endParaRPr lang="en-US" altLang="zh-TW" sz="3600" b="1" dirty="0">
              <a:solidFill>
                <a:srgbClr val="FF0000"/>
              </a:solidFill>
            </a:endParaRPr>
          </a:p>
          <a:p>
            <a:pPr marL="571500" indent="-571500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altLang="zh-TW" sz="3600" b="1" kern="1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MS Mincho" panose="02020609040205080304" pitchFamily="49" charset="-128"/>
            </a:endParaRPr>
          </a:p>
          <a:p>
            <a:pPr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</a:pPr>
            <a:r>
              <a:rPr lang="en-US" altLang="zh-TW" sz="2000" kern="100" dirty="0">
                <a:latin typeface="標楷體" panose="03000509000000000000" pitchFamily="65" charset="-120"/>
                <a:ea typeface="標楷體" panose="03000509000000000000" pitchFamily="65" charset="-120"/>
                <a:cs typeface="MS Mincho" panose="02020609040205080304" pitchFamily="49" charset="-128"/>
              </a:rPr>
              <a:t>             </a:t>
            </a:r>
            <a:r>
              <a:rPr lang="zh-TW" altLang="en-US" sz="2800" kern="100" dirty="0">
                <a:latin typeface="標楷體" panose="03000509000000000000" pitchFamily="65" charset="-120"/>
                <a:ea typeface="標楷體" panose="03000509000000000000" pitchFamily="65" charset="-120"/>
                <a:cs typeface="MS Mincho" panose="02020609040205080304" pitchFamily="49" charset="-128"/>
              </a:rPr>
              <a:t> ＊</a:t>
            </a:r>
            <a:r>
              <a:rPr lang="zh-TW" altLang="zh-TW" sz="2800" kern="100" dirty="0">
                <a:latin typeface="標楷體" panose="03000509000000000000" pitchFamily="65" charset="-120"/>
                <a:ea typeface="標楷體" panose="03000509000000000000" pitchFamily="65" charset="-120"/>
                <a:cs typeface="MS Mincho" panose="02020609040205080304" pitchFamily="49" charset="-128"/>
              </a:rPr>
              <a:t>第一回合的理由是：</a:t>
            </a:r>
            <a:r>
              <a:rPr lang="en-US" altLang="zh-TW" sz="2800" kern="100" dirty="0">
                <a:latin typeface="標楷體" panose="03000509000000000000" pitchFamily="65" charset="-120"/>
                <a:ea typeface="標楷體" panose="03000509000000000000" pitchFamily="65" charset="-120"/>
                <a:cs typeface="MS Mincho" panose="02020609040205080304" pitchFamily="49" charset="-128"/>
              </a:rPr>
              <a:t> </a:t>
            </a:r>
            <a:endParaRPr lang="zh-TW" altLang="zh-TW" sz="2800" kern="100" dirty="0">
              <a:latin typeface="標楷體" panose="03000509000000000000" pitchFamily="65" charset="-120"/>
              <a:ea typeface="標楷體" panose="03000509000000000000" pitchFamily="65" charset="-120"/>
              <a:cs typeface="MS Mincho" panose="02020609040205080304" pitchFamily="49" charset="-128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TW" sz="2800" kern="100" dirty="0">
                <a:latin typeface="標楷體" panose="03000509000000000000" pitchFamily="65" charset="-120"/>
                <a:ea typeface="標楷體" panose="03000509000000000000" pitchFamily="65" charset="-120"/>
                <a:cs typeface="MS Mincho" panose="02020609040205080304" pitchFamily="49" charset="-128"/>
              </a:rPr>
              <a:t>          </a:t>
            </a:r>
            <a:r>
              <a:rPr lang="zh-TW" altLang="en-US" sz="2800" kern="100" dirty="0">
                <a:latin typeface="標楷體" panose="03000509000000000000" pitchFamily="65" charset="-120"/>
                <a:ea typeface="標楷體" panose="03000509000000000000" pitchFamily="65" charset="-120"/>
                <a:cs typeface="MS Mincho" panose="02020609040205080304" pitchFamily="49" charset="-128"/>
              </a:rPr>
              <a:t>＊</a:t>
            </a:r>
            <a:r>
              <a:rPr lang="zh-TW" altLang="zh-TW" sz="2800" kern="100" dirty="0">
                <a:latin typeface="標楷體" panose="03000509000000000000" pitchFamily="65" charset="-120"/>
                <a:ea typeface="標楷體" panose="03000509000000000000" pitchFamily="65" charset="-120"/>
                <a:cs typeface="MS Mincho" panose="02020609040205080304" pitchFamily="49" charset="-128"/>
              </a:rPr>
              <a:t>第十回合的理由是：</a:t>
            </a:r>
            <a:r>
              <a:rPr lang="en-US" altLang="zh-TW" sz="2800" b="1" kern="100" dirty="0">
                <a:latin typeface="標楷體" panose="03000509000000000000" pitchFamily="65" charset="-120"/>
                <a:ea typeface="標楷體" panose="03000509000000000000" pitchFamily="65" charset="-120"/>
                <a:cs typeface="MS Mincho" panose="02020609040205080304" pitchFamily="49" charset="-128"/>
              </a:rPr>
              <a:t> </a:t>
            </a:r>
            <a:endParaRPr lang="zh-TW" altLang="zh-TW" sz="2800" kern="100" dirty="0">
              <a:latin typeface="標楷體" panose="03000509000000000000" pitchFamily="65" charset="-120"/>
              <a:ea typeface="標楷體" panose="03000509000000000000" pitchFamily="65" charset="-120"/>
              <a:cs typeface="MS Mincho" panose="02020609040205080304" pitchFamily="49" charset="-128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TW" sz="2800" b="1" kern="100" dirty="0">
                <a:latin typeface="標楷體" panose="03000509000000000000" pitchFamily="65" charset="-120"/>
                <a:ea typeface="標楷體" panose="03000509000000000000" pitchFamily="65" charset="-120"/>
                <a:cs typeface="MS Mincho" panose="02020609040205080304" pitchFamily="49" charset="-128"/>
              </a:rPr>
              <a:t> </a:t>
            </a:r>
            <a:r>
              <a:rPr lang="en-US" altLang="zh-TW" sz="2800" kern="100" dirty="0">
                <a:latin typeface="標楷體" panose="03000509000000000000" pitchFamily="65" charset="-120"/>
                <a:ea typeface="標楷體" panose="03000509000000000000" pitchFamily="65" charset="-120"/>
                <a:cs typeface="MS Mincho" panose="02020609040205080304" pitchFamily="49" charset="-128"/>
              </a:rPr>
              <a:t>         </a:t>
            </a:r>
            <a:r>
              <a:rPr lang="zh-TW" altLang="en-US" sz="2800" kern="100" dirty="0">
                <a:latin typeface="標楷體" panose="03000509000000000000" pitchFamily="65" charset="-120"/>
                <a:ea typeface="標楷體" panose="03000509000000000000" pitchFamily="65" charset="-120"/>
                <a:cs typeface="MS Mincho" panose="02020609040205080304" pitchFamily="49" charset="-128"/>
              </a:rPr>
              <a:t>＊</a:t>
            </a:r>
            <a:r>
              <a:rPr lang="zh-TW" altLang="zh-TW" sz="2800" kern="100" dirty="0">
                <a:latin typeface="標楷體" panose="03000509000000000000" pitchFamily="65" charset="-120"/>
                <a:ea typeface="標楷體" panose="03000509000000000000" pitchFamily="65" charset="-120"/>
                <a:cs typeface="MS Mincho" panose="02020609040205080304" pitchFamily="49" charset="-128"/>
              </a:rPr>
              <a:t>為什麼理由是一樣</a:t>
            </a:r>
            <a:r>
              <a:rPr lang="en-US" altLang="zh-TW" sz="2800" kern="100" dirty="0">
                <a:latin typeface="標楷體" panose="03000509000000000000" pitchFamily="65" charset="-120"/>
                <a:ea typeface="標楷體" panose="03000509000000000000" pitchFamily="65" charset="-120"/>
                <a:cs typeface="MS Mincho" panose="02020609040205080304" pitchFamily="49" charset="-128"/>
              </a:rPr>
              <a:t>(</a:t>
            </a:r>
            <a:r>
              <a:rPr lang="zh-TW" altLang="zh-TW" sz="2800" kern="100" dirty="0">
                <a:latin typeface="標楷體" panose="03000509000000000000" pitchFamily="65" charset="-120"/>
                <a:ea typeface="標楷體" panose="03000509000000000000" pitchFamily="65" charset="-120"/>
                <a:cs typeface="MS Mincho" panose="02020609040205080304" pitchFamily="49" charset="-128"/>
              </a:rPr>
              <a:t>或不一樣</a:t>
            </a:r>
            <a:r>
              <a:rPr lang="en-US" altLang="zh-TW" sz="2800" kern="100" dirty="0">
                <a:latin typeface="標楷體" panose="03000509000000000000" pitchFamily="65" charset="-120"/>
                <a:ea typeface="標楷體" panose="03000509000000000000" pitchFamily="65" charset="-120"/>
                <a:cs typeface="MS Mincho" panose="02020609040205080304" pitchFamily="49" charset="-128"/>
              </a:rPr>
              <a:t>)</a:t>
            </a:r>
            <a:r>
              <a:rPr lang="zh-TW" altLang="zh-TW" sz="2800" kern="100" dirty="0">
                <a:latin typeface="標楷體" panose="03000509000000000000" pitchFamily="65" charset="-120"/>
                <a:ea typeface="標楷體" panose="03000509000000000000" pitchFamily="65" charset="-120"/>
                <a:cs typeface="MS Mincho" panose="02020609040205080304" pitchFamily="49" charset="-128"/>
              </a:rPr>
              <a:t>的？</a:t>
            </a:r>
          </a:p>
          <a:p>
            <a:pPr>
              <a:lnSpc>
                <a:spcPct val="100000"/>
              </a:lnSpc>
            </a:pPr>
            <a:endParaRPr lang="zh-TW" alt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圓角矩形 2"/>
          <p:cNvSpPr/>
          <p:nvPr/>
        </p:nvSpPr>
        <p:spPr>
          <a:xfrm>
            <a:off x="2264734" y="577702"/>
            <a:ext cx="3589967" cy="730397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第十回合的結果   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6992492" y="577703"/>
            <a:ext cx="3589966" cy="730396"/>
          </a:xfrm>
          <a:prstGeom prst="roundRect">
            <a:avLst/>
          </a:prstGeom>
          <a:solidFill>
            <a:srgbClr val="D790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你的押注 </a:t>
            </a:r>
          </a:p>
        </p:txBody>
      </p:sp>
      <p:grpSp>
        <p:nvGrpSpPr>
          <p:cNvPr id="11" name="群組 10"/>
          <p:cNvGrpSpPr/>
          <p:nvPr/>
        </p:nvGrpSpPr>
        <p:grpSpPr>
          <a:xfrm>
            <a:off x="2264735" y="3158836"/>
            <a:ext cx="8317723" cy="1385816"/>
            <a:chOff x="2264735" y="3158836"/>
            <a:chExt cx="8317723" cy="1385816"/>
          </a:xfrm>
        </p:grpSpPr>
        <p:sp>
          <p:nvSpPr>
            <p:cNvPr id="8" name="圓角矩形 7"/>
            <p:cNvSpPr/>
            <p:nvPr/>
          </p:nvSpPr>
          <p:spPr>
            <a:xfrm>
              <a:off x="2264735" y="3220389"/>
              <a:ext cx="3589966" cy="1324263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3600" dirty="0">
                  <a:solidFill>
                    <a:schemeClr val="bg1"/>
                  </a:solidFill>
                  <a:latin typeface="微軟正黑體 Light" pitchFamily="34" charset="-120"/>
                  <a:ea typeface="微軟正黑體 Light" pitchFamily="34" charset="-120"/>
                </a:rPr>
                <a:t>第十回合押注</a:t>
              </a:r>
              <a:r>
                <a:rPr lang="en-US" altLang="zh-TW" sz="3600" dirty="0">
                  <a:solidFill>
                    <a:schemeClr val="bg1"/>
                  </a:solidFill>
                  <a:latin typeface="微軟正黑體 Light" pitchFamily="34" charset="-120"/>
                  <a:ea typeface="微軟正黑體 Light" pitchFamily="34" charset="-120"/>
                </a:rPr>
                <a:t/>
              </a:r>
              <a:br>
                <a:rPr lang="en-US" altLang="zh-TW" sz="3600" dirty="0">
                  <a:solidFill>
                    <a:schemeClr val="bg1"/>
                  </a:solidFill>
                  <a:latin typeface="微軟正黑體 Light" pitchFamily="34" charset="-120"/>
                  <a:ea typeface="微軟正黑體 Light" pitchFamily="34" charset="-120"/>
                </a:rPr>
              </a:br>
              <a:r>
                <a:rPr lang="zh-TW" altLang="en-US" sz="3600" dirty="0">
                  <a:solidFill>
                    <a:schemeClr val="bg1"/>
                  </a:solidFill>
                  <a:latin typeface="微軟正黑體 Light" pitchFamily="34" charset="-120"/>
                  <a:ea typeface="微軟正黑體 Light" pitchFamily="34" charset="-120"/>
                </a:rPr>
                <a:t>的理由   </a:t>
              </a:r>
            </a:p>
          </p:txBody>
        </p:sp>
        <p:sp>
          <p:nvSpPr>
            <p:cNvPr id="9" name="圓角矩形 8"/>
            <p:cNvSpPr/>
            <p:nvPr/>
          </p:nvSpPr>
          <p:spPr>
            <a:xfrm>
              <a:off x="6992492" y="3158836"/>
              <a:ext cx="3589966" cy="1324262"/>
            </a:xfrm>
            <a:prstGeom prst="roundRect">
              <a:avLst/>
            </a:prstGeom>
            <a:solidFill>
              <a:srgbClr val="D986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3600" dirty="0">
                  <a:solidFill>
                    <a:schemeClr val="bg1"/>
                  </a:solidFill>
                  <a:latin typeface="微軟正黑體 Light" pitchFamily="34" charset="-120"/>
                  <a:ea typeface="微軟正黑體 Light" pitchFamily="34" charset="-120"/>
                </a:rPr>
                <a:t>第一回合押注</a:t>
              </a:r>
              <a:r>
                <a:rPr lang="en-US" altLang="zh-TW" sz="3600" dirty="0">
                  <a:solidFill>
                    <a:schemeClr val="bg1"/>
                  </a:solidFill>
                  <a:latin typeface="微軟正黑體 Light" pitchFamily="34" charset="-120"/>
                  <a:ea typeface="微軟正黑體 Light" pitchFamily="34" charset="-120"/>
                </a:rPr>
                <a:t/>
              </a:r>
              <a:br>
                <a:rPr lang="en-US" altLang="zh-TW" sz="3600" dirty="0">
                  <a:solidFill>
                    <a:schemeClr val="bg1"/>
                  </a:solidFill>
                  <a:latin typeface="微軟正黑體 Light" pitchFamily="34" charset="-120"/>
                  <a:ea typeface="微軟正黑體 Light" pitchFamily="34" charset="-120"/>
                </a:rPr>
              </a:br>
              <a:r>
                <a:rPr lang="zh-TW" altLang="en-US" sz="3600" dirty="0">
                  <a:solidFill>
                    <a:schemeClr val="bg1"/>
                  </a:solidFill>
                  <a:latin typeface="微軟正黑體 Light" pitchFamily="34" charset="-120"/>
                  <a:ea typeface="微軟正黑體 Light" pitchFamily="34" charset="-120"/>
                </a:rPr>
                <a:t>的理由   </a:t>
              </a:r>
            </a:p>
          </p:txBody>
        </p:sp>
        <p:sp>
          <p:nvSpPr>
            <p:cNvPr id="4" name="文字方塊 3"/>
            <p:cNvSpPr txBox="1"/>
            <p:nvPr/>
          </p:nvSpPr>
          <p:spPr>
            <a:xfrm>
              <a:off x="6159500" y="3497801"/>
              <a:ext cx="89649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400" dirty="0" err="1"/>
                <a:t>vs</a:t>
              </a:r>
              <a:endParaRPr lang="zh-TW" altLang="en-US" sz="4400" dirty="0"/>
            </a:p>
          </p:txBody>
        </p:sp>
      </p:grpSp>
      <p:sp>
        <p:nvSpPr>
          <p:cNvPr id="10" name="文字方塊 9"/>
          <p:cNvSpPr txBox="1"/>
          <p:nvPr/>
        </p:nvSpPr>
        <p:spPr>
          <a:xfrm>
            <a:off x="6127658" y="501503"/>
            <a:ext cx="8964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 err="1"/>
              <a:t>vs</a:t>
            </a:r>
            <a:endParaRPr lang="zh-TW" altLang="en-US" sz="4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6671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70163" y="212723"/>
            <a:ext cx="11658601" cy="798659"/>
          </a:xfrm>
        </p:spPr>
        <p:txBody>
          <a:bodyPr>
            <a:normAutofit/>
          </a:bodyPr>
          <a:lstStyle/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TW" sz="2800" b="1" dirty="0">
                <a:solidFill>
                  <a:srgbClr val="FF0000"/>
                </a:solidFill>
              </a:rPr>
              <a:t>1-3</a:t>
            </a:r>
            <a:r>
              <a:rPr lang="zh-TW" altLang="en-US" sz="2800" b="1" dirty="0">
                <a:solidFill>
                  <a:srgbClr val="FF0000"/>
                </a:solidFill>
              </a:rPr>
              <a:t>：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請你在紀錄表二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預測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全班在各種情況的回合數</a:t>
            </a: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270160" y="4462576"/>
            <a:ext cx="11658601" cy="8667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TW" sz="2800" b="1" dirty="0">
                <a:solidFill>
                  <a:srgbClr val="FF0000"/>
                </a:solidFill>
              </a:rPr>
              <a:t>1-4</a:t>
            </a:r>
            <a:r>
              <a:rPr lang="zh-TW" altLang="en-US" sz="2800" b="1" dirty="0">
                <a:solidFill>
                  <a:srgbClr val="FF0000"/>
                </a:solidFill>
              </a:rPr>
              <a:t>：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什麼情況出現</a:t>
            </a:r>
            <a:r>
              <a:rPr lang="zh-TW" altLang="en-US" sz="4100" dirty="0">
                <a:latin typeface="標楷體" panose="03000509000000000000" pitchFamily="65" charset="-120"/>
                <a:ea typeface="標楷體" panose="03000509000000000000" pitchFamily="65" charset="-120"/>
              </a:rPr>
              <a:t>最多次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？為什麼呢？</a:t>
            </a: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270159" y="5371881"/>
            <a:ext cx="11658601" cy="1205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marL="571500" indent="-5715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zh-TW" sz="2800" b="1" dirty="0">
                <a:solidFill>
                  <a:srgbClr val="FF0000"/>
                </a:solidFill>
              </a:rPr>
              <a:t>1-5</a:t>
            </a:r>
            <a:r>
              <a:rPr lang="zh-TW" altLang="en-US" sz="2800" b="1" dirty="0">
                <a:solidFill>
                  <a:srgbClr val="FF0000"/>
                </a:solidFill>
              </a:rPr>
              <a:t>：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請重新思考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0-1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的問題，你還會同意玩一回合的結果有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種，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0000"/>
              </a:lnSpc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機率都是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1/3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嗎？</a:t>
            </a:r>
          </a:p>
        </p:txBody>
      </p:sp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874246"/>
              </p:ext>
            </p:extLst>
          </p:nvPr>
        </p:nvGraphicFramePr>
        <p:xfrm>
          <a:off x="436563" y="1312863"/>
          <a:ext cx="12511087" cy="2632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3" name="工作表" r:id="rId4" imgW="7562850" imgH="1590690" progId="Excel.Sheet.12">
                  <p:embed/>
                </p:oleObj>
              </mc:Choice>
              <mc:Fallback>
                <p:oleObj name="工作表" r:id="rId4" imgW="7562850" imgH="159069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6563" y="1312863"/>
                        <a:ext cx="12511087" cy="2632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61996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426585" y="284296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任務二：</a:t>
            </a:r>
            <a:endParaRPr lang="en-US" altLang="zh-TW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426585" y="1251814"/>
            <a:ext cx="11658601" cy="798659"/>
          </a:xfrm>
        </p:spPr>
        <p:txBody>
          <a:bodyPr>
            <a:normAutofit/>
          </a:bodyPr>
          <a:lstStyle/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TW" sz="2800" b="1" dirty="0">
                <a:solidFill>
                  <a:srgbClr val="FF0000"/>
                </a:solidFill>
              </a:rPr>
              <a:t>2-1</a:t>
            </a:r>
            <a:r>
              <a:rPr lang="zh-TW" altLang="en-US" sz="2800" b="1" dirty="0">
                <a:solidFill>
                  <a:srgbClr val="FF0000"/>
                </a:solidFill>
              </a:rPr>
              <a:t>：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轉動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次出現的情況有哪些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出現的機率分別是多少？</a:t>
            </a: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426584" y="2200905"/>
            <a:ext cx="11658601" cy="16607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TW" sz="2800" b="1" dirty="0">
                <a:solidFill>
                  <a:srgbClr val="FF0000"/>
                </a:solidFill>
              </a:rPr>
              <a:t>2-2</a:t>
            </a:r>
            <a:r>
              <a:rPr lang="zh-TW" altLang="en-US" sz="2800" b="1" dirty="0">
                <a:solidFill>
                  <a:srgbClr val="FF0000"/>
                </a:solidFill>
              </a:rPr>
              <a:t>：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你如何表示一回合中的各種可能，並算出每一種情況的機率呢？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426584" y="5164778"/>
            <a:ext cx="11658601" cy="9507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TW" sz="2800" b="1" dirty="0">
                <a:solidFill>
                  <a:srgbClr val="FF0000"/>
                </a:solidFill>
              </a:rPr>
              <a:t>2-3</a:t>
            </a:r>
            <a:r>
              <a:rPr lang="zh-TW" altLang="en-US" sz="2800" b="1" dirty="0">
                <a:solidFill>
                  <a:srgbClr val="FF0000"/>
                </a:solidFill>
              </a:rPr>
              <a:t>：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若連續玩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1000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回合，請你預測各種情況出現的回合數是多少？</a:t>
            </a:r>
          </a:p>
        </p:txBody>
      </p:sp>
      <p:sp>
        <p:nvSpPr>
          <p:cNvPr id="2" name="矩形 1"/>
          <p:cNvSpPr/>
          <p:nvPr/>
        </p:nvSpPr>
        <p:spPr>
          <a:xfrm>
            <a:off x="2059173" y="3084438"/>
            <a:ext cx="3859619" cy="77720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2800" b="1" dirty="0">
                <a:latin typeface="微軟正黑體 Light" pitchFamily="34" charset="-120"/>
                <a:ea typeface="微軟正黑體 Light" pitchFamily="34" charset="-120"/>
              </a:rPr>
              <a:t>各種情況的表示方法？</a:t>
            </a:r>
            <a:endParaRPr lang="en-US" altLang="zh-TW" sz="2800" b="1" dirty="0"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309049" y="3084438"/>
            <a:ext cx="3859619" cy="77720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latin typeface="微軟正黑體 Light" pitchFamily="34" charset="-120"/>
                <a:ea typeface="微軟正黑體 Light" pitchFamily="34" charset="-120"/>
              </a:rPr>
              <a:t>每一種情況的機率？</a:t>
            </a:r>
          </a:p>
        </p:txBody>
      </p:sp>
    </p:spTree>
    <p:extLst>
      <p:ext uri="{BB962C8B-B14F-4D97-AF65-F5344CB8AC3E}">
        <p14:creationId xmlns:p14="http://schemas.microsoft.com/office/powerpoint/2010/main" val="134121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426585" y="284296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任務三：</a:t>
            </a:r>
            <a:endParaRPr lang="en-US" altLang="zh-TW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426585" y="1132498"/>
            <a:ext cx="11658601" cy="798659"/>
          </a:xfrm>
        </p:spPr>
        <p:txBody>
          <a:bodyPr>
            <a:noAutofit/>
          </a:bodyPr>
          <a:lstStyle/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描述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轉盤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B】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和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轉盤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A】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有什麼不一樣的地方？</a:t>
            </a:r>
          </a:p>
        </p:txBody>
      </p:sp>
      <p:grpSp>
        <p:nvGrpSpPr>
          <p:cNvPr id="6" name="群組 5"/>
          <p:cNvGrpSpPr/>
          <p:nvPr/>
        </p:nvGrpSpPr>
        <p:grpSpPr>
          <a:xfrm>
            <a:off x="6400186" y="2018578"/>
            <a:ext cx="3652678" cy="4452620"/>
            <a:chOff x="465506" y="773388"/>
            <a:chExt cx="4880679" cy="5949556"/>
          </a:xfrm>
        </p:grpSpPr>
        <p:pic>
          <p:nvPicPr>
            <p:cNvPr id="8" name="圖片 7"/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506" y="773388"/>
              <a:ext cx="4880679" cy="4880679"/>
            </a:xfrm>
            <a:prstGeom prst="rect">
              <a:avLst/>
            </a:prstGeom>
          </p:spPr>
        </p:pic>
        <p:sp>
          <p:nvSpPr>
            <p:cNvPr id="9" name="文字方塊 8"/>
            <p:cNvSpPr txBox="1"/>
            <p:nvPr/>
          </p:nvSpPr>
          <p:spPr>
            <a:xfrm>
              <a:off x="1984760" y="5777072"/>
              <a:ext cx="2093083" cy="9458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4000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轉盤</a:t>
              </a:r>
              <a:r>
                <a:rPr lang="en-US" altLang="zh-TW" sz="4000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</a:t>
              </a:r>
              <a:endParaRPr lang="zh-TW" altLang="en-US" sz="40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0" name="群組 9"/>
          <p:cNvGrpSpPr/>
          <p:nvPr/>
        </p:nvGrpSpPr>
        <p:grpSpPr>
          <a:xfrm>
            <a:off x="1647432" y="2018576"/>
            <a:ext cx="3645864" cy="4452622"/>
            <a:chOff x="6830597" y="773388"/>
            <a:chExt cx="4871574" cy="5949557"/>
          </a:xfrm>
        </p:grpSpPr>
        <p:pic>
          <p:nvPicPr>
            <p:cNvPr id="11" name="圖片 10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830597" y="773388"/>
              <a:ext cx="4871574" cy="4844256"/>
            </a:xfrm>
            <a:prstGeom prst="rect">
              <a:avLst/>
            </a:prstGeom>
          </p:spPr>
        </p:pic>
        <p:sp>
          <p:nvSpPr>
            <p:cNvPr id="12" name="文字方塊 11"/>
            <p:cNvSpPr txBox="1"/>
            <p:nvPr/>
          </p:nvSpPr>
          <p:spPr>
            <a:xfrm>
              <a:off x="8369344" y="5777073"/>
              <a:ext cx="2039537" cy="9458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TW"/>
              </a:defPPr>
              <a:lvl1pPr>
                <a:defRPr sz="400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defRPr>
              </a:lvl1pPr>
            </a:lstStyle>
            <a:p>
              <a:r>
                <a:rPr lang="zh-TW" altLang="en-US" dirty="0"/>
                <a:t>轉盤</a:t>
              </a:r>
              <a:r>
                <a:rPr lang="en-US" altLang="zh-TW" dirty="0"/>
                <a:t>B</a:t>
              </a:r>
              <a:endParaRPr lang="zh-TW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22799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 txBox="1">
            <a:spLocks/>
          </p:cNvSpPr>
          <p:nvPr/>
        </p:nvSpPr>
        <p:spPr>
          <a:xfrm>
            <a:off x="397556" y="2776553"/>
            <a:ext cx="10996157" cy="1335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algn="ctr">
              <a:lnSpc>
                <a:spcPts val="4100"/>
              </a:lnSpc>
            </a:pPr>
            <a:r>
              <a:rPr lang="zh-TW" altLang="en-US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你會選用哪一種轉盤讓老師玩</a:t>
            </a:r>
            <a:endParaRPr lang="en-US" altLang="zh-TW" sz="3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ts val="4100"/>
              </a:lnSpc>
            </a:pPr>
            <a:r>
              <a:rPr lang="en-US" altLang="zh-TW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比較有機會吃到麥當勞？為什麼？</a:t>
            </a:r>
            <a:endParaRPr lang="zh-TW" altLang="en-US" sz="33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1914298" y="4340678"/>
            <a:ext cx="7962672" cy="9737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□            或  □</a:t>
            </a:r>
          </a:p>
        </p:txBody>
      </p:sp>
      <p:grpSp>
        <p:nvGrpSpPr>
          <p:cNvPr id="7" name="群組 6"/>
          <p:cNvGrpSpPr/>
          <p:nvPr/>
        </p:nvGrpSpPr>
        <p:grpSpPr>
          <a:xfrm>
            <a:off x="25474" y="298810"/>
            <a:ext cx="12166526" cy="2528897"/>
            <a:chOff x="25474" y="298810"/>
            <a:chExt cx="12166526" cy="2528897"/>
          </a:xfrm>
        </p:grpSpPr>
        <p:sp>
          <p:nvSpPr>
            <p:cNvPr id="8" name="文字方塊 7"/>
            <p:cNvSpPr txBox="1"/>
            <p:nvPr/>
          </p:nvSpPr>
          <p:spPr>
            <a:xfrm>
              <a:off x="25474" y="298810"/>
              <a:ext cx="12166526" cy="25288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3800"/>
                </a:lnSpc>
              </a:pPr>
              <a:r>
                <a:rPr lang="zh-TW" altLang="en-US" sz="2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如果</a:t>
              </a:r>
              <a:r>
                <a:rPr lang="zh-TW" altLang="en-US" sz="2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你</a:t>
              </a:r>
              <a:r>
                <a:rPr lang="zh-TW" altLang="en-US" sz="2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要</a:t>
              </a:r>
              <a:r>
                <a:rPr lang="zh-TW" altLang="en-US" sz="2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讓老師來下</a:t>
              </a:r>
              <a:r>
                <a:rPr lang="zh-TW" altLang="en-US" sz="2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注</a:t>
              </a:r>
              <a:r>
                <a:rPr lang="en-US" altLang="zh-TW" sz="2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</a:t>
              </a:r>
              <a:r>
                <a:rPr lang="zh-TW" altLang="en-US" sz="2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回合，你會選</a:t>
              </a:r>
              <a:r>
                <a:rPr lang="zh-TW" altLang="en-US" sz="2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哪一種轉盤讓老師玩？</a:t>
              </a:r>
              <a:endPara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3800"/>
                </a:lnSpc>
              </a:pPr>
              <a:endPara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3800"/>
                </a:lnSpc>
              </a:pPr>
              <a:endPara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3800"/>
                </a:lnSpc>
              </a:pPr>
              <a:r>
                <a:rPr lang="zh-TW" altLang="en-US" sz="2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             </a:t>
              </a:r>
              <a:endPara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3800"/>
                </a:lnSpc>
              </a:pPr>
              <a:r>
                <a:rPr lang="en-US" altLang="zh-TW" sz="2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            </a:t>
              </a:r>
            </a:p>
          </p:txBody>
        </p:sp>
        <p:grpSp>
          <p:nvGrpSpPr>
            <p:cNvPr id="10" name="群組 9"/>
            <p:cNvGrpSpPr/>
            <p:nvPr/>
          </p:nvGrpSpPr>
          <p:grpSpPr>
            <a:xfrm>
              <a:off x="1723360" y="857965"/>
              <a:ext cx="8484486" cy="1715386"/>
              <a:chOff x="1647160" y="781765"/>
              <a:chExt cx="8484486" cy="1715386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647160" y="934165"/>
                <a:ext cx="1594884" cy="1562986"/>
              </a:xfrm>
              <a:prstGeom prst="rect">
                <a:avLst/>
              </a:prstGeom>
              <a:solidFill>
                <a:srgbClr val="EB6E1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4000" dirty="0">
                    <a:solidFill>
                      <a:schemeClr val="bg1"/>
                    </a:solidFill>
                    <a:latin typeface="微軟正黑體 Light" pitchFamily="34" charset="-120"/>
                    <a:ea typeface="微軟正黑體 Light" pitchFamily="34" charset="-120"/>
                  </a:rPr>
                  <a:t>老師</a:t>
                </a:r>
                <a:r>
                  <a:rPr lang="zh-TW" altLang="en-US" sz="4800" b="1" dirty="0">
                    <a:solidFill>
                      <a:schemeClr val="bg1"/>
                    </a:solidFill>
                    <a:latin typeface="微軟正黑體 Light" pitchFamily="34" charset="-120"/>
                    <a:ea typeface="微軟正黑體 Light" pitchFamily="34" charset="-120"/>
                  </a:rPr>
                  <a:t>押錯</a:t>
                </a: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3860674" y="934165"/>
                <a:ext cx="1860528" cy="1562986"/>
              </a:xfrm>
              <a:prstGeom prst="rect">
                <a:avLst/>
              </a:prstGeom>
              <a:solidFill>
                <a:srgbClr val="EB6E1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4000" dirty="0">
                    <a:solidFill>
                      <a:schemeClr val="bg1"/>
                    </a:solidFill>
                    <a:latin typeface="微軟正黑體 Light" pitchFamily="34" charset="-120"/>
                    <a:ea typeface="微軟正黑體 Light" pitchFamily="34" charset="-120"/>
                  </a:rPr>
                  <a:t>榮譽卡</a:t>
                </a:r>
                <a:r>
                  <a:rPr lang="en-US" altLang="zh-TW" sz="4000" dirty="0">
                    <a:solidFill>
                      <a:schemeClr val="bg1"/>
                    </a:solidFill>
                    <a:latin typeface="微軟正黑體 Light" pitchFamily="34" charset="-120"/>
                    <a:ea typeface="微軟正黑體 Light" pitchFamily="34" charset="-120"/>
                  </a:rPr>
                  <a:t>1</a:t>
                </a:r>
                <a:r>
                  <a:rPr lang="zh-TW" altLang="en-US" sz="4000" dirty="0">
                    <a:solidFill>
                      <a:schemeClr val="bg1"/>
                    </a:solidFill>
                    <a:latin typeface="微軟正黑體 Light" pitchFamily="34" charset="-120"/>
                    <a:ea typeface="微軟正黑體 Light" pitchFamily="34" charset="-120"/>
                  </a:rPr>
                  <a:t>點</a:t>
                </a: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6330802" y="934165"/>
                <a:ext cx="1594884" cy="1562986"/>
              </a:xfrm>
              <a:prstGeom prst="rect">
                <a:avLst/>
              </a:prstGeom>
              <a:solidFill>
                <a:srgbClr val="EB6E1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4000" dirty="0">
                    <a:solidFill>
                      <a:schemeClr val="bg1"/>
                    </a:solidFill>
                    <a:latin typeface="微軟正黑體 Light" pitchFamily="34" charset="-120"/>
                    <a:ea typeface="微軟正黑體 Light" pitchFamily="34" charset="-120"/>
                  </a:rPr>
                  <a:t>集</a:t>
                </a:r>
                <a:r>
                  <a:rPr lang="zh-TW" altLang="en-US" sz="4000" dirty="0" smtClean="0">
                    <a:solidFill>
                      <a:schemeClr val="bg1"/>
                    </a:solidFill>
                    <a:latin typeface="微軟正黑體 Light" pitchFamily="34" charset="-120"/>
                    <a:ea typeface="微軟正黑體 Light" pitchFamily="34" charset="-120"/>
                  </a:rPr>
                  <a:t>滿</a:t>
                </a:r>
                <a:r>
                  <a:rPr lang="en-US" altLang="zh-TW" sz="4000" smtClean="0">
                    <a:solidFill>
                      <a:schemeClr val="bg1"/>
                    </a:solidFill>
                    <a:latin typeface="微軟正黑體 Light" pitchFamily="34" charset="-120"/>
                    <a:ea typeface="微軟正黑體 Light" pitchFamily="34" charset="-120"/>
                  </a:rPr>
                  <a:t/>
                </a:r>
                <a:br>
                  <a:rPr lang="en-US" altLang="zh-TW" sz="4000" smtClean="0">
                    <a:solidFill>
                      <a:schemeClr val="bg1"/>
                    </a:solidFill>
                    <a:latin typeface="微軟正黑體 Light" pitchFamily="34" charset="-120"/>
                    <a:ea typeface="微軟正黑體 Light" pitchFamily="34" charset="-120"/>
                  </a:rPr>
                </a:br>
                <a:r>
                  <a:rPr lang="en-US" altLang="zh-TW" sz="4000" smtClean="0">
                    <a:solidFill>
                      <a:schemeClr val="bg1"/>
                    </a:solidFill>
                    <a:latin typeface="微軟正黑體 Light" pitchFamily="34" charset="-120"/>
                    <a:ea typeface="微軟正黑體 Light" pitchFamily="34" charset="-120"/>
                  </a:rPr>
                  <a:t>6</a:t>
                </a:r>
                <a:r>
                  <a:rPr lang="zh-TW" altLang="en-US" sz="4000" smtClean="0">
                    <a:solidFill>
                      <a:schemeClr val="bg1"/>
                    </a:solidFill>
                    <a:latin typeface="微軟正黑體 Light" pitchFamily="34" charset="-120"/>
                    <a:ea typeface="微軟正黑體 Light" pitchFamily="34" charset="-120"/>
                  </a:rPr>
                  <a:t>點</a:t>
                </a:r>
                <a:endParaRPr lang="zh-TW" altLang="en-US" sz="4000" dirty="0">
                  <a:solidFill>
                    <a:schemeClr val="bg1"/>
                  </a:solidFill>
                  <a:latin typeface="微軟正黑體 Light" pitchFamily="34" charset="-120"/>
                  <a:ea typeface="微軟正黑體 Light" pitchFamily="34" charset="-120"/>
                </a:endParaRPr>
              </a:p>
            </p:txBody>
          </p:sp>
          <p:grpSp>
            <p:nvGrpSpPr>
              <p:cNvPr id="14" name="群組 13"/>
              <p:cNvGrpSpPr/>
              <p:nvPr/>
            </p:nvGrpSpPr>
            <p:grpSpPr>
              <a:xfrm>
                <a:off x="8536762" y="781765"/>
                <a:ext cx="1594884" cy="1715386"/>
                <a:chOff x="9044762" y="2853887"/>
                <a:chExt cx="1594884" cy="1715386"/>
              </a:xfrm>
            </p:grpSpPr>
            <p:sp>
              <p:nvSpPr>
                <p:cNvPr id="18" name="矩形 17"/>
                <p:cNvSpPr/>
                <p:nvPr/>
              </p:nvSpPr>
              <p:spPr>
                <a:xfrm>
                  <a:off x="9044762" y="3006287"/>
                  <a:ext cx="1594884" cy="1562986"/>
                </a:xfrm>
                <a:prstGeom prst="rect">
                  <a:avLst/>
                </a:prstGeom>
                <a:solidFill>
                  <a:srgbClr val="EB6E19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altLang="zh-TW" sz="4000" dirty="0">
                    <a:solidFill>
                      <a:schemeClr val="bg1"/>
                    </a:solidFill>
                    <a:latin typeface="微軟正黑體 Light" pitchFamily="34" charset="-120"/>
                    <a:ea typeface="微軟正黑體 Light" pitchFamily="34" charset="-120"/>
                  </a:endParaRPr>
                </a:p>
                <a:p>
                  <a:pPr algn="ctr">
                    <a:spcBef>
                      <a:spcPts val="1200"/>
                    </a:spcBef>
                  </a:pPr>
                  <a:r>
                    <a:rPr lang="zh-TW" altLang="en-US" sz="4000" dirty="0">
                      <a:solidFill>
                        <a:schemeClr val="bg1"/>
                      </a:solidFill>
                      <a:latin typeface="微軟正黑體 Light" pitchFamily="34" charset="-120"/>
                      <a:ea typeface="微軟正黑體 Light" pitchFamily="34" charset="-120"/>
                    </a:rPr>
                    <a:t>一份</a:t>
                  </a:r>
                </a:p>
              </p:txBody>
            </p:sp>
            <p:pic>
              <p:nvPicPr>
                <p:cNvPr id="19" name="Picture 2" descr="C:\Users\peiling\Desktop\d627949.jpg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backgroundRemoval t="2444" b="90000" l="792" r="100000">
                              <a14:foregroundMark x1="47921" y1="25556" x2="47921" y2="25556"/>
                              <a14:foregroundMark x1="33069" y1="28889" x2="33069" y2="28889"/>
                              <a14:foregroundMark x1="36634" y1="26667" x2="36634" y2="26667"/>
                              <a14:foregroundMark x1="38218" y1="25556" x2="38218" y2="25556"/>
                              <a14:foregroundMark x1="40198" y1="26667" x2="40198" y2="26667"/>
                              <a14:foregroundMark x1="43366" y1="26667" x2="43366" y2="26667"/>
                              <a14:foregroundMark x1="47921" y1="25556" x2="47921" y2="25556"/>
                              <a14:foregroundMark x1="48911" y1="25556" x2="48911" y2="25556"/>
                              <a14:foregroundMark x1="53069" y1="25556" x2="53069" y2="25556"/>
                              <a14:foregroundMark x1="53069" y1="25556" x2="53069" y2="25556"/>
                              <a14:foregroundMark x1="56832" y1="25556" x2="56832" y2="25556"/>
                              <a14:foregroundMark x1="59802" y1="26667" x2="59802" y2="26667"/>
                              <a14:foregroundMark x1="59802" y1="26667" x2="59802" y2="26667"/>
                              <a14:foregroundMark x1="52673" y1="26667" x2="52673" y2="26667"/>
                              <a14:foregroundMark x1="47921" y1="26667" x2="47921" y2="26667"/>
                              <a14:foregroundMark x1="33465" y1="31333" x2="33465" y2="31333"/>
                              <a14:foregroundMark x1="48911" y1="24889" x2="48911" y2="24889"/>
                              <a14:foregroundMark x1="48911" y1="24889" x2="48911" y2="24889"/>
                              <a14:foregroundMark x1="48911" y1="25333" x2="48911" y2="25333"/>
                              <a14:foregroundMark x1="39208" y1="25778" x2="38614" y2="25778"/>
                              <a14:foregroundMark x1="36832" y1="26444" x2="36832" y2="26444"/>
                              <a14:foregroundMark x1="36040" y1="27111" x2="36040" y2="27111"/>
                              <a14:foregroundMark x1="35446" y1="26889" x2="35446" y2="26889"/>
                              <a14:foregroundMark x1="35248" y1="26889" x2="35248" y2="26889"/>
                              <a14:foregroundMark x1="33663" y1="26889" x2="33663" y2="26889"/>
                              <a14:foregroundMark x1="33663" y1="26889" x2="33663" y2="26889"/>
                              <a14:foregroundMark x1="32277" y1="27778" x2="32277" y2="27778"/>
                              <a14:foregroundMark x1="31485" y1="29333" x2="31485" y2="29333"/>
                              <a14:foregroundMark x1="31485" y1="28000" x2="31485" y2="28000"/>
                              <a14:foregroundMark x1="34257" y1="26000" x2="34257" y2="26000"/>
                              <a14:foregroundMark x1="36634" y1="26000" x2="36634" y2="26000"/>
                              <a14:foregroundMark x1="37228" y1="25778" x2="37228" y2="25778"/>
                              <a14:foregroundMark x1="40000" y1="24444" x2="40000" y2="24444"/>
                              <a14:foregroundMark x1="41188" y1="24667" x2="41188" y2="24667"/>
                              <a14:foregroundMark x1="44356" y1="24667" x2="44356" y2="24667"/>
                              <a14:foregroundMark x1="32079" y1="28000" x2="32079" y2="28000"/>
                              <a14:foregroundMark x1="60990" y1="27778" x2="60990" y2="27778"/>
                              <a14:foregroundMark x1="49307" y1="24000" x2="49307" y2="25333"/>
                              <a14:foregroundMark x1="45941" y1="26000" x2="45941" y2="26000"/>
                              <a14:foregroundMark x1="42376" y1="26000" x2="42376" y2="26000"/>
                              <a14:foregroundMark x1="37822" y1="28000" x2="37822" y2="28000"/>
                              <a14:foregroundMark x1="35446" y1="28000" x2="35446" y2="28000"/>
                              <a14:foregroundMark x1="33663" y1="28889" x2="33663" y2="28889"/>
                              <a14:foregroundMark x1="32673" y1="28444" x2="32673" y2="28444"/>
                              <a14:foregroundMark x1="31881" y1="28222" x2="31881" y2="28222"/>
                              <a14:foregroundMark x1="31089" y1="29111" x2="31089" y2="29111"/>
                              <a14:foregroundMark x1="42376" y1="25333" x2="42376" y2="25333"/>
                              <a14:foregroundMark x1="47525" y1="25111" x2="47525" y2="25111"/>
                              <a14:foregroundMark x1="45347" y1="25556" x2="43168" y2="25778"/>
                              <a14:foregroundMark x1="38614" y1="25778" x2="38614" y2="25778"/>
                              <a14:foregroundMark x1="48911" y1="9111" x2="48911" y2="9111"/>
                              <a14:foregroundMark x1="49109" y1="9778" x2="49109" y2="9778"/>
                              <a14:foregroundMark x1="49109" y1="11778" x2="49109" y2="11778"/>
                              <a14:foregroundMark x1="48713" y1="14667" x2="48713" y2="14667"/>
                              <a14:foregroundMark x1="48713" y1="18889" x2="48713" y2="18889"/>
                              <a14:foregroundMark x1="49109" y1="13333" x2="49109" y2="13333"/>
                              <a14:foregroundMark x1="49109" y1="16000" x2="49109" y2="16000"/>
                              <a14:foregroundMark x1="48317" y1="17111" x2="48317" y2="17111"/>
                              <a14:foregroundMark x1="48119" y1="19333" x2="48119" y2="19333"/>
                              <a14:foregroundMark x1="48119" y1="20889" x2="48119" y2="20889"/>
                              <a14:foregroundMark x1="48119" y1="21778" x2="48119" y2="21778"/>
                              <a14:foregroundMark x1="47921" y1="22889" x2="47921" y2="22889"/>
                              <a14:foregroundMark x1="47921" y1="22889" x2="47921" y2="22889"/>
                              <a14:foregroundMark x1="47921" y1="22889" x2="47921" y2="22889"/>
                              <a14:foregroundMark x1="47921" y1="22889" x2="47921" y2="22889"/>
                              <a14:foregroundMark x1="47723" y1="20667" x2="47723" y2="20667"/>
                              <a14:foregroundMark x1="47723" y1="20667" x2="47723" y2="20667"/>
                              <a14:foregroundMark x1="48713" y1="17111" x2="48713" y2="17111"/>
                              <a14:foregroundMark x1="49109" y1="11778" x2="49109" y2="11778"/>
                              <a14:foregroundMark x1="49109" y1="11778" x2="49109" y2="11778"/>
                              <a14:foregroundMark x1="49109" y1="22222" x2="49109" y2="22222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213965" y="2853887"/>
                  <a:ext cx="1256478" cy="1119172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15" name="向右箭號 14"/>
              <p:cNvSpPr/>
              <p:nvPr/>
            </p:nvSpPr>
            <p:spPr>
              <a:xfrm>
                <a:off x="3327400" y="1536700"/>
                <a:ext cx="469900" cy="364237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6" name="向右箭號 15"/>
              <p:cNvSpPr/>
              <p:nvPr/>
            </p:nvSpPr>
            <p:spPr>
              <a:xfrm>
                <a:off x="5791111" y="1506981"/>
                <a:ext cx="469900" cy="364237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7" name="向右箭號 16"/>
              <p:cNvSpPr/>
              <p:nvPr/>
            </p:nvSpPr>
            <p:spPr>
              <a:xfrm>
                <a:off x="8008258" y="1506980"/>
                <a:ext cx="469900" cy="364237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  <p:grpSp>
        <p:nvGrpSpPr>
          <p:cNvPr id="20" name="群組 19"/>
          <p:cNvGrpSpPr/>
          <p:nvPr/>
        </p:nvGrpSpPr>
        <p:grpSpPr>
          <a:xfrm>
            <a:off x="2902207" y="4340678"/>
            <a:ext cx="1942585" cy="2287779"/>
            <a:chOff x="465506" y="773388"/>
            <a:chExt cx="4880679" cy="6064262"/>
          </a:xfrm>
        </p:grpSpPr>
        <p:pic>
          <p:nvPicPr>
            <p:cNvPr id="21" name="圖片 20"/>
            <p:cNvPicPr>
              <a:picLocks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65506" y="773388"/>
              <a:ext cx="4880679" cy="4880679"/>
            </a:xfrm>
            <a:prstGeom prst="rect">
              <a:avLst/>
            </a:prstGeom>
          </p:spPr>
        </p:pic>
        <p:sp>
          <p:nvSpPr>
            <p:cNvPr id="22" name="文字方塊 21"/>
            <p:cNvSpPr txBox="1"/>
            <p:nvPr/>
          </p:nvSpPr>
          <p:spPr>
            <a:xfrm>
              <a:off x="1984759" y="5777070"/>
              <a:ext cx="2199817" cy="1060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20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轉盤</a:t>
              </a:r>
              <a:r>
                <a:rPr lang="en-US" altLang="zh-TW" sz="20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</a:t>
              </a:r>
              <a:endPara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3" name="群組 22"/>
          <p:cNvGrpSpPr/>
          <p:nvPr/>
        </p:nvGrpSpPr>
        <p:grpSpPr>
          <a:xfrm>
            <a:off x="7282457" y="4315279"/>
            <a:ext cx="1963143" cy="2427515"/>
            <a:chOff x="6830597" y="773388"/>
            <a:chExt cx="4871574" cy="6243028"/>
          </a:xfrm>
        </p:grpSpPr>
        <p:pic>
          <p:nvPicPr>
            <p:cNvPr id="24" name="圖片 23"/>
            <p:cNvPicPr>
              <a:picLocks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830597" y="773388"/>
              <a:ext cx="4871574" cy="4844256"/>
            </a:xfrm>
            <a:prstGeom prst="rect">
              <a:avLst/>
            </a:prstGeom>
          </p:spPr>
        </p:pic>
        <p:sp>
          <p:nvSpPr>
            <p:cNvPr id="25" name="文字方塊 24"/>
            <p:cNvSpPr txBox="1"/>
            <p:nvPr/>
          </p:nvSpPr>
          <p:spPr>
            <a:xfrm>
              <a:off x="8369344" y="5777071"/>
              <a:ext cx="2503016" cy="12393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20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轉盤</a:t>
              </a:r>
              <a:r>
                <a:rPr lang="en-US" altLang="zh-TW" sz="20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</a:t>
              </a:r>
              <a:endPara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371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3.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TATIONCENTER" val="GROUP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TATIONCENTER" val="EMPTY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BUTTON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BUTTON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3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3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BUTTON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3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BUTTON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BUTTON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3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BUTTON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BUTTON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3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MOST" val="31.94701"/>
  <p:tag name="RMOST" val="313.7483"/>
  <p:tag name="TMOST" val="174.0397"/>
  <p:tag name="BMOST" val="431.523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MOST" val="313.7483"/>
  <p:tag name="RMOST" val="595.5496"/>
  <p:tag name="TMOST" val="174.0397"/>
  <p:tag name="BMOST" val="431.523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MOST" val="595.5496"/>
  <p:tag name="RMOST" val="877.3509"/>
  <p:tag name="TMOST" val="174.0397"/>
  <p:tag name="BMOST" val="431.523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TATIONCENTER" val="GROUP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TATIONCENTER" val="EMPTY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OVEALONG_X" val="0.4963654 0"/>
  <p:tag name="MOVEALONG_Y" val="-0.1707781 0"/>
  <p:tag name="MOVEALONG_CNT" val="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3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佈景主題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4849</TotalTime>
  <Words>528</Words>
  <Application>Microsoft Office PowerPoint</Application>
  <PresentationFormat>寬螢幕</PresentationFormat>
  <Paragraphs>115</Paragraphs>
  <Slides>15</Slides>
  <Notes>5</Notes>
  <HiddenSlides>0</HiddenSlides>
  <MMClips>0</MMClips>
  <ScaleCrop>false</ScaleCrop>
  <HeadingPairs>
    <vt:vector size="8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2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29" baseType="lpstr">
      <vt:lpstr>MS Mincho</vt:lpstr>
      <vt:lpstr>Microsoft JhengHei</vt:lpstr>
      <vt:lpstr>Microsoft JhengHei</vt:lpstr>
      <vt:lpstr>微軟正黑體 Light</vt:lpstr>
      <vt:lpstr>新細明體</vt:lpstr>
      <vt:lpstr>標楷體</vt:lpstr>
      <vt:lpstr>Arial</vt:lpstr>
      <vt:lpstr>Calibri</vt:lpstr>
      <vt:lpstr>Cambria Math</vt:lpstr>
      <vt:lpstr>Times New Roman</vt:lpstr>
      <vt:lpstr>Wingdings</vt:lpstr>
      <vt:lpstr>Office 佈景主題</vt:lpstr>
      <vt:lpstr>1_Office 佈景主題</vt:lpstr>
      <vt:lpstr>工作表</vt:lpstr>
      <vt:lpstr>挑戰 俄羅斯轉盤</vt:lpstr>
      <vt:lpstr>抽中藍筆最多次的組別 可以得到獎品 你會選哪一個袋子抽呢？</vt:lpstr>
      <vt:lpstr>抽中藍筆最多次的組別可以得到獎品</vt:lpstr>
      <vt:lpstr>抽中藍筆最多次的組別可以得到獎品</vt:lpstr>
      <vt:lpstr>抽中藍筆最多次的組別可以得到獎品</vt:lpstr>
      <vt:lpstr>抽中藍筆最多次的組別可以得到獎品</vt:lpstr>
      <vt:lpstr>請小組討論， A袋、B袋，裡面裝的是什麼？</vt:lpstr>
      <vt:lpstr>PowerPoint 簡報</vt:lpstr>
      <vt:lpstr>PowerPoint 簡報</vt:lpstr>
      <vt:lpstr>PowerPoint 簡報</vt:lpstr>
      <vt:lpstr>1-1：           ＊ □相同(有得分)  □不同(沒得分)       ＊為什麼？</vt:lpstr>
      <vt:lpstr>1-3：請你在紀錄表二預測全班在各種情況的回合數</vt:lpstr>
      <vt:lpstr>2-1：轉動1次出現的情況有哪些?出現的機率分別是多少？</vt:lpstr>
      <vt:lpstr>請描述【轉盤B】和【轉盤A】有什麼不一樣的地方？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俄羅斯轉盤</dc:title>
  <dc:creator>arlicahc</dc:creator>
  <cp:lastModifiedBy>Arilcahc</cp:lastModifiedBy>
  <cp:revision>162</cp:revision>
  <dcterms:created xsi:type="dcterms:W3CDTF">2020-11-12T03:17:04Z</dcterms:created>
  <dcterms:modified xsi:type="dcterms:W3CDTF">2022-05-26T02:48:05Z</dcterms:modified>
</cp:coreProperties>
</file>