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71" r:id="rId3"/>
    <p:sldId id="263" r:id="rId4"/>
    <p:sldId id="266" r:id="rId5"/>
    <p:sldId id="272" r:id="rId6"/>
    <p:sldId id="268" r:id="rId7"/>
    <p:sldId id="274" r:id="rId8"/>
    <p:sldId id="269" r:id="rId9"/>
    <p:sldId id="265" r:id="rId10"/>
    <p:sldId id="267" r:id="rId11"/>
    <p:sldId id="27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2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大家來數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數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？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42308" y="1789612"/>
            <a:ext cx="8351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/>
              <a:t>１，２，３，４，５，６，７，８，９，１０</a:t>
            </a:r>
            <a:endParaRPr lang="zh-TW" altLang="en-US" sz="3200" b="1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071475"/>
              </p:ext>
            </p:extLst>
          </p:nvPr>
        </p:nvGraphicFramePr>
        <p:xfrm>
          <a:off x="4506685" y="2733895"/>
          <a:ext cx="3696790" cy="2177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8395">
                  <a:extLst>
                    <a:ext uri="{9D8B030D-6E8A-4147-A177-3AD203B41FA5}">
                      <a16:colId xmlns:a16="http://schemas.microsoft.com/office/drawing/2014/main" xmlns="" val="3591322838"/>
                    </a:ext>
                  </a:extLst>
                </a:gridCol>
                <a:gridCol w="1848395">
                  <a:extLst>
                    <a:ext uri="{9D8B030D-6E8A-4147-A177-3AD203B41FA5}">
                      <a16:colId xmlns:a16="http://schemas.microsoft.com/office/drawing/2014/main" xmlns="" val="4075882030"/>
                    </a:ext>
                  </a:extLst>
                </a:gridCol>
              </a:tblGrid>
              <a:tr h="73688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十位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個位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81905"/>
                  </a:ext>
                </a:extLst>
              </a:tr>
              <a:tr h="1440856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6720573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6461766" y="3496223"/>
            <a:ext cx="15414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1</a:t>
            </a:r>
            <a:endParaRPr lang="zh-TW" altLang="en-US" sz="8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6479188" y="3496223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2</a:t>
            </a:r>
            <a:endParaRPr lang="zh-TW" altLang="en-US" sz="80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6507488" y="3503720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3</a:t>
            </a:r>
            <a:endParaRPr lang="zh-TW" altLang="en-US" sz="80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6483547" y="3545957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4</a:t>
            </a:r>
            <a:endParaRPr lang="zh-TW" altLang="en-US" sz="8000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6450888" y="3483846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5</a:t>
            </a:r>
            <a:endParaRPr lang="zh-TW" altLang="en-US" sz="80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470477" y="3496223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6</a:t>
            </a:r>
            <a:endParaRPr lang="zh-TW" altLang="en-US" sz="80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6492258" y="3503719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7</a:t>
            </a:r>
            <a:endParaRPr lang="zh-TW" altLang="en-US" sz="8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6542323" y="3483845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8</a:t>
            </a:r>
            <a:endParaRPr lang="zh-TW" altLang="en-US" sz="80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6535809" y="3503719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9</a:t>
            </a:r>
            <a:endParaRPr lang="zh-TW" altLang="en-US" sz="8000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4713517" y="3496224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1</a:t>
            </a:r>
            <a:endParaRPr lang="zh-TW" altLang="en-US" sz="8000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6496601" y="3503719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0</a:t>
            </a:r>
            <a:endParaRPr lang="zh-TW" altLang="en-US" sz="8000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2800893" y="5557234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你～發現什麼？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4375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  <p:bldP spid="11" grpId="0" animBg="1"/>
      <p:bldP spid="16" grpId="0" animBg="1"/>
      <p:bldP spid="13" grpId="0" animBg="1"/>
      <p:bldP spid="12" grpId="0" animBg="1"/>
      <p:bldP spid="8" grpId="0" animBg="1"/>
      <p:bldP spid="14" grpId="0" animBg="1"/>
      <p:bldP spid="17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187337" y="1959426"/>
            <a:ext cx="662286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第四單元</a:t>
            </a:r>
            <a:endParaRPr lang="en-US" altLang="zh-TW" sz="7200" b="1" dirty="0" smtClean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algn="ctr"/>
            <a:endParaRPr lang="en-US" altLang="zh-TW" sz="3600" b="1" dirty="0" smtClean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algn="ctr"/>
            <a:r>
              <a:rPr lang="zh-TW" altLang="en-US" sz="72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小數</a:t>
            </a:r>
            <a:endParaRPr lang="zh-TW" altLang="en-US" sz="72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4138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還記得這題題目嗎？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022934"/>
              </p:ext>
            </p:extLst>
          </p:nvPr>
        </p:nvGraphicFramePr>
        <p:xfrm>
          <a:off x="4787535" y="2400291"/>
          <a:ext cx="3644540" cy="1371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908">
                  <a:extLst>
                    <a:ext uri="{9D8B030D-6E8A-4147-A177-3AD203B41FA5}">
                      <a16:colId xmlns:a16="http://schemas.microsoft.com/office/drawing/2014/main" xmlns="" val="1122646432"/>
                    </a:ext>
                  </a:extLst>
                </a:gridCol>
                <a:gridCol w="728908">
                  <a:extLst>
                    <a:ext uri="{9D8B030D-6E8A-4147-A177-3AD203B41FA5}">
                      <a16:colId xmlns:a16="http://schemas.microsoft.com/office/drawing/2014/main" xmlns="" val="509177851"/>
                    </a:ext>
                  </a:extLst>
                </a:gridCol>
                <a:gridCol w="728908">
                  <a:extLst>
                    <a:ext uri="{9D8B030D-6E8A-4147-A177-3AD203B41FA5}">
                      <a16:colId xmlns:a16="http://schemas.microsoft.com/office/drawing/2014/main" xmlns="" val="2366487301"/>
                    </a:ext>
                  </a:extLst>
                </a:gridCol>
                <a:gridCol w="728908">
                  <a:extLst>
                    <a:ext uri="{9D8B030D-6E8A-4147-A177-3AD203B41FA5}">
                      <a16:colId xmlns:a16="http://schemas.microsoft.com/office/drawing/2014/main" xmlns="" val="722932531"/>
                    </a:ext>
                  </a:extLst>
                </a:gridCol>
                <a:gridCol w="728908">
                  <a:extLst>
                    <a:ext uri="{9D8B030D-6E8A-4147-A177-3AD203B41FA5}">
                      <a16:colId xmlns:a16="http://schemas.microsoft.com/office/drawing/2014/main" xmlns="" val="398414490"/>
                    </a:ext>
                  </a:extLst>
                </a:gridCol>
              </a:tblGrid>
              <a:tr h="68580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90535741"/>
                  </a:ext>
                </a:extLst>
              </a:tr>
              <a:tr h="685801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6681878"/>
                  </a:ext>
                </a:extLst>
              </a:tr>
            </a:tbl>
          </a:graphicData>
        </a:graphic>
      </p:graphicFrame>
      <p:grpSp>
        <p:nvGrpSpPr>
          <p:cNvPr id="17" name="群組 16"/>
          <p:cNvGrpSpPr/>
          <p:nvPr/>
        </p:nvGrpSpPr>
        <p:grpSpPr>
          <a:xfrm>
            <a:off x="4865067" y="2420159"/>
            <a:ext cx="3489475" cy="1317275"/>
            <a:chOff x="5052788" y="2852441"/>
            <a:chExt cx="3489475" cy="1317275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11" t="22489" r="50134" b="10044"/>
            <a:stretch/>
          </p:blipFill>
          <p:spPr>
            <a:xfrm>
              <a:off x="5052788" y="2869663"/>
              <a:ext cx="574766" cy="609216"/>
            </a:xfrm>
            <a:prstGeom prst="rect">
              <a:avLst/>
            </a:prstGeom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85998" y="2852441"/>
              <a:ext cx="573074" cy="609653"/>
            </a:xfrm>
            <a:prstGeom prst="rect">
              <a:avLst/>
            </a:prstGeom>
          </p:spPr>
        </p:pic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17516" y="2873825"/>
              <a:ext cx="573074" cy="609653"/>
            </a:xfrm>
            <a:prstGeom prst="rect">
              <a:avLst/>
            </a:prstGeom>
          </p:spPr>
        </p:pic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49034" y="2869226"/>
              <a:ext cx="573074" cy="609653"/>
            </a:xfrm>
            <a:prstGeom prst="rect">
              <a:avLst/>
            </a:prstGeom>
          </p:spPr>
        </p:pic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69189" y="2869225"/>
              <a:ext cx="573074" cy="609653"/>
            </a:xfrm>
            <a:prstGeom prst="rect">
              <a:avLst/>
            </a:prstGeom>
          </p:spPr>
        </p:pic>
        <p:pic>
          <p:nvPicPr>
            <p:cNvPr id="12" name="圖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54480" y="3537732"/>
              <a:ext cx="573074" cy="609653"/>
            </a:xfrm>
            <a:prstGeom prst="rect">
              <a:avLst/>
            </a:prstGeom>
          </p:spPr>
        </p:pic>
        <p:pic>
          <p:nvPicPr>
            <p:cNvPr id="13" name="圖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85998" y="3560063"/>
              <a:ext cx="573074" cy="609653"/>
            </a:xfrm>
            <a:prstGeom prst="rect">
              <a:avLst/>
            </a:prstGeom>
          </p:spPr>
        </p:pic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12682" y="3537732"/>
              <a:ext cx="573074" cy="609653"/>
            </a:xfrm>
            <a:prstGeom prst="rect">
              <a:avLst/>
            </a:prstGeom>
          </p:spPr>
        </p:pic>
        <p:pic>
          <p:nvPicPr>
            <p:cNvPr id="15" name="圖片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49034" y="3560063"/>
              <a:ext cx="573074" cy="609653"/>
            </a:xfrm>
            <a:prstGeom prst="rect">
              <a:avLst/>
            </a:prstGeom>
          </p:spPr>
        </p:pic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69189" y="3540030"/>
              <a:ext cx="573074" cy="609653"/>
            </a:xfrm>
            <a:prstGeom prst="rect">
              <a:avLst/>
            </a:prstGeom>
          </p:spPr>
        </p:pic>
      </p:grpSp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4"/>
          <a:srcRect l="19714" t="18566" r="40630" b="76055"/>
          <a:stretch/>
        </p:blipFill>
        <p:spPr>
          <a:xfrm>
            <a:off x="2206663" y="1578487"/>
            <a:ext cx="7920317" cy="645459"/>
          </a:xfrm>
          <a:prstGeom prst="rect">
            <a:avLst/>
          </a:prstGeom>
        </p:spPr>
      </p:pic>
      <p:sp>
        <p:nvSpPr>
          <p:cNvPr id="20" name="文字方塊 19"/>
          <p:cNvSpPr txBox="1"/>
          <p:nvPr/>
        </p:nvSpPr>
        <p:spPr>
          <a:xfrm>
            <a:off x="3015099" y="5735375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還有其他的說法嗎？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807786" y="4109301"/>
            <a:ext cx="7733212" cy="470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1.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大寶吃了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個鳳梨酥，是吃了幾盒？</a:t>
            </a:r>
            <a:endParaRPr lang="zh-TW" altLang="en-US" sz="2400" b="1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2807786" y="4903144"/>
            <a:ext cx="7733212" cy="470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2.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二寶吃了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個鳳梨酥，是吃了幾盒？</a:t>
            </a:r>
            <a:endParaRPr lang="zh-TW" altLang="en-US" sz="2400" b="1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791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再看看這題題目</a:t>
            </a: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--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802674" y="1556727"/>
            <a:ext cx="9797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一張色紙平分成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10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份，其中的一份是多少張色紙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？</a:t>
            </a:r>
            <a:endParaRPr lang="zh-TW" altLang="en-US" sz="24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562992"/>
              </p:ext>
            </p:extLst>
          </p:nvPr>
        </p:nvGraphicFramePr>
        <p:xfrm>
          <a:off x="5584289" y="2509277"/>
          <a:ext cx="259225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5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25737964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graphicFrame>
        <p:nvGraphicFramePr>
          <p:cNvPr id="22" name="表格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6834215"/>
              </p:ext>
            </p:extLst>
          </p:nvPr>
        </p:nvGraphicFramePr>
        <p:xfrm>
          <a:off x="2338185" y="2491587"/>
          <a:ext cx="259202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59200">
                  <a:extLst>
                    <a:ext uri="{9D8B030D-6E8A-4147-A177-3AD203B41FA5}">
                      <a16:colId xmlns:a16="http://schemas.microsoft.com/office/drawing/2014/main" xmlns="" val="3257379641"/>
                    </a:ext>
                  </a:extLst>
                </a:gridCol>
                <a:gridCol w="310140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411960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59200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59200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59200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graphicFrame>
        <p:nvGraphicFramePr>
          <p:cNvPr id="23" name="表格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344025"/>
              </p:ext>
            </p:extLst>
          </p:nvPr>
        </p:nvGraphicFramePr>
        <p:xfrm>
          <a:off x="8830855" y="2509277"/>
          <a:ext cx="2592252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28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88028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sp>
        <p:nvSpPr>
          <p:cNvPr id="24" name="矩形 23"/>
          <p:cNvSpPr/>
          <p:nvPr/>
        </p:nvSpPr>
        <p:spPr>
          <a:xfrm>
            <a:off x="3706948" y="1556727"/>
            <a:ext cx="2158275" cy="4616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/>
          <p:cNvSpPr txBox="1"/>
          <p:nvPr/>
        </p:nvSpPr>
        <p:spPr>
          <a:xfrm>
            <a:off x="6443419" y="4307452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圖二</a:t>
            </a:r>
            <a:endParaRPr lang="zh-TW" altLang="en-US" sz="2000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3204572" y="4262974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</a:t>
            </a:r>
            <a:r>
              <a:rPr lang="zh-TW" altLang="en-US" sz="2000" dirty="0"/>
              <a:t>一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9697012" y="4307453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圖三</a:t>
            </a:r>
            <a:endParaRPr lang="zh-TW" altLang="en-US" sz="2000" dirty="0"/>
          </a:p>
        </p:txBody>
      </p:sp>
      <p:graphicFrame>
        <p:nvGraphicFramePr>
          <p:cNvPr id="28" name="表格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276003"/>
              </p:ext>
            </p:extLst>
          </p:nvPr>
        </p:nvGraphicFramePr>
        <p:xfrm>
          <a:off x="5584289" y="2507452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630" y="5275147"/>
            <a:ext cx="7035394" cy="969348"/>
          </a:xfrm>
          <a:prstGeom prst="rect">
            <a:avLst/>
          </a:prstGeom>
        </p:spPr>
      </p:pic>
      <p:pic>
        <p:nvPicPr>
          <p:cNvPr id="33" name="圖片 3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68466" y="5447150"/>
            <a:ext cx="584909" cy="62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26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353542"/>
              </p:ext>
            </p:extLst>
          </p:nvPr>
        </p:nvGraphicFramePr>
        <p:xfrm>
          <a:off x="2410823" y="2509278"/>
          <a:ext cx="259225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5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25737964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sp>
        <p:nvSpPr>
          <p:cNvPr id="25" name="文字方塊 24"/>
          <p:cNvSpPr txBox="1"/>
          <p:nvPr/>
        </p:nvSpPr>
        <p:spPr>
          <a:xfrm>
            <a:off x="3269953" y="4307453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圖一</a:t>
            </a:r>
            <a:endParaRPr lang="zh-TW" altLang="en-US" sz="2000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6487226" y="4280664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圖二</a:t>
            </a:r>
            <a:endParaRPr lang="zh-TW" altLang="en-US" sz="20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9697012" y="4307453"/>
            <a:ext cx="859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dirty="0" smtClean="0"/>
              <a:t>圖三</a:t>
            </a:r>
            <a:endParaRPr lang="zh-TW" altLang="en-US" sz="2000" dirty="0"/>
          </a:p>
        </p:txBody>
      </p:sp>
      <p:graphicFrame>
        <p:nvGraphicFramePr>
          <p:cNvPr id="28" name="表格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07508"/>
              </p:ext>
            </p:extLst>
          </p:nvPr>
        </p:nvGraphicFramePr>
        <p:xfrm>
          <a:off x="2410823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sp>
        <p:nvSpPr>
          <p:cNvPr id="29" name="文字方塊 28"/>
          <p:cNvSpPr txBox="1"/>
          <p:nvPr/>
        </p:nvSpPr>
        <p:spPr>
          <a:xfrm>
            <a:off x="1776547" y="1425010"/>
            <a:ext cx="9797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一張色紙平分成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10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份，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10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份中的</a:t>
            </a:r>
            <a:r>
              <a:rPr lang="en-US" altLang="zh-TW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2</a:t>
            </a:r>
            <a:r>
              <a:rPr lang="zh-TW" altLang="en-US" sz="2400" b="1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份是多少張色紙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？</a:t>
            </a:r>
            <a:endParaRPr lang="zh-TW" altLang="en-US" sz="24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graphicFrame>
        <p:nvGraphicFramePr>
          <p:cNvPr id="30" name="表格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872159"/>
              </p:ext>
            </p:extLst>
          </p:nvPr>
        </p:nvGraphicFramePr>
        <p:xfrm>
          <a:off x="5620723" y="2507453"/>
          <a:ext cx="259225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5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25737964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33179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85271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graphicFrame>
        <p:nvGraphicFramePr>
          <p:cNvPr id="31" name="表格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263718"/>
              </p:ext>
            </p:extLst>
          </p:nvPr>
        </p:nvGraphicFramePr>
        <p:xfrm>
          <a:off x="8868648" y="2507453"/>
          <a:ext cx="259225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5">
                  <a:extLst>
                    <a:ext uri="{9D8B030D-6E8A-4147-A177-3AD203B41FA5}">
                      <a16:colId xmlns:a16="http://schemas.microsoft.com/office/drawing/2014/main" xmlns="" val="70053523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25737964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67890678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98198732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744937231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615173155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244999843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933519872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1674867706"/>
                    </a:ext>
                  </a:extLst>
                </a:gridCol>
                <a:gridCol w="259225">
                  <a:extLst>
                    <a:ext uri="{9D8B030D-6E8A-4147-A177-3AD203B41FA5}">
                      <a16:colId xmlns:a16="http://schemas.microsoft.com/office/drawing/2014/main" xmlns="" val="377174784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8251190"/>
                  </a:ext>
                </a:extLst>
              </a:tr>
            </a:tbl>
          </a:graphicData>
        </a:graphic>
      </p:graphicFrame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853007"/>
              </p:ext>
            </p:extLst>
          </p:nvPr>
        </p:nvGraphicFramePr>
        <p:xfrm>
          <a:off x="2678800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graphicFrame>
        <p:nvGraphicFramePr>
          <p:cNvPr id="16" name="表格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908838"/>
              </p:ext>
            </p:extLst>
          </p:nvPr>
        </p:nvGraphicFramePr>
        <p:xfrm>
          <a:off x="5890357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200601"/>
              </p:ext>
            </p:extLst>
          </p:nvPr>
        </p:nvGraphicFramePr>
        <p:xfrm>
          <a:off x="6922065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graphicFrame>
        <p:nvGraphicFramePr>
          <p:cNvPr id="18" name="表格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20001"/>
              </p:ext>
            </p:extLst>
          </p:nvPr>
        </p:nvGraphicFramePr>
        <p:xfrm>
          <a:off x="10164773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  <p:graphicFrame>
        <p:nvGraphicFramePr>
          <p:cNvPr id="20" name="表格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332188"/>
              </p:ext>
            </p:extLst>
          </p:nvPr>
        </p:nvGraphicFramePr>
        <p:xfrm>
          <a:off x="11201698" y="2507453"/>
          <a:ext cx="259200" cy="18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00">
                  <a:extLst>
                    <a:ext uri="{9D8B030D-6E8A-4147-A177-3AD203B41FA5}">
                      <a16:colId xmlns:a16="http://schemas.microsoft.com/office/drawing/2014/main" xmlns="" val="2067350702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44109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989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擲</a:t>
            </a: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骰子，我最行</a:t>
            </a: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--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56116" y="1993398"/>
            <a:ext cx="83428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(1)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骰子上有</a:t>
            </a:r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6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面，每面都代表一個數字。</a:t>
            </a:r>
          </a:p>
          <a:p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(2)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輕輕的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擲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看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你擲到幾點就表示你有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幾</a:t>
            </a: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/>
            </a:r>
            <a:b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</a:b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個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「</a:t>
            </a:r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0.1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」，算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算看它代表「零點幾」？</a:t>
            </a:r>
          </a:p>
          <a:p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(3)</a:t>
            </a:r>
            <a:r>
              <a:rPr lang="zh-TW" altLang="en-US" sz="24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每人可以擲三次骰子，</a:t>
            </a:r>
            <a:r>
              <a:rPr lang="zh-TW" altLang="en-US" sz="24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如果擲到的</a:t>
            </a:r>
            <a:r>
              <a:rPr lang="zh-TW" altLang="en-US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數字</a:t>
            </a:r>
            <a:r>
              <a:rPr lang="en-US" altLang="zh-TW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/>
            </a:r>
            <a:br>
              <a:rPr lang="en-US" altLang="zh-TW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</a:br>
            <a:r>
              <a:rPr lang="en-US" altLang="zh-TW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zh-TW" altLang="en-US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一樣</a:t>
            </a:r>
            <a:r>
              <a:rPr lang="zh-TW" altLang="en-US" sz="24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，就重擲，直到三次不一樣的</a:t>
            </a:r>
            <a:r>
              <a:rPr lang="zh-TW" altLang="en-US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。</a:t>
            </a:r>
            <a:endParaRPr lang="en-US" altLang="zh-TW" sz="2400" b="1" dirty="0" smtClean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(4)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把結果記錄在學習單上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2384744" y="154873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◎自己玩</a:t>
            </a:r>
            <a:endParaRPr lang="zh-TW" altLang="en-US" sz="2400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24632" t="29911" r="22860" b="45625"/>
          <a:stretch/>
        </p:blipFill>
        <p:spPr>
          <a:xfrm>
            <a:off x="2632941" y="4441371"/>
            <a:ext cx="8365987" cy="219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86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41497" y="1574094"/>
            <a:ext cx="29710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◎小組玩</a:t>
            </a:r>
            <a:endParaRPr lang="zh-TW" altLang="en-US" sz="24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擲</a:t>
            </a: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骰子，我最行</a:t>
            </a: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--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38996" y="2138332"/>
            <a:ext cx="83428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(1)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兩顆骰子合起來又有多少個「</a:t>
            </a:r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0.1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」</a:t>
            </a:r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,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你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能</a:t>
            </a: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/>
            </a:r>
            <a:b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</a:b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算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出它代表「零點幾」嗎？</a:t>
            </a:r>
          </a:p>
          <a:p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(2)</a:t>
            </a:r>
            <a:r>
              <a:rPr lang="zh-TW" altLang="en-US" sz="2400" b="1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每人可以擲三次骰子，數字一樣沒關係</a:t>
            </a:r>
            <a:r>
              <a:rPr lang="zh-TW" altLang="en-US" sz="2400" b="1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。</a:t>
            </a:r>
            <a:endParaRPr lang="en-US" altLang="zh-TW" sz="2400" b="1" dirty="0" smtClean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(</a:t>
            </a:r>
            <a:r>
              <a:rPr lang="en-US" altLang="zh-TW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3</a:t>
            </a: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)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把結果記錄在學習單上。</a:t>
            </a:r>
          </a:p>
          <a:p>
            <a:endParaRPr lang="zh-TW" altLang="en-US" sz="2400" b="1" dirty="0">
              <a:solidFill>
                <a:srgbClr val="FF000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l="24632" t="55268" r="25270" b="17946"/>
          <a:stretch/>
        </p:blipFill>
        <p:spPr>
          <a:xfrm>
            <a:off x="2956562" y="3970891"/>
            <a:ext cx="7824650" cy="235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72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1254035" y="1558005"/>
            <a:ext cx="10689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927E9">
                    <a:lumMod val="75000"/>
                  </a:srgbClr>
                </a:solidFill>
                <a:effectLst/>
                <a:uLnTx/>
                <a:uFillTx/>
                <a:latin typeface="文鼎標楷注音" panose="020B0602010101010101" pitchFamily="34" charset="-120"/>
                <a:ea typeface="文鼎標楷注音" panose="020B0602010101010101" pitchFamily="34" charset="-120"/>
                <a:cs typeface="+mn-cs"/>
              </a:rPr>
              <a:t>我有一條平分成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927E9">
                    <a:lumMod val="75000"/>
                  </a:srgbClr>
                </a:solidFill>
                <a:effectLst/>
                <a:uLnTx/>
                <a:uFillTx/>
                <a:latin typeface="文鼎標楷注音" panose="020B0602010101010101" pitchFamily="34" charset="-120"/>
                <a:ea typeface="文鼎標楷注音" panose="020B0602010101010101" pitchFamily="34" charset="-120"/>
                <a:cs typeface="+mn-cs"/>
              </a:rPr>
              <a:t>10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B927E9">
                    <a:lumMod val="75000"/>
                  </a:srgbClr>
                </a:solidFill>
                <a:effectLst/>
                <a:uLnTx/>
                <a:uFillTx/>
                <a:latin typeface="文鼎標楷注音" panose="020B0602010101010101" pitchFamily="34" charset="-120"/>
                <a:ea typeface="文鼎標楷注音" panose="020B0602010101010101" pitchFamily="34" charset="-120"/>
                <a:cs typeface="+mn-cs"/>
              </a:rPr>
              <a:t>等分的巧克力？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B927E9">
                  <a:lumMod val="75000"/>
                </a:srgbClr>
              </a:solidFill>
              <a:effectLst/>
              <a:uLnTx/>
              <a:uFillTx/>
              <a:latin typeface="文鼎標楷注音" panose="020B0602010101010101" pitchFamily="34" charset="-120"/>
              <a:ea typeface="文鼎標楷注音" panose="020B0602010101010101" pitchFamily="34" charset="-120"/>
              <a:cs typeface="+mn-cs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131545"/>
              </p:ext>
            </p:extLst>
          </p:nvPr>
        </p:nvGraphicFramePr>
        <p:xfrm>
          <a:off x="2206660" y="2741970"/>
          <a:ext cx="8594270" cy="759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9427">
                  <a:extLst>
                    <a:ext uri="{9D8B030D-6E8A-4147-A177-3AD203B41FA5}">
                      <a16:colId xmlns:a16="http://schemas.microsoft.com/office/drawing/2014/main" xmlns="" val="1431745758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2969100903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3884736535"/>
                    </a:ext>
                  </a:extLst>
                </a:gridCol>
                <a:gridCol w="884339">
                  <a:extLst>
                    <a:ext uri="{9D8B030D-6E8A-4147-A177-3AD203B41FA5}">
                      <a16:colId xmlns:a16="http://schemas.microsoft.com/office/drawing/2014/main" xmlns="" val="2274854363"/>
                    </a:ext>
                  </a:extLst>
                </a:gridCol>
                <a:gridCol w="834515">
                  <a:extLst>
                    <a:ext uri="{9D8B030D-6E8A-4147-A177-3AD203B41FA5}">
                      <a16:colId xmlns:a16="http://schemas.microsoft.com/office/drawing/2014/main" xmlns="" val="589423676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3217544114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618693000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3458947337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3066020897"/>
                    </a:ext>
                  </a:extLst>
                </a:gridCol>
                <a:gridCol w="859427">
                  <a:extLst>
                    <a:ext uri="{9D8B030D-6E8A-4147-A177-3AD203B41FA5}">
                      <a16:colId xmlns:a16="http://schemas.microsoft.com/office/drawing/2014/main" xmlns="" val="935592483"/>
                    </a:ext>
                  </a:extLst>
                </a:gridCol>
              </a:tblGrid>
              <a:tr h="759406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7090579"/>
                  </a:ext>
                </a:extLst>
              </a:tr>
            </a:tbl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2664821" y="4116968"/>
            <a:ext cx="7955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我吃了其中的三塊，請問我吃了幾條？</a:t>
            </a:r>
            <a:endParaRPr lang="zh-TW" altLang="en-US" sz="24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664821" y="5006172"/>
            <a:ext cx="79552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如果我要分給全班</a:t>
            </a:r>
            <a:r>
              <a:rPr lang="en-US" altLang="zh-TW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11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個小朋友吃，請問我還</a:t>
            </a:r>
            <a:r>
              <a:rPr lang="zh-TW" altLang="en-US" sz="24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少幾塊</a:t>
            </a:r>
            <a:r>
              <a:rPr lang="zh-TW" altLang="en-US" sz="24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？是少幾條？</a:t>
            </a:r>
            <a:endParaRPr lang="zh-TW" altLang="en-US" sz="24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993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4417356"/>
              </p:ext>
            </p:extLst>
          </p:nvPr>
        </p:nvGraphicFramePr>
        <p:xfrm>
          <a:off x="3287484" y="3742229"/>
          <a:ext cx="6413864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3466">
                  <a:extLst>
                    <a:ext uri="{9D8B030D-6E8A-4147-A177-3AD203B41FA5}">
                      <a16:colId xmlns:a16="http://schemas.microsoft.com/office/drawing/2014/main" xmlns="" val="3591322838"/>
                    </a:ext>
                  </a:extLst>
                </a:gridCol>
                <a:gridCol w="1603466">
                  <a:extLst>
                    <a:ext uri="{9D8B030D-6E8A-4147-A177-3AD203B41FA5}">
                      <a16:colId xmlns:a16="http://schemas.microsoft.com/office/drawing/2014/main" xmlns="" val="4075882030"/>
                    </a:ext>
                  </a:extLst>
                </a:gridCol>
                <a:gridCol w="1603466">
                  <a:extLst>
                    <a:ext uri="{9D8B030D-6E8A-4147-A177-3AD203B41FA5}">
                      <a16:colId xmlns:a16="http://schemas.microsoft.com/office/drawing/2014/main" xmlns="" val="181319159"/>
                    </a:ext>
                  </a:extLst>
                </a:gridCol>
                <a:gridCol w="1603466">
                  <a:extLst>
                    <a:ext uri="{9D8B030D-6E8A-4147-A177-3AD203B41FA5}">
                      <a16:colId xmlns:a16="http://schemas.microsoft.com/office/drawing/2014/main" xmlns="" val="3097306315"/>
                    </a:ext>
                  </a:extLst>
                </a:gridCol>
              </a:tblGrid>
              <a:tr h="897278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十位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個位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81905"/>
                  </a:ext>
                </a:extLst>
              </a:tr>
              <a:tr h="175448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6720573"/>
                  </a:ext>
                </a:extLst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6247854" y="5430462"/>
            <a:ext cx="493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/>
              <a:t>∙</a:t>
            </a:r>
            <a:endParaRPr lang="zh-TW" altLang="en-US" sz="7200" b="1" dirty="0"/>
          </a:p>
        </p:txBody>
      </p:sp>
      <p:sp>
        <p:nvSpPr>
          <p:cNvPr id="2" name="矩形 1"/>
          <p:cNvSpPr/>
          <p:nvPr/>
        </p:nvSpPr>
        <p:spPr>
          <a:xfrm>
            <a:off x="2055222" y="939914"/>
            <a:ext cx="88783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917575">
              <a:spcAft>
                <a:spcPts val="0"/>
              </a:spcAft>
              <a:tabLst>
                <a:tab pos="533400" algn="l"/>
                <a:tab pos="554355" algn="l"/>
                <a:tab pos="609600" algn="l"/>
                <a:tab pos="914400" algn="l"/>
                <a:tab pos="1003935" algn="l"/>
                <a:tab pos="1094105" algn="l"/>
                <a:tab pos="1184275" algn="l"/>
              </a:tabLst>
            </a:pPr>
            <a:r>
              <a:rPr lang="en-US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  <a:sym typeface="Segoe UI Emoji" panose="020B0502040204020203" pitchFamily="34" charset="0"/>
              </a:rPr>
              <a:t>◎</a:t>
            </a:r>
            <a:r>
              <a:rPr lang="zh-HK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總結</a:t>
            </a:r>
            <a:r>
              <a:rPr lang="zh-TW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：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前面我們學過的</a:t>
            </a:r>
            <a:r>
              <a:rPr lang="en-US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0.1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0.2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0.3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、</a:t>
            </a:r>
            <a:r>
              <a:rPr lang="en-US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0.4......</a:t>
            </a:r>
            <a:r>
              <a:rPr lang="zh-TW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，</a:t>
            </a:r>
            <a:r>
              <a:rPr lang="zh-TW" altLang="en-US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</a:br>
            <a:r>
              <a:rPr lang="zh-TW" altLang="en-US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　　</a:t>
            </a:r>
            <a:r>
              <a:rPr lang="zh-HK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這樣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的數</a:t>
            </a:r>
            <a:r>
              <a:rPr lang="zh-TW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，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叫做</a:t>
            </a:r>
            <a:r>
              <a:rPr lang="zh-HK" altLang="zh-TW" sz="2400" b="1" kern="1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「小數」</a:t>
            </a:r>
            <a:r>
              <a:rPr lang="zh-TW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，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小數</a:t>
            </a:r>
            <a:r>
              <a:rPr lang="zh-HK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中</a:t>
            </a:r>
            <a:r>
              <a:rPr lang="zh-TW" altLang="en-US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　</a:t>
            </a:r>
            <a:r>
              <a:rPr lang="en-US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</a:br>
            <a:r>
              <a:rPr lang="zh-TW" altLang="en-US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　　</a:t>
            </a:r>
            <a:r>
              <a:rPr lang="zh-HK" altLang="zh-TW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的</a:t>
            </a:r>
            <a:r>
              <a:rPr lang="zh-HK" altLang="zh-TW" sz="2400" kern="100" dirty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黑點稱為</a:t>
            </a:r>
            <a:r>
              <a:rPr lang="zh-HK" altLang="zh-TW" sz="2400" b="1" kern="100" dirty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「小數點</a:t>
            </a:r>
            <a:r>
              <a:rPr lang="zh-HK" altLang="zh-TW" sz="2400" b="1" kern="100" dirty="0" smtClean="0">
                <a:solidFill>
                  <a:srgbClr val="FF000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」</a:t>
            </a:r>
            <a:r>
              <a:rPr lang="zh-TW" altLang="en-US" sz="2400" kern="100" dirty="0" smtClean="0"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kern="100" dirty="0" smtClean="0">
              <a:latin typeface="文鼎標楷注音" panose="020B0602010101010101" pitchFamily="34" charset="-120"/>
              <a:ea typeface="文鼎標楷注音" panose="020B0602010101010101" pitchFamily="34" charset="-120"/>
              <a:cs typeface="Times New Roman" panose="020206030504050203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830910" y="5430461"/>
            <a:ext cx="493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/>
              <a:t>∙</a:t>
            </a:r>
            <a:endParaRPr lang="zh-TW" altLang="en-US" sz="7200" b="1" dirty="0"/>
          </a:p>
        </p:txBody>
      </p:sp>
      <p:sp>
        <p:nvSpPr>
          <p:cNvPr id="9" name="文字方塊 8"/>
          <p:cNvSpPr txBox="1"/>
          <p:nvPr/>
        </p:nvSpPr>
        <p:spPr>
          <a:xfrm>
            <a:off x="4623977" y="5430460"/>
            <a:ext cx="493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/>
              <a:t>∙</a:t>
            </a:r>
            <a:endParaRPr lang="zh-TW" altLang="en-US" sz="7200" b="1" dirty="0"/>
          </a:p>
        </p:txBody>
      </p:sp>
      <p:sp>
        <p:nvSpPr>
          <p:cNvPr id="10" name="矩形 9"/>
          <p:cNvSpPr/>
          <p:nvPr/>
        </p:nvSpPr>
        <p:spPr>
          <a:xfrm>
            <a:off x="2055222" y="2409602"/>
            <a:ext cx="10027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400" dirty="0" smtClean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猜一猜</a:t>
            </a:r>
            <a:r>
              <a:rPr lang="zh-TW" altLang="zh-TW" sz="2400" dirty="0" smtClean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：</a:t>
            </a:r>
            <a:r>
              <a:rPr lang="zh-HK" altLang="zh-TW" sz="2400" dirty="0" smtClean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這個</a:t>
            </a:r>
            <a:r>
              <a:rPr lang="zh-HK" altLang="zh-TW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小數點應該放在定位板的哪裡</a:t>
            </a:r>
            <a:r>
              <a:rPr lang="en-US" altLang="zh-HK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/>
            </a:r>
            <a:br>
              <a:rPr lang="en-US" altLang="zh-HK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</a:br>
            <a:r>
              <a:rPr lang="zh-TW" altLang="en-US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　　　　</a:t>
            </a:r>
            <a:r>
              <a:rPr lang="zh-HK" altLang="zh-TW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呢</a:t>
            </a:r>
            <a:r>
              <a:rPr lang="zh-TW" altLang="zh-TW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？</a:t>
            </a:r>
            <a:r>
              <a:rPr lang="zh-HK" altLang="zh-TW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大家先想想</a:t>
            </a:r>
            <a:r>
              <a:rPr lang="zh-TW" altLang="en-US" sz="2400" dirty="0">
                <a:solidFill>
                  <a:prstClr val="black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  <a:cs typeface="Times New Roman" panose="02020603050405020304" pitchFamily="18" charset="0"/>
              </a:rPr>
              <a:t>。。。</a:t>
            </a:r>
            <a:endParaRPr lang="zh-TW" altLang="en-US" sz="2400" dirty="0">
              <a:solidFill>
                <a:prstClr val="black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937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9" grpId="0"/>
      <p:bldP spid="9" grpId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092630" y="783772"/>
            <a:ext cx="70343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大家來數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數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？</a:t>
            </a:r>
            <a:endParaRPr lang="zh-TW" altLang="en-US" sz="3600" b="1" dirty="0">
              <a:solidFill>
                <a:schemeClr val="accent5">
                  <a:lumMod val="75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179320" y="1497223"/>
            <a:ext cx="8351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/>
              <a:t>１，２，３，４，５，６，７，８，９，１０</a:t>
            </a:r>
            <a:endParaRPr lang="zh-TW" altLang="en-US" sz="3200" b="1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666793"/>
              </p:ext>
            </p:extLst>
          </p:nvPr>
        </p:nvGraphicFramePr>
        <p:xfrm>
          <a:off x="4602493" y="2149118"/>
          <a:ext cx="3696790" cy="2177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8395">
                  <a:extLst>
                    <a:ext uri="{9D8B030D-6E8A-4147-A177-3AD203B41FA5}">
                      <a16:colId xmlns:a16="http://schemas.microsoft.com/office/drawing/2014/main" xmlns="" val="3591322838"/>
                    </a:ext>
                  </a:extLst>
                </a:gridCol>
                <a:gridCol w="1848395">
                  <a:extLst>
                    <a:ext uri="{9D8B030D-6E8A-4147-A177-3AD203B41FA5}">
                      <a16:colId xmlns:a16="http://schemas.microsoft.com/office/drawing/2014/main" xmlns="" val="4075882030"/>
                    </a:ext>
                  </a:extLst>
                </a:gridCol>
              </a:tblGrid>
              <a:tr h="73688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十位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個位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81905"/>
                  </a:ext>
                </a:extLst>
              </a:tr>
              <a:tr h="1440856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6720573"/>
                  </a:ext>
                </a:extLst>
              </a:tr>
            </a:tbl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6597306" y="2962963"/>
            <a:ext cx="15414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1</a:t>
            </a:r>
            <a:endParaRPr lang="zh-TW" altLang="en-US" sz="8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6597306" y="2962962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2</a:t>
            </a:r>
            <a:endParaRPr lang="zh-TW" altLang="en-US" sz="80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6597305" y="2922507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3</a:t>
            </a:r>
            <a:endParaRPr lang="zh-TW" altLang="en-US" sz="80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6599486" y="2922507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4</a:t>
            </a:r>
            <a:endParaRPr lang="zh-TW" altLang="en-US" sz="8000" dirty="0"/>
          </a:p>
        </p:txBody>
      </p:sp>
      <p:sp>
        <p:nvSpPr>
          <p:cNvPr id="16" name="文字方塊 15"/>
          <p:cNvSpPr txBox="1"/>
          <p:nvPr/>
        </p:nvSpPr>
        <p:spPr>
          <a:xfrm>
            <a:off x="6595124" y="2952509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5</a:t>
            </a:r>
            <a:endParaRPr lang="zh-TW" altLang="en-US" sz="80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6592942" y="2947961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6</a:t>
            </a:r>
            <a:endParaRPr lang="zh-TW" altLang="en-US" sz="80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6603022" y="2936113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7</a:t>
            </a:r>
            <a:endParaRPr lang="zh-TW" altLang="en-US" sz="80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6618251" y="2922506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8</a:t>
            </a:r>
            <a:endParaRPr lang="zh-TW" altLang="en-US" sz="80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6632408" y="2935930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9</a:t>
            </a:r>
            <a:endParaRPr lang="zh-TW" altLang="en-US" sz="8000" dirty="0"/>
          </a:p>
        </p:txBody>
      </p:sp>
      <p:sp>
        <p:nvSpPr>
          <p:cNvPr id="17" name="文字方塊 16"/>
          <p:cNvSpPr txBox="1"/>
          <p:nvPr/>
        </p:nvSpPr>
        <p:spPr>
          <a:xfrm>
            <a:off x="4729854" y="2983215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1</a:t>
            </a:r>
            <a:endParaRPr lang="zh-TW" altLang="en-US" sz="8000" dirty="0"/>
          </a:p>
        </p:txBody>
      </p:sp>
      <p:sp>
        <p:nvSpPr>
          <p:cNvPr id="15" name="文字方塊 14"/>
          <p:cNvSpPr txBox="1"/>
          <p:nvPr/>
        </p:nvSpPr>
        <p:spPr>
          <a:xfrm>
            <a:off x="6573636" y="2932959"/>
            <a:ext cx="15414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8000" dirty="0" smtClean="0"/>
              <a:t>0</a:t>
            </a:r>
            <a:endParaRPr lang="zh-TW" altLang="en-US" sz="8000" dirty="0"/>
          </a:p>
        </p:txBody>
      </p:sp>
      <p:graphicFrame>
        <p:nvGraphicFramePr>
          <p:cNvPr id="19" name="表格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600163"/>
              </p:ext>
            </p:extLst>
          </p:nvPr>
        </p:nvGraphicFramePr>
        <p:xfrm>
          <a:off x="3364526" y="4486811"/>
          <a:ext cx="6418220" cy="22013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4555">
                  <a:extLst>
                    <a:ext uri="{9D8B030D-6E8A-4147-A177-3AD203B41FA5}">
                      <a16:colId xmlns:a16="http://schemas.microsoft.com/office/drawing/2014/main" xmlns="" val="3591322838"/>
                    </a:ext>
                  </a:extLst>
                </a:gridCol>
                <a:gridCol w="1604555">
                  <a:extLst>
                    <a:ext uri="{9D8B030D-6E8A-4147-A177-3AD203B41FA5}">
                      <a16:colId xmlns:a16="http://schemas.microsoft.com/office/drawing/2014/main" xmlns="" val="4075882030"/>
                    </a:ext>
                  </a:extLst>
                </a:gridCol>
                <a:gridCol w="1604555">
                  <a:extLst>
                    <a:ext uri="{9D8B030D-6E8A-4147-A177-3AD203B41FA5}">
                      <a16:colId xmlns:a16="http://schemas.microsoft.com/office/drawing/2014/main" xmlns="" val="181319159"/>
                    </a:ext>
                  </a:extLst>
                </a:gridCol>
                <a:gridCol w="1604555">
                  <a:extLst>
                    <a:ext uri="{9D8B030D-6E8A-4147-A177-3AD203B41FA5}">
                      <a16:colId xmlns:a16="http://schemas.microsoft.com/office/drawing/2014/main" xmlns="" val="3097306315"/>
                    </a:ext>
                  </a:extLst>
                </a:gridCol>
              </a:tblGrid>
              <a:tr h="744880"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十位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>
                          <a:solidFill>
                            <a:schemeClr val="tx1"/>
                          </a:solidFill>
                          <a:latin typeface="文鼎標楷注音" panose="020B0602010101010101" pitchFamily="34" charset="-120"/>
                          <a:ea typeface="文鼎標楷注音" panose="020B0602010101010101" pitchFamily="34" charset="-120"/>
                        </a:rPr>
                        <a:t>個位</a:t>
                      </a:r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200" dirty="0">
                        <a:solidFill>
                          <a:schemeClr val="tx1"/>
                        </a:solidFill>
                        <a:latin typeface="文鼎標楷注音" panose="020B0602010101010101" pitchFamily="34" charset="-120"/>
                        <a:ea typeface="文鼎標楷注音" panose="020B0602010101010101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81905"/>
                  </a:ext>
                </a:extLst>
              </a:tr>
              <a:tr h="145649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6720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54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 animBg="1"/>
      <p:bldP spid="11" grpId="0" animBg="1"/>
      <p:bldP spid="16" grpId="0" animBg="1"/>
      <p:bldP spid="13" grpId="0" animBg="1"/>
      <p:bldP spid="12" grpId="0" animBg="1"/>
      <p:bldP spid="8" grpId="0" animBg="1"/>
      <p:bldP spid="14" grpId="0" animBg="1"/>
      <p:bldP spid="17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798" y="1634490"/>
            <a:ext cx="4084865" cy="408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7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484</TotalTime>
  <Words>304</Words>
  <Application>Microsoft Office PowerPoint</Application>
  <PresentationFormat>寬螢幕</PresentationFormat>
  <Paragraphs>70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2" baseType="lpstr">
      <vt:lpstr>Segoe UI Emoji</vt:lpstr>
      <vt:lpstr>文鼎標楷注音</vt:lpstr>
      <vt:lpstr>文鼎標楷注音破音一</vt:lpstr>
      <vt:lpstr>微軟正黑體</vt:lpstr>
      <vt:lpstr>標楷體</vt:lpstr>
      <vt:lpstr>Arial</vt:lpstr>
      <vt:lpstr>Calibri</vt:lpstr>
      <vt:lpstr>Century Gothic</vt:lpstr>
      <vt:lpstr>Times New Roman</vt:lpstr>
      <vt:lpstr>Wingdings 3</vt:lpstr>
      <vt:lpstr>絲縷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SZPS</dc:creator>
  <cp:lastModifiedBy>qq</cp:lastModifiedBy>
  <cp:revision>34</cp:revision>
  <dcterms:created xsi:type="dcterms:W3CDTF">2019-03-14T15:16:12Z</dcterms:created>
  <dcterms:modified xsi:type="dcterms:W3CDTF">2019-03-25T02:15:10Z</dcterms:modified>
</cp:coreProperties>
</file>