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0" r:id="rId2"/>
    <p:sldId id="261" r:id="rId3"/>
    <p:sldId id="257" r:id="rId4"/>
    <p:sldId id="258" r:id="rId5"/>
    <p:sldId id="259" r:id="rId6"/>
    <p:sldId id="262" r:id="rId7"/>
    <p:sldId id="263" r:id="rId8"/>
    <p:sldId id="264" r:id="rId9"/>
    <p:sldId id="25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>
        <p:scale>
          <a:sx n="50" d="100"/>
          <a:sy n="50" d="100"/>
        </p:scale>
        <p:origin x="504" y="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bdchick.wordpress.com/2012/09/13/the-flatlanders-vs-the-mountain-people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zh.wikipedia.org/zh-tw/%E8%8D%94%E6%9E%9D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arthday.org.tw/column/100/7104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ase.ntu.edu.tw/blog/?tag=%E5%BF%AB%E9%80%9F%E5%8B%95%E7%9C%BC%E6%9C%9F%E7%9D%A1%E7%9C%A0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23thingscambridge.blogspot.com/2010/08/you-can-do-it.html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DB959D4-61DF-4BFC-B000-C8963FED1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1" y="1495365"/>
            <a:ext cx="8115300" cy="33909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br>
              <a:rPr lang="en-US" altLang="zh-TW" sz="8800" b="1" dirty="0">
                <a:solidFill>
                  <a:schemeClr val="tx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8800" b="1" dirty="0">
                <a:solidFill>
                  <a:schemeClr val="tx1">
                    <a:lumMod val="9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運用</a:t>
            </a:r>
            <a:r>
              <a:rPr lang="zh-TW" altLang="en-US" sz="8800" b="1" u="sng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六何法</a:t>
            </a:r>
            <a:br>
              <a:rPr lang="en-US" altLang="zh-TW" sz="8800" b="1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9800" b="1" u="sng" dirty="0">
                <a:solidFill>
                  <a:schemeClr val="tx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從</a:t>
            </a:r>
            <a:r>
              <a:rPr lang="zh-TW" altLang="en-US" sz="9800" b="1" u="sng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標題</a:t>
            </a:r>
            <a:r>
              <a:rPr lang="zh-TW" altLang="en-US" sz="9800" b="1" u="sng" dirty="0">
                <a:solidFill>
                  <a:schemeClr val="tx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找</a:t>
            </a:r>
            <a:r>
              <a:rPr lang="zh-TW" altLang="en-US" sz="9800" b="1" u="sng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</a:t>
            </a:r>
          </a:p>
        </p:txBody>
      </p:sp>
      <p:grpSp>
        <p:nvGrpSpPr>
          <p:cNvPr id="8" name="群組 7">
            <a:extLst>
              <a:ext uri="{FF2B5EF4-FFF2-40B4-BE49-F238E27FC236}">
                <a16:creationId xmlns:a16="http://schemas.microsoft.com/office/drawing/2014/main" id="{B9753D21-FE26-4DFD-A0D5-8CEE5736EF73}"/>
              </a:ext>
            </a:extLst>
          </p:cNvPr>
          <p:cNvGrpSpPr/>
          <p:nvPr/>
        </p:nvGrpSpPr>
        <p:grpSpPr>
          <a:xfrm>
            <a:off x="6496050" y="361950"/>
            <a:ext cx="5695950" cy="4524315"/>
            <a:chOff x="6496050" y="361950"/>
            <a:chExt cx="5695950" cy="4524315"/>
          </a:xfrm>
        </p:grpSpPr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453C1128-55E7-434F-9F3F-29D60C8C9B85}"/>
                </a:ext>
              </a:extLst>
            </p:cNvPr>
            <p:cNvSpPr txBox="1"/>
            <p:nvPr/>
          </p:nvSpPr>
          <p:spPr>
            <a:xfrm>
              <a:off x="8591550" y="361950"/>
              <a:ext cx="3600450" cy="4524315"/>
            </a:xfrm>
            <a:prstGeom prst="rect">
              <a:avLst/>
            </a:prstGeom>
            <a:solidFill>
              <a:schemeClr val="bg2">
                <a:lumMod val="90000"/>
                <a:lumOff val="1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何人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Who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何事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What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何時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When</a:t>
              </a:r>
              <a:endPara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何地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Where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何解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Why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如何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How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cxnSp>
          <p:nvCxnSpPr>
            <p:cNvPr id="7" name="直線單箭頭接點 6">
              <a:extLst>
                <a:ext uri="{FF2B5EF4-FFF2-40B4-BE49-F238E27FC236}">
                  <a16:creationId xmlns:a16="http://schemas.microsoft.com/office/drawing/2014/main" id="{524FE79C-0728-42A7-9AD1-774019F59B4B}"/>
                </a:ext>
              </a:extLst>
            </p:cNvPr>
            <p:cNvCxnSpPr/>
            <p:nvPr/>
          </p:nvCxnSpPr>
          <p:spPr>
            <a:xfrm flipH="1">
              <a:off x="6496050" y="2305050"/>
              <a:ext cx="2095500" cy="0"/>
            </a:xfrm>
            <a:prstGeom prst="straightConnector1">
              <a:avLst/>
            </a:prstGeom>
            <a:ln w="152400">
              <a:solidFill>
                <a:schemeClr val="bg2">
                  <a:lumMod val="90000"/>
                  <a:lumOff val="1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文字方塊 8">
            <a:extLst>
              <a:ext uri="{FF2B5EF4-FFF2-40B4-BE49-F238E27FC236}">
                <a16:creationId xmlns:a16="http://schemas.microsoft.com/office/drawing/2014/main" id="{A78D546C-58E3-4F56-AE8F-1E303FC4F16A}"/>
              </a:ext>
            </a:extLst>
          </p:cNvPr>
          <p:cNvSpPr txBox="1"/>
          <p:nvPr/>
        </p:nvSpPr>
        <p:spPr>
          <a:xfrm>
            <a:off x="2247900" y="5672315"/>
            <a:ext cx="6076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桃園市中壢區興國國小 圖推教師 陳祈諦</a:t>
            </a:r>
          </a:p>
        </p:txBody>
      </p:sp>
    </p:spTree>
    <p:extLst>
      <p:ext uri="{BB962C8B-B14F-4D97-AF65-F5344CB8AC3E}">
        <p14:creationId xmlns:p14="http://schemas.microsoft.com/office/powerpoint/2010/main" val="64916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716688C-6ADC-43F9-8722-CD92B0DD5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76263"/>
            <a:ext cx="9906000" cy="2852737"/>
          </a:xfrm>
        </p:spPr>
        <p:txBody>
          <a:bodyPr>
            <a:normAutofit/>
          </a:bodyPr>
          <a:lstStyle/>
          <a:p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en-US" sz="8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課文標題</a:t>
            </a: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為例</a:t>
            </a:r>
          </a:p>
        </p:txBody>
      </p:sp>
    </p:spTree>
    <p:extLst>
      <p:ext uri="{BB962C8B-B14F-4D97-AF65-F5344CB8AC3E}">
        <p14:creationId xmlns:p14="http://schemas.microsoft.com/office/powerpoint/2010/main" val="2798589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83FB86F-7F73-4844-90E3-2F4544080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57441"/>
            <a:ext cx="9905998" cy="1478570"/>
          </a:xfrm>
        </p:spPr>
        <p:txBody>
          <a:bodyPr>
            <a:normAutofit/>
          </a:bodyPr>
          <a:lstStyle/>
          <a:p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翰林四上課文  </a:t>
            </a:r>
            <a:r>
              <a:rPr lang="zh-TW" altLang="en-US" sz="8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海底世界</a:t>
            </a:r>
            <a:r>
              <a:rPr lang="en-US" altLang="zh-TW" sz="2800" b="1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作者：李宜勳</a:t>
            </a:r>
            <a:r>
              <a:rPr lang="en-US" altLang="zh-TW" sz="2800" b="1" dirty="0">
                <a:solidFill>
                  <a:prstClr val="white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8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11F64147-EC73-412C-BD0E-E0D9D9513B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41413" y="1710483"/>
            <a:ext cx="7435028" cy="3717514"/>
          </a:xfr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42318381-C854-4FBC-B546-103D39BB455F}"/>
              </a:ext>
            </a:extLst>
          </p:cNvPr>
          <p:cNvSpPr txBox="1"/>
          <p:nvPr/>
        </p:nvSpPr>
        <p:spPr>
          <a:xfrm>
            <a:off x="999523" y="5502469"/>
            <a:ext cx="743502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/>
              <a:t>未知的作者 的 </a:t>
            </a:r>
            <a:r>
              <a:rPr lang="zh-TW" altLang="en-US" sz="900" dirty="0">
                <a:hlinkClick r:id="rId3" tooltip="https://hbdchick.wordpress.com/2012/09/13/the-flatlanders-vs-the-mountain-people/"/>
              </a:rPr>
              <a:t>此相片</a:t>
            </a:r>
            <a:r>
              <a:rPr lang="zh-TW" altLang="en-US" sz="900" dirty="0"/>
              <a:t> 已透過 </a:t>
            </a:r>
            <a:r>
              <a:rPr lang="zh-TW" altLang="en-US" sz="900" dirty="0">
                <a:hlinkClick r:id="rId4" tooltip="https://creativecommons.org/licenses/by/3.0/"/>
              </a:rPr>
              <a:t>CC BY</a:t>
            </a:r>
            <a:r>
              <a:rPr lang="zh-TW" altLang="en-US" sz="900" dirty="0"/>
              <a:t> 授權</a:t>
            </a: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957A162B-2A1A-4AF6-8562-DCC96D0E3E4A}"/>
              </a:ext>
            </a:extLst>
          </p:cNvPr>
          <p:cNvGrpSpPr/>
          <p:nvPr/>
        </p:nvGrpSpPr>
        <p:grpSpPr>
          <a:xfrm>
            <a:off x="3587954" y="1710483"/>
            <a:ext cx="8604046" cy="5147517"/>
            <a:chOff x="3587954" y="1710483"/>
            <a:chExt cx="8604046" cy="5147517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F801E31D-77EE-4EAD-9F48-285E32E5E5B3}"/>
                </a:ext>
              </a:extLst>
            </p:cNvPr>
            <p:cNvSpPr/>
            <p:nvPr/>
          </p:nvSpPr>
          <p:spPr>
            <a:xfrm>
              <a:off x="3587954" y="4826675"/>
              <a:ext cx="5012915" cy="2031325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找</a:t>
              </a:r>
              <a:r>
                <a:rPr lang="zh-TW" altLang="en-US" sz="5400" b="1" cap="all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標題</a:t>
              </a:r>
              <a:r>
                <a:rPr lang="zh-TW" altLang="en-US" sz="5400" b="1" u="sng" cap="all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重點字</a:t>
              </a:r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，</a:t>
              </a:r>
              <a:br>
                <a:rPr lang="en-US" altLang="zh-TW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</a:br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讀出</a:t>
              </a:r>
              <a:r>
                <a:rPr lang="zh-TW" altLang="en-US" sz="5400" b="1" u="sng" cap="all" dirty="0">
                  <a:solidFill>
                    <a:srgbClr val="FFC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重點內容</a:t>
              </a:r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；</a:t>
              </a:r>
              <a:br>
                <a:rPr lang="en-US" altLang="zh-TW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</a:br>
              <a:endParaRPr lang="zh-TW" altLang="en-US" dirty="0"/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E9302738-CA31-4760-8B21-9812005850A4}"/>
                </a:ext>
              </a:extLst>
            </p:cNvPr>
            <p:cNvSpPr txBox="1"/>
            <p:nvPr/>
          </p:nvSpPr>
          <p:spPr>
            <a:xfrm>
              <a:off x="8782050" y="1710483"/>
              <a:ext cx="3409950" cy="4524315"/>
            </a:xfrm>
            <a:prstGeom prst="rect">
              <a:avLst/>
            </a:prstGeom>
            <a:solidFill>
              <a:schemeClr val="bg2">
                <a:lumMod val="90000"/>
                <a:lumOff val="1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何人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Who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何事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What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何時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When</a:t>
              </a:r>
              <a:endPara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何地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Where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何解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Why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如何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How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126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A79D1E-62AC-47C2-AABA-A1966487B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293" y="334738"/>
            <a:ext cx="9905998" cy="1478570"/>
          </a:xfrm>
        </p:spPr>
        <p:txBody>
          <a:bodyPr>
            <a:normAutofit/>
          </a:bodyPr>
          <a:lstStyle/>
          <a:p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南一四下課文  </a:t>
            </a:r>
            <a:r>
              <a:rPr lang="zh-TW" altLang="en-US" sz="8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熱荔枝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作者：李潼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7B5E0E10-1D1B-47A5-9A2A-26F566FAE1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41173" y="1813308"/>
            <a:ext cx="4903119" cy="3805462"/>
          </a:xfr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0A092E8E-4FCB-4179-B939-29043BB2EE94}"/>
              </a:ext>
            </a:extLst>
          </p:cNvPr>
          <p:cNvSpPr txBox="1"/>
          <p:nvPr/>
        </p:nvSpPr>
        <p:spPr>
          <a:xfrm>
            <a:off x="1241173" y="5680515"/>
            <a:ext cx="464978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/>
              <a:t>未知的作者 的 </a:t>
            </a:r>
            <a:r>
              <a:rPr lang="zh-TW" altLang="en-US" sz="900" dirty="0">
                <a:hlinkClick r:id="rId3" tooltip="https://zh.wikipedia.org/zh-tw/%E8%8D%94%E6%9E%9D"/>
              </a:rPr>
              <a:t>此相片</a:t>
            </a:r>
            <a:r>
              <a:rPr lang="zh-TW" altLang="en-US" sz="900" dirty="0"/>
              <a:t> 已透過 </a:t>
            </a:r>
            <a:r>
              <a:rPr lang="zh-TW" altLang="en-US" sz="900" dirty="0">
                <a:hlinkClick r:id="rId4" tooltip="https://creativecommons.org/licenses/by-sa/3.0/"/>
              </a:rPr>
              <a:t>CC BY-SA</a:t>
            </a:r>
            <a:r>
              <a:rPr lang="zh-TW" altLang="en-US" sz="900" dirty="0"/>
              <a:t> 授權</a:t>
            </a: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576369F8-2EF5-4D77-B2FD-AD7FE2F1C19C}"/>
              </a:ext>
            </a:extLst>
          </p:cNvPr>
          <p:cNvGrpSpPr/>
          <p:nvPr/>
        </p:nvGrpSpPr>
        <p:grpSpPr>
          <a:xfrm>
            <a:off x="3587954" y="1710483"/>
            <a:ext cx="8604046" cy="5147517"/>
            <a:chOff x="3587954" y="1710483"/>
            <a:chExt cx="8604046" cy="5147517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09014045-7C6B-435D-9844-8385DF9A0B23}"/>
                </a:ext>
              </a:extLst>
            </p:cNvPr>
            <p:cNvSpPr/>
            <p:nvPr/>
          </p:nvSpPr>
          <p:spPr>
            <a:xfrm>
              <a:off x="3587954" y="4826675"/>
              <a:ext cx="5012915" cy="2031325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找</a:t>
              </a:r>
              <a:r>
                <a:rPr lang="zh-TW" altLang="en-US" sz="5400" b="1" cap="all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標題</a:t>
              </a:r>
              <a:r>
                <a:rPr lang="zh-TW" altLang="en-US" sz="5400" b="1" u="sng" cap="all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重點字</a:t>
              </a:r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，</a:t>
              </a:r>
              <a:br>
                <a:rPr lang="en-US" altLang="zh-TW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</a:br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讀出</a:t>
              </a:r>
              <a:r>
                <a:rPr lang="zh-TW" altLang="en-US" sz="5400" b="1" u="sng" cap="all" dirty="0">
                  <a:solidFill>
                    <a:srgbClr val="FFC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重點內容</a:t>
              </a:r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；</a:t>
              </a:r>
              <a:br>
                <a:rPr lang="en-US" altLang="zh-TW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</a:br>
              <a:endParaRPr lang="zh-TW" altLang="en-US" dirty="0"/>
            </a:p>
          </p:txBody>
        </p:sp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A6587A58-2A3A-4862-8032-A5337B37E1D7}"/>
                </a:ext>
              </a:extLst>
            </p:cNvPr>
            <p:cNvSpPr txBox="1"/>
            <p:nvPr/>
          </p:nvSpPr>
          <p:spPr>
            <a:xfrm>
              <a:off x="8782050" y="1710483"/>
              <a:ext cx="3409950" cy="4524315"/>
            </a:xfrm>
            <a:prstGeom prst="rect">
              <a:avLst/>
            </a:prstGeom>
            <a:solidFill>
              <a:schemeClr val="bg2">
                <a:lumMod val="90000"/>
                <a:lumOff val="1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何人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Who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何事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What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何時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When</a:t>
              </a:r>
              <a:endParaRPr lang="en-US" altLang="zh-TW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何地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Where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何解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Why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如何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How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313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2E6C1E6E-E9AD-4E22-B55A-56700484C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293" y="334738"/>
            <a:ext cx="9905998" cy="1257579"/>
          </a:xfrm>
        </p:spPr>
        <p:txBody>
          <a:bodyPr>
            <a:normAutofit/>
          </a:bodyPr>
          <a:lstStyle/>
          <a:p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康軒四下課文  </a:t>
            </a:r>
            <a:r>
              <a:rPr lang="zh-TW" altLang="en-US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臺灣昆蟲知己</a:t>
            </a:r>
            <a:r>
              <a:rPr lang="en-US" altLang="zh-TW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李淳陽</a:t>
            </a:r>
            <a:endParaRPr lang="zh-TW" altLang="en-US" sz="6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" name="內容版面配置區 10">
            <a:extLst>
              <a:ext uri="{FF2B5EF4-FFF2-40B4-BE49-F238E27FC236}">
                <a16:creationId xmlns:a16="http://schemas.microsoft.com/office/drawing/2014/main" id="{18869083-72D0-4AD5-90D9-21638CC2EE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73718" y="1733133"/>
            <a:ext cx="4722282" cy="3541712"/>
          </a:xfrm>
        </p:spPr>
      </p:pic>
      <p:sp>
        <p:nvSpPr>
          <p:cNvPr id="12" name="文字方塊 11">
            <a:extLst>
              <a:ext uri="{FF2B5EF4-FFF2-40B4-BE49-F238E27FC236}">
                <a16:creationId xmlns:a16="http://schemas.microsoft.com/office/drawing/2014/main" id="{F1579172-8675-423B-A7DB-76498CED3CF8}"/>
              </a:ext>
            </a:extLst>
          </p:cNvPr>
          <p:cNvSpPr txBox="1"/>
          <p:nvPr/>
        </p:nvSpPr>
        <p:spPr>
          <a:xfrm>
            <a:off x="1284818" y="5300245"/>
            <a:ext cx="47222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900" dirty="0"/>
              <a:t>未知的作者 的 </a:t>
            </a:r>
            <a:r>
              <a:rPr lang="zh-TW" altLang="en-US" sz="900" dirty="0">
                <a:hlinkClick r:id="rId3" tooltip="https://www.earthday.org.tw/column/100/7104"/>
              </a:rPr>
              <a:t>此相片</a:t>
            </a:r>
            <a:r>
              <a:rPr lang="zh-TW" altLang="en-US" sz="900" dirty="0"/>
              <a:t> 已透過 </a:t>
            </a:r>
            <a:r>
              <a:rPr lang="zh-TW" altLang="en-US" sz="900" dirty="0">
                <a:hlinkClick r:id="rId4" tooltip="https://creativecommons.org/licenses/by-nc-nd/3.0/"/>
              </a:rPr>
              <a:t>CC BY-NC-ND</a:t>
            </a:r>
            <a:r>
              <a:rPr lang="zh-TW" altLang="en-US" sz="900" dirty="0"/>
              <a:t> 授權</a:t>
            </a:r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06730638-FAC5-493B-830B-61743E7ACC38}"/>
              </a:ext>
            </a:extLst>
          </p:cNvPr>
          <p:cNvGrpSpPr/>
          <p:nvPr/>
        </p:nvGrpSpPr>
        <p:grpSpPr>
          <a:xfrm>
            <a:off x="3587954" y="1710483"/>
            <a:ext cx="8604046" cy="5147517"/>
            <a:chOff x="3587954" y="1710483"/>
            <a:chExt cx="8604046" cy="5147517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1D0FCB60-AFC7-4A8E-8A91-C92CA819C2FB}"/>
                </a:ext>
              </a:extLst>
            </p:cNvPr>
            <p:cNvSpPr/>
            <p:nvPr/>
          </p:nvSpPr>
          <p:spPr>
            <a:xfrm>
              <a:off x="3587954" y="4826675"/>
              <a:ext cx="5012915" cy="2031325"/>
            </a:xfrm>
            <a:prstGeom prst="rect">
              <a:avLst/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找</a:t>
              </a:r>
              <a:r>
                <a:rPr lang="zh-TW" altLang="en-US" sz="5400" b="1" cap="all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標題</a:t>
              </a:r>
              <a:r>
                <a:rPr lang="zh-TW" altLang="en-US" sz="5400" b="1" u="sng" cap="all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重點字</a:t>
              </a:r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，</a:t>
              </a:r>
              <a:br>
                <a:rPr lang="en-US" altLang="zh-TW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</a:br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讀出</a:t>
              </a:r>
              <a:r>
                <a:rPr lang="zh-TW" altLang="en-US" sz="5400" b="1" u="sng" cap="all" dirty="0">
                  <a:solidFill>
                    <a:srgbClr val="FFC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重點內容</a:t>
              </a:r>
              <a:r>
                <a:rPr lang="zh-TW" altLang="en-US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；</a:t>
              </a:r>
              <a:br>
                <a:rPr lang="en-US" altLang="zh-TW" sz="5400" b="1" cap="all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</a:br>
              <a:endParaRPr lang="zh-TW" altLang="en-US" dirty="0"/>
            </a:p>
          </p:txBody>
        </p:sp>
        <p:sp>
          <p:nvSpPr>
            <p:cNvPr id="14" name="文字方塊 13">
              <a:extLst>
                <a:ext uri="{FF2B5EF4-FFF2-40B4-BE49-F238E27FC236}">
                  <a16:creationId xmlns:a16="http://schemas.microsoft.com/office/drawing/2014/main" id="{7655D300-CE87-4023-A94E-9EC0CA0B142F}"/>
                </a:ext>
              </a:extLst>
            </p:cNvPr>
            <p:cNvSpPr txBox="1"/>
            <p:nvPr/>
          </p:nvSpPr>
          <p:spPr>
            <a:xfrm>
              <a:off x="8782050" y="1710483"/>
              <a:ext cx="3409950" cy="4524315"/>
            </a:xfrm>
            <a:prstGeom prst="rect">
              <a:avLst/>
            </a:prstGeom>
            <a:solidFill>
              <a:schemeClr val="bg2">
                <a:lumMod val="90000"/>
                <a:lumOff val="1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何人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Who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何事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What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何時 </a:t>
              </a:r>
              <a:r>
                <a:rPr lang="en-US" altLang="zh-TW" sz="48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When</a:t>
              </a:r>
              <a:endParaRPr lang="en-US" altLang="zh-TW" sz="28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何地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Where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何解 </a:t>
              </a:r>
              <a:r>
                <a:rPr lang="en-US" altLang="zh-TW" sz="4800" dirty="0">
                  <a:solidFill>
                    <a:srgbClr val="FFFF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Why</a:t>
              </a:r>
              <a:endParaRPr lang="en-US" altLang="zh-TW" sz="24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如何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How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450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716688C-6ADC-43F9-8722-CD92B0DD5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3950" y="800101"/>
            <a:ext cx="7715250" cy="3390900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zh-TW" altLang="en-US" sz="6000" dirty="0">
                <a:solidFill>
                  <a:srgbClr val="92D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延伸課外閱讀</a:t>
            </a:r>
            <a:br>
              <a:rPr lang="en-US" altLang="zh-TW" sz="88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en-US" sz="8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國語日報</a:t>
            </a:r>
            <a:r>
              <a:rPr lang="zh-TW" altLang="en-US" sz="8800" dirty="0">
                <a:latin typeface="標楷體" panose="03000509000000000000" pitchFamily="65" charset="-120"/>
                <a:ea typeface="標楷體" panose="03000509000000000000" pitchFamily="65" charset="-120"/>
              </a:rPr>
              <a:t>為例</a:t>
            </a:r>
          </a:p>
        </p:txBody>
      </p:sp>
    </p:spTree>
    <p:extLst>
      <p:ext uri="{BB962C8B-B14F-4D97-AF65-F5344CB8AC3E}">
        <p14:creationId xmlns:p14="http://schemas.microsoft.com/office/powerpoint/2010/main" val="795499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F076E1B-B0FD-4D83-A90F-12D3A1E3C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0944" y="159312"/>
            <a:ext cx="10457656" cy="1221103"/>
          </a:xfrm>
        </p:spPr>
        <p:txBody>
          <a:bodyPr>
            <a:normAutofit/>
          </a:bodyPr>
          <a:lstStyle/>
          <a:p>
            <a:pPr lvl="0" algn="ctr" defTabSz="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TW" sz="2000" b="1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109.4.19(</a:t>
            </a:r>
            <a:r>
              <a:rPr lang="zh-TW" altLang="en-US" sz="2000" b="1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</a:t>
            </a:r>
            <a:r>
              <a:rPr lang="en-US" altLang="zh-TW" sz="2000" b="1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lang="zh-TW" altLang="en-US" sz="2000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國語日報</a:t>
            </a:r>
            <a:r>
              <a:rPr lang="en-US" altLang="zh-TW" sz="2000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~</a:t>
            </a:r>
            <a:r>
              <a:rPr lang="zh-TW" altLang="en-US" sz="2000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引導式徵文</a:t>
            </a:r>
            <a:r>
              <a:rPr lang="en-US" altLang="zh-TW" sz="2000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~</a:t>
            </a:r>
            <a:r>
              <a:rPr lang="zh-TW" altLang="en-US" sz="2000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第三主題</a:t>
            </a:r>
            <a:r>
              <a:rPr lang="en-US" altLang="zh-TW" sz="2800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~</a:t>
            </a:r>
            <a:br>
              <a:rPr lang="en-US" altLang="zh-TW" sz="2800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</a:br>
            <a:r>
              <a:rPr lang="zh-TW" altLang="en-US" sz="4400" b="1" cap="none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閱讀文本</a:t>
            </a:r>
            <a:r>
              <a:rPr lang="en-US" altLang="zh-TW" sz="4400" b="1" cap="none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~</a:t>
            </a:r>
            <a:r>
              <a:rPr lang="zh-TW" altLang="en-US" sz="4400" b="1" cap="none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經典童話改寫篇 </a:t>
            </a:r>
            <a:r>
              <a:rPr lang="zh-TW" altLang="en-US" sz="1600" b="1" cap="none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八之三</a:t>
            </a:r>
            <a:endParaRPr lang="zh-TW" altLang="en-US" sz="1600" dirty="0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B023424-895B-4BDD-B880-220B33083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1738" y="1200942"/>
            <a:ext cx="7050087" cy="5290648"/>
          </a:xfrm>
        </p:spPr>
        <p:txBody>
          <a:bodyPr>
            <a:noAutofit/>
          </a:bodyPr>
          <a:lstStyle/>
          <a:p>
            <a:pPr marL="571500" indent="-571500" defTabSz="457200">
              <a:lnSpc>
                <a:spcPct val="15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l"/>
            </a:pPr>
            <a:r>
              <a:rPr lang="zh-TW" altLang="en-US" sz="5400" dirty="0">
                <a:solidFill>
                  <a:srgbClr val="FFFFFF"/>
                </a:solidFill>
                <a:latin typeface="Rockwell" panose="02060603020205020403"/>
                <a:ea typeface="標楷體" panose="03000509000000000000" pitchFamily="65" charset="-120"/>
              </a:rPr>
              <a:t>睡老人</a:t>
            </a:r>
          </a:p>
          <a:p>
            <a:pPr marL="571500" indent="-571500" defTabSz="457200">
              <a:lnSpc>
                <a:spcPct val="15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l"/>
            </a:pPr>
            <a:r>
              <a:rPr lang="zh-TW" altLang="en-US" sz="5400" dirty="0">
                <a:solidFill>
                  <a:srgbClr val="FFFFFF"/>
                </a:solidFill>
                <a:latin typeface="Rockwell" panose="02060603020205020403"/>
                <a:ea typeface="標楷體" panose="03000509000000000000" pitchFamily="65" charset="-120"/>
              </a:rPr>
              <a:t>醜小鴨誤信假訊息</a:t>
            </a:r>
            <a:endParaRPr lang="en-US" altLang="zh-TW" sz="5400" dirty="0">
              <a:solidFill>
                <a:srgbClr val="FFFFFF"/>
              </a:solidFill>
              <a:latin typeface="Rockwell" panose="02060603020205020403"/>
              <a:ea typeface="標楷體" panose="03000509000000000000" pitchFamily="65" charset="-120"/>
            </a:endParaRPr>
          </a:p>
          <a:p>
            <a:pPr marL="571500" lvl="0" indent="-571500" defTabSz="457200">
              <a:lnSpc>
                <a:spcPct val="15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l"/>
            </a:pPr>
            <a:r>
              <a:rPr lang="zh-TW" altLang="en-US" sz="5400" dirty="0">
                <a:solidFill>
                  <a:srgbClr val="FFFFFF"/>
                </a:solidFill>
                <a:latin typeface="Rockwell" panose="02060603020205020403"/>
                <a:ea typeface="標楷體" panose="03000509000000000000" pitchFamily="65" charset="-120"/>
              </a:rPr>
              <a:t>小美人魚捍衛愛情</a:t>
            </a:r>
            <a:endParaRPr lang="en-US" altLang="zh-TW" sz="5400" dirty="0">
              <a:solidFill>
                <a:srgbClr val="FFFFFF"/>
              </a:solidFill>
              <a:latin typeface="Rockwell" panose="02060603020205020403"/>
              <a:ea typeface="標楷體" panose="03000509000000000000" pitchFamily="65" charset="-120"/>
            </a:endParaRPr>
          </a:p>
          <a:p>
            <a:pPr marL="571500" lvl="0" indent="-571500" defTabSz="457200">
              <a:lnSpc>
                <a:spcPct val="150000"/>
              </a:lnSpc>
              <a:spcBef>
                <a:spcPts val="0"/>
              </a:spcBef>
              <a:buSzTx/>
              <a:buFont typeface="Wingdings" panose="05000000000000000000" pitchFamily="2" charset="2"/>
              <a:buChar char="l"/>
            </a:pPr>
            <a:r>
              <a:rPr lang="zh-TW" altLang="en-US" sz="5400" dirty="0">
                <a:solidFill>
                  <a:srgbClr val="FFFFFF"/>
                </a:solidFill>
                <a:latin typeface="Rockwell" panose="02060603020205020403"/>
                <a:ea typeface="標楷體" panose="03000509000000000000" pitchFamily="65" charset="-120"/>
              </a:rPr>
              <a:t>三隻小豬觸法網</a:t>
            </a:r>
            <a:endParaRPr lang="en-US" altLang="zh-TW" sz="5400" dirty="0">
              <a:solidFill>
                <a:srgbClr val="FFFFFF"/>
              </a:solidFill>
              <a:latin typeface="Rockwell" panose="02060603020205020403"/>
              <a:ea typeface="標楷體" panose="03000509000000000000" pitchFamily="65" charset="-120"/>
            </a:endParaRPr>
          </a:p>
        </p:txBody>
      </p:sp>
      <p:grpSp>
        <p:nvGrpSpPr>
          <p:cNvPr id="8" name="群組 7">
            <a:extLst>
              <a:ext uri="{FF2B5EF4-FFF2-40B4-BE49-F238E27FC236}">
                <a16:creationId xmlns:a16="http://schemas.microsoft.com/office/drawing/2014/main" id="{197BB4D0-B4F6-4DE2-9575-F3A775DC6652}"/>
              </a:ext>
            </a:extLst>
          </p:cNvPr>
          <p:cNvGrpSpPr/>
          <p:nvPr/>
        </p:nvGrpSpPr>
        <p:grpSpPr>
          <a:xfrm>
            <a:off x="1200944" y="2442925"/>
            <a:ext cx="8430101" cy="4255763"/>
            <a:chOff x="1200944" y="2350922"/>
            <a:chExt cx="8430101" cy="4255763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441E124D-002C-4536-9031-F9D2518060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1200944" y="2350922"/>
              <a:ext cx="6133305" cy="4255763"/>
            </a:xfrm>
            <a:prstGeom prst="rect">
              <a:avLst/>
            </a:prstGeom>
          </p:spPr>
        </p:pic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32BCD9BC-FFC9-4343-A140-50EE92F2AB76}"/>
                </a:ext>
              </a:extLst>
            </p:cNvPr>
            <p:cNvSpPr txBox="1"/>
            <p:nvPr/>
          </p:nvSpPr>
          <p:spPr>
            <a:xfrm>
              <a:off x="4257204" y="2698196"/>
              <a:ext cx="537384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900" dirty="0"/>
                <a:t>未知的作者 的 </a:t>
              </a:r>
              <a:r>
                <a:rPr lang="zh-TW" altLang="en-US" sz="900" dirty="0">
                  <a:hlinkClick r:id="rId3" tooltip="https://case.ntu.edu.tw/blog/?tag=%E5%BF%AB%E9%80%9F%E5%8B%95%E7%9C%BC%E6%9C%9F%E7%9D%A1%E7%9C%A0"/>
                </a:rPr>
                <a:t>此相片</a:t>
              </a:r>
              <a:r>
                <a:rPr lang="zh-TW" altLang="en-US" sz="900" dirty="0"/>
                <a:t> 已透過 </a:t>
              </a:r>
              <a:r>
                <a:rPr lang="zh-TW" altLang="en-US" sz="900" dirty="0">
                  <a:hlinkClick r:id="rId4" tooltip="https://creativecommons.org/licenses/by-nc/3.0/"/>
                </a:rPr>
                <a:t>CC BY-NC</a:t>
              </a:r>
              <a:r>
                <a:rPr lang="zh-TW" altLang="en-US" sz="900" dirty="0"/>
                <a:t> 授權</a:t>
              </a:r>
            </a:p>
          </p:txBody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336E162D-DDFB-4CCE-8131-BFCFB9FAC842}"/>
              </a:ext>
            </a:extLst>
          </p:cNvPr>
          <p:cNvGrpSpPr/>
          <p:nvPr/>
        </p:nvGrpSpPr>
        <p:grpSpPr>
          <a:xfrm>
            <a:off x="3995581" y="1897647"/>
            <a:ext cx="7932101" cy="4524315"/>
            <a:chOff x="3995581" y="1897647"/>
            <a:chExt cx="7932101" cy="4524315"/>
          </a:xfrm>
        </p:grpSpPr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318E12CD-1F81-46F5-B68C-E2AA1606A5F0}"/>
                </a:ext>
              </a:extLst>
            </p:cNvPr>
            <p:cNvSpPr txBox="1"/>
            <p:nvPr/>
          </p:nvSpPr>
          <p:spPr>
            <a:xfrm>
              <a:off x="8327232" y="1897647"/>
              <a:ext cx="3600450" cy="4524315"/>
            </a:xfrm>
            <a:prstGeom prst="rect">
              <a:avLst/>
            </a:prstGeom>
            <a:solidFill>
              <a:schemeClr val="bg2">
                <a:lumMod val="90000"/>
                <a:lumOff val="1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何人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Who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何事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What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何時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When</a:t>
              </a:r>
              <a:endPara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何地 </a:t>
              </a:r>
              <a:r>
                <a:rPr lang="en-US" altLang="zh-TW" sz="48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Where</a:t>
              </a:r>
              <a:endPara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何解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Why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如何 </a:t>
              </a:r>
              <a:r>
                <a:rPr lang="en-US" altLang="zh-TW" sz="4800" dirty="0">
                  <a:solidFill>
                    <a:srgbClr val="FFFF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How</a:t>
              </a:r>
              <a:endParaRPr lang="en-US" altLang="zh-TW" sz="24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cxnSp>
          <p:nvCxnSpPr>
            <p:cNvPr id="13" name="直線單箭頭接點 12">
              <a:extLst>
                <a:ext uri="{FF2B5EF4-FFF2-40B4-BE49-F238E27FC236}">
                  <a16:creationId xmlns:a16="http://schemas.microsoft.com/office/drawing/2014/main" id="{9CA6ACD9-0E57-4C3E-B9B6-85D7141620B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995581" y="2138374"/>
              <a:ext cx="4331651" cy="1229931"/>
            </a:xfrm>
            <a:prstGeom prst="straightConnector1">
              <a:avLst/>
            </a:prstGeom>
            <a:ln w="95250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2693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5429DB1D-2877-4C04-AAE5-6E1B8BF0BF6D}"/>
              </a:ext>
            </a:extLst>
          </p:cNvPr>
          <p:cNvSpPr txBox="1">
            <a:spLocks/>
          </p:cNvSpPr>
          <p:nvPr/>
        </p:nvSpPr>
        <p:spPr>
          <a:xfrm>
            <a:off x="2152650" y="1439930"/>
            <a:ext cx="7886700" cy="28527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000" b="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8000" b="1" i="0" u="none" strike="noStrike" kern="1200" cap="all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你願意花多少</a:t>
            </a:r>
            <a:r>
              <a:rPr kumimoji="0" lang="zh-TW" altLang="en-US" sz="8000" b="1" i="0" u="none" strike="noStrike" kern="1200" cap="all" spc="0" normalizeH="0" baseline="0" noProof="0" dirty="0">
                <a:ln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時間</a:t>
            </a:r>
            <a:br>
              <a:rPr kumimoji="0" lang="en-US" altLang="zh-TW" sz="8000" b="1" i="0" u="none" strike="noStrike" kern="1200" cap="all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</a:br>
            <a:r>
              <a:rPr kumimoji="0" lang="zh-TW" altLang="en-US" sz="8000" b="1" i="0" u="none" strike="noStrike" kern="1200" cap="all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決定你有多</a:t>
            </a:r>
            <a:r>
              <a:rPr kumimoji="0" lang="zh-TW" altLang="en-US" sz="8000" b="1" i="0" u="none" strike="noStrike" kern="1200" cap="all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燦爛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0835BDF6-DE6F-4568-9715-F5A25537A4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22513" y="4292667"/>
            <a:ext cx="5468937" cy="3962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TW" alt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摘錄自</a:t>
            </a:r>
            <a:r>
              <a:rPr lang="zh-TW" altLang="en-US" b="1" dirty="0">
                <a:solidFill>
                  <a:srgbClr val="333333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en-US" altLang="zh-TW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故事學：學校沒教，你也要會的表達力</a:t>
            </a:r>
            <a:r>
              <a:rPr lang="en-US" altLang="zh-TW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endParaRPr lang="zh-TW" altLang="en-US" b="1" dirty="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05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802BD31A-376B-4B70-A95A-928F0B5A0B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70564" y="851339"/>
            <a:ext cx="5423008" cy="491884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找</a:t>
            </a:r>
            <a:r>
              <a:rPr lang="zh-TW" altLang="en-US" sz="54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標題</a:t>
            </a:r>
            <a:r>
              <a:rPr lang="zh-TW" altLang="en-US" sz="5400" b="1" u="sng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重點字</a:t>
            </a:r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br>
              <a:rPr lang="en-US" altLang="zh-TW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讀出</a:t>
            </a:r>
            <a:r>
              <a:rPr lang="zh-TW" altLang="en-US" sz="5400" b="1" u="sng" dirty="0">
                <a:solidFill>
                  <a:srgbClr val="FFC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重點內容</a:t>
            </a:r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</a:t>
            </a:r>
            <a:br>
              <a:rPr lang="en-US" altLang="zh-TW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分析</a:t>
            </a:r>
            <a:r>
              <a:rPr lang="zh-TW" altLang="en-US" sz="5400" b="1" u="sng" dirty="0">
                <a:solidFill>
                  <a:srgbClr val="92D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寫作脈絡</a:t>
            </a:r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br>
              <a:rPr lang="en-US" altLang="zh-TW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建立</a:t>
            </a:r>
            <a:r>
              <a:rPr lang="zh-TW" altLang="en-US" sz="5400" b="1" u="sng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故事基模</a:t>
            </a:r>
            <a:r>
              <a:rPr lang="zh-TW" altLang="en-US" sz="5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grpSp>
        <p:nvGrpSpPr>
          <p:cNvPr id="8" name="群組 7">
            <a:extLst>
              <a:ext uri="{FF2B5EF4-FFF2-40B4-BE49-F238E27FC236}">
                <a16:creationId xmlns:a16="http://schemas.microsoft.com/office/drawing/2014/main" id="{D16D2AF1-E271-4F80-83DF-14C0DD75DA08}"/>
              </a:ext>
            </a:extLst>
          </p:cNvPr>
          <p:cNvGrpSpPr/>
          <p:nvPr/>
        </p:nvGrpSpPr>
        <p:grpSpPr>
          <a:xfrm>
            <a:off x="7086075" y="204493"/>
            <a:ext cx="5105925" cy="6212532"/>
            <a:chOff x="7086075" y="204493"/>
            <a:chExt cx="5105925" cy="6212532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041F4990-857C-48FD-BF66-70B7DA18A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7086075" y="204493"/>
              <a:ext cx="5105925" cy="6212532"/>
            </a:xfrm>
            <a:prstGeom prst="rect">
              <a:avLst/>
            </a:prstGeom>
          </p:spPr>
        </p:pic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068FFBE0-8A2F-4C03-860C-055EA9384F77}"/>
                </a:ext>
              </a:extLst>
            </p:cNvPr>
            <p:cNvSpPr txBox="1"/>
            <p:nvPr/>
          </p:nvSpPr>
          <p:spPr>
            <a:xfrm>
              <a:off x="7266313" y="6006661"/>
              <a:ext cx="265862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900" dirty="0"/>
                <a:t>未知的作者 的 </a:t>
              </a:r>
              <a:r>
                <a:rPr lang="zh-TW" altLang="en-US" sz="900" dirty="0">
                  <a:hlinkClick r:id="rId3" tooltip="http://23thingscambridge.blogspot.com/2010/08/you-can-do-it.html"/>
                </a:rPr>
                <a:t>此相片</a:t>
              </a:r>
              <a:r>
                <a:rPr lang="zh-TW" altLang="en-US" sz="900" dirty="0"/>
                <a:t> 已透過 </a:t>
              </a:r>
              <a:r>
                <a:rPr lang="zh-TW" altLang="en-US" sz="900" dirty="0">
                  <a:hlinkClick r:id="rId4" tooltip="https://creativecommons.org/licenses/by-nc/3.0/"/>
                </a:rPr>
                <a:t>CC BY-NC</a:t>
              </a:r>
              <a:r>
                <a:rPr lang="zh-TW" altLang="en-US" sz="900" dirty="0"/>
                <a:t> 授權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7527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電路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TM04033919[[fn=電路]]</Template>
  <TotalTime>124</TotalTime>
  <Words>332</Words>
  <Application>Microsoft Office PowerPoint</Application>
  <PresentationFormat>寬螢幕</PresentationFormat>
  <Paragraphs>53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8" baseType="lpstr">
      <vt:lpstr>微軟正黑體</vt:lpstr>
      <vt:lpstr>新細明體</vt:lpstr>
      <vt:lpstr>標楷體</vt:lpstr>
      <vt:lpstr>Arial</vt:lpstr>
      <vt:lpstr>Rockwell</vt:lpstr>
      <vt:lpstr>Trebuchet MS</vt:lpstr>
      <vt:lpstr>Tw Cen MT</vt:lpstr>
      <vt:lpstr>Wingdings</vt:lpstr>
      <vt:lpstr>電路</vt:lpstr>
      <vt:lpstr> 運用六何法 從標題找重點</vt:lpstr>
      <vt:lpstr>以課文標題為例</vt:lpstr>
      <vt:lpstr>翰林四上課文  海底世界(作者：李宜勳)</vt:lpstr>
      <vt:lpstr>南一四下課文  熱荔枝(作者：李潼)</vt:lpstr>
      <vt:lpstr>康軒四下課文  臺灣昆蟲知己-李淳陽</vt:lpstr>
      <vt:lpstr>延伸課外閱讀 以國語日報為例</vt:lpstr>
      <vt:lpstr>109.4.19(日)國語日報~引導式徵文~第三主題~ 閱讀文本~經典童話改寫篇 八之三</vt:lpstr>
      <vt:lpstr>PowerPoint 簡報</vt:lpstr>
      <vt:lpstr>找標題重點字， 讀出重點內容； 分析寫作脈絡， 建立故事基模。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找標題重點字， 讀出重點內容； 分析寫作脈絡， 建立故事基模。</dc:title>
  <dc:creator>user</dc:creator>
  <cp:lastModifiedBy>user</cp:lastModifiedBy>
  <cp:revision>13</cp:revision>
  <dcterms:created xsi:type="dcterms:W3CDTF">2020-06-11T02:04:16Z</dcterms:created>
  <dcterms:modified xsi:type="dcterms:W3CDTF">2020-06-11T04:08:39Z</dcterms:modified>
</cp:coreProperties>
</file>