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325" r:id="rId2"/>
    <p:sldId id="324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358" r:id="rId16"/>
    <p:sldId id="290" r:id="rId17"/>
    <p:sldId id="291" r:id="rId18"/>
    <p:sldId id="355" r:id="rId19"/>
    <p:sldId id="293" r:id="rId20"/>
    <p:sldId id="257" r:id="rId21"/>
    <p:sldId id="258" r:id="rId22"/>
    <p:sldId id="359" r:id="rId23"/>
    <p:sldId id="261" r:id="rId24"/>
    <p:sldId id="262" r:id="rId25"/>
    <p:sldId id="360" r:id="rId26"/>
    <p:sldId id="263" r:id="rId27"/>
    <p:sldId id="369" r:id="rId28"/>
    <p:sldId id="265" r:id="rId29"/>
    <p:sldId id="361" r:id="rId30"/>
    <p:sldId id="356" r:id="rId31"/>
    <p:sldId id="362" r:id="rId32"/>
    <p:sldId id="269" r:id="rId33"/>
    <p:sldId id="370" r:id="rId34"/>
    <p:sldId id="271" r:id="rId35"/>
    <p:sldId id="363" r:id="rId36"/>
    <p:sldId id="357" r:id="rId37"/>
    <p:sldId id="274" r:id="rId38"/>
    <p:sldId id="364" r:id="rId39"/>
    <p:sldId id="294" r:id="rId40"/>
    <p:sldId id="314" r:id="rId41"/>
    <p:sldId id="365" r:id="rId42"/>
    <p:sldId id="366" r:id="rId43"/>
    <p:sldId id="297" r:id="rId44"/>
    <p:sldId id="375" r:id="rId45"/>
    <p:sldId id="367" r:id="rId46"/>
    <p:sldId id="299" r:id="rId47"/>
    <p:sldId id="316" r:id="rId48"/>
    <p:sldId id="368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D80D"/>
    <a:srgbClr val="E5AB1B"/>
    <a:srgbClr val="3B6FC3"/>
    <a:srgbClr val="C2A33E"/>
    <a:srgbClr val="9E8062"/>
    <a:srgbClr val="E1E620"/>
    <a:srgbClr val="E4B01C"/>
    <a:srgbClr val="DD31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2" autoAdjust="0"/>
    <p:restoredTop sz="94660"/>
  </p:normalViewPr>
  <p:slideViewPr>
    <p:cSldViewPr snapToGrid="0">
      <p:cViewPr varScale="1">
        <p:scale>
          <a:sx n="83" d="100"/>
          <a:sy n="83" d="100"/>
        </p:scale>
        <p:origin x="89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29C4D3-0161-45C9-BA55-4DA909FCC422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E543F37F-41FB-431F-9A60-AA3766D9A882}">
      <dgm:prSet phldrT="[文字]"/>
      <dgm:spPr/>
      <dgm:t>
        <a:bodyPr/>
        <a:lstStyle/>
        <a:p>
          <a:r>
            <a:rPr lang="zh-TW" altLang="en-US" dirty="0" smtClean="0"/>
            <a:t>生產者</a:t>
          </a:r>
          <a:endParaRPr lang="zh-TW" altLang="en-US" dirty="0"/>
        </a:p>
      </dgm:t>
    </dgm:pt>
    <dgm:pt modelId="{D64E6EBD-B04B-4AF5-BB85-1E5235C090E1}" type="parTrans" cxnId="{D15F9C1D-F480-40F7-BAFE-5BB240F3D4CB}">
      <dgm:prSet/>
      <dgm:spPr/>
      <dgm:t>
        <a:bodyPr/>
        <a:lstStyle/>
        <a:p>
          <a:endParaRPr lang="zh-TW" altLang="en-US"/>
        </a:p>
      </dgm:t>
    </dgm:pt>
    <dgm:pt modelId="{0FE5628A-89DD-4101-BDD2-FEFB97F98FFE}" type="sibTrans" cxnId="{D15F9C1D-F480-40F7-BAFE-5BB240F3D4CB}">
      <dgm:prSet/>
      <dgm:spPr/>
      <dgm:t>
        <a:bodyPr/>
        <a:lstStyle/>
        <a:p>
          <a:endParaRPr lang="zh-TW" altLang="en-US"/>
        </a:p>
      </dgm:t>
    </dgm:pt>
    <dgm:pt modelId="{A1E43A6F-37AB-4FA9-806F-D452DC43E8E1}">
      <dgm:prSet phldrT="[文字]"/>
      <dgm:spPr/>
      <dgm:t>
        <a:bodyPr/>
        <a:lstStyle/>
        <a:p>
          <a:r>
            <a:rPr lang="zh-TW" altLang="en-US" dirty="0" smtClean="0"/>
            <a:t>初級消費者</a:t>
          </a:r>
          <a:endParaRPr lang="zh-TW" altLang="en-US" dirty="0"/>
        </a:p>
      </dgm:t>
    </dgm:pt>
    <dgm:pt modelId="{7AA1ED25-531C-46AC-81C5-05C6081D3730}" type="parTrans" cxnId="{4CCDFF9A-02DD-4FE5-B8B0-E9BD398E98B3}">
      <dgm:prSet/>
      <dgm:spPr/>
      <dgm:t>
        <a:bodyPr/>
        <a:lstStyle/>
        <a:p>
          <a:endParaRPr lang="zh-TW" altLang="en-US"/>
        </a:p>
      </dgm:t>
    </dgm:pt>
    <dgm:pt modelId="{0C0C0985-1F78-49C6-B373-4B1F94F76AE4}" type="sibTrans" cxnId="{4CCDFF9A-02DD-4FE5-B8B0-E9BD398E98B3}">
      <dgm:prSet/>
      <dgm:spPr/>
      <dgm:t>
        <a:bodyPr/>
        <a:lstStyle/>
        <a:p>
          <a:endParaRPr lang="zh-TW" altLang="en-US"/>
        </a:p>
      </dgm:t>
    </dgm:pt>
    <dgm:pt modelId="{BCBDA745-B3F8-4126-B688-501E7815AD65}">
      <dgm:prSet phldrT="[文字]"/>
      <dgm:spPr/>
      <dgm:t>
        <a:bodyPr/>
        <a:lstStyle/>
        <a:p>
          <a:r>
            <a:rPr lang="zh-TW" altLang="en-US" dirty="0" smtClean="0"/>
            <a:t>二級消費者</a:t>
          </a:r>
          <a:endParaRPr lang="zh-TW" altLang="en-US" dirty="0"/>
        </a:p>
      </dgm:t>
    </dgm:pt>
    <dgm:pt modelId="{56864C14-84E4-497A-A32D-0227E077D76D}" type="parTrans" cxnId="{647DB5D2-EEE3-4CBF-A4E0-84B0473AE6A4}">
      <dgm:prSet/>
      <dgm:spPr/>
      <dgm:t>
        <a:bodyPr/>
        <a:lstStyle/>
        <a:p>
          <a:endParaRPr lang="zh-TW" altLang="en-US"/>
        </a:p>
      </dgm:t>
    </dgm:pt>
    <dgm:pt modelId="{AA672AA1-07AF-4BD1-BBF0-AAEF35B35642}" type="sibTrans" cxnId="{647DB5D2-EEE3-4CBF-A4E0-84B0473AE6A4}">
      <dgm:prSet/>
      <dgm:spPr/>
      <dgm:t>
        <a:bodyPr/>
        <a:lstStyle/>
        <a:p>
          <a:endParaRPr lang="zh-TW" altLang="en-US"/>
        </a:p>
      </dgm:t>
    </dgm:pt>
    <dgm:pt modelId="{4D7AFAD1-8307-473B-98B2-14658C4323C5}">
      <dgm:prSet phldrT="[文字]"/>
      <dgm:spPr/>
      <dgm:t>
        <a:bodyPr/>
        <a:lstStyle/>
        <a:p>
          <a:r>
            <a:rPr lang="zh-TW" altLang="en-US" dirty="0" smtClean="0"/>
            <a:t>三級消費者</a:t>
          </a:r>
          <a:endParaRPr lang="zh-TW" altLang="en-US" dirty="0"/>
        </a:p>
      </dgm:t>
    </dgm:pt>
    <dgm:pt modelId="{AC4CD101-4AA1-47E6-88A7-3CFB2FE37643}" type="parTrans" cxnId="{BA03DEE5-0226-433C-B6FC-CD92918C1CE0}">
      <dgm:prSet/>
      <dgm:spPr/>
      <dgm:t>
        <a:bodyPr/>
        <a:lstStyle/>
        <a:p>
          <a:endParaRPr lang="zh-TW" altLang="en-US"/>
        </a:p>
      </dgm:t>
    </dgm:pt>
    <dgm:pt modelId="{94F300AD-8057-423C-974A-B165E32696CC}" type="sibTrans" cxnId="{BA03DEE5-0226-433C-B6FC-CD92918C1CE0}">
      <dgm:prSet/>
      <dgm:spPr/>
      <dgm:t>
        <a:bodyPr/>
        <a:lstStyle/>
        <a:p>
          <a:endParaRPr lang="zh-TW" altLang="en-US"/>
        </a:p>
      </dgm:t>
    </dgm:pt>
    <dgm:pt modelId="{DBE8DF47-120D-4EF7-A18E-CE88D93B869C}" type="pres">
      <dgm:prSet presAssocID="{4129C4D3-0161-45C9-BA55-4DA909FCC422}" presName="CompostProcess" presStyleCnt="0">
        <dgm:presLayoutVars>
          <dgm:dir/>
          <dgm:resizeHandles val="exact"/>
        </dgm:presLayoutVars>
      </dgm:prSet>
      <dgm:spPr/>
    </dgm:pt>
    <dgm:pt modelId="{B5F42A5B-EB9B-46BF-BBD3-67476D8FC89A}" type="pres">
      <dgm:prSet presAssocID="{4129C4D3-0161-45C9-BA55-4DA909FCC422}" presName="arrow" presStyleLbl="bgShp" presStyleIdx="0" presStyleCnt="1"/>
      <dgm:spPr/>
    </dgm:pt>
    <dgm:pt modelId="{68DDBF78-E54D-427C-9FE1-DBDA6C3A6456}" type="pres">
      <dgm:prSet presAssocID="{4129C4D3-0161-45C9-BA55-4DA909FCC422}" presName="linearProcess" presStyleCnt="0"/>
      <dgm:spPr/>
    </dgm:pt>
    <dgm:pt modelId="{802583BC-BA14-4C5F-99B5-C6EB41304F84}" type="pres">
      <dgm:prSet presAssocID="{E543F37F-41FB-431F-9A60-AA3766D9A882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7A95064-932E-4834-BDD0-13D51C08FEE1}" type="pres">
      <dgm:prSet presAssocID="{0FE5628A-89DD-4101-BDD2-FEFB97F98FFE}" presName="sibTrans" presStyleCnt="0"/>
      <dgm:spPr/>
    </dgm:pt>
    <dgm:pt modelId="{B1B51302-AC85-44AB-9D19-7D08E4FD18BE}" type="pres">
      <dgm:prSet presAssocID="{A1E43A6F-37AB-4FA9-806F-D452DC43E8E1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86BEB1-706A-44C3-8CB0-57E1B582274E}" type="pres">
      <dgm:prSet presAssocID="{0C0C0985-1F78-49C6-B373-4B1F94F76AE4}" presName="sibTrans" presStyleCnt="0"/>
      <dgm:spPr/>
    </dgm:pt>
    <dgm:pt modelId="{D36637F2-0CAF-4138-B80D-0754E58A03F5}" type="pres">
      <dgm:prSet presAssocID="{BCBDA745-B3F8-4126-B688-501E7815AD65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38E10DE-951E-4B21-B7A3-12BF15301513}" type="pres">
      <dgm:prSet presAssocID="{AA672AA1-07AF-4BD1-BBF0-AAEF35B35642}" presName="sibTrans" presStyleCnt="0"/>
      <dgm:spPr/>
    </dgm:pt>
    <dgm:pt modelId="{FFAD25AD-4185-4DD8-8BC9-FC72D7C30210}" type="pres">
      <dgm:prSet presAssocID="{4D7AFAD1-8307-473B-98B2-14658C4323C5}" presName="textNode" presStyleLbl="node1" presStyleIdx="3" presStyleCnt="4" custLinFactNeighborX="-852" custLinFactNeighborY="317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859854B-E383-4F08-AAB3-6A5A3E4801FD}" type="presOf" srcId="{BCBDA745-B3F8-4126-B688-501E7815AD65}" destId="{D36637F2-0CAF-4138-B80D-0754E58A03F5}" srcOrd="0" destOrd="0" presId="urn:microsoft.com/office/officeart/2005/8/layout/hProcess9"/>
    <dgm:cxn modelId="{D15F9C1D-F480-40F7-BAFE-5BB240F3D4CB}" srcId="{4129C4D3-0161-45C9-BA55-4DA909FCC422}" destId="{E543F37F-41FB-431F-9A60-AA3766D9A882}" srcOrd="0" destOrd="0" parTransId="{D64E6EBD-B04B-4AF5-BB85-1E5235C090E1}" sibTransId="{0FE5628A-89DD-4101-BDD2-FEFB97F98FFE}"/>
    <dgm:cxn modelId="{0ED456F9-E0C5-4C48-9EB9-1C377CCB927D}" type="presOf" srcId="{4129C4D3-0161-45C9-BA55-4DA909FCC422}" destId="{DBE8DF47-120D-4EF7-A18E-CE88D93B869C}" srcOrd="0" destOrd="0" presId="urn:microsoft.com/office/officeart/2005/8/layout/hProcess9"/>
    <dgm:cxn modelId="{61E37229-90CB-4099-A133-818ED5B332FC}" type="presOf" srcId="{A1E43A6F-37AB-4FA9-806F-D452DC43E8E1}" destId="{B1B51302-AC85-44AB-9D19-7D08E4FD18BE}" srcOrd="0" destOrd="0" presId="urn:microsoft.com/office/officeart/2005/8/layout/hProcess9"/>
    <dgm:cxn modelId="{765A4A24-64CB-4C4D-B095-A2A32535FC58}" type="presOf" srcId="{4D7AFAD1-8307-473B-98B2-14658C4323C5}" destId="{FFAD25AD-4185-4DD8-8BC9-FC72D7C30210}" srcOrd="0" destOrd="0" presId="urn:microsoft.com/office/officeart/2005/8/layout/hProcess9"/>
    <dgm:cxn modelId="{BA03DEE5-0226-433C-B6FC-CD92918C1CE0}" srcId="{4129C4D3-0161-45C9-BA55-4DA909FCC422}" destId="{4D7AFAD1-8307-473B-98B2-14658C4323C5}" srcOrd="3" destOrd="0" parTransId="{AC4CD101-4AA1-47E6-88A7-3CFB2FE37643}" sibTransId="{94F300AD-8057-423C-974A-B165E32696CC}"/>
    <dgm:cxn modelId="{4CCDFF9A-02DD-4FE5-B8B0-E9BD398E98B3}" srcId="{4129C4D3-0161-45C9-BA55-4DA909FCC422}" destId="{A1E43A6F-37AB-4FA9-806F-D452DC43E8E1}" srcOrd="1" destOrd="0" parTransId="{7AA1ED25-531C-46AC-81C5-05C6081D3730}" sibTransId="{0C0C0985-1F78-49C6-B373-4B1F94F76AE4}"/>
    <dgm:cxn modelId="{210FA2E2-FB5F-4AE2-B5A2-5EEC66BAB4CE}" type="presOf" srcId="{E543F37F-41FB-431F-9A60-AA3766D9A882}" destId="{802583BC-BA14-4C5F-99B5-C6EB41304F84}" srcOrd="0" destOrd="0" presId="urn:microsoft.com/office/officeart/2005/8/layout/hProcess9"/>
    <dgm:cxn modelId="{647DB5D2-EEE3-4CBF-A4E0-84B0473AE6A4}" srcId="{4129C4D3-0161-45C9-BA55-4DA909FCC422}" destId="{BCBDA745-B3F8-4126-B688-501E7815AD65}" srcOrd="2" destOrd="0" parTransId="{56864C14-84E4-497A-A32D-0227E077D76D}" sibTransId="{AA672AA1-07AF-4BD1-BBF0-AAEF35B35642}"/>
    <dgm:cxn modelId="{3D0ED2DE-E6D2-45BB-9FAD-9BC4D9988D60}" type="presParOf" srcId="{DBE8DF47-120D-4EF7-A18E-CE88D93B869C}" destId="{B5F42A5B-EB9B-46BF-BBD3-67476D8FC89A}" srcOrd="0" destOrd="0" presId="urn:microsoft.com/office/officeart/2005/8/layout/hProcess9"/>
    <dgm:cxn modelId="{712B67A8-2CBE-45A5-8A2E-7D06708B82A3}" type="presParOf" srcId="{DBE8DF47-120D-4EF7-A18E-CE88D93B869C}" destId="{68DDBF78-E54D-427C-9FE1-DBDA6C3A6456}" srcOrd="1" destOrd="0" presId="urn:microsoft.com/office/officeart/2005/8/layout/hProcess9"/>
    <dgm:cxn modelId="{811FBA74-3D3F-4327-BF20-3B9A432396BB}" type="presParOf" srcId="{68DDBF78-E54D-427C-9FE1-DBDA6C3A6456}" destId="{802583BC-BA14-4C5F-99B5-C6EB41304F84}" srcOrd="0" destOrd="0" presId="urn:microsoft.com/office/officeart/2005/8/layout/hProcess9"/>
    <dgm:cxn modelId="{B98DA3A6-73A2-4A75-AFE9-9D79B7AF2E70}" type="presParOf" srcId="{68DDBF78-E54D-427C-9FE1-DBDA6C3A6456}" destId="{67A95064-932E-4834-BDD0-13D51C08FEE1}" srcOrd="1" destOrd="0" presId="urn:microsoft.com/office/officeart/2005/8/layout/hProcess9"/>
    <dgm:cxn modelId="{5BF32834-9C91-41B1-818A-AA661E3E1A43}" type="presParOf" srcId="{68DDBF78-E54D-427C-9FE1-DBDA6C3A6456}" destId="{B1B51302-AC85-44AB-9D19-7D08E4FD18BE}" srcOrd="2" destOrd="0" presId="urn:microsoft.com/office/officeart/2005/8/layout/hProcess9"/>
    <dgm:cxn modelId="{0F1F284F-9CBC-44BC-BB9E-314C680EF7DE}" type="presParOf" srcId="{68DDBF78-E54D-427C-9FE1-DBDA6C3A6456}" destId="{5086BEB1-706A-44C3-8CB0-57E1B582274E}" srcOrd="3" destOrd="0" presId="urn:microsoft.com/office/officeart/2005/8/layout/hProcess9"/>
    <dgm:cxn modelId="{CC12C6B2-F47D-4123-BC9C-8EF2E8575901}" type="presParOf" srcId="{68DDBF78-E54D-427C-9FE1-DBDA6C3A6456}" destId="{D36637F2-0CAF-4138-B80D-0754E58A03F5}" srcOrd="4" destOrd="0" presId="urn:microsoft.com/office/officeart/2005/8/layout/hProcess9"/>
    <dgm:cxn modelId="{47687CDC-53DE-4B73-950F-22AD502E978B}" type="presParOf" srcId="{68DDBF78-E54D-427C-9FE1-DBDA6C3A6456}" destId="{038E10DE-951E-4B21-B7A3-12BF15301513}" srcOrd="5" destOrd="0" presId="urn:microsoft.com/office/officeart/2005/8/layout/hProcess9"/>
    <dgm:cxn modelId="{759A9AB1-0A2A-4B76-A510-202063BD96D9}" type="presParOf" srcId="{68DDBF78-E54D-427C-9FE1-DBDA6C3A6456}" destId="{FFAD25AD-4185-4DD8-8BC9-FC72D7C30210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E9F060E-5878-417C-8CA0-94AC8E4695A6}" type="doc">
      <dgm:prSet loTypeId="urn:microsoft.com/office/officeart/2005/8/layout/venn2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1BED9578-D024-407B-9827-C966FB973208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界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CDCBBCC6-B031-4626-8191-5B911A6FE67B}" type="parTrans" cxnId="{AEF28574-DE99-43A9-93B7-7DD10ECC9C02}">
      <dgm:prSet/>
      <dgm:spPr/>
      <dgm:t>
        <a:bodyPr/>
        <a:lstStyle/>
        <a:p>
          <a:endParaRPr lang="zh-TW" altLang="en-US" sz="3600">
            <a:latin typeface="標楷體" pitchFamily="65" charset="-120"/>
            <a:ea typeface="標楷體" pitchFamily="65" charset="-120"/>
          </a:endParaRPr>
        </a:p>
      </dgm:t>
    </dgm:pt>
    <dgm:pt modelId="{FB3E7C38-2ED0-4479-B658-2CEC597CF677}" type="sibTrans" cxnId="{AEF28574-DE99-43A9-93B7-7DD10ECC9C02}">
      <dgm:prSet/>
      <dgm:spPr/>
      <dgm:t>
        <a:bodyPr/>
        <a:lstStyle/>
        <a:p>
          <a:endParaRPr lang="zh-TW" altLang="en-US" sz="3600">
            <a:latin typeface="標楷體" pitchFamily="65" charset="-120"/>
            <a:ea typeface="標楷體" pitchFamily="65" charset="-120"/>
          </a:endParaRPr>
        </a:p>
      </dgm:t>
    </dgm:pt>
    <dgm:pt modelId="{96E4E9A8-CECB-4533-AB00-BE1AB85CC3DF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門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CDE607B4-2356-424A-8047-FD70F1804862}" type="parTrans" cxnId="{1F8FF712-FC0F-4930-AB89-7C2E85955AFF}">
      <dgm:prSet/>
      <dgm:spPr/>
      <dgm:t>
        <a:bodyPr/>
        <a:lstStyle/>
        <a:p>
          <a:endParaRPr lang="zh-TW" altLang="en-US" sz="3600">
            <a:latin typeface="標楷體" pitchFamily="65" charset="-120"/>
            <a:ea typeface="標楷體" pitchFamily="65" charset="-120"/>
          </a:endParaRPr>
        </a:p>
      </dgm:t>
    </dgm:pt>
    <dgm:pt modelId="{1B142D23-F98A-49BA-9DD3-CB220B0C0636}" type="sibTrans" cxnId="{1F8FF712-FC0F-4930-AB89-7C2E85955AFF}">
      <dgm:prSet/>
      <dgm:spPr/>
      <dgm:t>
        <a:bodyPr/>
        <a:lstStyle/>
        <a:p>
          <a:endParaRPr lang="zh-TW" altLang="en-US" sz="3600">
            <a:latin typeface="標楷體" pitchFamily="65" charset="-120"/>
            <a:ea typeface="標楷體" pitchFamily="65" charset="-120"/>
          </a:endParaRPr>
        </a:p>
      </dgm:t>
    </dgm:pt>
    <dgm:pt modelId="{0ADFB363-6A73-4981-B923-E9AD1312541E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綱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1A4BA100-4F1C-4335-BC6D-7669B6708CBC}" type="parTrans" cxnId="{56D97CF2-C673-4F83-927C-2982C17D939F}">
      <dgm:prSet/>
      <dgm:spPr/>
      <dgm:t>
        <a:bodyPr/>
        <a:lstStyle/>
        <a:p>
          <a:endParaRPr lang="zh-TW" altLang="en-US" sz="3600">
            <a:latin typeface="標楷體" pitchFamily="65" charset="-120"/>
            <a:ea typeface="標楷體" pitchFamily="65" charset="-120"/>
          </a:endParaRPr>
        </a:p>
      </dgm:t>
    </dgm:pt>
    <dgm:pt modelId="{B0FE81F9-E85F-4731-B8A8-955B1AD891E0}" type="sibTrans" cxnId="{56D97CF2-C673-4F83-927C-2982C17D939F}">
      <dgm:prSet/>
      <dgm:spPr/>
      <dgm:t>
        <a:bodyPr/>
        <a:lstStyle/>
        <a:p>
          <a:endParaRPr lang="zh-TW" altLang="en-US" sz="3600">
            <a:latin typeface="標楷體" pitchFamily="65" charset="-120"/>
            <a:ea typeface="標楷體" pitchFamily="65" charset="-120"/>
          </a:endParaRPr>
        </a:p>
      </dgm:t>
    </dgm:pt>
    <dgm:pt modelId="{957776C3-DCA2-4D41-8F7E-491BF53551B8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目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07FED428-6621-4024-A9AA-03EEA72AE5BD}" type="parTrans" cxnId="{FAEBF92A-67C2-46D9-A4FE-4F049C6C7836}">
      <dgm:prSet/>
      <dgm:spPr/>
      <dgm:t>
        <a:bodyPr/>
        <a:lstStyle/>
        <a:p>
          <a:endParaRPr lang="zh-TW" altLang="en-US" sz="3600">
            <a:latin typeface="標楷體" pitchFamily="65" charset="-120"/>
            <a:ea typeface="標楷體" pitchFamily="65" charset="-120"/>
          </a:endParaRPr>
        </a:p>
      </dgm:t>
    </dgm:pt>
    <dgm:pt modelId="{F49A729E-E554-425D-AF3B-9E876F90504C}" type="sibTrans" cxnId="{FAEBF92A-67C2-46D9-A4FE-4F049C6C7836}">
      <dgm:prSet/>
      <dgm:spPr/>
      <dgm:t>
        <a:bodyPr/>
        <a:lstStyle/>
        <a:p>
          <a:endParaRPr lang="zh-TW" altLang="en-US" sz="3600">
            <a:latin typeface="標楷體" pitchFamily="65" charset="-120"/>
            <a:ea typeface="標楷體" pitchFamily="65" charset="-120"/>
          </a:endParaRPr>
        </a:p>
      </dgm:t>
    </dgm:pt>
    <dgm:pt modelId="{B6DF1969-5096-493F-9D18-7EFEA070E228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科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7A439640-E602-4B48-9A66-121199255670}" type="parTrans" cxnId="{A7876699-9DCB-4112-AF05-35DB9389BE6B}">
      <dgm:prSet/>
      <dgm:spPr/>
      <dgm:t>
        <a:bodyPr/>
        <a:lstStyle/>
        <a:p>
          <a:endParaRPr lang="zh-TW" altLang="en-US" sz="3600">
            <a:latin typeface="標楷體" pitchFamily="65" charset="-120"/>
            <a:ea typeface="標楷體" pitchFamily="65" charset="-120"/>
          </a:endParaRPr>
        </a:p>
      </dgm:t>
    </dgm:pt>
    <dgm:pt modelId="{2DB8261D-F1A3-4C07-AC34-8B5C87905F02}" type="sibTrans" cxnId="{A7876699-9DCB-4112-AF05-35DB9389BE6B}">
      <dgm:prSet/>
      <dgm:spPr/>
      <dgm:t>
        <a:bodyPr/>
        <a:lstStyle/>
        <a:p>
          <a:endParaRPr lang="zh-TW" altLang="en-US" sz="3600">
            <a:latin typeface="標楷體" pitchFamily="65" charset="-120"/>
            <a:ea typeface="標楷體" pitchFamily="65" charset="-120"/>
          </a:endParaRPr>
        </a:p>
      </dgm:t>
    </dgm:pt>
    <dgm:pt modelId="{080103CA-D984-4143-86E2-B6E0CA128512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屬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3F978F56-6B0D-4698-ACE8-68CE9D354964}" type="parTrans" cxnId="{1DDA1E57-7C0C-402E-BA79-AAF31DB0A5CE}">
      <dgm:prSet/>
      <dgm:spPr/>
      <dgm:t>
        <a:bodyPr/>
        <a:lstStyle/>
        <a:p>
          <a:endParaRPr lang="zh-TW" altLang="en-US" sz="3600">
            <a:latin typeface="標楷體" pitchFamily="65" charset="-120"/>
            <a:ea typeface="標楷體" pitchFamily="65" charset="-120"/>
          </a:endParaRPr>
        </a:p>
      </dgm:t>
    </dgm:pt>
    <dgm:pt modelId="{D9F18931-6E4F-495C-90A6-0AE55F1A3F7C}" type="sibTrans" cxnId="{1DDA1E57-7C0C-402E-BA79-AAF31DB0A5CE}">
      <dgm:prSet/>
      <dgm:spPr/>
      <dgm:t>
        <a:bodyPr/>
        <a:lstStyle/>
        <a:p>
          <a:endParaRPr lang="zh-TW" altLang="en-US" sz="3600">
            <a:latin typeface="標楷體" pitchFamily="65" charset="-120"/>
            <a:ea typeface="標楷體" pitchFamily="65" charset="-120"/>
          </a:endParaRPr>
        </a:p>
      </dgm:t>
    </dgm:pt>
    <dgm:pt modelId="{3736889C-C144-4458-9E56-873E1060E8A5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種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E347BCD4-8E94-4975-84A7-4222CDC52129}" type="parTrans" cxnId="{3494DFD7-B573-4825-82ED-7039CEF491C5}">
      <dgm:prSet/>
      <dgm:spPr/>
      <dgm:t>
        <a:bodyPr/>
        <a:lstStyle/>
        <a:p>
          <a:endParaRPr lang="zh-TW" altLang="en-US" sz="3600">
            <a:latin typeface="標楷體" pitchFamily="65" charset="-120"/>
            <a:ea typeface="標楷體" pitchFamily="65" charset="-120"/>
          </a:endParaRPr>
        </a:p>
      </dgm:t>
    </dgm:pt>
    <dgm:pt modelId="{E5C22EAA-A49B-400E-A2A2-EFF094C803C1}" type="sibTrans" cxnId="{3494DFD7-B573-4825-82ED-7039CEF491C5}">
      <dgm:prSet/>
      <dgm:spPr/>
      <dgm:t>
        <a:bodyPr/>
        <a:lstStyle/>
        <a:p>
          <a:endParaRPr lang="zh-TW" altLang="en-US" sz="3600">
            <a:latin typeface="標楷體" pitchFamily="65" charset="-120"/>
            <a:ea typeface="標楷體" pitchFamily="65" charset="-120"/>
          </a:endParaRPr>
        </a:p>
      </dgm:t>
    </dgm:pt>
    <dgm:pt modelId="{43AB6D7B-CFEE-4FFD-8D3B-01E1208C7D34}" type="pres">
      <dgm:prSet presAssocID="{3E9F060E-5878-417C-8CA0-94AC8E4695A6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793E930-B3A1-4A5C-A44C-BD672C8BC522}" type="pres">
      <dgm:prSet presAssocID="{3E9F060E-5878-417C-8CA0-94AC8E4695A6}" presName="comp1" presStyleCnt="0"/>
      <dgm:spPr/>
    </dgm:pt>
    <dgm:pt modelId="{84279091-B03E-480F-AEA6-C86287C3633D}" type="pres">
      <dgm:prSet presAssocID="{3E9F060E-5878-417C-8CA0-94AC8E4695A6}" presName="circle1" presStyleLbl="node1" presStyleIdx="0" presStyleCnt="7"/>
      <dgm:spPr/>
      <dgm:t>
        <a:bodyPr/>
        <a:lstStyle/>
        <a:p>
          <a:endParaRPr lang="zh-TW" altLang="en-US"/>
        </a:p>
      </dgm:t>
    </dgm:pt>
    <dgm:pt modelId="{551D1EE6-E4EC-43C0-8898-12292B09E1CA}" type="pres">
      <dgm:prSet presAssocID="{3E9F060E-5878-417C-8CA0-94AC8E4695A6}" presName="c1text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17A4AAB-230A-4348-AF6F-1FAF9CFC3B3F}" type="pres">
      <dgm:prSet presAssocID="{3E9F060E-5878-417C-8CA0-94AC8E4695A6}" presName="comp2" presStyleCnt="0"/>
      <dgm:spPr/>
    </dgm:pt>
    <dgm:pt modelId="{EE157A09-F6F6-4B38-8514-A28FC22AC5EF}" type="pres">
      <dgm:prSet presAssocID="{3E9F060E-5878-417C-8CA0-94AC8E4695A6}" presName="circle2" presStyleLbl="node1" presStyleIdx="1" presStyleCnt="7"/>
      <dgm:spPr/>
      <dgm:t>
        <a:bodyPr/>
        <a:lstStyle/>
        <a:p>
          <a:endParaRPr lang="zh-TW" altLang="en-US"/>
        </a:p>
      </dgm:t>
    </dgm:pt>
    <dgm:pt modelId="{4F974672-CB6F-46E8-A878-7BE7786C8C2D}" type="pres">
      <dgm:prSet presAssocID="{3E9F060E-5878-417C-8CA0-94AC8E4695A6}" presName="c2text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88620AB-78C8-40A5-ACF2-55324F7ADB74}" type="pres">
      <dgm:prSet presAssocID="{3E9F060E-5878-417C-8CA0-94AC8E4695A6}" presName="comp3" presStyleCnt="0"/>
      <dgm:spPr/>
    </dgm:pt>
    <dgm:pt modelId="{FA4C9B7A-377E-4E65-AFA5-8EE6F6CA94A3}" type="pres">
      <dgm:prSet presAssocID="{3E9F060E-5878-417C-8CA0-94AC8E4695A6}" presName="circle3" presStyleLbl="node1" presStyleIdx="2" presStyleCnt="7"/>
      <dgm:spPr/>
      <dgm:t>
        <a:bodyPr/>
        <a:lstStyle/>
        <a:p>
          <a:endParaRPr lang="zh-TW" altLang="en-US"/>
        </a:p>
      </dgm:t>
    </dgm:pt>
    <dgm:pt modelId="{ACC71AB5-9469-4694-B6A1-3A00B1538090}" type="pres">
      <dgm:prSet presAssocID="{3E9F060E-5878-417C-8CA0-94AC8E4695A6}" presName="c3text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64CF70C-7704-4DA0-B11B-97CA61EE0231}" type="pres">
      <dgm:prSet presAssocID="{3E9F060E-5878-417C-8CA0-94AC8E4695A6}" presName="comp4" presStyleCnt="0"/>
      <dgm:spPr/>
    </dgm:pt>
    <dgm:pt modelId="{E0B794C8-0E61-4466-8D08-3BDBCE28ED9B}" type="pres">
      <dgm:prSet presAssocID="{3E9F060E-5878-417C-8CA0-94AC8E4695A6}" presName="circle4" presStyleLbl="node1" presStyleIdx="3" presStyleCnt="7"/>
      <dgm:spPr/>
      <dgm:t>
        <a:bodyPr/>
        <a:lstStyle/>
        <a:p>
          <a:endParaRPr lang="zh-TW" altLang="en-US"/>
        </a:p>
      </dgm:t>
    </dgm:pt>
    <dgm:pt modelId="{FFC8D096-AEB3-4E14-B07F-172FDB213B3C}" type="pres">
      <dgm:prSet presAssocID="{3E9F060E-5878-417C-8CA0-94AC8E4695A6}" presName="c4text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DE1C84D-47FC-4593-89E1-67A9DEFC2B5C}" type="pres">
      <dgm:prSet presAssocID="{3E9F060E-5878-417C-8CA0-94AC8E4695A6}" presName="comp5" presStyleCnt="0"/>
      <dgm:spPr/>
    </dgm:pt>
    <dgm:pt modelId="{392DA6A9-3A7A-42F7-8CC1-CD4CEA29587A}" type="pres">
      <dgm:prSet presAssocID="{3E9F060E-5878-417C-8CA0-94AC8E4695A6}" presName="circle5" presStyleLbl="node1" presStyleIdx="4" presStyleCnt="7"/>
      <dgm:spPr/>
      <dgm:t>
        <a:bodyPr/>
        <a:lstStyle/>
        <a:p>
          <a:endParaRPr lang="zh-TW" altLang="en-US"/>
        </a:p>
      </dgm:t>
    </dgm:pt>
    <dgm:pt modelId="{0CCBA856-BB43-43E7-82B1-E21161BB47A2}" type="pres">
      <dgm:prSet presAssocID="{3E9F060E-5878-417C-8CA0-94AC8E4695A6}" presName="c5text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84BED3C-E160-4A51-962C-5A15D462C123}" type="pres">
      <dgm:prSet presAssocID="{3E9F060E-5878-417C-8CA0-94AC8E4695A6}" presName="comp6" presStyleCnt="0"/>
      <dgm:spPr/>
    </dgm:pt>
    <dgm:pt modelId="{F34C6F25-5E74-4869-8F0B-A89405934DAA}" type="pres">
      <dgm:prSet presAssocID="{3E9F060E-5878-417C-8CA0-94AC8E4695A6}" presName="circle6" presStyleLbl="node1" presStyleIdx="5" presStyleCnt="7"/>
      <dgm:spPr/>
      <dgm:t>
        <a:bodyPr/>
        <a:lstStyle/>
        <a:p>
          <a:endParaRPr lang="zh-TW" altLang="en-US"/>
        </a:p>
      </dgm:t>
    </dgm:pt>
    <dgm:pt modelId="{AA05409B-39CD-4088-BD56-34B70181354B}" type="pres">
      <dgm:prSet presAssocID="{3E9F060E-5878-417C-8CA0-94AC8E4695A6}" presName="c6text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A63FD76-21EF-4426-8E9F-8E9FA3A3D632}" type="pres">
      <dgm:prSet presAssocID="{3E9F060E-5878-417C-8CA0-94AC8E4695A6}" presName="comp7" presStyleCnt="0"/>
      <dgm:spPr/>
    </dgm:pt>
    <dgm:pt modelId="{F4CCF0E7-6EEB-4AC4-90CB-08B041F222CE}" type="pres">
      <dgm:prSet presAssocID="{3E9F060E-5878-417C-8CA0-94AC8E4695A6}" presName="circle7" presStyleLbl="node1" presStyleIdx="6" presStyleCnt="7"/>
      <dgm:spPr/>
      <dgm:t>
        <a:bodyPr/>
        <a:lstStyle/>
        <a:p>
          <a:endParaRPr lang="zh-TW" altLang="en-US"/>
        </a:p>
      </dgm:t>
    </dgm:pt>
    <dgm:pt modelId="{1DAF3B73-F188-41F9-ADAC-45C83057A8E7}" type="pres">
      <dgm:prSet presAssocID="{3E9F060E-5878-417C-8CA0-94AC8E4695A6}" presName="c7text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5BCE15D-0848-4237-93B1-F05229825042}" type="presOf" srcId="{1BED9578-D024-407B-9827-C966FB973208}" destId="{84279091-B03E-480F-AEA6-C86287C3633D}" srcOrd="0" destOrd="0" presId="urn:microsoft.com/office/officeart/2005/8/layout/venn2"/>
    <dgm:cxn modelId="{A7876699-9DCB-4112-AF05-35DB9389BE6B}" srcId="{3E9F060E-5878-417C-8CA0-94AC8E4695A6}" destId="{B6DF1969-5096-493F-9D18-7EFEA070E228}" srcOrd="4" destOrd="0" parTransId="{7A439640-E602-4B48-9A66-121199255670}" sibTransId="{2DB8261D-F1A3-4C07-AC34-8B5C87905F02}"/>
    <dgm:cxn modelId="{4CB36B30-40D0-49DD-8527-52C06FC4C0E7}" type="presOf" srcId="{957776C3-DCA2-4D41-8F7E-491BF53551B8}" destId="{E0B794C8-0E61-4466-8D08-3BDBCE28ED9B}" srcOrd="0" destOrd="0" presId="urn:microsoft.com/office/officeart/2005/8/layout/venn2"/>
    <dgm:cxn modelId="{F838444A-0FC5-4B75-9279-852CA3F8FBEE}" type="presOf" srcId="{957776C3-DCA2-4D41-8F7E-491BF53551B8}" destId="{FFC8D096-AEB3-4E14-B07F-172FDB213B3C}" srcOrd="1" destOrd="0" presId="urn:microsoft.com/office/officeart/2005/8/layout/venn2"/>
    <dgm:cxn modelId="{1F8FF712-FC0F-4930-AB89-7C2E85955AFF}" srcId="{3E9F060E-5878-417C-8CA0-94AC8E4695A6}" destId="{96E4E9A8-CECB-4533-AB00-BE1AB85CC3DF}" srcOrd="1" destOrd="0" parTransId="{CDE607B4-2356-424A-8047-FD70F1804862}" sibTransId="{1B142D23-F98A-49BA-9DD3-CB220B0C0636}"/>
    <dgm:cxn modelId="{50125B8F-9F54-4FF8-91E7-E70F95F7C01F}" type="presOf" srcId="{080103CA-D984-4143-86E2-B6E0CA128512}" destId="{F34C6F25-5E74-4869-8F0B-A89405934DAA}" srcOrd="0" destOrd="0" presId="urn:microsoft.com/office/officeart/2005/8/layout/venn2"/>
    <dgm:cxn modelId="{1DDA1E57-7C0C-402E-BA79-AAF31DB0A5CE}" srcId="{3E9F060E-5878-417C-8CA0-94AC8E4695A6}" destId="{080103CA-D984-4143-86E2-B6E0CA128512}" srcOrd="5" destOrd="0" parTransId="{3F978F56-6B0D-4698-ACE8-68CE9D354964}" sibTransId="{D9F18931-6E4F-495C-90A6-0AE55F1A3F7C}"/>
    <dgm:cxn modelId="{AA2A83A5-7BA7-4352-B189-583AAF7B7B9F}" type="presOf" srcId="{3736889C-C144-4458-9E56-873E1060E8A5}" destId="{1DAF3B73-F188-41F9-ADAC-45C83057A8E7}" srcOrd="1" destOrd="0" presId="urn:microsoft.com/office/officeart/2005/8/layout/venn2"/>
    <dgm:cxn modelId="{EA948258-CBF6-4DEE-AEBB-63491884B04F}" type="presOf" srcId="{0ADFB363-6A73-4981-B923-E9AD1312541E}" destId="{ACC71AB5-9469-4694-B6A1-3A00B1538090}" srcOrd="1" destOrd="0" presId="urn:microsoft.com/office/officeart/2005/8/layout/venn2"/>
    <dgm:cxn modelId="{BC5CC2F4-D238-4E3E-A78E-EA58B57D22CB}" type="presOf" srcId="{0ADFB363-6A73-4981-B923-E9AD1312541E}" destId="{FA4C9B7A-377E-4E65-AFA5-8EE6F6CA94A3}" srcOrd="0" destOrd="0" presId="urn:microsoft.com/office/officeart/2005/8/layout/venn2"/>
    <dgm:cxn modelId="{327F34C3-4485-4E33-A79F-BBF8AD274B75}" type="presOf" srcId="{B6DF1969-5096-493F-9D18-7EFEA070E228}" destId="{0CCBA856-BB43-43E7-82B1-E21161BB47A2}" srcOrd="1" destOrd="0" presId="urn:microsoft.com/office/officeart/2005/8/layout/venn2"/>
    <dgm:cxn modelId="{DF9BB47D-3088-4592-B0F6-39A140B78317}" type="presOf" srcId="{96E4E9A8-CECB-4533-AB00-BE1AB85CC3DF}" destId="{EE157A09-F6F6-4B38-8514-A28FC22AC5EF}" srcOrd="0" destOrd="0" presId="urn:microsoft.com/office/officeart/2005/8/layout/venn2"/>
    <dgm:cxn modelId="{AEF28574-DE99-43A9-93B7-7DD10ECC9C02}" srcId="{3E9F060E-5878-417C-8CA0-94AC8E4695A6}" destId="{1BED9578-D024-407B-9827-C966FB973208}" srcOrd="0" destOrd="0" parTransId="{CDCBBCC6-B031-4626-8191-5B911A6FE67B}" sibTransId="{FB3E7C38-2ED0-4479-B658-2CEC597CF677}"/>
    <dgm:cxn modelId="{FAEBF92A-67C2-46D9-A4FE-4F049C6C7836}" srcId="{3E9F060E-5878-417C-8CA0-94AC8E4695A6}" destId="{957776C3-DCA2-4D41-8F7E-491BF53551B8}" srcOrd="3" destOrd="0" parTransId="{07FED428-6621-4024-A9AA-03EEA72AE5BD}" sibTransId="{F49A729E-E554-425D-AF3B-9E876F90504C}"/>
    <dgm:cxn modelId="{3B4437E9-FF76-455F-A708-64864F0FFFC4}" type="presOf" srcId="{B6DF1969-5096-493F-9D18-7EFEA070E228}" destId="{392DA6A9-3A7A-42F7-8CC1-CD4CEA29587A}" srcOrd="0" destOrd="0" presId="urn:microsoft.com/office/officeart/2005/8/layout/venn2"/>
    <dgm:cxn modelId="{2EE43AA7-BB8B-4DDD-A063-9FDC670CFFE6}" type="presOf" srcId="{96E4E9A8-CECB-4533-AB00-BE1AB85CC3DF}" destId="{4F974672-CB6F-46E8-A878-7BE7786C8C2D}" srcOrd="1" destOrd="0" presId="urn:microsoft.com/office/officeart/2005/8/layout/venn2"/>
    <dgm:cxn modelId="{3494DFD7-B573-4825-82ED-7039CEF491C5}" srcId="{3E9F060E-5878-417C-8CA0-94AC8E4695A6}" destId="{3736889C-C144-4458-9E56-873E1060E8A5}" srcOrd="6" destOrd="0" parTransId="{E347BCD4-8E94-4975-84A7-4222CDC52129}" sibTransId="{E5C22EAA-A49B-400E-A2A2-EFF094C803C1}"/>
    <dgm:cxn modelId="{A0FA663A-6AE7-4C80-8702-34CE28ED4B03}" type="presOf" srcId="{3736889C-C144-4458-9E56-873E1060E8A5}" destId="{F4CCF0E7-6EEB-4AC4-90CB-08B041F222CE}" srcOrd="0" destOrd="0" presId="urn:microsoft.com/office/officeart/2005/8/layout/venn2"/>
    <dgm:cxn modelId="{4FCB96D1-A488-4896-BE61-F2CDFE1C910B}" type="presOf" srcId="{3E9F060E-5878-417C-8CA0-94AC8E4695A6}" destId="{43AB6D7B-CFEE-4FFD-8D3B-01E1208C7D34}" srcOrd="0" destOrd="0" presId="urn:microsoft.com/office/officeart/2005/8/layout/venn2"/>
    <dgm:cxn modelId="{9364CC4A-E03E-4A81-A4A6-9209C47389F5}" type="presOf" srcId="{080103CA-D984-4143-86E2-B6E0CA128512}" destId="{AA05409B-39CD-4088-BD56-34B70181354B}" srcOrd="1" destOrd="0" presId="urn:microsoft.com/office/officeart/2005/8/layout/venn2"/>
    <dgm:cxn modelId="{3DFDC8A1-CBA5-487F-B24E-4B22C9E21C73}" type="presOf" srcId="{1BED9578-D024-407B-9827-C966FB973208}" destId="{551D1EE6-E4EC-43C0-8898-12292B09E1CA}" srcOrd="1" destOrd="0" presId="urn:microsoft.com/office/officeart/2005/8/layout/venn2"/>
    <dgm:cxn modelId="{56D97CF2-C673-4F83-927C-2982C17D939F}" srcId="{3E9F060E-5878-417C-8CA0-94AC8E4695A6}" destId="{0ADFB363-6A73-4981-B923-E9AD1312541E}" srcOrd="2" destOrd="0" parTransId="{1A4BA100-4F1C-4335-BC6D-7669B6708CBC}" sibTransId="{B0FE81F9-E85F-4731-B8A8-955B1AD891E0}"/>
    <dgm:cxn modelId="{8FFFA2E5-33EC-4F53-8293-2E868DA31D32}" type="presParOf" srcId="{43AB6D7B-CFEE-4FFD-8D3B-01E1208C7D34}" destId="{E793E930-B3A1-4A5C-A44C-BD672C8BC522}" srcOrd="0" destOrd="0" presId="urn:microsoft.com/office/officeart/2005/8/layout/venn2"/>
    <dgm:cxn modelId="{D5A2AA10-3809-4D12-AD48-BED71B6B5C6E}" type="presParOf" srcId="{E793E930-B3A1-4A5C-A44C-BD672C8BC522}" destId="{84279091-B03E-480F-AEA6-C86287C3633D}" srcOrd="0" destOrd="0" presId="urn:microsoft.com/office/officeart/2005/8/layout/venn2"/>
    <dgm:cxn modelId="{E16CE220-A315-4DD1-9D03-D3F73387CBE4}" type="presParOf" srcId="{E793E930-B3A1-4A5C-A44C-BD672C8BC522}" destId="{551D1EE6-E4EC-43C0-8898-12292B09E1CA}" srcOrd="1" destOrd="0" presId="urn:microsoft.com/office/officeart/2005/8/layout/venn2"/>
    <dgm:cxn modelId="{59639CCA-21AC-4450-8B5F-1E3B1C32D362}" type="presParOf" srcId="{43AB6D7B-CFEE-4FFD-8D3B-01E1208C7D34}" destId="{517A4AAB-230A-4348-AF6F-1FAF9CFC3B3F}" srcOrd="1" destOrd="0" presId="urn:microsoft.com/office/officeart/2005/8/layout/venn2"/>
    <dgm:cxn modelId="{EC8D29AD-86BC-4301-9E58-5322AC46038A}" type="presParOf" srcId="{517A4AAB-230A-4348-AF6F-1FAF9CFC3B3F}" destId="{EE157A09-F6F6-4B38-8514-A28FC22AC5EF}" srcOrd="0" destOrd="0" presId="urn:microsoft.com/office/officeart/2005/8/layout/venn2"/>
    <dgm:cxn modelId="{FF8E30CE-01A7-4768-A97F-E5ACC3334C9A}" type="presParOf" srcId="{517A4AAB-230A-4348-AF6F-1FAF9CFC3B3F}" destId="{4F974672-CB6F-46E8-A878-7BE7786C8C2D}" srcOrd="1" destOrd="0" presId="urn:microsoft.com/office/officeart/2005/8/layout/venn2"/>
    <dgm:cxn modelId="{B8A67E77-0E90-4E06-9087-3F5359396B9B}" type="presParOf" srcId="{43AB6D7B-CFEE-4FFD-8D3B-01E1208C7D34}" destId="{988620AB-78C8-40A5-ACF2-55324F7ADB74}" srcOrd="2" destOrd="0" presId="urn:microsoft.com/office/officeart/2005/8/layout/venn2"/>
    <dgm:cxn modelId="{579ED650-7F57-44B9-B4BE-0EF72F6DB5F1}" type="presParOf" srcId="{988620AB-78C8-40A5-ACF2-55324F7ADB74}" destId="{FA4C9B7A-377E-4E65-AFA5-8EE6F6CA94A3}" srcOrd="0" destOrd="0" presId="urn:microsoft.com/office/officeart/2005/8/layout/venn2"/>
    <dgm:cxn modelId="{CD9CAA53-2CE9-494B-BF74-A49DF1D42399}" type="presParOf" srcId="{988620AB-78C8-40A5-ACF2-55324F7ADB74}" destId="{ACC71AB5-9469-4694-B6A1-3A00B1538090}" srcOrd="1" destOrd="0" presId="urn:microsoft.com/office/officeart/2005/8/layout/venn2"/>
    <dgm:cxn modelId="{6330D1D5-226A-4695-A5EF-D5607DE8FE0B}" type="presParOf" srcId="{43AB6D7B-CFEE-4FFD-8D3B-01E1208C7D34}" destId="{164CF70C-7704-4DA0-B11B-97CA61EE0231}" srcOrd="3" destOrd="0" presId="urn:microsoft.com/office/officeart/2005/8/layout/venn2"/>
    <dgm:cxn modelId="{0F935F1B-9F0D-4027-ABFE-1F308C99C1A3}" type="presParOf" srcId="{164CF70C-7704-4DA0-B11B-97CA61EE0231}" destId="{E0B794C8-0E61-4466-8D08-3BDBCE28ED9B}" srcOrd="0" destOrd="0" presId="urn:microsoft.com/office/officeart/2005/8/layout/venn2"/>
    <dgm:cxn modelId="{06EF1894-7EF1-4FC2-A5A5-90B9578ADC09}" type="presParOf" srcId="{164CF70C-7704-4DA0-B11B-97CA61EE0231}" destId="{FFC8D096-AEB3-4E14-B07F-172FDB213B3C}" srcOrd="1" destOrd="0" presId="urn:microsoft.com/office/officeart/2005/8/layout/venn2"/>
    <dgm:cxn modelId="{CB53DA2B-4865-4C11-945C-832ADA3CF3EB}" type="presParOf" srcId="{43AB6D7B-CFEE-4FFD-8D3B-01E1208C7D34}" destId="{EDE1C84D-47FC-4593-89E1-67A9DEFC2B5C}" srcOrd="4" destOrd="0" presId="urn:microsoft.com/office/officeart/2005/8/layout/venn2"/>
    <dgm:cxn modelId="{A6735DD6-2FC7-4445-9A6C-5DF4C20A19C0}" type="presParOf" srcId="{EDE1C84D-47FC-4593-89E1-67A9DEFC2B5C}" destId="{392DA6A9-3A7A-42F7-8CC1-CD4CEA29587A}" srcOrd="0" destOrd="0" presId="urn:microsoft.com/office/officeart/2005/8/layout/venn2"/>
    <dgm:cxn modelId="{1CDC8CDD-5AB8-4F12-B659-0D922D22AE2E}" type="presParOf" srcId="{EDE1C84D-47FC-4593-89E1-67A9DEFC2B5C}" destId="{0CCBA856-BB43-43E7-82B1-E21161BB47A2}" srcOrd="1" destOrd="0" presId="urn:microsoft.com/office/officeart/2005/8/layout/venn2"/>
    <dgm:cxn modelId="{D358B354-3F42-472E-B696-9179890495FA}" type="presParOf" srcId="{43AB6D7B-CFEE-4FFD-8D3B-01E1208C7D34}" destId="{684BED3C-E160-4A51-962C-5A15D462C123}" srcOrd="5" destOrd="0" presId="urn:microsoft.com/office/officeart/2005/8/layout/venn2"/>
    <dgm:cxn modelId="{1094AF00-1F6B-45B9-9399-73D6AFF80741}" type="presParOf" srcId="{684BED3C-E160-4A51-962C-5A15D462C123}" destId="{F34C6F25-5E74-4869-8F0B-A89405934DAA}" srcOrd="0" destOrd="0" presId="urn:microsoft.com/office/officeart/2005/8/layout/venn2"/>
    <dgm:cxn modelId="{DCC3A9EF-099F-48D8-8FEE-1F2317ECCB70}" type="presParOf" srcId="{684BED3C-E160-4A51-962C-5A15D462C123}" destId="{AA05409B-39CD-4088-BD56-34B70181354B}" srcOrd="1" destOrd="0" presId="urn:microsoft.com/office/officeart/2005/8/layout/venn2"/>
    <dgm:cxn modelId="{FD325903-E906-4FF8-996C-5736EE9E93DA}" type="presParOf" srcId="{43AB6D7B-CFEE-4FFD-8D3B-01E1208C7D34}" destId="{8A63FD76-21EF-4426-8E9F-8E9FA3A3D632}" srcOrd="6" destOrd="0" presId="urn:microsoft.com/office/officeart/2005/8/layout/venn2"/>
    <dgm:cxn modelId="{4E51B9FA-10F2-48F8-885E-7D6CBF10813D}" type="presParOf" srcId="{8A63FD76-21EF-4426-8E9F-8E9FA3A3D632}" destId="{F4CCF0E7-6EEB-4AC4-90CB-08B041F222CE}" srcOrd="0" destOrd="0" presId="urn:microsoft.com/office/officeart/2005/8/layout/venn2"/>
    <dgm:cxn modelId="{DF701316-C273-4956-AE71-0EE3DD184A8C}" type="presParOf" srcId="{8A63FD76-21EF-4426-8E9F-8E9FA3A3D632}" destId="{1DAF3B73-F188-41F9-ADAC-45C83057A8E7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B3C243C-4E5A-41DB-950D-82A6F67EBE53}" type="doc">
      <dgm:prSet loTypeId="urn:microsoft.com/office/officeart/2005/8/layout/hProcess9" loCatId="process" qsTypeId="urn:microsoft.com/office/officeart/2005/8/quickstyle/3d9" qsCatId="3D" csTypeId="urn:microsoft.com/office/officeart/2005/8/colors/colorful3" csCatId="colorful" phldr="1"/>
      <dgm:spPr/>
    </dgm:pt>
    <dgm:pt modelId="{B118A37E-659B-4925-B787-EB597D756040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胚珠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66D9DC35-5015-4184-8C1A-4D05320A8D49}" type="parTrans" cxnId="{CEDC3434-2FB5-448D-9AC7-DA89EBEAA281}">
      <dgm:prSet/>
      <dgm:spPr/>
      <dgm:t>
        <a:bodyPr/>
        <a:lstStyle/>
        <a:p>
          <a:endParaRPr lang="zh-TW" altLang="en-US"/>
        </a:p>
      </dgm:t>
    </dgm:pt>
    <dgm:pt modelId="{1C322695-07D9-42B7-A77B-04F4CEDB761F}" type="sibTrans" cxnId="{CEDC3434-2FB5-448D-9AC7-DA89EBEAA281}">
      <dgm:prSet/>
      <dgm:spPr/>
      <dgm:t>
        <a:bodyPr/>
        <a:lstStyle/>
        <a:p>
          <a:endParaRPr lang="zh-TW" altLang="en-US"/>
        </a:p>
      </dgm:t>
    </dgm:pt>
    <dgm:pt modelId="{AAB6DC55-97EA-4F07-9A27-332A61C2DE28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種子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0A092895-DD5D-429A-BC66-1281B7A6551D}" type="parTrans" cxnId="{113EC395-A04F-4DD5-8354-591D824B1CEC}">
      <dgm:prSet/>
      <dgm:spPr/>
      <dgm:t>
        <a:bodyPr/>
        <a:lstStyle/>
        <a:p>
          <a:endParaRPr lang="zh-TW" altLang="en-US"/>
        </a:p>
      </dgm:t>
    </dgm:pt>
    <dgm:pt modelId="{CE62F681-C63B-4BF0-90BF-BAA9EBA15C51}" type="sibTrans" cxnId="{113EC395-A04F-4DD5-8354-591D824B1CEC}">
      <dgm:prSet/>
      <dgm:spPr/>
      <dgm:t>
        <a:bodyPr/>
        <a:lstStyle/>
        <a:p>
          <a:endParaRPr lang="zh-TW" altLang="en-US"/>
        </a:p>
      </dgm:t>
    </dgm:pt>
    <dgm:pt modelId="{F7B78413-B471-467A-AC09-263849273141}" type="pres">
      <dgm:prSet presAssocID="{CB3C243C-4E5A-41DB-950D-82A6F67EBE53}" presName="CompostProcess" presStyleCnt="0">
        <dgm:presLayoutVars>
          <dgm:dir/>
          <dgm:resizeHandles val="exact"/>
        </dgm:presLayoutVars>
      </dgm:prSet>
      <dgm:spPr/>
    </dgm:pt>
    <dgm:pt modelId="{84062538-1307-460B-BCC9-744AC28E47BC}" type="pres">
      <dgm:prSet presAssocID="{CB3C243C-4E5A-41DB-950D-82A6F67EBE53}" presName="arrow" presStyleLbl="bgShp" presStyleIdx="0" presStyleCnt="1"/>
      <dgm:spPr/>
    </dgm:pt>
    <dgm:pt modelId="{393F531A-C035-4E6A-BC28-5BB447320360}" type="pres">
      <dgm:prSet presAssocID="{CB3C243C-4E5A-41DB-950D-82A6F67EBE53}" presName="linearProcess" presStyleCnt="0"/>
      <dgm:spPr/>
    </dgm:pt>
    <dgm:pt modelId="{2B55CC84-CBDB-45BB-83EE-388B9E6E7355}" type="pres">
      <dgm:prSet presAssocID="{B118A37E-659B-4925-B787-EB597D756040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3610012-5DF5-4526-BE54-35161A010B1C}" type="pres">
      <dgm:prSet presAssocID="{1C322695-07D9-42B7-A77B-04F4CEDB761F}" presName="sibTrans" presStyleCnt="0"/>
      <dgm:spPr/>
    </dgm:pt>
    <dgm:pt modelId="{BBCEC639-3227-47E9-9E16-6FE24167FE18}" type="pres">
      <dgm:prSet presAssocID="{AAB6DC55-97EA-4F07-9A27-332A61C2DE28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CA69B42-CCBD-4F9D-A56A-7D1B6187B6B4}" type="presOf" srcId="{AAB6DC55-97EA-4F07-9A27-332A61C2DE28}" destId="{BBCEC639-3227-47E9-9E16-6FE24167FE18}" srcOrd="0" destOrd="0" presId="urn:microsoft.com/office/officeart/2005/8/layout/hProcess9"/>
    <dgm:cxn modelId="{3B825299-F314-41FB-858A-F2A1CF6ACD99}" type="presOf" srcId="{CB3C243C-4E5A-41DB-950D-82A6F67EBE53}" destId="{F7B78413-B471-467A-AC09-263849273141}" srcOrd="0" destOrd="0" presId="urn:microsoft.com/office/officeart/2005/8/layout/hProcess9"/>
    <dgm:cxn modelId="{CEDC3434-2FB5-448D-9AC7-DA89EBEAA281}" srcId="{CB3C243C-4E5A-41DB-950D-82A6F67EBE53}" destId="{B118A37E-659B-4925-B787-EB597D756040}" srcOrd="0" destOrd="0" parTransId="{66D9DC35-5015-4184-8C1A-4D05320A8D49}" sibTransId="{1C322695-07D9-42B7-A77B-04F4CEDB761F}"/>
    <dgm:cxn modelId="{113EC395-A04F-4DD5-8354-591D824B1CEC}" srcId="{CB3C243C-4E5A-41DB-950D-82A6F67EBE53}" destId="{AAB6DC55-97EA-4F07-9A27-332A61C2DE28}" srcOrd="1" destOrd="0" parTransId="{0A092895-DD5D-429A-BC66-1281B7A6551D}" sibTransId="{CE62F681-C63B-4BF0-90BF-BAA9EBA15C51}"/>
    <dgm:cxn modelId="{1DA5F106-83D5-44D7-B8EA-8F8525D5EFED}" type="presOf" srcId="{B118A37E-659B-4925-B787-EB597D756040}" destId="{2B55CC84-CBDB-45BB-83EE-388B9E6E7355}" srcOrd="0" destOrd="0" presId="urn:microsoft.com/office/officeart/2005/8/layout/hProcess9"/>
    <dgm:cxn modelId="{450C2AAE-00DC-4A3B-9307-81220A14CC98}" type="presParOf" srcId="{F7B78413-B471-467A-AC09-263849273141}" destId="{84062538-1307-460B-BCC9-744AC28E47BC}" srcOrd="0" destOrd="0" presId="urn:microsoft.com/office/officeart/2005/8/layout/hProcess9"/>
    <dgm:cxn modelId="{2EAF2F14-C4CB-4C9C-9D89-C1756A15DA76}" type="presParOf" srcId="{F7B78413-B471-467A-AC09-263849273141}" destId="{393F531A-C035-4E6A-BC28-5BB447320360}" srcOrd="1" destOrd="0" presId="urn:microsoft.com/office/officeart/2005/8/layout/hProcess9"/>
    <dgm:cxn modelId="{5AD7C615-5AFA-451B-B53B-D0E90BD63AA0}" type="presParOf" srcId="{393F531A-C035-4E6A-BC28-5BB447320360}" destId="{2B55CC84-CBDB-45BB-83EE-388B9E6E7355}" srcOrd="0" destOrd="0" presId="urn:microsoft.com/office/officeart/2005/8/layout/hProcess9"/>
    <dgm:cxn modelId="{584C1758-8C9F-4171-86D8-81D9AE072424}" type="presParOf" srcId="{393F531A-C035-4E6A-BC28-5BB447320360}" destId="{03610012-5DF5-4526-BE54-35161A010B1C}" srcOrd="1" destOrd="0" presId="urn:microsoft.com/office/officeart/2005/8/layout/hProcess9"/>
    <dgm:cxn modelId="{EB2A9638-FC47-48FC-801B-6CB2C53E259C}" type="presParOf" srcId="{393F531A-C035-4E6A-BC28-5BB447320360}" destId="{BBCEC639-3227-47E9-9E16-6FE24167FE18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B3C243C-4E5A-41DB-950D-82A6F67EBE53}" type="doc">
      <dgm:prSet loTypeId="urn:microsoft.com/office/officeart/2005/8/layout/hProcess9" loCatId="process" qsTypeId="urn:microsoft.com/office/officeart/2005/8/quickstyle/3d6" qsCatId="3D" csTypeId="urn:microsoft.com/office/officeart/2005/8/colors/colorful4" csCatId="colorful" phldr="1"/>
      <dgm:spPr/>
    </dgm:pt>
    <dgm:pt modelId="{B118A37E-659B-4925-B787-EB597D756040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子房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66D9DC35-5015-4184-8C1A-4D05320A8D49}" type="parTrans" cxnId="{CEDC3434-2FB5-448D-9AC7-DA89EBEAA281}">
      <dgm:prSet/>
      <dgm:spPr/>
      <dgm:t>
        <a:bodyPr/>
        <a:lstStyle/>
        <a:p>
          <a:endParaRPr lang="zh-TW" altLang="en-US"/>
        </a:p>
      </dgm:t>
    </dgm:pt>
    <dgm:pt modelId="{1C322695-07D9-42B7-A77B-04F4CEDB761F}" type="sibTrans" cxnId="{CEDC3434-2FB5-448D-9AC7-DA89EBEAA281}">
      <dgm:prSet/>
      <dgm:spPr/>
      <dgm:t>
        <a:bodyPr/>
        <a:lstStyle/>
        <a:p>
          <a:endParaRPr lang="zh-TW" altLang="en-US"/>
        </a:p>
      </dgm:t>
    </dgm:pt>
    <dgm:pt modelId="{AAB6DC55-97EA-4F07-9A27-332A61C2DE28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果實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0A092895-DD5D-429A-BC66-1281B7A6551D}" type="parTrans" cxnId="{113EC395-A04F-4DD5-8354-591D824B1CEC}">
      <dgm:prSet/>
      <dgm:spPr/>
      <dgm:t>
        <a:bodyPr/>
        <a:lstStyle/>
        <a:p>
          <a:endParaRPr lang="zh-TW" altLang="en-US"/>
        </a:p>
      </dgm:t>
    </dgm:pt>
    <dgm:pt modelId="{CE62F681-C63B-4BF0-90BF-BAA9EBA15C51}" type="sibTrans" cxnId="{113EC395-A04F-4DD5-8354-591D824B1CEC}">
      <dgm:prSet/>
      <dgm:spPr/>
      <dgm:t>
        <a:bodyPr/>
        <a:lstStyle/>
        <a:p>
          <a:endParaRPr lang="zh-TW" altLang="en-US"/>
        </a:p>
      </dgm:t>
    </dgm:pt>
    <dgm:pt modelId="{F7B78413-B471-467A-AC09-263849273141}" type="pres">
      <dgm:prSet presAssocID="{CB3C243C-4E5A-41DB-950D-82A6F67EBE53}" presName="CompostProcess" presStyleCnt="0">
        <dgm:presLayoutVars>
          <dgm:dir/>
          <dgm:resizeHandles val="exact"/>
        </dgm:presLayoutVars>
      </dgm:prSet>
      <dgm:spPr/>
    </dgm:pt>
    <dgm:pt modelId="{84062538-1307-460B-BCC9-744AC28E47BC}" type="pres">
      <dgm:prSet presAssocID="{CB3C243C-4E5A-41DB-950D-82A6F67EBE53}" presName="arrow" presStyleLbl="bgShp" presStyleIdx="0" presStyleCnt="1" custLinFactNeighborX="-30606" custLinFactNeighborY="16367"/>
      <dgm:spPr/>
    </dgm:pt>
    <dgm:pt modelId="{393F531A-C035-4E6A-BC28-5BB447320360}" type="pres">
      <dgm:prSet presAssocID="{CB3C243C-4E5A-41DB-950D-82A6F67EBE53}" presName="linearProcess" presStyleCnt="0"/>
      <dgm:spPr/>
    </dgm:pt>
    <dgm:pt modelId="{2B55CC84-CBDB-45BB-83EE-388B9E6E7355}" type="pres">
      <dgm:prSet presAssocID="{B118A37E-659B-4925-B787-EB597D756040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3610012-5DF5-4526-BE54-35161A010B1C}" type="pres">
      <dgm:prSet presAssocID="{1C322695-07D9-42B7-A77B-04F4CEDB761F}" presName="sibTrans" presStyleCnt="0"/>
      <dgm:spPr/>
    </dgm:pt>
    <dgm:pt modelId="{BBCEC639-3227-47E9-9E16-6FE24167FE18}" type="pres">
      <dgm:prSet presAssocID="{AAB6DC55-97EA-4F07-9A27-332A61C2DE28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DFDCC46-0134-4693-A614-DF1269329ED1}" type="presOf" srcId="{AAB6DC55-97EA-4F07-9A27-332A61C2DE28}" destId="{BBCEC639-3227-47E9-9E16-6FE24167FE18}" srcOrd="0" destOrd="0" presId="urn:microsoft.com/office/officeart/2005/8/layout/hProcess9"/>
    <dgm:cxn modelId="{CEDC3434-2FB5-448D-9AC7-DA89EBEAA281}" srcId="{CB3C243C-4E5A-41DB-950D-82A6F67EBE53}" destId="{B118A37E-659B-4925-B787-EB597D756040}" srcOrd="0" destOrd="0" parTransId="{66D9DC35-5015-4184-8C1A-4D05320A8D49}" sibTransId="{1C322695-07D9-42B7-A77B-04F4CEDB761F}"/>
    <dgm:cxn modelId="{1F396F26-291C-410E-A7B8-41E0E6CFA5C0}" type="presOf" srcId="{CB3C243C-4E5A-41DB-950D-82A6F67EBE53}" destId="{F7B78413-B471-467A-AC09-263849273141}" srcOrd="0" destOrd="0" presId="urn:microsoft.com/office/officeart/2005/8/layout/hProcess9"/>
    <dgm:cxn modelId="{113EC395-A04F-4DD5-8354-591D824B1CEC}" srcId="{CB3C243C-4E5A-41DB-950D-82A6F67EBE53}" destId="{AAB6DC55-97EA-4F07-9A27-332A61C2DE28}" srcOrd="1" destOrd="0" parTransId="{0A092895-DD5D-429A-BC66-1281B7A6551D}" sibTransId="{CE62F681-C63B-4BF0-90BF-BAA9EBA15C51}"/>
    <dgm:cxn modelId="{2C8E4A6E-A21F-403F-BA5C-653B01DC95A3}" type="presOf" srcId="{B118A37E-659B-4925-B787-EB597D756040}" destId="{2B55CC84-CBDB-45BB-83EE-388B9E6E7355}" srcOrd="0" destOrd="0" presId="urn:microsoft.com/office/officeart/2005/8/layout/hProcess9"/>
    <dgm:cxn modelId="{99E3A7C3-717B-448B-85A9-555ADB1211C4}" type="presParOf" srcId="{F7B78413-B471-467A-AC09-263849273141}" destId="{84062538-1307-460B-BCC9-744AC28E47BC}" srcOrd="0" destOrd="0" presId="urn:microsoft.com/office/officeart/2005/8/layout/hProcess9"/>
    <dgm:cxn modelId="{FF417A0A-D14B-425F-BD2C-1D4A723817E0}" type="presParOf" srcId="{F7B78413-B471-467A-AC09-263849273141}" destId="{393F531A-C035-4E6A-BC28-5BB447320360}" srcOrd="1" destOrd="0" presId="urn:microsoft.com/office/officeart/2005/8/layout/hProcess9"/>
    <dgm:cxn modelId="{C9BD66AF-F41D-4348-BE08-E83B58A4E7DA}" type="presParOf" srcId="{393F531A-C035-4E6A-BC28-5BB447320360}" destId="{2B55CC84-CBDB-45BB-83EE-388B9E6E7355}" srcOrd="0" destOrd="0" presId="urn:microsoft.com/office/officeart/2005/8/layout/hProcess9"/>
    <dgm:cxn modelId="{C14481D1-5AE8-4863-82C1-B2E30EDA2CBA}" type="presParOf" srcId="{393F531A-C035-4E6A-BC28-5BB447320360}" destId="{03610012-5DF5-4526-BE54-35161A010B1C}" srcOrd="1" destOrd="0" presId="urn:microsoft.com/office/officeart/2005/8/layout/hProcess9"/>
    <dgm:cxn modelId="{44F42B94-DF1C-4F28-88A6-DA178169B86D}" type="presParOf" srcId="{393F531A-C035-4E6A-BC28-5BB447320360}" destId="{BBCEC639-3227-47E9-9E16-6FE24167FE18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F42A5B-EB9B-46BF-BBD3-67476D8FC89A}">
      <dsp:nvSpPr>
        <dsp:cNvPr id="0" name=""/>
        <dsp:cNvSpPr/>
      </dsp:nvSpPr>
      <dsp:spPr>
        <a:xfrm>
          <a:off x="423806" y="0"/>
          <a:ext cx="4803140" cy="1201270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2583BC-BA14-4C5F-99B5-C6EB41304F84}">
      <dsp:nvSpPr>
        <dsp:cNvPr id="0" name=""/>
        <dsp:cNvSpPr/>
      </dsp:nvSpPr>
      <dsp:spPr>
        <a:xfrm>
          <a:off x="1983" y="360381"/>
          <a:ext cx="1320127" cy="48050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生產者</a:t>
          </a:r>
          <a:endParaRPr lang="zh-TW" altLang="en-US" sz="1700" kern="1200" dirty="0"/>
        </a:p>
      </dsp:txBody>
      <dsp:txXfrm>
        <a:off x="25439" y="383837"/>
        <a:ext cx="1273215" cy="433596"/>
      </dsp:txXfrm>
    </dsp:sp>
    <dsp:sp modelId="{B1B51302-AC85-44AB-9D19-7D08E4FD18BE}">
      <dsp:nvSpPr>
        <dsp:cNvPr id="0" name=""/>
        <dsp:cNvSpPr/>
      </dsp:nvSpPr>
      <dsp:spPr>
        <a:xfrm>
          <a:off x="1444202" y="360381"/>
          <a:ext cx="1320127" cy="480508"/>
        </a:xfrm>
        <a:prstGeom prst="roundRect">
          <a:avLst/>
        </a:prstGeom>
        <a:solidFill>
          <a:schemeClr val="accent4">
            <a:hueOff val="-728438"/>
            <a:satOff val="-875"/>
            <a:lumOff val="-104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初級消費者</a:t>
          </a:r>
          <a:endParaRPr lang="zh-TW" altLang="en-US" sz="1700" kern="1200" dirty="0"/>
        </a:p>
      </dsp:txBody>
      <dsp:txXfrm>
        <a:off x="1467658" y="383837"/>
        <a:ext cx="1273215" cy="433596"/>
      </dsp:txXfrm>
    </dsp:sp>
    <dsp:sp modelId="{D36637F2-0CAF-4138-B80D-0754E58A03F5}">
      <dsp:nvSpPr>
        <dsp:cNvPr id="0" name=""/>
        <dsp:cNvSpPr/>
      </dsp:nvSpPr>
      <dsp:spPr>
        <a:xfrm>
          <a:off x="2886422" y="360381"/>
          <a:ext cx="1320127" cy="480508"/>
        </a:xfrm>
        <a:prstGeom prst="roundRect">
          <a:avLst/>
        </a:prstGeom>
        <a:solidFill>
          <a:schemeClr val="accent4">
            <a:hueOff val="-1456876"/>
            <a:satOff val="-1750"/>
            <a:lumOff val="-209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二級消費者</a:t>
          </a:r>
          <a:endParaRPr lang="zh-TW" altLang="en-US" sz="1700" kern="1200" dirty="0"/>
        </a:p>
      </dsp:txBody>
      <dsp:txXfrm>
        <a:off x="2909878" y="383837"/>
        <a:ext cx="1273215" cy="433596"/>
      </dsp:txXfrm>
    </dsp:sp>
    <dsp:sp modelId="{FFAD25AD-4185-4DD8-8BC9-FC72D7C30210}">
      <dsp:nvSpPr>
        <dsp:cNvPr id="0" name=""/>
        <dsp:cNvSpPr/>
      </dsp:nvSpPr>
      <dsp:spPr>
        <a:xfrm>
          <a:off x="4327602" y="375627"/>
          <a:ext cx="1320127" cy="480508"/>
        </a:xfrm>
        <a:prstGeom prst="roundRect">
          <a:avLst/>
        </a:prstGeom>
        <a:solidFill>
          <a:schemeClr val="accent4">
            <a:hueOff val="-2185313"/>
            <a:satOff val="-2625"/>
            <a:lumOff val="-313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三級消費者</a:t>
          </a:r>
          <a:endParaRPr lang="zh-TW" altLang="en-US" sz="1700" kern="1200" dirty="0"/>
        </a:p>
      </dsp:txBody>
      <dsp:txXfrm>
        <a:off x="4351058" y="399083"/>
        <a:ext cx="1273215" cy="4335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279091-B03E-480F-AEA6-C86287C3633D}">
      <dsp:nvSpPr>
        <dsp:cNvPr id="0" name=""/>
        <dsp:cNvSpPr/>
      </dsp:nvSpPr>
      <dsp:spPr>
        <a:xfrm>
          <a:off x="150422" y="0"/>
          <a:ext cx="2896740" cy="289674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界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055653" y="144837"/>
        <a:ext cx="1086277" cy="289674"/>
      </dsp:txXfrm>
    </dsp:sp>
    <dsp:sp modelId="{EE157A09-F6F6-4B38-8514-A28FC22AC5EF}">
      <dsp:nvSpPr>
        <dsp:cNvPr id="0" name=""/>
        <dsp:cNvSpPr/>
      </dsp:nvSpPr>
      <dsp:spPr>
        <a:xfrm>
          <a:off x="367677" y="434511"/>
          <a:ext cx="2462229" cy="246222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門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067873" y="576089"/>
        <a:ext cx="1061836" cy="283156"/>
      </dsp:txXfrm>
    </dsp:sp>
    <dsp:sp modelId="{FA4C9B7A-377E-4E65-AFA5-8EE6F6CA94A3}">
      <dsp:nvSpPr>
        <dsp:cNvPr id="0" name=""/>
        <dsp:cNvSpPr/>
      </dsp:nvSpPr>
      <dsp:spPr>
        <a:xfrm>
          <a:off x="584933" y="869022"/>
          <a:ext cx="2027718" cy="202771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綱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074119" y="1008934"/>
        <a:ext cx="1049344" cy="279825"/>
      </dsp:txXfrm>
    </dsp:sp>
    <dsp:sp modelId="{E0B794C8-0E61-4466-8D08-3BDBCE28ED9B}">
      <dsp:nvSpPr>
        <dsp:cNvPr id="0" name=""/>
        <dsp:cNvSpPr/>
      </dsp:nvSpPr>
      <dsp:spPr>
        <a:xfrm>
          <a:off x="802188" y="1303532"/>
          <a:ext cx="1593207" cy="159320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目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168626" y="1446921"/>
        <a:ext cx="860331" cy="286777"/>
      </dsp:txXfrm>
    </dsp:sp>
    <dsp:sp modelId="{392DA6A9-3A7A-42F7-8CC1-CD4CEA29587A}">
      <dsp:nvSpPr>
        <dsp:cNvPr id="0" name=""/>
        <dsp:cNvSpPr/>
      </dsp:nvSpPr>
      <dsp:spPr>
        <a:xfrm>
          <a:off x="1019444" y="1738044"/>
          <a:ext cx="1158696" cy="115869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科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222215" y="1882881"/>
        <a:ext cx="753152" cy="289674"/>
      </dsp:txXfrm>
    </dsp:sp>
    <dsp:sp modelId="{F34C6F25-5E74-4869-8F0B-A89405934DAA}">
      <dsp:nvSpPr>
        <dsp:cNvPr id="0" name=""/>
        <dsp:cNvSpPr/>
      </dsp:nvSpPr>
      <dsp:spPr>
        <a:xfrm>
          <a:off x="1236699" y="2172555"/>
          <a:ext cx="724185" cy="72418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屬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352569" y="2280820"/>
        <a:ext cx="492445" cy="174528"/>
      </dsp:txXfrm>
    </dsp:sp>
    <dsp:sp modelId="{F4CCF0E7-6EEB-4AC4-90CB-08B041F222CE}">
      <dsp:nvSpPr>
        <dsp:cNvPr id="0" name=""/>
        <dsp:cNvSpPr/>
      </dsp:nvSpPr>
      <dsp:spPr>
        <a:xfrm>
          <a:off x="1381536" y="2462229"/>
          <a:ext cx="434511" cy="43451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種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445169" y="2570856"/>
        <a:ext cx="307245" cy="2172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062538-1307-460B-BCC9-744AC28E47BC}">
      <dsp:nvSpPr>
        <dsp:cNvPr id="0" name=""/>
        <dsp:cNvSpPr/>
      </dsp:nvSpPr>
      <dsp:spPr>
        <a:xfrm>
          <a:off x="288215" y="0"/>
          <a:ext cx="3266440" cy="1968006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55CC84-CBDB-45BB-83EE-388B9E6E7355}">
      <dsp:nvSpPr>
        <dsp:cNvPr id="0" name=""/>
        <dsp:cNvSpPr/>
      </dsp:nvSpPr>
      <dsp:spPr>
        <a:xfrm>
          <a:off x="689765" y="590401"/>
          <a:ext cx="1152861" cy="78720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  <a:sp3d extrusionH="28000" prstMaterial="matte"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kern="1200" dirty="0" smtClean="0">
              <a:latin typeface="標楷體" pitchFamily="65" charset="-120"/>
              <a:ea typeface="標楷體" pitchFamily="65" charset="-120"/>
            </a:rPr>
            <a:t>胚珠</a:t>
          </a:r>
          <a:endParaRPr lang="zh-TW" altLang="en-US" sz="3100" kern="1200" dirty="0">
            <a:latin typeface="標楷體" pitchFamily="65" charset="-120"/>
            <a:ea typeface="標楷體" pitchFamily="65" charset="-120"/>
          </a:endParaRPr>
        </a:p>
      </dsp:txBody>
      <dsp:txXfrm>
        <a:off x="728193" y="628829"/>
        <a:ext cx="1076005" cy="710346"/>
      </dsp:txXfrm>
    </dsp:sp>
    <dsp:sp modelId="{BBCEC639-3227-47E9-9E16-6FE24167FE18}">
      <dsp:nvSpPr>
        <dsp:cNvPr id="0" name=""/>
        <dsp:cNvSpPr/>
      </dsp:nvSpPr>
      <dsp:spPr>
        <a:xfrm>
          <a:off x="2000244" y="590401"/>
          <a:ext cx="1152861" cy="787202"/>
        </a:xfrm>
        <a:prstGeom prst="roundRect">
          <a:avLst/>
        </a:prstGeom>
        <a:solidFill>
          <a:schemeClr val="accent3">
            <a:hueOff val="-944372"/>
            <a:satOff val="-47437"/>
            <a:lumOff val="-1647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  <a:sp3d extrusionH="28000" prstMaterial="matte"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kern="1200" dirty="0" smtClean="0">
              <a:latin typeface="標楷體" pitchFamily="65" charset="-120"/>
              <a:ea typeface="標楷體" pitchFamily="65" charset="-120"/>
            </a:rPr>
            <a:t>種子</a:t>
          </a:r>
          <a:endParaRPr lang="zh-TW" altLang="en-US" sz="3100" kern="1200" dirty="0">
            <a:latin typeface="標楷體" pitchFamily="65" charset="-120"/>
            <a:ea typeface="標楷體" pitchFamily="65" charset="-120"/>
          </a:endParaRPr>
        </a:p>
      </dsp:txBody>
      <dsp:txXfrm>
        <a:off x="2038672" y="628829"/>
        <a:ext cx="1076005" cy="7103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062538-1307-460B-BCC9-744AC28E47BC}">
      <dsp:nvSpPr>
        <dsp:cNvPr id="0" name=""/>
        <dsp:cNvSpPr/>
      </dsp:nvSpPr>
      <dsp:spPr>
        <a:xfrm>
          <a:off x="0" y="0"/>
          <a:ext cx="3286758" cy="1972236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400" prstMaterial="plastic">
          <a:bevelT w="25400" h="25400"/>
          <a:bevelB w="25400" h="25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55CC84-CBDB-45BB-83EE-388B9E6E7355}">
      <dsp:nvSpPr>
        <dsp:cNvPr id="0" name=""/>
        <dsp:cNvSpPr/>
      </dsp:nvSpPr>
      <dsp:spPr>
        <a:xfrm>
          <a:off x="694055" y="591670"/>
          <a:ext cx="1160032" cy="78889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kern="1200" dirty="0" smtClean="0">
              <a:latin typeface="標楷體" pitchFamily="65" charset="-120"/>
              <a:ea typeface="標楷體" pitchFamily="65" charset="-120"/>
            </a:rPr>
            <a:t>子房</a:t>
          </a:r>
          <a:endParaRPr lang="zh-TW" altLang="en-US" sz="3100" kern="1200" dirty="0">
            <a:latin typeface="標楷體" pitchFamily="65" charset="-120"/>
            <a:ea typeface="標楷體" pitchFamily="65" charset="-120"/>
          </a:endParaRPr>
        </a:p>
      </dsp:txBody>
      <dsp:txXfrm>
        <a:off x="732566" y="630181"/>
        <a:ext cx="1083010" cy="711872"/>
      </dsp:txXfrm>
    </dsp:sp>
    <dsp:sp modelId="{BBCEC639-3227-47E9-9E16-6FE24167FE18}">
      <dsp:nvSpPr>
        <dsp:cNvPr id="0" name=""/>
        <dsp:cNvSpPr/>
      </dsp:nvSpPr>
      <dsp:spPr>
        <a:xfrm>
          <a:off x="2012686" y="591670"/>
          <a:ext cx="1160032" cy="788894"/>
        </a:xfrm>
        <a:prstGeom prst="roundRect">
          <a:avLst/>
        </a:prstGeom>
        <a:solidFill>
          <a:schemeClr val="accent4">
            <a:hueOff val="-2185313"/>
            <a:satOff val="-2625"/>
            <a:lumOff val="-3138"/>
            <a:alphaOff val="0"/>
          </a:schemeClr>
        </a:solidFill>
        <a:ln>
          <a:noFill/>
        </a:ln>
        <a:effectLst/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100" kern="1200" dirty="0" smtClean="0">
              <a:latin typeface="標楷體" pitchFamily="65" charset="-120"/>
              <a:ea typeface="標楷體" pitchFamily="65" charset="-120"/>
            </a:rPr>
            <a:t>果實</a:t>
          </a:r>
          <a:endParaRPr lang="zh-TW" altLang="en-US" sz="3100" kern="1200" dirty="0">
            <a:latin typeface="標楷體" pitchFamily="65" charset="-120"/>
            <a:ea typeface="標楷體" pitchFamily="65" charset="-120"/>
          </a:endParaRPr>
        </a:p>
      </dsp:txBody>
      <dsp:txXfrm>
        <a:off x="2051197" y="630181"/>
        <a:ext cx="1083010" cy="7118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4BA-6487-4437-B139-ECFA071999C1}" type="datetimeFigureOut">
              <a:rPr lang="zh-TW" altLang="en-US" smtClean="0"/>
              <a:t>2023/9/4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BFC3B978-DA34-4210-99F0-7CD5593ED0E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8675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>
            <a:lvl1pPr>
              <a:defRPr sz="28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 sz="2800"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 sz="2800"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 sz="2800"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 sz="2800"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4BA-6487-4437-B139-ECFA071999C1}" type="datetimeFigureOut">
              <a:rPr lang="zh-TW" altLang="en-US" smtClean="0"/>
              <a:t>2023/9/4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B978-DA34-4210-99F0-7CD5593ED0E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92487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4BA-6487-4437-B139-ECFA071999C1}" type="datetimeFigureOut">
              <a:rPr lang="zh-TW" altLang="en-US" smtClean="0"/>
              <a:t>2023/9/4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B978-DA34-4210-99F0-7CD5593ED0E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8771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4BA-6487-4437-B139-ECFA071999C1}" type="datetimeFigureOut">
              <a:rPr lang="zh-TW" altLang="en-US" smtClean="0"/>
              <a:t>2023/9/4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B978-DA34-4210-99F0-7CD5593ED0E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4514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4BA-6487-4437-B139-ECFA071999C1}" type="datetimeFigureOut">
              <a:rPr lang="zh-TW" altLang="en-US" smtClean="0"/>
              <a:t>2023/9/4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B978-DA34-4210-99F0-7CD5593ED0E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88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4BA-6487-4437-B139-ECFA071999C1}" type="datetimeFigureOut">
              <a:rPr lang="zh-TW" altLang="en-US" smtClean="0"/>
              <a:t>2023/9/4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B978-DA34-4210-99F0-7CD5593ED0E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96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4BA-6487-4437-B139-ECFA071999C1}" type="datetimeFigureOut">
              <a:rPr lang="zh-TW" altLang="en-US" smtClean="0"/>
              <a:t>2023/9/4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B978-DA34-4210-99F0-7CD5593ED0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4815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4BA-6487-4437-B139-ECFA071999C1}" type="datetimeFigureOut">
              <a:rPr lang="zh-TW" altLang="en-US" smtClean="0"/>
              <a:t>2023/9/4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B978-DA34-4210-99F0-7CD5593ED0E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1226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4A324BA-6487-4437-B139-ECFA071999C1}" type="datetimeFigureOut">
              <a:rPr lang="zh-TW" altLang="en-US" smtClean="0"/>
              <a:t>2023/9/4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B978-DA34-4210-99F0-7CD5593ED0E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7716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4BA-6487-4437-B139-ECFA071999C1}" type="datetimeFigureOut">
              <a:rPr lang="zh-TW" altLang="en-US" smtClean="0"/>
              <a:t>2023/9/4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B978-DA34-4210-99F0-7CD5593ED0E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6476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24BA-6487-4437-B139-ECFA071999C1}" type="datetimeFigureOut">
              <a:rPr lang="zh-TW" altLang="en-US" smtClean="0"/>
              <a:t>2023/9/4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3B978-DA34-4210-99F0-7CD5593ED0E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218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324BA-6487-4437-B139-ECFA071999C1}" type="datetimeFigureOut">
              <a:rPr lang="zh-TW" altLang="en-US" smtClean="0"/>
              <a:t>2023/9/4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BFC3B978-DA34-4210-99F0-7CD5593ED0E0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6377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53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01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image" Target="../media/image5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slide" Target="slide4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slide" Target="slide49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" Target="slide5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" Target="slide5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slide" Target="slide5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" Target="slide55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" Target="slide5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" Target="slide5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-1584447" y="865431"/>
            <a:ext cx="4446963" cy="6492147"/>
          </a:xfrm>
          <a:prstGeom prst="rect">
            <a:avLst/>
          </a:prstGeom>
        </p:spPr>
      </p:pic>
      <p:sp>
        <p:nvSpPr>
          <p:cNvPr id="3" name="AutoShape 3"/>
          <p:cNvSpPr/>
          <p:nvPr/>
        </p:nvSpPr>
        <p:spPr>
          <a:xfrm>
            <a:off x="3115078" y="4192954"/>
            <a:ext cx="6216643" cy="1593850"/>
          </a:xfrm>
          <a:prstGeom prst="rect">
            <a:avLst/>
          </a:prstGeom>
          <a:solidFill>
            <a:srgbClr val="002060"/>
          </a:solid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9331722" y="1"/>
            <a:ext cx="1115147" cy="111514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183507" y="5441951"/>
            <a:ext cx="1115147" cy="1115147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1266995" y="6172201"/>
            <a:ext cx="1115147" cy="1115147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rcRect l="31398" t="39251" r="30907" b="38539"/>
          <a:stretch>
            <a:fillRect/>
          </a:stretch>
        </p:blipFill>
        <p:spPr>
          <a:xfrm>
            <a:off x="9840879" y="4651970"/>
            <a:ext cx="1983688" cy="2077805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3115078" y="1366737"/>
            <a:ext cx="7554961" cy="2077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894"/>
              </a:lnSpc>
            </a:pPr>
            <a:r>
              <a:rPr lang="en-US" sz="66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111年國中教育會考</a:t>
            </a:r>
          </a:p>
          <a:p>
            <a:pPr>
              <a:lnSpc>
                <a:spcPts val="6290"/>
              </a:lnSpc>
            </a:pPr>
            <a:r>
              <a:rPr lang="en-US" sz="5400" b="1" dirty="0" err="1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自然科學領域試題分析</a:t>
            </a:r>
            <a:endParaRPr lang="en-US" sz="54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3472794" y="4192954"/>
            <a:ext cx="6971789" cy="14875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60"/>
              </a:lnSpc>
            </a:pPr>
            <a:r>
              <a:rPr lang="en-US" sz="4800" dirty="0" err="1">
                <a:solidFill>
                  <a:srgbClr val="FED53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主講人</a:t>
            </a:r>
            <a:r>
              <a:rPr lang="en-US" sz="4800" dirty="0">
                <a:solidFill>
                  <a:srgbClr val="FED53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</a:p>
          <a:p>
            <a:pPr>
              <a:lnSpc>
                <a:spcPts val="5760"/>
              </a:lnSpc>
            </a:pPr>
            <a:r>
              <a:rPr lang="en-US" sz="4800" dirty="0" err="1">
                <a:solidFill>
                  <a:srgbClr val="FED53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龍岡國中</a:t>
            </a:r>
            <a:r>
              <a:rPr lang="en-US" sz="4800" dirty="0">
                <a:solidFill>
                  <a:srgbClr val="FED53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sz="4800" dirty="0" err="1">
                <a:solidFill>
                  <a:srgbClr val="FED53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梁忠三校長</a:t>
            </a:r>
            <a:endParaRPr lang="en-US" sz="4800" dirty="0">
              <a:solidFill>
                <a:srgbClr val="FED53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9780028" y="4162159"/>
            <a:ext cx="2264190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360"/>
              </a:lnSpc>
            </a:pPr>
            <a:r>
              <a:rPr lang="en-US" sz="2800" dirty="0" err="1">
                <a:solidFill>
                  <a:srgbClr val="3E33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領召line群組</a:t>
            </a:r>
            <a:endParaRPr lang="en-US" sz="2800" dirty="0">
              <a:solidFill>
                <a:srgbClr val="3E33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92917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0032188" y="6146346"/>
            <a:ext cx="21451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D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41445" y="510600"/>
            <a:ext cx="110588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sz="2800" spc="-1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若將</a:t>
            </a:r>
            <a:r>
              <a:rPr lang="zh-TW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某區域的原始森林育林成種植單一物種的樹林時，則此區域最可能出現下列何種變化？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A)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生產者的物種數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增加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      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B)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消費者的物種數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增加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C)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食物網變得比較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複雜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      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D)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生態系變得比較不穩定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3550024" y="735106"/>
            <a:ext cx="5674658" cy="39444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圖案 7"/>
          <p:cNvSpPr/>
          <p:nvPr/>
        </p:nvSpPr>
        <p:spPr>
          <a:xfrm>
            <a:off x="3448739" y="3017262"/>
            <a:ext cx="8694134" cy="3118697"/>
          </a:xfrm>
          <a:prstGeom prst="swooshArrow">
            <a:avLst>
              <a:gd name="adj1" fmla="val 25000"/>
              <a:gd name="adj2" fmla="val 25000"/>
            </a:avLst>
          </a:prstGeom>
        </p:spPr>
        <p:style>
          <a:lnRef idx="0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橢圓 8"/>
          <p:cNvSpPr/>
          <p:nvPr/>
        </p:nvSpPr>
        <p:spPr>
          <a:xfrm>
            <a:off x="4504851" y="5324319"/>
            <a:ext cx="147517" cy="114768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手繪多邊形 9"/>
          <p:cNvSpPr/>
          <p:nvPr/>
        </p:nvSpPr>
        <p:spPr>
          <a:xfrm>
            <a:off x="3897704" y="5537144"/>
            <a:ext cx="1584393" cy="467359"/>
          </a:xfrm>
          <a:custGeom>
            <a:avLst/>
            <a:gdLst>
              <a:gd name="connsiteX0" fmla="*/ 0 w 853275"/>
              <a:gd name="connsiteY0" fmla="*/ 0 h 742250"/>
              <a:gd name="connsiteX1" fmla="*/ 853275 w 853275"/>
              <a:gd name="connsiteY1" fmla="*/ 0 h 742250"/>
              <a:gd name="connsiteX2" fmla="*/ 853275 w 853275"/>
              <a:gd name="connsiteY2" fmla="*/ 742250 h 742250"/>
              <a:gd name="connsiteX3" fmla="*/ 0 w 853275"/>
              <a:gd name="connsiteY3" fmla="*/ 742250 h 742250"/>
              <a:gd name="connsiteX4" fmla="*/ 0 w 853275"/>
              <a:gd name="connsiteY4" fmla="*/ 0 h 74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3275" h="742250">
                <a:moveTo>
                  <a:pt x="0" y="0"/>
                </a:moveTo>
                <a:lnTo>
                  <a:pt x="853275" y="0"/>
                </a:lnTo>
                <a:lnTo>
                  <a:pt x="853275" y="742250"/>
                </a:lnTo>
                <a:lnTo>
                  <a:pt x="0" y="7422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813" tIns="0" rIns="0" bIns="0" numCol="1" spcCol="1270" anchor="t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zh-TW" sz="2000" kern="1200" spc="-1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單一物種</a:t>
            </a:r>
            <a:r>
              <a:rPr lang="zh-TW" altLang="en-US" sz="2000" kern="1200" spc="-1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植物</a:t>
            </a:r>
            <a:endParaRPr lang="zh-TW" altLang="en-US" sz="2000" kern="1200" dirty="0"/>
          </a:p>
        </p:txBody>
      </p:sp>
      <p:sp>
        <p:nvSpPr>
          <p:cNvPr id="11" name="橢圓 10"/>
          <p:cNvSpPr/>
          <p:nvPr/>
        </p:nvSpPr>
        <p:spPr>
          <a:xfrm>
            <a:off x="6067572" y="4617009"/>
            <a:ext cx="256551" cy="199596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手繪多邊形 11"/>
          <p:cNvSpPr/>
          <p:nvPr/>
        </p:nvSpPr>
        <p:spPr>
          <a:xfrm>
            <a:off x="5206826" y="4904060"/>
            <a:ext cx="2234593" cy="438804"/>
          </a:xfrm>
          <a:custGeom>
            <a:avLst/>
            <a:gdLst>
              <a:gd name="connsiteX0" fmla="*/ 0 w 1194187"/>
              <a:gd name="connsiteY0" fmla="*/ 0 h 1425244"/>
              <a:gd name="connsiteX1" fmla="*/ 1194187 w 1194187"/>
              <a:gd name="connsiteY1" fmla="*/ 0 h 1425244"/>
              <a:gd name="connsiteX2" fmla="*/ 1194187 w 1194187"/>
              <a:gd name="connsiteY2" fmla="*/ 1425244 h 1425244"/>
              <a:gd name="connsiteX3" fmla="*/ 0 w 1194187"/>
              <a:gd name="connsiteY3" fmla="*/ 1425244 h 1425244"/>
              <a:gd name="connsiteX4" fmla="*/ 0 w 1194187"/>
              <a:gd name="connsiteY4" fmla="*/ 0 h 1425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4187" h="1425244">
                <a:moveTo>
                  <a:pt x="0" y="0"/>
                </a:moveTo>
                <a:lnTo>
                  <a:pt x="1194187" y="0"/>
                </a:lnTo>
                <a:lnTo>
                  <a:pt x="1194187" y="1425244"/>
                </a:lnTo>
                <a:lnTo>
                  <a:pt x="0" y="142524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5762" tIns="0" rIns="0" bIns="0" numCol="1" spcCol="1270" anchor="t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kern="1200" dirty="0" smtClean="0">
                <a:latin typeface="標楷體" pitchFamily="65" charset="-120"/>
                <a:ea typeface="標楷體" pitchFamily="65" charset="-120"/>
              </a:rPr>
              <a:t>消費者物種減少</a:t>
            </a:r>
            <a:endParaRPr lang="zh-TW" altLang="en-US" sz="2000" kern="12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7886478" y="4105593"/>
            <a:ext cx="339930" cy="264465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手繪多邊形 13"/>
          <p:cNvSpPr/>
          <p:nvPr/>
        </p:nvSpPr>
        <p:spPr>
          <a:xfrm>
            <a:off x="7085248" y="4415316"/>
            <a:ext cx="1942390" cy="415849"/>
          </a:xfrm>
          <a:custGeom>
            <a:avLst/>
            <a:gdLst>
              <a:gd name="connsiteX0" fmla="*/ 0 w 1047882"/>
              <a:gd name="connsiteY0" fmla="*/ 0 h 1927355"/>
              <a:gd name="connsiteX1" fmla="*/ 1047882 w 1047882"/>
              <a:gd name="connsiteY1" fmla="*/ 0 h 1927355"/>
              <a:gd name="connsiteX2" fmla="*/ 1047882 w 1047882"/>
              <a:gd name="connsiteY2" fmla="*/ 1927355 h 1927355"/>
              <a:gd name="connsiteX3" fmla="*/ 0 w 1047882"/>
              <a:gd name="connsiteY3" fmla="*/ 1927355 h 1927355"/>
              <a:gd name="connsiteX4" fmla="*/ 0 w 1047882"/>
              <a:gd name="connsiteY4" fmla="*/ 0 h 1927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7882" h="1927355">
                <a:moveTo>
                  <a:pt x="0" y="0"/>
                </a:moveTo>
                <a:lnTo>
                  <a:pt x="1047882" y="0"/>
                </a:lnTo>
                <a:lnTo>
                  <a:pt x="1047882" y="1927355"/>
                </a:lnTo>
                <a:lnTo>
                  <a:pt x="0" y="19273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0135" tIns="0" rIns="0" bIns="0" numCol="1" spcCol="1270" anchor="t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kern="1200" dirty="0" smtClean="0">
                <a:latin typeface="標楷體" pitchFamily="65" charset="-120"/>
                <a:ea typeface="標楷體" pitchFamily="65" charset="-120"/>
              </a:rPr>
              <a:t>食物網變單純</a:t>
            </a:r>
            <a:endParaRPr lang="zh-TW" altLang="en-US" sz="2000" kern="12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9769963" y="3722711"/>
            <a:ext cx="455379" cy="354284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手繪多邊形 15"/>
          <p:cNvSpPr/>
          <p:nvPr/>
        </p:nvSpPr>
        <p:spPr>
          <a:xfrm>
            <a:off x="8852230" y="4078966"/>
            <a:ext cx="2290844" cy="412292"/>
          </a:xfrm>
          <a:custGeom>
            <a:avLst/>
            <a:gdLst>
              <a:gd name="connsiteX0" fmla="*/ 0 w 1047882"/>
              <a:gd name="connsiteY0" fmla="*/ 0 h 2236106"/>
              <a:gd name="connsiteX1" fmla="*/ 1047882 w 1047882"/>
              <a:gd name="connsiteY1" fmla="*/ 0 h 2236106"/>
              <a:gd name="connsiteX2" fmla="*/ 1047882 w 1047882"/>
              <a:gd name="connsiteY2" fmla="*/ 2236106 h 2236106"/>
              <a:gd name="connsiteX3" fmla="*/ 0 w 1047882"/>
              <a:gd name="connsiteY3" fmla="*/ 2236106 h 2236106"/>
              <a:gd name="connsiteX4" fmla="*/ 0 w 1047882"/>
              <a:gd name="connsiteY4" fmla="*/ 0 h 2236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7882" h="2236106">
                <a:moveTo>
                  <a:pt x="0" y="0"/>
                </a:moveTo>
                <a:lnTo>
                  <a:pt x="1047882" y="0"/>
                </a:lnTo>
                <a:lnTo>
                  <a:pt x="1047882" y="2236106"/>
                </a:lnTo>
                <a:lnTo>
                  <a:pt x="0" y="2236106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87728" tIns="0" rIns="0" bIns="0" numCol="1" spcCol="1270" anchor="t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kern="1200" dirty="0" smtClean="0">
                <a:latin typeface="標楷體" pitchFamily="65" charset="-120"/>
                <a:ea typeface="標楷體" pitchFamily="65" charset="-120"/>
              </a:rPr>
              <a:t>生態系不穩定</a:t>
            </a:r>
            <a:endParaRPr lang="zh-TW" altLang="en-US" sz="2000" kern="12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8805" y="6254881"/>
            <a:ext cx="52629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 </a:t>
            </a:r>
          </a:p>
        </p:txBody>
      </p:sp>
      <p:sp>
        <p:nvSpPr>
          <p:cNvPr id="17" name="矩形 16"/>
          <p:cNvSpPr/>
          <p:nvPr/>
        </p:nvSpPr>
        <p:spPr>
          <a:xfrm>
            <a:off x="5863733" y="6283716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能了解生態平衡</a:t>
            </a:r>
          </a:p>
        </p:txBody>
      </p:sp>
      <p:sp>
        <p:nvSpPr>
          <p:cNvPr id="19" name="矩形 18"/>
          <p:cNvSpPr/>
          <p:nvPr/>
        </p:nvSpPr>
        <p:spPr>
          <a:xfrm>
            <a:off x="4969038" y="188279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969038" y="2376488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10.46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20.96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014495" y="300361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6.21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14.72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070606" y="3582813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3.44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11.68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012897" y="423754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79.81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52.30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0.796</a:t>
            </a:r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0.798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997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10" grpId="0"/>
      <p:bldP spid="12" grpId="0"/>
      <p:bldP spid="14" grpId="0"/>
      <p:bldP spid="16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62181" y="519788"/>
            <a:ext cx="108527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在</a:t>
            </a:r>
            <a:r>
              <a:rPr lang="zh-TW" altLang="zh-TW" sz="28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太魯閣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地區常見到岩層或岩石受力而彎曲成美麗圖案，如圖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一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所示。這種彎曲的現象稱為下列何者？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endParaRPr lang="en-US" altLang="zh-TW" sz="11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360363" indent="-360363">
              <a:lnSpc>
                <a:spcPct val="150000"/>
              </a:lnSpc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A)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斷層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(B)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褶皺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順向坡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(D)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逆向坡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166" y="1975266"/>
            <a:ext cx="3666698" cy="3424798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0112585" y="6150114"/>
            <a:ext cx="20794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4724400" y="753035"/>
            <a:ext cx="3550024" cy="39444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AutoShape 6"/>
          <p:cNvSpPr/>
          <p:nvPr/>
        </p:nvSpPr>
        <p:spPr>
          <a:xfrm rot="-4096333">
            <a:off x="2184281" y="1502807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9" name="AutoShape 6"/>
          <p:cNvSpPr/>
          <p:nvPr/>
        </p:nvSpPr>
        <p:spPr>
          <a:xfrm rot="-4096333">
            <a:off x="7168657" y="1502806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0" name="矩形 9"/>
          <p:cNvSpPr/>
          <p:nvPr/>
        </p:nvSpPr>
        <p:spPr>
          <a:xfrm>
            <a:off x="88805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11" name="矩形 10"/>
          <p:cNvSpPr/>
          <p:nvPr/>
        </p:nvSpPr>
        <p:spPr>
          <a:xfrm>
            <a:off x="5827789" y="6254881"/>
            <a:ext cx="38779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能知道不同地質現象的形貌</a:t>
            </a:r>
          </a:p>
        </p:txBody>
      </p:sp>
      <p:sp>
        <p:nvSpPr>
          <p:cNvPr id="12" name="矩形 11"/>
          <p:cNvSpPr/>
          <p:nvPr/>
        </p:nvSpPr>
        <p:spPr>
          <a:xfrm>
            <a:off x="3258086" y="1845288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302277" y="228261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8.10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24.02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265787" y="2900798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85.02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53.63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65787" y="355759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3.85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12.78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265787" y="4214414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2.94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9.16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0.847</a:t>
            </a:r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0.850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矩形 19"/>
          <p:cNvSpPr/>
          <p:nvPr/>
        </p:nvSpPr>
        <p:spPr>
          <a:xfrm>
            <a:off x="46336" y="21336"/>
            <a:ext cx="800219" cy="6084358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3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標楷體" panose="03000509000000000000" pitchFamily="65" charset="-120"/>
                <a:ea typeface="標楷體" panose="03000509000000000000" pitchFamily="65" charset="-120"/>
              </a:rPr>
              <a:t>評量基本的自然科學知識與概念</a:t>
            </a:r>
          </a:p>
        </p:txBody>
      </p:sp>
      <p:sp>
        <p:nvSpPr>
          <p:cNvPr id="21" name="矩形 20"/>
          <p:cNvSpPr/>
          <p:nvPr/>
        </p:nvSpPr>
        <p:spPr>
          <a:xfrm>
            <a:off x="846555" y="5459778"/>
            <a:ext cx="9417963" cy="707886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2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答錯此類型試題</a:t>
            </a:r>
            <a:r>
              <a:rPr lang="zh-TW" altLang="en-US" sz="2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的學生，其能力被歸為</a:t>
            </a:r>
            <a:r>
              <a:rPr lang="zh-TW" altLang="en-US" sz="2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「待加強」</a:t>
            </a:r>
            <a:r>
              <a:rPr lang="zh-TW" altLang="en-US" sz="2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等級的機率較高。</a:t>
            </a:r>
          </a:p>
        </p:txBody>
      </p:sp>
    </p:spTree>
    <p:extLst>
      <p:ext uri="{BB962C8B-B14F-4D97-AF65-F5344CB8AC3E}">
        <p14:creationId xmlns:p14="http://schemas.microsoft.com/office/powerpoint/2010/main" val="118365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6576" y="1931945"/>
            <a:ext cx="6365370" cy="3100319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0046861" y="6135086"/>
            <a:ext cx="21451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D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15877" y="565972"/>
            <a:ext cx="105109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為自製運動飲料的成分說明圖，圖中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X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所指應為下列何類物質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360363">
              <a:lnSpc>
                <a:spcPct val="150000"/>
              </a:lnSpc>
            </a:pPr>
            <a:endParaRPr lang="en-US" altLang="zh-TW" sz="11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360363"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醣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類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360363"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B)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有機酸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360363"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C)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蛋白質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360363"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D)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電解質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10141188" y="4150659"/>
            <a:ext cx="1073659" cy="25997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88805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9" name="矩形 8"/>
          <p:cNvSpPr/>
          <p:nvPr/>
        </p:nvSpPr>
        <p:spPr>
          <a:xfrm>
            <a:off x="5827789" y="6254881"/>
            <a:ext cx="38779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能知道電解質在水中會解離</a:t>
            </a:r>
          </a:p>
        </p:txBody>
      </p:sp>
      <p:sp>
        <p:nvSpPr>
          <p:cNvPr id="10" name="矩形 9"/>
          <p:cNvSpPr/>
          <p:nvPr/>
        </p:nvSpPr>
        <p:spPr>
          <a:xfrm>
            <a:off x="3174730" y="1916204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240269" y="2316314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2.41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9.16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203779" y="2934500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2.53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8.97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203779" y="3591293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2.63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9.39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203779" y="4248116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92.35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72.10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0.927</a:t>
            </a:r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0.924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6336" y="21336"/>
            <a:ext cx="800219" cy="6084358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3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標楷體" panose="03000509000000000000" pitchFamily="65" charset="-120"/>
                <a:ea typeface="標楷體" panose="03000509000000000000" pitchFamily="65" charset="-120"/>
              </a:rPr>
              <a:t>評量基本的自然科學知識與概念</a:t>
            </a:r>
          </a:p>
        </p:txBody>
      </p:sp>
    </p:spTree>
    <p:extLst>
      <p:ext uri="{BB962C8B-B14F-4D97-AF65-F5344CB8AC3E}">
        <p14:creationId xmlns:p14="http://schemas.microsoft.com/office/powerpoint/2010/main" val="1875711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0098157" y="6135087"/>
            <a:ext cx="20938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C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51345" y="0"/>
            <a:ext cx="10950014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豆腐乳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為一種傳統發酵食品，其一做法是將豆腐接種毛黴菌以進行發酵，當豆腐被菌絲完全覆蓋後，再加入調味料而製成。下列有關毛黴菌構造的敘述，何者最合理？</a:t>
            </a:r>
          </a:p>
          <a:p>
            <a:pPr marL="360363">
              <a:lnSpc>
                <a:spcPct val="150000"/>
              </a:lnSpc>
            </a:pPr>
            <a:endParaRPr lang="en-US" altLang="zh-TW" sz="11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0363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不具孢子</a:t>
            </a:r>
          </a:p>
          <a:p>
            <a:pPr marL="360363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不具粒線體</a:t>
            </a:r>
          </a:p>
          <a:p>
            <a:pPr marL="360363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不具葉綠體</a:t>
            </a:r>
          </a:p>
          <a:p>
            <a:pPr marL="360363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不具細胞壁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8973670" y="215154"/>
            <a:ext cx="1004047" cy="39444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手繪多邊形 3"/>
          <p:cNvSpPr/>
          <p:nvPr/>
        </p:nvSpPr>
        <p:spPr>
          <a:xfrm>
            <a:off x="8737752" y="2758495"/>
            <a:ext cx="135885" cy="59530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595309"/>
                </a:lnTo>
                <a:lnTo>
                  <a:pt x="135885" y="595309"/>
                </a:lnTo>
              </a:path>
            </a:pathLst>
          </a:custGeom>
          <a:noFill/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2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手繪多邊形 5"/>
          <p:cNvSpPr/>
          <p:nvPr/>
        </p:nvSpPr>
        <p:spPr>
          <a:xfrm>
            <a:off x="8601866" y="2758495"/>
            <a:ext cx="135885" cy="59530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35885" y="0"/>
                </a:moveTo>
                <a:lnTo>
                  <a:pt x="135885" y="595309"/>
                </a:lnTo>
                <a:lnTo>
                  <a:pt x="0" y="595309"/>
                </a:lnTo>
              </a:path>
            </a:pathLst>
          </a:custGeom>
          <a:noFill/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2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手繪多邊形 7"/>
          <p:cNvSpPr/>
          <p:nvPr/>
        </p:nvSpPr>
        <p:spPr>
          <a:xfrm>
            <a:off x="8737752" y="2758495"/>
            <a:ext cx="2348882" cy="119061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054732"/>
                </a:lnTo>
                <a:lnTo>
                  <a:pt x="2348882" y="1054732"/>
                </a:lnTo>
                <a:lnTo>
                  <a:pt x="2348882" y="1190618"/>
                </a:lnTo>
              </a:path>
            </a:pathLst>
          </a:custGeom>
          <a:noFill/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2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手繪多邊形 9"/>
          <p:cNvSpPr/>
          <p:nvPr/>
        </p:nvSpPr>
        <p:spPr>
          <a:xfrm>
            <a:off x="8737752" y="2758495"/>
            <a:ext cx="782960" cy="119061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054732"/>
                </a:lnTo>
                <a:lnTo>
                  <a:pt x="782960" y="1054732"/>
                </a:lnTo>
                <a:lnTo>
                  <a:pt x="782960" y="1190618"/>
                </a:lnTo>
              </a:path>
            </a:pathLst>
          </a:custGeom>
          <a:noFill/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2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手繪多邊形 10"/>
          <p:cNvSpPr/>
          <p:nvPr/>
        </p:nvSpPr>
        <p:spPr>
          <a:xfrm>
            <a:off x="7954791" y="2758495"/>
            <a:ext cx="782960" cy="119061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782960" y="0"/>
                </a:moveTo>
                <a:lnTo>
                  <a:pt x="782960" y="1054732"/>
                </a:lnTo>
                <a:lnTo>
                  <a:pt x="0" y="1054732"/>
                </a:lnTo>
                <a:lnTo>
                  <a:pt x="0" y="1190618"/>
                </a:lnTo>
              </a:path>
            </a:pathLst>
          </a:custGeom>
          <a:noFill/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2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手繪多邊形 11"/>
          <p:cNvSpPr/>
          <p:nvPr/>
        </p:nvSpPr>
        <p:spPr>
          <a:xfrm>
            <a:off x="6388869" y="2758495"/>
            <a:ext cx="2348882" cy="119061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2348882" y="0"/>
                </a:moveTo>
                <a:lnTo>
                  <a:pt x="2348882" y="1054732"/>
                </a:lnTo>
                <a:lnTo>
                  <a:pt x="0" y="1054732"/>
                </a:lnTo>
                <a:lnTo>
                  <a:pt x="0" y="1190618"/>
                </a:lnTo>
              </a:path>
            </a:pathLst>
          </a:custGeom>
          <a:noFill/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2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手繪多邊形 12"/>
          <p:cNvSpPr/>
          <p:nvPr/>
        </p:nvSpPr>
        <p:spPr>
          <a:xfrm>
            <a:off x="8090677" y="2111420"/>
            <a:ext cx="1294150" cy="647075"/>
          </a:xfrm>
          <a:custGeom>
            <a:avLst/>
            <a:gdLst>
              <a:gd name="connsiteX0" fmla="*/ 0 w 1294150"/>
              <a:gd name="connsiteY0" fmla="*/ 0 h 647075"/>
              <a:gd name="connsiteX1" fmla="*/ 1294150 w 1294150"/>
              <a:gd name="connsiteY1" fmla="*/ 0 h 647075"/>
              <a:gd name="connsiteX2" fmla="*/ 1294150 w 1294150"/>
              <a:gd name="connsiteY2" fmla="*/ 647075 h 647075"/>
              <a:gd name="connsiteX3" fmla="*/ 0 w 1294150"/>
              <a:gd name="connsiteY3" fmla="*/ 647075 h 647075"/>
              <a:gd name="connsiteX4" fmla="*/ 0 w 1294150"/>
              <a:gd name="connsiteY4" fmla="*/ 0 h 64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4150" h="647075">
                <a:moveTo>
                  <a:pt x="0" y="0"/>
                </a:moveTo>
                <a:lnTo>
                  <a:pt x="1294150" y="0"/>
                </a:lnTo>
                <a:lnTo>
                  <a:pt x="1294150" y="647075"/>
                </a:lnTo>
                <a:lnTo>
                  <a:pt x="0" y="64707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dirty="0"/>
              <a:t>毛黴菌</a:t>
            </a:r>
            <a:endParaRPr lang="zh-TW" altLang="en-US" sz="2000" kern="1200" dirty="0"/>
          </a:p>
        </p:txBody>
      </p:sp>
      <p:sp>
        <p:nvSpPr>
          <p:cNvPr id="14" name="手繪多邊形 13"/>
          <p:cNvSpPr/>
          <p:nvPr/>
        </p:nvSpPr>
        <p:spPr>
          <a:xfrm>
            <a:off x="5741794" y="3949113"/>
            <a:ext cx="1294150" cy="647075"/>
          </a:xfrm>
          <a:custGeom>
            <a:avLst/>
            <a:gdLst>
              <a:gd name="connsiteX0" fmla="*/ 0 w 1294150"/>
              <a:gd name="connsiteY0" fmla="*/ 0 h 647075"/>
              <a:gd name="connsiteX1" fmla="*/ 1294150 w 1294150"/>
              <a:gd name="connsiteY1" fmla="*/ 0 h 647075"/>
              <a:gd name="connsiteX2" fmla="*/ 1294150 w 1294150"/>
              <a:gd name="connsiteY2" fmla="*/ 647075 h 647075"/>
              <a:gd name="connsiteX3" fmla="*/ 0 w 1294150"/>
              <a:gd name="connsiteY3" fmla="*/ 647075 h 647075"/>
              <a:gd name="connsiteX4" fmla="*/ 0 w 1294150"/>
              <a:gd name="connsiteY4" fmla="*/ 0 h 64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4150" h="647075">
                <a:moveTo>
                  <a:pt x="0" y="0"/>
                </a:moveTo>
                <a:lnTo>
                  <a:pt x="1294150" y="0"/>
                </a:lnTo>
                <a:lnTo>
                  <a:pt x="1294150" y="647075"/>
                </a:lnTo>
                <a:lnTo>
                  <a:pt x="0" y="64707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kern="1200" dirty="0" smtClean="0"/>
              <a:t>有孢子</a:t>
            </a:r>
            <a:endParaRPr lang="zh-TW" altLang="en-US" sz="2000" kern="1200" dirty="0"/>
          </a:p>
        </p:txBody>
      </p:sp>
      <p:sp>
        <p:nvSpPr>
          <p:cNvPr id="15" name="手繪多邊形 14"/>
          <p:cNvSpPr/>
          <p:nvPr/>
        </p:nvSpPr>
        <p:spPr>
          <a:xfrm>
            <a:off x="7307716" y="3949113"/>
            <a:ext cx="1294150" cy="647075"/>
          </a:xfrm>
          <a:custGeom>
            <a:avLst/>
            <a:gdLst>
              <a:gd name="connsiteX0" fmla="*/ 0 w 1294150"/>
              <a:gd name="connsiteY0" fmla="*/ 0 h 647075"/>
              <a:gd name="connsiteX1" fmla="*/ 1294150 w 1294150"/>
              <a:gd name="connsiteY1" fmla="*/ 0 h 647075"/>
              <a:gd name="connsiteX2" fmla="*/ 1294150 w 1294150"/>
              <a:gd name="connsiteY2" fmla="*/ 647075 h 647075"/>
              <a:gd name="connsiteX3" fmla="*/ 0 w 1294150"/>
              <a:gd name="connsiteY3" fmla="*/ 647075 h 647075"/>
              <a:gd name="connsiteX4" fmla="*/ 0 w 1294150"/>
              <a:gd name="connsiteY4" fmla="*/ 0 h 64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4150" h="647075">
                <a:moveTo>
                  <a:pt x="0" y="0"/>
                </a:moveTo>
                <a:lnTo>
                  <a:pt x="1294150" y="0"/>
                </a:lnTo>
                <a:lnTo>
                  <a:pt x="1294150" y="647075"/>
                </a:lnTo>
                <a:lnTo>
                  <a:pt x="0" y="64707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kern="1200" dirty="0" smtClean="0"/>
              <a:t>有細胞壁</a:t>
            </a:r>
            <a:endParaRPr lang="zh-TW" altLang="en-US" sz="2000" kern="1200" dirty="0"/>
          </a:p>
        </p:txBody>
      </p:sp>
      <p:sp>
        <p:nvSpPr>
          <p:cNvPr id="16" name="手繪多邊形 15"/>
          <p:cNvSpPr/>
          <p:nvPr/>
        </p:nvSpPr>
        <p:spPr>
          <a:xfrm>
            <a:off x="8873638" y="3949113"/>
            <a:ext cx="1294150" cy="647075"/>
          </a:xfrm>
          <a:custGeom>
            <a:avLst/>
            <a:gdLst>
              <a:gd name="connsiteX0" fmla="*/ 0 w 1294150"/>
              <a:gd name="connsiteY0" fmla="*/ 0 h 647075"/>
              <a:gd name="connsiteX1" fmla="*/ 1294150 w 1294150"/>
              <a:gd name="connsiteY1" fmla="*/ 0 h 647075"/>
              <a:gd name="connsiteX2" fmla="*/ 1294150 w 1294150"/>
              <a:gd name="connsiteY2" fmla="*/ 647075 h 647075"/>
              <a:gd name="connsiteX3" fmla="*/ 0 w 1294150"/>
              <a:gd name="connsiteY3" fmla="*/ 647075 h 647075"/>
              <a:gd name="connsiteX4" fmla="*/ 0 w 1294150"/>
              <a:gd name="connsiteY4" fmla="*/ 0 h 64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4150" h="647075">
                <a:moveTo>
                  <a:pt x="0" y="0"/>
                </a:moveTo>
                <a:lnTo>
                  <a:pt x="1294150" y="0"/>
                </a:lnTo>
                <a:lnTo>
                  <a:pt x="1294150" y="647075"/>
                </a:lnTo>
                <a:lnTo>
                  <a:pt x="0" y="64707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kern="1200" dirty="0" smtClean="0"/>
              <a:t>沒有葉綠體</a:t>
            </a:r>
            <a:endParaRPr lang="zh-TW" altLang="en-US" sz="2000" kern="1200" dirty="0"/>
          </a:p>
        </p:txBody>
      </p:sp>
      <p:sp>
        <p:nvSpPr>
          <p:cNvPr id="17" name="手繪多邊形 16"/>
          <p:cNvSpPr/>
          <p:nvPr/>
        </p:nvSpPr>
        <p:spPr>
          <a:xfrm>
            <a:off x="10439560" y="3949113"/>
            <a:ext cx="1294150" cy="647075"/>
          </a:xfrm>
          <a:custGeom>
            <a:avLst/>
            <a:gdLst>
              <a:gd name="connsiteX0" fmla="*/ 0 w 1294150"/>
              <a:gd name="connsiteY0" fmla="*/ 0 h 647075"/>
              <a:gd name="connsiteX1" fmla="*/ 1294150 w 1294150"/>
              <a:gd name="connsiteY1" fmla="*/ 0 h 647075"/>
              <a:gd name="connsiteX2" fmla="*/ 1294150 w 1294150"/>
              <a:gd name="connsiteY2" fmla="*/ 647075 h 647075"/>
              <a:gd name="connsiteX3" fmla="*/ 0 w 1294150"/>
              <a:gd name="connsiteY3" fmla="*/ 647075 h 647075"/>
              <a:gd name="connsiteX4" fmla="*/ 0 w 1294150"/>
              <a:gd name="connsiteY4" fmla="*/ 0 h 64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4150" h="647075">
                <a:moveTo>
                  <a:pt x="0" y="0"/>
                </a:moveTo>
                <a:lnTo>
                  <a:pt x="1294150" y="0"/>
                </a:lnTo>
                <a:lnTo>
                  <a:pt x="1294150" y="647075"/>
                </a:lnTo>
                <a:lnTo>
                  <a:pt x="0" y="64707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kern="1200" dirty="0" smtClean="0"/>
              <a:t>有粒腺體</a:t>
            </a:r>
            <a:endParaRPr lang="zh-TW" altLang="en-US" sz="2000" kern="1200" dirty="0"/>
          </a:p>
        </p:txBody>
      </p:sp>
      <p:sp>
        <p:nvSpPr>
          <p:cNvPr id="18" name="手繪多邊形 17"/>
          <p:cNvSpPr/>
          <p:nvPr/>
        </p:nvSpPr>
        <p:spPr>
          <a:xfrm>
            <a:off x="7307716" y="3030266"/>
            <a:ext cx="1294150" cy="647075"/>
          </a:xfrm>
          <a:custGeom>
            <a:avLst/>
            <a:gdLst>
              <a:gd name="connsiteX0" fmla="*/ 0 w 1294150"/>
              <a:gd name="connsiteY0" fmla="*/ 0 h 647075"/>
              <a:gd name="connsiteX1" fmla="*/ 1294150 w 1294150"/>
              <a:gd name="connsiteY1" fmla="*/ 0 h 647075"/>
              <a:gd name="connsiteX2" fmla="*/ 1294150 w 1294150"/>
              <a:gd name="connsiteY2" fmla="*/ 647075 h 647075"/>
              <a:gd name="connsiteX3" fmla="*/ 0 w 1294150"/>
              <a:gd name="connsiteY3" fmla="*/ 647075 h 647075"/>
              <a:gd name="connsiteX4" fmla="*/ 0 w 1294150"/>
              <a:gd name="connsiteY4" fmla="*/ 0 h 64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4150" h="647075">
                <a:moveTo>
                  <a:pt x="0" y="0"/>
                </a:moveTo>
                <a:lnTo>
                  <a:pt x="1294150" y="0"/>
                </a:lnTo>
                <a:lnTo>
                  <a:pt x="1294150" y="647075"/>
                </a:lnTo>
                <a:lnTo>
                  <a:pt x="0" y="64707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kern="1200" dirty="0" smtClean="0"/>
              <a:t>菌物界</a:t>
            </a:r>
            <a:endParaRPr lang="zh-TW" altLang="en-US" sz="2000" kern="1200" dirty="0"/>
          </a:p>
        </p:txBody>
      </p:sp>
      <p:sp>
        <p:nvSpPr>
          <p:cNvPr id="19" name="手繪多邊形 18"/>
          <p:cNvSpPr/>
          <p:nvPr/>
        </p:nvSpPr>
        <p:spPr>
          <a:xfrm>
            <a:off x="8873638" y="3030266"/>
            <a:ext cx="1294150" cy="647075"/>
          </a:xfrm>
          <a:custGeom>
            <a:avLst/>
            <a:gdLst>
              <a:gd name="connsiteX0" fmla="*/ 0 w 1294150"/>
              <a:gd name="connsiteY0" fmla="*/ 0 h 647075"/>
              <a:gd name="connsiteX1" fmla="*/ 1294150 w 1294150"/>
              <a:gd name="connsiteY1" fmla="*/ 0 h 647075"/>
              <a:gd name="connsiteX2" fmla="*/ 1294150 w 1294150"/>
              <a:gd name="connsiteY2" fmla="*/ 647075 h 647075"/>
              <a:gd name="connsiteX3" fmla="*/ 0 w 1294150"/>
              <a:gd name="connsiteY3" fmla="*/ 647075 h 647075"/>
              <a:gd name="connsiteX4" fmla="*/ 0 w 1294150"/>
              <a:gd name="connsiteY4" fmla="*/ 0 h 64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4150" h="647075">
                <a:moveTo>
                  <a:pt x="0" y="0"/>
                </a:moveTo>
                <a:lnTo>
                  <a:pt x="1294150" y="0"/>
                </a:lnTo>
                <a:lnTo>
                  <a:pt x="1294150" y="647075"/>
                </a:lnTo>
                <a:lnTo>
                  <a:pt x="0" y="64707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kern="1200" dirty="0" smtClean="0"/>
              <a:t>真核生物</a:t>
            </a:r>
            <a:endParaRPr lang="zh-TW" altLang="en-US" sz="2000" kern="1200" dirty="0"/>
          </a:p>
        </p:txBody>
      </p:sp>
      <p:sp>
        <p:nvSpPr>
          <p:cNvPr id="20" name="AutoShape 6"/>
          <p:cNvSpPr/>
          <p:nvPr/>
        </p:nvSpPr>
        <p:spPr>
          <a:xfrm rot="-4096333">
            <a:off x="8267828" y="911135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1" name="AutoShape 6"/>
          <p:cNvSpPr/>
          <p:nvPr/>
        </p:nvSpPr>
        <p:spPr>
          <a:xfrm rot="-4096333">
            <a:off x="4273057" y="1502807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2" name="矩形 21"/>
          <p:cNvSpPr/>
          <p:nvPr/>
        </p:nvSpPr>
        <p:spPr>
          <a:xfrm>
            <a:off x="88805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23" name="矩形 22"/>
          <p:cNvSpPr/>
          <p:nvPr/>
        </p:nvSpPr>
        <p:spPr>
          <a:xfrm>
            <a:off x="5827789" y="6254881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能知道真菌分類特徵</a:t>
            </a:r>
          </a:p>
        </p:txBody>
      </p:sp>
      <p:sp>
        <p:nvSpPr>
          <p:cNvPr id="24" name="矩形 23"/>
          <p:cNvSpPr/>
          <p:nvPr/>
        </p:nvSpPr>
        <p:spPr>
          <a:xfrm>
            <a:off x="3587347" y="1856773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679898" y="222791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5.65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16.48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643408" y="286133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5.34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14.63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643408" y="3457171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80.09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55.57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643408" y="406827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8.82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12.97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0.802</a:t>
            </a:r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0.801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矩形 31"/>
          <p:cNvSpPr/>
          <p:nvPr/>
        </p:nvSpPr>
        <p:spPr>
          <a:xfrm>
            <a:off x="46336" y="21336"/>
            <a:ext cx="800219" cy="6084358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3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標楷體" panose="03000509000000000000" pitchFamily="65" charset="-120"/>
                <a:ea typeface="標楷體" panose="03000509000000000000" pitchFamily="65" charset="-120"/>
              </a:rPr>
              <a:t>評量基本的自然科學知識與概念</a:t>
            </a:r>
          </a:p>
        </p:txBody>
      </p:sp>
    </p:spTree>
    <p:extLst>
      <p:ext uri="{BB962C8B-B14F-4D97-AF65-F5344CB8AC3E}">
        <p14:creationId xmlns:p14="http://schemas.microsoft.com/office/powerpoint/2010/main" val="162546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7338" y="2000518"/>
            <a:ext cx="5271228" cy="3307353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10065139" y="6109558"/>
            <a:ext cx="2117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80654" y="536286"/>
            <a:ext cx="103447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zh-TW" sz="2800" spc="-1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圖</a:t>
            </a:r>
            <a:r>
              <a:rPr lang="en-US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三</a:t>
            </a:r>
            <a:r>
              <a:rPr lang="en-US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為某港口</a:t>
            </a:r>
            <a:r>
              <a:rPr lang="en-US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8/11</a:t>
            </a:r>
            <a:r>
              <a:rPr lang="zh-TW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～</a:t>
            </a:r>
            <a:r>
              <a:rPr lang="en-US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8/14</a:t>
            </a:r>
            <a:r>
              <a:rPr lang="zh-TW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的潮汐變化圖，根據圖中資訊判斷，</a:t>
            </a:r>
            <a:r>
              <a:rPr lang="en-US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8/11</a:t>
            </a:r>
            <a:r>
              <a:rPr lang="zh-TW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的潮差與</a:t>
            </a:r>
            <a:r>
              <a:rPr lang="en-US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8/14</a:t>
            </a:r>
            <a:r>
              <a:rPr lang="zh-TW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的潮差約相差多少公尺？</a:t>
            </a:r>
            <a:r>
              <a:rPr lang="en-US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endParaRPr lang="en-US" altLang="zh-TW" sz="1050" spc="-1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360363" indent="-360363">
              <a:lnSpc>
                <a:spcPct val="150000"/>
              </a:lnSpc>
            </a:pPr>
            <a:r>
              <a:rPr lang="zh-TW" altLang="en-US" sz="2800" spc="-1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800" spc="-1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A) 2			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360363" indent="-360363">
              <a:lnSpc>
                <a:spcPct val="150000"/>
              </a:lnSpc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B) 4</a:t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(C) 5				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360363" indent="-360363">
              <a:lnSpc>
                <a:spcPct val="150000"/>
              </a:lnSpc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D) 8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橢圓 2"/>
          <p:cNvSpPr/>
          <p:nvPr/>
        </p:nvSpPr>
        <p:spPr>
          <a:xfrm>
            <a:off x="6498515" y="2357718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6722915" y="4434604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5418974" y="5229725"/>
            <a:ext cx="18004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8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潮差</a:t>
            </a:r>
            <a:r>
              <a:rPr lang="en-US" altLang="zh-TW" sz="28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5</a:t>
            </a:r>
            <a:r>
              <a:rPr lang="zh-TW" altLang="en-US" sz="28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公尺</a:t>
            </a:r>
            <a:endParaRPr lang="zh-TW" altLang="en-US" sz="28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橢圓 8"/>
          <p:cNvSpPr/>
          <p:nvPr/>
        </p:nvSpPr>
        <p:spPr>
          <a:xfrm>
            <a:off x="8892092" y="2770095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9161315" y="4022227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8472342" y="5245258"/>
            <a:ext cx="180049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8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潮差</a:t>
            </a:r>
            <a:r>
              <a:rPr lang="en-US" altLang="zh-TW" sz="28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28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公尺</a:t>
            </a:r>
            <a:endParaRPr lang="zh-TW" altLang="en-US" sz="28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8805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13" name="矩形 12"/>
          <p:cNvSpPr/>
          <p:nvPr/>
        </p:nvSpPr>
        <p:spPr>
          <a:xfrm>
            <a:off x="5827789" y="6254881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能知道潮差的定義</a:t>
            </a:r>
          </a:p>
        </p:txBody>
      </p:sp>
      <p:sp>
        <p:nvSpPr>
          <p:cNvPr id="14" name="矩形 13"/>
          <p:cNvSpPr/>
          <p:nvPr/>
        </p:nvSpPr>
        <p:spPr>
          <a:xfrm>
            <a:off x="2637528" y="1888908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727117" y="2289018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78.36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45.71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690627" y="2907204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13.56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29.80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690627" y="356399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5.51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16.34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690627" y="4220820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2.45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7.74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0.780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0.784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3676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animBg="1"/>
      <p:bldP spid="8" grpId="0" animBg="1"/>
      <p:bldP spid="4" grpId="0"/>
      <p:bldP spid="9" grpId="0" animBg="1"/>
      <p:bldP spid="10" grpId="0" animBg="1"/>
      <p:bldP spid="11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9408" y="1390230"/>
            <a:ext cx="2917234" cy="3138924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0088755" y="6148150"/>
            <a:ext cx="2117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14400" y="0"/>
            <a:ext cx="10649527" cy="4455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>
              <a:lnSpc>
                <a:spcPct val="150000"/>
              </a:lnSpc>
            </a:pPr>
            <a:r>
              <a:rPr lang="en-US" altLang="zh-TW" sz="2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2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阿</a:t>
            </a:r>
            <a:r>
              <a:rPr lang="zh-TW" altLang="en-US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東進行「水溫與加熱時間的關係」實驗，其裝置如圖</a:t>
            </a:r>
            <a:r>
              <a:rPr lang="en-US" altLang="zh-TW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en-US" altLang="zh-TW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所示。老師看到實驗裝置後，建議他改善測量水溫的方式，阿東進行下列哪一個改善方式最合適？</a:t>
            </a:r>
          </a:p>
          <a:p>
            <a:pPr>
              <a:lnSpc>
                <a:spcPct val="150000"/>
              </a:lnSpc>
            </a:pPr>
            <a:r>
              <a:rPr lang="zh-TW" altLang="en-US" sz="2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2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en-US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將溫度計懸吊在水中，不接觸杯底</a:t>
            </a:r>
          </a:p>
          <a:p>
            <a:pPr>
              <a:lnSpc>
                <a:spcPct val="150000"/>
              </a:lnSpc>
            </a:pPr>
            <a:r>
              <a:rPr lang="zh-TW" altLang="en-US" sz="2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2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B)</a:t>
            </a:r>
            <a:r>
              <a:rPr lang="zh-TW" altLang="en-US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調整支架使酒精燈的火焰靠近溫度計</a:t>
            </a:r>
          </a:p>
          <a:p>
            <a:pPr>
              <a:lnSpc>
                <a:spcPct val="150000"/>
              </a:lnSpc>
            </a:pPr>
            <a:r>
              <a:rPr lang="zh-TW" altLang="en-US" sz="2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2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C)</a:t>
            </a:r>
            <a:r>
              <a:rPr lang="zh-TW" altLang="en-US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拿溫度計攪拌杯中的水，使水溫均勻</a:t>
            </a:r>
          </a:p>
          <a:p>
            <a:pPr>
              <a:lnSpc>
                <a:spcPct val="150000"/>
              </a:lnSpc>
            </a:pPr>
            <a:r>
              <a:rPr lang="zh-TW" altLang="en-US" sz="2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2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D)</a:t>
            </a:r>
            <a:r>
              <a:rPr lang="zh-TW" altLang="en-US" sz="2700" dirty="0">
                <a:latin typeface="標楷體" panose="03000509000000000000" pitchFamily="65" charset="-120"/>
                <a:ea typeface="標楷體" panose="03000509000000000000" pitchFamily="65" charset="-120"/>
              </a:rPr>
              <a:t>將酒精燈的酒精裝滿，使火焰大小固定</a:t>
            </a:r>
          </a:p>
        </p:txBody>
      </p:sp>
      <p:sp>
        <p:nvSpPr>
          <p:cNvPr id="7" name="圓角矩形 6"/>
          <p:cNvSpPr/>
          <p:nvPr/>
        </p:nvSpPr>
        <p:spPr>
          <a:xfrm>
            <a:off x="5827059" y="815788"/>
            <a:ext cx="3119717" cy="39444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5396752" y="2030309"/>
            <a:ext cx="1855695" cy="39444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乘號 2"/>
          <p:cNvSpPr/>
          <p:nvPr/>
        </p:nvSpPr>
        <p:spPr>
          <a:xfrm>
            <a:off x="6060140" y="2635625"/>
            <a:ext cx="672353" cy="502023"/>
          </a:xfrm>
          <a:prstGeom prst="mathMultipl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乘號 8"/>
          <p:cNvSpPr/>
          <p:nvPr/>
        </p:nvSpPr>
        <p:spPr>
          <a:xfrm>
            <a:off x="3388658" y="3199011"/>
            <a:ext cx="672353" cy="502023"/>
          </a:xfrm>
          <a:prstGeom prst="mathMultipl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乘號 9"/>
          <p:cNvSpPr/>
          <p:nvPr/>
        </p:nvSpPr>
        <p:spPr>
          <a:xfrm>
            <a:off x="4410634" y="3854825"/>
            <a:ext cx="672353" cy="502023"/>
          </a:xfrm>
          <a:prstGeom prst="mathMultipl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7260633" y="1935145"/>
            <a:ext cx="5526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ingdings 2" pitchFamily="18" charset="2"/>
                <a:ea typeface="標楷體" pitchFamily="65" charset="-120"/>
              </a:rPr>
              <a:t></a:t>
            </a:r>
          </a:p>
        </p:txBody>
      </p:sp>
      <p:sp>
        <p:nvSpPr>
          <p:cNvPr id="12" name="AutoShape 6"/>
          <p:cNvSpPr/>
          <p:nvPr/>
        </p:nvSpPr>
        <p:spPr>
          <a:xfrm rot="-4096333">
            <a:off x="10880046" y="409113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3" name="AutoShape 6"/>
          <p:cNvSpPr/>
          <p:nvPr/>
        </p:nvSpPr>
        <p:spPr>
          <a:xfrm rot="-4096333">
            <a:off x="4685259" y="1502806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4" name="矩形 13"/>
          <p:cNvSpPr/>
          <p:nvPr/>
        </p:nvSpPr>
        <p:spPr>
          <a:xfrm>
            <a:off x="155446" y="6254881"/>
            <a:ext cx="60837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進行科學探究活動所需的規劃、執行與數據分析能力</a:t>
            </a:r>
          </a:p>
        </p:txBody>
      </p:sp>
      <p:sp>
        <p:nvSpPr>
          <p:cNvPr id="15" name="矩形 14"/>
          <p:cNvSpPr/>
          <p:nvPr/>
        </p:nvSpPr>
        <p:spPr>
          <a:xfrm>
            <a:off x="6147697" y="6257770"/>
            <a:ext cx="40318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能知道溫度計量測水溫的正確方式</a:t>
            </a:r>
          </a:p>
        </p:txBody>
      </p:sp>
      <p:sp>
        <p:nvSpPr>
          <p:cNvPr id="24" name="矩形 23"/>
          <p:cNvSpPr/>
          <p:nvPr/>
        </p:nvSpPr>
        <p:spPr>
          <a:xfrm>
            <a:off x="7541246" y="1390230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755546" y="207226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82.99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53.27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755546" y="270197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6.32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16.99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846986" y="330569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8.13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21.19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904694" y="3918856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2.49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8.22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0.780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0.784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46336" y="169112"/>
            <a:ext cx="800219" cy="4516621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標楷體" panose="03000509000000000000" pitchFamily="65" charset="-120"/>
                <a:ea typeface="標楷體" panose="03000509000000000000" pitchFamily="65" charset="-120"/>
              </a:rPr>
              <a:t>重視科學探究能力</a:t>
            </a:r>
            <a:endParaRPr lang="en-US" altLang="zh-TW" sz="4400" b="1" dirty="0">
              <a:ln w="127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51090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3" grpId="0" animBg="1"/>
      <p:bldP spid="9" grpId="0" animBg="1"/>
      <p:bldP spid="10" grpId="0" animBg="1"/>
      <p:bldP spid="11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/>
          <p:cNvSpPr txBox="1"/>
          <p:nvPr/>
        </p:nvSpPr>
        <p:spPr>
          <a:xfrm>
            <a:off x="10112585" y="6146729"/>
            <a:ext cx="20794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2656" y="86283"/>
            <a:ext cx="11619344" cy="6209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lnSpc>
                <a:spcPct val="150000"/>
              </a:lnSpc>
            </a:pPr>
            <a:r>
              <a:rPr lang="en-US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7.</a:t>
            </a: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氫氣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因燃燒過程不會產生二氧化碳，是能源轉型的目標之一。依據製造方法的不同，可將氫氣分成幾類，其中四類如表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所示。在減碳環保的要求下，期望產生的氫氣要盡量是綠氫</a:t>
            </a: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依據表中資訊，下列說明何者最合理？</a:t>
            </a:r>
          </a:p>
          <a:p>
            <a:pPr marL="358775" indent="-358775">
              <a:lnSpc>
                <a:spcPct val="150000"/>
              </a:lnSpc>
            </a:pPr>
            <a:endParaRPr lang="zh-TW" altLang="en-US" sz="23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褐氫和灰氫在製造過程會使用化石燃料，而藍氫和綠氫皆</a:t>
            </a: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沒有</a:t>
            </a: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B)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將風力發電所產生的電能，用來電解水而產生的氫氣屬於綠</a:t>
            </a: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氫</a:t>
            </a: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C)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褐氫和灰氫作為燃料，在燃燒過程需要氧氣，而藍氫和綠氫則</a:t>
            </a: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不用</a:t>
            </a:r>
            <a:endParaRPr lang="en-US" altLang="zh-TW" sz="23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D)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氫氣被分成表中的四類顏色，主要是依據製造過程消耗掉的電能多寡來分類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/>
          <a:srcRect t="31017"/>
          <a:stretch/>
        </p:blipFill>
        <p:spPr>
          <a:xfrm>
            <a:off x="1376420" y="1899644"/>
            <a:ext cx="9605808" cy="2174482"/>
          </a:xfrm>
          <a:prstGeom prst="rect">
            <a:avLst/>
          </a:prstGeom>
        </p:spPr>
      </p:pic>
      <p:sp>
        <p:nvSpPr>
          <p:cNvPr id="7" name="圓角矩形 6"/>
          <p:cNvSpPr/>
          <p:nvPr/>
        </p:nvSpPr>
        <p:spPr>
          <a:xfrm>
            <a:off x="2978389" y="2617694"/>
            <a:ext cx="293730" cy="25997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2978389" y="2959990"/>
            <a:ext cx="786787" cy="61692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" name="直線接點 2"/>
          <p:cNvCxnSpPr>
            <a:stCxn id="7" idx="0"/>
          </p:cNvCxnSpPr>
          <p:nvPr/>
        </p:nvCxnSpPr>
        <p:spPr>
          <a:xfrm flipV="1">
            <a:off x="3125254" y="2277035"/>
            <a:ext cx="639922" cy="3406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/>
          <p:cNvCxnSpPr/>
          <p:nvPr/>
        </p:nvCxnSpPr>
        <p:spPr>
          <a:xfrm flipV="1">
            <a:off x="3371782" y="2277035"/>
            <a:ext cx="393394" cy="6813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3534984" y="1899644"/>
            <a:ext cx="162095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8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化石燃料</a:t>
            </a:r>
            <a:endParaRPr lang="zh-TW" altLang="en-US" sz="28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026293" y="4926946"/>
            <a:ext cx="264687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燃燒皆需</a:t>
            </a:r>
            <a:r>
              <a:rPr lang="zh-TW" altLang="en-US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氧氣助燃</a:t>
            </a:r>
            <a:endParaRPr lang="zh-TW" altLang="en-US" sz="2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6639725" y="4074126"/>
            <a:ext cx="592908" cy="43512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7" name="直線接點 16"/>
          <p:cNvCxnSpPr/>
          <p:nvPr/>
        </p:nvCxnSpPr>
        <p:spPr>
          <a:xfrm flipH="1" flipV="1">
            <a:off x="3765176" y="3419701"/>
            <a:ext cx="3247280" cy="6544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圓角矩形 19"/>
          <p:cNvSpPr/>
          <p:nvPr/>
        </p:nvSpPr>
        <p:spPr>
          <a:xfrm>
            <a:off x="9427351" y="243684"/>
            <a:ext cx="1172733" cy="4286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圓角矩形 20"/>
          <p:cNvSpPr/>
          <p:nvPr/>
        </p:nvSpPr>
        <p:spPr>
          <a:xfrm>
            <a:off x="6796394" y="772199"/>
            <a:ext cx="1240789" cy="4286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圓角矩形 21"/>
          <p:cNvSpPr/>
          <p:nvPr/>
        </p:nvSpPr>
        <p:spPr>
          <a:xfrm>
            <a:off x="1877052" y="1305398"/>
            <a:ext cx="695540" cy="4286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圓角矩形 17"/>
          <p:cNvSpPr/>
          <p:nvPr/>
        </p:nvSpPr>
        <p:spPr>
          <a:xfrm>
            <a:off x="7545776" y="4092056"/>
            <a:ext cx="592908" cy="43512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8883667" y="4565491"/>
            <a:ext cx="5526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ingdings 2" pitchFamily="18" charset="2"/>
                <a:ea typeface="標楷體" pitchFamily="65" charset="-120"/>
              </a:rPr>
              <a:t></a:t>
            </a:r>
          </a:p>
        </p:txBody>
      </p:sp>
      <p:sp>
        <p:nvSpPr>
          <p:cNvPr id="25" name="AutoShape 6"/>
          <p:cNvSpPr/>
          <p:nvPr/>
        </p:nvSpPr>
        <p:spPr>
          <a:xfrm rot="-4096333">
            <a:off x="8389962" y="456581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6" name="AutoShape 6"/>
          <p:cNvSpPr/>
          <p:nvPr/>
        </p:nvSpPr>
        <p:spPr>
          <a:xfrm rot="-4096333">
            <a:off x="6097524" y="954946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7" name="AutoShape 6"/>
          <p:cNvSpPr/>
          <p:nvPr/>
        </p:nvSpPr>
        <p:spPr>
          <a:xfrm rot="-4096333">
            <a:off x="2367138" y="1480662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8" name="AutoShape 6"/>
          <p:cNvSpPr/>
          <p:nvPr/>
        </p:nvSpPr>
        <p:spPr>
          <a:xfrm rot="-4096333">
            <a:off x="7136845" y="1508566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9" name="圓角矩形 28"/>
          <p:cNvSpPr/>
          <p:nvPr/>
        </p:nvSpPr>
        <p:spPr>
          <a:xfrm>
            <a:off x="6392062" y="5675764"/>
            <a:ext cx="1240789" cy="4286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0" name="直線接點 29"/>
          <p:cNvCxnSpPr/>
          <p:nvPr/>
        </p:nvCxnSpPr>
        <p:spPr>
          <a:xfrm flipH="1">
            <a:off x="7632851" y="672353"/>
            <a:ext cx="2784137" cy="5033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/>
          <p:cNvSpPr/>
          <p:nvPr/>
        </p:nvSpPr>
        <p:spPr>
          <a:xfrm>
            <a:off x="88805" y="6254881"/>
            <a:ext cx="300595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科學資料的閱讀與理解</a:t>
            </a:r>
          </a:p>
        </p:txBody>
      </p:sp>
      <p:sp>
        <p:nvSpPr>
          <p:cNvPr id="32" name="矩形 31"/>
          <p:cNvSpPr/>
          <p:nvPr/>
        </p:nvSpPr>
        <p:spPr>
          <a:xfrm>
            <a:off x="3418002" y="6240209"/>
            <a:ext cx="639149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能依據所提供之資訊與電化學概念做出合理的判斷</a:t>
            </a:r>
          </a:p>
        </p:txBody>
      </p:sp>
      <p:sp>
        <p:nvSpPr>
          <p:cNvPr id="33" name="矩形 32"/>
          <p:cNvSpPr/>
          <p:nvPr/>
        </p:nvSpPr>
        <p:spPr>
          <a:xfrm>
            <a:off x="10330770" y="3706797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576509" y="415784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4.97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14.63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0556578" y="468686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77.57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37.63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568081" y="520394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10.32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28.49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0671065" y="576002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7.02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18.79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310384" y="1822699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0274297" y="2222809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0.779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0.776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630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 animBg="1"/>
      <p:bldP spid="9" grpId="0" animBg="1"/>
      <p:bldP spid="11" grpId="0"/>
      <p:bldP spid="15" grpId="0"/>
      <p:bldP spid="16" grpId="0" animBg="1"/>
      <p:bldP spid="20" grpId="0" animBg="1"/>
      <p:bldP spid="21" grpId="0" animBg="1"/>
      <p:bldP spid="22" grpId="0" animBg="1"/>
      <p:bldP spid="18" grpId="0" animBg="1"/>
      <p:bldP spid="24" grpId="0"/>
      <p:bldP spid="29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0091778" y="6135087"/>
            <a:ext cx="20938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C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66617" y="18475"/>
            <a:ext cx="10963566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7690" indent="-567690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en-US" altLang="zh-TW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8.</a:t>
            </a:r>
            <a:r>
              <a:rPr lang="zh-TW" altLang="zh-TW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「</a:t>
            </a:r>
            <a:r>
              <a:rPr lang="zh-TW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若食物中所含的糖分容易被人體快速吸收，則會使血糖急遽上升，而引起某激素分泌增加，進而造成血糖快速下降，甚至形成餐後血糖過低的現象。</a:t>
            </a:r>
            <a:r>
              <a:rPr lang="zh-TW" altLang="zh-TW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」根據</a:t>
            </a:r>
            <a:r>
              <a:rPr lang="zh-TW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上述，有關此激素的敘述，下列何者正確？</a:t>
            </a:r>
            <a:r>
              <a:rPr lang="en-US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</a:br>
            <a:endParaRPr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標楷體 副浡渀."/>
            </a:endParaRPr>
          </a:p>
          <a:p>
            <a:pPr marL="567690" indent="-567690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zh-TW" alt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      </a:t>
            </a:r>
            <a:r>
              <a:rPr lang="en-US" altLang="zh-TW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A)</a:t>
            </a:r>
            <a:r>
              <a:rPr lang="zh-TW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是由肝臟分泌的胰島素</a:t>
            </a:r>
            <a:r>
              <a:rPr lang="en-US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(B)</a:t>
            </a:r>
            <a:r>
              <a:rPr lang="zh-TW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是由肝臟分泌的升糖素</a:t>
            </a:r>
            <a:r>
              <a:rPr lang="en-US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(C)</a:t>
            </a:r>
            <a:r>
              <a:rPr lang="zh-TW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是由胰島分泌的胰島素</a:t>
            </a:r>
            <a:r>
              <a:rPr lang="en-US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(D)</a:t>
            </a:r>
            <a:r>
              <a:rPr lang="zh-TW" altLang="zh-TW" sz="2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是由胰島分泌的升糖素</a:t>
            </a:r>
            <a:endParaRPr lang="zh-TW" altLang="zh-TW" sz="26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2061882" y="806823"/>
            <a:ext cx="6051177" cy="39444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AutoShape 6"/>
          <p:cNvSpPr/>
          <p:nvPr/>
        </p:nvSpPr>
        <p:spPr>
          <a:xfrm rot="-4096333">
            <a:off x="2713023" y="1555582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AutoShape 6"/>
          <p:cNvSpPr/>
          <p:nvPr/>
        </p:nvSpPr>
        <p:spPr>
          <a:xfrm rot="-4096333">
            <a:off x="9875823" y="1555582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矩形 7"/>
          <p:cNvSpPr/>
          <p:nvPr/>
        </p:nvSpPr>
        <p:spPr>
          <a:xfrm>
            <a:off x="88805" y="6254881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9" name="矩形 8"/>
          <p:cNvSpPr/>
          <p:nvPr/>
        </p:nvSpPr>
        <p:spPr>
          <a:xfrm>
            <a:off x="5827789" y="6254881"/>
            <a:ext cx="38779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能了解胰島素的特徵與功能</a:t>
            </a:r>
          </a:p>
        </p:txBody>
      </p:sp>
      <p:sp>
        <p:nvSpPr>
          <p:cNvPr id="10" name="矩形 9"/>
          <p:cNvSpPr/>
          <p:nvPr/>
        </p:nvSpPr>
        <p:spPr>
          <a:xfrm>
            <a:off x="5197896" y="1849931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287485" y="229098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19.77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32.30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250995" y="286822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7.38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19.28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250995" y="3484076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66.54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30.64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250995" y="4045363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6.22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17.34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0.660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0.665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3112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0084625" y="6135087"/>
            <a:ext cx="20938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C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42107" y="507589"/>
            <a:ext cx="1104669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8288" indent="-268288"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tabLst>
                <a:tab pos="542290" algn="r"/>
              </a:tabLst>
            </a:pPr>
            <a:r>
              <a:rPr lang="en-US" altLang="zh-TW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9.</a:t>
            </a:r>
            <a:r>
              <a:rPr lang="zh-TW" altLang="zh-TW" sz="26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舞臺</a:t>
            </a:r>
            <a:r>
              <a:rPr lang="zh-TW" altLang="zh-TW" sz="2600" spc="-1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劇演出時，通常會讓周遭的環境昏暗，再用聚光燈來照射演員，讓觀眾能看見演員的表演。有關觀眾能看見演員表演的敘述，下列何者最合理？</a:t>
            </a:r>
            <a:endParaRPr lang="zh-TW" altLang="zh-TW" sz="26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835025" indent="-566738" algn="just">
              <a:spcBef>
                <a:spcPts val="1200"/>
              </a:spcBef>
              <a:spcAft>
                <a:spcPts val="1200"/>
              </a:spcAft>
              <a:tabLst>
                <a:tab pos="542290" algn="r"/>
              </a:tabLst>
            </a:pPr>
            <a:r>
              <a:rPr lang="en-US" altLang="zh-TW" sz="25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3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A)</a:t>
            </a:r>
            <a:r>
              <a:rPr lang="zh-TW" altLang="zh-TW" sz="23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聚光燈發出的光線照射在演員上，演員吸收這些光線，因此觀眾能看見演員</a:t>
            </a:r>
            <a:endParaRPr lang="zh-TW" altLang="zh-TW" sz="23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835025" indent="-566738" algn="just">
              <a:spcBef>
                <a:spcPts val="1200"/>
              </a:spcBef>
              <a:spcAft>
                <a:spcPts val="1200"/>
              </a:spcAft>
              <a:tabLst>
                <a:tab pos="542290" algn="r"/>
              </a:tabLst>
            </a:pPr>
            <a:r>
              <a:rPr lang="en-US" altLang="zh-TW" sz="23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(B)</a:t>
            </a:r>
            <a:r>
              <a:rPr lang="zh-TW" altLang="zh-TW" sz="23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聚光燈發出的光線照射在演員上，演員折射這些光線，因此觀眾能看見演員</a:t>
            </a:r>
            <a:endParaRPr lang="zh-TW" altLang="zh-TW" sz="23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835025" indent="-566738" algn="just">
              <a:spcBef>
                <a:spcPts val="1200"/>
              </a:spcBef>
              <a:spcAft>
                <a:spcPts val="1200"/>
              </a:spcAft>
              <a:tabLst>
                <a:tab pos="542290" algn="r"/>
              </a:tabLst>
            </a:pPr>
            <a:r>
              <a:rPr lang="en-US" altLang="zh-TW" sz="23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(C)</a:t>
            </a:r>
            <a:r>
              <a:rPr lang="zh-TW" altLang="zh-TW" sz="23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聚光燈發出的光線照射在演員上，演員反射這些光線，因此觀眾能看見演員</a:t>
            </a:r>
            <a:endParaRPr lang="zh-TW" altLang="zh-TW" sz="23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835025" indent="-566738" algn="just">
              <a:spcBef>
                <a:spcPts val="1200"/>
              </a:spcBef>
              <a:spcAft>
                <a:spcPts val="1200"/>
              </a:spcAft>
              <a:tabLst>
                <a:tab pos="542290" algn="r"/>
              </a:tabLst>
            </a:pPr>
            <a:r>
              <a:rPr lang="en-US" altLang="zh-TW" sz="23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(D)</a:t>
            </a:r>
            <a:r>
              <a:rPr lang="zh-TW" altLang="zh-TW" sz="23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觀眾眼睛發出的光線照射在演員上，演員折射這些光線，因此觀眾能看見演員</a:t>
            </a:r>
            <a:endParaRPr lang="zh-TW" altLang="zh-TW" sz="23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4589930" y="699247"/>
            <a:ext cx="6266329" cy="39444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5298141" y="1308847"/>
            <a:ext cx="2949389" cy="39444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1676400" y="3415553"/>
            <a:ext cx="2348753" cy="39444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6687671" y="3415552"/>
            <a:ext cx="582705" cy="39444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AutoShape 6"/>
          <p:cNvSpPr/>
          <p:nvPr/>
        </p:nvSpPr>
        <p:spPr>
          <a:xfrm rot="-4096333">
            <a:off x="4192202" y="1476920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0" name="AutoShape 6"/>
          <p:cNvSpPr/>
          <p:nvPr/>
        </p:nvSpPr>
        <p:spPr>
          <a:xfrm rot="-4096333">
            <a:off x="11780739" y="1408944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矩形 10"/>
          <p:cNvSpPr/>
          <p:nvPr/>
        </p:nvSpPr>
        <p:spPr>
          <a:xfrm>
            <a:off x="88805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12" name="矩形 11"/>
          <p:cNvSpPr/>
          <p:nvPr/>
        </p:nvSpPr>
        <p:spPr>
          <a:xfrm>
            <a:off x="5200772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能知道看見物體的光線傳播機制</a:t>
            </a:r>
          </a:p>
        </p:txBody>
      </p:sp>
      <p:sp>
        <p:nvSpPr>
          <p:cNvPr id="13" name="矩形 12"/>
          <p:cNvSpPr/>
          <p:nvPr/>
        </p:nvSpPr>
        <p:spPr>
          <a:xfrm>
            <a:off x="10332563" y="1771269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0458621" y="2447359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9.45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21.52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551310" y="3055933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20.16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39.61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506923" y="380999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67.91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29.75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557599" y="4414695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2.38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8.62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0.679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0.679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336" y="21336"/>
            <a:ext cx="800219" cy="6084358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3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標楷體" panose="03000509000000000000" pitchFamily="65" charset="-120"/>
                <a:ea typeface="標楷體" panose="03000509000000000000" pitchFamily="65" charset="-120"/>
              </a:rPr>
              <a:t>評量基本的自然科學知識與概念</a:t>
            </a:r>
          </a:p>
        </p:txBody>
      </p:sp>
    </p:spTree>
    <p:extLst>
      <p:ext uri="{BB962C8B-B14F-4D97-AF65-F5344CB8AC3E}">
        <p14:creationId xmlns:p14="http://schemas.microsoft.com/office/powerpoint/2010/main" val="2113666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6" grpId="0" animBg="1"/>
      <p:bldP spid="7" grpId="0" animBg="1"/>
      <p:bldP spid="8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0103876" y="6152729"/>
            <a:ext cx="20794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78690" y="157019"/>
            <a:ext cx="11619346" cy="4847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10.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圖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五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為網友分享的海蝕平臺與火成岩脈照片，有研究指出此地的火成岩脈是岩漿侵入原有的岩層而形成，由於火成岩脈抵抗海水侵蝕的能力較原有的岩層強，因此會像牆一樣，立於海蝕平臺之上。根據上述說明，下列有關此地的火成岩脈、平臺上原有的岩層以及海水侵蝕作用的發生先後順序，何者最合理？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endParaRPr lang="en-US" altLang="zh-TW" sz="11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A)</a:t>
            </a:r>
            <a:r>
              <a:rPr lang="zh-TW" altLang="zh-TW" sz="2400" spc="-2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火成岩脈最先形成，岩層再沉積，最後海水侵蝕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(B)</a:t>
            </a:r>
            <a:r>
              <a:rPr lang="zh-TW" altLang="zh-TW" sz="2400" spc="-2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岩層最先沉積，火成岩脈再形成，最後海水侵蝕</a:t>
            </a:r>
            <a:r>
              <a:rPr lang="en-US" altLang="zh-TW" sz="2400" spc="-2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spc="-2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(C)</a:t>
            </a:r>
            <a:r>
              <a:rPr lang="zh-TW" altLang="zh-TW" sz="2400" spc="-2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海水最先侵蝕，岩層再沉積，最後火成岩脈形成</a:t>
            </a:r>
            <a:r>
              <a:rPr lang="en-US" altLang="zh-TW" sz="2400" spc="-2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spc="-2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(D)</a:t>
            </a:r>
            <a:r>
              <a:rPr lang="zh-TW" altLang="zh-TW" sz="2400" spc="-2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火成岩脈最先形成，海水再侵蝕，最後岩層沉積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7561" y="2476023"/>
            <a:ext cx="3394439" cy="2585198"/>
          </a:xfrm>
          <a:prstGeom prst="rect">
            <a:avLst/>
          </a:prstGeom>
        </p:spPr>
      </p:pic>
      <p:cxnSp>
        <p:nvCxnSpPr>
          <p:cNvPr id="10" name="直線接點 9"/>
          <p:cNvCxnSpPr/>
          <p:nvPr/>
        </p:nvCxnSpPr>
        <p:spPr>
          <a:xfrm flipV="1">
            <a:off x="895927" y="2390418"/>
            <a:ext cx="10980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圓角矩形 7"/>
          <p:cNvSpPr/>
          <p:nvPr/>
        </p:nvSpPr>
        <p:spPr>
          <a:xfrm>
            <a:off x="895928" y="862249"/>
            <a:ext cx="619108" cy="4286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6086492" y="889143"/>
            <a:ext cx="4886308" cy="4286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手繪多邊形 6"/>
          <p:cNvSpPr/>
          <p:nvPr/>
        </p:nvSpPr>
        <p:spPr>
          <a:xfrm>
            <a:off x="2716781" y="4940092"/>
            <a:ext cx="3869903" cy="500871"/>
          </a:xfrm>
          <a:custGeom>
            <a:avLst/>
            <a:gdLst>
              <a:gd name="connsiteX0" fmla="*/ 0 w 3869903"/>
              <a:gd name="connsiteY0" fmla="*/ 125218 h 500871"/>
              <a:gd name="connsiteX1" fmla="*/ 3619468 w 3869903"/>
              <a:gd name="connsiteY1" fmla="*/ 125218 h 500871"/>
              <a:gd name="connsiteX2" fmla="*/ 3619468 w 3869903"/>
              <a:gd name="connsiteY2" fmla="*/ 0 h 500871"/>
              <a:gd name="connsiteX3" fmla="*/ 3869903 w 3869903"/>
              <a:gd name="connsiteY3" fmla="*/ 250436 h 500871"/>
              <a:gd name="connsiteX4" fmla="*/ 3619468 w 3869903"/>
              <a:gd name="connsiteY4" fmla="*/ 500871 h 500871"/>
              <a:gd name="connsiteX5" fmla="*/ 3619468 w 3869903"/>
              <a:gd name="connsiteY5" fmla="*/ 375653 h 500871"/>
              <a:gd name="connsiteX6" fmla="*/ 0 w 3869903"/>
              <a:gd name="connsiteY6" fmla="*/ 375653 h 500871"/>
              <a:gd name="connsiteX7" fmla="*/ 0 w 3869903"/>
              <a:gd name="connsiteY7" fmla="*/ 125218 h 500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69903" h="500871">
                <a:moveTo>
                  <a:pt x="0" y="125218"/>
                </a:moveTo>
                <a:lnTo>
                  <a:pt x="3619468" y="125218"/>
                </a:lnTo>
                <a:lnTo>
                  <a:pt x="3619468" y="0"/>
                </a:lnTo>
                <a:lnTo>
                  <a:pt x="3869903" y="250436"/>
                </a:lnTo>
                <a:lnTo>
                  <a:pt x="3619468" y="500871"/>
                </a:lnTo>
                <a:lnTo>
                  <a:pt x="3619468" y="375653"/>
                </a:lnTo>
                <a:lnTo>
                  <a:pt x="0" y="375653"/>
                </a:lnTo>
                <a:lnTo>
                  <a:pt x="0" y="12521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4290" tIns="159508" rIns="379218" bIns="204731" numCol="1" spcCol="1270" anchor="ctr" anchorCtr="0">
            <a:noAutofit/>
          </a:bodyPr>
          <a:lstStyle/>
          <a:p>
            <a:pPr lvl="0" algn="l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900" kern="1200" dirty="0" smtClean="0"/>
              <a:t>最古老</a:t>
            </a:r>
            <a:endParaRPr lang="zh-TW" altLang="en-US" sz="900" kern="1200" dirty="0"/>
          </a:p>
        </p:txBody>
      </p:sp>
      <p:sp>
        <p:nvSpPr>
          <p:cNvPr id="16" name="手繪多邊形 15"/>
          <p:cNvSpPr/>
          <p:nvPr/>
        </p:nvSpPr>
        <p:spPr>
          <a:xfrm>
            <a:off x="2737059" y="5298336"/>
            <a:ext cx="1288089" cy="384188"/>
          </a:xfrm>
          <a:custGeom>
            <a:avLst/>
            <a:gdLst>
              <a:gd name="connsiteX0" fmla="*/ 0 w 1288089"/>
              <a:gd name="connsiteY0" fmla="*/ 0 h 384188"/>
              <a:gd name="connsiteX1" fmla="*/ 1288089 w 1288089"/>
              <a:gd name="connsiteY1" fmla="*/ 0 h 384188"/>
              <a:gd name="connsiteX2" fmla="*/ 1288089 w 1288089"/>
              <a:gd name="connsiteY2" fmla="*/ 384188 h 384188"/>
              <a:gd name="connsiteX3" fmla="*/ 0 w 1288089"/>
              <a:gd name="connsiteY3" fmla="*/ 384188 h 384188"/>
              <a:gd name="connsiteX4" fmla="*/ 0 w 1288089"/>
              <a:gd name="connsiteY4" fmla="*/ 0 h 38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8089" h="384188">
                <a:moveTo>
                  <a:pt x="0" y="0"/>
                </a:moveTo>
                <a:lnTo>
                  <a:pt x="1288089" y="0"/>
                </a:lnTo>
                <a:lnTo>
                  <a:pt x="1288089" y="384188"/>
                </a:lnTo>
                <a:lnTo>
                  <a:pt x="0" y="38418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6200" tIns="76200" rIns="76200" bIns="76200" numCol="1" spcCol="1270" anchor="t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kern="1200" dirty="0" smtClean="0"/>
              <a:t>岩層沉積</a:t>
            </a:r>
            <a:endParaRPr lang="zh-TW" altLang="en-US" sz="2000" kern="1200" dirty="0"/>
          </a:p>
        </p:txBody>
      </p:sp>
      <p:sp>
        <p:nvSpPr>
          <p:cNvPr id="17" name="手繪多邊形 16"/>
          <p:cNvSpPr/>
          <p:nvPr/>
        </p:nvSpPr>
        <p:spPr>
          <a:xfrm>
            <a:off x="4565185" y="5162135"/>
            <a:ext cx="2379891" cy="500871"/>
          </a:xfrm>
          <a:custGeom>
            <a:avLst/>
            <a:gdLst>
              <a:gd name="connsiteX0" fmla="*/ 0 w 2379891"/>
              <a:gd name="connsiteY0" fmla="*/ 125218 h 500871"/>
              <a:gd name="connsiteX1" fmla="*/ 2129456 w 2379891"/>
              <a:gd name="connsiteY1" fmla="*/ 125218 h 500871"/>
              <a:gd name="connsiteX2" fmla="*/ 2129456 w 2379891"/>
              <a:gd name="connsiteY2" fmla="*/ 0 h 500871"/>
              <a:gd name="connsiteX3" fmla="*/ 2379891 w 2379891"/>
              <a:gd name="connsiteY3" fmla="*/ 250436 h 500871"/>
              <a:gd name="connsiteX4" fmla="*/ 2129456 w 2379891"/>
              <a:gd name="connsiteY4" fmla="*/ 500871 h 500871"/>
              <a:gd name="connsiteX5" fmla="*/ 2129456 w 2379891"/>
              <a:gd name="connsiteY5" fmla="*/ 375653 h 500871"/>
              <a:gd name="connsiteX6" fmla="*/ 0 w 2379891"/>
              <a:gd name="connsiteY6" fmla="*/ 375653 h 500871"/>
              <a:gd name="connsiteX7" fmla="*/ 0 w 2379891"/>
              <a:gd name="connsiteY7" fmla="*/ 125218 h 500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79891" h="500871">
                <a:moveTo>
                  <a:pt x="0" y="125218"/>
                </a:moveTo>
                <a:lnTo>
                  <a:pt x="2129456" y="125218"/>
                </a:lnTo>
                <a:lnTo>
                  <a:pt x="2129456" y="0"/>
                </a:lnTo>
                <a:lnTo>
                  <a:pt x="2379891" y="250436"/>
                </a:lnTo>
                <a:lnTo>
                  <a:pt x="2129456" y="500871"/>
                </a:lnTo>
                <a:lnTo>
                  <a:pt x="2129456" y="375653"/>
                </a:lnTo>
                <a:lnTo>
                  <a:pt x="0" y="375653"/>
                </a:lnTo>
                <a:lnTo>
                  <a:pt x="0" y="12521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842315"/>
              <a:satOff val="-3972"/>
              <a:lumOff val="980"/>
              <a:alphaOff val="0"/>
            </a:schemeClr>
          </a:fillRef>
          <a:effectRef idx="0">
            <a:schemeClr val="accent5">
              <a:hueOff val="-842315"/>
              <a:satOff val="-3972"/>
              <a:lumOff val="98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4290" tIns="159508" rIns="379218" bIns="204731" numCol="1" spcCol="1270" anchor="ctr" anchorCtr="0">
            <a:noAutofit/>
          </a:bodyPr>
          <a:lstStyle/>
          <a:p>
            <a:pPr lvl="0" algn="l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900" kern="1200" dirty="0" smtClean="0"/>
              <a:t>後發 生</a:t>
            </a:r>
            <a:endParaRPr lang="zh-TW" altLang="en-US" sz="900" kern="1200" dirty="0"/>
          </a:p>
        </p:txBody>
      </p:sp>
      <p:sp>
        <p:nvSpPr>
          <p:cNvPr id="18" name="手繪多邊形 17"/>
          <p:cNvSpPr/>
          <p:nvPr/>
        </p:nvSpPr>
        <p:spPr>
          <a:xfrm>
            <a:off x="4569687" y="5536712"/>
            <a:ext cx="1176687" cy="414755"/>
          </a:xfrm>
          <a:custGeom>
            <a:avLst/>
            <a:gdLst>
              <a:gd name="connsiteX0" fmla="*/ 0 w 1176687"/>
              <a:gd name="connsiteY0" fmla="*/ 0 h 414755"/>
              <a:gd name="connsiteX1" fmla="*/ 1176687 w 1176687"/>
              <a:gd name="connsiteY1" fmla="*/ 0 h 414755"/>
              <a:gd name="connsiteX2" fmla="*/ 1176687 w 1176687"/>
              <a:gd name="connsiteY2" fmla="*/ 414755 h 414755"/>
              <a:gd name="connsiteX3" fmla="*/ 0 w 1176687"/>
              <a:gd name="connsiteY3" fmla="*/ 414755 h 414755"/>
              <a:gd name="connsiteX4" fmla="*/ 0 w 1176687"/>
              <a:gd name="connsiteY4" fmla="*/ 0 h 414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6687" h="414755">
                <a:moveTo>
                  <a:pt x="0" y="0"/>
                </a:moveTo>
                <a:lnTo>
                  <a:pt x="1176687" y="0"/>
                </a:lnTo>
                <a:lnTo>
                  <a:pt x="1176687" y="414755"/>
                </a:lnTo>
                <a:lnTo>
                  <a:pt x="0" y="41475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5">
              <a:hueOff val="-842315"/>
              <a:satOff val="-3972"/>
              <a:lumOff val="98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6200" tIns="76200" rIns="76200" bIns="76200" numCol="1" spcCol="1270" anchor="t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kern="1200" dirty="0" smtClean="0"/>
              <a:t>岩脈入侵</a:t>
            </a:r>
            <a:endParaRPr lang="zh-TW" altLang="en-US" sz="2000" kern="1200" dirty="0"/>
          </a:p>
        </p:txBody>
      </p:sp>
      <p:sp>
        <p:nvSpPr>
          <p:cNvPr id="19" name="手繪多邊形 18"/>
          <p:cNvSpPr/>
          <p:nvPr/>
        </p:nvSpPr>
        <p:spPr>
          <a:xfrm>
            <a:off x="6524416" y="5356540"/>
            <a:ext cx="1995596" cy="500871"/>
          </a:xfrm>
          <a:custGeom>
            <a:avLst/>
            <a:gdLst>
              <a:gd name="connsiteX0" fmla="*/ 0 w 1995596"/>
              <a:gd name="connsiteY0" fmla="*/ 125218 h 500871"/>
              <a:gd name="connsiteX1" fmla="*/ 1745161 w 1995596"/>
              <a:gd name="connsiteY1" fmla="*/ 125218 h 500871"/>
              <a:gd name="connsiteX2" fmla="*/ 1745161 w 1995596"/>
              <a:gd name="connsiteY2" fmla="*/ 0 h 500871"/>
              <a:gd name="connsiteX3" fmla="*/ 1995596 w 1995596"/>
              <a:gd name="connsiteY3" fmla="*/ 250436 h 500871"/>
              <a:gd name="connsiteX4" fmla="*/ 1745161 w 1995596"/>
              <a:gd name="connsiteY4" fmla="*/ 500871 h 500871"/>
              <a:gd name="connsiteX5" fmla="*/ 1745161 w 1995596"/>
              <a:gd name="connsiteY5" fmla="*/ 375653 h 500871"/>
              <a:gd name="connsiteX6" fmla="*/ 0 w 1995596"/>
              <a:gd name="connsiteY6" fmla="*/ 375653 h 500871"/>
              <a:gd name="connsiteX7" fmla="*/ 0 w 1995596"/>
              <a:gd name="connsiteY7" fmla="*/ 125218 h 500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95596" h="500871">
                <a:moveTo>
                  <a:pt x="0" y="125218"/>
                </a:moveTo>
                <a:lnTo>
                  <a:pt x="1745161" y="125218"/>
                </a:lnTo>
                <a:lnTo>
                  <a:pt x="1745161" y="0"/>
                </a:lnTo>
                <a:lnTo>
                  <a:pt x="1995596" y="250436"/>
                </a:lnTo>
                <a:lnTo>
                  <a:pt x="1745161" y="500871"/>
                </a:lnTo>
                <a:lnTo>
                  <a:pt x="1745161" y="375653"/>
                </a:lnTo>
                <a:lnTo>
                  <a:pt x="0" y="375653"/>
                </a:lnTo>
                <a:lnTo>
                  <a:pt x="0" y="12521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684631"/>
              <a:satOff val="-7944"/>
              <a:lumOff val="1960"/>
              <a:alphaOff val="0"/>
            </a:schemeClr>
          </a:fillRef>
          <a:effectRef idx="0">
            <a:schemeClr val="accent5">
              <a:hueOff val="-1684631"/>
              <a:satOff val="-7944"/>
              <a:lumOff val="196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4290" tIns="159508" rIns="379218" bIns="204731" numCol="1" spcCol="1270" anchor="ctr" anchorCtr="0">
            <a:noAutofit/>
          </a:bodyPr>
          <a:lstStyle/>
          <a:p>
            <a:pPr lvl="0" algn="l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900" kern="1200" dirty="0" smtClean="0"/>
              <a:t>進行中</a:t>
            </a:r>
            <a:endParaRPr lang="zh-TW" altLang="en-US" sz="900" kern="1200" dirty="0"/>
          </a:p>
        </p:txBody>
      </p:sp>
      <p:sp>
        <p:nvSpPr>
          <p:cNvPr id="20" name="手繪多邊形 19"/>
          <p:cNvSpPr/>
          <p:nvPr/>
        </p:nvSpPr>
        <p:spPr>
          <a:xfrm>
            <a:off x="6522996" y="5722400"/>
            <a:ext cx="1240444" cy="403875"/>
          </a:xfrm>
          <a:custGeom>
            <a:avLst/>
            <a:gdLst>
              <a:gd name="connsiteX0" fmla="*/ 0 w 1240444"/>
              <a:gd name="connsiteY0" fmla="*/ 0 h 403875"/>
              <a:gd name="connsiteX1" fmla="*/ 1240444 w 1240444"/>
              <a:gd name="connsiteY1" fmla="*/ 0 h 403875"/>
              <a:gd name="connsiteX2" fmla="*/ 1240444 w 1240444"/>
              <a:gd name="connsiteY2" fmla="*/ 403875 h 403875"/>
              <a:gd name="connsiteX3" fmla="*/ 0 w 1240444"/>
              <a:gd name="connsiteY3" fmla="*/ 403875 h 403875"/>
              <a:gd name="connsiteX4" fmla="*/ 0 w 1240444"/>
              <a:gd name="connsiteY4" fmla="*/ 0 h 403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0444" h="403875">
                <a:moveTo>
                  <a:pt x="0" y="0"/>
                </a:moveTo>
                <a:lnTo>
                  <a:pt x="1240444" y="0"/>
                </a:lnTo>
                <a:lnTo>
                  <a:pt x="1240444" y="403875"/>
                </a:lnTo>
                <a:lnTo>
                  <a:pt x="0" y="40387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5">
              <a:hueOff val="-1684631"/>
              <a:satOff val="-7944"/>
              <a:lumOff val="196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6200" tIns="76200" rIns="76200" bIns="76200" numCol="1" spcCol="1270" anchor="t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kern="1200" dirty="0" smtClean="0"/>
              <a:t>海水侵蝕</a:t>
            </a:r>
            <a:endParaRPr lang="zh-TW" altLang="en-US" sz="2000" kern="1200" dirty="0"/>
          </a:p>
        </p:txBody>
      </p:sp>
      <p:sp>
        <p:nvSpPr>
          <p:cNvPr id="11" name="AutoShape 6"/>
          <p:cNvSpPr/>
          <p:nvPr/>
        </p:nvSpPr>
        <p:spPr>
          <a:xfrm rot="-4096333">
            <a:off x="5070740" y="1545438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AutoShape 6"/>
          <p:cNvSpPr/>
          <p:nvPr/>
        </p:nvSpPr>
        <p:spPr>
          <a:xfrm rot="-4096333">
            <a:off x="9024175" y="2096071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3" name="圓角矩形 12"/>
          <p:cNvSpPr/>
          <p:nvPr/>
        </p:nvSpPr>
        <p:spPr>
          <a:xfrm>
            <a:off x="9768679" y="1421720"/>
            <a:ext cx="1204122" cy="4286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圓角矩形 13"/>
          <p:cNvSpPr/>
          <p:nvPr/>
        </p:nvSpPr>
        <p:spPr>
          <a:xfrm>
            <a:off x="1207385" y="1915097"/>
            <a:ext cx="1499956" cy="4286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圓角矩形 14"/>
          <p:cNvSpPr/>
          <p:nvPr/>
        </p:nvSpPr>
        <p:spPr>
          <a:xfrm>
            <a:off x="3349949" y="1958031"/>
            <a:ext cx="1858367" cy="4286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1760133" y="595558"/>
            <a:ext cx="110799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最古老</a:t>
            </a:r>
            <a:endParaRPr lang="zh-TW" altLang="en-US" sz="2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683995" y="17348"/>
            <a:ext cx="110799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後發生</a:t>
            </a:r>
            <a:endParaRPr lang="zh-TW" altLang="en-US" sz="2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761503" y="541767"/>
            <a:ext cx="110799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進行中</a:t>
            </a:r>
            <a:endParaRPr lang="zh-TW" altLang="en-US" sz="2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8805" y="6254881"/>
            <a:ext cx="4903907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3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25" name="矩形 24"/>
          <p:cNvSpPr/>
          <p:nvPr/>
        </p:nvSpPr>
        <p:spPr>
          <a:xfrm>
            <a:off x="5070260" y="6254792"/>
            <a:ext cx="4903907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3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能依據資訊判斷地質事件的先後順序</a:t>
            </a:r>
          </a:p>
        </p:txBody>
      </p:sp>
      <p:sp>
        <p:nvSpPr>
          <p:cNvPr id="26" name="矩形 25"/>
          <p:cNvSpPr/>
          <p:nvPr/>
        </p:nvSpPr>
        <p:spPr>
          <a:xfrm>
            <a:off x="6945772" y="239180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227901" y="303389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10.81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23.39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112484" y="362942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70.71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30.61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112484" y="415839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9.28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22.01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7285609" y="475542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9.05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23.42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0.708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0.707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52179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9" grpId="0" animBg="1"/>
      <p:bldP spid="7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13" grpId="0" animBg="1"/>
      <p:bldP spid="14" grpId="0" animBg="1"/>
      <p:bldP spid="15" grpId="0" animBg="1"/>
      <p:bldP spid="21" grpId="0"/>
      <p:bldP spid="22" grpId="0"/>
      <p:bldP spid="23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26835" y="104247"/>
            <a:ext cx="1080017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11.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六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為小琪進行實驗的步驟示意圖：</a:t>
            </a: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關於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此實驗，下列說明何者正確？</a:t>
            </a:r>
          </a:p>
          <a:p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步驟一蒸發皿中的物質均為反應物</a:t>
            </a:r>
          </a:p>
          <a:p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B)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步驟二的目的可以避免反應速率過快</a:t>
            </a:r>
          </a:p>
          <a:p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C)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步驟三所加入的水是催化劑</a:t>
            </a:r>
          </a:p>
          <a:p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D)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步驟四的目的是為了分離不同的生成物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t="7720"/>
          <a:stretch/>
        </p:blipFill>
        <p:spPr>
          <a:xfrm>
            <a:off x="1775499" y="646546"/>
            <a:ext cx="6832792" cy="3061026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0046861" y="6153635"/>
            <a:ext cx="21451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D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1899285" y="1302289"/>
            <a:ext cx="592908" cy="27549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560457" y="1086095"/>
            <a:ext cx="146706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0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溶解油與鹼</a:t>
            </a:r>
            <a:endParaRPr lang="en-US" altLang="zh-TW" sz="2000" b="0" cap="none" spc="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2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非反應物</a:t>
            </a:r>
            <a:endParaRPr lang="zh-TW" altLang="en-US" sz="20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3333637" y="3028874"/>
            <a:ext cx="691515" cy="45839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3981307" y="3096126"/>
            <a:ext cx="121058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0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加快反應</a:t>
            </a:r>
            <a:endParaRPr lang="zh-TW" altLang="en-US" sz="20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5601709" y="941294"/>
            <a:ext cx="467398" cy="28687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3679394" y="884674"/>
            <a:ext cx="199851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20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溶劑，非催化劑</a:t>
            </a:r>
            <a:endParaRPr lang="zh-TW" altLang="en-US" sz="20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6444390" y="1284784"/>
            <a:ext cx="1076997" cy="28687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/>
          <p:cNvSpPr/>
          <p:nvPr/>
        </p:nvSpPr>
        <p:spPr>
          <a:xfrm>
            <a:off x="6472614" y="941294"/>
            <a:ext cx="199851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20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分離肥皂與甘油</a:t>
            </a:r>
            <a:endParaRPr lang="zh-TW" altLang="en-US" sz="20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6" name="直線接點 15"/>
          <p:cNvCxnSpPr/>
          <p:nvPr/>
        </p:nvCxnSpPr>
        <p:spPr>
          <a:xfrm>
            <a:off x="1712259" y="1730188"/>
            <a:ext cx="4814663" cy="28810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接點 16"/>
          <p:cNvCxnSpPr>
            <a:stCxn id="11" idx="2"/>
          </p:cNvCxnSpPr>
          <p:nvPr/>
        </p:nvCxnSpPr>
        <p:spPr>
          <a:xfrm>
            <a:off x="4586601" y="3496236"/>
            <a:ext cx="577474" cy="144054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接點 17"/>
          <p:cNvCxnSpPr/>
          <p:nvPr/>
        </p:nvCxnSpPr>
        <p:spPr>
          <a:xfrm>
            <a:off x="4678651" y="1228165"/>
            <a:ext cx="999257" cy="41033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/>
          <p:cNvCxnSpPr/>
          <p:nvPr/>
        </p:nvCxnSpPr>
        <p:spPr>
          <a:xfrm flipH="1">
            <a:off x="5471721" y="1302289"/>
            <a:ext cx="2157244" cy="45312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7927472" y="5594986"/>
            <a:ext cx="5526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ingdings 2" pitchFamily="18" charset="2"/>
                <a:ea typeface="標楷體" pitchFamily="65" charset="-120"/>
              </a:rPr>
              <a:t></a:t>
            </a:r>
          </a:p>
        </p:txBody>
      </p:sp>
      <p:sp>
        <p:nvSpPr>
          <p:cNvPr id="19" name="矩形 18"/>
          <p:cNvSpPr/>
          <p:nvPr/>
        </p:nvSpPr>
        <p:spPr>
          <a:xfrm>
            <a:off x="88805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20" name="矩形 19"/>
          <p:cNvSpPr/>
          <p:nvPr/>
        </p:nvSpPr>
        <p:spPr>
          <a:xfrm>
            <a:off x="4763437" y="6254881"/>
            <a:ext cx="54168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能了解皂化反應與影響反應速率的因素</a:t>
            </a:r>
          </a:p>
        </p:txBody>
      </p:sp>
      <p:sp>
        <p:nvSpPr>
          <p:cNvPr id="21" name="矩形 20"/>
          <p:cNvSpPr/>
          <p:nvPr/>
        </p:nvSpPr>
        <p:spPr>
          <a:xfrm>
            <a:off x="8263585" y="3877360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256154" y="438127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10.75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21.66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286634" y="478108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4.54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16.97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301874" y="527812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6.21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20.87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268142" y="5723653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78.37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39.99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0.782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0.784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1587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  <p:bldP spid="8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25" grpId="0"/>
      <p:bldP spid="21" grpId="0"/>
      <p:bldP spid="23" grpId="0"/>
      <p:bldP spid="24" grpId="0"/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0074113" y="6130740"/>
            <a:ext cx="2117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75854" y="-80480"/>
            <a:ext cx="10723419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indent="-534988"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12.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道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耳頓提出原子說後，越來越多的科學發現及證據顯示，原始的原子說需要修正。下列哪一項最可能是因為電子的發現，原子說需要修正的內容？</a:t>
            </a:r>
          </a:p>
          <a:p>
            <a:pPr indent="534988">
              <a:lnSpc>
                <a:spcPct val="15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(A)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物質均由原子組成，原子不可再分割</a:t>
            </a:r>
          </a:p>
          <a:p>
            <a:pPr indent="534988">
              <a:lnSpc>
                <a:spcPct val="15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相同元素的原子，有相同的質量和性質</a:t>
            </a:r>
          </a:p>
          <a:p>
            <a:pPr indent="534988">
              <a:lnSpc>
                <a:spcPct val="15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不同元素的原子，有不同的質量和性質</a:t>
            </a:r>
          </a:p>
          <a:p>
            <a:pPr indent="534988">
              <a:lnSpc>
                <a:spcPct val="15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化學反應是原子的重新排列組合，形成新的物質</a:t>
            </a:r>
          </a:p>
        </p:txBody>
      </p:sp>
      <p:sp>
        <p:nvSpPr>
          <p:cNvPr id="4" name="圓角矩形 3"/>
          <p:cNvSpPr/>
          <p:nvPr/>
        </p:nvSpPr>
        <p:spPr>
          <a:xfrm>
            <a:off x="8138719" y="800690"/>
            <a:ext cx="1821069" cy="39161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2096508" y="1428219"/>
            <a:ext cx="709445" cy="37368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5108649" y="2032036"/>
            <a:ext cx="2574104" cy="39161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AutoShape 6"/>
          <p:cNvSpPr/>
          <p:nvPr/>
        </p:nvSpPr>
        <p:spPr>
          <a:xfrm rot="-4096333">
            <a:off x="3779822" y="963135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9" name="AutoShape 6"/>
          <p:cNvSpPr/>
          <p:nvPr/>
        </p:nvSpPr>
        <p:spPr>
          <a:xfrm rot="-4096333">
            <a:off x="3802144" y="1547201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0" name="矩形 9"/>
          <p:cNvSpPr/>
          <p:nvPr/>
        </p:nvSpPr>
        <p:spPr>
          <a:xfrm>
            <a:off x="88805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11" name="矩形 10"/>
          <p:cNvSpPr/>
          <p:nvPr/>
        </p:nvSpPr>
        <p:spPr>
          <a:xfrm>
            <a:off x="4821949" y="6254881"/>
            <a:ext cx="54168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能了解原子說與相關的科學史演進過程</a:t>
            </a:r>
          </a:p>
        </p:txBody>
      </p:sp>
      <p:sp>
        <p:nvSpPr>
          <p:cNvPr id="12" name="矩形 11"/>
          <p:cNvSpPr/>
          <p:nvPr/>
        </p:nvSpPr>
        <p:spPr>
          <a:xfrm>
            <a:off x="9587242" y="1428219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505894" y="2032036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59.33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23.30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505894" y="2711106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14.75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23.37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534350" y="337365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13.61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29.47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509998" y="4023004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12.20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23.35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0.587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0.593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7812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6" grpId="0" animBg="1"/>
      <p:bldP spid="7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9406" y="2438400"/>
            <a:ext cx="6094305" cy="3678907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10052426" y="6117307"/>
            <a:ext cx="2117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40145" y="56007"/>
            <a:ext cx="1167403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7690" indent="-567690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en-US" altLang="zh-TW" sz="2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	13</a:t>
            </a:r>
            <a:r>
              <a:rPr lang="en-US" altLang="zh-TW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.</a:t>
            </a:r>
            <a:r>
              <a:rPr lang="zh-TW" altLang="zh-TW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「白噪音</a:t>
            </a:r>
            <a:r>
              <a:rPr lang="zh-TW" altLang="zh-TW" sz="24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 副浡渀."/>
              </a:rPr>
              <a:t>」為一種人類可聽見的聲波，此聲波在各頻率的響度大致相同。在自然界中，類似的聲音包括雨聲、海浪聲等，而家中電風扇所製造出的聲音也與白噪音相似。科學家研究發現，嬰兒處在有此種白噪音的環境下，會比較容易入睡。根據上述，下列響度與頻率的關係圖，何者最適合用來表示此種幫助入睡的白噪音？</a:t>
            </a:r>
            <a:endParaRPr lang="zh-TW" altLang="zh-TW" sz="24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cxnSp>
        <p:nvCxnSpPr>
          <p:cNvPr id="6" name="直線接點 5"/>
          <p:cNvCxnSpPr/>
          <p:nvPr/>
        </p:nvCxnSpPr>
        <p:spPr>
          <a:xfrm flipV="1">
            <a:off x="775854" y="2364330"/>
            <a:ext cx="10980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圓角矩形 8"/>
          <p:cNvSpPr/>
          <p:nvPr/>
        </p:nvSpPr>
        <p:spPr>
          <a:xfrm>
            <a:off x="3190202" y="230130"/>
            <a:ext cx="2484457" cy="39161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圓角矩形 9"/>
          <p:cNvSpPr/>
          <p:nvPr/>
        </p:nvSpPr>
        <p:spPr>
          <a:xfrm>
            <a:off x="8416627" y="230130"/>
            <a:ext cx="1874856" cy="39161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角矩形 10"/>
          <p:cNvSpPr/>
          <p:nvPr/>
        </p:nvSpPr>
        <p:spPr>
          <a:xfrm>
            <a:off x="9354055" y="1287965"/>
            <a:ext cx="1874856" cy="39161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730916" y="2585137"/>
            <a:ext cx="141577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響度較小</a:t>
            </a:r>
            <a:endParaRPr lang="zh-TW" altLang="en-US" sz="2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30916" y="3051302"/>
            <a:ext cx="141577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非超聲波</a:t>
            </a:r>
            <a:endParaRPr lang="zh-TW" altLang="en-US" sz="24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AutoShape 6"/>
          <p:cNvSpPr/>
          <p:nvPr/>
        </p:nvSpPr>
        <p:spPr>
          <a:xfrm rot="-4096333">
            <a:off x="1457963" y="1468342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AutoShape 6"/>
          <p:cNvSpPr/>
          <p:nvPr/>
        </p:nvSpPr>
        <p:spPr>
          <a:xfrm rot="-4096333">
            <a:off x="11681143" y="2025158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" name="矩形 15"/>
          <p:cNvSpPr/>
          <p:nvPr/>
        </p:nvSpPr>
        <p:spPr>
          <a:xfrm>
            <a:off x="88805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17" name="矩形 16"/>
          <p:cNvSpPr/>
          <p:nvPr/>
        </p:nvSpPr>
        <p:spPr>
          <a:xfrm>
            <a:off x="5827789" y="6254881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能了解聲波的相關特性</a:t>
            </a:r>
          </a:p>
        </p:txBody>
      </p:sp>
      <p:sp>
        <p:nvSpPr>
          <p:cNvPr id="18" name="矩形 17"/>
          <p:cNvSpPr/>
          <p:nvPr/>
        </p:nvSpPr>
        <p:spPr>
          <a:xfrm>
            <a:off x="7953374" y="2364330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771480" y="3328301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67.41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35.92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668978" y="3328301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13.45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25.50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771481" y="5280741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14.86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26.43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849273" y="528074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4.18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11.73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0.671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0.674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3956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 animBg="1"/>
      <p:bldP spid="11" grpId="0" animBg="1"/>
      <p:bldP spid="12" grpId="0"/>
      <p:bldP spid="13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0112585" y="6140428"/>
            <a:ext cx="20794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97164" y="0"/>
            <a:ext cx="1149003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indent="-534988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14.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知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DDT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是一種作為殺蟲劑的化合物，難以被生物代謝。表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為某地區食物鏈中甲、乙、丙、丁四種生物體內含有的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DDT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濃度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。已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知其中一種生物為生產者，根據上述，下列推論何者正確？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endParaRPr lang="en-US" altLang="zh-TW" sz="8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534988" indent="-534988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A)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食性關係可能為丙→甲→乙→丁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(B)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食性關係可能為丁→乙→甲→丙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丙生物最可能為此食物鏈中的生產者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(D)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甲生物最可能為此食物鏈中的三級消費者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58275" t="29200" b="11257"/>
          <a:stretch/>
        </p:blipFill>
        <p:spPr>
          <a:xfrm>
            <a:off x="7917957" y="1173644"/>
            <a:ext cx="4283481" cy="1533236"/>
          </a:xfrm>
          <a:prstGeom prst="rect">
            <a:avLst/>
          </a:prstGeom>
        </p:spPr>
      </p:pic>
      <p:sp>
        <p:nvSpPr>
          <p:cNvPr id="6" name="圓角矩形 5"/>
          <p:cNvSpPr/>
          <p:nvPr/>
        </p:nvSpPr>
        <p:spPr>
          <a:xfrm>
            <a:off x="5966691" y="195414"/>
            <a:ext cx="2164009" cy="39161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7861012" y="702832"/>
            <a:ext cx="3074843" cy="39161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3" name="資料庫圖表 2"/>
          <p:cNvGraphicFramePr/>
          <p:nvPr>
            <p:extLst/>
          </p:nvPr>
        </p:nvGraphicFramePr>
        <p:xfrm>
          <a:off x="2049959" y="4075946"/>
          <a:ext cx="5650753" cy="12012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矩形 7"/>
          <p:cNvSpPr/>
          <p:nvPr/>
        </p:nvSpPr>
        <p:spPr>
          <a:xfrm>
            <a:off x="650856" y="4451572"/>
            <a:ext cx="12618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DDT</a:t>
            </a:r>
            <a:r>
              <a:rPr lang="zh-TW" altLang="zh-TW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濃度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2483522" y="4758825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丁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896080" y="475882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乙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312503" y="475882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甲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690831" y="475882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丙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AutoShape 6"/>
          <p:cNvSpPr/>
          <p:nvPr/>
        </p:nvSpPr>
        <p:spPr>
          <a:xfrm rot="-4096333">
            <a:off x="7995365" y="408483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4" name="AutoShape 6"/>
          <p:cNvSpPr/>
          <p:nvPr/>
        </p:nvSpPr>
        <p:spPr>
          <a:xfrm rot="-4096333">
            <a:off x="6889321" y="866093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矩形 14"/>
          <p:cNvSpPr/>
          <p:nvPr/>
        </p:nvSpPr>
        <p:spPr>
          <a:xfrm>
            <a:off x="14050" y="6286622"/>
            <a:ext cx="42883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16" name="矩形 15"/>
          <p:cNvSpPr/>
          <p:nvPr/>
        </p:nvSpPr>
        <p:spPr>
          <a:xfrm>
            <a:off x="4353098" y="6294316"/>
            <a:ext cx="58272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能藉由生物放大的概念，推論合理的生態系食物鏈</a:t>
            </a:r>
          </a:p>
        </p:txBody>
      </p:sp>
      <p:sp>
        <p:nvSpPr>
          <p:cNvPr id="17" name="矩形 16"/>
          <p:cNvSpPr/>
          <p:nvPr/>
        </p:nvSpPr>
        <p:spPr>
          <a:xfrm>
            <a:off x="6142181" y="1296777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265507" y="1982256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26.10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31.64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265506" y="2575336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54.66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24.70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268353" y="314114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13.53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28.09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962700" y="3663869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5.61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15.12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0.556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0.546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66353" y="5297072"/>
            <a:ext cx="9417963" cy="707886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2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答對此</a:t>
            </a:r>
            <a:r>
              <a:rPr lang="zh-TW" altLang="en-US" sz="2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類型試題</a:t>
            </a:r>
            <a:r>
              <a:rPr lang="zh-TW" altLang="en-US" sz="2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的學生，其能力被歸為</a:t>
            </a:r>
            <a:r>
              <a:rPr lang="zh-TW" altLang="en-US" sz="2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2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基礎</a:t>
            </a:r>
            <a:r>
              <a:rPr lang="zh-TW" altLang="en-US" sz="2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2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等級的機率較高。</a:t>
            </a:r>
          </a:p>
        </p:txBody>
      </p:sp>
      <p:cxnSp>
        <p:nvCxnSpPr>
          <p:cNvPr id="25" name="直線接點 24"/>
          <p:cNvCxnSpPr/>
          <p:nvPr/>
        </p:nvCxnSpPr>
        <p:spPr>
          <a:xfrm flipV="1">
            <a:off x="955623" y="1707747"/>
            <a:ext cx="5148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8941309" y="2875606"/>
            <a:ext cx="20686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建議加強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914418" y="3484103"/>
            <a:ext cx="3110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生物放大的概念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914418" y="4017394"/>
            <a:ext cx="3110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能量傳遞的差異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9652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Graphic spid="3" grpId="0">
        <p:bldAsOne/>
      </p:bldGraphic>
      <p:bldP spid="8" grpId="0"/>
      <p:bldP spid="9" grpId="0"/>
      <p:bldP spid="10" grpId="0"/>
      <p:bldP spid="11" grpId="0"/>
      <p:bldP spid="12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6" grpId="0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/>
          <p:cNvSpPr txBox="1"/>
          <p:nvPr/>
        </p:nvSpPr>
        <p:spPr>
          <a:xfrm>
            <a:off x="10104991" y="6161264"/>
            <a:ext cx="20794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1054" y="0"/>
            <a:ext cx="1150851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15.</a:t>
            </a:r>
            <a:r>
              <a:rPr lang="zh-TW" altLang="zh-TW" sz="2400" u="sng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阿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正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閱讀一篇報導寫著：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日本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學者分析史前人類遺骸後，認為當時住在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沖繩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的史前人類很可能來自於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臺灣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，研究團隊為了驗證從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臺灣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航海遷徙的可能性，於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2019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年進行實驗。如圖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七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所示，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阿正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認為研究團隊會選在夏天進行實驗，是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因為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這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時的洋流與季風風向有助於從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臺灣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航海向北至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沖繩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列島，進而到達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日本列島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。根據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阿正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的判斷，研究團隊進行實驗時的季風風向與洋流應為下列何者？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endParaRPr lang="en-US" altLang="zh-TW" sz="11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A)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東北季風與黑潮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(B)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西南季風與黑潮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東北季風與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中國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沿岸流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	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(D)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西南季風與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中國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沿岸流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2367" y="2840921"/>
            <a:ext cx="3835856" cy="3224945"/>
          </a:xfrm>
          <a:prstGeom prst="rect">
            <a:avLst/>
          </a:prstGeom>
        </p:spPr>
      </p:pic>
      <p:sp>
        <p:nvSpPr>
          <p:cNvPr id="4" name="向右箭號 3"/>
          <p:cNvSpPr/>
          <p:nvPr/>
        </p:nvSpPr>
        <p:spPr>
          <a:xfrm rot="19253199">
            <a:off x="7553662" y="4393966"/>
            <a:ext cx="591671" cy="364882"/>
          </a:xfrm>
          <a:prstGeom prst="rightArrow">
            <a:avLst/>
          </a:prstGeom>
          <a:solidFill>
            <a:srgbClr val="F3D80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cxnSp>
        <p:nvCxnSpPr>
          <p:cNvPr id="8" name="直線接點 7"/>
          <p:cNvCxnSpPr/>
          <p:nvPr/>
        </p:nvCxnSpPr>
        <p:spPr>
          <a:xfrm flipV="1">
            <a:off x="951340" y="2770729"/>
            <a:ext cx="10764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圓角矩形 8"/>
          <p:cNvSpPr/>
          <p:nvPr/>
        </p:nvSpPr>
        <p:spPr>
          <a:xfrm>
            <a:off x="8346567" y="1270036"/>
            <a:ext cx="1828373" cy="39161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圓角矩形 11"/>
          <p:cNvSpPr/>
          <p:nvPr/>
        </p:nvSpPr>
        <p:spPr>
          <a:xfrm>
            <a:off x="1918447" y="1822895"/>
            <a:ext cx="2142565" cy="39161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圓角矩形 12"/>
          <p:cNvSpPr/>
          <p:nvPr/>
        </p:nvSpPr>
        <p:spPr>
          <a:xfrm>
            <a:off x="6508376" y="1822895"/>
            <a:ext cx="582706" cy="39161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6792087" y="4430393"/>
            <a:ext cx="25639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夏天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：</a:t>
            </a:r>
            <a:r>
              <a:rPr lang="zh-TW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西南季風</a:t>
            </a:r>
            <a:endParaRPr lang="en-US" altLang="zh-TW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832302" y="3885832"/>
            <a:ext cx="25639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4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臺灣</a:t>
            </a:r>
            <a:r>
              <a:rPr lang="zh-TW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東部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：</a:t>
            </a:r>
            <a:r>
              <a:rPr lang="zh-TW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黑潮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AutoShape 6"/>
          <p:cNvSpPr/>
          <p:nvPr/>
        </p:nvSpPr>
        <p:spPr>
          <a:xfrm rot="-4096333">
            <a:off x="11224214" y="1985341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AutoShape 6"/>
          <p:cNvSpPr/>
          <p:nvPr/>
        </p:nvSpPr>
        <p:spPr>
          <a:xfrm rot="-4096333">
            <a:off x="10387238" y="2505794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" name="AutoShape 6"/>
          <p:cNvSpPr/>
          <p:nvPr/>
        </p:nvSpPr>
        <p:spPr>
          <a:xfrm rot="-4096333">
            <a:off x="2429839" y="1432481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7" name="矩形 16"/>
          <p:cNvSpPr/>
          <p:nvPr/>
        </p:nvSpPr>
        <p:spPr>
          <a:xfrm>
            <a:off x="88805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18" name="矩形 17"/>
          <p:cNvSpPr/>
          <p:nvPr/>
        </p:nvSpPr>
        <p:spPr>
          <a:xfrm>
            <a:off x="5310081" y="6263232"/>
            <a:ext cx="41857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能知道不同季節的季風與洋流</a:t>
            </a:r>
          </a:p>
        </p:txBody>
      </p:sp>
      <p:sp>
        <p:nvSpPr>
          <p:cNvPr id="19" name="矩形 18"/>
          <p:cNvSpPr/>
          <p:nvPr/>
        </p:nvSpPr>
        <p:spPr>
          <a:xfrm>
            <a:off x="4440868" y="2818581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448025" y="320918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12.39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33.51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448025" y="374733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73.43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29.47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456704" y="426872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6.29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20.59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456704" y="485305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7.76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15.84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0.736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0.734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37943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  <p:bldP spid="9" grpId="0" animBg="1"/>
      <p:bldP spid="12" grpId="0" animBg="1"/>
      <p:bldP spid="13" grpId="0" animBg="1"/>
      <p:bldP spid="3" grpId="0"/>
      <p:bldP spid="14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0083398" y="6150114"/>
            <a:ext cx="20922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endParaRPr lang="zh-TW" altLang="en-US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02326" y="0"/>
            <a:ext cx="10150765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16.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已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知維管束植物可進行某種代謝作用，其反應式為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           「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甲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二氧化碳→氧氣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乙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水」。有關甲的名稱及其在植物體內主要運送的構造，下列何者最合理？</a:t>
            </a:r>
          </a:p>
          <a:p>
            <a:pPr>
              <a:lnSpc>
                <a:spcPct val="150000"/>
              </a:lnSpc>
            </a:pP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水，由木質部運送</a:t>
            </a:r>
          </a:p>
          <a:p>
            <a:pPr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水，由韌皮部運送</a:t>
            </a:r>
          </a:p>
          <a:p>
            <a:pPr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葡萄糖，由木質部運送</a:t>
            </a:r>
          </a:p>
          <a:p>
            <a:pPr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葡萄糖，由韌皮部運送</a:t>
            </a:r>
          </a:p>
        </p:txBody>
      </p:sp>
      <p:sp>
        <p:nvSpPr>
          <p:cNvPr id="4" name="矩形 3"/>
          <p:cNvSpPr/>
          <p:nvPr/>
        </p:nvSpPr>
        <p:spPr>
          <a:xfrm>
            <a:off x="5074451" y="472355"/>
            <a:ext cx="17118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光合作用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640543" y="455304"/>
            <a:ext cx="4930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水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AutoShape 6"/>
          <p:cNvSpPr/>
          <p:nvPr/>
        </p:nvSpPr>
        <p:spPr>
          <a:xfrm rot="-4096333">
            <a:off x="5806146" y="971177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AutoShape 6"/>
          <p:cNvSpPr/>
          <p:nvPr/>
        </p:nvSpPr>
        <p:spPr>
          <a:xfrm rot="-4096333">
            <a:off x="5662712" y="1493151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9" name="矩形 8"/>
          <p:cNvSpPr/>
          <p:nvPr/>
        </p:nvSpPr>
        <p:spPr>
          <a:xfrm>
            <a:off x="88805" y="6254881"/>
            <a:ext cx="4903907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3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10" name="矩形 9"/>
          <p:cNvSpPr/>
          <p:nvPr/>
        </p:nvSpPr>
        <p:spPr>
          <a:xfrm>
            <a:off x="5139766" y="6254881"/>
            <a:ext cx="4608954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3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能了解植物的光合作用與運輸系統</a:t>
            </a:r>
          </a:p>
        </p:txBody>
      </p:sp>
      <p:sp>
        <p:nvSpPr>
          <p:cNvPr id="11" name="矩形 10"/>
          <p:cNvSpPr/>
          <p:nvPr/>
        </p:nvSpPr>
        <p:spPr>
          <a:xfrm>
            <a:off x="5305286" y="1844060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02230" y="2300614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60.39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24.40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317593" y="285854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12.69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28.96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332093" y="348994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9.41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22.65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44327" y="4063097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17.40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23.53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0.595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0.604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1856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0112488" y="6149827"/>
            <a:ext cx="20794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30036" y="501364"/>
            <a:ext cx="1028007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indent="-534988"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17.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表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三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為四位學生對於有機化合物、無機化合物中組成元素的說明，哪一位學生的說明最合理？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534988" indent="-534988">
              <a:lnSpc>
                <a:spcPct val="150000"/>
              </a:lnSpc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A)</a:t>
            </a:r>
            <a:r>
              <a:rPr lang="zh-TW" altLang="zh-TW" sz="28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小玉</a:t>
            </a:r>
            <a:r>
              <a:rPr lang="en-US" altLang="zh-TW" sz="28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(B)</a:t>
            </a:r>
            <a:r>
              <a:rPr lang="zh-TW" altLang="zh-TW" sz="28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小如</a:t>
            </a:r>
            <a:r>
              <a:rPr lang="en-US" altLang="zh-TW" sz="28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(C)</a:t>
            </a:r>
            <a:r>
              <a:rPr lang="zh-TW" altLang="zh-TW" sz="28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小方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(D)</a:t>
            </a:r>
            <a:r>
              <a:rPr lang="zh-TW" altLang="zh-TW" sz="28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阿德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6289" y="2021379"/>
            <a:ext cx="5164637" cy="2518294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6822141" y="4539673"/>
            <a:ext cx="16664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一定含碳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598879" y="5062893"/>
            <a:ext cx="5822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CO</a:t>
            </a:r>
          </a:p>
        </p:txBody>
      </p:sp>
      <p:sp>
        <p:nvSpPr>
          <p:cNvPr id="9" name="矩形 8"/>
          <p:cNvSpPr/>
          <p:nvPr/>
        </p:nvSpPr>
        <p:spPr>
          <a:xfrm>
            <a:off x="7082116" y="5062893"/>
            <a:ext cx="75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CO</a:t>
            </a:r>
            <a:r>
              <a:rPr lang="en-US" altLang="zh-TW" sz="28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705378" y="5062893"/>
            <a:ext cx="11111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xxCO</a:t>
            </a:r>
            <a:r>
              <a:rPr lang="en-US" altLang="zh-TW" sz="28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180727" y="5523360"/>
            <a:ext cx="9946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例外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936074" y="4539673"/>
            <a:ext cx="19807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主要不含碳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6477892" y="5122778"/>
            <a:ext cx="2400323" cy="4543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向右箭號 2"/>
          <p:cNvSpPr/>
          <p:nvPr/>
        </p:nvSpPr>
        <p:spPr>
          <a:xfrm>
            <a:off x="8878215" y="5228122"/>
            <a:ext cx="705056" cy="2616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9498532" y="5062892"/>
            <a:ext cx="9946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無機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8805" y="6254881"/>
            <a:ext cx="4314001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3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16" name="矩形 15"/>
          <p:cNvSpPr/>
          <p:nvPr/>
        </p:nvSpPr>
        <p:spPr>
          <a:xfrm>
            <a:off x="4830882" y="6269639"/>
            <a:ext cx="5198859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3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能知道有機化合物、無機化合物的定義</a:t>
            </a:r>
          </a:p>
        </p:txBody>
      </p:sp>
      <p:sp>
        <p:nvSpPr>
          <p:cNvPr id="17" name="矩形 16"/>
          <p:cNvSpPr/>
          <p:nvPr/>
        </p:nvSpPr>
        <p:spPr>
          <a:xfrm>
            <a:off x="3476911" y="1845286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395562" y="234420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12.36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20.80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395563" y="2991013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60.57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21.87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424019" y="362307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12.30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28.98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399667" y="4257191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14.60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27.81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0.604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0.606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圓角矩形 3"/>
          <p:cNvSpPr/>
          <p:nvPr/>
        </p:nvSpPr>
        <p:spPr>
          <a:xfrm>
            <a:off x="4322618" y="3623079"/>
            <a:ext cx="758021" cy="100344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 24"/>
          <p:cNvSpPr/>
          <p:nvPr/>
        </p:nvSpPr>
        <p:spPr>
          <a:xfrm>
            <a:off x="3696963" y="4660638"/>
            <a:ext cx="19909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誘答程度高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105647" y="5203528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682120" y="5203528"/>
            <a:ext cx="33925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有機化合物的定義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58329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 animBg="1"/>
      <p:bldP spid="3" grpId="0" animBg="1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4" grpId="0" animBg="1"/>
      <p:bldP spid="25" grpId="0"/>
      <p:bldP spid="26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0063952" y="6147886"/>
            <a:ext cx="2117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12800" y="0"/>
            <a:ext cx="1110138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18.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400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米賽跑的距離剛好是室外標準跑道最內圈一圈的長度，比賽中選手需跑在自己的跑道上，因內、外圈跑道長度的差異，不同跑道的選手起跑位置需作對應調整，如圖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八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所示。在這項比賽中最先跑完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400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米的選手，他在比賽過程哪一項物理量的大小必高於其他所有選手？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A)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平均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速率</a:t>
            </a:r>
            <a:endParaRPr lang="en-US" altLang="zh-TW" sz="2600" dirty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B)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平均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速度</a:t>
            </a:r>
            <a:endParaRPr lang="en-US" altLang="zh-TW" sz="2600" dirty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C)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過程中速率的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最大值</a:t>
            </a:r>
            <a:endParaRPr lang="en-US" altLang="zh-TW" sz="2600" dirty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D)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過程中速度的最大值</a:t>
            </a:r>
            <a:endParaRPr lang="zh-TW" altLang="en-US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6" name="直線接點 5"/>
          <p:cNvCxnSpPr/>
          <p:nvPr/>
        </p:nvCxnSpPr>
        <p:spPr>
          <a:xfrm flipV="1">
            <a:off x="1335636" y="2511118"/>
            <a:ext cx="6192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51049" t="26577"/>
          <a:stretch/>
        </p:blipFill>
        <p:spPr>
          <a:xfrm>
            <a:off x="6507062" y="2411654"/>
            <a:ext cx="4224777" cy="2526374"/>
          </a:xfrm>
          <a:prstGeom prst="rect">
            <a:avLst/>
          </a:prstGeom>
        </p:spPr>
      </p:pic>
      <p:sp>
        <p:nvSpPr>
          <p:cNvPr id="11" name="手繪多邊形 10"/>
          <p:cNvSpPr/>
          <p:nvPr/>
        </p:nvSpPr>
        <p:spPr>
          <a:xfrm>
            <a:off x="818315" y="5151388"/>
            <a:ext cx="1648490" cy="989094"/>
          </a:xfrm>
          <a:custGeom>
            <a:avLst/>
            <a:gdLst>
              <a:gd name="connsiteX0" fmla="*/ 0 w 1648490"/>
              <a:gd name="connsiteY0" fmla="*/ 98909 h 989094"/>
              <a:gd name="connsiteX1" fmla="*/ 98909 w 1648490"/>
              <a:gd name="connsiteY1" fmla="*/ 0 h 989094"/>
              <a:gd name="connsiteX2" fmla="*/ 1549581 w 1648490"/>
              <a:gd name="connsiteY2" fmla="*/ 0 h 989094"/>
              <a:gd name="connsiteX3" fmla="*/ 1648490 w 1648490"/>
              <a:gd name="connsiteY3" fmla="*/ 98909 h 989094"/>
              <a:gd name="connsiteX4" fmla="*/ 1648490 w 1648490"/>
              <a:gd name="connsiteY4" fmla="*/ 890185 h 989094"/>
              <a:gd name="connsiteX5" fmla="*/ 1549581 w 1648490"/>
              <a:gd name="connsiteY5" fmla="*/ 989094 h 989094"/>
              <a:gd name="connsiteX6" fmla="*/ 98909 w 1648490"/>
              <a:gd name="connsiteY6" fmla="*/ 989094 h 989094"/>
              <a:gd name="connsiteX7" fmla="*/ 0 w 1648490"/>
              <a:gd name="connsiteY7" fmla="*/ 890185 h 989094"/>
              <a:gd name="connsiteX8" fmla="*/ 0 w 1648490"/>
              <a:gd name="connsiteY8" fmla="*/ 98909 h 989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48490" h="989094">
                <a:moveTo>
                  <a:pt x="0" y="98909"/>
                </a:moveTo>
                <a:cubicBezTo>
                  <a:pt x="0" y="44283"/>
                  <a:pt x="44283" y="0"/>
                  <a:pt x="98909" y="0"/>
                </a:cubicBezTo>
                <a:lnTo>
                  <a:pt x="1549581" y="0"/>
                </a:lnTo>
                <a:cubicBezTo>
                  <a:pt x="1604207" y="0"/>
                  <a:pt x="1648490" y="44283"/>
                  <a:pt x="1648490" y="98909"/>
                </a:cubicBezTo>
                <a:lnTo>
                  <a:pt x="1648490" y="890185"/>
                </a:lnTo>
                <a:cubicBezTo>
                  <a:pt x="1648490" y="944811"/>
                  <a:pt x="1604207" y="989094"/>
                  <a:pt x="1549581" y="989094"/>
                </a:cubicBezTo>
                <a:lnTo>
                  <a:pt x="98909" y="989094"/>
                </a:lnTo>
                <a:cubicBezTo>
                  <a:pt x="44283" y="989094"/>
                  <a:pt x="0" y="944811"/>
                  <a:pt x="0" y="890185"/>
                </a:cubicBezTo>
                <a:lnTo>
                  <a:pt x="0" y="98909"/>
                </a:lnTo>
                <a:close/>
              </a:path>
            </a:pathLst>
          </a:custGeom>
          <a:scene3d>
            <a:camera prst="perspectiveLeft" zoom="91000"/>
            <a:lightRig rig="threePt" dir="t">
              <a:rot lat="0" lon="0" rev="20640000"/>
            </a:lightRig>
          </a:scene3d>
          <a:sp3d extrusionH="50600" prstMaterial="metal">
            <a:bevelT w="101600" h="80600" prst="relaxedInset"/>
            <a:bevelB w="80600" h="806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1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20410" tIns="120410" rIns="120410" bIns="120410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kern="1200" dirty="0" smtClean="0">
                <a:latin typeface="標楷體" pitchFamily="65" charset="-120"/>
                <a:ea typeface="標楷體" pitchFamily="65" charset="-120"/>
              </a:rPr>
              <a:t>最先跑完</a:t>
            </a:r>
            <a:endParaRPr lang="zh-TW" altLang="en-US" sz="2400" kern="12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手繪多邊形 11"/>
          <p:cNvSpPr/>
          <p:nvPr/>
        </p:nvSpPr>
        <p:spPr>
          <a:xfrm>
            <a:off x="2586829" y="5441522"/>
            <a:ext cx="349479" cy="408825"/>
          </a:xfrm>
          <a:custGeom>
            <a:avLst/>
            <a:gdLst>
              <a:gd name="connsiteX0" fmla="*/ 0 w 349479"/>
              <a:gd name="connsiteY0" fmla="*/ 81765 h 408825"/>
              <a:gd name="connsiteX1" fmla="*/ 174740 w 349479"/>
              <a:gd name="connsiteY1" fmla="*/ 81765 h 408825"/>
              <a:gd name="connsiteX2" fmla="*/ 174740 w 349479"/>
              <a:gd name="connsiteY2" fmla="*/ 0 h 408825"/>
              <a:gd name="connsiteX3" fmla="*/ 349479 w 349479"/>
              <a:gd name="connsiteY3" fmla="*/ 204413 h 408825"/>
              <a:gd name="connsiteX4" fmla="*/ 174740 w 349479"/>
              <a:gd name="connsiteY4" fmla="*/ 408825 h 408825"/>
              <a:gd name="connsiteX5" fmla="*/ 174740 w 349479"/>
              <a:gd name="connsiteY5" fmla="*/ 327060 h 408825"/>
              <a:gd name="connsiteX6" fmla="*/ 0 w 349479"/>
              <a:gd name="connsiteY6" fmla="*/ 327060 h 408825"/>
              <a:gd name="connsiteX7" fmla="*/ 0 w 349479"/>
              <a:gd name="connsiteY7" fmla="*/ 81765 h 408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479" h="408825">
                <a:moveTo>
                  <a:pt x="0" y="81765"/>
                </a:moveTo>
                <a:lnTo>
                  <a:pt x="174740" y="81765"/>
                </a:lnTo>
                <a:lnTo>
                  <a:pt x="174740" y="0"/>
                </a:lnTo>
                <a:lnTo>
                  <a:pt x="349479" y="204413"/>
                </a:lnTo>
                <a:lnTo>
                  <a:pt x="174740" y="408825"/>
                </a:lnTo>
                <a:lnTo>
                  <a:pt x="174740" y="327060"/>
                </a:lnTo>
                <a:lnTo>
                  <a:pt x="0" y="327060"/>
                </a:lnTo>
                <a:lnTo>
                  <a:pt x="0" y="81765"/>
                </a:lnTo>
                <a:close/>
              </a:path>
            </a:pathLst>
          </a:custGeom>
          <a:scene3d>
            <a:camera prst="perspectiveLeft" zoom="91000"/>
            <a:lightRig rig="threePt" dir="t">
              <a:rot lat="0" lon="0" rev="20640000"/>
            </a:lightRig>
          </a:scene3d>
          <a:sp3d z="-110000">
            <a:bevelT w="40600" h="206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/>
        </p:style>
        <p:txBody>
          <a:bodyPr spcFirstLastPara="0" vert="horz" wrap="square" lIns="0" tIns="81765" rIns="104844" bIns="81765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1600" kern="12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手繪多邊形 12"/>
          <p:cNvSpPr/>
          <p:nvPr/>
        </p:nvSpPr>
        <p:spPr>
          <a:xfrm>
            <a:off x="3081376" y="5151388"/>
            <a:ext cx="1648490" cy="989094"/>
          </a:xfrm>
          <a:custGeom>
            <a:avLst/>
            <a:gdLst>
              <a:gd name="connsiteX0" fmla="*/ 0 w 1648490"/>
              <a:gd name="connsiteY0" fmla="*/ 98909 h 989094"/>
              <a:gd name="connsiteX1" fmla="*/ 98909 w 1648490"/>
              <a:gd name="connsiteY1" fmla="*/ 0 h 989094"/>
              <a:gd name="connsiteX2" fmla="*/ 1549581 w 1648490"/>
              <a:gd name="connsiteY2" fmla="*/ 0 h 989094"/>
              <a:gd name="connsiteX3" fmla="*/ 1648490 w 1648490"/>
              <a:gd name="connsiteY3" fmla="*/ 98909 h 989094"/>
              <a:gd name="connsiteX4" fmla="*/ 1648490 w 1648490"/>
              <a:gd name="connsiteY4" fmla="*/ 890185 h 989094"/>
              <a:gd name="connsiteX5" fmla="*/ 1549581 w 1648490"/>
              <a:gd name="connsiteY5" fmla="*/ 989094 h 989094"/>
              <a:gd name="connsiteX6" fmla="*/ 98909 w 1648490"/>
              <a:gd name="connsiteY6" fmla="*/ 989094 h 989094"/>
              <a:gd name="connsiteX7" fmla="*/ 0 w 1648490"/>
              <a:gd name="connsiteY7" fmla="*/ 890185 h 989094"/>
              <a:gd name="connsiteX8" fmla="*/ 0 w 1648490"/>
              <a:gd name="connsiteY8" fmla="*/ 98909 h 989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48490" h="989094">
                <a:moveTo>
                  <a:pt x="0" y="98909"/>
                </a:moveTo>
                <a:cubicBezTo>
                  <a:pt x="0" y="44283"/>
                  <a:pt x="44283" y="0"/>
                  <a:pt x="98909" y="0"/>
                </a:cubicBezTo>
                <a:lnTo>
                  <a:pt x="1549581" y="0"/>
                </a:lnTo>
                <a:cubicBezTo>
                  <a:pt x="1604207" y="0"/>
                  <a:pt x="1648490" y="44283"/>
                  <a:pt x="1648490" y="98909"/>
                </a:cubicBezTo>
                <a:lnTo>
                  <a:pt x="1648490" y="890185"/>
                </a:lnTo>
                <a:cubicBezTo>
                  <a:pt x="1648490" y="944811"/>
                  <a:pt x="1604207" y="989094"/>
                  <a:pt x="1549581" y="989094"/>
                </a:cubicBezTo>
                <a:lnTo>
                  <a:pt x="98909" y="989094"/>
                </a:lnTo>
                <a:cubicBezTo>
                  <a:pt x="44283" y="989094"/>
                  <a:pt x="0" y="944811"/>
                  <a:pt x="0" y="890185"/>
                </a:cubicBezTo>
                <a:lnTo>
                  <a:pt x="0" y="98909"/>
                </a:lnTo>
                <a:close/>
              </a:path>
            </a:pathLst>
          </a:custGeom>
          <a:scene3d>
            <a:camera prst="perspectiveLeft" zoom="91000"/>
            <a:lightRig rig="threePt" dir="t">
              <a:rot lat="0" lon="0" rev="20640000"/>
            </a:lightRig>
          </a:scene3d>
          <a:sp3d extrusionH="50600" prstMaterial="metal">
            <a:bevelT w="101600" h="80600" prst="relaxedInset"/>
            <a:bevelB w="80600" h="806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1696488"/>
              <a:satOff val="5592"/>
              <a:lumOff val="5981"/>
              <a:alphaOff val="0"/>
            </a:schemeClr>
          </a:fillRef>
          <a:effectRef idx="1">
            <a:schemeClr val="accent2">
              <a:hueOff val="-1696488"/>
              <a:satOff val="5592"/>
              <a:lumOff val="5981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20410" tIns="120410" rIns="120410" bIns="120410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kern="1200" dirty="0" smtClean="0">
                <a:latin typeface="標楷體" pitchFamily="65" charset="-120"/>
                <a:ea typeface="標楷體" pitchFamily="65" charset="-120"/>
              </a:rPr>
              <a:t>花費時間最短</a:t>
            </a:r>
            <a:endParaRPr lang="zh-TW" altLang="en-US" sz="2400" kern="12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手繪多邊形 13"/>
          <p:cNvSpPr/>
          <p:nvPr/>
        </p:nvSpPr>
        <p:spPr>
          <a:xfrm>
            <a:off x="4894716" y="5441522"/>
            <a:ext cx="349479" cy="408825"/>
          </a:xfrm>
          <a:custGeom>
            <a:avLst/>
            <a:gdLst>
              <a:gd name="connsiteX0" fmla="*/ 0 w 349479"/>
              <a:gd name="connsiteY0" fmla="*/ 81765 h 408825"/>
              <a:gd name="connsiteX1" fmla="*/ 174740 w 349479"/>
              <a:gd name="connsiteY1" fmla="*/ 81765 h 408825"/>
              <a:gd name="connsiteX2" fmla="*/ 174740 w 349479"/>
              <a:gd name="connsiteY2" fmla="*/ 0 h 408825"/>
              <a:gd name="connsiteX3" fmla="*/ 349479 w 349479"/>
              <a:gd name="connsiteY3" fmla="*/ 204413 h 408825"/>
              <a:gd name="connsiteX4" fmla="*/ 174740 w 349479"/>
              <a:gd name="connsiteY4" fmla="*/ 408825 h 408825"/>
              <a:gd name="connsiteX5" fmla="*/ 174740 w 349479"/>
              <a:gd name="connsiteY5" fmla="*/ 327060 h 408825"/>
              <a:gd name="connsiteX6" fmla="*/ 0 w 349479"/>
              <a:gd name="connsiteY6" fmla="*/ 327060 h 408825"/>
              <a:gd name="connsiteX7" fmla="*/ 0 w 349479"/>
              <a:gd name="connsiteY7" fmla="*/ 81765 h 408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479" h="408825">
                <a:moveTo>
                  <a:pt x="0" y="81765"/>
                </a:moveTo>
                <a:lnTo>
                  <a:pt x="174740" y="81765"/>
                </a:lnTo>
                <a:lnTo>
                  <a:pt x="174740" y="0"/>
                </a:lnTo>
                <a:lnTo>
                  <a:pt x="349479" y="204413"/>
                </a:lnTo>
                <a:lnTo>
                  <a:pt x="174740" y="408825"/>
                </a:lnTo>
                <a:lnTo>
                  <a:pt x="174740" y="327060"/>
                </a:lnTo>
                <a:lnTo>
                  <a:pt x="0" y="327060"/>
                </a:lnTo>
                <a:lnTo>
                  <a:pt x="0" y="81765"/>
                </a:lnTo>
                <a:close/>
              </a:path>
            </a:pathLst>
          </a:custGeom>
          <a:scene3d>
            <a:camera prst="perspectiveLeft" zoom="91000"/>
            <a:lightRig rig="threePt" dir="t">
              <a:rot lat="0" lon="0" rev="20640000"/>
            </a:lightRig>
          </a:scene3d>
          <a:sp3d z="-110000">
            <a:bevelT w="40600" h="206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3392975"/>
              <a:satOff val="11185"/>
              <a:lumOff val="11961"/>
              <a:alphaOff val="0"/>
            </a:schemeClr>
          </a:fillRef>
          <a:effectRef idx="2">
            <a:schemeClr val="accent2">
              <a:hueOff val="-3392975"/>
              <a:satOff val="11185"/>
              <a:lumOff val="11961"/>
              <a:alphaOff val="0"/>
            </a:schemeClr>
          </a:effectRef>
          <a:fontRef idx="minor"/>
        </p:style>
        <p:txBody>
          <a:bodyPr spcFirstLastPara="0" vert="horz" wrap="square" lIns="0" tIns="81765" rIns="104844" bIns="81765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1600" kern="12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手繪多邊形 14"/>
          <p:cNvSpPr/>
          <p:nvPr/>
        </p:nvSpPr>
        <p:spPr>
          <a:xfrm>
            <a:off x="5389263" y="5151388"/>
            <a:ext cx="1648490" cy="989094"/>
          </a:xfrm>
          <a:custGeom>
            <a:avLst/>
            <a:gdLst>
              <a:gd name="connsiteX0" fmla="*/ 0 w 1648490"/>
              <a:gd name="connsiteY0" fmla="*/ 98909 h 989094"/>
              <a:gd name="connsiteX1" fmla="*/ 98909 w 1648490"/>
              <a:gd name="connsiteY1" fmla="*/ 0 h 989094"/>
              <a:gd name="connsiteX2" fmla="*/ 1549581 w 1648490"/>
              <a:gd name="connsiteY2" fmla="*/ 0 h 989094"/>
              <a:gd name="connsiteX3" fmla="*/ 1648490 w 1648490"/>
              <a:gd name="connsiteY3" fmla="*/ 98909 h 989094"/>
              <a:gd name="connsiteX4" fmla="*/ 1648490 w 1648490"/>
              <a:gd name="connsiteY4" fmla="*/ 890185 h 989094"/>
              <a:gd name="connsiteX5" fmla="*/ 1549581 w 1648490"/>
              <a:gd name="connsiteY5" fmla="*/ 989094 h 989094"/>
              <a:gd name="connsiteX6" fmla="*/ 98909 w 1648490"/>
              <a:gd name="connsiteY6" fmla="*/ 989094 h 989094"/>
              <a:gd name="connsiteX7" fmla="*/ 0 w 1648490"/>
              <a:gd name="connsiteY7" fmla="*/ 890185 h 989094"/>
              <a:gd name="connsiteX8" fmla="*/ 0 w 1648490"/>
              <a:gd name="connsiteY8" fmla="*/ 98909 h 989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48490" h="989094">
                <a:moveTo>
                  <a:pt x="0" y="98909"/>
                </a:moveTo>
                <a:cubicBezTo>
                  <a:pt x="0" y="44283"/>
                  <a:pt x="44283" y="0"/>
                  <a:pt x="98909" y="0"/>
                </a:cubicBezTo>
                <a:lnTo>
                  <a:pt x="1549581" y="0"/>
                </a:lnTo>
                <a:cubicBezTo>
                  <a:pt x="1604207" y="0"/>
                  <a:pt x="1648490" y="44283"/>
                  <a:pt x="1648490" y="98909"/>
                </a:cubicBezTo>
                <a:lnTo>
                  <a:pt x="1648490" y="890185"/>
                </a:lnTo>
                <a:cubicBezTo>
                  <a:pt x="1648490" y="944811"/>
                  <a:pt x="1604207" y="989094"/>
                  <a:pt x="1549581" y="989094"/>
                </a:cubicBezTo>
                <a:lnTo>
                  <a:pt x="98909" y="989094"/>
                </a:lnTo>
                <a:cubicBezTo>
                  <a:pt x="44283" y="989094"/>
                  <a:pt x="0" y="944811"/>
                  <a:pt x="0" y="890185"/>
                </a:cubicBezTo>
                <a:lnTo>
                  <a:pt x="0" y="98909"/>
                </a:lnTo>
                <a:close/>
              </a:path>
            </a:pathLst>
          </a:custGeom>
          <a:scene3d>
            <a:camera prst="perspectiveLeft" zoom="91000"/>
            <a:lightRig rig="threePt" dir="t">
              <a:rot lat="0" lon="0" rev="20640000"/>
            </a:lightRig>
          </a:scene3d>
          <a:sp3d extrusionH="50600" prstMaterial="metal">
            <a:bevelT w="101600" h="80600" prst="relaxedInset"/>
            <a:bevelB w="80600" h="806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3392975"/>
              <a:satOff val="11185"/>
              <a:lumOff val="11961"/>
              <a:alphaOff val="0"/>
            </a:schemeClr>
          </a:fillRef>
          <a:effectRef idx="1">
            <a:schemeClr val="accent2">
              <a:hueOff val="-3392975"/>
              <a:satOff val="11185"/>
              <a:lumOff val="11961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20410" tIns="120410" rIns="120410" bIns="120410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kern="1200" dirty="0" smtClean="0">
                <a:latin typeface="標楷體" pitchFamily="65" charset="-120"/>
                <a:ea typeface="標楷體" pitchFamily="65" charset="-120"/>
              </a:rPr>
              <a:t>平均速率最大</a:t>
            </a:r>
            <a:endParaRPr lang="zh-TW" altLang="en-US" sz="2400" kern="12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8608855" y="1357601"/>
            <a:ext cx="2139828" cy="4543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AutoShape 6"/>
          <p:cNvSpPr/>
          <p:nvPr/>
        </p:nvSpPr>
        <p:spPr>
          <a:xfrm rot="-4096333">
            <a:off x="6225914" y="1517621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0" name="AutoShape 6"/>
          <p:cNvSpPr/>
          <p:nvPr/>
        </p:nvSpPr>
        <p:spPr>
          <a:xfrm rot="-4096333">
            <a:off x="9184267" y="2117305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" name="矩形 15"/>
          <p:cNvSpPr/>
          <p:nvPr/>
        </p:nvSpPr>
        <p:spPr>
          <a:xfrm>
            <a:off x="88805" y="6254881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17" name="矩形 16"/>
          <p:cNvSpPr/>
          <p:nvPr/>
        </p:nvSpPr>
        <p:spPr>
          <a:xfrm>
            <a:off x="5827789" y="6254881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能了解平均速率的定義</a:t>
            </a:r>
          </a:p>
        </p:txBody>
      </p:sp>
      <p:sp>
        <p:nvSpPr>
          <p:cNvPr id="18" name="矩形 17"/>
          <p:cNvSpPr/>
          <p:nvPr/>
        </p:nvSpPr>
        <p:spPr>
          <a:xfrm>
            <a:off x="4728004" y="2489724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850105" y="2889834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59.33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23.30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881111" y="349017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14.75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23.37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94716" y="403204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13.61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29.47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870494" y="4651781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12.20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23.35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0.589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0.594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071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2" grpId="0" animBg="1"/>
      <p:bldP spid="13" grpId="0" animBg="1"/>
      <p:bldP spid="14" grpId="0" animBg="1"/>
      <p:bldP spid="15" grpId="0" animBg="1"/>
      <p:bldP spid="8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272" y="85912"/>
            <a:ext cx="11663046" cy="4847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indent="-534988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19.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如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圖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九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所示，一個半圓形軌道固定在水平桌面，軌道兩端均距水平桌面高度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0.5 m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，將一顆小球在距水平桌面高度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1.0 m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處，由靜止自由落下滑入半圓形軌道，若不計任何摩擦力或阻力，且小球滑過軌道最低點後，向上達到最高點時的動能為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0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，則最高點距水平桌面高度為下列何者？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endParaRPr lang="en-US" altLang="zh-TW" sz="11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534988" indent="-534988"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A) 0.25 m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(B) 0.5 m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(C) 1.0 m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(D) 1.5 m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61611"/>
          <a:stretch/>
        </p:blipFill>
        <p:spPr>
          <a:xfrm>
            <a:off x="6255796" y="1938520"/>
            <a:ext cx="3643207" cy="3994470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9929842" y="6131770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答案：Ｃ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5" name="直線接點 4"/>
          <p:cNvCxnSpPr/>
          <p:nvPr/>
        </p:nvCxnSpPr>
        <p:spPr>
          <a:xfrm flipV="1">
            <a:off x="902292" y="2333881"/>
            <a:ext cx="7452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759988" y="4712308"/>
            <a:ext cx="31555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符合</a:t>
            </a:r>
            <a:r>
              <a:rPr lang="zh-TW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力學</a:t>
            </a:r>
            <a:r>
              <a:rPr lang="zh-TW" altLang="zh-TW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能守恆</a:t>
            </a:r>
            <a:r>
              <a:rPr lang="zh-TW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定律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弧形 6"/>
          <p:cNvSpPr/>
          <p:nvPr/>
        </p:nvSpPr>
        <p:spPr>
          <a:xfrm rot="5400000">
            <a:off x="7127873" y="2663273"/>
            <a:ext cx="2223733" cy="2018337"/>
          </a:xfrm>
          <a:prstGeom prst="arc">
            <a:avLst>
              <a:gd name="adj1" fmla="val 16058682"/>
              <a:gd name="adj2" fmla="val 0"/>
            </a:avLst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8074044" y="4712308"/>
            <a:ext cx="144000" cy="144000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直線接點 9"/>
          <p:cNvCxnSpPr/>
          <p:nvPr/>
        </p:nvCxnSpPr>
        <p:spPr>
          <a:xfrm>
            <a:off x="9248908" y="2173103"/>
            <a:ext cx="0" cy="54000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>
            <a:off x="9248734" y="2857103"/>
            <a:ext cx="0" cy="57600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橢圓 11"/>
          <p:cNvSpPr/>
          <p:nvPr/>
        </p:nvSpPr>
        <p:spPr>
          <a:xfrm>
            <a:off x="9176734" y="3475133"/>
            <a:ext cx="144000" cy="144000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橢圓 12"/>
          <p:cNvSpPr/>
          <p:nvPr/>
        </p:nvSpPr>
        <p:spPr>
          <a:xfrm>
            <a:off x="9176729" y="2713103"/>
            <a:ext cx="144000" cy="144000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橢圓 13"/>
          <p:cNvSpPr/>
          <p:nvPr/>
        </p:nvSpPr>
        <p:spPr>
          <a:xfrm>
            <a:off x="9167764" y="2031763"/>
            <a:ext cx="144000" cy="144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6" name="直線接點 15"/>
          <p:cNvCxnSpPr/>
          <p:nvPr/>
        </p:nvCxnSpPr>
        <p:spPr>
          <a:xfrm flipH="1">
            <a:off x="8903921" y="4276165"/>
            <a:ext cx="196930" cy="1080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接點 17"/>
          <p:cNvCxnSpPr/>
          <p:nvPr/>
        </p:nvCxnSpPr>
        <p:spPr>
          <a:xfrm>
            <a:off x="9069299" y="4291371"/>
            <a:ext cx="0" cy="1800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 flipH="1">
            <a:off x="9129387" y="3086832"/>
            <a:ext cx="121047" cy="1800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>
            <a:off x="9240662" y="3086832"/>
            <a:ext cx="108000" cy="1800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接點 25"/>
          <p:cNvCxnSpPr/>
          <p:nvPr/>
        </p:nvCxnSpPr>
        <p:spPr>
          <a:xfrm flipH="1">
            <a:off x="9129387" y="2317566"/>
            <a:ext cx="121047" cy="1800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接點 26"/>
          <p:cNvCxnSpPr/>
          <p:nvPr/>
        </p:nvCxnSpPr>
        <p:spPr>
          <a:xfrm>
            <a:off x="9240662" y="2317566"/>
            <a:ext cx="108000" cy="1800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接點 27"/>
          <p:cNvCxnSpPr/>
          <p:nvPr/>
        </p:nvCxnSpPr>
        <p:spPr>
          <a:xfrm>
            <a:off x="7099497" y="2078577"/>
            <a:ext cx="2038855" cy="6639"/>
          </a:xfrm>
          <a:prstGeom prst="line">
            <a:avLst/>
          </a:prstGeom>
          <a:ln w="28575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圓角矩形 33"/>
          <p:cNvSpPr/>
          <p:nvPr/>
        </p:nvSpPr>
        <p:spPr>
          <a:xfrm>
            <a:off x="964597" y="1325672"/>
            <a:ext cx="3087450" cy="43753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矩形 34"/>
          <p:cNvSpPr/>
          <p:nvPr/>
        </p:nvSpPr>
        <p:spPr>
          <a:xfrm>
            <a:off x="759988" y="5471325"/>
            <a:ext cx="50678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最大</a:t>
            </a:r>
            <a:r>
              <a:rPr lang="zh-TW" altLang="zh-TW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高度和開始靜止落下的高度相同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675114" y="2108969"/>
            <a:ext cx="797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等高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7" name="圓角矩形 36"/>
          <p:cNvSpPr/>
          <p:nvPr/>
        </p:nvSpPr>
        <p:spPr>
          <a:xfrm>
            <a:off x="1228163" y="1923112"/>
            <a:ext cx="3106796" cy="32437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圓角矩形 28"/>
          <p:cNvSpPr/>
          <p:nvPr/>
        </p:nvSpPr>
        <p:spPr>
          <a:xfrm>
            <a:off x="7906868" y="1290908"/>
            <a:ext cx="3881719" cy="45436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矩形 29"/>
          <p:cNvSpPr/>
          <p:nvPr/>
        </p:nvSpPr>
        <p:spPr>
          <a:xfrm>
            <a:off x="88805" y="6254881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31" name="矩形 30"/>
          <p:cNvSpPr/>
          <p:nvPr/>
        </p:nvSpPr>
        <p:spPr>
          <a:xfrm>
            <a:off x="5827789" y="6254881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能應用力學能守恆定律</a:t>
            </a:r>
          </a:p>
        </p:txBody>
      </p:sp>
      <p:sp>
        <p:nvSpPr>
          <p:cNvPr id="32" name="矩形 31"/>
          <p:cNvSpPr/>
          <p:nvPr/>
        </p:nvSpPr>
        <p:spPr>
          <a:xfrm>
            <a:off x="2452656" y="229195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466852" y="269803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6.66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17.97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462747" y="3258483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24.78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31.76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462746" y="3868056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61.75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30.38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2512500" y="439410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6.69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19.37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0.626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0.618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012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7" grpId="0" animBg="1"/>
      <p:bldP spid="8" grpId="0" animBg="1"/>
      <p:bldP spid="12" grpId="0" animBg="1"/>
      <p:bldP spid="13" grpId="0" animBg="1"/>
      <p:bldP spid="14" grpId="0" animBg="1"/>
      <p:bldP spid="34" grpId="0" animBg="1"/>
      <p:bldP spid="35" grpId="0"/>
      <p:bldP spid="36" grpId="0"/>
      <p:bldP spid="37" grpId="0" animBg="1"/>
      <p:bldP spid="29" grpId="0" animBg="1"/>
      <p:bldP spid="32" grpId="0"/>
      <p:bldP spid="33" grpId="0"/>
      <p:bldP spid="38" grpId="0"/>
      <p:bldP spid="39" grpId="0"/>
      <p:bldP spid="40" grpId="0"/>
      <p:bldP spid="41" grpId="0"/>
      <p:bldP spid="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9929842" y="6150114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答案：Ｂ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48371" t="14709"/>
          <a:stretch/>
        </p:blipFill>
        <p:spPr>
          <a:xfrm>
            <a:off x="4096871" y="3426078"/>
            <a:ext cx="4932218" cy="2101549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05164" y="676947"/>
            <a:ext cx="1092661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20.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表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為生物研究保育中心網頁中四種植物的部分資料，有關此四種植物在分類階層上的敘述，下列何者無法確定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 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442913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A) Lil-2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和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Lil-3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為同科的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        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B) Lil-2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和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Myr-6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為同目的植物</a:t>
            </a:r>
          </a:p>
          <a:p>
            <a:pPr indent="442913">
              <a:lnSpc>
                <a:spcPct val="150000"/>
              </a:lnSpc>
            </a:pPr>
            <a:endParaRPr lang="en-US" altLang="zh-TW" sz="9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442913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C) Lil-2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和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Lil-1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為不同屬的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      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D) Lil-2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和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Myr-6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為不同屬的植物</a:t>
            </a:r>
          </a:p>
        </p:txBody>
      </p:sp>
      <p:cxnSp>
        <p:nvCxnSpPr>
          <p:cNvPr id="7" name="直線接點 6"/>
          <p:cNvCxnSpPr/>
          <p:nvPr/>
        </p:nvCxnSpPr>
        <p:spPr>
          <a:xfrm flipH="1">
            <a:off x="6927215" y="3426078"/>
            <a:ext cx="2414009" cy="110465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 flipV="1">
            <a:off x="6927215" y="3426078"/>
            <a:ext cx="2414009" cy="146644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341224" y="3195245"/>
            <a:ext cx="797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同屬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139083" y="3195244"/>
            <a:ext cx="797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同科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3" name="直線接點 12"/>
          <p:cNvCxnSpPr>
            <a:stCxn id="23" idx="1"/>
          </p:cNvCxnSpPr>
          <p:nvPr/>
        </p:nvCxnSpPr>
        <p:spPr>
          <a:xfrm flipH="1">
            <a:off x="7225011" y="4159299"/>
            <a:ext cx="2186725" cy="47999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接點 14"/>
          <p:cNvCxnSpPr>
            <a:stCxn id="23" idx="1"/>
          </p:cNvCxnSpPr>
          <p:nvPr/>
        </p:nvCxnSpPr>
        <p:spPr>
          <a:xfrm flipH="1">
            <a:off x="7488519" y="4159299"/>
            <a:ext cx="1923217" cy="117160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/>
          <p:cNvSpPr/>
          <p:nvPr/>
        </p:nvSpPr>
        <p:spPr>
          <a:xfrm>
            <a:off x="9411736" y="3928466"/>
            <a:ext cx="11474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不同屬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29" name="直線接點 28"/>
          <p:cNvCxnSpPr>
            <a:stCxn id="23" idx="1"/>
          </p:cNvCxnSpPr>
          <p:nvPr/>
        </p:nvCxnSpPr>
        <p:spPr>
          <a:xfrm flipH="1">
            <a:off x="7356764" y="4159299"/>
            <a:ext cx="2054972" cy="1559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9330393" y="4366845"/>
            <a:ext cx="2671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無法確定是否同目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3" name="圓角矩形 32"/>
          <p:cNvSpPr/>
          <p:nvPr/>
        </p:nvSpPr>
        <p:spPr>
          <a:xfrm>
            <a:off x="5373817" y="1407459"/>
            <a:ext cx="1269030" cy="36471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2058179043"/>
              </p:ext>
            </p:extLst>
          </p:nvPr>
        </p:nvGraphicFramePr>
        <p:xfrm>
          <a:off x="666206" y="3190551"/>
          <a:ext cx="3197584" cy="2896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" name="圓角矩形 19"/>
          <p:cNvSpPr/>
          <p:nvPr/>
        </p:nvSpPr>
        <p:spPr>
          <a:xfrm>
            <a:off x="1438311" y="1398494"/>
            <a:ext cx="1188348" cy="36471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/>
          <p:cNvSpPr/>
          <p:nvPr/>
        </p:nvSpPr>
        <p:spPr>
          <a:xfrm>
            <a:off x="88805" y="6254881"/>
            <a:ext cx="469872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18" name="矩形 17"/>
          <p:cNvSpPr/>
          <p:nvPr/>
        </p:nvSpPr>
        <p:spPr>
          <a:xfrm>
            <a:off x="4859757" y="6265529"/>
            <a:ext cx="300595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能應用生物的命名原則</a:t>
            </a:r>
          </a:p>
        </p:txBody>
      </p:sp>
      <p:sp>
        <p:nvSpPr>
          <p:cNvPr id="22" name="矩形 21"/>
          <p:cNvSpPr/>
          <p:nvPr/>
        </p:nvSpPr>
        <p:spPr>
          <a:xfrm>
            <a:off x="9587242" y="1428219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323254" y="230474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10.07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20.64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322435" y="230474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65.16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28.28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323255" y="303544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8.74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23.63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0316800" y="301057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15.88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26.90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0.649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0.652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1747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23" grpId="0"/>
      <p:bldP spid="32" grpId="0"/>
      <p:bldP spid="33" grpId="0" animBg="1"/>
      <p:bldGraphic spid="3" grpId="0">
        <p:bldAsOne/>
      </p:bldGraphic>
      <p:bldP spid="20" grpId="0" animBg="1"/>
      <p:bldP spid="22" grpId="0"/>
      <p:bldP spid="24" grpId="0"/>
      <p:bldP spid="25" grpId="0"/>
      <p:bldP spid="26" grpId="0"/>
      <p:bldP spid="27" grpId="0"/>
      <p:bldP spid="28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9929842" y="6150114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答案：Ｄ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60244"/>
          <a:stretch/>
        </p:blipFill>
        <p:spPr>
          <a:xfrm>
            <a:off x="4730598" y="3306381"/>
            <a:ext cx="3575329" cy="283411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91672" y="286761"/>
            <a:ext cx="11372288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21.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圖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十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為太陽系中幾顆行星的比較，根據這些星球的特性來判斷，圖中的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X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軸與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Y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軸單位依序最可能為下列何者？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(A)</a:t>
            </a:r>
            <a:r>
              <a:rPr lang="zh-TW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體積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(cm</a:t>
            </a:r>
            <a:r>
              <a:rPr lang="en-US" altLang="zh-TW" sz="2300" baseline="30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3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、與太陽的平均距離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(AU</a:t>
            </a:r>
            <a:r>
              <a:rPr lang="en-US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  </a:t>
            </a:r>
            <a:r>
              <a:rPr lang="en-US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B)</a:t>
            </a:r>
            <a:r>
              <a:rPr lang="zh-TW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與太陽的平均距離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(AU)</a:t>
            </a:r>
            <a:r>
              <a:rPr lang="zh-TW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、體積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(cm</a:t>
            </a:r>
            <a:r>
              <a:rPr lang="en-US" altLang="zh-TW" sz="2300" baseline="30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3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b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endParaRPr lang="en-US" altLang="zh-TW" sz="11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 </a:t>
            </a:r>
            <a:r>
              <a:rPr lang="en-US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C)</a:t>
            </a:r>
            <a:r>
              <a:rPr lang="zh-TW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與太陽的平均距離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(AU)</a:t>
            </a:r>
            <a:r>
              <a:rPr lang="zh-TW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、密度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(g/cm</a:t>
            </a:r>
            <a:r>
              <a:rPr lang="en-US" altLang="zh-TW" sz="2300" baseline="30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3</a:t>
            </a:r>
            <a:r>
              <a:rPr lang="en-US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</a:t>
            </a:r>
            <a:r>
              <a:rPr lang="en-US" altLang="zh-TW" sz="23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D)</a:t>
            </a:r>
            <a:r>
              <a:rPr lang="zh-TW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密度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(g/cm</a:t>
            </a:r>
            <a:r>
              <a:rPr lang="en-US" altLang="zh-TW" sz="2300" baseline="30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3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、與太陽的平均距離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(AU)</a:t>
            </a:r>
            <a:endParaRPr lang="zh-TW" altLang="en-US" sz="23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橢圓 3"/>
          <p:cNvSpPr/>
          <p:nvPr/>
        </p:nvSpPr>
        <p:spPr>
          <a:xfrm>
            <a:off x="6787861" y="4163145"/>
            <a:ext cx="1670466" cy="1270231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8310410" y="4048256"/>
            <a:ext cx="797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內圈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512117" y="4385793"/>
            <a:ext cx="11923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密度大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512117" y="4743618"/>
            <a:ext cx="11923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質量小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橢圓 9"/>
          <p:cNvSpPr/>
          <p:nvPr/>
        </p:nvSpPr>
        <p:spPr>
          <a:xfrm>
            <a:off x="5206383" y="3306381"/>
            <a:ext cx="1249124" cy="1039399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6237603" y="3075548"/>
            <a:ext cx="797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外圈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912707" y="2791149"/>
            <a:ext cx="11923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密度小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512117" y="5099955"/>
            <a:ext cx="21425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與太陽距離小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912707" y="3163210"/>
            <a:ext cx="11923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質量大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912707" y="3510026"/>
            <a:ext cx="2177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與太陽距離大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8512117" y="4474061"/>
            <a:ext cx="1071282" cy="337537"/>
          </a:xfrm>
          <a:prstGeom prst="round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9583399" y="4411996"/>
            <a:ext cx="3989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X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6973217" y="3225273"/>
            <a:ext cx="1870593" cy="746418"/>
          </a:xfrm>
          <a:prstGeom prst="round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 17"/>
          <p:cNvSpPr/>
          <p:nvPr/>
        </p:nvSpPr>
        <p:spPr>
          <a:xfrm>
            <a:off x="8843810" y="3315256"/>
            <a:ext cx="3989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Y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9" name="直線接點 18"/>
          <p:cNvCxnSpPr/>
          <p:nvPr/>
        </p:nvCxnSpPr>
        <p:spPr>
          <a:xfrm flipV="1">
            <a:off x="1150945" y="1428653"/>
            <a:ext cx="5364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88805" y="6254881"/>
            <a:ext cx="42883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21" name="矩形 20"/>
          <p:cNvSpPr/>
          <p:nvPr/>
        </p:nvSpPr>
        <p:spPr>
          <a:xfrm>
            <a:off x="4496362" y="6256504"/>
            <a:ext cx="53142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能依據不同行星的特性，推論合適的尺度單位</a:t>
            </a:r>
          </a:p>
        </p:txBody>
      </p:sp>
      <p:sp>
        <p:nvSpPr>
          <p:cNvPr id="22" name="矩形 21"/>
          <p:cNvSpPr/>
          <p:nvPr/>
        </p:nvSpPr>
        <p:spPr>
          <a:xfrm>
            <a:off x="9587242" y="1100456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363844" y="193541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10.01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19.19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305268" y="193541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15.23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29.26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63843" y="2778597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20.14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31.78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316800" y="2682816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54.53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19.33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0.542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0.545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圓角矩形 29"/>
          <p:cNvSpPr/>
          <p:nvPr/>
        </p:nvSpPr>
        <p:spPr>
          <a:xfrm>
            <a:off x="11219131" y="1935410"/>
            <a:ext cx="758021" cy="34729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矩形 30"/>
          <p:cNvSpPr/>
          <p:nvPr/>
        </p:nvSpPr>
        <p:spPr>
          <a:xfrm>
            <a:off x="1129025" y="3067336"/>
            <a:ext cx="19909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誘答程度高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241511" y="3643583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030343" y="4170961"/>
            <a:ext cx="24052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圖表轉譯能力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5" name="圓角矩形 34"/>
          <p:cNvSpPr/>
          <p:nvPr/>
        </p:nvSpPr>
        <p:spPr>
          <a:xfrm>
            <a:off x="5331776" y="2811498"/>
            <a:ext cx="758021" cy="34729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6516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7" grpId="0"/>
      <p:bldP spid="8" grpId="0"/>
      <p:bldP spid="9" grpId="0"/>
      <p:bldP spid="10" grpId="0" animBg="1"/>
      <p:bldP spid="11" grpId="0"/>
      <p:bldP spid="12" grpId="0"/>
      <p:bldP spid="13" grpId="0"/>
      <p:bldP spid="14" grpId="0"/>
      <p:bldP spid="15" grpId="0"/>
      <p:bldP spid="5" grpId="0" animBg="1"/>
      <p:bldP spid="16" grpId="0"/>
      <p:bldP spid="17" grpId="0" animBg="1"/>
      <p:bldP spid="18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0" grpId="0" animBg="1"/>
      <p:bldP spid="31" grpId="0"/>
      <p:bldP spid="32" grpId="0"/>
      <p:bldP spid="33" grpId="0"/>
      <p:bldP spid="3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9917499" y="6151012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答案：Ｂ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17235" y="101600"/>
            <a:ext cx="11333019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indent="-534988"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22.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人體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感染微生物到發病前所經過的時間稱為「潛伏期」。圖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十一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為小杉體溫恆定範圍及近十天每天早上的體溫紀錄，已知此段時間小杉感染了微生物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X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，其潛伏期為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～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天，發病時的症狀之一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    體溫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無法維持在恆定範圍內，則下列哪一天最可能為小杉初次感染此微生物的時間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4988" indent="-534988">
              <a:lnSpc>
                <a:spcPct val="150000"/>
              </a:lnSpc>
            </a:pP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4988" indent="-534988">
              <a:lnSpc>
                <a:spcPct val="150000"/>
              </a:lnSpc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天	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4988" indent="-534988">
              <a:lnSpc>
                <a:spcPct val="15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B)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天	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4988" indent="-534988">
              <a:lnSpc>
                <a:spcPct val="15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C)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天	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4988" indent="-534988">
              <a:lnSpc>
                <a:spcPct val="15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D)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32891" t="36331"/>
          <a:stretch/>
        </p:blipFill>
        <p:spPr>
          <a:xfrm>
            <a:off x="5839127" y="2946774"/>
            <a:ext cx="6340530" cy="2350685"/>
          </a:xfrm>
          <a:prstGeom prst="rect">
            <a:avLst/>
          </a:prstGeom>
        </p:spPr>
      </p:pic>
      <p:cxnSp>
        <p:nvCxnSpPr>
          <p:cNvPr id="6" name="直線接點 5"/>
          <p:cNvCxnSpPr/>
          <p:nvPr/>
        </p:nvCxnSpPr>
        <p:spPr>
          <a:xfrm flipV="1">
            <a:off x="1159127" y="3375019"/>
            <a:ext cx="4680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橢圓 6"/>
          <p:cNvSpPr/>
          <p:nvPr/>
        </p:nvSpPr>
        <p:spPr>
          <a:xfrm>
            <a:off x="9078215" y="3195019"/>
            <a:ext cx="180000" cy="180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9175204" y="2886459"/>
            <a:ext cx="797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發病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4862828" y="1550893"/>
            <a:ext cx="2497195" cy="47228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圓角矩形 9"/>
          <p:cNvSpPr/>
          <p:nvPr/>
        </p:nvSpPr>
        <p:spPr>
          <a:xfrm>
            <a:off x="1159127" y="2187387"/>
            <a:ext cx="4255555" cy="47228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7769721" y="3821816"/>
            <a:ext cx="797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感染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7769721" y="3526714"/>
            <a:ext cx="180000" cy="180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橢圓 14"/>
          <p:cNvSpPr/>
          <p:nvPr/>
        </p:nvSpPr>
        <p:spPr>
          <a:xfrm>
            <a:off x="8184606" y="3476510"/>
            <a:ext cx="180000" cy="180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橢圓 16"/>
          <p:cNvSpPr/>
          <p:nvPr/>
        </p:nvSpPr>
        <p:spPr>
          <a:xfrm>
            <a:off x="8641806" y="3614918"/>
            <a:ext cx="180000" cy="180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8" name="直線接點 17"/>
          <p:cNvCxnSpPr/>
          <p:nvPr/>
        </p:nvCxnSpPr>
        <p:spPr>
          <a:xfrm flipH="1" flipV="1">
            <a:off x="7859721" y="3656510"/>
            <a:ext cx="308930" cy="27899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 flipV="1">
            <a:off x="8168650" y="3610401"/>
            <a:ext cx="105957" cy="3251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 flipV="1">
            <a:off x="8184606" y="3704919"/>
            <a:ext cx="547200" cy="23058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圓角矩形 23"/>
          <p:cNvSpPr/>
          <p:nvPr/>
        </p:nvSpPr>
        <p:spPr>
          <a:xfrm>
            <a:off x="7668781" y="1550892"/>
            <a:ext cx="2900607" cy="47228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AutoShape 6"/>
          <p:cNvSpPr/>
          <p:nvPr/>
        </p:nvSpPr>
        <p:spPr>
          <a:xfrm rot="-4096333">
            <a:off x="9575334" y="513574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3" name="AutoShape 6"/>
          <p:cNvSpPr/>
          <p:nvPr/>
        </p:nvSpPr>
        <p:spPr>
          <a:xfrm rot="-4096333">
            <a:off x="3551052" y="3022893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0" name="矩形 19"/>
          <p:cNvSpPr/>
          <p:nvPr/>
        </p:nvSpPr>
        <p:spPr>
          <a:xfrm>
            <a:off x="88805" y="6254881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科學資料的閱讀與理解</a:t>
            </a:r>
          </a:p>
        </p:txBody>
      </p:sp>
      <p:sp>
        <p:nvSpPr>
          <p:cNvPr id="25" name="矩形 24"/>
          <p:cNvSpPr/>
          <p:nvPr/>
        </p:nvSpPr>
        <p:spPr>
          <a:xfrm>
            <a:off x="5827789" y="6254881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能正確地解讀科學資料</a:t>
            </a:r>
          </a:p>
        </p:txBody>
      </p:sp>
      <p:sp>
        <p:nvSpPr>
          <p:cNvPr id="26" name="矩形 25"/>
          <p:cNvSpPr/>
          <p:nvPr/>
        </p:nvSpPr>
        <p:spPr>
          <a:xfrm>
            <a:off x="2497425" y="3410346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652483" y="385274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4.39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13.81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652484" y="444342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67.82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29.75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680940" y="5113917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25.73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48.00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680939" y="5738744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1.96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8.02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0.691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0.678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6692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/>
      <p:bldP spid="9" grpId="0" animBg="1"/>
      <p:bldP spid="10" grpId="0" animBg="1"/>
      <p:bldP spid="13" grpId="0"/>
      <p:bldP spid="14" grpId="0" animBg="1"/>
      <p:bldP spid="15" grpId="0" animBg="1"/>
      <p:bldP spid="17" grpId="0" animBg="1"/>
      <p:bldP spid="24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71053" y="75342"/>
            <a:ext cx="11515265" cy="4459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indent="-534988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23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.	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甲、乙兩個質量相同的物體，靜置於無摩擦力的水平桌面上，甲、乙分別受到水平外力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後作直線運動，兩外力分別施力不同長短的時間後移除。已知兩物體在時間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t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＝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0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～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60 s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期間的速度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(v)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與時間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(t)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關係圖，如圖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十二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所示，則有關兩物體在此期間受力情形的敘述，下列何者正確？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(A) 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施力時間較長，且外力大小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＞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(B) 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施力時間較長，但外力大小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＜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(C) 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施力時間較長，但外力大小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＞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(D) 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施力時間較長，且外力大小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＜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65353" t="27758"/>
          <a:stretch/>
        </p:blipFill>
        <p:spPr>
          <a:xfrm>
            <a:off x="8301319" y="1934964"/>
            <a:ext cx="3890681" cy="3187368"/>
          </a:xfrm>
          <a:prstGeom prst="rect">
            <a:avLst/>
          </a:prstGeom>
        </p:spPr>
      </p:pic>
      <p:cxnSp>
        <p:nvCxnSpPr>
          <p:cNvPr id="6" name="直線接點 5"/>
          <p:cNvCxnSpPr/>
          <p:nvPr/>
        </p:nvCxnSpPr>
        <p:spPr>
          <a:xfrm flipV="1">
            <a:off x="1094473" y="2383197"/>
            <a:ext cx="7200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5938594" y="224115"/>
            <a:ext cx="1260066" cy="47228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6099958" y="779927"/>
            <a:ext cx="4236347" cy="47228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向下箭號 8"/>
          <p:cNvSpPr/>
          <p:nvPr/>
        </p:nvSpPr>
        <p:spPr>
          <a:xfrm>
            <a:off x="4715435" y="4939553"/>
            <a:ext cx="1147482" cy="15060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AutoShape 6"/>
          <p:cNvSpPr/>
          <p:nvPr/>
        </p:nvSpPr>
        <p:spPr>
          <a:xfrm rot="-4096333">
            <a:off x="10219777" y="1007553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AutoShape 6"/>
          <p:cNvSpPr/>
          <p:nvPr/>
        </p:nvSpPr>
        <p:spPr>
          <a:xfrm rot="-4096333">
            <a:off x="7400290" y="2010673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圓角矩形 11"/>
          <p:cNvSpPr/>
          <p:nvPr/>
        </p:nvSpPr>
        <p:spPr>
          <a:xfrm>
            <a:off x="3240217" y="1807889"/>
            <a:ext cx="1260066" cy="47228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88805" y="6254881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14" name="矩形 13"/>
          <p:cNvSpPr/>
          <p:nvPr/>
        </p:nvSpPr>
        <p:spPr>
          <a:xfrm>
            <a:off x="5827789" y="6254881"/>
            <a:ext cx="52629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能解讀</a:t>
            </a:r>
            <a:r>
              <a:rPr lang="en-US" altLang="zh-TW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v-t</a:t>
            </a:r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圖並應用牛頓第二運動定律</a:t>
            </a:r>
          </a:p>
        </p:txBody>
      </p:sp>
    </p:spTree>
    <p:extLst>
      <p:ext uri="{BB962C8B-B14F-4D97-AF65-F5344CB8AC3E}">
        <p14:creationId xmlns:p14="http://schemas.microsoft.com/office/powerpoint/2010/main" val="1125690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9931900" y="6173856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答案：Ｃ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3083" y="242982"/>
            <a:ext cx="119589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indent="-534988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(A)F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施力時間較長，且外力大小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＞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(B)F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施力時間較長，但外力大小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＜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endParaRPr lang="en-US" altLang="zh-TW" sz="2400" baseline="-25000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34988" indent="-534988">
              <a:lnSpc>
                <a:spcPct val="150000"/>
              </a:lnSpc>
            </a:pPr>
            <a:endParaRPr lang="en-US" altLang="zh-TW" sz="11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4988" indent="-534988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C) 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施力時間較長，但外力大小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＞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en-US" altLang="zh-TW" sz="2400" baseline="-250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D) 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施力時間較長，且外力大小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＜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zh-TW" sz="24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乙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65353" t="27758"/>
          <a:stretch/>
        </p:blipFill>
        <p:spPr>
          <a:xfrm>
            <a:off x="4052048" y="2230798"/>
            <a:ext cx="4320988" cy="3539890"/>
          </a:xfrm>
          <a:prstGeom prst="rect">
            <a:avLst/>
          </a:prstGeom>
        </p:spPr>
      </p:pic>
      <p:sp>
        <p:nvSpPr>
          <p:cNvPr id="4" name="右大括弧 3"/>
          <p:cNvSpPr/>
          <p:nvPr/>
        </p:nvSpPr>
        <p:spPr>
          <a:xfrm rot="12867282">
            <a:off x="4173502" y="2970809"/>
            <a:ext cx="1101201" cy="1746873"/>
          </a:xfrm>
          <a:prstGeom prst="rightBrace">
            <a:avLst>
              <a:gd name="adj1" fmla="val 8333"/>
              <a:gd name="adj2" fmla="val 23008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593132" y="2160213"/>
            <a:ext cx="34163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設甲、乙的質量均</a:t>
            </a:r>
            <a:r>
              <a:rPr lang="zh-TW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為</a:t>
            </a:r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1kg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69030" y="3469518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作用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時間：</a:t>
            </a:r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20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秒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26925" y="4002903"/>
            <a:ext cx="6030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F</a:t>
            </a:r>
            <a:r>
              <a:rPr lang="zh-TW" altLang="en-US" sz="28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甲</a:t>
            </a:r>
            <a:endParaRPr lang="zh-TW" altLang="en-US" sz="2800" b="1" baseline="-25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302110" y="4050211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=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540353" y="4050211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24629" y="2620805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公式：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412366" y="2621878"/>
            <a:ext cx="12618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F = m a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矩形 16"/>
              <p:cNvSpPr/>
              <p:nvPr/>
            </p:nvSpPr>
            <p:spPr>
              <a:xfrm>
                <a:off x="1684123" y="4050211"/>
                <a:ext cx="42013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2800" b="1" i="1" dirty="0" smtClean="0">
                          <a:ln w="12700">
                            <a:solidFill>
                              <a:schemeClr val="tx2">
                                <a:satMod val="155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>
                            <a:outerShdw blurRad="41275" dist="20320" dir="1800000" algn="tl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×</m:t>
                      </m:r>
                    </m:oMath>
                  </m:oMathPara>
                </a14:m>
                <a:endParaRPr lang="zh-TW" altLang="en-US" sz="28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endParaRPr>
              </a:p>
            </p:txBody>
          </p:sp>
        </mc:Choice>
        <mc:Fallback xmlns="">
          <p:sp>
            <p:nvSpPr>
              <p:cNvPr id="17" name="矩形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4123" y="4050211"/>
                <a:ext cx="420131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矩形 17"/>
          <p:cNvSpPr/>
          <p:nvPr/>
        </p:nvSpPr>
        <p:spPr>
          <a:xfrm>
            <a:off x="2085112" y="4246583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20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9" name="直線接點 18"/>
          <p:cNvCxnSpPr/>
          <p:nvPr/>
        </p:nvCxnSpPr>
        <p:spPr>
          <a:xfrm>
            <a:off x="2050464" y="4311821"/>
            <a:ext cx="65259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2069030" y="3837748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30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647244" y="4040189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=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847275" y="4029397"/>
            <a:ext cx="9479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1.5N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" name="右大括弧 26"/>
          <p:cNvSpPr/>
          <p:nvPr/>
        </p:nvSpPr>
        <p:spPr>
          <a:xfrm rot="3435806">
            <a:off x="5557835" y="4152463"/>
            <a:ext cx="1554600" cy="1746873"/>
          </a:xfrm>
          <a:prstGeom prst="rightBrace">
            <a:avLst>
              <a:gd name="adj1" fmla="val 8333"/>
              <a:gd name="adj2" fmla="val 30679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矩形 27"/>
          <p:cNvSpPr/>
          <p:nvPr/>
        </p:nvSpPr>
        <p:spPr>
          <a:xfrm>
            <a:off x="7051085" y="5309023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作用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時間：</a:t>
            </a:r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30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秒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225101" y="4155104"/>
            <a:ext cx="6030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F</a:t>
            </a:r>
            <a:r>
              <a:rPr lang="zh-TW" altLang="en-US" sz="28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乙</a:t>
            </a:r>
            <a:endParaRPr lang="zh-TW" altLang="en-US" sz="2800" b="1" baseline="-25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7700286" y="4202412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=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938529" y="4202412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矩形 31"/>
              <p:cNvSpPr/>
              <p:nvPr/>
            </p:nvSpPr>
            <p:spPr>
              <a:xfrm>
                <a:off x="8082299" y="4202412"/>
                <a:ext cx="42013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2800" b="1" i="1" dirty="0" smtClean="0">
                          <a:ln w="12700">
                            <a:solidFill>
                              <a:schemeClr val="tx2">
                                <a:satMod val="155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>
                            <a:outerShdw blurRad="41275" dist="20320" dir="1800000" algn="tl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×</m:t>
                      </m:r>
                    </m:oMath>
                  </m:oMathPara>
                </a14:m>
                <a:endParaRPr lang="zh-TW" altLang="en-US" sz="28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endParaRPr>
              </a:p>
            </p:txBody>
          </p:sp>
        </mc:Choice>
        <mc:Fallback xmlns="">
          <p:sp>
            <p:nvSpPr>
              <p:cNvPr id="32" name="矩形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2299" y="4202412"/>
                <a:ext cx="420131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矩形 32"/>
          <p:cNvSpPr/>
          <p:nvPr/>
        </p:nvSpPr>
        <p:spPr>
          <a:xfrm>
            <a:off x="8483288" y="4398784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30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34" name="直線接點 33"/>
          <p:cNvCxnSpPr/>
          <p:nvPr/>
        </p:nvCxnSpPr>
        <p:spPr>
          <a:xfrm>
            <a:off x="8448640" y="4464022"/>
            <a:ext cx="65259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/>
          <p:cNvSpPr/>
          <p:nvPr/>
        </p:nvSpPr>
        <p:spPr>
          <a:xfrm>
            <a:off x="8467206" y="3989949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20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矩形 35"/>
              <p:cNvSpPr/>
              <p:nvPr/>
            </p:nvSpPr>
            <p:spPr>
              <a:xfrm>
                <a:off x="8948346" y="4183029"/>
                <a:ext cx="63190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2800" b="1" i="1" dirty="0" smtClean="0">
                          <a:ln w="12700">
                            <a:solidFill>
                              <a:schemeClr val="tx2">
                                <a:satMod val="155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>
                            <a:outerShdw blurRad="41275" dist="20320" dir="1800000" algn="tl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≈</m:t>
                      </m:r>
                    </m:oMath>
                  </m:oMathPara>
                </a14:m>
                <a:endParaRPr lang="zh-TW" altLang="en-US" sz="28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endParaRPr>
              </a:p>
            </p:txBody>
          </p:sp>
        </mc:Choice>
        <mc:Fallback xmlns="">
          <p:sp>
            <p:nvSpPr>
              <p:cNvPr id="36" name="矩形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48346" y="4183029"/>
                <a:ext cx="631904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矩形 36"/>
          <p:cNvSpPr/>
          <p:nvPr/>
        </p:nvSpPr>
        <p:spPr>
          <a:xfrm>
            <a:off x="9339444" y="4181598"/>
            <a:ext cx="12721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0.67N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8" name="圓角矩形 37"/>
          <p:cNvSpPr/>
          <p:nvPr/>
        </p:nvSpPr>
        <p:spPr>
          <a:xfrm>
            <a:off x="7051085" y="5309023"/>
            <a:ext cx="2333839" cy="472289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1" name="圓角矩形 40"/>
          <p:cNvSpPr/>
          <p:nvPr/>
        </p:nvSpPr>
        <p:spPr>
          <a:xfrm>
            <a:off x="826925" y="3931183"/>
            <a:ext cx="2949016" cy="83862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矩形 41"/>
          <p:cNvSpPr/>
          <p:nvPr/>
        </p:nvSpPr>
        <p:spPr>
          <a:xfrm>
            <a:off x="88805" y="6254881"/>
            <a:ext cx="469872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43" name="矩形 42"/>
          <p:cNvSpPr/>
          <p:nvPr/>
        </p:nvSpPr>
        <p:spPr>
          <a:xfrm>
            <a:off x="5017863" y="6241398"/>
            <a:ext cx="483978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能解讀</a:t>
            </a:r>
            <a:r>
              <a:rPr lang="en-US" altLang="zh-TW" sz="22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v-t</a:t>
            </a:r>
            <a:r>
              <a:rPr lang="zh-TW" altLang="en-US" sz="22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圖並應用牛頓第二運動定律</a:t>
            </a:r>
          </a:p>
        </p:txBody>
      </p:sp>
      <p:sp>
        <p:nvSpPr>
          <p:cNvPr id="39" name="矩形 38"/>
          <p:cNvSpPr/>
          <p:nvPr/>
        </p:nvSpPr>
        <p:spPr>
          <a:xfrm>
            <a:off x="5017863" y="0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3775941" y="79698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18.39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34.59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269181" y="82951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8.25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21.92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3795255" y="1568318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64.84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25.59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0311451" y="156831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8.40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17.43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0.650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0.648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0" name="圓角矩形 49"/>
          <p:cNvSpPr/>
          <p:nvPr/>
        </p:nvSpPr>
        <p:spPr>
          <a:xfrm>
            <a:off x="4724102" y="811164"/>
            <a:ext cx="758021" cy="35514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2" name="矩形 51"/>
          <p:cNvSpPr/>
          <p:nvPr/>
        </p:nvSpPr>
        <p:spPr>
          <a:xfrm>
            <a:off x="6918231" y="2061474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8603990" y="2043857"/>
            <a:ext cx="33925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v-t</a:t>
            </a:r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圖與牛頓第二運動定律的基本認識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8615182" y="3029484"/>
            <a:ext cx="33925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v-t</a:t>
            </a:r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圖速度變化與施力時間的關係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74592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  <p:bldP spid="22" grpId="0"/>
      <p:bldP spid="23" grpId="0"/>
      <p:bldP spid="24" grpId="0"/>
      <p:bldP spid="27" grpId="0" animBg="1"/>
      <p:bldP spid="28" grpId="0"/>
      <p:bldP spid="29" grpId="0"/>
      <p:bldP spid="30" grpId="0"/>
      <p:bldP spid="31" grpId="0"/>
      <p:bldP spid="32" grpId="0"/>
      <p:bldP spid="33" grpId="0"/>
      <p:bldP spid="35" grpId="0"/>
      <p:bldP spid="36" grpId="0"/>
      <p:bldP spid="37" grpId="0"/>
      <p:bldP spid="38" grpId="0" animBg="1"/>
      <p:bldP spid="41" grpId="0" animBg="1"/>
      <p:bldP spid="39" grpId="0"/>
      <p:bldP spid="40" grpId="0"/>
      <p:bldP spid="44" grpId="0"/>
      <p:bldP spid="45" grpId="0"/>
      <p:bldP spid="46" grpId="0"/>
      <p:bldP spid="47" grpId="0"/>
      <p:bldP spid="48" grpId="0"/>
      <p:bldP spid="50" grpId="0" animBg="1"/>
      <p:bldP spid="52" grpId="0"/>
      <p:bldP spid="53" grpId="0"/>
      <p:bldP spid="5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7308" y="15475"/>
            <a:ext cx="11294145" cy="40511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8288" indent="-268288">
              <a:lnSpc>
                <a:spcPct val="150000"/>
              </a:lnSpc>
            </a:pPr>
            <a:r>
              <a:rPr lang="en-US" altLang="zh-TW" sz="225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24.</a:t>
            </a:r>
            <a:r>
              <a:rPr lang="zh-TW" altLang="zh-TW" sz="225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圖</a:t>
            </a:r>
            <a:r>
              <a:rPr lang="en-US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十三</a:t>
            </a:r>
            <a:r>
              <a:rPr lang="en-US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為物質進出膜的實驗裝置，先在試管中裝入葡萄糖液，並將試管口用一層膜密封，再倒置於裝有澱粉液的燒杯中。已知葡萄糖能通過此膜，但澱粉不能通過此膜，若靜置一段時間平衡後，分別取出溶液以試劑進行檢測，則出現下列何現象最合理？</a:t>
            </a:r>
            <a:r>
              <a:rPr lang="en-US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endParaRPr lang="en-US" altLang="zh-TW" sz="105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268288" indent="-268288">
              <a:lnSpc>
                <a:spcPct val="150000"/>
              </a:lnSpc>
            </a:pPr>
            <a:r>
              <a:rPr lang="zh-TW" altLang="en-US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25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en-US" altLang="zh-TW" sz="225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A)</a:t>
            </a:r>
            <a:r>
              <a:rPr lang="zh-TW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以碘液檢測，僅試管中的溶液變色</a:t>
            </a:r>
            <a:r>
              <a:rPr lang="en-US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(B)</a:t>
            </a:r>
            <a:r>
              <a:rPr lang="zh-TW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以碘液檢測，試管和燒杯中的溶液皆變色</a:t>
            </a:r>
            <a:r>
              <a:rPr lang="en-US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(C)</a:t>
            </a:r>
            <a:r>
              <a:rPr lang="zh-TW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以本氏液檢測，僅試管中的溶液變色</a:t>
            </a:r>
            <a:r>
              <a:rPr lang="en-US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(D)</a:t>
            </a:r>
            <a:r>
              <a:rPr lang="zh-TW" altLang="zh-TW" sz="225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以本氏液檢測，試管和燒杯中的溶液皆變色</a:t>
            </a:r>
            <a:endParaRPr lang="zh-TW" altLang="en-US" sz="225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69039"/>
          <a:stretch/>
        </p:blipFill>
        <p:spPr>
          <a:xfrm>
            <a:off x="9136625" y="1651372"/>
            <a:ext cx="3055375" cy="3241965"/>
          </a:xfrm>
          <a:prstGeom prst="rect">
            <a:avLst/>
          </a:prstGeom>
        </p:spPr>
      </p:pic>
      <p:cxnSp>
        <p:nvCxnSpPr>
          <p:cNvPr id="6" name="直線接點 5"/>
          <p:cNvCxnSpPr/>
          <p:nvPr/>
        </p:nvCxnSpPr>
        <p:spPr>
          <a:xfrm flipV="1">
            <a:off x="901412" y="1657566"/>
            <a:ext cx="7884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圓角矩形 9"/>
          <p:cNvSpPr/>
          <p:nvPr/>
        </p:nvSpPr>
        <p:spPr>
          <a:xfrm>
            <a:off x="6424501" y="629198"/>
            <a:ext cx="2360911" cy="47228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角矩形 10"/>
          <p:cNvSpPr/>
          <p:nvPr/>
        </p:nvSpPr>
        <p:spPr>
          <a:xfrm>
            <a:off x="9297807" y="626779"/>
            <a:ext cx="2293558" cy="47228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圓角矩形 14"/>
          <p:cNvSpPr/>
          <p:nvPr/>
        </p:nvSpPr>
        <p:spPr>
          <a:xfrm>
            <a:off x="1268639" y="1154028"/>
            <a:ext cx="2648937" cy="4572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AutoShape 6"/>
          <p:cNvSpPr/>
          <p:nvPr/>
        </p:nvSpPr>
        <p:spPr>
          <a:xfrm rot="-4096333">
            <a:off x="5474153" y="859679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4" name="AutoShape 6"/>
          <p:cNvSpPr/>
          <p:nvPr/>
        </p:nvSpPr>
        <p:spPr>
          <a:xfrm rot="-4096333">
            <a:off x="11193636" y="1326694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graphicFrame>
        <p:nvGraphicFramePr>
          <p:cNvPr id="16" name="表格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00707"/>
              </p:ext>
            </p:extLst>
          </p:nvPr>
        </p:nvGraphicFramePr>
        <p:xfrm>
          <a:off x="1518776" y="3818105"/>
          <a:ext cx="6974543" cy="23774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{0505E3EF-67EA-436B-97B2-0124C06EBD24}</a:tableStyleId>
              </a:tblPr>
              <a:tblGrid>
                <a:gridCol w="1601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63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63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977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溶質成分</a:t>
                      </a:r>
                      <a:endParaRPr lang="en-US" altLang="zh-TW" sz="2400" kern="1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altLang="zh-TW" sz="3600" kern="1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kern="100" baseline="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 </a:t>
                      </a:r>
                      <a:r>
                        <a:rPr lang="zh-TW" sz="2400" kern="1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試劑</a:t>
                      </a: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試管</a:t>
                      </a:r>
                      <a:endParaRPr lang="en-US" altLang="zh-TW" sz="2400" kern="1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17780" marR="177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燒杯</a:t>
                      </a:r>
                      <a:endParaRPr lang="en-US" altLang="zh-TW" sz="2400" kern="100" dirty="0" smtClean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17780" marR="177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91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碘液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862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本氏液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400" kern="100" dirty="0"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17" name="直線接點 16"/>
          <p:cNvCxnSpPr/>
          <p:nvPr/>
        </p:nvCxnSpPr>
        <p:spPr>
          <a:xfrm>
            <a:off x="1539555" y="4032034"/>
            <a:ext cx="1595718" cy="8941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3807778" y="4480912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葡萄糖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407205" y="5101149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-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407205" y="5648829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+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940842" y="4471947"/>
            <a:ext cx="13895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葡萄糖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038031" y="4471947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澱粉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938667" y="5133323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+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938667" y="5648829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+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26" name="直線接點 25"/>
          <p:cNvCxnSpPr/>
          <p:nvPr/>
        </p:nvCxnSpPr>
        <p:spPr>
          <a:xfrm>
            <a:off x="3135273" y="4249573"/>
            <a:ext cx="535270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字方塊 26"/>
          <p:cNvSpPr txBox="1"/>
          <p:nvPr/>
        </p:nvSpPr>
        <p:spPr>
          <a:xfrm>
            <a:off x="9883419" y="6150114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答案：Ｄ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8561" y="6293435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29" name="矩形 28"/>
          <p:cNvSpPr/>
          <p:nvPr/>
        </p:nvSpPr>
        <p:spPr>
          <a:xfrm>
            <a:off x="5126781" y="6279666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能預測本氏液及碘液檢測物質的結果</a:t>
            </a:r>
          </a:p>
        </p:txBody>
      </p:sp>
      <p:sp>
        <p:nvSpPr>
          <p:cNvPr id="30" name="矩形 29"/>
          <p:cNvSpPr/>
          <p:nvPr/>
        </p:nvSpPr>
        <p:spPr>
          <a:xfrm>
            <a:off x="6664362" y="1610556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787642" y="201713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13.11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24.91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785446" y="2493144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12.80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25.03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801105" y="3011561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19.57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28.11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774452" y="3499168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54.39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21.43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0.549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0.544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52425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8" grpId="0"/>
      <p:bldP spid="20" grpId="0"/>
      <p:bldP spid="21" grpId="0"/>
      <p:bldP spid="22" grpId="0"/>
      <p:bldP spid="23" grpId="0"/>
      <p:bldP spid="24" grpId="0"/>
      <p:bldP spid="25" grpId="0"/>
      <p:bldP spid="27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9929842" y="6150114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答案：Ｄ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5023" t="41547" r="-19"/>
          <a:stretch/>
        </p:blipFill>
        <p:spPr>
          <a:xfrm>
            <a:off x="1056168" y="2399953"/>
            <a:ext cx="7800961" cy="207897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55157" y="85775"/>
            <a:ext cx="11212946" cy="20641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indent="-534988">
              <a:lnSpc>
                <a:spcPct val="150000"/>
              </a:lnSpc>
            </a:pPr>
            <a:r>
              <a:rPr lang="en-US" altLang="zh-TW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25.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超市買到的蘋果可能是幾個月前就已經採摘下來了。為了長時間保存，會在蘋果表面塗上食用蠟，減少與氧氣接觸。蘋果熟化過程會將澱粉轉成糖，過程中會需要氧氣並產生二氧化碳，所以可藉由調整蘋果存放環境的氣體比例，減緩蘋果的熟化過程，延長保存期限。上述提及調整存放環境的氣體比例，其示意圖最可能為下列何者？</a:t>
            </a:r>
          </a:p>
        </p:txBody>
      </p:sp>
      <p:cxnSp>
        <p:nvCxnSpPr>
          <p:cNvPr id="6" name="直線接點 5"/>
          <p:cNvCxnSpPr/>
          <p:nvPr/>
        </p:nvCxnSpPr>
        <p:spPr>
          <a:xfrm flipV="1">
            <a:off x="1235462" y="2149930"/>
            <a:ext cx="10188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手繪多邊形 11"/>
          <p:cNvSpPr/>
          <p:nvPr/>
        </p:nvSpPr>
        <p:spPr>
          <a:xfrm>
            <a:off x="10484040" y="2805412"/>
            <a:ext cx="98795" cy="432816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98795" y="0"/>
                </a:moveTo>
                <a:lnTo>
                  <a:pt x="98795" y="432816"/>
                </a:lnTo>
                <a:lnTo>
                  <a:pt x="0" y="432816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手繪多邊形 12"/>
          <p:cNvSpPr/>
          <p:nvPr/>
        </p:nvSpPr>
        <p:spPr>
          <a:xfrm>
            <a:off x="10582835" y="2805412"/>
            <a:ext cx="1138495" cy="86563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766837"/>
                </a:lnTo>
                <a:lnTo>
                  <a:pt x="1138495" y="766837"/>
                </a:lnTo>
                <a:lnTo>
                  <a:pt x="1138495" y="865633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手繪多邊形 13"/>
          <p:cNvSpPr/>
          <p:nvPr/>
        </p:nvSpPr>
        <p:spPr>
          <a:xfrm>
            <a:off x="10537115" y="2805412"/>
            <a:ext cx="91440" cy="86563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5720" y="0"/>
                </a:moveTo>
                <a:lnTo>
                  <a:pt x="45720" y="865633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手繪多邊形 14"/>
          <p:cNvSpPr/>
          <p:nvPr/>
        </p:nvSpPr>
        <p:spPr>
          <a:xfrm>
            <a:off x="9444339" y="2805412"/>
            <a:ext cx="1138495" cy="86563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138495" y="0"/>
                </a:moveTo>
                <a:lnTo>
                  <a:pt x="1138495" y="766837"/>
                </a:lnTo>
                <a:lnTo>
                  <a:pt x="0" y="766837"/>
                </a:lnTo>
                <a:lnTo>
                  <a:pt x="0" y="865633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手繪多邊形 15"/>
          <p:cNvSpPr/>
          <p:nvPr/>
        </p:nvSpPr>
        <p:spPr>
          <a:xfrm>
            <a:off x="10112382" y="2334959"/>
            <a:ext cx="940905" cy="470452"/>
          </a:xfrm>
          <a:custGeom>
            <a:avLst/>
            <a:gdLst>
              <a:gd name="connsiteX0" fmla="*/ 0 w 940905"/>
              <a:gd name="connsiteY0" fmla="*/ 0 h 470452"/>
              <a:gd name="connsiteX1" fmla="*/ 940905 w 940905"/>
              <a:gd name="connsiteY1" fmla="*/ 0 h 470452"/>
              <a:gd name="connsiteX2" fmla="*/ 940905 w 940905"/>
              <a:gd name="connsiteY2" fmla="*/ 470452 h 470452"/>
              <a:gd name="connsiteX3" fmla="*/ 0 w 940905"/>
              <a:gd name="connsiteY3" fmla="*/ 470452 h 470452"/>
              <a:gd name="connsiteX4" fmla="*/ 0 w 940905"/>
              <a:gd name="connsiteY4" fmla="*/ 0 h 470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0905" h="470452">
                <a:moveTo>
                  <a:pt x="0" y="0"/>
                </a:moveTo>
                <a:lnTo>
                  <a:pt x="940905" y="0"/>
                </a:lnTo>
                <a:lnTo>
                  <a:pt x="940905" y="470452"/>
                </a:lnTo>
                <a:lnTo>
                  <a:pt x="0" y="47045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890" tIns="8890" rIns="8890" bIns="889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1400" kern="1200" dirty="0" smtClean="0"/>
              <a:t>熟化</a:t>
            </a:r>
            <a:endParaRPr lang="zh-TW" altLang="en-US" sz="1400" kern="1200" dirty="0"/>
          </a:p>
        </p:txBody>
      </p:sp>
      <p:sp>
        <p:nvSpPr>
          <p:cNvPr id="17" name="手繪多邊形 16"/>
          <p:cNvSpPr/>
          <p:nvPr/>
        </p:nvSpPr>
        <p:spPr>
          <a:xfrm>
            <a:off x="8973887" y="3671045"/>
            <a:ext cx="940905" cy="470452"/>
          </a:xfrm>
          <a:custGeom>
            <a:avLst/>
            <a:gdLst>
              <a:gd name="connsiteX0" fmla="*/ 0 w 940905"/>
              <a:gd name="connsiteY0" fmla="*/ 0 h 470452"/>
              <a:gd name="connsiteX1" fmla="*/ 940905 w 940905"/>
              <a:gd name="connsiteY1" fmla="*/ 0 h 470452"/>
              <a:gd name="connsiteX2" fmla="*/ 940905 w 940905"/>
              <a:gd name="connsiteY2" fmla="*/ 470452 h 470452"/>
              <a:gd name="connsiteX3" fmla="*/ 0 w 940905"/>
              <a:gd name="connsiteY3" fmla="*/ 470452 h 470452"/>
              <a:gd name="connsiteX4" fmla="*/ 0 w 940905"/>
              <a:gd name="connsiteY4" fmla="*/ 0 h 470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0905" h="470452">
                <a:moveTo>
                  <a:pt x="0" y="0"/>
                </a:moveTo>
                <a:lnTo>
                  <a:pt x="940905" y="0"/>
                </a:lnTo>
                <a:lnTo>
                  <a:pt x="940905" y="470452"/>
                </a:lnTo>
                <a:lnTo>
                  <a:pt x="0" y="47045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890" tIns="8890" rIns="8890" bIns="889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TW" sz="1400" kern="1200" dirty="0" smtClean="0"/>
              <a:t>O</a:t>
            </a:r>
            <a:r>
              <a:rPr lang="en-US" altLang="zh-TW" sz="1400" kern="1200" baseline="-25000" dirty="0" smtClean="0"/>
              <a:t>2</a:t>
            </a:r>
            <a:r>
              <a:rPr lang="zh-TW" altLang="en-US" sz="1400" kern="1200" baseline="0" dirty="0" smtClean="0"/>
              <a:t>減少後平衡</a:t>
            </a:r>
            <a:endParaRPr lang="en-US" altLang="zh-TW" sz="1400" kern="1200" baseline="0" dirty="0" smtClean="0"/>
          </a:p>
        </p:txBody>
      </p:sp>
      <p:sp>
        <p:nvSpPr>
          <p:cNvPr id="18" name="手繪多邊形 17"/>
          <p:cNvSpPr/>
          <p:nvPr/>
        </p:nvSpPr>
        <p:spPr>
          <a:xfrm>
            <a:off x="10112382" y="3671045"/>
            <a:ext cx="940905" cy="470452"/>
          </a:xfrm>
          <a:custGeom>
            <a:avLst/>
            <a:gdLst>
              <a:gd name="connsiteX0" fmla="*/ 0 w 940905"/>
              <a:gd name="connsiteY0" fmla="*/ 0 h 470452"/>
              <a:gd name="connsiteX1" fmla="*/ 940905 w 940905"/>
              <a:gd name="connsiteY1" fmla="*/ 0 h 470452"/>
              <a:gd name="connsiteX2" fmla="*/ 940905 w 940905"/>
              <a:gd name="connsiteY2" fmla="*/ 470452 h 470452"/>
              <a:gd name="connsiteX3" fmla="*/ 0 w 940905"/>
              <a:gd name="connsiteY3" fmla="*/ 470452 h 470452"/>
              <a:gd name="connsiteX4" fmla="*/ 0 w 940905"/>
              <a:gd name="connsiteY4" fmla="*/ 0 h 470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0905" h="470452">
                <a:moveTo>
                  <a:pt x="0" y="0"/>
                </a:moveTo>
                <a:lnTo>
                  <a:pt x="940905" y="0"/>
                </a:lnTo>
                <a:lnTo>
                  <a:pt x="940905" y="470452"/>
                </a:lnTo>
                <a:lnTo>
                  <a:pt x="0" y="47045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890" tIns="8890" rIns="8890" bIns="889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TW" sz="1400" kern="1200" dirty="0" smtClean="0"/>
              <a:t>CO</a:t>
            </a:r>
            <a:r>
              <a:rPr lang="en-US" altLang="zh-TW" sz="1400" kern="1200" baseline="-25000" dirty="0" smtClean="0"/>
              <a:t>2</a:t>
            </a:r>
            <a:r>
              <a:rPr lang="zh-TW" altLang="en-US" sz="1400" kern="1200" baseline="0" dirty="0" smtClean="0"/>
              <a:t>增加後平衡</a:t>
            </a:r>
            <a:endParaRPr lang="en-US" altLang="zh-TW" sz="1400" kern="1200" baseline="0" dirty="0" smtClean="0"/>
          </a:p>
        </p:txBody>
      </p:sp>
      <p:sp>
        <p:nvSpPr>
          <p:cNvPr id="19" name="手繪多邊形 18"/>
          <p:cNvSpPr/>
          <p:nvPr/>
        </p:nvSpPr>
        <p:spPr>
          <a:xfrm>
            <a:off x="11250878" y="3671045"/>
            <a:ext cx="940905" cy="470452"/>
          </a:xfrm>
          <a:custGeom>
            <a:avLst/>
            <a:gdLst>
              <a:gd name="connsiteX0" fmla="*/ 0 w 940905"/>
              <a:gd name="connsiteY0" fmla="*/ 0 h 470452"/>
              <a:gd name="connsiteX1" fmla="*/ 940905 w 940905"/>
              <a:gd name="connsiteY1" fmla="*/ 0 h 470452"/>
              <a:gd name="connsiteX2" fmla="*/ 940905 w 940905"/>
              <a:gd name="connsiteY2" fmla="*/ 470452 h 470452"/>
              <a:gd name="connsiteX3" fmla="*/ 0 w 940905"/>
              <a:gd name="connsiteY3" fmla="*/ 470452 h 470452"/>
              <a:gd name="connsiteX4" fmla="*/ 0 w 940905"/>
              <a:gd name="connsiteY4" fmla="*/ 0 h 470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0905" h="470452">
                <a:moveTo>
                  <a:pt x="0" y="0"/>
                </a:moveTo>
                <a:lnTo>
                  <a:pt x="940905" y="0"/>
                </a:lnTo>
                <a:lnTo>
                  <a:pt x="940905" y="470452"/>
                </a:lnTo>
                <a:lnTo>
                  <a:pt x="0" y="47045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890" tIns="8890" rIns="8890" bIns="889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TW" sz="1400" kern="1200" dirty="0" smtClean="0"/>
              <a:t>N</a:t>
            </a:r>
            <a:r>
              <a:rPr lang="en-US" altLang="zh-TW" sz="1400" kern="1200" baseline="-25000" dirty="0" smtClean="0"/>
              <a:t>2</a:t>
            </a:r>
            <a:r>
              <a:rPr lang="zh-TW" altLang="en-US" sz="1400" kern="1200" baseline="0" dirty="0" smtClean="0"/>
              <a:t>不影響</a:t>
            </a:r>
            <a:endParaRPr lang="zh-TW" altLang="en-US" sz="1400" kern="1200" dirty="0"/>
          </a:p>
        </p:txBody>
      </p:sp>
      <p:sp>
        <p:nvSpPr>
          <p:cNvPr id="20" name="手繪多邊形 19"/>
          <p:cNvSpPr/>
          <p:nvPr/>
        </p:nvSpPr>
        <p:spPr>
          <a:xfrm>
            <a:off x="9543134" y="3003002"/>
            <a:ext cx="940905" cy="470452"/>
          </a:xfrm>
          <a:custGeom>
            <a:avLst/>
            <a:gdLst>
              <a:gd name="connsiteX0" fmla="*/ 0 w 940905"/>
              <a:gd name="connsiteY0" fmla="*/ 0 h 470452"/>
              <a:gd name="connsiteX1" fmla="*/ 940905 w 940905"/>
              <a:gd name="connsiteY1" fmla="*/ 0 h 470452"/>
              <a:gd name="connsiteX2" fmla="*/ 940905 w 940905"/>
              <a:gd name="connsiteY2" fmla="*/ 470452 h 470452"/>
              <a:gd name="connsiteX3" fmla="*/ 0 w 940905"/>
              <a:gd name="connsiteY3" fmla="*/ 470452 h 470452"/>
              <a:gd name="connsiteX4" fmla="*/ 0 w 940905"/>
              <a:gd name="connsiteY4" fmla="*/ 0 h 470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0905" h="470452">
                <a:moveTo>
                  <a:pt x="0" y="0"/>
                </a:moveTo>
                <a:lnTo>
                  <a:pt x="940905" y="0"/>
                </a:lnTo>
                <a:lnTo>
                  <a:pt x="940905" y="470452"/>
                </a:lnTo>
                <a:lnTo>
                  <a:pt x="0" y="47045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890" tIns="8890" rIns="8890" bIns="889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1400" kern="1200" dirty="0" smtClean="0"/>
              <a:t>塗蠟</a:t>
            </a:r>
            <a:endParaRPr lang="zh-TW" altLang="en-US" sz="1400" kern="1200" dirty="0"/>
          </a:p>
        </p:txBody>
      </p:sp>
      <p:sp>
        <p:nvSpPr>
          <p:cNvPr id="8" name="圓角矩形 7"/>
          <p:cNvSpPr/>
          <p:nvPr/>
        </p:nvSpPr>
        <p:spPr>
          <a:xfrm>
            <a:off x="1547865" y="753034"/>
            <a:ext cx="3660629" cy="3827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6069107" y="753033"/>
            <a:ext cx="510987" cy="37104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圓角矩形 9"/>
          <p:cNvSpPr/>
          <p:nvPr/>
        </p:nvSpPr>
        <p:spPr>
          <a:xfrm>
            <a:off x="10479742" y="753034"/>
            <a:ext cx="1237129" cy="36481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角矩形 10"/>
          <p:cNvSpPr/>
          <p:nvPr/>
        </p:nvSpPr>
        <p:spPr>
          <a:xfrm>
            <a:off x="1547865" y="1255058"/>
            <a:ext cx="1751147" cy="36208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AutoShape 6"/>
          <p:cNvSpPr/>
          <p:nvPr/>
        </p:nvSpPr>
        <p:spPr>
          <a:xfrm rot="-4096333">
            <a:off x="5106778" y="882826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3" name="AutoShape 6"/>
          <p:cNvSpPr/>
          <p:nvPr/>
        </p:nvSpPr>
        <p:spPr>
          <a:xfrm rot="-4096333">
            <a:off x="2818175" y="1913865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4" name="AutoShape 6"/>
          <p:cNvSpPr/>
          <p:nvPr/>
        </p:nvSpPr>
        <p:spPr>
          <a:xfrm rot="-4096333">
            <a:off x="10960906" y="1844764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5" name="矩形 24"/>
          <p:cNvSpPr/>
          <p:nvPr/>
        </p:nvSpPr>
        <p:spPr>
          <a:xfrm>
            <a:off x="88805" y="6254881"/>
            <a:ext cx="3134191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3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科學資料的閱讀與理解</a:t>
            </a:r>
          </a:p>
        </p:txBody>
      </p:sp>
      <p:sp>
        <p:nvSpPr>
          <p:cNvPr id="26" name="矩形 25"/>
          <p:cNvSpPr/>
          <p:nvPr/>
        </p:nvSpPr>
        <p:spPr>
          <a:xfrm>
            <a:off x="3256220" y="6254881"/>
            <a:ext cx="6673622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3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能依據要求判斷出合理的調整存放環境的氣體比例</a:t>
            </a:r>
          </a:p>
        </p:txBody>
      </p:sp>
      <p:sp>
        <p:nvSpPr>
          <p:cNvPr id="27" name="矩形 26"/>
          <p:cNvSpPr/>
          <p:nvPr/>
        </p:nvSpPr>
        <p:spPr>
          <a:xfrm>
            <a:off x="4885734" y="2087208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331635" y="452225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24.63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17.55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523417" y="452225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10.57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27.88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448409" y="452225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14.02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29.45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288810" y="4509406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50.60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24.56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0.504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0.506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圓角矩形 34"/>
          <p:cNvSpPr/>
          <p:nvPr/>
        </p:nvSpPr>
        <p:spPr>
          <a:xfrm>
            <a:off x="4450473" y="4475828"/>
            <a:ext cx="758021" cy="45036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矩形 36"/>
          <p:cNvSpPr/>
          <p:nvPr/>
        </p:nvSpPr>
        <p:spPr>
          <a:xfrm>
            <a:off x="353948" y="5193857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967895" y="5196619"/>
            <a:ext cx="43546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引導學生閱讀，了解題意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9" name="圓角矩形 38"/>
          <p:cNvSpPr/>
          <p:nvPr/>
        </p:nvSpPr>
        <p:spPr>
          <a:xfrm>
            <a:off x="6322589" y="4460562"/>
            <a:ext cx="758021" cy="45036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207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" grpId="0" animBg="1"/>
      <p:bldP spid="18" grpId="0" animBg="1"/>
      <p:bldP spid="19" grpId="0" animBg="1"/>
      <p:bldP spid="20" grpId="0" animBg="1"/>
      <p:bldP spid="8" grpId="0" animBg="1"/>
      <p:bldP spid="9" grpId="0" animBg="1"/>
      <p:bldP spid="10" grpId="0" animBg="1"/>
      <p:bldP spid="11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5" grpId="0" animBg="1"/>
      <p:bldP spid="37" grpId="0"/>
      <p:bldP spid="38" grpId="0"/>
      <p:bldP spid="3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9929842" y="6150114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答案：Ａ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15637" y="129310"/>
            <a:ext cx="1142538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7690" indent="-567690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26</a:t>
            </a:r>
            <a:r>
              <a:rPr lang="en-US" altLang="zh-TW" sz="24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24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砒霜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是一種毒物，主成分為三氧化二砷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(As</a:t>
            </a:r>
            <a:r>
              <a:rPr lang="en-US" altLang="zh-TW" sz="2400" baseline="-25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O</a:t>
            </a:r>
            <a:r>
              <a:rPr lang="en-US" altLang="zh-TW" sz="2400" baseline="-25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3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。古代製作砒霜的技術較不成熟，砒霜中會含有少量的不純物質――硫或硫化物，硫或硫化物接觸到銀，會使銀氧化產生黑色的硫化銀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(Ag</a:t>
            </a:r>
            <a:r>
              <a:rPr lang="en-US" altLang="zh-TW" sz="2400" baseline="-25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S)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，這就是古裝劇中常見的以銀針試毒，銀針變黑即表示有毒。依據上述，下列推論何者最合理</a:t>
            </a:r>
            <a:r>
              <a:rPr lang="zh-TW" altLang="zh-TW" sz="24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？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(A)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硫化物發生還原反應而使銀針變黑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(B)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銀針變黑，是因為三氧化二砷被還原的結果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(C)</a:t>
            </a:r>
            <a:r>
              <a:rPr lang="zh-TW" altLang="zh-TW" sz="2400" spc="-3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砒霜的純度越高，與銀針反應變黑的結果越明顯</a:t>
            </a:r>
            <a:endParaRPr lang="zh-TW" altLang="zh-TW" sz="24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35660" indent="-234315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(D)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將銀針改成活性較小的金屬如黃金，也會反應產生硫化物</a:t>
            </a:r>
            <a:endParaRPr lang="zh-TW" altLang="zh-TW" sz="24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6" name="直線接點 5"/>
          <p:cNvCxnSpPr/>
          <p:nvPr/>
        </p:nvCxnSpPr>
        <p:spPr>
          <a:xfrm flipV="1">
            <a:off x="1034328" y="2386981"/>
            <a:ext cx="5796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7449671" y="797859"/>
            <a:ext cx="4320988" cy="4572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1034328" y="1353671"/>
            <a:ext cx="3699037" cy="4572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2397203" y="5122247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硫化物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401250" y="513260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+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643297" y="5122247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銀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矩形 11"/>
              <p:cNvSpPr/>
              <p:nvPr/>
            </p:nvSpPr>
            <p:spPr>
              <a:xfrm>
                <a:off x="4046093" y="5122246"/>
                <a:ext cx="456001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TW" altLang="en-US" sz="2400" b="1" i="1" dirty="0" smtClean="0">
                          <a:ln w="12700">
                            <a:solidFill>
                              <a:schemeClr val="tx2">
                                <a:satMod val="155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>
                            <a:outerShdw blurRad="41275" dist="20320" dir="1800000" algn="tl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  <a:latin typeface="Cambria Math"/>
                          <a:ea typeface="標楷體" pitchFamily="65" charset="-120"/>
                        </a:rPr>
                        <m:t>→</m:t>
                      </m:r>
                    </m:oMath>
                  </m:oMathPara>
                </a14:m>
                <a:endParaRPr lang="zh-TW" altLang="en-US" sz="24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endParaRPr>
              </a:p>
            </p:txBody>
          </p:sp>
        </mc:Choice>
        <mc:Fallback xmlns="">
          <p:sp>
            <p:nvSpPr>
              <p:cNvPr id="12" name="矩形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6093" y="5122246"/>
                <a:ext cx="456001" cy="46166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矩形 12"/>
          <p:cNvSpPr/>
          <p:nvPr/>
        </p:nvSpPr>
        <p:spPr>
          <a:xfrm>
            <a:off x="4378404" y="5132600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硫化銀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迴轉箭號 2"/>
          <p:cNvSpPr/>
          <p:nvPr/>
        </p:nvSpPr>
        <p:spPr>
          <a:xfrm>
            <a:off x="3889518" y="5004962"/>
            <a:ext cx="1150459" cy="233082"/>
          </a:xfrm>
          <a:prstGeom prst="utur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135740" y="4641891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氧化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迴轉箭號 16"/>
          <p:cNvSpPr/>
          <p:nvPr/>
        </p:nvSpPr>
        <p:spPr>
          <a:xfrm rot="10800000" flipH="1">
            <a:off x="2868741" y="5477725"/>
            <a:ext cx="2063661" cy="233082"/>
          </a:xfrm>
          <a:prstGeom prst="utur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500461" y="5619770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還原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277706" y="2403624"/>
            <a:ext cx="5526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ingdings 2" pitchFamily="18" charset="2"/>
                <a:ea typeface="標楷體" pitchFamily="65" charset="-120"/>
              </a:rPr>
              <a:t></a:t>
            </a:r>
          </a:p>
        </p:txBody>
      </p:sp>
      <p:sp>
        <p:nvSpPr>
          <p:cNvPr id="20" name="乘號 19"/>
          <p:cNvSpPr/>
          <p:nvPr/>
        </p:nvSpPr>
        <p:spPr>
          <a:xfrm>
            <a:off x="4397188" y="2988399"/>
            <a:ext cx="672353" cy="502023"/>
          </a:xfrm>
          <a:prstGeom prst="mathMultipl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5361238" y="2745796"/>
            <a:ext cx="2518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銀氧化成硫化銀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乘號 21"/>
          <p:cNvSpPr/>
          <p:nvPr/>
        </p:nvSpPr>
        <p:spPr>
          <a:xfrm>
            <a:off x="3169023" y="3580070"/>
            <a:ext cx="672353" cy="502023"/>
          </a:xfrm>
          <a:prstGeom prst="mathMultipl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3241047" y="3244776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低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706594" y="3317396"/>
            <a:ext cx="17439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硫化物越多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936286" y="4422792"/>
            <a:ext cx="31058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黃金與硫不發生反應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6" name="AutoShape 6"/>
          <p:cNvSpPr/>
          <p:nvPr/>
        </p:nvSpPr>
        <p:spPr>
          <a:xfrm rot="-4096333">
            <a:off x="7051943" y="508011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7" name="AutoShape 6"/>
          <p:cNvSpPr/>
          <p:nvPr/>
        </p:nvSpPr>
        <p:spPr>
          <a:xfrm rot="-4096333">
            <a:off x="1924130" y="2095774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8" name="AutoShape 6"/>
          <p:cNvSpPr/>
          <p:nvPr/>
        </p:nvSpPr>
        <p:spPr>
          <a:xfrm rot="-4096333">
            <a:off x="6562674" y="2048853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9" name="圓角矩形 28"/>
          <p:cNvSpPr/>
          <p:nvPr/>
        </p:nvSpPr>
        <p:spPr>
          <a:xfrm>
            <a:off x="2883846" y="793395"/>
            <a:ext cx="4305674" cy="4572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圓角矩形 29"/>
          <p:cNvSpPr/>
          <p:nvPr/>
        </p:nvSpPr>
        <p:spPr>
          <a:xfrm>
            <a:off x="9510953" y="327230"/>
            <a:ext cx="1938313" cy="363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矩形 30"/>
          <p:cNvSpPr/>
          <p:nvPr/>
        </p:nvSpPr>
        <p:spPr>
          <a:xfrm>
            <a:off x="88805" y="6254881"/>
            <a:ext cx="42883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32" name="矩形 31"/>
          <p:cNvSpPr/>
          <p:nvPr/>
        </p:nvSpPr>
        <p:spPr>
          <a:xfrm>
            <a:off x="4517868" y="6254880"/>
            <a:ext cx="53142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能依據情境與氧化還原概念推測出合理的說明</a:t>
            </a:r>
          </a:p>
        </p:txBody>
      </p:sp>
      <p:sp>
        <p:nvSpPr>
          <p:cNvPr id="33" name="矩形 32"/>
          <p:cNvSpPr/>
          <p:nvPr/>
        </p:nvSpPr>
        <p:spPr>
          <a:xfrm>
            <a:off x="9045247" y="1863683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9150999" y="251134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52.22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24.82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9150999" y="306011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19.93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24.16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9128602" y="364641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17.42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33.42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9155337" y="4160261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10.27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16.97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0.530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0.522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00120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3" grpId="0" animBg="1"/>
      <p:bldP spid="14" grpId="0"/>
      <p:bldP spid="17" grpId="0" animBg="1"/>
      <p:bldP spid="18" grpId="0"/>
      <p:bldP spid="19" grpId="0"/>
      <p:bldP spid="20" grpId="0" animBg="1"/>
      <p:bldP spid="21" grpId="0"/>
      <p:bldP spid="22" grpId="0" animBg="1"/>
      <p:bldP spid="23" grpId="0"/>
      <p:bldP spid="24" grpId="0"/>
      <p:bldP spid="25" grpId="0"/>
      <p:bldP spid="29" grpId="0" animBg="1"/>
      <p:bldP spid="30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9929842" y="6150114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答案：Ａ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52946" y="0"/>
            <a:ext cx="10788072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indent="-534988"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27.</a:t>
            </a:r>
            <a:r>
              <a:rPr lang="zh-TW" altLang="zh-TW" sz="2800" spc="-3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取</a:t>
            </a:r>
            <a:r>
              <a:rPr lang="zh-TW" altLang="zh-TW" sz="2800" spc="-3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甲、乙兩種化合物，分別在足量的氧氣中燃燒，反應式分別為：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         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甲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＋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3O</a:t>
            </a:r>
            <a:r>
              <a:rPr lang="en-US" altLang="zh-TW" sz="28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→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2CO</a:t>
            </a:r>
            <a:r>
              <a:rPr lang="en-US" altLang="zh-TW" sz="28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＋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3H</a:t>
            </a:r>
            <a:r>
              <a:rPr lang="en-US" altLang="zh-TW" sz="28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O</a:t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         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乙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＋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3O</a:t>
            </a:r>
            <a:r>
              <a:rPr lang="en-US" altLang="zh-TW" sz="28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→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2CO</a:t>
            </a:r>
            <a:r>
              <a:rPr lang="en-US" altLang="zh-TW" sz="28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＋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2H</a:t>
            </a:r>
            <a:r>
              <a:rPr lang="en-US" altLang="zh-TW" sz="28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O</a:t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關於甲、乙兩種化合物的比較與說明，下列何者正確？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534988" indent="-534988">
              <a:lnSpc>
                <a:spcPct val="150000"/>
              </a:lnSpc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A)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甲的分子量大於乙，且甲可能為醇類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(B)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甲的分子量大於乙，且甲可能為烴類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乙的分子量大於甲，且乙可能為醇類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(D)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乙的分子量大於甲，且乙可能為烴類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6" name="直線接點 5"/>
          <p:cNvCxnSpPr/>
          <p:nvPr/>
        </p:nvCxnSpPr>
        <p:spPr>
          <a:xfrm flipV="1">
            <a:off x="1697024" y="2676755"/>
            <a:ext cx="9684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7614738" y="710343"/>
            <a:ext cx="5277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H</a:t>
            </a:r>
            <a:r>
              <a:rPr lang="en-US" altLang="zh-TW" sz="32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6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286588" y="710344"/>
            <a:ext cx="5277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C</a:t>
            </a:r>
            <a:r>
              <a:rPr lang="en-US" altLang="zh-TW" sz="32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940397" y="710344"/>
            <a:ext cx="389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O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672322" y="488479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4O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67405" y="488479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3O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237970" y="488478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6O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621863" y="1382696"/>
            <a:ext cx="5277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H</a:t>
            </a:r>
            <a:r>
              <a:rPr lang="en-US" altLang="zh-TW" sz="32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4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293713" y="1382697"/>
            <a:ext cx="5277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C</a:t>
            </a:r>
            <a:r>
              <a:rPr lang="en-US" altLang="zh-TW" sz="32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679447" y="1160832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4O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674530" y="1160832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2O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245095" y="1160831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6O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502617" y="719310"/>
            <a:ext cx="5950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46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502617" y="1382694"/>
            <a:ext cx="5950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28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092802" y="346440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分子量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664086" y="2742849"/>
            <a:ext cx="5526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ingdings 2" pitchFamily="18" charset="2"/>
                <a:ea typeface="標楷體" pitchFamily="65" charset="-120"/>
              </a:rPr>
              <a:t></a:t>
            </a:r>
          </a:p>
        </p:txBody>
      </p:sp>
      <p:sp>
        <p:nvSpPr>
          <p:cNvPr id="23" name="矩形 22"/>
          <p:cNvSpPr/>
          <p:nvPr/>
        </p:nvSpPr>
        <p:spPr>
          <a:xfrm>
            <a:off x="5647119" y="3370234"/>
            <a:ext cx="5950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乙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" name="乘號 23"/>
          <p:cNvSpPr/>
          <p:nvPr/>
        </p:nvSpPr>
        <p:spPr>
          <a:xfrm>
            <a:off x="3160059" y="4308900"/>
            <a:ext cx="672353" cy="502023"/>
          </a:xfrm>
          <a:prstGeom prst="mathMultipl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乘號 24"/>
          <p:cNvSpPr/>
          <p:nvPr/>
        </p:nvSpPr>
        <p:spPr>
          <a:xfrm>
            <a:off x="3160059" y="4909535"/>
            <a:ext cx="672353" cy="502023"/>
          </a:xfrm>
          <a:prstGeom prst="mathMultipl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矩形 25"/>
          <p:cNvSpPr/>
          <p:nvPr/>
        </p:nvSpPr>
        <p:spPr>
          <a:xfrm>
            <a:off x="88805" y="6254881"/>
            <a:ext cx="42883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27" name="矩形 26"/>
          <p:cNvSpPr/>
          <p:nvPr/>
        </p:nvSpPr>
        <p:spPr>
          <a:xfrm>
            <a:off x="4777888" y="6261508"/>
            <a:ext cx="50577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能依據提供的化學反應式判斷出物質的資訊</a:t>
            </a:r>
          </a:p>
        </p:txBody>
      </p:sp>
      <p:sp>
        <p:nvSpPr>
          <p:cNvPr id="28" name="矩形 27"/>
          <p:cNvSpPr/>
          <p:nvPr/>
        </p:nvSpPr>
        <p:spPr>
          <a:xfrm>
            <a:off x="8132360" y="2653023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066252" y="302824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51.82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28.51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066252" y="370731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27.63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30.57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094708" y="4369856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10.98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23.02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146556" y="501920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9.40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17.34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0.521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0.518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圓角矩形 35"/>
          <p:cNvSpPr/>
          <p:nvPr/>
        </p:nvSpPr>
        <p:spPr>
          <a:xfrm>
            <a:off x="8995545" y="3651764"/>
            <a:ext cx="758021" cy="45452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矩形 37"/>
          <p:cNvSpPr/>
          <p:nvPr/>
        </p:nvSpPr>
        <p:spPr>
          <a:xfrm>
            <a:off x="10231756" y="2809827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0183277" y="3386039"/>
            <a:ext cx="17502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原子不滅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0183277" y="3921637"/>
            <a:ext cx="17502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質量守恆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48641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17" grpId="0"/>
      <p:bldP spid="18" grpId="0"/>
      <p:bldP spid="20" grpId="0"/>
      <p:bldP spid="21" grpId="0"/>
      <p:bldP spid="22" grpId="0"/>
      <p:bldP spid="19" grpId="0"/>
      <p:bldP spid="23" grpId="0"/>
      <p:bldP spid="24" grpId="0" animBg="1"/>
      <p:bldP spid="25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  <p:bldP spid="36" grpId="0" animBg="1"/>
      <p:bldP spid="38" grpId="0"/>
      <p:bldP spid="39" grpId="0"/>
      <p:bldP spid="4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9929842" y="6120104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答案：Ａ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7999" y="64655"/>
            <a:ext cx="11397673" cy="4847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28.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十四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為小佐某天前往圖中甲地旅遊前所查詢的地面天氣簡圖，圖中黑色實線為等壓線，已知圖中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H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和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L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的天氣系統未來會向圖中箭頭所指的方向移動，因此他認為接下來甲地應為晴朗的天氣。下列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關於                                            天氣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系統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H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的敘述，何者最能用來說明小佐的看法？</a:t>
            </a:r>
          </a:p>
          <a:p>
            <a:pPr indent="442913">
              <a:lnSpc>
                <a:spcPct val="150000"/>
              </a:lnSpc>
            </a:pPr>
            <a:endParaRPr lang="en-US" altLang="zh-TW" sz="11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442913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中心近地面的氣流下沉，水氣不易凝結</a:t>
            </a:r>
          </a:p>
          <a:p>
            <a:pPr indent="44291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中心近地面的氣流上升，水氣不易凝結</a:t>
            </a:r>
          </a:p>
          <a:p>
            <a:pPr indent="44291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中心近地面氣壓比附近外圍低，水氣含量較少</a:t>
            </a:r>
          </a:p>
          <a:p>
            <a:pPr indent="44291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中心近地面氣壓比附近外圍高，水氣含量較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高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63636" b="23873"/>
          <a:stretch/>
        </p:blipFill>
        <p:spPr>
          <a:xfrm>
            <a:off x="8990861" y="1185346"/>
            <a:ext cx="3021105" cy="2282932"/>
          </a:xfrm>
          <a:prstGeom prst="rect">
            <a:avLst/>
          </a:prstGeom>
        </p:spPr>
      </p:pic>
      <p:cxnSp>
        <p:nvCxnSpPr>
          <p:cNvPr id="6" name="直線接點 5"/>
          <p:cNvCxnSpPr/>
          <p:nvPr/>
        </p:nvCxnSpPr>
        <p:spPr>
          <a:xfrm flipV="1">
            <a:off x="1013533" y="2326812"/>
            <a:ext cx="7452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3146612" y="1362009"/>
            <a:ext cx="2799291" cy="34128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3691389" y="954513"/>
            <a:ext cx="1709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高氣壓壟罩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964" y="3548353"/>
            <a:ext cx="2528590" cy="2491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AutoShape 6"/>
          <p:cNvSpPr/>
          <p:nvPr/>
        </p:nvSpPr>
        <p:spPr>
          <a:xfrm rot="-4096333">
            <a:off x="5826257" y="1526879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0" name="AutoShape 6"/>
          <p:cNvSpPr/>
          <p:nvPr/>
        </p:nvSpPr>
        <p:spPr>
          <a:xfrm rot="-4096333">
            <a:off x="7538516" y="2032463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圓角矩形 10"/>
          <p:cNvSpPr/>
          <p:nvPr/>
        </p:nvSpPr>
        <p:spPr>
          <a:xfrm>
            <a:off x="1013533" y="1895181"/>
            <a:ext cx="1399645" cy="34128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0" y="627313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13" name="矩形 12"/>
          <p:cNvSpPr/>
          <p:nvPr/>
        </p:nvSpPr>
        <p:spPr>
          <a:xfrm>
            <a:off x="5827789" y="6254881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能知道高氣壓的性質</a:t>
            </a:r>
          </a:p>
        </p:txBody>
      </p:sp>
      <p:sp>
        <p:nvSpPr>
          <p:cNvPr id="14" name="矩形 13"/>
          <p:cNvSpPr/>
          <p:nvPr/>
        </p:nvSpPr>
        <p:spPr>
          <a:xfrm>
            <a:off x="6638094" y="2329768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692995" y="270602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57.48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19.05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92995" y="324793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15.83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26.08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721451" y="4047638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11.72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26.31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697099" y="466651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14.83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27.97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269181" y="5692875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0.571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0.575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圓角矩形 21"/>
          <p:cNvSpPr/>
          <p:nvPr/>
        </p:nvSpPr>
        <p:spPr>
          <a:xfrm>
            <a:off x="7676093" y="2686643"/>
            <a:ext cx="664497" cy="43758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矩形 23"/>
          <p:cNvSpPr/>
          <p:nvPr/>
        </p:nvSpPr>
        <p:spPr>
          <a:xfrm>
            <a:off x="1105647" y="5203528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696724" y="5203528"/>
            <a:ext cx="43375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高、低氣壓的性質與特性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66089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/>
      <p:bldP spid="11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 animBg="1"/>
      <p:bldP spid="24" grpId="0"/>
      <p:bldP spid="2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9929842" y="6150114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答案：Ｂ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t="29654"/>
          <a:stretch/>
        </p:blipFill>
        <p:spPr>
          <a:xfrm>
            <a:off x="1235562" y="1910271"/>
            <a:ext cx="8275782" cy="2301371"/>
          </a:xfrm>
          <a:prstGeom prst="rect">
            <a:avLst/>
          </a:prstGeom>
        </p:spPr>
      </p:pic>
      <p:grpSp>
        <p:nvGrpSpPr>
          <p:cNvPr id="8" name="群組 7"/>
          <p:cNvGrpSpPr/>
          <p:nvPr/>
        </p:nvGrpSpPr>
        <p:grpSpPr>
          <a:xfrm>
            <a:off x="1" y="4249363"/>
            <a:ext cx="12192000" cy="1859775"/>
            <a:chOff x="185737" y="4226152"/>
            <a:chExt cx="12750140" cy="1682179"/>
          </a:xfrm>
        </p:grpSpPr>
        <p:pic>
          <p:nvPicPr>
            <p:cNvPr id="6" name="圖片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5737" y="4226152"/>
              <a:ext cx="6253163" cy="1682179"/>
            </a:xfrm>
            <a:prstGeom prst="rect">
              <a:avLst/>
            </a:prstGeom>
          </p:spPr>
        </p:pic>
        <p:pic>
          <p:nvPicPr>
            <p:cNvPr id="7" name="圖片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438900" y="4226152"/>
              <a:ext cx="6496977" cy="1666648"/>
            </a:xfrm>
            <a:prstGeom prst="rect">
              <a:avLst/>
            </a:prstGeom>
          </p:spPr>
        </p:pic>
      </p:grpSp>
      <p:sp>
        <p:nvSpPr>
          <p:cNvPr id="3" name="矩形 2"/>
          <p:cNvSpPr/>
          <p:nvPr/>
        </p:nvSpPr>
        <p:spPr>
          <a:xfrm>
            <a:off x="914399" y="92038"/>
            <a:ext cx="1099127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29.</a:t>
            </a:r>
            <a:r>
              <a:rPr lang="zh-TW" altLang="zh-TW" sz="2400" u="sng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小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泉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暑假時到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武嶺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一日遊，他從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臺中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住家開車出發，途中經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清境農場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稍作休息後，再開車上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武嶺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，之後再返回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臺中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住家，如圖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十五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所示。根據圖中資訊，當天不同時間時，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小泉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所在環境的氣壓與氣溫關係圖，何者最合理？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6671095" y="3281082"/>
            <a:ext cx="932330" cy="58270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4751294" y="5271247"/>
            <a:ext cx="322732" cy="40341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3681275" y="4049308"/>
            <a:ext cx="22655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 smtClean="0">
                <a:ln w="31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氣溫與氣壓都最低</a:t>
            </a:r>
            <a:endParaRPr lang="zh-TW" altLang="en-US" sz="2000" dirty="0">
              <a:ln w="31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5386679" y="224118"/>
            <a:ext cx="2771203" cy="4572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圓角矩形 11"/>
          <p:cNvSpPr/>
          <p:nvPr/>
        </p:nvSpPr>
        <p:spPr>
          <a:xfrm>
            <a:off x="2615476" y="740601"/>
            <a:ext cx="1588971" cy="4572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圓角矩形 12"/>
          <p:cNvSpPr/>
          <p:nvPr/>
        </p:nvSpPr>
        <p:spPr>
          <a:xfrm>
            <a:off x="5074026" y="740601"/>
            <a:ext cx="2124633" cy="4572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AutoShape 6"/>
          <p:cNvSpPr/>
          <p:nvPr/>
        </p:nvSpPr>
        <p:spPr>
          <a:xfrm rot="-4096333">
            <a:off x="9592744" y="979594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AutoShape 6"/>
          <p:cNvSpPr/>
          <p:nvPr/>
        </p:nvSpPr>
        <p:spPr>
          <a:xfrm rot="-4096333">
            <a:off x="10150965" y="1501569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" name="矩形 15"/>
          <p:cNvSpPr/>
          <p:nvPr/>
        </p:nvSpPr>
        <p:spPr>
          <a:xfrm>
            <a:off x="0" y="6266156"/>
            <a:ext cx="42883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17" name="矩形 16"/>
          <p:cNvSpPr/>
          <p:nvPr/>
        </p:nvSpPr>
        <p:spPr>
          <a:xfrm>
            <a:off x="4156800" y="6266156"/>
            <a:ext cx="60837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能依據資訊，推論出對流層內的氣溫與氣壓變化情形</a:t>
            </a:r>
          </a:p>
        </p:txBody>
      </p:sp>
      <p:sp>
        <p:nvSpPr>
          <p:cNvPr id="18" name="矩形 17"/>
          <p:cNvSpPr/>
          <p:nvPr/>
        </p:nvSpPr>
        <p:spPr>
          <a:xfrm>
            <a:off x="291047" y="3849253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81026" y="465302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5.13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14.14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908755" y="4655538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56.02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20.03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696781" y="465302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8.92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27.06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929842" y="465302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29.78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38.19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448168" y="3411237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412081" y="3811347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0.551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0.560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7039" y="3044661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圓角矩形 25"/>
          <p:cNvSpPr/>
          <p:nvPr/>
        </p:nvSpPr>
        <p:spPr>
          <a:xfrm>
            <a:off x="9990473" y="4653022"/>
            <a:ext cx="1556566" cy="36933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矩形 27"/>
          <p:cNvSpPr/>
          <p:nvPr/>
        </p:nvSpPr>
        <p:spPr>
          <a:xfrm>
            <a:off x="10229286" y="1934418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511344" y="2480124"/>
            <a:ext cx="26806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高度與氣溫</a:t>
            </a:r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氣壓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的關係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0" name="圓角矩形 29"/>
          <p:cNvSpPr/>
          <p:nvPr/>
        </p:nvSpPr>
        <p:spPr>
          <a:xfrm>
            <a:off x="7481611" y="4661608"/>
            <a:ext cx="784830" cy="36933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807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9" grpId="0" animBg="1"/>
      <p:bldP spid="10" grpId="0"/>
      <p:bldP spid="11" grpId="0" animBg="1"/>
      <p:bldP spid="12" grpId="0" animBg="1"/>
      <p:bldP spid="13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 animBg="1"/>
      <p:bldP spid="28" grpId="0"/>
      <p:bldP spid="29" grpId="0"/>
      <p:bldP spid="3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9929842" y="6150114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答案：Ｃ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26037" t="21547" r="5483" b="29869"/>
          <a:stretch/>
        </p:blipFill>
        <p:spPr>
          <a:xfrm>
            <a:off x="3054688" y="4150842"/>
            <a:ext cx="5255491" cy="1958296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69173" y="163024"/>
            <a:ext cx="1132735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30.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十六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為阿榮在購物網站上搜尋黑麻油所獲得的部分結果，圖中的數值為黑麻油的內容物含量及價格，他比較甲、乙兩種品牌的含量，覺得數值有不合理之處。下列關於甲、乙兩牌標示的敘述，何者最合理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268288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甲牌有誤：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c.c.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g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都是質量的單位，所以兩者前面的數值應相同</a:t>
            </a:r>
          </a:p>
          <a:p>
            <a:pPr indent="268288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甲牌有誤：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c.c.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g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都是體積的單位，所以兩者前面的數值應相同</a:t>
            </a:r>
          </a:p>
          <a:p>
            <a:pPr indent="268288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乙牌有誤：黑麻油會浮於水面，所以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mL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前面的數值應大於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g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前面的數值</a:t>
            </a:r>
          </a:p>
          <a:p>
            <a:pPr indent="268288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乙牌有誤：黑麻油會浮於水面，所以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g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前面的數值應大於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mL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前面的數值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9418989" y="890975"/>
            <a:ext cx="2537012" cy="37651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4121336" y="414421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V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30301" y="490424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M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810215" y="422487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D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矩形 9"/>
              <p:cNvSpPr/>
              <p:nvPr/>
            </p:nvSpPr>
            <p:spPr>
              <a:xfrm>
                <a:off x="2933727" y="4278303"/>
                <a:ext cx="492935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b="1" i="1" dirty="0" smtClean="0">
                          <a:ln w="12700">
                            <a:solidFill>
                              <a:schemeClr val="tx2">
                                <a:satMod val="155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>
                            <a:outerShdw blurRad="41275" dist="20320" dir="1800000" algn="tl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lang="zh-TW" altLang="en-US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endParaRPr>
              </a:p>
            </p:txBody>
          </p:sp>
        </mc:Choice>
        <mc:Fallback xmlns="">
          <p:sp>
            <p:nvSpPr>
              <p:cNvPr id="10" name="矩形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727" y="4278303"/>
                <a:ext cx="492935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矩形 10"/>
          <p:cNvSpPr/>
          <p:nvPr/>
        </p:nvSpPr>
        <p:spPr>
          <a:xfrm>
            <a:off x="3222769" y="421221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691425" y="4739968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合理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950135" y="411498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V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905312" y="4906987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M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477230" y="4200344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D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矩形 15"/>
              <p:cNvSpPr/>
              <p:nvPr/>
            </p:nvSpPr>
            <p:spPr>
              <a:xfrm>
                <a:off x="6607429" y="4235003"/>
                <a:ext cx="492935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b="1" i="1" dirty="0" smtClean="0">
                          <a:ln w="12700">
                            <a:solidFill>
                              <a:schemeClr val="tx2">
                                <a:satMod val="155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>
                            <a:outerShdw blurRad="41275" dist="20320" dir="1800000" algn="tl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zh-TW" altLang="en-US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endParaRPr>
              </a:p>
            </p:txBody>
          </p:sp>
        </mc:Choice>
        <mc:Fallback xmlns="">
          <p:sp>
            <p:nvSpPr>
              <p:cNvPr id="16" name="矩形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7429" y="4235003"/>
                <a:ext cx="492935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矩形 16"/>
          <p:cNvSpPr/>
          <p:nvPr/>
        </p:nvSpPr>
        <p:spPr>
          <a:xfrm>
            <a:off x="6878541" y="4168910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222954" y="4696668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不合理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9" name="直線接點 18"/>
          <p:cNvCxnSpPr/>
          <p:nvPr/>
        </p:nvCxnSpPr>
        <p:spPr>
          <a:xfrm flipV="1">
            <a:off x="6371691" y="4678413"/>
            <a:ext cx="1472427" cy="18256"/>
          </a:xfrm>
          <a:prstGeom prst="line">
            <a:avLst/>
          </a:prstGeom>
          <a:ln w="190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7808258" y="4407369"/>
            <a:ext cx="21852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數值應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大於</a:t>
            </a:r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275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22" name="直線接點 21"/>
          <p:cNvCxnSpPr/>
          <p:nvPr/>
        </p:nvCxnSpPr>
        <p:spPr>
          <a:xfrm flipV="1">
            <a:off x="6396148" y="5489932"/>
            <a:ext cx="1472427" cy="18256"/>
          </a:xfrm>
          <a:prstGeom prst="line">
            <a:avLst/>
          </a:prstGeom>
          <a:ln w="190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/>
          <p:cNvSpPr/>
          <p:nvPr/>
        </p:nvSpPr>
        <p:spPr>
          <a:xfrm>
            <a:off x="7832715" y="5218888"/>
            <a:ext cx="21852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數值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應小於</a:t>
            </a:r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275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776144" y="5123772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或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5" name="AutoShape 6"/>
          <p:cNvSpPr/>
          <p:nvPr/>
        </p:nvSpPr>
        <p:spPr>
          <a:xfrm rot="-4096333">
            <a:off x="7218167" y="1480058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6" name="AutoShape 6"/>
          <p:cNvSpPr/>
          <p:nvPr/>
        </p:nvSpPr>
        <p:spPr>
          <a:xfrm rot="-4096333">
            <a:off x="11688348" y="1122073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7" name="矩形 26"/>
          <p:cNvSpPr/>
          <p:nvPr/>
        </p:nvSpPr>
        <p:spPr>
          <a:xfrm>
            <a:off x="88805" y="6254881"/>
            <a:ext cx="4903907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3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28" name="矩形 27"/>
          <p:cNvSpPr/>
          <p:nvPr/>
        </p:nvSpPr>
        <p:spPr>
          <a:xfrm>
            <a:off x="5098516" y="6242983"/>
            <a:ext cx="4903907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3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能了解質量、體積及密度等相關概念</a:t>
            </a:r>
          </a:p>
        </p:txBody>
      </p:sp>
      <p:sp>
        <p:nvSpPr>
          <p:cNvPr id="29" name="矩形 28"/>
          <p:cNvSpPr/>
          <p:nvPr/>
        </p:nvSpPr>
        <p:spPr>
          <a:xfrm>
            <a:off x="10352104" y="1439917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518816" y="1995317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14.23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23.18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488336" y="2552467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15.39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26.76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501552" y="3367413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53.34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27.93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0507680" y="394056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16.86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21.55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0.527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0.533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矩形 36"/>
          <p:cNvSpPr/>
          <p:nvPr/>
        </p:nvSpPr>
        <p:spPr>
          <a:xfrm>
            <a:off x="54004" y="677289"/>
            <a:ext cx="815608" cy="341054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標楷體" panose="03000509000000000000" pitchFamily="65" charset="-120"/>
                <a:ea typeface="標楷體" panose="03000509000000000000" pitchFamily="65" charset="-120"/>
              </a:rPr>
              <a:t>融入生活情境</a:t>
            </a:r>
          </a:p>
        </p:txBody>
      </p:sp>
    </p:spTree>
    <p:extLst>
      <p:ext uri="{BB962C8B-B14F-4D97-AF65-F5344CB8AC3E}">
        <p14:creationId xmlns:p14="http://schemas.microsoft.com/office/powerpoint/2010/main" val="1884076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3" grpId="0"/>
      <p:bldP spid="24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0151913" y="6163177"/>
            <a:ext cx="20569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答案：Ｃ</a:t>
            </a:r>
            <a:endParaRPr lang="zh-TW" altLang="en-US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70601"/>
          <a:stretch/>
        </p:blipFill>
        <p:spPr>
          <a:xfrm>
            <a:off x="9034748" y="1909619"/>
            <a:ext cx="2973574" cy="310572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88291" y="110836"/>
            <a:ext cx="10993516" cy="4258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35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31.</a:t>
            </a:r>
            <a:r>
              <a:rPr lang="zh-TW" altLang="en-US" sz="235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阿</a:t>
            </a:r>
            <a:r>
              <a:rPr lang="zh-TW" altLang="en-US" sz="2350" dirty="0">
                <a:latin typeface="標楷體" panose="03000509000000000000" pitchFamily="65" charset="-120"/>
                <a:ea typeface="標楷體" panose="03000509000000000000" pitchFamily="65" charset="-120"/>
              </a:rPr>
              <a:t>芳利用複式顯微鏡觀察小魚尾鰭內血液流動的方向，所觀察到的視野影像如圖</a:t>
            </a:r>
            <a:r>
              <a:rPr lang="en-US" altLang="zh-TW" sz="235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350" dirty="0">
                <a:latin typeface="標楷體" panose="03000509000000000000" pitchFamily="65" charset="-120"/>
                <a:ea typeface="標楷體" panose="03000509000000000000" pitchFamily="65" charset="-120"/>
              </a:rPr>
              <a:t>十七</a:t>
            </a:r>
            <a:r>
              <a:rPr lang="en-US" altLang="zh-TW" sz="235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350" dirty="0">
                <a:latin typeface="標楷體" panose="03000509000000000000" pitchFamily="65" charset="-120"/>
                <a:ea typeface="標楷體" panose="03000509000000000000" pitchFamily="65" charset="-120"/>
              </a:rPr>
              <a:t>所示，圖中的箭頭表示血液流動方向。若將培養皿往左緩慢地移動，則在視野中依序消失的血管，應為下列何者？</a:t>
            </a:r>
          </a:p>
          <a:p>
            <a:pPr indent="442913">
              <a:lnSpc>
                <a:spcPct val="150000"/>
              </a:lnSpc>
            </a:pPr>
            <a:endParaRPr lang="en-US" altLang="zh-TW" sz="11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442913">
              <a:lnSpc>
                <a:spcPct val="150000"/>
              </a:lnSpc>
            </a:pPr>
            <a:r>
              <a:rPr lang="en-US" altLang="zh-TW" sz="235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35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en-US" sz="2350" dirty="0">
                <a:latin typeface="標楷體" panose="03000509000000000000" pitchFamily="65" charset="-120"/>
                <a:ea typeface="標楷體" panose="03000509000000000000" pitchFamily="65" charset="-120"/>
              </a:rPr>
              <a:t>小動脈、微血管、小靜脈</a:t>
            </a:r>
          </a:p>
          <a:p>
            <a:pPr indent="442913">
              <a:lnSpc>
                <a:spcPct val="150000"/>
              </a:lnSpc>
            </a:pPr>
            <a:r>
              <a:rPr lang="en-US" altLang="zh-TW" sz="235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en-US" sz="2350" dirty="0">
                <a:latin typeface="標楷體" panose="03000509000000000000" pitchFamily="65" charset="-120"/>
                <a:ea typeface="標楷體" panose="03000509000000000000" pitchFamily="65" charset="-120"/>
              </a:rPr>
              <a:t>小動脈、小靜脈、微血管</a:t>
            </a:r>
          </a:p>
          <a:p>
            <a:pPr indent="442913">
              <a:lnSpc>
                <a:spcPct val="150000"/>
              </a:lnSpc>
            </a:pPr>
            <a:r>
              <a:rPr lang="en-US" altLang="zh-TW" sz="235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en-US" sz="2350" dirty="0">
                <a:latin typeface="標楷體" panose="03000509000000000000" pitchFamily="65" charset="-120"/>
                <a:ea typeface="標楷體" panose="03000509000000000000" pitchFamily="65" charset="-120"/>
              </a:rPr>
              <a:t>小靜脈、微血管、小動脈</a:t>
            </a:r>
          </a:p>
          <a:p>
            <a:pPr indent="442913">
              <a:lnSpc>
                <a:spcPct val="150000"/>
              </a:lnSpc>
            </a:pPr>
            <a:r>
              <a:rPr lang="en-US" altLang="zh-TW" sz="235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en-US" sz="2350" dirty="0">
                <a:latin typeface="標楷體" panose="03000509000000000000" pitchFamily="65" charset="-120"/>
                <a:ea typeface="標楷體" panose="03000509000000000000" pitchFamily="65" charset="-120"/>
              </a:rPr>
              <a:t>小靜脈、小動脈、微血管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8373035" y="833717"/>
            <a:ext cx="2990654" cy="37651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8731522" y="2774192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小動脈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648765" y="3204608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微血管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74389" y="3850321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小靜脈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圖案 10"/>
          <p:cNvSpPr/>
          <p:nvPr/>
        </p:nvSpPr>
        <p:spPr>
          <a:xfrm>
            <a:off x="2963720" y="3333255"/>
            <a:ext cx="6047611" cy="3165387"/>
          </a:xfrm>
          <a:prstGeom prst="swooshArrow">
            <a:avLst>
              <a:gd name="adj1" fmla="val 25000"/>
              <a:gd name="adj2" fmla="val 25000"/>
            </a:avLst>
          </a:prstGeom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5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5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橢圓 11"/>
          <p:cNvSpPr/>
          <p:nvPr/>
        </p:nvSpPr>
        <p:spPr>
          <a:xfrm>
            <a:off x="3853678" y="5489813"/>
            <a:ext cx="116486" cy="116486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手繪多邊形 13"/>
          <p:cNvSpPr/>
          <p:nvPr/>
        </p:nvSpPr>
        <p:spPr>
          <a:xfrm>
            <a:off x="2922011" y="5676377"/>
            <a:ext cx="2128689" cy="442931"/>
          </a:xfrm>
          <a:custGeom>
            <a:avLst/>
            <a:gdLst>
              <a:gd name="connsiteX0" fmla="*/ 0 w 2128689"/>
              <a:gd name="connsiteY0" fmla="*/ 0 h 442931"/>
              <a:gd name="connsiteX1" fmla="*/ 2128689 w 2128689"/>
              <a:gd name="connsiteY1" fmla="*/ 0 h 442931"/>
              <a:gd name="connsiteX2" fmla="*/ 2128689 w 2128689"/>
              <a:gd name="connsiteY2" fmla="*/ 442931 h 442931"/>
              <a:gd name="connsiteX3" fmla="*/ 0 w 2128689"/>
              <a:gd name="connsiteY3" fmla="*/ 442931 h 442931"/>
              <a:gd name="connsiteX4" fmla="*/ 0 w 2128689"/>
              <a:gd name="connsiteY4" fmla="*/ 0 h 44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689" h="442931">
                <a:moveTo>
                  <a:pt x="0" y="0"/>
                </a:moveTo>
                <a:lnTo>
                  <a:pt x="2128689" y="0"/>
                </a:lnTo>
                <a:lnTo>
                  <a:pt x="2128689" y="442931"/>
                </a:lnTo>
                <a:lnTo>
                  <a:pt x="0" y="44293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1724" tIns="0" rIns="0" bIns="0" numCol="1" spcCol="1270" anchor="t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b="1" kern="1200" dirty="0" smtClean="0">
                <a:ln w="12700"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複式顯微鏡 </a:t>
            </a:r>
            <a:endParaRPr lang="zh-TW" altLang="en-US" sz="2400" kern="1200" dirty="0"/>
          </a:p>
        </p:txBody>
      </p:sp>
      <p:sp>
        <p:nvSpPr>
          <p:cNvPr id="15" name="橢圓 14"/>
          <p:cNvSpPr/>
          <p:nvPr/>
        </p:nvSpPr>
        <p:spPr>
          <a:xfrm>
            <a:off x="4604935" y="4977660"/>
            <a:ext cx="202584" cy="202584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61544"/>
              <a:satOff val="-2648"/>
              <a:lumOff val="653"/>
              <a:alphaOff val="0"/>
            </a:schemeClr>
          </a:fillRef>
          <a:effectRef idx="0">
            <a:schemeClr val="accent5">
              <a:hueOff val="-561544"/>
              <a:satOff val="-2648"/>
              <a:lumOff val="653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手繪多邊形 15"/>
          <p:cNvSpPr/>
          <p:nvPr/>
        </p:nvSpPr>
        <p:spPr>
          <a:xfrm>
            <a:off x="4107555" y="5216247"/>
            <a:ext cx="1472055" cy="401050"/>
          </a:xfrm>
          <a:custGeom>
            <a:avLst/>
            <a:gdLst>
              <a:gd name="connsiteX0" fmla="*/ 0 w 1472055"/>
              <a:gd name="connsiteY0" fmla="*/ 0 h 401050"/>
              <a:gd name="connsiteX1" fmla="*/ 1472055 w 1472055"/>
              <a:gd name="connsiteY1" fmla="*/ 0 h 401050"/>
              <a:gd name="connsiteX2" fmla="*/ 1472055 w 1472055"/>
              <a:gd name="connsiteY2" fmla="*/ 401050 h 401050"/>
              <a:gd name="connsiteX3" fmla="*/ 0 w 1472055"/>
              <a:gd name="connsiteY3" fmla="*/ 401050 h 401050"/>
              <a:gd name="connsiteX4" fmla="*/ 0 w 1472055"/>
              <a:gd name="connsiteY4" fmla="*/ 0 h 401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72055" h="401050">
                <a:moveTo>
                  <a:pt x="0" y="0"/>
                </a:moveTo>
                <a:lnTo>
                  <a:pt x="1472055" y="0"/>
                </a:lnTo>
                <a:lnTo>
                  <a:pt x="1472055" y="401050"/>
                </a:lnTo>
                <a:lnTo>
                  <a:pt x="0" y="40105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7345" tIns="0" rIns="0" bIns="0" numCol="1" spcCol="1270" anchor="t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b="1" kern="1200" dirty="0" smtClean="0">
                <a:ln w="12700"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方向相反</a:t>
            </a:r>
            <a:endParaRPr lang="zh-TW" altLang="en-US" sz="2400" kern="1200" dirty="0"/>
          </a:p>
        </p:txBody>
      </p:sp>
      <p:sp>
        <p:nvSpPr>
          <p:cNvPr id="17" name="橢圓 16"/>
          <p:cNvSpPr/>
          <p:nvPr/>
        </p:nvSpPr>
        <p:spPr>
          <a:xfrm>
            <a:off x="5718665" y="4452094"/>
            <a:ext cx="268424" cy="268424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123087"/>
              <a:satOff val="-5296"/>
              <a:lumOff val="1307"/>
              <a:alphaOff val="0"/>
            </a:schemeClr>
          </a:fillRef>
          <a:effectRef idx="0">
            <a:schemeClr val="accent5">
              <a:hueOff val="-1123087"/>
              <a:satOff val="-5296"/>
              <a:lumOff val="1307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手繪多邊形 17"/>
          <p:cNvSpPr/>
          <p:nvPr/>
        </p:nvSpPr>
        <p:spPr>
          <a:xfrm>
            <a:off x="5020159" y="4724888"/>
            <a:ext cx="2244824" cy="461743"/>
          </a:xfrm>
          <a:custGeom>
            <a:avLst/>
            <a:gdLst>
              <a:gd name="connsiteX0" fmla="*/ 0 w 2244824"/>
              <a:gd name="connsiteY0" fmla="*/ 0 h 461743"/>
              <a:gd name="connsiteX1" fmla="*/ 2244824 w 2244824"/>
              <a:gd name="connsiteY1" fmla="*/ 0 h 461743"/>
              <a:gd name="connsiteX2" fmla="*/ 2244824 w 2244824"/>
              <a:gd name="connsiteY2" fmla="*/ 461743 h 461743"/>
              <a:gd name="connsiteX3" fmla="*/ 0 w 2244824"/>
              <a:gd name="connsiteY3" fmla="*/ 461743 h 461743"/>
              <a:gd name="connsiteX4" fmla="*/ 0 w 2244824"/>
              <a:gd name="connsiteY4" fmla="*/ 0 h 46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4824" h="461743">
                <a:moveTo>
                  <a:pt x="0" y="0"/>
                </a:moveTo>
                <a:lnTo>
                  <a:pt x="2244824" y="0"/>
                </a:lnTo>
                <a:lnTo>
                  <a:pt x="2244824" y="461743"/>
                </a:lnTo>
                <a:lnTo>
                  <a:pt x="0" y="46174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33" tIns="0" rIns="0" bIns="0" numCol="1" spcCol="1270" anchor="t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b="1" kern="1200" dirty="0" smtClean="0">
                <a:ln w="12700"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培養皿左移 </a:t>
            </a:r>
            <a:endParaRPr lang="zh-TW" altLang="en-US" sz="2400" kern="1200" dirty="0"/>
          </a:p>
        </p:txBody>
      </p:sp>
      <p:sp>
        <p:nvSpPr>
          <p:cNvPr id="19" name="橢圓 18"/>
          <p:cNvSpPr/>
          <p:nvPr/>
        </p:nvSpPr>
        <p:spPr>
          <a:xfrm>
            <a:off x="7257656" y="3995888"/>
            <a:ext cx="359587" cy="359587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684631"/>
              <a:satOff val="-7944"/>
              <a:lumOff val="1960"/>
              <a:alphaOff val="0"/>
            </a:schemeClr>
          </a:fillRef>
          <a:effectRef idx="0">
            <a:schemeClr val="accent5">
              <a:hueOff val="-1684631"/>
              <a:satOff val="-7944"/>
              <a:lumOff val="196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手繪多邊形 19"/>
          <p:cNvSpPr/>
          <p:nvPr/>
        </p:nvSpPr>
        <p:spPr>
          <a:xfrm>
            <a:off x="6643936" y="4355463"/>
            <a:ext cx="2351234" cy="453076"/>
          </a:xfrm>
          <a:custGeom>
            <a:avLst/>
            <a:gdLst>
              <a:gd name="connsiteX0" fmla="*/ 0 w 2351234"/>
              <a:gd name="connsiteY0" fmla="*/ 0 h 453076"/>
              <a:gd name="connsiteX1" fmla="*/ 2351234 w 2351234"/>
              <a:gd name="connsiteY1" fmla="*/ 0 h 453076"/>
              <a:gd name="connsiteX2" fmla="*/ 2351234 w 2351234"/>
              <a:gd name="connsiteY2" fmla="*/ 453076 h 453076"/>
              <a:gd name="connsiteX3" fmla="*/ 0 w 2351234"/>
              <a:gd name="connsiteY3" fmla="*/ 453076 h 453076"/>
              <a:gd name="connsiteX4" fmla="*/ 0 w 2351234"/>
              <a:gd name="connsiteY4" fmla="*/ 0 h 453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1234" h="453076">
                <a:moveTo>
                  <a:pt x="0" y="0"/>
                </a:moveTo>
                <a:lnTo>
                  <a:pt x="2351234" y="0"/>
                </a:lnTo>
                <a:lnTo>
                  <a:pt x="2351234" y="453076"/>
                </a:lnTo>
                <a:lnTo>
                  <a:pt x="0" y="453076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0538" tIns="0" rIns="0" bIns="0" numCol="1" spcCol="1270" anchor="t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b="1" kern="1200" dirty="0" smtClean="0">
                <a:ln w="12700"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右方血管先消失</a:t>
            </a:r>
            <a:endParaRPr lang="zh-TW" altLang="en-US" sz="2400" kern="1200" dirty="0"/>
          </a:p>
        </p:txBody>
      </p:sp>
      <p:sp>
        <p:nvSpPr>
          <p:cNvPr id="21" name="AutoShape 6"/>
          <p:cNvSpPr/>
          <p:nvPr/>
        </p:nvSpPr>
        <p:spPr>
          <a:xfrm rot="-4096333">
            <a:off x="7363292" y="988615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2" name="AutoShape 6"/>
          <p:cNvSpPr/>
          <p:nvPr/>
        </p:nvSpPr>
        <p:spPr>
          <a:xfrm rot="-4096333">
            <a:off x="7093084" y="1510590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3" name="圓角矩形 22"/>
          <p:cNvSpPr/>
          <p:nvPr/>
        </p:nvSpPr>
        <p:spPr>
          <a:xfrm>
            <a:off x="2718993" y="259976"/>
            <a:ext cx="1508686" cy="37651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矩形 23"/>
          <p:cNvSpPr/>
          <p:nvPr/>
        </p:nvSpPr>
        <p:spPr>
          <a:xfrm>
            <a:off x="0" y="6253938"/>
            <a:ext cx="60837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進行科學探究活動所需的規劃、執行與數據分析能力</a:t>
            </a:r>
          </a:p>
        </p:txBody>
      </p:sp>
      <p:sp>
        <p:nvSpPr>
          <p:cNvPr id="25" name="矩形 24"/>
          <p:cNvSpPr/>
          <p:nvPr/>
        </p:nvSpPr>
        <p:spPr>
          <a:xfrm>
            <a:off x="5929555" y="6248158"/>
            <a:ext cx="45448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能統整複式顯微鏡的操作與血管的特性</a:t>
            </a:r>
          </a:p>
        </p:txBody>
      </p:sp>
      <p:sp>
        <p:nvSpPr>
          <p:cNvPr id="26" name="矩形 25"/>
          <p:cNvSpPr/>
          <p:nvPr/>
        </p:nvSpPr>
        <p:spPr>
          <a:xfrm>
            <a:off x="5379120" y="1789699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351286" y="218165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37.91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35.76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379120" y="269165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6.93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22.55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379120" y="3250774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50.56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28.44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379120" y="373680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4.42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12.62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0.502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0.506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圓角矩形 33"/>
          <p:cNvSpPr/>
          <p:nvPr/>
        </p:nvSpPr>
        <p:spPr>
          <a:xfrm>
            <a:off x="5395102" y="2190056"/>
            <a:ext cx="1641261" cy="38059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矩形 35"/>
          <p:cNvSpPr/>
          <p:nvPr/>
        </p:nvSpPr>
        <p:spPr>
          <a:xfrm>
            <a:off x="235940" y="4125852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965522" y="4125852"/>
            <a:ext cx="19963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動手做實驗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19174" y="4641959"/>
            <a:ext cx="33944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規劃並進行探究活動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8202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8" grpId="0"/>
      <p:bldP spid="9" grpId="0"/>
      <p:bldP spid="10" grpId="0"/>
      <p:bldP spid="14" grpId="0"/>
      <p:bldP spid="16" grpId="0"/>
      <p:bldP spid="18" grpId="0"/>
      <p:bldP spid="20" grpId="0"/>
      <p:bldP spid="23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  <p:bldP spid="34" grpId="0" animBg="1"/>
      <p:bldP spid="36" grpId="0"/>
      <p:bldP spid="38" grpId="0"/>
      <p:bldP spid="3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9929842" y="6150114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答案：Ｃ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63080"/>
          <a:stretch/>
        </p:blipFill>
        <p:spPr>
          <a:xfrm>
            <a:off x="8728364" y="310664"/>
            <a:ext cx="3376335" cy="2586964"/>
          </a:xfrm>
          <a:prstGeom prst="rect">
            <a:avLst/>
          </a:prstGeom>
        </p:spPr>
      </p:pic>
      <p:grpSp>
        <p:nvGrpSpPr>
          <p:cNvPr id="8" name="群組 7"/>
          <p:cNvGrpSpPr/>
          <p:nvPr/>
        </p:nvGrpSpPr>
        <p:grpSpPr>
          <a:xfrm>
            <a:off x="0" y="3750057"/>
            <a:ext cx="12192000" cy="2030536"/>
            <a:chOff x="123825" y="3571510"/>
            <a:chExt cx="12823367" cy="1981201"/>
          </a:xfrm>
        </p:grpSpPr>
        <p:pic>
          <p:nvPicPr>
            <p:cNvPr id="6" name="圖片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3825" y="3571511"/>
              <a:ext cx="6420705" cy="1981200"/>
            </a:xfrm>
            <a:prstGeom prst="rect">
              <a:avLst/>
            </a:prstGeom>
          </p:spPr>
        </p:pic>
        <p:pic>
          <p:nvPicPr>
            <p:cNvPr id="7" name="圖片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44530" y="3571510"/>
              <a:ext cx="6402662" cy="1981201"/>
            </a:xfrm>
            <a:prstGeom prst="rect">
              <a:avLst/>
            </a:prstGeom>
          </p:spPr>
        </p:pic>
      </p:grpSp>
      <p:sp>
        <p:nvSpPr>
          <p:cNvPr id="2" name="矩形 1"/>
          <p:cNvSpPr/>
          <p:nvPr/>
        </p:nvSpPr>
        <p:spPr>
          <a:xfrm>
            <a:off x="193964" y="19077"/>
            <a:ext cx="8534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32.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下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列為某牌口香糖廣告的說明：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人體口腔中的環境接近中性，在用餐後一段時間會變酸，而增加蛀牙機率。除了每日正確刷牙外，在餐後嚼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食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  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無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糖口香糖，可刺激唾液分泌，有效「平衡」口中酸性。此廣告搭配了兩張圖用以輔助說明，一張為圖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十八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，另一張圖最可能為下列何者？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9" name="直線接點 8"/>
          <p:cNvCxnSpPr/>
          <p:nvPr/>
        </p:nvCxnSpPr>
        <p:spPr>
          <a:xfrm flipV="1">
            <a:off x="625606" y="3511595"/>
            <a:ext cx="80640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圓角矩形 9"/>
          <p:cNvSpPr/>
          <p:nvPr/>
        </p:nvSpPr>
        <p:spPr>
          <a:xfrm>
            <a:off x="759782" y="689041"/>
            <a:ext cx="3701382" cy="4572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圓角矩形 12"/>
          <p:cNvSpPr/>
          <p:nvPr/>
        </p:nvSpPr>
        <p:spPr>
          <a:xfrm>
            <a:off x="4663311" y="692511"/>
            <a:ext cx="3701382" cy="4572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圓角矩形 14"/>
          <p:cNvSpPr/>
          <p:nvPr/>
        </p:nvSpPr>
        <p:spPr>
          <a:xfrm>
            <a:off x="625606" y="1827559"/>
            <a:ext cx="7478488" cy="36879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3844678" y="354101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pH~7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466420" y="354100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pH&lt;7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960350" y="1496404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pH~7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AutoShape 6"/>
          <p:cNvSpPr/>
          <p:nvPr/>
        </p:nvSpPr>
        <p:spPr>
          <a:xfrm rot="-4096333">
            <a:off x="7966965" y="1990721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0" name="AutoShape 6"/>
          <p:cNvSpPr/>
          <p:nvPr/>
        </p:nvSpPr>
        <p:spPr>
          <a:xfrm rot="-4096333">
            <a:off x="4050525" y="3030627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1" name="矩形 20"/>
          <p:cNvSpPr/>
          <p:nvPr/>
        </p:nvSpPr>
        <p:spPr>
          <a:xfrm>
            <a:off x="88805" y="6254881"/>
            <a:ext cx="469872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22" name="矩形 21"/>
          <p:cNvSpPr/>
          <p:nvPr/>
        </p:nvSpPr>
        <p:spPr>
          <a:xfrm>
            <a:off x="4936636" y="6249892"/>
            <a:ext cx="498085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能將酸鹼值概念轉譯成合理的科學圖表</a:t>
            </a:r>
          </a:p>
        </p:txBody>
      </p:sp>
      <p:sp>
        <p:nvSpPr>
          <p:cNvPr id="23" name="矩形 22"/>
          <p:cNvSpPr/>
          <p:nvPr/>
        </p:nvSpPr>
        <p:spPr>
          <a:xfrm>
            <a:off x="759782" y="351159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25396" y="5780593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9.24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19.96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188102" y="5780593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37.78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32.72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261555" y="5780593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43.88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28.00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0233094" y="578409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8.90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18.65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0269181" y="3002251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0233094" y="3402361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0.451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0.459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8052" y="2635675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矩形 30"/>
          <p:cNvSpPr/>
          <p:nvPr/>
        </p:nvSpPr>
        <p:spPr>
          <a:xfrm>
            <a:off x="-55190" y="491078"/>
            <a:ext cx="800219" cy="3112390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40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標楷體" panose="03000509000000000000" pitchFamily="65" charset="-120"/>
                <a:ea typeface="標楷體" panose="03000509000000000000" pitchFamily="65" charset="-120"/>
              </a:rPr>
              <a:t>融入生活情境</a:t>
            </a:r>
          </a:p>
        </p:txBody>
      </p:sp>
    </p:spTree>
    <p:extLst>
      <p:ext uri="{BB962C8B-B14F-4D97-AF65-F5344CB8AC3E}">
        <p14:creationId xmlns:p14="http://schemas.microsoft.com/office/powerpoint/2010/main" val="2832687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animBg="1"/>
      <p:bldP spid="13" grpId="0" animBg="1"/>
      <p:bldP spid="15" grpId="0" animBg="1"/>
      <p:bldP spid="16" grpId="0"/>
      <p:bldP spid="17" grpId="0"/>
      <p:bldP spid="18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9929842" y="6150114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答案：Ｃ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92728" y="0"/>
            <a:ext cx="10963564" cy="482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indent="-534988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33.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一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木塊靜置於粗糙的水平面上，分別對此木塊施以不同大小的水平外力，木塊與水平面間對應的摩擦力大小及運動狀態如表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五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所示。若木塊與水平面間的最大靜摩擦力大小為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f</a:t>
            </a:r>
            <a:r>
              <a:rPr lang="en-US" altLang="zh-TW" sz="26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s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，根據表中資訊，推論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f</a:t>
            </a:r>
            <a:r>
              <a:rPr lang="en-US" altLang="zh-TW" sz="26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s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的大小關係，下列何者最合理？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(A) f</a:t>
            </a:r>
            <a:r>
              <a:rPr lang="en-US" altLang="zh-TW" sz="26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s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＜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200 </a:t>
            </a:r>
            <a:r>
              <a:rPr lang="en-US" altLang="zh-TW" sz="2600" dirty="0" err="1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gw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(B) 200 </a:t>
            </a:r>
            <a:r>
              <a:rPr lang="en-US" altLang="zh-TW" sz="2600" dirty="0" err="1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gw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＜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f</a:t>
            </a:r>
            <a:r>
              <a:rPr lang="en-US" altLang="zh-TW" sz="26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s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＜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250 </a:t>
            </a:r>
            <a:r>
              <a:rPr lang="en-US" altLang="zh-TW" sz="2600" dirty="0" err="1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gw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(C) 250 </a:t>
            </a:r>
            <a:r>
              <a:rPr lang="en-US" altLang="zh-TW" sz="2600" dirty="0" err="1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gw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＜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f</a:t>
            </a:r>
            <a:r>
              <a:rPr lang="en-US" altLang="zh-TW" sz="26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s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＜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300 </a:t>
            </a:r>
            <a:r>
              <a:rPr lang="en-US" altLang="zh-TW" sz="2600" dirty="0" err="1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gw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(D) f</a:t>
            </a:r>
            <a:r>
              <a:rPr lang="en-US" altLang="zh-TW" sz="2600" baseline="-250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s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＞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300 </a:t>
            </a:r>
            <a:r>
              <a:rPr lang="en-US" altLang="zh-TW" sz="2600" dirty="0" err="1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gw</a:t>
            </a:r>
            <a:endParaRPr lang="zh-TW" altLang="en-US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58005" t="36006"/>
          <a:stretch/>
        </p:blipFill>
        <p:spPr>
          <a:xfrm>
            <a:off x="7053718" y="1905349"/>
            <a:ext cx="4861050" cy="2305216"/>
          </a:xfrm>
          <a:prstGeom prst="rect">
            <a:avLst/>
          </a:prstGeom>
        </p:spPr>
      </p:pic>
      <p:cxnSp>
        <p:nvCxnSpPr>
          <p:cNvPr id="6" name="直線接點 5"/>
          <p:cNvCxnSpPr/>
          <p:nvPr/>
        </p:nvCxnSpPr>
        <p:spPr>
          <a:xfrm>
            <a:off x="1212686" y="2490571"/>
            <a:ext cx="5724000" cy="53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8514875" y="4034814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動摩擦力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8640472" y="3406590"/>
            <a:ext cx="995082" cy="60959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8482654" y="4505443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f</a:t>
            </a:r>
            <a:r>
              <a:rPr lang="en-US" altLang="zh-TW" sz="2400" b="1" baseline="-250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s</a:t>
            </a:r>
            <a:endParaRPr lang="zh-TW" altLang="en-US" sz="2400" b="1" baseline="-25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817063" y="451440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&gt;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014656" y="4514409"/>
            <a:ext cx="9974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250gw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835784" y="4895392"/>
            <a:ext cx="21852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但不超過</a:t>
            </a:r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300gw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853428" y="4947199"/>
            <a:ext cx="27494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已克服最大靜摩擦力</a:t>
            </a:r>
            <a:r>
              <a:rPr lang="en-US" altLang="zh-TW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AutoShape 6"/>
          <p:cNvSpPr/>
          <p:nvPr/>
        </p:nvSpPr>
        <p:spPr>
          <a:xfrm rot="-4096333">
            <a:off x="9874494" y="928264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AutoShape 6"/>
          <p:cNvSpPr/>
          <p:nvPr/>
        </p:nvSpPr>
        <p:spPr>
          <a:xfrm rot="-4096333">
            <a:off x="3554375" y="2101777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" name="圓角矩形 15"/>
          <p:cNvSpPr/>
          <p:nvPr/>
        </p:nvSpPr>
        <p:spPr>
          <a:xfrm>
            <a:off x="2957022" y="1331611"/>
            <a:ext cx="3345166" cy="45236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AutoShape 6"/>
          <p:cNvSpPr/>
          <p:nvPr/>
        </p:nvSpPr>
        <p:spPr>
          <a:xfrm rot="-4096333" flipV="1">
            <a:off x="7631487" y="3865726"/>
            <a:ext cx="1129615" cy="976779"/>
          </a:xfrm>
          <a:prstGeom prst="line">
            <a:avLst/>
          </a:prstGeom>
          <a:ln w="1905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8" name="矩形 17"/>
          <p:cNvSpPr/>
          <p:nvPr/>
        </p:nvSpPr>
        <p:spPr>
          <a:xfrm>
            <a:off x="88805" y="6254881"/>
            <a:ext cx="449353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1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19" name="矩形 18"/>
          <p:cNvSpPr/>
          <p:nvPr/>
        </p:nvSpPr>
        <p:spPr>
          <a:xfrm>
            <a:off x="4605367" y="6244894"/>
            <a:ext cx="530145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1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能應用摩擦力相關概念並分析圖表中的資訊</a:t>
            </a:r>
          </a:p>
        </p:txBody>
      </p:sp>
      <p:sp>
        <p:nvSpPr>
          <p:cNvPr id="20" name="矩形 19"/>
          <p:cNvSpPr/>
          <p:nvPr/>
        </p:nvSpPr>
        <p:spPr>
          <a:xfrm>
            <a:off x="5071967" y="2029982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052446" y="255098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9.24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19.96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052446" y="3191444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37.78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32.72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052446" y="3784348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43.88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28.00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052446" y="439182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8.90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18.65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0.434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0.439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矩形 27"/>
          <p:cNvSpPr/>
          <p:nvPr/>
        </p:nvSpPr>
        <p:spPr>
          <a:xfrm>
            <a:off x="46336" y="169112"/>
            <a:ext cx="800219" cy="5629105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40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標楷體" panose="03000509000000000000" pitchFamily="65" charset="-120"/>
                <a:ea typeface="標楷體" panose="03000509000000000000" pitchFamily="65" charset="-120"/>
              </a:rPr>
              <a:t>注重邏輯思考與推理判斷</a:t>
            </a:r>
          </a:p>
        </p:txBody>
      </p:sp>
      <p:sp>
        <p:nvSpPr>
          <p:cNvPr id="29" name="矩形 28"/>
          <p:cNvSpPr/>
          <p:nvPr/>
        </p:nvSpPr>
        <p:spPr>
          <a:xfrm>
            <a:off x="846555" y="5459778"/>
            <a:ext cx="9110186" cy="627544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2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答對此</a:t>
            </a:r>
            <a:r>
              <a:rPr lang="zh-TW" altLang="en-US" sz="2400" b="1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類型試題</a:t>
            </a:r>
            <a:r>
              <a:rPr lang="zh-TW" altLang="en-US" sz="2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的學生，其能力被歸為「精熟」等級的機率較高。</a:t>
            </a:r>
          </a:p>
        </p:txBody>
      </p:sp>
      <p:sp>
        <p:nvSpPr>
          <p:cNvPr id="30" name="圓角矩形 29"/>
          <p:cNvSpPr/>
          <p:nvPr/>
        </p:nvSpPr>
        <p:spPr>
          <a:xfrm>
            <a:off x="4994532" y="3143886"/>
            <a:ext cx="1762503" cy="43656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1003449" y="4852779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596975" y="4863881"/>
            <a:ext cx="41418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最大靜摩擦力與動摩擦力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53199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 animBg="1"/>
      <p:bldP spid="9" grpId="0"/>
      <p:bldP spid="10" grpId="0"/>
      <p:bldP spid="11" grpId="0"/>
      <p:bldP spid="12" grpId="0"/>
      <p:bldP spid="13" grpId="0"/>
      <p:bldP spid="16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30" grpId="0" animBg="1"/>
      <p:bldP spid="32" grpId="0"/>
      <p:bldP spid="3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9929842" y="6150114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答案：Ｄ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40509" y="0"/>
            <a:ext cx="11055928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indent="-534988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34.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秀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春買了一個電火鍋，圖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十九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為電火鍋上的電器標示，依據標示的資訊，在正常使用的情形下，此電火鍋達到最大功率時，每分鐘消耗多少的電能？</a:t>
            </a:r>
          </a:p>
          <a:p>
            <a:pPr indent="534988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(A) 20 J</a:t>
            </a:r>
          </a:p>
          <a:p>
            <a:pPr indent="534988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(B) 110 J</a:t>
            </a:r>
          </a:p>
          <a:p>
            <a:pPr indent="534988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(C) 1200 J</a:t>
            </a:r>
          </a:p>
          <a:p>
            <a:pPr indent="534988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(D) 72000 J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63976" b="11271"/>
          <a:stretch/>
        </p:blipFill>
        <p:spPr>
          <a:xfrm>
            <a:off x="8321615" y="1363652"/>
            <a:ext cx="3265675" cy="2382983"/>
          </a:xfrm>
          <a:prstGeom prst="rect">
            <a:avLst/>
          </a:prstGeom>
        </p:spPr>
      </p:pic>
      <p:sp>
        <p:nvSpPr>
          <p:cNvPr id="6" name="圓角矩形 5"/>
          <p:cNvSpPr/>
          <p:nvPr/>
        </p:nvSpPr>
        <p:spPr>
          <a:xfrm>
            <a:off x="6768353" y="815790"/>
            <a:ext cx="2312893" cy="37651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9403977" y="815790"/>
            <a:ext cx="2312893" cy="37651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1452284" y="1363654"/>
            <a:ext cx="1353670" cy="37651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5610315" y="2031923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E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893832" y="2031923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=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231139" y="2031923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P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矩形 12"/>
              <p:cNvSpPr/>
              <p:nvPr/>
            </p:nvSpPr>
            <p:spPr>
              <a:xfrm>
                <a:off x="6476110" y="2045064"/>
                <a:ext cx="47153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2800" b="1" i="1" dirty="0" smtClean="0">
                          <a:ln w="12700">
                            <a:solidFill>
                              <a:schemeClr val="tx2">
                                <a:satMod val="155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>
                            <a:outerShdw blurRad="41275" dist="20320" dir="1800000" algn="tl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×</m:t>
                      </m:r>
                    </m:oMath>
                  </m:oMathPara>
                </a14:m>
                <a:endParaRPr lang="zh-TW" altLang="en-US" sz="28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endParaRPr>
              </a:p>
            </p:txBody>
          </p:sp>
        </mc:Choice>
        <mc:Fallback xmlns="">
          <p:sp>
            <p:nvSpPr>
              <p:cNvPr id="13" name="矩形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6110" y="2045064"/>
                <a:ext cx="471537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矩形 13"/>
          <p:cNvSpPr/>
          <p:nvPr/>
        </p:nvSpPr>
        <p:spPr>
          <a:xfrm>
            <a:off x="6828301" y="2031923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t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893832" y="2555143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=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231139" y="2555143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1200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矩形 16"/>
              <p:cNvSpPr/>
              <p:nvPr/>
            </p:nvSpPr>
            <p:spPr>
              <a:xfrm>
                <a:off x="6956734" y="2568284"/>
                <a:ext cx="47153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2800" b="1" i="1" dirty="0" smtClean="0">
                          <a:ln w="12700">
                            <a:solidFill>
                              <a:schemeClr val="tx2">
                                <a:satMod val="155000"/>
                              </a:schemeClr>
                            </a:solidFill>
                            <a:prstDash val="solid"/>
                          </a:ln>
                          <a:solidFill>
                            <a:srgbClr val="FF0000"/>
                          </a:solidFill>
                          <a:effectLst>
                            <a:outerShdw blurRad="41275" dist="20320" dir="1800000" algn="tl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×</m:t>
                      </m:r>
                    </m:oMath>
                  </m:oMathPara>
                </a14:m>
                <a:endParaRPr lang="zh-TW" altLang="en-US" sz="28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endParaRPr>
              </a:p>
            </p:txBody>
          </p:sp>
        </mc:Choice>
        <mc:Fallback xmlns="">
          <p:sp>
            <p:nvSpPr>
              <p:cNvPr id="17" name="矩形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6734" y="2568284"/>
                <a:ext cx="47153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矩形 17"/>
          <p:cNvSpPr/>
          <p:nvPr/>
        </p:nvSpPr>
        <p:spPr>
          <a:xfrm>
            <a:off x="7321360" y="2549647"/>
            <a:ext cx="6213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60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879434" y="3116371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=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216741" y="3116371"/>
            <a:ext cx="11046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72000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160296" y="3116371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J</a:t>
            </a:r>
            <a:endParaRPr lang="zh-TW" alt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圓角矩形 21"/>
          <p:cNvSpPr/>
          <p:nvPr/>
        </p:nvSpPr>
        <p:spPr>
          <a:xfrm>
            <a:off x="9974750" y="1978132"/>
            <a:ext cx="791862" cy="25264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88805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24" name="矩形 23"/>
          <p:cNvSpPr/>
          <p:nvPr/>
        </p:nvSpPr>
        <p:spPr>
          <a:xfrm>
            <a:off x="5827789" y="6254881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能應用電功率公式</a:t>
            </a:r>
            <a:endParaRPr lang="zh-TW" altLang="en-US" sz="2400" dirty="0">
              <a:ln w="10160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55054" y="1378222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368889" y="198203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17.10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18.37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391286" y="2568284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12.64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27.74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421766" y="319331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27.89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38.98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391285" y="374663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42.14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14.28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0.419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0.421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圓角矩形 32"/>
          <p:cNvSpPr/>
          <p:nvPr/>
        </p:nvSpPr>
        <p:spPr>
          <a:xfrm>
            <a:off x="3444031" y="3104670"/>
            <a:ext cx="1662812" cy="53492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矩形 34"/>
          <p:cNvSpPr/>
          <p:nvPr/>
        </p:nvSpPr>
        <p:spPr>
          <a:xfrm>
            <a:off x="1105647" y="4467895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682120" y="4467895"/>
            <a:ext cx="33925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電功率公式的認識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25106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3" grpId="0" animBg="1"/>
      <p:bldP spid="35" grpId="0"/>
      <p:bldP spid="3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60581" y="0"/>
            <a:ext cx="1059411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35.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二十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為草莓花朵構造及其發育的示意圖，已知草莓是由花托處膨大而來，若圖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二十一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中的＊構造是由草莓的子房發育而成，則此＊構造應稱為下列何者？</a:t>
            </a:r>
          </a:p>
          <a:p>
            <a:pPr>
              <a:lnSpc>
                <a:spcPct val="150000"/>
              </a:lnSpc>
            </a:pPr>
            <a:r>
              <a:rPr lang="en-US" altLang="zh-TW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endParaRPr lang="en-US" altLang="zh-TW" sz="2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胚珠　</a:t>
            </a:r>
            <a:endParaRPr lang="en-US" altLang="zh-TW" sz="2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B)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種子　</a:t>
            </a:r>
            <a:endParaRPr lang="en-US" altLang="zh-TW" sz="2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C)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果實　</a:t>
            </a:r>
            <a:endParaRPr lang="en-US" altLang="zh-TW" sz="2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D)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花粉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9916425" y="6134824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答案：Ｃ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5390" t="22830" r="21910" b="13895"/>
          <a:stretch/>
        </p:blipFill>
        <p:spPr>
          <a:xfrm>
            <a:off x="4262735" y="1958757"/>
            <a:ext cx="7091046" cy="2205096"/>
          </a:xfrm>
          <a:prstGeom prst="rect">
            <a:avLst/>
          </a:prstGeom>
        </p:spPr>
      </p:pic>
      <p:sp>
        <p:nvSpPr>
          <p:cNvPr id="6" name="圓角矩形 5"/>
          <p:cNvSpPr/>
          <p:nvPr/>
        </p:nvSpPr>
        <p:spPr>
          <a:xfrm>
            <a:off x="5477436" y="745089"/>
            <a:ext cx="4661645" cy="49203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129609139"/>
              </p:ext>
            </p:extLst>
          </p:nvPr>
        </p:nvGraphicFramePr>
        <p:xfrm>
          <a:off x="2953871" y="4101100"/>
          <a:ext cx="3842871" cy="1968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3428136859"/>
              </p:ext>
            </p:extLst>
          </p:nvPr>
        </p:nvGraphicFramePr>
        <p:xfrm>
          <a:off x="6799729" y="4096870"/>
          <a:ext cx="3866775" cy="1972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8" name="圓角矩形 7"/>
          <p:cNvSpPr/>
          <p:nvPr/>
        </p:nvSpPr>
        <p:spPr>
          <a:xfrm>
            <a:off x="6772836" y="4293482"/>
            <a:ext cx="3361764" cy="167701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88805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10" name="矩形 9"/>
          <p:cNvSpPr/>
          <p:nvPr/>
        </p:nvSpPr>
        <p:spPr>
          <a:xfrm>
            <a:off x="5827789" y="6254881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能了解植物的生殖</a:t>
            </a:r>
          </a:p>
        </p:txBody>
      </p:sp>
      <p:sp>
        <p:nvSpPr>
          <p:cNvPr id="11" name="矩形 10"/>
          <p:cNvSpPr/>
          <p:nvPr/>
        </p:nvSpPr>
        <p:spPr>
          <a:xfrm>
            <a:off x="2410946" y="1804422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577658" y="227309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10.34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18.44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577658" y="2865658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49.68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53.63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629654" y="348042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37.23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18.93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644410" y="4040147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2.59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8.32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290028" y="5685990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0.359</a:t>
            </a:r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0.372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0658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Graphic spid="4" grpId="0">
        <p:bldAsOne/>
      </p:bldGraphic>
      <p:bldGraphic spid="7" grpId="0">
        <p:bldAsOne/>
      </p:bldGraphic>
      <p:bldP spid="8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9898403" y="6150114"/>
            <a:ext cx="2262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答案：Ａ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65019" y="129309"/>
            <a:ext cx="1111134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36.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逸每天中午都會記錄升旗臺上的竿影變化，他經過多年的測量發現在不考慮天氣因素的情況下，每年的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月底及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月底各有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次中午無竿影的紀錄。已知升旗臺上的旗竿鉛直立於水平地面上，根據上述資訊，升旗臺的所在位置最可能位於圖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二十二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中甲、乙、丙、丁的哪一點？</a:t>
            </a:r>
          </a:p>
          <a:p>
            <a:pPr indent="442913">
              <a:lnSpc>
                <a:spcPct val="150000"/>
              </a:lnSpc>
            </a:pP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442913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甲</a:t>
            </a:r>
          </a:p>
          <a:p>
            <a:pPr indent="442913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乙</a:t>
            </a:r>
          </a:p>
          <a:p>
            <a:pPr indent="442913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丙</a:t>
            </a:r>
          </a:p>
          <a:p>
            <a:pPr indent="442913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丁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54423" b="26020"/>
          <a:stretch/>
        </p:blipFill>
        <p:spPr>
          <a:xfrm>
            <a:off x="4568551" y="2458407"/>
            <a:ext cx="6761655" cy="3643201"/>
          </a:xfrm>
          <a:prstGeom prst="rect">
            <a:avLst/>
          </a:prstGeom>
        </p:spPr>
      </p:pic>
      <p:cxnSp>
        <p:nvCxnSpPr>
          <p:cNvPr id="6" name="直線接點 5"/>
          <p:cNvCxnSpPr/>
          <p:nvPr/>
        </p:nvCxnSpPr>
        <p:spPr>
          <a:xfrm>
            <a:off x="1212686" y="2623126"/>
            <a:ext cx="3168000" cy="53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7344234" y="4049809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3/22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9" name="直線接點 8"/>
          <p:cNvCxnSpPr/>
          <p:nvPr/>
        </p:nvCxnSpPr>
        <p:spPr>
          <a:xfrm flipV="1">
            <a:off x="7918712" y="3449491"/>
            <a:ext cx="0" cy="677485"/>
          </a:xfrm>
          <a:prstGeom prst="line">
            <a:avLst/>
          </a:prstGeom>
          <a:ln w="190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7482744" y="3004305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6/22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1" name="直線接點 10"/>
          <p:cNvCxnSpPr/>
          <p:nvPr/>
        </p:nvCxnSpPr>
        <p:spPr>
          <a:xfrm flipH="1">
            <a:off x="8433472" y="3458771"/>
            <a:ext cx="0" cy="677485"/>
          </a:xfrm>
          <a:prstGeom prst="line">
            <a:avLst/>
          </a:prstGeom>
          <a:ln w="190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8033362" y="4049176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9/22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3" name="直線接點 12"/>
          <p:cNvCxnSpPr/>
          <p:nvPr/>
        </p:nvCxnSpPr>
        <p:spPr>
          <a:xfrm flipH="1">
            <a:off x="8458946" y="4437521"/>
            <a:ext cx="0" cy="677485"/>
          </a:xfrm>
          <a:prstGeom prst="line">
            <a:avLst/>
          </a:prstGeom>
          <a:ln w="190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8014011" y="4955893"/>
            <a:ext cx="954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12/22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6" name="直線接點 15"/>
          <p:cNvCxnSpPr/>
          <p:nvPr/>
        </p:nvCxnSpPr>
        <p:spPr>
          <a:xfrm flipV="1">
            <a:off x="7949379" y="4463788"/>
            <a:ext cx="0" cy="677485"/>
          </a:xfrm>
          <a:prstGeom prst="line">
            <a:avLst/>
          </a:prstGeom>
          <a:ln w="190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橢圓 16"/>
          <p:cNvSpPr/>
          <p:nvPr/>
        </p:nvSpPr>
        <p:spPr>
          <a:xfrm>
            <a:off x="8386946" y="4903865"/>
            <a:ext cx="144000" cy="144000"/>
          </a:xfrm>
          <a:prstGeom prst="ellipse">
            <a:avLst/>
          </a:prstGeom>
          <a:solidFill>
            <a:srgbClr val="FFFF00"/>
          </a:solidFill>
          <a:ln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 17"/>
          <p:cNvSpPr/>
          <p:nvPr/>
        </p:nvSpPr>
        <p:spPr>
          <a:xfrm>
            <a:off x="8458945" y="4707131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11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月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橢圓 18"/>
          <p:cNvSpPr/>
          <p:nvPr/>
        </p:nvSpPr>
        <p:spPr>
          <a:xfrm>
            <a:off x="7889362" y="4896886"/>
            <a:ext cx="144000" cy="144000"/>
          </a:xfrm>
          <a:prstGeom prst="ellipse">
            <a:avLst/>
          </a:prstGeom>
          <a:solidFill>
            <a:srgbClr val="FFFF00"/>
          </a:solidFill>
          <a:ln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7334865" y="4707130"/>
            <a:ext cx="6463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月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圓角矩形 21"/>
          <p:cNvSpPr/>
          <p:nvPr/>
        </p:nvSpPr>
        <p:spPr>
          <a:xfrm>
            <a:off x="9445542" y="915419"/>
            <a:ext cx="1667217" cy="40239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9985489" y="556944"/>
            <a:ext cx="14268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陽光直射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" name="圓角矩形 23"/>
          <p:cNvSpPr/>
          <p:nvPr/>
        </p:nvSpPr>
        <p:spPr>
          <a:xfrm>
            <a:off x="6128601" y="915419"/>
            <a:ext cx="2117038" cy="40239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AutoShape 6"/>
          <p:cNvSpPr/>
          <p:nvPr/>
        </p:nvSpPr>
        <p:spPr>
          <a:xfrm rot="-4096333">
            <a:off x="1766556" y="1681300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6" name="AutoShape 6"/>
          <p:cNvSpPr/>
          <p:nvPr/>
        </p:nvSpPr>
        <p:spPr>
          <a:xfrm rot="-4096333">
            <a:off x="10359836" y="2203274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7" name="矩形 26"/>
          <p:cNvSpPr/>
          <p:nvPr/>
        </p:nvSpPr>
        <p:spPr>
          <a:xfrm>
            <a:off x="-24308" y="6214833"/>
            <a:ext cx="449353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1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28" name="矩形 27"/>
          <p:cNvSpPr/>
          <p:nvPr/>
        </p:nvSpPr>
        <p:spPr>
          <a:xfrm>
            <a:off x="4634627" y="6214833"/>
            <a:ext cx="503214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1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能應用太陽直射位置，推論出其所在地點</a:t>
            </a:r>
          </a:p>
        </p:txBody>
      </p:sp>
      <p:sp>
        <p:nvSpPr>
          <p:cNvPr id="29" name="矩形 28"/>
          <p:cNvSpPr/>
          <p:nvPr/>
        </p:nvSpPr>
        <p:spPr>
          <a:xfrm>
            <a:off x="2081574" y="2574888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120122" y="300430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34.09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16.10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120122" y="3603567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29.92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31.62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120122" y="418146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11.78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24.47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095770" y="4773433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24.00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27.04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0.337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0.341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圓角矩形 36"/>
          <p:cNvSpPr/>
          <p:nvPr/>
        </p:nvSpPr>
        <p:spPr>
          <a:xfrm>
            <a:off x="2164285" y="3571813"/>
            <a:ext cx="1640914" cy="47736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矩形 38"/>
          <p:cNvSpPr/>
          <p:nvPr/>
        </p:nvSpPr>
        <p:spPr>
          <a:xfrm>
            <a:off x="182283" y="5306349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829045" y="5304227"/>
            <a:ext cx="33925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陽光直射的概念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629631" y="4062444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春分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8173781" y="2983833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夏至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8697571" y="4010121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秋分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8882501" y="4989630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冬至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20510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0" grpId="0"/>
      <p:bldP spid="12" grpId="0"/>
      <p:bldP spid="15" grpId="0"/>
      <p:bldP spid="17" grpId="0" animBg="1"/>
      <p:bldP spid="18" grpId="0"/>
      <p:bldP spid="19" grpId="0" animBg="1"/>
      <p:bldP spid="21" grpId="0"/>
      <p:bldP spid="22" grpId="0" animBg="1"/>
      <p:bldP spid="23" grpId="0"/>
      <p:bldP spid="24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7" grpId="0" animBg="1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49744" y="0"/>
            <a:ext cx="10668001" cy="482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37.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如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圖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二十三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所示，有一電路裝置固定放置在水平面上，甲、乙兩段南北向的導線分別置於兩馬蹄型磁鐵所形成的磁場中，磁場恰好與甲、乙兩段導線垂直。判斷甲、乙兩段導線在磁場中所受磁力的方向，下列敘述何者正確？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(A)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甲、乙均向東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(B)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甲、乙均向西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甲向東，乙向西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(D)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甲向西，乙向東</a:t>
            </a:r>
            <a:endParaRPr lang="zh-TW" altLang="en-US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61859" t="1695" b="15967"/>
          <a:stretch/>
        </p:blipFill>
        <p:spPr>
          <a:xfrm>
            <a:off x="7227779" y="2113834"/>
            <a:ext cx="4964221" cy="3760493"/>
          </a:xfrm>
          <a:prstGeom prst="rect">
            <a:avLst/>
          </a:prstGeom>
        </p:spPr>
      </p:pic>
      <p:cxnSp>
        <p:nvCxnSpPr>
          <p:cNvPr id="5" name="直線接點 4"/>
          <p:cNvCxnSpPr/>
          <p:nvPr/>
        </p:nvCxnSpPr>
        <p:spPr>
          <a:xfrm>
            <a:off x="1351231" y="2484051"/>
            <a:ext cx="5724000" cy="53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向下箭號 6"/>
          <p:cNvSpPr/>
          <p:nvPr/>
        </p:nvSpPr>
        <p:spPr>
          <a:xfrm>
            <a:off x="5163671" y="4960140"/>
            <a:ext cx="1147482" cy="15060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9269506" y="763017"/>
            <a:ext cx="2412421" cy="49203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1351231" y="1327794"/>
            <a:ext cx="2412421" cy="49203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4567518" y="4344825"/>
            <a:ext cx="233978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28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右手開掌定則</a:t>
            </a:r>
            <a:endParaRPr lang="zh-TW" altLang="en-US" sz="2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AutoShape 6"/>
          <p:cNvSpPr/>
          <p:nvPr/>
        </p:nvSpPr>
        <p:spPr>
          <a:xfrm rot="-4096333">
            <a:off x="3626075" y="1555419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AutoShape 6"/>
          <p:cNvSpPr/>
          <p:nvPr/>
        </p:nvSpPr>
        <p:spPr>
          <a:xfrm rot="-4096333">
            <a:off x="3629121" y="2117305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3" name="矩形 12"/>
          <p:cNvSpPr/>
          <p:nvPr/>
        </p:nvSpPr>
        <p:spPr>
          <a:xfrm>
            <a:off x="88805" y="6254881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14" name="矩形 13"/>
          <p:cNvSpPr/>
          <p:nvPr/>
        </p:nvSpPr>
        <p:spPr>
          <a:xfrm>
            <a:off x="5827789" y="6254881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能應用右手開掌定則</a:t>
            </a:r>
          </a:p>
        </p:txBody>
      </p:sp>
    </p:spTree>
    <p:extLst>
      <p:ext uri="{BB962C8B-B14F-4D97-AF65-F5344CB8AC3E}">
        <p14:creationId xmlns:p14="http://schemas.microsoft.com/office/powerpoint/2010/main" val="415053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0112586" y="6131770"/>
            <a:ext cx="20794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3436" y="274320"/>
            <a:ext cx="11374310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A)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甲、乙均向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東</a:t>
            </a:r>
            <a:endParaRPr lang="en-US" altLang="zh-TW" sz="2600" dirty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B)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甲、乙均向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西</a:t>
            </a:r>
            <a:endParaRPr lang="en-US" altLang="zh-TW" sz="2600" dirty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C)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甲向東，乙向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西</a:t>
            </a:r>
            <a:endParaRPr lang="en-US" altLang="zh-TW" sz="2600" dirty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442913" indent="-442913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D)</a:t>
            </a:r>
            <a:r>
              <a:rPr lang="zh-TW" altLang="zh-TW" sz="26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甲向西，乙向東</a:t>
            </a:r>
            <a:endParaRPr lang="zh-TW" altLang="en-US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61859" t="1694" b="26997"/>
          <a:stretch/>
        </p:blipFill>
        <p:spPr>
          <a:xfrm>
            <a:off x="3103791" y="89646"/>
            <a:ext cx="9088210" cy="5962262"/>
          </a:xfrm>
          <a:prstGeom prst="rect">
            <a:avLst/>
          </a:prstGeom>
        </p:spPr>
      </p:pic>
      <p:sp>
        <p:nvSpPr>
          <p:cNvPr id="7" name="向右箭號 6"/>
          <p:cNvSpPr/>
          <p:nvPr/>
        </p:nvSpPr>
        <p:spPr bwMode="auto">
          <a:xfrm rot="18715118">
            <a:off x="3434604" y="4535998"/>
            <a:ext cx="506795" cy="216024"/>
          </a:xfrm>
          <a:prstGeom prst="rightArrow">
            <a:avLst/>
          </a:prstGeom>
          <a:solidFill>
            <a:srgbClr val="00B0F0"/>
          </a:solidFill>
          <a:ln w="254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向右箭號 7"/>
          <p:cNvSpPr/>
          <p:nvPr/>
        </p:nvSpPr>
        <p:spPr bwMode="auto">
          <a:xfrm>
            <a:off x="4331074" y="4275286"/>
            <a:ext cx="506795" cy="216024"/>
          </a:xfrm>
          <a:prstGeom prst="rightArrow">
            <a:avLst/>
          </a:prstGeom>
          <a:solidFill>
            <a:srgbClr val="00B0F0"/>
          </a:solidFill>
          <a:ln w="254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向右箭號 8"/>
          <p:cNvSpPr/>
          <p:nvPr/>
        </p:nvSpPr>
        <p:spPr bwMode="auto">
          <a:xfrm rot="18715118">
            <a:off x="5917826" y="3576775"/>
            <a:ext cx="506795" cy="216024"/>
          </a:xfrm>
          <a:prstGeom prst="rightArrow">
            <a:avLst/>
          </a:prstGeom>
          <a:solidFill>
            <a:srgbClr val="00B0F0"/>
          </a:solidFill>
          <a:ln w="254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向右箭號 11"/>
          <p:cNvSpPr/>
          <p:nvPr/>
        </p:nvSpPr>
        <p:spPr bwMode="auto">
          <a:xfrm rot="10800000">
            <a:off x="6388531" y="2422075"/>
            <a:ext cx="506795" cy="216024"/>
          </a:xfrm>
          <a:prstGeom prst="rightArrow">
            <a:avLst/>
          </a:prstGeom>
          <a:solidFill>
            <a:srgbClr val="00B0F0"/>
          </a:solidFill>
          <a:ln w="254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向右箭號 13"/>
          <p:cNvSpPr/>
          <p:nvPr/>
        </p:nvSpPr>
        <p:spPr bwMode="auto">
          <a:xfrm rot="18715118">
            <a:off x="5826852" y="1963129"/>
            <a:ext cx="506795" cy="216024"/>
          </a:xfrm>
          <a:prstGeom prst="rightArrow">
            <a:avLst/>
          </a:prstGeom>
          <a:solidFill>
            <a:srgbClr val="00B0F0"/>
          </a:solidFill>
          <a:ln w="254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135104" y="1766528"/>
            <a:ext cx="50682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</a:t>
            </a:r>
            <a:endParaRPr lang="zh-TW" altLang="en-US" sz="2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F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向右箭號 15"/>
          <p:cNvSpPr/>
          <p:nvPr/>
        </p:nvSpPr>
        <p:spPr bwMode="auto">
          <a:xfrm rot="5400000">
            <a:off x="5694824" y="2371389"/>
            <a:ext cx="501292" cy="243202"/>
          </a:xfrm>
          <a:prstGeom prst="rightArrow">
            <a:avLst/>
          </a:prstGeom>
          <a:solidFill>
            <a:srgbClr val="7030A0"/>
          </a:solidFill>
          <a:ln w="254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823869" y="2638099"/>
            <a:ext cx="50326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endParaRPr lang="zh-TW" altLang="en-US" sz="2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向右箭號 17"/>
          <p:cNvSpPr/>
          <p:nvPr/>
        </p:nvSpPr>
        <p:spPr bwMode="auto">
          <a:xfrm rot="10800000">
            <a:off x="5391816" y="2118611"/>
            <a:ext cx="593019" cy="252917"/>
          </a:xfrm>
          <a:prstGeom prst="rightArrow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430730" y="1762067"/>
            <a:ext cx="46608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</a:t>
            </a:r>
            <a:endParaRPr lang="zh-TW" altLang="en-US" sz="2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向右箭號 19"/>
          <p:cNvSpPr/>
          <p:nvPr/>
        </p:nvSpPr>
        <p:spPr bwMode="auto">
          <a:xfrm>
            <a:off x="7719732" y="1442439"/>
            <a:ext cx="506795" cy="216024"/>
          </a:xfrm>
          <a:prstGeom prst="rightArrow">
            <a:avLst/>
          </a:prstGeom>
          <a:solidFill>
            <a:srgbClr val="00B0F0"/>
          </a:solidFill>
          <a:ln w="254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" name="向右箭號 20"/>
          <p:cNvSpPr/>
          <p:nvPr/>
        </p:nvSpPr>
        <p:spPr bwMode="auto">
          <a:xfrm rot="7915118">
            <a:off x="9046508" y="2079966"/>
            <a:ext cx="506795" cy="216024"/>
          </a:xfrm>
          <a:prstGeom prst="rightArrow">
            <a:avLst/>
          </a:prstGeom>
          <a:solidFill>
            <a:srgbClr val="00B0F0"/>
          </a:solidFill>
          <a:ln w="254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176707" y="2160465"/>
            <a:ext cx="50682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</a:t>
            </a:r>
            <a:endParaRPr lang="zh-TW" altLang="en-US" sz="2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F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409636" y="1180829"/>
            <a:ext cx="50326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endParaRPr lang="zh-TW" altLang="en-US" sz="2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7030A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向右箭號 23"/>
          <p:cNvSpPr/>
          <p:nvPr/>
        </p:nvSpPr>
        <p:spPr bwMode="auto">
          <a:xfrm rot="16200000" flipV="1">
            <a:off x="9179473" y="1671561"/>
            <a:ext cx="501292" cy="243202"/>
          </a:xfrm>
          <a:prstGeom prst="rightArrow">
            <a:avLst/>
          </a:prstGeom>
          <a:solidFill>
            <a:srgbClr val="7030A0"/>
          </a:solidFill>
          <a:ln w="254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5" name="向右箭號 24"/>
          <p:cNvSpPr/>
          <p:nvPr/>
        </p:nvSpPr>
        <p:spPr bwMode="auto">
          <a:xfrm rot="10800000">
            <a:off x="8880197" y="1909662"/>
            <a:ext cx="593019" cy="252917"/>
          </a:xfrm>
          <a:prstGeom prst="rightArrow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584161" y="1595391"/>
            <a:ext cx="46608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</a:t>
            </a:r>
            <a:endParaRPr lang="zh-TW" altLang="en-US" sz="2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向右箭號 26"/>
          <p:cNvSpPr/>
          <p:nvPr/>
        </p:nvSpPr>
        <p:spPr bwMode="auto">
          <a:xfrm rot="7915118">
            <a:off x="6572249" y="3137802"/>
            <a:ext cx="506795" cy="216024"/>
          </a:xfrm>
          <a:prstGeom prst="rightArrow">
            <a:avLst/>
          </a:prstGeom>
          <a:solidFill>
            <a:srgbClr val="00B0F0"/>
          </a:solidFill>
          <a:ln w="254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0" name="向右箭號 29"/>
          <p:cNvSpPr/>
          <p:nvPr/>
        </p:nvSpPr>
        <p:spPr bwMode="auto">
          <a:xfrm>
            <a:off x="6500533" y="4275286"/>
            <a:ext cx="506795" cy="216024"/>
          </a:xfrm>
          <a:prstGeom prst="rightArrow">
            <a:avLst/>
          </a:prstGeom>
          <a:solidFill>
            <a:srgbClr val="00B0F0"/>
          </a:solidFill>
          <a:ln w="254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1" name="向右箭號 30"/>
          <p:cNvSpPr/>
          <p:nvPr/>
        </p:nvSpPr>
        <p:spPr bwMode="auto">
          <a:xfrm rot="7915118">
            <a:off x="7216675" y="4604929"/>
            <a:ext cx="506795" cy="216024"/>
          </a:xfrm>
          <a:prstGeom prst="rightArrow">
            <a:avLst/>
          </a:prstGeom>
          <a:solidFill>
            <a:srgbClr val="00B0F0"/>
          </a:solidFill>
          <a:ln w="254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2" name="向右箭號 31"/>
          <p:cNvSpPr/>
          <p:nvPr/>
        </p:nvSpPr>
        <p:spPr bwMode="auto">
          <a:xfrm rot="10800000">
            <a:off x="5654284" y="4796710"/>
            <a:ext cx="506795" cy="216024"/>
          </a:xfrm>
          <a:prstGeom prst="rightArrow">
            <a:avLst/>
          </a:prstGeom>
          <a:solidFill>
            <a:srgbClr val="00B0F0"/>
          </a:solidFill>
          <a:ln w="254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88805" y="6254881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34" name="矩形 33"/>
          <p:cNvSpPr/>
          <p:nvPr/>
        </p:nvSpPr>
        <p:spPr>
          <a:xfrm>
            <a:off x="5827789" y="6254881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能應用右手開掌定則</a:t>
            </a:r>
          </a:p>
        </p:txBody>
      </p:sp>
      <p:sp>
        <p:nvSpPr>
          <p:cNvPr id="28" name="矩形 27"/>
          <p:cNvSpPr/>
          <p:nvPr/>
        </p:nvSpPr>
        <p:spPr>
          <a:xfrm>
            <a:off x="1252002" y="742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170654" y="83048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12.16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19.02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170654" y="160099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37.85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15.47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199110" y="2461658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30.59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39.24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174758" y="332437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19.20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25.50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0.372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0.379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0759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 animBg="1"/>
      <p:bldP spid="12" grpId="0" animBg="1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 animBg="1"/>
      <p:bldP spid="22" grpId="0"/>
      <p:bldP spid="23" grpId="0"/>
      <p:bldP spid="24" grpId="0" animBg="1"/>
      <p:bldP spid="25" grpId="0" animBg="1"/>
      <p:bldP spid="26" grpId="0"/>
      <p:bldP spid="27" grpId="0" animBg="1"/>
      <p:bldP spid="30" grpId="0" animBg="1"/>
      <p:bldP spid="31" grpId="0" animBg="1"/>
      <p:bldP spid="32" grpId="0" animBg="1"/>
      <p:bldP spid="28" grpId="0"/>
      <p:bldP spid="29" grpId="0"/>
      <p:bldP spid="35" grpId="0"/>
      <p:bldP spid="36" grpId="0"/>
      <p:bldP spid="37" grpId="0"/>
      <p:bldP spid="38" grpId="0"/>
      <p:bldP spid="3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9998964" y="6124075"/>
            <a:ext cx="21451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D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43345" y="0"/>
            <a:ext cx="11592437" cy="56092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5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38.</a:t>
            </a:r>
            <a:r>
              <a:rPr lang="zh-TW" altLang="en-US" sz="25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軟骨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發育不全症是體染色體中</a:t>
            </a: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FGFR3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基因發生突變所造成，患者具有身材矮小、四肢短小變形等特徵，若親代只有其中一方為患者，子代就會有</a:t>
            </a: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50%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以上的罹病率。已知阿佑因發生突變而患有軟骨發育不全症，但其父母皆未患病，若</a:t>
            </a:r>
            <a:r>
              <a:rPr lang="zh-TW" altLang="en-US" sz="25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    </a:t>
            </a:r>
            <a:r>
              <a:rPr lang="en-US" altLang="zh-TW" sz="25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代表突變的</a:t>
            </a: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FGFR3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遺傳因子，</a:t>
            </a: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f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代表正常的</a:t>
            </a: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FGFR3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遺傳因子，</a:t>
            </a:r>
            <a:r>
              <a:rPr lang="zh-TW" altLang="en-US" sz="25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則                    關於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阿佑父母基因型的推論，下列何者最合理？</a:t>
            </a:r>
          </a:p>
          <a:p>
            <a:pPr indent="442913">
              <a:lnSpc>
                <a:spcPct val="150000"/>
              </a:lnSpc>
            </a:pP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442913">
              <a:lnSpc>
                <a:spcPct val="150000"/>
              </a:lnSpc>
            </a:pPr>
            <a:r>
              <a:rPr lang="en-US" altLang="zh-TW" sz="25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父：</a:t>
            </a:r>
            <a:r>
              <a:rPr lang="en-US" altLang="zh-TW" sz="25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Ff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、母：</a:t>
            </a:r>
            <a:r>
              <a:rPr lang="en-US" altLang="zh-TW" sz="25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Ff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442913">
              <a:lnSpc>
                <a:spcPct val="150000"/>
              </a:lnSpc>
            </a:pP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父：</a:t>
            </a:r>
            <a:r>
              <a:rPr lang="en-US" altLang="zh-TW" sz="25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Ff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、母：</a:t>
            </a:r>
            <a:r>
              <a:rPr lang="en-US" altLang="zh-TW" sz="25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ff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442913">
              <a:lnSpc>
                <a:spcPct val="150000"/>
              </a:lnSpc>
            </a:pP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父：</a:t>
            </a: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FF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、母：</a:t>
            </a: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FF</a:t>
            </a:r>
          </a:p>
          <a:p>
            <a:pPr indent="442913">
              <a:lnSpc>
                <a:spcPct val="150000"/>
              </a:lnSpc>
            </a:pP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父：</a:t>
            </a:r>
            <a:r>
              <a:rPr lang="en-US" altLang="zh-TW" sz="25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ff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、母：</a:t>
            </a:r>
            <a:r>
              <a:rPr lang="en-US" altLang="zh-TW" sz="25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ff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5" name="直線接點 4"/>
          <p:cNvCxnSpPr/>
          <p:nvPr/>
        </p:nvCxnSpPr>
        <p:spPr>
          <a:xfrm>
            <a:off x="953382" y="3001825"/>
            <a:ext cx="8100000" cy="53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5985984" y="180314"/>
            <a:ext cx="1824873" cy="3665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3182471" y="1291937"/>
            <a:ext cx="1281953" cy="41136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4296712" y="2135781"/>
            <a:ext cx="9322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28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顯性</a:t>
            </a:r>
            <a:endParaRPr lang="zh-TW" altLang="en-US" sz="2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953382" y="1895656"/>
            <a:ext cx="3830368" cy="41136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                                        </a:t>
            </a:r>
            <a:endParaRPr lang="zh-TW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8767522" y="2135781"/>
            <a:ext cx="9322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28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隱性</a:t>
            </a:r>
            <a:endParaRPr lang="zh-TW" altLang="en-US" sz="28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5059214" y="1868321"/>
            <a:ext cx="3830368" cy="41136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                                        </a:t>
            </a:r>
            <a:endParaRPr lang="zh-TW" altLang="en-US" dirty="0"/>
          </a:p>
        </p:txBody>
      </p:sp>
      <p:sp>
        <p:nvSpPr>
          <p:cNvPr id="13" name="圓角矩形 12"/>
          <p:cNvSpPr/>
          <p:nvPr/>
        </p:nvSpPr>
        <p:spPr>
          <a:xfrm>
            <a:off x="8648502" y="1314349"/>
            <a:ext cx="1911922" cy="3665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上彎箭號 13"/>
          <p:cNvSpPr/>
          <p:nvPr/>
        </p:nvSpPr>
        <p:spPr>
          <a:xfrm>
            <a:off x="9613428" y="1710038"/>
            <a:ext cx="618564" cy="777003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AutoShape 6"/>
          <p:cNvSpPr/>
          <p:nvPr/>
        </p:nvSpPr>
        <p:spPr>
          <a:xfrm rot="-4096333">
            <a:off x="1235544" y="1519563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" name="AutoShape 6"/>
          <p:cNvSpPr/>
          <p:nvPr/>
        </p:nvSpPr>
        <p:spPr>
          <a:xfrm rot="-4096333">
            <a:off x="7232933" y="2609669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7" name="矩形 16"/>
          <p:cNvSpPr/>
          <p:nvPr/>
        </p:nvSpPr>
        <p:spPr>
          <a:xfrm>
            <a:off x="88805" y="6254881"/>
            <a:ext cx="4903907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3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18" name="矩形 17"/>
          <p:cNvSpPr/>
          <p:nvPr/>
        </p:nvSpPr>
        <p:spPr>
          <a:xfrm>
            <a:off x="5095057" y="6239296"/>
            <a:ext cx="4903907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3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能了解突變造成遺傳疾病並分析結果</a:t>
            </a:r>
          </a:p>
        </p:txBody>
      </p:sp>
      <p:sp>
        <p:nvSpPr>
          <p:cNvPr id="19" name="矩形 18"/>
          <p:cNvSpPr/>
          <p:nvPr/>
        </p:nvSpPr>
        <p:spPr>
          <a:xfrm>
            <a:off x="3871335" y="2973931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19571" y="334736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41.45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29.35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823447" y="3902726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23.81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39.85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871335" y="446216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5.62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16.80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871334" y="509285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28.90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13.25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0.291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0.289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圓角矩形 25"/>
          <p:cNvSpPr/>
          <p:nvPr/>
        </p:nvSpPr>
        <p:spPr>
          <a:xfrm>
            <a:off x="3819572" y="3345998"/>
            <a:ext cx="1654496" cy="100344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矩形 27"/>
          <p:cNvSpPr/>
          <p:nvPr/>
        </p:nvSpPr>
        <p:spPr>
          <a:xfrm>
            <a:off x="6974398" y="3201280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870803" y="3877778"/>
            <a:ext cx="20657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遺傳的概念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511332" y="4797621"/>
            <a:ext cx="29698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通過率會考最低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767522" y="3877778"/>
            <a:ext cx="36519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培養學生多層次思考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03298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/>
      <p:bldP spid="10" grpId="0" animBg="1"/>
      <p:bldP spid="11" grpId="0"/>
      <p:bldP spid="12" grpId="0" animBg="1"/>
      <p:bldP spid="13" grpId="0" animBg="1"/>
      <p:bldP spid="14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 animBg="1"/>
      <p:bldP spid="28" grpId="0"/>
      <p:bldP spid="29" grpId="0"/>
      <p:bldP spid="30" grpId="0"/>
      <p:bldP spid="3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0067624" y="6150114"/>
            <a:ext cx="21194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D</a:t>
            </a:r>
            <a:endParaRPr lang="zh-TW" altLang="en-US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63394" y="116545"/>
            <a:ext cx="11523721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447675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39.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櫻查詢了網路上的資料後，在月曆上把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個有特殊天文現象的日子作記號，如圖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二十四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所示。資料顯示在當月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日晚間可見到月食，而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23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日早上則可見到日食。根據此月曆，下列有關不同日期的月相何者最合理？</a:t>
            </a:r>
          </a:p>
          <a:p>
            <a:pPr marL="442913" indent="92075">
              <a:lnSpc>
                <a:spcPct val="150000"/>
              </a:lnSpc>
            </a:pPr>
            <a:endParaRPr lang="en-US" altLang="zh-TW" sz="11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42913" indent="92075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A) 2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日應為下弦月</a:t>
            </a:r>
          </a:p>
          <a:p>
            <a:pPr marL="442913" indent="92075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(B) 16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日應為滿月</a:t>
            </a:r>
          </a:p>
          <a:p>
            <a:pPr marL="442913" indent="92075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(C) 23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日應為下弦月</a:t>
            </a:r>
          </a:p>
          <a:p>
            <a:pPr marL="442913" indent="92075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(D) 30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日應為上弦月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55303" b="10802"/>
          <a:stretch/>
        </p:blipFill>
        <p:spPr>
          <a:xfrm>
            <a:off x="6866939" y="1983870"/>
            <a:ext cx="5325062" cy="331427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149788" y="3194139"/>
            <a:ext cx="872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滿月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向右箭號 6"/>
          <p:cNvSpPr/>
          <p:nvPr/>
        </p:nvSpPr>
        <p:spPr bwMode="auto">
          <a:xfrm rot="10800000">
            <a:off x="6895324" y="3370965"/>
            <a:ext cx="506795" cy="108012"/>
          </a:xfrm>
          <a:prstGeom prst="rightArrow">
            <a:avLst/>
          </a:prstGeom>
          <a:solidFill>
            <a:srgbClr val="FFFF00"/>
          </a:solidFill>
          <a:ln w="317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49788" y="3831818"/>
            <a:ext cx="872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新月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向右箭號 8"/>
          <p:cNvSpPr/>
          <p:nvPr/>
        </p:nvSpPr>
        <p:spPr bwMode="auto">
          <a:xfrm rot="10800000">
            <a:off x="6895324" y="4008644"/>
            <a:ext cx="506795" cy="108012"/>
          </a:xfrm>
          <a:prstGeom prst="rightArrow">
            <a:avLst/>
          </a:prstGeom>
          <a:solidFill>
            <a:srgbClr val="FFFF00"/>
          </a:solidFill>
          <a:ln w="317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向右箭號 9"/>
          <p:cNvSpPr/>
          <p:nvPr/>
        </p:nvSpPr>
        <p:spPr bwMode="auto">
          <a:xfrm rot="10800000">
            <a:off x="6924879" y="3051453"/>
            <a:ext cx="506795" cy="108012"/>
          </a:xfrm>
          <a:prstGeom prst="rightArrow">
            <a:avLst/>
          </a:prstGeom>
          <a:solidFill>
            <a:srgbClr val="FFFF00"/>
          </a:solidFill>
          <a:ln w="317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848276" y="2841872"/>
            <a:ext cx="11860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上弦月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向右箭號 11"/>
          <p:cNvSpPr/>
          <p:nvPr/>
        </p:nvSpPr>
        <p:spPr bwMode="auto">
          <a:xfrm rot="10800000">
            <a:off x="6948487" y="3702048"/>
            <a:ext cx="506795" cy="108012"/>
          </a:xfrm>
          <a:prstGeom prst="rightArrow">
            <a:avLst/>
          </a:prstGeom>
          <a:solidFill>
            <a:srgbClr val="FFFF00"/>
          </a:solidFill>
          <a:ln w="317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844989" y="3516256"/>
            <a:ext cx="11860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下弦月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向右箭號 13"/>
          <p:cNvSpPr/>
          <p:nvPr/>
        </p:nvSpPr>
        <p:spPr bwMode="auto">
          <a:xfrm rot="10800000">
            <a:off x="6948487" y="4357021"/>
            <a:ext cx="506795" cy="108012"/>
          </a:xfrm>
          <a:prstGeom prst="rightArrow">
            <a:avLst/>
          </a:prstGeom>
          <a:solidFill>
            <a:srgbClr val="FFFF00"/>
          </a:solidFill>
          <a:ln w="317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3200" b="1" i="0" u="none" strike="noStrike" cap="none" normalizeH="0" baseline="0" smtClean="0">
              <a:ln>
                <a:noFill/>
              </a:ln>
              <a:solidFill>
                <a:srgbClr val="006600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871884" y="4147440"/>
            <a:ext cx="11860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上弦月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4874361" y="843701"/>
            <a:ext cx="3193874" cy="3665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圓角矩形 16"/>
          <p:cNvSpPr/>
          <p:nvPr/>
        </p:nvSpPr>
        <p:spPr>
          <a:xfrm>
            <a:off x="8630573" y="843701"/>
            <a:ext cx="3193874" cy="3665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AutoShape 6"/>
          <p:cNvSpPr/>
          <p:nvPr/>
        </p:nvSpPr>
        <p:spPr>
          <a:xfrm rot="-4096333">
            <a:off x="2938838" y="993607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9" name="AutoShape 6"/>
          <p:cNvSpPr/>
          <p:nvPr/>
        </p:nvSpPr>
        <p:spPr>
          <a:xfrm rot="-4096333">
            <a:off x="7800581" y="1565397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0" name="矩形 19"/>
          <p:cNvSpPr/>
          <p:nvPr/>
        </p:nvSpPr>
        <p:spPr>
          <a:xfrm>
            <a:off x="88805" y="6254881"/>
            <a:ext cx="42883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21" name="矩形 20"/>
          <p:cNvSpPr/>
          <p:nvPr/>
        </p:nvSpPr>
        <p:spPr>
          <a:xfrm>
            <a:off x="4687233" y="6265529"/>
            <a:ext cx="53142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能應用日月食的日期，推論出合理的月相變化</a:t>
            </a:r>
          </a:p>
        </p:txBody>
      </p:sp>
      <p:sp>
        <p:nvSpPr>
          <p:cNvPr id="22" name="矩形 21"/>
          <p:cNvSpPr/>
          <p:nvPr/>
        </p:nvSpPr>
        <p:spPr>
          <a:xfrm>
            <a:off x="4123299" y="178381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159912" y="221440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13.04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18.37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186807" y="2736127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21.91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32.20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206654" y="3311517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17.54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31.41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229051" y="3877984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47.30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17.29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0.469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0.473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矩形 29"/>
          <p:cNvSpPr/>
          <p:nvPr/>
        </p:nvSpPr>
        <p:spPr>
          <a:xfrm>
            <a:off x="0" y="379586"/>
            <a:ext cx="800219" cy="5629105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40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標楷體" panose="03000509000000000000" pitchFamily="65" charset="-120"/>
                <a:ea typeface="標楷體" panose="03000509000000000000" pitchFamily="65" charset="-120"/>
              </a:rPr>
              <a:t>注重邏輯思考與推理判斷</a:t>
            </a:r>
          </a:p>
        </p:txBody>
      </p:sp>
      <p:sp>
        <p:nvSpPr>
          <p:cNvPr id="31" name="圓角矩形 30"/>
          <p:cNvSpPr/>
          <p:nvPr/>
        </p:nvSpPr>
        <p:spPr>
          <a:xfrm>
            <a:off x="5089236" y="2660170"/>
            <a:ext cx="759040" cy="106490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矩形 32"/>
          <p:cNvSpPr/>
          <p:nvPr/>
        </p:nvSpPr>
        <p:spPr>
          <a:xfrm>
            <a:off x="1224577" y="4432707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174794" y="5008397"/>
            <a:ext cx="50454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農曆、國曆</a:t>
            </a:r>
            <a:r>
              <a:rPr lang="zh-TW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與</a:t>
            </a:r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月相變化的關係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5884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7" grpId="0" animBg="1"/>
      <p:bldP spid="8" grpId="0"/>
      <p:bldP spid="9" grpId="0" animBg="1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31" grpId="0" animBg="1"/>
      <p:bldP spid="33" grpId="0"/>
      <p:bldP spid="3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0099761" y="6150114"/>
            <a:ext cx="20922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endParaRPr lang="zh-TW" altLang="en-US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69454" y="0"/>
            <a:ext cx="1148080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40.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下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列為一則新聞報導：</a:t>
            </a:r>
          </a:p>
          <a:p>
            <a:pPr marL="534988"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一場泳池慶生派對中，工作人員在泳池中倒入大量的液態氮，以製造煙霧效果並且炒熱氣氛，最後卻造成數人昏迷送醫。有人分析：「氮氣和池水中的氯會反應產生有毒的三氯化氮，對皮膚和呼吸道相當刺激。」</a:t>
            </a:r>
          </a:p>
          <a:p>
            <a:pPr marL="360363">
              <a:lnSpc>
                <a:spcPct val="150000"/>
              </a:lnSpc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小莫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看完報導後，認為三氯化氮雖然有毒，但應該不是此次意外的原因，應是其他因素所致，下列何者最可能是她認為不是三氯化氮的理由？</a:t>
            </a:r>
          </a:p>
          <a:p>
            <a:pPr indent="36036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(A)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空氣中有大量氮氣，池水也會接觸氮氣，但一般泳池並沒有類似的意外</a:t>
            </a:r>
          </a:p>
          <a:p>
            <a:pPr indent="36036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池水溫度會因液態氮汽化而下降，反而會加快產生三氯化氮的反應速率</a:t>
            </a:r>
          </a:p>
          <a:p>
            <a:pPr indent="36036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泳池會加入較高濃度的氯氣用以殺菌消毒，故泳池的氯含量比自來水高</a:t>
            </a:r>
          </a:p>
          <a:p>
            <a:pPr indent="36036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液態氮汽化後所產生的氣體會溶於池水中，與池水中的氯接觸機會增加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244884"/>
              </p:ext>
            </p:extLst>
          </p:nvPr>
        </p:nvGraphicFramePr>
        <p:xfrm>
          <a:off x="840509" y="646545"/>
          <a:ext cx="11009746" cy="16625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09746">
                  <a:extLst>
                    <a:ext uri="{9D8B030D-6E8A-4147-A177-3AD203B41FA5}">
                      <a16:colId xmlns:a16="http://schemas.microsoft.com/office/drawing/2014/main" val="2436156546"/>
                    </a:ext>
                  </a:extLst>
                </a:gridCol>
              </a:tblGrid>
              <a:tr h="1662546">
                <a:tc>
                  <a:txBody>
                    <a:bodyPr/>
                    <a:lstStyle/>
                    <a:p>
                      <a:pPr algn="l"/>
                      <a:endParaRPr lang="zh-TW" altLang="en-US" i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0245034"/>
                  </a:ext>
                </a:extLst>
              </a:tr>
            </a:tbl>
          </a:graphicData>
        </a:graphic>
      </p:graphicFrame>
      <p:cxnSp>
        <p:nvCxnSpPr>
          <p:cNvPr id="7" name="直線接點 6"/>
          <p:cNvCxnSpPr/>
          <p:nvPr/>
        </p:nvCxnSpPr>
        <p:spPr>
          <a:xfrm>
            <a:off x="840509" y="3379978"/>
            <a:ext cx="10044000" cy="53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660776" y="3725308"/>
            <a:ext cx="10309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降低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836921" y="4266456"/>
            <a:ext cx="4876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這可能是三氯化氮造成意外的理由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6471298" y="727158"/>
            <a:ext cx="2502373" cy="3665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角矩形 10"/>
          <p:cNvSpPr/>
          <p:nvPr/>
        </p:nvSpPr>
        <p:spPr>
          <a:xfrm>
            <a:off x="3719133" y="1265041"/>
            <a:ext cx="2502373" cy="3665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圓角矩形 11"/>
          <p:cNvSpPr/>
          <p:nvPr/>
        </p:nvSpPr>
        <p:spPr>
          <a:xfrm>
            <a:off x="8273357" y="1274006"/>
            <a:ext cx="3488337" cy="3665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圓角矩形 12"/>
          <p:cNvSpPr/>
          <p:nvPr/>
        </p:nvSpPr>
        <p:spPr>
          <a:xfrm>
            <a:off x="967122" y="1838782"/>
            <a:ext cx="2752012" cy="3665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圓角矩形 15"/>
          <p:cNvSpPr/>
          <p:nvPr/>
        </p:nvSpPr>
        <p:spPr>
          <a:xfrm>
            <a:off x="5988424" y="2932476"/>
            <a:ext cx="591667" cy="3665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/>
          <p:cNvSpPr/>
          <p:nvPr/>
        </p:nvSpPr>
        <p:spPr>
          <a:xfrm>
            <a:off x="5006179" y="4801070"/>
            <a:ext cx="24165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氮氣難溶於水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AutoShape 6"/>
          <p:cNvSpPr/>
          <p:nvPr/>
        </p:nvSpPr>
        <p:spPr>
          <a:xfrm rot="-4096333">
            <a:off x="6091957" y="1423912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AutoShape 6"/>
          <p:cNvSpPr/>
          <p:nvPr/>
        </p:nvSpPr>
        <p:spPr>
          <a:xfrm rot="-4096333">
            <a:off x="7324755" y="1988689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0" name="矩形 19"/>
          <p:cNvSpPr/>
          <p:nvPr/>
        </p:nvSpPr>
        <p:spPr>
          <a:xfrm>
            <a:off x="88805" y="6254881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科學資料的閱讀與理解</a:t>
            </a:r>
          </a:p>
        </p:txBody>
      </p:sp>
      <p:sp>
        <p:nvSpPr>
          <p:cNvPr id="21" name="矩形 20"/>
          <p:cNvSpPr/>
          <p:nvPr/>
        </p:nvSpPr>
        <p:spPr>
          <a:xfrm>
            <a:off x="5006179" y="6257118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能依據情境提出反駁的科學理由</a:t>
            </a:r>
          </a:p>
        </p:txBody>
      </p:sp>
      <p:sp>
        <p:nvSpPr>
          <p:cNvPr id="18" name="矩形 17"/>
          <p:cNvSpPr/>
          <p:nvPr/>
        </p:nvSpPr>
        <p:spPr>
          <a:xfrm>
            <a:off x="10347546" y="3001579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514258" y="3673126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51.59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17.92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514258" y="4185187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11.72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27.16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514258" y="476788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19.00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29.59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483776" y="5319236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17.50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24.66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369941" y="-1075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333854" y="32839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0.524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0.516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56105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6" grpId="0" animBg="1"/>
      <p:bldP spid="17" grpId="0"/>
      <p:bldP spid="18" grpId="0"/>
      <p:bldP spid="19" grpId="0"/>
      <p:bldP spid="22" grpId="0"/>
      <p:bldP spid="23" grpId="0"/>
      <p:bldP spid="24" grpId="0"/>
      <p:bldP spid="25" grpId="0"/>
      <p:bldP spid="2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563418" y="30218"/>
            <a:ext cx="1119447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marR="0" lvl="0" indent="-442913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41.</a:t>
            </a:r>
            <a:r>
              <a:rPr kumimoji="0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有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甲、乙、丙三種固體純物質，三者對水的溶解情形及沸點如表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六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)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所示。有一份參雜甲、乙、丙的混合物，可經由兩步驟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加熱、加水過濾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)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而分離出甲、乙、丙，如圖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二十五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)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所示。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   依據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上述資訊，下列推論何者最合理？</a:t>
            </a:r>
          </a:p>
          <a:p>
            <a:pPr marL="0" marR="0" lvl="0" indent="442913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(A)◆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可能是甲，步驟一是加水過濾</a:t>
            </a:r>
          </a:p>
          <a:p>
            <a:pPr marL="0" marR="0" lvl="0" indent="442913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(B)◆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可能是丙，步驟一是加水過濾</a:t>
            </a:r>
          </a:p>
          <a:p>
            <a:pPr marL="895350" marR="0" lvl="0" indent="-452438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(C)○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可能是甲，步驟二需加熱至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300℃</a:t>
            </a:r>
            <a:r>
              <a:rPr kumimoji="0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，                                                    才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可使乙、丙分離</a:t>
            </a:r>
          </a:p>
          <a:p>
            <a:pPr marL="895350" marR="0" lvl="0" indent="-452438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(D)○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可能是丙，步驟二需加熱至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1500℃</a:t>
            </a:r>
            <a:r>
              <a:rPr kumimoji="0" lang="zh-TW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，                                               才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可使甲、乙分離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56287" t="18266" r="10900" b="18944"/>
          <a:stretch/>
        </p:blipFill>
        <p:spPr>
          <a:xfrm>
            <a:off x="8520059" y="3103418"/>
            <a:ext cx="3671941" cy="2953449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6009" y="1251830"/>
            <a:ext cx="3675991" cy="1759224"/>
          </a:xfrm>
          <a:prstGeom prst="rect">
            <a:avLst/>
          </a:prstGeom>
        </p:spPr>
      </p:pic>
      <p:cxnSp>
        <p:nvCxnSpPr>
          <p:cNvPr id="10" name="直線接點 9"/>
          <p:cNvCxnSpPr/>
          <p:nvPr/>
        </p:nvCxnSpPr>
        <p:spPr>
          <a:xfrm>
            <a:off x="991012" y="2317796"/>
            <a:ext cx="7308000" cy="53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向下箭號 6"/>
          <p:cNvSpPr/>
          <p:nvPr/>
        </p:nvSpPr>
        <p:spPr>
          <a:xfrm>
            <a:off x="5163671" y="5076681"/>
            <a:ext cx="1147482" cy="15060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9" name="AutoShape 6"/>
          <p:cNvSpPr/>
          <p:nvPr/>
        </p:nvSpPr>
        <p:spPr>
          <a:xfrm rot="-4096333">
            <a:off x="10729167" y="422975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AutoShape 6"/>
          <p:cNvSpPr/>
          <p:nvPr/>
        </p:nvSpPr>
        <p:spPr>
          <a:xfrm rot="-4096333">
            <a:off x="4633169" y="1433769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矩形 11"/>
          <p:cNvSpPr/>
          <p:nvPr/>
        </p:nvSpPr>
        <p:spPr>
          <a:xfrm>
            <a:off x="88805" y="6254881"/>
            <a:ext cx="449353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100" b="0" i="0" u="none" strike="noStrike" kern="1200" cap="none" spc="0" normalizeH="0" baseline="0" noProof="0" dirty="0">
                <a:ln w="10160">
                  <a:solidFill>
                    <a:prstClr val="white"/>
                  </a:solidFill>
                  <a:prstDash val="solid"/>
                </a:ln>
                <a:solidFill>
                  <a:prstClr val="white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解決科學問題所需的推論與應用能力</a:t>
            </a:r>
          </a:p>
        </p:txBody>
      </p:sp>
      <p:sp>
        <p:nvSpPr>
          <p:cNvPr id="13" name="矩形 12"/>
          <p:cNvSpPr/>
          <p:nvPr/>
        </p:nvSpPr>
        <p:spPr>
          <a:xfrm>
            <a:off x="5827789" y="6254881"/>
            <a:ext cx="557075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100" b="0" i="0" u="none" strike="noStrike" kern="1200" cap="none" spc="0" normalizeH="0" baseline="0" noProof="0" dirty="0">
                <a:ln w="10160">
                  <a:solidFill>
                    <a:prstClr val="white"/>
                  </a:solidFill>
                  <a:prstDash val="solid"/>
                </a:ln>
                <a:solidFill>
                  <a:prstClr val="white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能依據物質的性質做出分離混合物的合理推論</a:t>
            </a:r>
          </a:p>
        </p:txBody>
      </p:sp>
      <p:sp>
        <p:nvSpPr>
          <p:cNvPr id="14" name="矩形 13"/>
          <p:cNvSpPr/>
          <p:nvPr/>
        </p:nvSpPr>
        <p:spPr>
          <a:xfrm>
            <a:off x="0" y="427762"/>
            <a:ext cx="800219" cy="5629105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4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1" i="0" u="none" strike="noStrike" kern="1200" cap="none" spc="0" normalizeH="0" baseline="0" noProof="0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795FAF"/>
                    </a:gs>
                    <a:gs pos="4000">
                      <a:srgbClr val="795FAF">
                        <a:lumMod val="60000"/>
                        <a:lumOff val="40000"/>
                      </a:srgbClr>
                    </a:gs>
                    <a:gs pos="87000">
                      <a:srgbClr val="795FAF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注重邏輯思考與推理判斷</a:t>
            </a:r>
          </a:p>
        </p:txBody>
      </p:sp>
    </p:spTree>
    <p:extLst>
      <p:ext uri="{BB962C8B-B14F-4D97-AF65-F5344CB8AC3E}">
        <p14:creationId xmlns:p14="http://schemas.microsoft.com/office/powerpoint/2010/main" val="1555508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30218"/>
            <a:ext cx="117578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8288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(A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)◆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可能是甲，步驟一是加水過濾</a:t>
            </a:r>
          </a:p>
          <a:p>
            <a:pPr marL="895350" indent="-62706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(B)◆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可能是丙，步驟一是加水過濾</a:t>
            </a:r>
          </a:p>
          <a:p>
            <a:pPr marL="895350" indent="-62706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(C)○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可能是甲，步驟二需加熱至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300℃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，才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可使乙、丙分離</a:t>
            </a:r>
          </a:p>
          <a:p>
            <a:pPr marL="895350" indent="-62706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(D)○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可能是丙，步驟二需加熱至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1500℃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，才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可使甲、乙分離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0074112" y="6150114"/>
            <a:ext cx="2117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56287" t="18266" r="10900" b="18944"/>
          <a:stretch/>
        </p:blipFill>
        <p:spPr>
          <a:xfrm>
            <a:off x="3689878" y="2330201"/>
            <a:ext cx="4765719" cy="3833207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45943"/>
            <a:ext cx="3675991" cy="1759224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432655" y="3136224"/>
            <a:ext cx="14253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加水過濾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040127" y="3884877"/>
            <a:ext cx="5156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丙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694441" y="4246804"/>
            <a:ext cx="10130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難溶</a:t>
            </a:r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499132" y="3900719"/>
            <a:ext cx="11836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甲和乙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212038" y="4381947"/>
            <a:ext cx="9238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加熱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104865" y="5338149"/>
            <a:ext cx="4490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甲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499132" y="5613807"/>
            <a:ext cx="4490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乙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499132" y="5250746"/>
            <a:ext cx="17201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高於</a:t>
            </a:r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238℃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244176" y="5372516"/>
            <a:ext cx="1148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結晶</a:t>
            </a:r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77359" y="5603349"/>
            <a:ext cx="1148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汽化</a:t>
            </a:r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112295" y="108659"/>
            <a:ext cx="5526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ingdings 2" pitchFamily="18" charset="2"/>
                <a:ea typeface="標楷體" pitchFamily="65" charset="-120"/>
              </a:rPr>
              <a:t></a:t>
            </a:r>
          </a:p>
        </p:txBody>
      </p:sp>
      <p:sp>
        <p:nvSpPr>
          <p:cNvPr id="17" name="乘號 16"/>
          <p:cNvSpPr/>
          <p:nvPr/>
        </p:nvSpPr>
        <p:spPr>
          <a:xfrm>
            <a:off x="1815353" y="682357"/>
            <a:ext cx="672353" cy="502023"/>
          </a:xfrm>
          <a:prstGeom prst="mathMultipl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乘號 17"/>
          <p:cNvSpPr/>
          <p:nvPr/>
        </p:nvSpPr>
        <p:spPr>
          <a:xfrm>
            <a:off x="1815353" y="1256098"/>
            <a:ext cx="672353" cy="502023"/>
          </a:xfrm>
          <a:prstGeom prst="mathMultipl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4607859" y="1527287"/>
            <a:ext cx="17201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高於</a:t>
            </a:r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238℃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2583667" y="217778"/>
            <a:ext cx="2528628" cy="9666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圓角矩形 20"/>
          <p:cNvSpPr/>
          <p:nvPr/>
        </p:nvSpPr>
        <p:spPr>
          <a:xfrm>
            <a:off x="2583667" y="1256098"/>
            <a:ext cx="1889721" cy="9666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矩形 28"/>
          <p:cNvSpPr/>
          <p:nvPr/>
        </p:nvSpPr>
        <p:spPr>
          <a:xfrm>
            <a:off x="8544309" y="3900719"/>
            <a:ext cx="10130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可溶</a:t>
            </a:r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8805" y="6254881"/>
            <a:ext cx="449353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1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32" name="矩形 31"/>
          <p:cNvSpPr/>
          <p:nvPr/>
        </p:nvSpPr>
        <p:spPr>
          <a:xfrm>
            <a:off x="4681431" y="6270909"/>
            <a:ext cx="557075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1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能依據物質的性質做出分離混合物的合理推論</a:t>
            </a:r>
          </a:p>
        </p:txBody>
      </p:sp>
      <p:sp>
        <p:nvSpPr>
          <p:cNvPr id="28" name="矩形 27"/>
          <p:cNvSpPr/>
          <p:nvPr/>
        </p:nvSpPr>
        <p:spPr>
          <a:xfrm>
            <a:off x="10340211" y="0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521105" y="22975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51.96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21.90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8502734" y="815048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12.26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23.23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514714" y="1322443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15.63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28.14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8542696" y="191286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19.96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26.06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0.517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0.520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圓角矩形 38"/>
          <p:cNvSpPr/>
          <p:nvPr/>
        </p:nvSpPr>
        <p:spPr>
          <a:xfrm>
            <a:off x="9441770" y="815048"/>
            <a:ext cx="758021" cy="146714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1" name="矩形 40"/>
          <p:cNvSpPr/>
          <p:nvPr/>
        </p:nvSpPr>
        <p:spPr>
          <a:xfrm>
            <a:off x="10359835" y="1782332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305267" y="2478873"/>
            <a:ext cx="20129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引導推理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9646033" y="3053515"/>
            <a:ext cx="25947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系統思考問題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679709" y="3616944"/>
            <a:ext cx="2561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檢核問題能力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71557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  <p:bldP spid="22" grpId="0"/>
      <p:bldP spid="23" grpId="0"/>
      <p:bldP spid="24" grpId="0"/>
      <p:bldP spid="25" grpId="0"/>
      <p:bldP spid="26" grpId="0"/>
      <p:bldP spid="27" grpId="0"/>
      <p:bldP spid="16" grpId="0"/>
      <p:bldP spid="17" grpId="0" animBg="1"/>
      <p:bldP spid="18" grpId="0" animBg="1"/>
      <p:bldP spid="19" grpId="0"/>
      <p:bldP spid="20" grpId="0" animBg="1"/>
      <p:bldP spid="21" grpId="0" animBg="1"/>
      <p:bldP spid="29" grpId="0"/>
      <p:bldP spid="28" grpId="0"/>
      <p:bldP spid="30" grpId="0"/>
      <p:bldP spid="33" grpId="0"/>
      <p:bldP spid="34" grpId="0"/>
      <p:bldP spid="35" grpId="0"/>
      <p:bldP spid="36" grpId="0"/>
      <p:bldP spid="37" grpId="0"/>
      <p:bldP spid="39" grpId="0" animBg="1"/>
      <p:bldP spid="41" grpId="0"/>
      <p:bldP spid="42" grpId="0"/>
      <p:bldP spid="43" grpId="0"/>
      <p:bldP spid="4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273" y="0"/>
            <a:ext cx="1160373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7690" indent="-567690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en-US" altLang="zh-TW" sz="24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42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	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圖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二十六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、圖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二十七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兩種連接方式皆為甲、乙兩個燈泡並聯，</a:t>
            </a:r>
            <a:r>
              <a:rPr lang="zh-TW" altLang="zh-TW" sz="2400" u="sng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小明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與</a:t>
            </a:r>
            <a:r>
              <a:rPr lang="zh-TW" altLang="zh-TW" sz="2400" u="sng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阿華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皆認為圖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二十七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的接法，燈泡甲較不會因為線路故障而不亮，以下為兩人的解釋：</a:t>
            </a:r>
            <a:endParaRPr lang="zh-TW" altLang="zh-TW" sz="24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524000" indent="-922338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zh-TW" altLang="zh-TW" sz="2400" u="sng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小明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：若燈泡乙的燈絲燒斷，在圖</a:t>
            </a:r>
            <a:r>
              <a:rPr lang="en-US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二十六</a:t>
            </a:r>
            <a:r>
              <a:rPr lang="en-US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中會使得燈泡甲不亮，而在圖</a:t>
            </a:r>
            <a:r>
              <a:rPr lang="en-US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二十七</a:t>
            </a:r>
            <a:r>
              <a:rPr lang="en-US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中燈泡甲仍會發亮。</a:t>
            </a:r>
            <a:endParaRPr lang="zh-TW" altLang="zh-TW" sz="24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524000" indent="-922338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zh-TW" altLang="zh-TW" sz="2400" u="sng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阿華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：若導線丙、丁其中一條斷裂，在圖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二十六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中會使得燈泡甲不亮，而在圖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二十七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中燈泡甲仍會發亮。</a:t>
            </a:r>
            <a:endParaRPr lang="zh-TW" altLang="zh-TW" sz="24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35660" indent="-234315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關於兩人的解釋是否合理？</a:t>
            </a:r>
            <a:endParaRPr lang="zh-TW" altLang="zh-TW" sz="24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35660" indent="-234315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(A)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兩人皆合理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		</a:t>
            </a:r>
            <a:endParaRPr lang="en-US" altLang="zh-TW" sz="2400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835660" indent="-234315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en-US" altLang="zh-TW" sz="24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B)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兩人皆不合理</a:t>
            </a:r>
            <a:endParaRPr lang="zh-TW" altLang="zh-TW" sz="24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  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C)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只有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小明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合理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	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 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D)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只有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阿華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合理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55909" r="3106" b="45972"/>
          <a:stretch/>
        </p:blipFill>
        <p:spPr>
          <a:xfrm>
            <a:off x="7910685" y="3241965"/>
            <a:ext cx="4281316" cy="2438220"/>
          </a:xfrm>
          <a:prstGeom prst="rect">
            <a:avLst/>
          </a:prstGeom>
        </p:spPr>
      </p:pic>
      <p:cxnSp>
        <p:nvCxnSpPr>
          <p:cNvPr id="5" name="直線接點 4"/>
          <p:cNvCxnSpPr/>
          <p:nvPr/>
        </p:nvCxnSpPr>
        <p:spPr>
          <a:xfrm>
            <a:off x="935594" y="3906451"/>
            <a:ext cx="6804000" cy="53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向下箭號 6"/>
          <p:cNvSpPr/>
          <p:nvPr/>
        </p:nvSpPr>
        <p:spPr>
          <a:xfrm>
            <a:off x="5163671" y="5076681"/>
            <a:ext cx="1147482" cy="15060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AutoShape 6"/>
          <p:cNvSpPr/>
          <p:nvPr/>
        </p:nvSpPr>
        <p:spPr>
          <a:xfrm rot="-4096333">
            <a:off x="4241968" y="1952661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AutoShape 6"/>
          <p:cNvSpPr/>
          <p:nvPr/>
        </p:nvSpPr>
        <p:spPr>
          <a:xfrm rot="-4096333">
            <a:off x="4241968" y="3519237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9" name="圓角矩形 8"/>
          <p:cNvSpPr/>
          <p:nvPr/>
        </p:nvSpPr>
        <p:spPr>
          <a:xfrm>
            <a:off x="6221506" y="189276"/>
            <a:ext cx="3424518" cy="3665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88805" y="6254881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11" name="矩形 10"/>
          <p:cNvSpPr/>
          <p:nvPr/>
        </p:nvSpPr>
        <p:spPr>
          <a:xfrm>
            <a:off x="5827789" y="6254881"/>
            <a:ext cx="41857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能推論實際電路電流流通情形</a:t>
            </a:r>
          </a:p>
        </p:txBody>
      </p:sp>
    </p:spTree>
    <p:extLst>
      <p:ext uri="{BB962C8B-B14F-4D97-AF65-F5344CB8AC3E}">
        <p14:creationId xmlns:p14="http://schemas.microsoft.com/office/powerpoint/2010/main" val="4936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273" y="0"/>
            <a:ext cx="53334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96938" indent="-896938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zh-TW" altLang="zh-TW" sz="2400" u="sng" spc="-1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小</a:t>
            </a:r>
            <a:r>
              <a:rPr lang="zh-TW" altLang="zh-TW" sz="2400" u="sng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明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：若燈泡乙的燈絲燒斷，在圖</a:t>
            </a:r>
            <a:r>
              <a:rPr lang="en-US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二十六</a:t>
            </a:r>
            <a:r>
              <a:rPr lang="en-US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中會使得燈泡甲不亮，而在圖</a:t>
            </a:r>
            <a:r>
              <a:rPr lang="en-US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二十七</a:t>
            </a:r>
            <a:r>
              <a:rPr lang="en-US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中燈泡甲仍會發亮</a:t>
            </a:r>
            <a:r>
              <a:rPr lang="zh-TW" altLang="zh-TW" sz="2400" spc="-1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。</a:t>
            </a:r>
            <a:endParaRPr lang="zh-TW" altLang="zh-TW" sz="24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55909" r="3106" b="45972"/>
          <a:stretch/>
        </p:blipFill>
        <p:spPr>
          <a:xfrm>
            <a:off x="459377" y="2309635"/>
            <a:ext cx="5373503" cy="306022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230471" y="80682"/>
            <a:ext cx="57221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96938" indent="-896938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zh-TW" altLang="zh-TW" sz="2400" u="sng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阿</a:t>
            </a:r>
            <a:r>
              <a:rPr lang="zh-TW" altLang="zh-TW" sz="2400" u="sng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華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：若導線丙、丁其中一條斷裂，在圖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二十六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中會使得燈泡甲不亮，而在圖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二十七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中燈泡甲仍會發亮</a:t>
            </a:r>
            <a:r>
              <a:rPr lang="zh-TW" altLang="zh-TW" sz="24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。</a:t>
            </a:r>
            <a:endParaRPr lang="zh-TW" altLang="zh-TW" sz="24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2"/>
          <a:srcRect l="55909" r="3106" b="45972"/>
          <a:stretch/>
        </p:blipFill>
        <p:spPr>
          <a:xfrm>
            <a:off x="6230470" y="2309635"/>
            <a:ext cx="5373503" cy="3060223"/>
          </a:xfrm>
          <a:prstGeom prst="rect">
            <a:avLst/>
          </a:prstGeom>
        </p:spPr>
      </p:pic>
      <p:sp>
        <p:nvSpPr>
          <p:cNvPr id="10" name="乘號 9"/>
          <p:cNvSpPr/>
          <p:nvPr/>
        </p:nvSpPr>
        <p:spPr>
          <a:xfrm>
            <a:off x="1295400" y="3425557"/>
            <a:ext cx="672353" cy="502023"/>
          </a:xfrm>
          <a:prstGeom prst="mathMultipl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99155" y="3608913"/>
            <a:ext cx="10130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通路</a:t>
            </a:r>
          </a:p>
        </p:txBody>
      </p:sp>
      <p:sp>
        <p:nvSpPr>
          <p:cNvPr id="12" name="矩形 11"/>
          <p:cNvSpPr/>
          <p:nvPr/>
        </p:nvSpPr>
        <p:spPr>
          <a:xfrm>
            <a:off x="2205860" y="3588124"/>
            <a:ext cx="10130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通路</a:t>
            </a:r>
          </a:p>
        </p:txBody>
      </p:sp>
      <p:sp>
        <p:nvSpPr>
          <p:cNvPr id="13" name="矩形 12"/>
          <p:cNvSpPr/>
          <p:nvPr/>
        </p:nvSpPr>
        <p:spPr>
          <a:xfrm>
            <a:off x="1308841" y="2117916"/>
            <a:ext cx="10130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會亮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乘號 13"/>
          <p:cNvSpPr/>
          <p:nvPr/>
        </p:nvSpPr>
        <p:spPr>
          <a:xfrm>
            <a:off x="4083423" y="3357901"/>
            <a:ext cx="672353" cy="502023"/>
          </a:xfrm>
          <a:prstGeom prst="mathMultipl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/>
          <p:cNvSpPr/>
          <p:nvPr/>
        </p:nvSpPr>
        <p:spPr>
          <a:xfrm>
            <a:off x="2990001" y="3147248"/>
            <a:ext cx="10130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通路</a:t>
            </a:r>
          </a:p>
        </p:txBody>
      </p:sp>
      <p:sp>
        <p:nvSpPr>
          <p:cNvPr id="16" name="矩形 15"/>
          <p:cNvSpPr/>
          <p:nvPr/>
        </p:nvSpPr>
        <p:spPr>
          <a:xfrm>
            <a:off x="5150223" y="3355033"/>
            <a:ext cx="10130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通路</a:t>
            </a:r>
          </a:p>
        </p:txBody>
      </p:sp>
      <p:sp>
        <p:nvSpPr>
          <p:cNvPr id="17" name="矩形 16"/>
          <p:cNvSpPr/>
          <p:nvPr/>
        </p:nvSpPr>
        <p:spPr>
          <a:xfrm>
            <a:off x="4011708" y="2105687"/>
            <a:ext cx="10130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會亮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乘號 18"/>
          <p:cNvSpPr/>
          <p:nvPr/>
        </p:nvSpPr>
        <p:spPr>
          <a:xfrm>
            <a:off x="6073588" y="4049789"/>
            <a:ext cx="672353" cy="502023"/>
          </a:xfrm>
          <a:prstGeom prst="mathMultipl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/>
          <p:cNvSpPr/>
          <p:nvPr/>
        </p:nvSpPr>
        <p:spPr>
          <a:xfrm>
            <a:off x="5977217" y="4538861"/>
            <a:ext cx="8650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全部斷路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750423" y="2234457"/>
            <a:ext cx="10130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不亮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乘號 21"/>
          <p:cNvSpPr/>
          <p:nvPr/>
        </p:nvSpPr>
        <p:spPr>
          <a:xfrm>
            <a:off x="9014011" y="3927580"/>
            <a:ext cx="672353" cy="502023"/>
          </a:xfrm>
          <a:prstGeom prst="mathMultipl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8615508" y="3380323"/>
            <a:ext cx="10130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通路</a:t>
            </a:r>
          </a:p>
        </p:txBody>
      </p:sp>
      <p:sp>
        <p:nvSpPr>
          <p:cNvPr id="24" name="矩形 23"/>
          <p:cNvSpPr/>
          <p:nvPr/>
        </p:nvSpPr>
        <p:spPr>
          <a:xfrm>
            <a:off x="11097467" y="3588124"/>
            <a:ext cx="10130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通路</a:t>
            </a:r>
          </a:p>
        </p:txBody>
      </p:sp>
      <p:sp>
        <p:nvSpPr>
          <p:cNvPr id="25" name="矩形 24"/>
          <p:cNvSpPr/>
          <p:nvPr/>
        </p:nvSpPr>
        <p:spPr>
          <a:xfrm>
            <a:off x="9556799" y="2234456"/>
            <a:ext cx="10130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會亮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434463" y="1649682"/>
            <a:ext cx="15772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不合理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486060" y="1651926"/>
            <a:ext cx="11424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合理</a:t>
            </a:r>
            <a:endParaRPr lang="zh-TW" altLang="en-U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9" name="向下箭號 28"/>
          <p:cNvSpPr/>
          <p:nvPr/>
        </p:nvSpPr>
        <p:spPr>
          <a:xfrm>
            <a:off x="5132294" y="5202187"/>
            <a:ext cx="1147482" cy="15060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乘號 29"/>
          <p:cNvSpPr/>
          <p:nvPr/>
        </p:nvSpPr>
        <p:spPr>
          <a:xfrm>
            <a:off x="4083423" y="626151"/>
            <a:ext cx="672353" cy="502023"/>
          </a:xfrm>
          <a:prstGeom prst="mathMultiply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88805" y="6254881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33" name="矩形 32"/>
          <p:cNvSpPr/>
          <p:nvPr/>
        </p:nvSpPr>
        <p:spPr>
          <a:xfrm>
            <a:off x="5827789" y="6254881"/>
            <a:ext cx="41857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能推論實際電路電流流通情形</a:t>
            </a:r>
          </a:p>
        </p:txBody>
      </p:sp>
    </p:spTree>
    <p:extLst>
      <p:ext uri="{BB962C8B-B14F-4D97-AF65-F5344CB8AC3E}">
        <p14:creationId xmlns:p14="http://schemas.microsoft.com/office/powerpoint/2010/main" val="3363911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/>
      <p:bldP spid="14" grpId="0" animBg="1"/>
      <p:bldP spid="15" grpId="0"/>
      <p:bldP spid="16" grpId="0"/>
      <p:bldP spid="17" grpId="0"/>
      <p:bldP spid="19" grpId="0" animBg="1"/>
      <p:bldP spid="20" grpId="0"/>
      <p:bldP spid="21" grpId="0"/>
      <p:bldP spid="22" grpId="0" animBg="1"/>
      <p:bldP spid="23" grpId="0"/>
      <p:bldP spid="24" grpId="0"/>
      <p:bldP spid="25" grpId="0"/>
      <p:bldP spid="26" grpId="0"/>
      <p:bldP spid="27" grpId="0"/>
      <p:bldP spid="3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0046861" y="6131770"/>
            <a:ext cx="21451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D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3273" y="0"/>
            <a:ext cx="1160373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7690" indent="-567690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en-US" altLang="zh-TW" sz="24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42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	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圖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二十六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、圖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二十七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兩種連接方式皆為甲、乙兩個燈泡並聯，</a:t>
            </a:r>
            <a:r>
              <a:rPr lang="zh-TW" altLang="zh-TW" sz="2400" u="sng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小明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與</a:t>
            </a:r>
            <a:r>
              <a:rPr lang="zh-TW" altLang="zh-TW" sz="2400" u="sng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阿華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皆認為圖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二十七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的接法，燈泡甲較不會因為線路故障而不亮，以下為兩人的解釋：</a:t>
            </a:r>
            <a:endParaRPr lang="zh-TW" altLang="zh-TW" sz="24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524000" indent="-922338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zh-TW" altLang="zh-TW" sz="2400" u="sng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小明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：若燈泡乙的燈絲燒斷，在圖</a:t>
            </a:r>
            <a:r>
              <a:rPr lang="en-US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二十六</a:t>
            </a:r>
            <a:r>
              <a:rPr lang="en-US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中會使得燈泡甲不亮，而在圖</a:t>
            </a:r>
            <a:r>
              <a:rPr lang="en-US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二十七</a:t>
            </a:r>
            <a:r>
              <a:rPr lang="en-US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spc="-1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中燈泡甲仍會發亮。</a:t>
            </a:r>
            <a:endParaRPr lang="zh-TW" altLang="zh-TW" sz="24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524000" indent="-922338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zh-TW" altLang="zh-TW" sz="2400" u="sng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阿華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：若導線丙、丁其中一條斷裂，在圖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二十六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中會使得燈泡甲不亮，而在圖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二十七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中燈泡甲仍會發亮。</a:t>
            </a:r>
            <a:endParaRPr lang="zh-TW" altLang="zh-TW" sz="24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35660" indent="-234315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關於兩人的解釋是否合理？</a:t>
            </a:r>
            <a:endParaRPr lang="zh-TW" altLang="zh-TW" sz="24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35660" indent="-234315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(A)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兩人皆合理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		</a:t>
            </a:r>
            <a:endParaRPr lang="en-US" altLang="zh-TW" sz="2400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 marL="835660" indent="-234315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en-US" altLang="zh-TW" sz="24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B)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兩人皆不合理</a:t>
            </a:r>
            <a:endParaRPr lang="zh-TW" altLang="zh-TW" sz="24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  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C)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只有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小明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合理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	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  <a:cs typeface="標楷體 副浡渀."/>
            </a:endParaRPr>
          </a:p>
          <a:p>
            <a:pPr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   (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D)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只有</a:t>
            </a:r>
            <a:r>
              <a:rPr lang="zh-TW" altLang="zh-TW" sz="2400" u="sng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阿華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合理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55909" r="3106" b="45972"/>
          <a:stretch/>
        </p:blipFill>
        <p:spPr>
          <a:xfrm>
            <a:off x="7910685" y="2784765"/>
            <a:ext cx="4281316" cy="2438220"/>
          </a:xfrm>
          <a:prstGeom prst="rect">
            <a:avLst/>
          </a:prstGeom>
        </p:spPr>
      </p:pic>
      <p:cxnSp>
        <p:nvCxnSpPr>
          <p:cNvPr id="5" name="直線接點 4"/>
          <p:cNvCxnSpPr/>
          <p:nvPr/>
        </p:nvCxnSpPr>
        <p:spPr>
          <a:xfrm>
            <a:off x="935594" y="3906451"/>
            <a:ext cx="6804000" cy="53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88805" y="6254881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解決科學問題所需的推論與應用能力</a:t>
            </a:r>
          </a:p>
        </p:txBody>
      </p:sp>
      <p:sp>
        <p:nvSpPr>
          <p:cNvPr id="10" name="矩形 9"/>
          <p:cNvSpPr/>
          <p:nvPr/>
        </p:nvSpPr>
        <p:spPr>
          <a:xfrm>
            <a:off x="5827789" y="6254881"/>
            <a:ext cx="41857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能推論實際電路電流流通情形</a:t>
            </a:r>
          </a:p>
        </p:txBody>
      </p:sp>
      <p:sp>
        <p:nvSpPr>
          <p:cNvPr id="8" name="矩形 7"/>
          <p:cNvSpPr/>
          <p:nvPr/>
        </p:nvSpPr>
        <p:spPr>
          <a:xfrm>
            <a:off x="4733334" y="3506341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495054" y="4046023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34.29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29.73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495055" y="455685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9.51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19.58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512819" y="510809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17.03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29.84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12819" y="567183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38.97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20.12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0.385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0.390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圓角矩形 17"/>
          <p:cNvSpPr/>
          <p:nvPr/>
        </p:nvSpPr>
        <p:spPr>
          <a:xfrm>
            <a:off x="3495054" y="4027216"/>
            <a:ext cx="1702842" cy="42753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/>
          <p:cNvSpPr/>
          <p:nvPr/>
        </p:nvSpPr>
        <p:spPr>
          <a:xfrm>
            <a:off x="5908202" y="4005718"/>
            <a:ext cx="16139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建議加強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731135" y="4601335"/>
            <a:ext cx="20348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並聯的概念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3" name="圓角矩形 22"/>
          <p:cNvSpPr/>
          <p:nvPr/>
        </p:nvSpPr>
        <p:spPr>
          <a:xfrm>
            <a:off x="4443457" y="5124555"/>
            <a:ext cx="754439" cy="39402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矩形 23"/>
          <p:cNvSpPr/>
          <p:nvPr/>
        </p:nvSpPr>
        <p:spPr>
          <a:xfrm>
            <a:off x="5586432" y="5176113"/>
            <a:ext cx="48801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加強實際操作電路實驗之經驗</a:t>
            </a:r>
            <a:endParaRPr lang="en-US" altLang="zh-TW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63634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2" grpId="0"/>
      <p:bldP spid="13" grpId="0"/>
      <p:bldP spid="14" grpId="0"/>
      <p:bldP spid="15" grpId="0"/>
      <p:bldP spid="16" grpId="0"/>
      <p:bldP spid="18" grpId="0" animBg="1"/>
      <p:bldP spid="20" grpId="0"/>
      <p:bldP spid="21" grpId="0"/>
      <p:bldP spid="23" grpId="0" animBg="1"/>
      <p:bldP spid="2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t="25057" b="44800"/>
          <a:stretch/>
        </p:blipFill>
        <p:spPr>
          <a:xfrm>
            <a:off x="1920241" y="3392372"/>
            <a:ext cx="8989620" cy="2701219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32509" y="0"/>
            <a:ext cx="116655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請閱讀下列敘述後，回答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43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～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44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題</a:t>
            </a:r>
          </a:p>
          <a:p>
            <a:pPr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燕麥奶與牛奶常被拿來做比較。燕麥奶是燕麥和水混合後的成品，其營養組成成分和牛奶有些不同，表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七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X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牌燕麥奶與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Y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牌牛奶的營養比較表。</a:t>
            </a:r>
          </a:p>
          <a:p>
            <a:pPr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部分消費者選擇牛奶與植物奶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米漿、豆漿、燕麥奶、杏仁奶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的過程中，也可能會同時考量牛奶和植物奶對於環境造成的影響。圖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二十八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為某學術單位研究：每生產出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200 mL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的牛奶和特定濃度植物奶時產生的碳排放量、使用的土地面積與所需的用水量。</a:t>
            </a:r>
          </a:p>
          <a:p>
            <a:pPr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</p:txBody>
      </p:sp>
      <p:sp>
        <p:nvSpPr>
          <p:cNvPr id="4" name="AutoShape 6"/>
          <p:cNvSpPr/>
          <p:nvPr/>
        </p:nvSpPr>
        <p:spPr>
          <a:xfrm rot="-4096333">
            <a:off x="4241968" y="894825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AutoShape 6"/>
          <p:cNvSpPr/>
          <p:nvPr/>
        </p:nvSpPr>
        <p:spPr>
          <a:xfrm rot="-4096333">
            <a:off x="5812740" y="2470494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AutoShape 6"/>
          <p:cNvSpPr/>
          <p:nvPr/>
        </p:nvSpPr>
        <p:spPr>
          <a:xfrm rot="-4096333">
            <a:off x="11600308" y="3098023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矩形 7"/>
          <p:cNvSpPr/>
          <p:nvPr/>
        </p:nvSpPr>
        <p:spPr>
          <a:xfrm>
            <a:off x="88805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9" name="矩形 8"/>
          <p:cNvSpPr/>
          <p:nvPr/>
        </p:nvSpPr>
        <p:spPr>
          <a:xfrm>
            <a:off x="5226897" y="6254881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能依據資訊選擇符合營養需求的飲品</a:t>
            </a:r>
          </a:p>
        </p:txBody>
      </p:sp>
    </p:spTree>
    <p:extLst>
      <p:ext uri="{BB962C8B-B14F-4D97-AF65-F5344CB8AC3E}">
        <p14:creationId xmlns:p14="http://schemas.microsoft.com/office/powerpoint/2010/main" val="2744983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0074113" y="6131770"/>
            <a:ext cx="2117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>
            <a:hlinkClick r:id="rId2" action="ppaction://hlinksldjump"/>
          </p:cNvPr>
          <p:cNvSpPr txBox="1"/>
          <p:nvPr/>
        </p:nvSpPr>
        <p:spPr>
          <a:xfrm>
            <a:off x="10435359" y="107495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題目點</a:t>
            </a:r>
            <a:r>
              <a:rPr lang="zh-TW" altLang="en-US" sz="2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</a:t>
            </a:r>
          </a:p>
        </p:txBody>
      </p:sp>
      <p:sp>
        <p:nvSpPr>
          <p:cNvPr id="3" name="矩形 2"/>
          <p:cNvSpPr/>
          <p:nvPr/>
        </p:nvSpPr>
        <p:spPr>
          <a:xfrm>
            <a:off x="461818" y="107495"/>
            <a:ext cx="1118523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43.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壯壯跟安安兩人對於早餐飲品的需求為：</a:t>
            </a:r>
          </a:p>
          <a:p>
            <a:pPr marL="442913"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壯壯：我想要攝取較多的胺基酸。</a:t>
            </a:r>
          </a:p>
          <a:p>
            <a:pPr marL="442913"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安安：我要減少攝取糖。</a:t>
            </a:r>
          </a:p>
          <a:p>
            <a:pPr marL="442913"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則根據營養比較表，在攝取相同容量飲品的情況下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                                推論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兩人的選擇，下列何者最合理？</a:t>
            </a:r>
          </a:p>
          <a:p>
            <a:pPr marL="44291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(A)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兩人皆宜選擇牛奶</a:t>
            </a:r>
          </a:p>
          <a:p>
            <a:pPr marL="44291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兩人皆宜選擇燕麥奶</a:t>
            </a:r>
          </a:p>
          <a:p>
            <a:pPr marL="44291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壯壯選擇牛奶，安安選擇燕麥奶</a:t>
            </a:r>
          </a:p>
          <a:p>
            <a:pPr marL="44291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壯壯選擇燕麥奶，安安選擇牛奶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/>
          <a:srcRect t="25694" r="67985" b="44800"/>
          <a:stretch/>
        </p:blipFill>
        <p:spPr>
          <a:xfrm>
            <a:off x="8771032" y="1483939"/>
            <a:ext cx="3285284" cy="3018208"/>
          </a:xfrm>
          <a:prstGeom prst="rect">
            <a:avLst/>
          </a:prstGeom>
        </p:spPr>
      </p:pic>
      <p:cxnSp>
        <p:nvCxnSpPr>
          <p:cNvPr id="8" name="直線接點 7"/>
          <p:cNvCxnSpPr/>
          <p:nvPr/>
        </p:nvCxnSpPr>
        <p:spPr>
          <a:xfrm>
            <a:off x="972540" y="2945869"/>
            <a:ext cx="7704000" cy="53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utoShape 6"/>
          <p:cNvSpPr/>
          <p:nvPr/>
        </p:nvSpPr>
        <p:spPr>
          <a:xfrm rot="-4096333">
            <a:off x="5129473" y="993437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AutoShape 6"/>
          <p:cNvSpPr/>
          <p:nvPr/>
        </p:nvSpPr>
        <p:spPr>
          <a:xfrm rot="-4096333">
            <a:off x="3901307" y="1515411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AutoShape 6"/>
          <p:cNvSpPr/>
          <p:nvPr/>
        </p:nvSpPr>
        <p:spPr>
          <a:xfrm rot="-4096333">
            <a:off x="5413899" y="2662180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3" name="圓角矩形 12"/>
          <p:cNvSpPr/>
          <p:nvPr/>
        </p:nvSpPr>
        <p:spPr>
          <a:xfrm>
            <a:off x="3406589" y="843530"/>
            <a:ext cx="1860461" cy="3665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圓角矩形 13"/>
          <p:cNvSpPr/>
          <p:nvPr/>
        </p:nvSpPr>
        <p:spPr>
          <a:xfrm>
            <a:off x="11245837" y="2809775"/>
            <a:ext cx="686188" cy="25521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圓角矩形 14"/>
          <p:cNvSpPr/>
          <p:nvPr/>
        </p:nvSpPr>
        <p:spPr>
          <a:xfrm>
            <a:off x="2506095" y="1365504"/>
            <a:ext cx="1532790" cy="3665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圓角矩形 15"/>
          <p:cNvSpPr/>
          <p:nvPr/>
        </p:nvSpPr>
        <p:spPr>
          <a:xfrm>
            <a:off x="11225355" y="3401445"/>
            <a:ext cx="686188" cy="25521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/>
          <p:cNvSpPr/>
          <p:nvPr/>
        </p:nvSpPr>
        <p:spPr>
          <a:xfrm>
            <a:off x="88805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18" name="矩形 17"/>
          <p:cNvSpPr/>
          <p:nvPr/>
        </p:nvSpPr>
        <p:spPr>
          <a:xfrm>
            <a:off x="4824540" y="6238375"/>
            <a:ext cx="5109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能依據資訊選擇符合營養需求的飲品</a:t>
            </a:r>
          </a:p>
        </p:txBody>
      </p:sp>
      <p:sp>
        <p:nvSpPr>
          <p:cNvPr id="19" name="矩形 18"/>
          <p:cNvSpPr/>
          <p:nvPr/>
        </p:nvSpPr>
        <p:spPr>
          <a:xfrm>
            <a:off x="5831951" y="2495487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811628" y="300961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57.49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18.37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857348" y="357741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5.00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14.40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811628" y="416351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12.04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26.45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801576" y="471425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25.28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40.10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0.570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0.575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矩形 26"/>
          <p:cNvSpPr/>
          <p:nvPr/>
        </p:nvSpPr>
        <p:spPr>
          <a:xfrm>
            <a:off x="-3506" y="630715"/>
            <a:ext cx="815608" cy="341054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標楷體" panose="03000509000000000000" pitchFamily="65" charset="-120"/>
                <a:ea typeface="標楷體" panose="03000509000000000000" pitchFamily="65" charset="-120"/>
              </a:rPr>
              <a:t>融入生活情境</a:t>
            </a:r>
          </a:p>
        </p:txBody>
      </p:sp>
    </p:spTree>
    <p:extLst>
      <p:ext uri="{BB962C8B-B14F-4D97-AF65-F5344CB8AC3E}">
        <p14:creationId xmlns:p14="http://schemas.microsoft.com/office/powerpoint/2010/main" val="1898566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 animBg="1"/>
      <p:bldP spid="14" grpId="0" animBg="1"/>
      <p:bldP spid="15" grpId="0" animBg="1"/>
      <p:bldP spid="16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0046861" y="6180564"/>
            <a:ext cx="21451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D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>
            <a:hlinkClick r:id="rId2" action="ppaction://hlinksldjump"/>
          </p:cNvPr>
          <p:cNvSpPr txBox="1"/>
          <p:nvPr/>
        </p:nvSpPr>
        <p:spPr>
          <a:xfrm>
            <a:off x="10407650" y="90281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題目點</a:t>
            </a:r>
            <a:r>
              <a:rPr lang="zh-TW" altLang="en-US" sz="2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</a:t>
            </a:r>
          </a:p>
        </p:txBody>
      </p:sp>
      <p:sp>
        <p:nvSpPr>
          <p:cNvPr id="4" name="矩形 3"/>
          <p:cNvSpPr/>
          <p:nvPr/>
        </p:nvSpPr>
        <p:spPr>
          <a:xfrm>
            <a:off x="942109" y="553572"/>
            <a:ext cx="10474038" cy="41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44.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根據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本文，若只考量碳排放對於環境的影響，在相同的碳排放量下，推論下列何種飲品生產的量最多？</a:t>
            </a:r>
          </a:p>
          <a:p>
            <a:pPr indent="534988">
              <a:lnSpc>
                <a:spcPct val="150000"/>
              </a:lnSpc>
            </a:pP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534988"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牛奶</a:t>
            </a:r>
          </a:p>
          <a:p>
            <a:pPr indent="534988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米漿</a:t>
            </a:r>
          </a:p>
          <a:p>
            <a:pPr indent="534988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燕麥奶</a:t>
            </a:r>
          </a:p>
          <a:p>
            <a:pPr indent="534988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杏仁奶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3"/>
          <a:srcRect l="31745" t="25057" r="2278" b="44800"/>
          <a:stretch/>
        </p:blipFill>
        <p:spPr>
          <a:xfrm>
            <a:off x="5156752" y="2179298"/>
            <a:ext cx="6770255" cy="3083426"/>
          </a:xfrm>
          <a:prstGeom prst="rect">
            <a:avLst/>
          </a:prstGeom>
        </p:spPr>
      </p:pic>
      <p:sp>
        <p:nvSpPr>
          <p:cNvPr id="10" name="圓角矩形 9"/>
          <p:cNvSpPr/>
          <p:nvPr/>
        </p:nvSpPr>
        <p:spPr>
          <a:xfrm>
            <a:off x="8084612" y="754052"/>
            <a:ext cx="3058517" cy="3665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角矩形 10"/>
          <p:cNvSpPr/>
          <p:nvPr/>
        </p:nvSpPr>
        <p:spPr>
          <a:xfrm>
            <a:off x="5483362" y="4420617"/>
            <a:ext cx="1688403" cy="24999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251012" y="4830518"/>
            <a:ext cx="48140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相同體積下，杏仁奶碳排放量最少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5156753" y="2941441"/>
            <a:ext cx="1270942" cy="24999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251012" y="5550051"/>
            <a:ext cx="51068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相同碳排放量下，杏仁奶體積最多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向下箭號 1"/>
          <p:cNvSpPr/>
          <p:nvPr/>
        </p:nvSpPr>
        <p:spPr>
          <a:xfrm>
            <a:off x="2348753" y="5292183"/>
            <a:ext cx="546847" cy="36275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圓角矩形 14"/>
          <p:cNvSpPr/>
          <p:nvPr/>
        </p:nvSpPr>
        <p:spPr>
          <a:xfrm>
            <a:off x="4103821" y="1363652"/>
            <a:ext cx="2010108" cy="34860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49026" y="6276266"/>
            <a:ext cx="60837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進行科學探究活動所需的規劃、執行與數據分析能力</a:t>
            </a:r>
          </a:p>
        </p:txBody>
      </p:sp>
      <p:sp>
        <p:nvSpPr>
          <p:cNvPr id="17" name="矩形 16"/>
          <p:cNvSpPr/>
          <p:nvPr/>
        </p:nvSpPr>
        <p:spPr>
          <a:xfrm>
            <a:off x="6271468" y="6276266"/>
            <a:ext cx="37753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能依據資訊正確地進行科學推理</a:t>
            </a:r>
          </a:p>
        </p:txBody>
      </p:sp>
      <p:sp>
        <p:nvSpPr>
          <p:cNvPr id="18" name="矩形 17"/>
          <p:cNvSpPr/>
          <p:nvPr/>
        </p:nvSpPr>
        <p:spPr>
          <a:xfrm>
            <a:off x="2895600" y="1828106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031830" y="2217048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37.28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55.99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047071" y="280686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4.97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13.79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062312" y="34218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6.99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15.84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062309" y="402182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50.56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13.62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0.507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0.506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4460" y="90281"/>
            <a:ext cx="815608" cy="341054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標楷體" panose="03000509000000000000" pitchFamily="65" charset="-120"/>
                <a:ea typeface="標楷體" panose="03000509000000000000" pitchFamily="65" charset="-120"/>
              </a:rPr>
              <a:t>融入生活情境</a:t>
            </a:r>
          </a:p>
        </p:txBody>
      </p:sp>
    </p:spTree>
    <p:extLst>
      <p:ext uri="{BB962C8B-B14F-4D97-AF65-F5344CB8AC3E}">
        <p14:creationId xmlns:p14="http://schemas.microsoft.com/office/powerpoint/2010/main" val="539399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11" grpId="0" animBg="1"/>
      <p:bldP spid="12" grpId="0"/>
      <p:bldP spid="13" grpId="0" animBg="1"/>
      <p:bldP spid="14" grpId="0"/>
      <p:bldP spid="2" grpId="0" animBg="1"/>
      <p:bldP spid="15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230909" y="46296"/>
                <a:ext cx="11739418" cy="44160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TW" altLang="en-US" sz="24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請閱讀下列敘述後，回答</a:t>
                </a:r>
                <a:r>
                  <a:rPr lang="en-US" altLang="zh-TW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45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～</a:t>
                </a:r>
                <a:r>
                  <a:rPr lang="en-US" altLang="zh-TW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46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題</a:t>
                </a:r>
              </a:p>
              <a:p>
                <a:r>
                  <a:rPr lang="zh-TW" altLang="en-US" sz="24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    臺灣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西部海岸建構多部風力發電機，透過風力發電機可以將</a:t>
                </a:r>
                <a:r>
                  <a:rPr lang="zh-TW" altLang="en-US" sz="24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風                                     能轉換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為電能，而在轉換過程中，能量無法百分之百轉換。科學</a:t>
                </a:r>
                <a:r>
                  <a:rPr lang="zh-TW" altLang="en-US" sz="24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上                                     會使用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功率係數</a:t>
                </a:r>
                <a:r>
                  <a:rPr lang="en-US" altLang="zh-TW" sz="2400" dirty="0" err="1">
                    <a:latin typeface="標楷體" panose="03000509000000000000" pitchFamily="65" charset="-120"/>
                    <a:ea typeface="標楷體" panose="03000509000000000000" pitchFamily="65" charset="-120"/>
                  </a:rPr>
                  <a:t>C</a:t>
                </a:r>
                <a:r>
                  <a:rPr lang="en-US" altLang="zh-TW" sz="2400" baseline="-25000" dirty="0" err="1">
                    <a:latin typeface="標楷體" panose="03000509000000000000" pitchFamily="65" charset="-120"/>
                    <a:ea typeface="標楷體" panose="03000509000000000000" pitchFamily="65" charset="-120"/>
                  </a:rPr>
                  <a:t>p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來呈現發電機葉片由風力獲取能量的效率，可</a:t>
                </a:r>
                <a:r>
                  <a:rPr lang="zh-TW" altLang="en-US" sz="24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表                                   示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如下： </a:t>
                </a:r>
              </a:p>
              <a:p>
                <a:endParaRPr lang="en-US" altLang="zh-TW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endParaRPr lang="en-US" altLang="zh-TW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endParaRPr lang="en-US" altLang="zh-TW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r>
                  <a:rPr lang="zh-TW" altLang="en-US" sz="24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    圖</a:t>
                </a:r>
                <a:r>
                  <a:rPr lang="en-US" altLang="zh-TW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(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二十九</a:t>
                </a:r>
                <a:r>
                  <a:rPr lang="en-US" altLang="zh-TW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)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為風力發電過程的示意圖，原始的風速為</a:t>
                </a:r>
                <a:r>
                  <a:rPr lang="en-US" altLang="zh-TW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v</a:t>
                </a:r>
                <a:r>
                  <a:rPr lang="en-US" altLang="zh-TW" sz="2400" baseline="-250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1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，在通過發電機後，最後風速變為</a:t>
                </a:r>
                <a:r>
                  <a:rPr lang="en-US" altLang="zh-TW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v</a:t>
                </a:r>
                <a:r>
                  <a:rPr lang="en-US" altLang="zh-TW" sz="2400" baseline="-250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2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，德國科學家貝茲通過理論計算，獲得理想情形下</a:t>
                </a:r>
                <a:r>
                  <a:rPr lang="en-US" altLang="zh-TW" sz="2400" dirty="0" err="1">
                    <a:latin typeface="標楷體" panose="03000509000000000000" pitchFamily="65" charset="-120"/>
                    <a:ea typeface="標楷體" panose="03000509000000000000" pitchFamily="65" charset="-120"/>
                  </a:rPr>
                  <a:t>C</a:t>
                </a:r>
                <a:r>
                  <a:rPr lang="en-US" altLang="zh-TW" sz="2400" baseline="-25000" dirty="0" err="1">
                    <a:latin typeface="標楷體" panose="03000509000000000000" pitchFamily="65" charset="-120"/>
                    <a:ea typeface="標楷體" panose="03000509000000000000" pitchFamily="65" charset="-120"/>
                  </a:rPr>
                  <a:t>p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與</a:t>
                </a:r>
                <a:r>
                  <a:rPr lang="en-US" altLang="zh-TW" sz="24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 smtClean="0">
                            <a:latin typeface="Cambria Math" panose="02040503050406030204" pitchFamily="18" charset="0"/>
                            <a:ea typeface="標楷體" panose="03000509000000000000" pitchFamily="65" charset="-12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TW" sz="2400" i="1" smtClean="0">
                                <a:latin typeface="Cambria Math" panose="02040503050406030204" pitchFamily="18" charset="0"/>
                                <a:ea typeface="標楷體" panose="03000509000000000000" pitchFamily="65" charset="-120"/>
                              </a:rPr>
                            </m:ctrlPr>
                          </m:sSub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  <a:ea typeface="標楷體" panose="03000509000000000000" pitchFamily="65" charset="-12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  <a:ea typeface="標楷體" panose="03000509000000000000" pitchFamily="65" charset="-12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zh-TW" sz="2400" i="1" smtClean="0">
                                <a:latin typeface="Cambria Math" panose="02040503050406030204" pitchFamily="18" charset="0"/>
                                <a:ea typeface="標楷體" panose="03000509000000000000" pitchFamily="65" charset="-120"/>
                              </a:rPr>
                            </m:ctrlPr>
                          </m:sSubPr>
                          <m:e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  <a:ea typeface="標楷體" panose="03000509000000000000" pitchFamily="65" charset="-12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TW" sz="2400" b="0" i="1" smtClean="0">
                                <a:latin typeface="Cambria Math" panose="02040503050406030204" pitchFamily="18" charset="0"/>
                                <a:ea typeface="標楷體" panose="03000509000000000000" pitchFamily="65" charset="-12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zh-TW" sz="24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)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的理論關係，其關係圖如圖</a:t>
                </a:r>
                <a:r>
                  <a:rPr lang="en-US" altLang="zh-TW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(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三十</a:t>
                </a:r>
                <a:r>
                  <a:rPr lang="en-US" altLang="zh-TW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)</a:t>
                </a:r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所示。</a:t>
                </a:r>
              </a:p>
              <a:p>
                <a:r>
                  <a:rPr lang="zh-TW" altLang="en-US" sz="24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 </a:t>
                </a: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909" y="46296"/>
                <a:ext cx="11739418" cy="4416017"/>
              </a:xfrm>
              <a:prstGeom prst="rect">
                <a:avLst/>
              </a:prstGeom>
              <a:blipFill>
                <a:blip r:embed="rId2"/>
                <a:stretch>
                  <a:fillRect l="-831" t="-1105" r="-571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/>
          <a:srcRect l="8392" t="16541" r="51238" b="77037"/>
          <a:stretch/>
        </p:blipFill>
        <p:spPr>
          <a:xfrm>
            <a:off x="2546792" y="1688044"/>
            <a:ext cx="5148654" cy="763187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/>
          <a:srcRect l="3480" t="38432" r="12862" b="32172"/>
          <a:stretch/>
        </p:blipFill>
        <p:spPr>
          <a:xfrm>
            <a:off x="4582343" y="3672045"/>
            <a:ext cx="7519972" cy="2462084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/>
          <a:srcRect l="59125" t="12197" r="13099" b="71029"/>
          <a:stretch/>
        </p:blipFill>
        <p:spPr>
          <a:xfrm>
            <a:off x="9260264" y="167596"/>
            <a:ext cx="2931736" cy="164969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 rot="-4096333">
            <a:off x="7811868" y="973188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AutoShape 6"/>
          <p:cNvSpPr/>
          <p:nvPr/>
        </p:nvSpPr>
        <p:spPr>
          <a:xfrm rot="-4096333">
            <a:off x="1121198" y="1783923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AutoShape 6"/>
          <p:cNvSpPr/>
          <p:nvPr/>
        </p:nvSpPr>
        <p:spPr>
          <a:xfrm rot="-4096333">
            <a:off x="2943265" y="3949450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9" name="矩形 8"/>
          <p:cNvSpPr/>
          <p:nvPr/>
        </p:nvSpPr>
        <p:spPr>
          <a:xfrm>
            <a:off x="88805" y="6254881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科學資料的閱讀與理解</a:t>
            </a:r>
          </a:p>
        </p:txBody>
      </p:sp>
    </p:spTree>
    <p:extLst>
      <p:ext uri="{BB962C8B-B14F-4D97-AF65-F5344CB8AC3E}">
        <p14:creationId xmlns:p14="http://schemas.microsoft.com/office/powerpoint/2010/main" val="423063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0098157" y="6131770"/>
            <a:ext cx="20938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C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>
            <a:hlinkClick r:id="rId2" action="ppaction://hlinksldjump"/>
          </p:cNvPr>
          <p:cNvSpPr txBox="1"/>
          <p:nvPr/>
        </p:nvSpPr>
        <p:spPr>
          <a:xfrm>
            <a:off x="10571043" y="173409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題目點</a:t>
            </a:r>
            <a:r>
              <a:rPr lang="zh-TW" altLang="en-US" sz="2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</a:t>
            </a:r>
          </a:p>
        </p:txBody>
      </p:sp>
      <p:sp>
        <p:nvSpPr>
          <p:cNvPr id="2" name="矩形 1"/>
          <p:cNvSpPr/>
          <p:nvPr/>
        </p:nvSpPr>
        <p:spPr>
          <a:xfrm>
            <a:off x="665019" y="242839"/>
            <a:ext cx="11391297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45.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根據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本文第一段的資訊，下列有關</a:t>
            </a:r>
            <a:r>
              <a:rPr lang="en-US" altLang="zh-TW" sz="28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C</a:t>
            </a:r>
            <a:r>
              <a:rPr lang="en-US" altLang="zh-TW" sz="2800" baseline="-250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p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的敘述，何者最合理？</a:t>
            </a:r>
          </a:p>
          <a:p>
            <a:pPr marL="534988">
              <a:lnSpc>
                <a:spcPct val="15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(A)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風力發電機葉片轉動的速率愈快，</a:t>
            </a:r>
            <a:r>
              <a:rPr lang="en-US" altLang="zh-TW" sz="28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C</a:t>
            </a:r>
            <a:r>
              <a:rPr lang="en-US" altLang="zh-TW" sz="2800" baseline="-250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p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值會愈大</a:t>
            </a:r>
          </a:p>
          <a:p>
            <a:pPr marL="534988">
              <a:lnSpc>
                <a:spcPct val="15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風力發電機葉片轉動的速率愈快，</a:t>
            </a:r>
            <a:r>
              <a:rPr lang="en-US" altLang="zh-TW" sz="28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C</a:t>
            </a:r>
            <a:r>
              <a:rPr lang="en-US" altLang="zh-TW" sz="2800" baseline="-250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p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值會愈小</a:t>
            </a:r>
          </a:p>
          <a:p>
            <a:pPr marL="534988">
              <a:lnSpc>
                <a:spcPct val="15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風力發電機葉片由風力獲得能量的比例愈高，</a:t>
            </a:r>
            <a:r>
              <a:rPr lang="en-US" altLang="zh-TW" sz="28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C</a:t>
            </a:r>
            <a:r>
              <a:rPr lang="en-US" altLang="zh-TW" sz="2800" baseline="-250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p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值會愈大</a:t>
            </a:r>
          </a:p>
          <a:p>
            <a:pPr marL="534988">
              <a:lnSpc>
                <a:spcPct val="15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風力發電機葉片由風力獲得能量的比例愈高，</a:t>
            </a:r>
            <a:r>
              <a:rPr lang="en-US" altLang="zh-TW" sz="28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C</a:t>
            </a:r>
            <a:r>
              <a:rPr lang="en-US" altLang="zh-TW" sz="2800" baseline="-250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p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值會愈小</a:t>
            </a:r>
          </a:p>
        </p:txBody>
      </p:sp>
      <p:cxnSp>
        <p:nvCxnSpPr>
          <p:cNvPr id="8" name="直線接點 7"/>
          <p:cNvCxnSpPr/>
          <p:nvPr/>
        </p:nvCxnSpPr>
        <p:spPr>
          <a:xfrm>
            <a:off x="665019" y="950814"/>
            <a:ext cx="9648000" cy="53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3"/>
          <a:srcRect l="8392" t="16541" r="51238" b="77037"/>
          <a:stretch/>
        </p:blipFill>
        <p:spPr>
          <a:xfrm>
            <a:off x="2194255" y="3898579"/>
            <a:ext cx="6038532" cy="895094"/>
          </a:xfrm>
          <a:prstGeom prst="rect">
            <a:avLst/>
          </a:prstGeom>
        </p:spPr>
      </p:pic>
      <p:sp>
        <p:nvSpPr>
          <p:cNvPr id="9" name="AutoShape 6"/>
          <p:cNvSpPr/>
          <p:nvPr/>
        </p:nvSpPr>
        <p:spPr>
          <a:xfrm rot="-4096333">
            <a:off x="8071545" y="3906155"/>
            <a:ext cx="238437" cy="374604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矩形 10"/>
          <p:cNvSpPr/>
          <p:nvPr/>
        </p:nvSpPr>
        <p:spPr>
          <a:xfrm>
            <a:off x="8303238" y="3789784"/>
            <a:ext cx="24070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每秒獲得的能量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8805" y="6254881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科學資料的閱讀與理解</a:t>
            </a:r>
          </a:p>
        </p:txBody>
      </p:sp>
      <p:sp>
        <p:nvSpPr>
          <p:cNvPr id="15" name="矩形 14"/>
          <p:cNvSpPr/>
          <p:nvPr/>
        </p:nvSpPr>
        <p:spPr>
          <a:xfrm>
            <a:off x="5827789" y="6254881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能正確地解讀科學資料</a:t>
            </a:r>
          </a:p>
        </p:txBody>
      </p:sp>
      <p:sp>
        <p:nvSpPr>
          <p:cNvPr id="12" name="矩形 11"/>
          <p:cNvSpPr/>
          <p:nvPr/>
        </p:nvSpPr>
        <p:spPr>
          <a:xfrm>
            <a:off x="10313019" y="696629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523742" y="109673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14.65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22.46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523742" y="1775809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13.22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27.06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552198" y="243835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57.45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31.22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543086" y="3087707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14.40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18.49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0.572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0.575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8956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6" grpId="0"/>
      <p:bldP spid="17" grpId="0"/>
      <p:bldP spid="18" grpId="0"/>
      <p:bldP spid="19" grpId="0"/>
      <p:bldP spid="20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0076820" y="6131770"/>
            <a:ext cx="20794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>
            <a:hlinkClick r:id="rId2" action="ppaction://hlinksldjump"/>
          </p:cNvPr>
          <p:cNvSpPr txBox="1"/>
          <p:nvPr/>
        </p:nvSpPr>
        <p:spPr>
          <a:xfrm>
            <a:off x="10593660" y="126308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題目點</a:t>
            </a:r>
            <a:r>
              <a:rPr lang="zh-TW" altLang="en-US" sz="2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/>
          <a:srcRect l="3480" t="38432" r="12862" b="32172"/>
          <a:stretch/>
        </p:blipFill>
        <p:spPr>
          <a:xfrm>
            <a:off x="78557" y="3373121"/>
            <a:ext cx="8124851" cy="266012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8203408" y="4081628"/>
            <a:ext cx="398859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原始的風速為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v</a:t>
            </a:r>
            <a:r>
              <a:rPr lang="en-US" altLang="zh-TW" sz="2000" baseline="-25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通過發電機後，最後風速變為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v</a:t>
            </a:r>
            <a:r>
              <a:rPr lang="en-US" altLang="zh-TW" sz="2000" baseline="-250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endParaRPr lang="zh-TW" altLang="en-US" sz="2000" dirty="0"/>
          </a:p>
        </p:txBody>
      </p:sp>
      <p:sp>
        <p:nvSpPr>
          <p:cNvPr id="2" name="矩形 1"/>
          <p:cNvSpPr/>
          <p:nvPr/>
        </p:nvSpPr>
        <p:spPr>
          <a:xfrm>
            <a:off x="840509" y="441779"/>
            <a:ext cx="1062181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7690" indent="-567690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en-US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46.	</a:t>
            </a:r>
            <a:r>
              <a:rPr lang="zh-TW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根據圖</a:t>
            </a:r>
            <a:r>
              <a:rPr lang="en-US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三十</a:t>
            </a:r>
            <a:r>
              <a:rPr lang="en-US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，假設原始的風速</a:t>
            </a:r>
            <a:r>
              <a:rPr lang="en-US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v</a:t>
            </a:r>
            <a:r>
              <a:rPr lang="en-US" altLang="zh-TW" sz="2800" baseline="-25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1</a:t>
            </a:r>
            <a:r>
              <a:rPr lang="zh-TW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為</a:t>
            </a:r>
            <a:r>
              <a:rPr lang="en-US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10 m/s</a:t>
            </a:r>
            <a:r>
              <a:rPr lang="zh-TW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，通過發電機後，最後的風速</a:t>
            </a:r>
            <a:r>
              <a:rPr lang="en-US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v</a:t>
            </a:r>
            <a:r>
              <a:rPr lang="en-US" altLang="zh-TW" sz="2800" baseline="-25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2</a:t>
            </a:r>
            <a:r>
              <a:rPr lang="zh-TW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為多少時，會接近最大的</a:t>
            </a:r>
            <a:r>
              <a:rPr lang="en-US" altLang="zh-TW" sz="2800" dirty="0" err="1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C</a:t>
            </a:r>
            <a:r>
              <a:rPr lang="en-US" altLang="zh-TW" sz="2800" baseline="-25000" dirty="0" err="1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p</a:t>
            </a:r>
            <a:r>
              <a:rPr lang="zh-TW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值？</a:t>
            </a:r>
            <a:r>
              <a:rPr lang="en-US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(A) 0				(B) 3.3 m/s</a:t>
            </a:r>
            <a:br>
              <a:rPr lang="en-US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(C) 5.9 m/s			(D) 10 m/s</a:t>
            </a:r>
            <a:endParaRPr lang="zh-TW" altLang="zh-TW" sz="28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5717468" y="1290919"/>
            <a:ext cx="2404556" cy="43030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1972235" y="3738283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AutoShape 6"/>
          <p:cNvSpPr/>
          <p:nvPr/>
        </p:nvSpPr>
        <p:spPr>
          <a:xfrm rot="-4096333">
            <a:off x="3207610" y="2082594"/>
            <a:ext cx="1418484" cy="3311377"/>
          </a:xfrm>
          <a:prstGeom prst="line">
            <a:avLst/>
          </a:prstGeom>
          <a:ln w="12700" cap="flat">
            <a:solidFill>
              <a:srgbClr val="FF1616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12" name="矩形 11"/>
          <p:cNvSpPr/>
          <p:nvPr/>
        </p:nvSpPr>
        <p:spPr>
          <a:xfrm>
            <a:off x="5956227" y="3276618"/>
            <a:ext cx="5309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v</a:t>
            </a:r>
            <a:r>
              <a:rPr lang="en-US" altLang="zh-TW" sz="24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</a:t>
            </a:r>
            <a:endParaRPr lang="zh-TW" altLang="en-US" sz="2400" b="1" baseline="-25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AutoShape 6"/>
          <p:cNvSpPr/>
          <p:nvPr/>
        </p:nvSpPr>
        <p:spPr>
          <a:xfrm rot="-4096333">
            <a:off x="6062788" y="3495778"/>
            <a:ext cx="198795" cy="494162"/>
          </a:xfrm>
          <a:prstGeom prst="line">
            <a:avLst/>
          </a:prstGeom>
          <a:ln w="127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4" name="矩形 13"/>
          <p:cNvSpPr/>
          <p:nvPr/>
        </p:nvSpPr>
        <p:spPr>
          <a:xfrm>
            <a:off x="5956227" y="3654697"/>
            <a:ext cx="5309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v</a:t>
            </a:r>
            <a:r>
              <a:rPr lang="en-US" altLang="zh-TW" sz="24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</a:t>
            </a:r>
            <a:endParaRPr lang="zh-TW" altLang="en-US" sz="2400" b="1" baseline="-25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388815" y="3465426"/>
            <a:ext cx="530931" cy="379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≒</a:t>
            </a:r>
            <a:endParaRPr lang="zh-TW" altLang="en-US" sz="2800" b="1" baseline="-25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732081" y="3512026"/>
            <a:ext cx="8593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0.33</a:t>
            </a:r>
            <a:endParaRPr lang="zh-TW" altLang="en-US" sz="2400" b="1" baseline="-25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368082" y="2764490"/>
            <a:ext cx="5309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v</a:t>
            </a:r>
            <a:r>
              <a:rPr lang="en-US" altLang="zh-TW" sz="24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</a:t>
            </a:r>
            <a:endParaRPr lang="zh-TW" altLang="en-US" sz="2400" b="1" baseline="-25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" name="AutoShape 6"/>
          <p:cNvSpPr/>
          <p:nvPr/>
        </p:nvSpPr>
        <p:spPr>
          <a:xfrm rot="-4096333">
            <a:off x="9474643" y="2983650"/>
            <a:ext cx="198795" cy="494162"/>
          </a:xfrm>
          <a:prstGeom prst="line">
            <a:avLst/>
          </a:prstGeom>
          <a:ln w="127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1" name="矩形 20"/>
          <p:cNvSpPr/>
          <p:nvPr/>
        </p:nvSpPr>
        <p:spPr>
          <a:xfrm>
            <a:off x="9368082" y="3142569"/>
            <a:ext cx="5309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10</a:t>
            </a:r>
            <a:endParaRPr lang="zh-TW" altLang="en-US" sz="2400" b="1" baseline="-25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800670" y="2953298"/>
            <a:ext cx="530931" cy="379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≒</a:t>
            </a:r>
            <a:endParaRPr lang="zh-TW" altLang="en-US" sz="2800" b="1" baseline="-25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143936" y="2999898"/>
            <a:ext cx="9224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0.33</a:t>
            </a:r>
            <a:endParaRPr lang="zh-TW" altLang="en-US" sz="2400" b="1" baseline="-25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434757" y="3661997"/>
            <a:ext cx="5309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v</a:t>
            </a:r>
            <a:r>
              <a:rPr lang="en-US" altLang="zh-TW" sz="24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</a:t>
            </a:r>
            <a:endParaRPr lang="zh-TW" altLang="en-US" sz="2400" b="1" baseline="-25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781620" y="3674458"/>
            <a:ext cx="530931" cy="379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b="1" baseline="-25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≒</a:t>
            </a:r>
            <a:endParaRPr lang="zh-TW" altLang="en-US" sz="2800" b="1" baseline="-25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143936" y="3675873"/>
            <a:ext cx="6662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3.3</a:t>
            </a:r>
            <a:endParaRPr lang="zh-TW" altLang="en-US" sz="2400" b="1" baseline="-25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866694" y="6270391"/>
            <a:ext cx="48013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能應用科學資料中的圖表解決問題</a:t>
            </a:r>
          </a:p>
        </p:txBody>
      </p:sp>
      <p:sp>
        <p:nvSpPr>
          <p:cNvPr id="29" name="矩形 28"/>
          <p:cNvSpPr/>
          <p:nvPr/>
        </p:nvSpPr>
        <p:spPr>
          <a:xfrm>
            <a:off x="9275256" y="1380497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15666" y="189301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9.06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15.28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758794" y="1938734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46.41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26.92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615666" y="2583966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26.57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31.41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762143" y="262599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17.65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25.59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340211" y="5326299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0216391" y="5726409"/>
            <a:ext cx="19631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0.463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0.464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矩形 36"/>
          <p:cNvSpPr/>
          <p:nvPr/>
        </p:nvSpPr>
        <p:spPr>
          <a:xfrm>
            <a:off x="88805" y="6254881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科學資料的閱讀與理解</a:t>
            </a:r>
          </a:p>
        </p:txBody>
      </p:sp>
    </p:spTree>
    <p:extLst>
      <p:ext uri="{BB962C8B-B14F-4D97-AF65-F5344CB8AC3E}">
        <p14:creationId xmlns:p14="http://schemas.microsoft.com/office/powerpoint/2010/main" val="2575156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10" grpId="0" animBg="1"/>
      <p:bldP spid="12" grpId="0"/>
      <p:bldP spid="14" grpId="0"/>
      <p:bldP spid="15" grpId="0"/>
      <p:bldP spid="16" grpId="0"/>
      <p:bldP spid="19" grpId="0"/>
      <p:bldP spid="21" grpId="0"/>
      <p:bldP spid="22" grpId="0"/>
      <p:bldP spid="23" grpId="0"/>
      <p:bldP spid="24" grpId="0"/>
      <p:bldP spid="25" grpId="0"/>
      <p:bldP spid="26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08000" y="0"/>
            <a:ext cx="11231418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請閱讀下列敘述後，回答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47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～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48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題</a:t>
            </a:r>
          </a:p>
          <a:p>
            <a:pPr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阿洋進行實驗，探討「不同的洗滌方法，對小白菜農藥殘留量的影響」，他以相同的方式種植一批小白菜且未噴灑農藥，採收小白菜後先做「前處理」，接著分成五組，分別經由甲～戊的洗滌方法後，再做檢測，結果如表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八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所示。</a:t>
            </a:r>
          </a:p>
          <a:p>
            <a:pPr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  <a:p>
            <a:pPr>
              <a:lnSpc>
                <a:spcPct val="150000"/>
              </a:lnSpc>
            </a:pP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endParaRPr lang="en-US" altLang="zh-TW" sz="11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說明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：對檢測用酵素的抑制率越高，代表小白菜的農藥殘留量越高。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9015" t="35851" r="6288" b="12158"/>
          <a:stretch/>
        </p:blipFill>
        <p:spPr>
          <a:xfrm>
            <a:off x="1080654" y="2313709"/>
            <a:ext cx="9624292" cy="2375943"/>
          </a:xfrm>
          <a:prstGeom prst="rect">
            <a:avLst/>
          </a:prstGeom>
        </p:spPr>
      </p:pic>
      <p:sp>
        <p:nvSpPr>
          <p:cNvPr id="4" name="AutoShape 6"/>
          <p:cNvSpPr/>
          <p:nvPr/>
        </p:nvSpPr>
        <p:spPr>
          <a:xfrm rot="-4096333">
            <a:off x="9321302" y="1925934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AutoShape 6"/>
          <p:cNvSpPr/>
          <p:nvPr/>
        </p:nvSpPr>
        <p:spPr>
          <a:xfrm rot="-4096333">
            <a:off x="9991583" y="4938150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圓角矩形 6"/>
          <p:cNvSpPr/>
          <p:nvPr/>
        </p:nvSpPr>
        <p:spPr>
          <a:xfrm>
            <a:off x="2088442" y="4756358"/>
            <a:ext cx="7950907" cy="43030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3593393" y="727283"/>
            <a:ext cx="6217358" cy="43030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88805" y="6254881"/>
            <a:ext cx="637866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1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進行科學探究活動所需的規劃、執行與數據分析能力</a:t>
            </a:r>
          </a:p>
        </p:txBody>
      </p:sp>
    </p:spTree>
    <p:extLst>
      <p:ext uri="{BB962C8B-B14F-4D97-AF65-F5344CB8AC3E}">
        <p14:creationId xmlns:p14="http://schemas.microsoft.com/office/powerpoint/2010/main" val="2692082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0089399" y="6123868"/>
            <a:ext cx="20794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>
            <a:hlinkClick r:id="rId2" action="ppaction://hlinksldjump"/>
          </p:cNvPr>
          <p:cNvSpPr txBox="1"/>
          <p:nvPr/>
        </p:nvSpPr>
        <p:spPr>
          <a:xfrm>
            <a:off x="10540889" y="173408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題目點</a:t>
            </a:r>
            <a:r>
              <a:rPr lang="zh-TW" altLang="en-US" sz="2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</a:t>
            </a:r>
          </a:p>
        </p:txBody>
      </p:sp>
      <p:sp>
        <p:nvSpPr>
          <p:cNvPr id="2" name="矩形 1"/>
          <p:cNvSpPr/>
          <p:nvPr/>
        </p:nvSpPr>
        <p:spPr>
          <a:xfrm>
            <a:off x="709766" y="-53272"/>
            <a:ext cx="11231418" cy="4459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47.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阿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洋提出以下觀點：</a:t>
            </a:r>
          </a:p>
          <a:p>
            <a:pPr indent="442913"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①清水浸泡洗滌方法中，不用添加物比使用添加物的洗滌效果好</a:t>
            </a:r>
          </a:p>
          <a:p>
            <a:pPr indent="442913"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②清水直接沖洗比各種浸泡洗滌方法的效果好</a:t>
            </a:r>
          </a:p>
          <a:p>
            <a:pPr indent="442913">
              <a:lnSpc>
                <a:spcPct val="150000"/>
              </a:lnSpc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根據本文，關於阿洋的觀點，下列敘述何者合理？</a:t>
            </a:r>
          </a:p>
          <a:p>
            <a:pPr indent="44291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(A)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比較乙、丙的結果，可知觀點①不恰當</a:t>
            </a:r>
          </a:p>
          <a:p>
            <a:pPr indent="44291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比較乙、丁的結果，可知觀點①不恰當</a:t>
            </a:r>
          </a:p>
          <a:p>
            <a:pPr indent="44291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比較甲、戊的結果，可知觀點②不恰當</a:t>
            </a:r>
          </a:p>
          <a:p>
            <a:pPr indent="442913">
              <a:lnSpc>
                <a:spcPct val="150000"/>
              </a:lnSpc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比較乙、戊的結果，可知觀點②不恰當</a:t>
            </a:r>
          </a:p>
        </p:txBody>
      </p:sp>
      <p:cxnSp>
        <p:nvCxnSpPr>
          <p:cNvPr id="7" name="直線接點 6"/>
          <p:cNvCxnSpPr/>
          <p:nvPr/>
        </p:nvCxnSpPr>
        <p:spPr>
          <a:xfrm>
            <a:off x="912473" y="2278604"/>
            <a:ext cx="10404000" cy="53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3"/>
          <a:srcRect l="9015" t="35851" r="6288" b="12158"/>
          <a:stretch/>
        </p:blipFill>
        <p:spPr>
          <a:xfrm>
            <a:off x="2677885" y="4430352"/>
            <a:ext cx="7508179" cy="185354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724651" y="2279135"/>
            <a:ext cx="46005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加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食鹽農藥殘留較多，恰當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705601" y="2864791"/>
            <a:ext cx="54673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加蔬果</a:t>
            </a:r>
            <a:r>
              <a:rPr lang="zh-TW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洗滌劑</a:t>
            </a:r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農藥殘留較少，不恰當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1609225" y="2797950"/>
            <a:ext cx="5526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Wingdings 2" pitchFamily="18" charset="2"/>
                <a:ea typeface="標楷體" pitchFamily="65" charset="-120"/>
              </a:rPr>
              <a:t></a:t>
            </a:r>
          </a:p>
        </p:txBody>
      </p:sp>
      <p:sp>
        <p:nvSpPr>
          <p:cNvPr id="18" name="矩形 17"/>
          <p:cNvSpPr/>
          <p:nvPr/>
        </p:nvSpPr>
        <p:spPr>
          <a:xfrm>
            <a:off x="6694497" y="3420825"/>
            <a:ext cx="47926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清水直接沖洗農藥殘留較少，恰當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724651" y="3955106"/>
            <a:ext cx="47926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清水直接沖洗農藥殘留較少，恰當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8805" y="6312504"/>
            <a:ext cx="60837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進行科學探究活動所需的規劃、執行與數據分析能力</a:t>
            </a:r>
          </a:p>
        </p:txBody>
      </p:sp>
      <p:sp>
        <p:nvSpPr>
          <p:cNvPr id="16" name="矩形 15"/>
          <p:cNvSpPr/>
          <p:nvPr/>
        </p:nvSpPr>
        <p:spPr>
          <a:xfrm>
            <a:off x="6172522" y="6279792"/>
            <a:ext cx="40318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能依據實驗結果判斷觀點的正確性</a:t>
            </a:r>
          </a:p>
        </p:txBody>
      </p:sp>
      <p:sp>
        <p:nvSpPr>
          <p:cNvPr id="20" name="矩形 19"/>
          <p:cNvSpPr/>
          <p:nvPr/>
        </p:nvSpPr>
        <p:spPr>
          <a:xfrm>
            <a:off x="10089399" y="1534698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333588" y="268012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16.14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23.30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333588" y="3217695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63.76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27.72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314743" y="376938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8.01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23.65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271934" y="436348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11.81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22.72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0.637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0.638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矩形 27"/>
          <p:cNvSpPr/>
          <p:nvPr/>
        </p:nvSpPr>
        <p:spPr>
          <a:xfrm>
            <a:off x="257338" y="115840"/>
            <a:ext cx="800219" cy="4516621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標楷體" panose="03000509000000000000" pitchFamily="65" charset="-120"/>
                <a:ea typeface="標楷體" panose="03000509000000000000" pitchFamily="65" charset="-120"/>
              </a:rPr>
              <a:t>重視科學探究能力</a:t>
            </a:r>
            <a:endParaRPr lang="en-US" altLang="zh-TW" sz="4400" b="1" dirty="0">
              <a:ln w="127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10785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10138233" y="6150114"/>
            <a:ext cx="20537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endParaRPr lang="zh-TW" altLang="en-US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>
            <a:hlinkClick r:id="rId2" action="ppaction://hlinksldjump"/>
          </p:cNvPr>
          <p:cNvSpPr txBox="1"/>
          <p:nvPr/>
        </p:nvSpPr>
        <p:spPr>
          <a:xfrm>
            <a:off x="10540889" y="15493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題目點</a:t>
            </a:r>
            <a:r>
              <a:rPr lang="zh-TW" altLang="en-US" sz="2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</a:t>
            </a:r>
          </a:p>
        </p:txBody>
      </p:sp>
      <p:sp>
        <p:nvSpPr>
          <p:cNvPr id="2" name="矩形 1"/>
          <p:cNvSpPr/>
          <p:nvPr/>
        </p:nvSpPr>
        <p:spPr>
          <a:xfrm>
            <a:off x="838776" y="150034"/>
            <a:ext cx="10049163" cy="302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48.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根據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本文，「前處理」最可能為下列何者？</a:t>
            </a:r>
          </a:p>
          <a:p>
            <a:pPr indent="534988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(A)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所有小白菜皆不浸泡農藥</a:t>
            </a:r>
          </a:p>
          <a:p>
            <a:pPr indent="534988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所有小白菜浸泡相同濃度的同一種農藥</a:t>
            </a:r>
          </a:p>
          <a:p>
            <a:pPr indent="534988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小白菜分別浸泡相同濃度的不同種農藥</a:t>
            </a:r>
          </a:p>
          <a:p>
            <a:pPr indent="534988">
              <a:lnSpc>
                <a:spcPct val="150000"/>
              </a:lnSpc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小白菜分別浸泡不同濃度的同一種農藥</a:t>
            </a:r>
          </a:p>
        </p:txBody>
      </p:sp>
      <p:sp>
        <p:nvSpPr>
          <p:cNvPr id="7" name="矩形 6"/>
          <p:cNvSpPr/>
          <p:nvPr/>
        </p:nvSpPr>
        <p:spPr>
          <a:xfrm>
            <a:off x="1809749" y="3878773"/>
            <a:ext cx="65150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不同的洗滌方法，對小白菜農藥殘留量的影響</a:t>
            </a:r>
          </a:p>
        </p:txBody>
      </p:sp>
      <p:cxnSp>
        <p:nvCxnSpPr>
          <p:cNvPr id="9" name="直線接點 8"/>
          <p:cNvCxnSpPr/>
          <p:nvPr/>
        </p:nvCxnSpPr>
        <p:spPr>
          <a:xfrm>
            <a:off x="1324551" y="806253"/>
            <a:ext cx="9216000" cy="53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2514599" y="3538699"/>
            <a:ext cx="14287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操縱變因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352922" y="4340302"/>
            <a:ext cx="30480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實驗前農藥量需控制</a:t>
            </a:r>
            <a:endParaRPr lang="zh-TW" alt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372792" y="6241818"/>
            <a:ext cx="368562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1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能運用科學方法設計探究活動</a:t>
            </a:r>
          </a:p>
        </p:txBody>
      </p:sp>
      <p:sp>
        <p:nvSpPr>
          <p:cNvPr id="14" name="矩形 13"/>
          <p:cNvSpPr/>
          <p:nvPr/>
        </p:nvSpPr>
        <p:spPr>
          <a:xfrm>
            <a:off x="88805" y="6254881"/>
            <a:ext cx="637866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1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進行科學探究活動所需的規劃、執行與數據分析能力</a:t>
            </a:r>
          </a:p>
        </p:txBody>
      </p:sp>
      <p:sp>
        <p:nvSpPr>
          <p:cNvPr id="12" name="矩形 11"/>
          <p:cNvSpPr/>
          <p:nvPr/>
        </p:nvSpPr>
        <p:spPr>
          <a:xfrm>
            <a:off x="7750854" y="38539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760946" y="88253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10.25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25.19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760946" y="1531122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73.95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30.92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789402" y="214794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8.50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23.65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765050" y="273634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7.06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19.44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0.743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0.740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6336" y="169112"/>
            <a:ext cx="800219" cy="4516621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pPr defTabSz="609630">
              <a:lnSpc>
                <a:spcPts val="4800"/>
              </a:lnSpc>
            </a:pPr>
            <a:r>
              <a:rPr lang="zh-TW" altLang="en-US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標楷體" panose="03000509000000000000" pitchFamily="65" charset="-120"/>
                <a:ea typeface="標楷體" panose="03000509000000000000" pitchFamily="65" charset="-120"/>
              </a:rPr>
              <a:t>重視科學探究能力</a:t>
            </a:r>
            <a:endParaRPr lang="en-US" altLang="zh-TW" sz="4400" b="1" dirty="0">
              <a:ln w="127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9384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1" grpId="0"/>
      <p:bldP spid="12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78690" y="0"/>
            <a:ext cx="11591637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請閱讀下列敘述後，回答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49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～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50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題</a:t>
            </a:r>
          </a:p>
          <a:p>
            <a:pPr>
              <a:lnSpc>
                <a:spcPct val="150000"/>
              </a:lnSpc>
            </a:pP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土壤液化是地震時可能伴隨出現的災害，當建築物下方具有易發生液化的鬆散砂土層，且受到強烈的震動時，會使砂土層及層中的水重新排列，而讓上方的建築下陷或傾斜。圖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三十一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為某種分析土壤液化潛勢的方式，透過地層組成、地下水位高度的資料，</a:t>
            </a:r>
            <a:r>
              <a:rPr lang="zh-TW" altLang="en-US" sz="2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加上 模擬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地震參數得到當地可能的搖晃程度後，評估出土壤液化潛勢。土壤液化潛勢可分為低潛勢、中潛勢和高潛勢，如圖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三十二</a:t>
            </a:r>
            <a:r>
              <a:rPr lang="en-US" altLang="zh-TW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所示，潛勢越高代表發生地震時該地越有機會發生土壤液化。在初步調查後，可利用工程方法，減少發生土壤液化的機會。</a:t>
            </a:r>
          </a:p>
          <a:p>
            <a:pPr>
              <a:lnSpc>
                <a:spcPct val="150000"/>
              </a:lnSpc>
            </a:pPr>
            <a:r>
              <a:rPr lang="zh-TW" altLang="en-US" sz="23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38406" t="27209" r="12981" b="57908"/>
          <a:stretch/>
        </p:blipFill>
        <p:spPr>
          <a:xfrm>
            <a:off x="4626" y="3986725"/>
            <a:ext cx="5056910" cy="1300348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2526" t="42138" r="12981" b="34665"/>
          <a:stretch/>
        </p:blipFill>
        <p:spPr>
          <a:xfrm>
            <a:off x="5145521" y="3783252"/>
            <a:ext cx="7046479" cy="1624873"/>
          </a:xfrm>
          <a:prstGeom prst="rect">
            <a:avLst/>
          </a:prstGeom>
        </p:spPr>
      </p:pic>
      <p:sp>
        <p:nvSpPr>
          <p:cNvPr id="5" name="AutoShape 6"/>
          <p:cNvSpPr/>
          <p:nvPr/>
        </p:nvSpPr>
        <p:spPr>
          <a:xfrm rot="-4096333">
            <a:off x="10864353" y="1403958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AutoShape 6"/>
          <p:cNvSpPr/>
          <p:nvPr/>
        </p:nvSpPr>
        <p:spPr>
          <a:xfrm rot="-4096333">
            <a:off x="9388236" y="3450803"/>
            <a:ext cx="535306" cy="66723"/>
          </a:xfrm>
          <a:prstGeom prst="line">
            <a:avLst/>
          </a:prstGeom>
          <a:ln w="38100" cap="flat">
            <a:solidFill>
              <a:srgbClr val="FF1616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圓角矩形 6"/>
          <p:cNvSpPr/>
          <p:nvPr/>
        </p:nvSpPr>
        <p:spPr>
          <a:xfrm>
            <a:off x="6283036" y="2754772"/>
            <a:ext cx="5585114" cy="43030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378690" y="3314847"/>
            <a:ext cx="1326285" cy="43030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454890" y="2207925"/>
            <a:ext cx="4983885" cy="43030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94971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49744" y="478126"/>
            <a:ext cx="1105592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indent="-534988"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49.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根據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本文，圖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三十一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中模擬地震參數所得到的結果，與下列何種資料所呈現的特性最直接相關？</a:t>
            </a:r>
          </a:p>
          <a:p>
            <a:pPr indent="534988">
              <a:lnSpc>
                <a:spcPct val="150000"/>
              </a:lnSpc>
            </a:pP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534988">
              <a:lnSpc>
                <a:spcPct val="1500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A)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地震強度</a:t>
            </a:r>
          </a:p>
          <a:p>
            <a:pPr indent="534988">
              <a:lnSpc>
                <a:spcPct val="15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(B)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地震規模</a:t>
            </a:r>
          </a:p>
          <a:p>
            <a:pPr indent="534988">
              <a:lnSpc>
                <a:spcPct val="15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(C)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地震的位置</a:t>
            </a:r>
          </a:p>
          <a:p>
            <a:pPr indent="534988">
              <a:lnSpc>
                <a:spcPct val="1500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(D)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斷層的類型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0074113" y="6150114"/>
            <a:ext cx="2117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>
            <a:hlinkClick r:id="rId2" action="ppaction://hlinksldjump"/>
          </p:cNvPr>
          <p:cNvSpPr txBox="1"/>
          <p:nvPr/>
        </p:nvSpPr>
        <p:spPr>
          <a:xfrm>
            <a:off x="10536100" y="1857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題目點</a:t>
            </a:r>
            <a:r>
              <a:rPr lang="zh-TW" altLang="en-US" sz="2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3"/>
          <a:srcRect l="38406" t="27209" r="12981" b="57908"/>
          <a:stretch/>
        </p:blipFill>
        <p:spPr>
          <a:xfrm>
            <a:off x="6772386" y="2398630"/>
            <a:ext cx="5056910" cy="1300348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88805" y="6254881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具備基本的自然科學知識與概念</a:t>
            </a:r>
          </a:p>
        </p:txBody>
      </p:sp>
      <p:sp>
        <p:nvSpPr>
          <p:cNvPr id="10" name="矩形 9"/>
          <p:cNvSpPr/>
          <p:nvPr/>
        </p:nvSpPr>
        <p:spPr>
          <a:xfrm>
            <a:off x="5827789" y="6254881"/>
            <a:ext cx="38779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能知道地震強度代表的意義</a:t>
            </a:r>
          </a:p>
        </p:txBody>
      </p:sp>
      <p:sp>
        <p:nvSpPr>
          <p:cNvPr id="11" name="矩形 10"/>
          <p:cNvSpPr/>
          <p:nvPr/>
        </p:nvSpPr>
        <p:spPr>
          <a:xfrm>
            <a:off x="4501538" y="1765233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478213" y="2169293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65.45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25.22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478213" y="2848363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14.11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27.11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506669" y="3510909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6.16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16.43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482317" y="4160261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13.98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30.38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0.644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0.655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4139" y="4926189"/>
            <a:ext cx="592389" cy="592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4118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>
            <a:hlinkClick r:id="rId2" action="ppaction://hlinksldjump"/>
          </p:cNvPr>
          <p:cNvSpPr txBox="1"/>
          <p:nvPr/>
        </p:nvSpPr>
        <p:spPr>
          <a:xfrm>
            <a:off x="10504572" y="12326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題目點</a:t>
            </a:r>
            <a:r>
              <a:rPr lang="zh-TW" altLang="en-US" sz="2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10098157" y="6150114"/>
            <a:ext cx="20938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答案：</a:t>
            </a:r>
            <a:r>
              <a:rPr lang="en-US" altLang="zh-TW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C</a:t>
            </a:r>
            <a:endParaRPr lang="zh-TW" alt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22036" y="575503"/>
            <a:ext cx="1090814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7690" indent="-567690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en-US" altLang="zh-TW" sz="26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50</a:t>
            </a:r>
            <a:r>
              <a:rPr lang="en-US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	</a:t>
            </a:r>
            <a:r>
              <a:rPr lang="zh-TW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根據本文，當模擬的地震參數固定時，可利用圖</a:t>
            </a:r>
            <a:r>
              <a:rPr lang="en-US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</a:t>
            </a:r>
            <a:r>
              <a:rPr lang="zh-TW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三十二</a:t>
            </a:r>
            <a:r>
              <a:rPr lang="en-US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)</a:t>
            </a:r>
            <a:r>
              <a:rPr lang="zh-TW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來說明下列何者？</a:t>
            </a:r>
            <a:r>
              <a:rPr lang="en-US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(A)</a:t>
            </a:r>
            <a:r>
              <a:rPr lang="zh-TW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當岩層越厚時，可能會有較高的土壤液化潛勢</a:t>
            </a:r>
            <a:r>
              <a:rPr lang="en-US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/>
            </a:r>
            <a:br>
              <a:rPr lang="en-US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</a:br>
            <a:r>
              <a:rPr lang="en-US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(B)</a:t>
            </a:r>
            <a:r>
              <a:rPr lang="zh-TW" altLang="zh-TW" sz="2600" spc="-3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當砂土層越厚時，可能會有較高的土壤液化潛勢</a:t>
            </a:r>
            <a:endParaRPr lang="zh-TW" altLang="zh-TW" sz="26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35660" indent="-234315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en-US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(C)</a:t>
            </a:r>
            <a:r>
              <a:rPr lang="zh-TW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當地下水位越高時，可能會有較高的土壤液化潛勢</a:t>
            </a:r>
            <a:endParaRPr lang="zh-TW" altLang="zh-TW" sz="26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35660" indent="-234315" algn="just">
              <a:lnSpc>
                <a:spcPct val="150000"/>
              </a:lnSpc>
              <a:spcAft>
                <a:spcPts val="0"/>
              </a:spcAft>
              <a:tabLst>
                <a:tab pos="542290" algn="r"/>
              </a:tabLst>
            </a:pPr>
            <a:r>
              <a:rPr lang="en-US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(D)</a:t>
            </a:r>
            <a:r>
              <a:rPr lang="zh-TW" altLang="zh-TW" sz="26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標楷體 副浡渀."/>
              </a:rPr>
              <a:t>當地層組成以砂土為主時，可能會有較高的土壤液化潛勢</a:t>
            </a:r>
            <a:endParaRPr lang="zh-TW" altLang="zh-TW" sz="26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3"/>
          <a:srcRect l="2526" t="42138" r="12981" b="34665"/>
          <a:stretch/>
        </p:blipFill>
        <p:spPr>
          <a:xfrm>
            <a:off x="1782618" y="4268822"/>
            <a:ext cx="7860144" cy="1812499"/>
          </a:xfrm>
          <a:prstGeom prst="rect">
            <a:avLst/>
          </a:prstGeom>
        </p:spPr>
      </p:pic>
      <p:sp>
        <p:nvSpPr>
          <p:cNvPr id="6" name="圓角矩形 5"/>
          <p:cNvSpPr/>
          <p:nvPr/>
        </p:nvSpPr>
        <p:spPr>
          <a:xfrm>
            <a:off x="7703415" y="4610247"/>
            <a:ext cx="430935" cy="43030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圓角矩形 9"/>
          <p:cNvSpPr/>
          <p:nvPr/>
        </p:nvSpPr>
        <p:spPr>
          <a:xfrm>
            <a:off x="8627340" y="5562600"/>
            <a:ext cx="573810" cy="24765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6172522" y="6260878"/>
            <a:ext cx="40318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能分析探究活動所獲得的數據意涵</a:t>
            </a:r>
          </a:p>
        </p:txBody>
      </p:sp>
      <p:sp>
        <p:nvSpPr>
          <p:cNvPr id="14" name="矩形 13"/>
          <p:cNvSpPr/>
          <p:nvPr/>
        </p:nvSpPr>
        <p:spPr>
          <a:xfrm>
            <a:off x="88805" y="6254881"/>
            <a:ext cx="60837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進行科學探究活動所需的規劃、執行與數據分析能力</a:t>
            </a:r>
          </a:p>
        </p:txBody>
      </p:sp>
      <p:sp>
        <p:nvSpPr>
          <p:cNvPr id="11" name="矩形 10"/>
          <p:cNvSpPr/>
          <p:nvPr/>
        </p:nvSpPr>
        <p:spPr>
          <a:xfrm>
            <a:off x="10257510" y="1412778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全體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待加強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237122" y="187943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4.47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15.14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252362" y="2467065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8.66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22.37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250338" y="305525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75.26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38.07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305268" y="3761380"/>
            <a:ext cx="1685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10.99</a:t>
            </a:r>
            <a:r>
              <a:rPr lang="zh-TW" altLang="en-US" b="1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22.88</a:t>
            </a:r>
            <a:endParaRPr lang="zh-TW" altLang="en-US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305268" y="529276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全國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000" b="1" dirty="0" smtClean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桃園市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269181" y="5692875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0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0.753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0.753</a:t>
            </a:r>
            <a:endParaRPr lang="zh-TW" altLang="en-US" sz="2000" b="1" dirty="0">
              <a:ln w="1016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90904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 animBg="1"/>
      <p:bldP spid="10" grpId="0" animBg="1"/>
      <p:bldP spid="11" grpId="0"/>
      <p:bldP spid="12" grpId="0"/>
      <p:bldP spid="15" grpId="0"/>
      <p:bldP spid="16" grpId="0"/>
      <p:bldP spid="17" grpId="0"/>
      <p:bldP spid="18" grpId="0"/>
      <p:bldP spid="19" grpId="0"/>
    </p:bld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TM10001114[[fn=圖庫]]</Template>
  <TotalTime>3808</TotalTime>
  <Words>7773</Words>
  <Application>Microsoft Office PowerPoint</Application>
  <PresentationFormat>寬螢幕</PresentationFormat>
  <Paragraphs>1133</Paragraphs>
  <Slides>60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60</vt:i4>
      </vt:variant>
    </vt:vector>
  </HeadingPairs>
  <TitlesOfParts>
    <vt:vector size="70" baseType="lpstr">
      <vt:lpstr>微軟正黑體</vt:lpstr>
      <vt:lpstr>新細明體</vt:lpstr>
      <vt:lpstr>標楷體</vt:lpstr>
      <vt:lpstr>標楷體 副浡渀.</vt:lpstr>
      <vt:lpstr>Arial</vt:lpstr>
      <vt:lpstr>Cambria Math</vt:lpstr>
      <vt:lpstr>Gill Sans MT</vt:lpstr>
      <vt:lpstr>Times New Roman</vt:lpstr>
      <vt:lpstr>Wingdings 2</vt:lpstr>
      <vt:lpstr>Gallery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HL</dc:creator>
  <cp:lastModifiedBy>user</cp:lastModifiedBy>
  <cp:revision>244</cp:revision>
  <dcterms:created xsi:type="dcterms:W3CDTF">2023-05-21T05:15:58Z</dcterms:created>
  <dcterms:modified xsi:type="dcterms:W3CDTF">2023-09-04T04:19:21Z</dcterms:modified>
</cp:coreProperties>
</file>