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6" r:id="rId2"/>
    <p:sldMasterId id="2147483688" r:id="rId3"/>
    <p:sldMasterId id="2147483700" r:id="rId4"/>
    <p:sldMasterId id="2147483712" r:id="rId5"/>
  </p:sldMasterIdLst>
  <p:notesMasterIdLst>
    <p:notesMasterId r:id="rId93"/>
  </p:notesMasterIdLst>
  <p:sldIdLst>
    <p:sldId id="256" r:id="rId6"/>
    <p:sldId id="264" r:id="rId7"/>
    <p:sldId id="315" r:id="rId8"/>
    <p:sldId id="316" r:id="rId9"/>
    <p:sldId id="281" r:id="rId10"/>
    <p:sldId id="265" r:id="rId11"/>
    <p:sldId id="266" r:id="rId12"/>
    <p:sldId id="267" r:id="rId13"/>
    <p:sldId id="268" r:id="rId14"/>
    <p:sldId id="280" r:id="rId15"/>
    <p:sldId id="291" r:id="rId16"/>
    <p:sldId id="292" r:id="rId17"/>
    <p:sldId id="293" r:id="rId18"/>
    <p:sldId id="297" r:id="rId19"/>
    <p:sldId id="658" r:id="rId20"/>
    <p:sldId id="659" r:id="rId21"/>
    <p:sldId id="660" r:id="rId22"/>
    <p:sldId id="414" r:id="rId23"/>
    <p:sldId id="661" r:id="rId24"/>
    <p:sldId id="663" r:id="rId25"/>
    <p:sldId id="664" r:id="rId26"/>
    <p:sldId id="423" r:id="rId27"/>
    <p:sldId id="665" r:id="rId28"/>
    <p:sldId id="471" r:id="rId29"/>
    <p:sldId id="666" r:id="rId30"/>
    <p:sldId id="667" r:id="rId31"/>
    <p:sldId id="668" r:id="rId32"/>
    <p:sldId id="294" r:id="rId33"/>
    <p:sldId id="669" r:id="rId34"/>
    <p:sldId id="497" r:id="rId35"/>
    <p:sldId id="498" r:id="rId36"/>
    <p:sldId id="499" r:id="rId37"/>
    <p:sldId id="500" r:id="rId38"/>
    <p:sldId id="501" r:id="rId39"/>
    <p:sldId id="502" r:id="rId40"/>
    <p:sldId id="503" r:id="rId41"/>
    <p:sldId id="504" r:id="rId42"/>
    <p:sldId id="505" r:id="rId43"/>
    <p:sldId id="506" r:id="rId44"/>
    <p:sldId id="278" r:id="rId45"/>
    <p:sldId id="279" r:id="rId46"/>
    <p:sldId id="670" r:id="rId47"/>
    <p:sldId id="301" r:id="rId48"/>
    <p:sldId id="671" r:id="rId49"/>
    <p:sldId id="507" r:id="rId50"/>
    <p:sldId id="508" r:id="rId51"/>
    <p:sldId id="509" r:id="rId52"/>
    <p:sldId id="510" r:id="rId53"/>
    <p:sldId id="511" r:id="rId54"/>
    <p:sldId id="512" r:id="rId55"/>
    <p:sldId id="513" r:id="rId56"/>
    <p:sldId id="514" r:id="rId57"/>
    <p:sldId id="515" r:id="rId58"/>
    <p:sldId id="516" r:id="rId59"/>
    <p:sldId id="614" r:id="rId60"/>
    <p:sldId id="615" r:id="rId61"/>
    <p:sldId id="616" r:id="rId62"/>
    <p:sldId id="617" r:id="rId63"/>
    <p:sldId id="619" r:id="rId64"/>
    <p:sldId id="621" r:id="rId65"/>
    <p:sldId id="271" r:id="rId66"/>
    <p:sldId id="672" r:id="rId67"/>
    <p:sldId id="673" r:id="rId68"/>
    <p:sldId id="674" r:id="rId69"/>
    <p:sldId id="675" r:id="rId70"/>
    <p:sldId id="676" r:id="rId71"/>
    <p:sldId id="415" r:id="rId72"/>
    <p:sldId id="311" r:id="rId73"/>
    <p:sldId id="686" r:id="rId74"/>
    <p:sldId id="687" r:id="rId75"/>
    <p:sldId id="688" r:id="rId76"/>
    <p:sldId id="689" r:id="rId77"/>
    <p:sldId id="679" r:id="rId78"/>
    <p:sldId id="680" r:id="rId79"/>
    <p:sldId id="681" r:id="rId80"/>
    <p:sldId id="682" r:id="rId81"/>
    <p:sldId id="519" r:id="rId82"/>
    <p:sldId id="520" r:id="rId83"/>
    <p:sldId id="690" r:id="rId84"/>
    <p:sldId id="691" r:id="rId85"/>
    <p:sldId id="440" r:id="rId86"/>
    <p:sldId id="518" r:id="rId87"/>
    <p:sldId id="517" r:id="rId88"/>
    <p:sldId id="692" r:id="rId89"/>
    <p:sldId id="694" r:id="rId90"/>
    <p:sldId id="695" r:id="rId91"/>
    <p:sldId id="521" r:id="rId92"/>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8000"/>
    <a:srgbClr val="CC3300"/>
    <a:srgbClr val="FF0066"/>
    <a:srgbClr val="0000CC"/>
    <a:srgbClr val="EBF2FF"/>
    <a:srgbClr val="AE78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28" autoAdjust="0"/>
    <p:restoredTop sz="94660"/>
  </p:normalViewPr>
  <p:slideViewPr>
    <p:cSldViewPr snapToGrid="0">
      <p:cViewPr varScale="1">
        <p:scale>
          <a:sx n="82" d="100"/>
          <a:sy n="82" d="100"/>
        </p:scale>
        <p:origin x="17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5.xml"/><Relationship Id="rId90" Type="http://schemas.openxmlformats.org/officeDocument/2006/relationships/slide" Target="slides/slide85.xml"/><Relationship Id="rId95" Type="http://schemas.openxmlformats.org/officeDocument/2006/relationships/viewProps" Target="viewProps.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slide" Target="slides/slide75.xml"/><Relationship Id="rId85" Type="http://schemas.openxmlformats.org/officeDocument/2006/relationships/slide" Target="slides/slide80.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tableStyles" Target="tableStyle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A08BF3-BF33-435E-AD16-6BD7AB9F6795}" type="datetimeFigureOut">
              <a:rPr lang="zh-TW" altLang="en-US" smtClean="0"/>
              <a:t>2021/11/18</a:t>
            </a:fld>
            <a:endParaRPr lang="zh-TW"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A83ED9-ABE5-443E-AE6F-0FF029A2BD69}" type="slidenum">
              <a:rPr lang="zh-TW" altLang="en-US" smtClean="0"/>
              <a:t>‹#›</a:t>
            </a:fld>
            <a:endParaRPr lang="zh-TW" altLang="en-US"/>
          </a:p>
        </p:txBody>
      </p:sp>
    </p:spTree>
    <p:extLst>
      <p:ext uri="{BB962C8B-B14F-4D97-AF65-F5344CB8AC3E}">
        <p14:creationId xmlns:p14="http://schemas.microsoft.com/office/powerpoint/2010/main" val="1704461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主題：數學輔導團啟航，帶領師生進入寬廣的學海</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水平線下方：輔導團名，代表由輔導團帶領建立師生數學樹的基礎。</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數學樹：由</a:t>
            </a:r>
            <a:r>
              <a:rPr lang="en-US" altLang="zh-TW" dirty="0"/>
              <a:t>1</a:t>
            </a:r>
            <a:r>
              <a:rPr lang="zh-TW" altLang="en-US" dirty="0"/>
              <a:t>開始，象徵一元復始，也象徵國小數學關鍵學習在單位，且以單位開始學習的千變萬化。學習就如同樹一樣，是長出來的。</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右上的烏雲及飛機：象徵起飛時，如低年級一般，學習不太見難度，但是，漸漸地，學習會遭遇挫折如烏雲遮，突破烏雲後，一切晴朗，任君翱翔，連雲都七彩，象徵恭賀意味。</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上方六架飛機，代表六個年級，也代表學習的六階段：小低、小中、小高、國中、高中、大學及以上</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右方</a:t>
            </a:r>
            <a:r>
              <a:rPr lang="en-US" altLang="zh-TW" dirty="0"/>
              <a:t>3</a:t>
            </a:r>
            <a:r>
              <a:rPr lang="zh-TW" altLang="en-US" dirty="0"/>
              <a:t>架飛機：一至三年級，呼應</a:t>
            </a:r>
            <a:r>
              <a:rPr lang="en-US" altLang="zh-TW" dirty="0"/>
              <a:t>92</a:t>
            </a:r>
            <a:r>
              <a:rPr lang="zh-TW" altLang="en-US" dirty="0"/>
              <a:t>年九年一貫暫綱的第一學習階段</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左方</a:t>
            </a:r>
            <a:r>
              <a:rPr lang="en-US" altLang="zh-TW" dirty="0"/>
              <a:t>2</a:t>
            </a:r>
            <a:r>
              <a:rPr lang="zh-TW" altLang="en-US" dirty="0"/>
              <a:t>架飛機：四、五年級，呼應</a:t>
            </a:r>
            <a:r>
              <a:rPr lang="en-US" altLang="zh-TW" dirty="0"/>
              <a:t>92</a:t>
            </a:r>
            <a:r>
              <a:rPr lang="zh-TW" altLang="en-US" dirty="0"/>
              <a:t>年九年一貫暫綱的第一學習階段</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a:t>中間一架小飛機：代表六年級生以習得各項能力，勇於飛向無垠的學海</a:t>
            </a:r>
            <a:endParaRPr lang="en-US" altLang="zh-TW" dirty="0"/>
          </a:p>
        </p:txBody>
      </p:sp>
      <p:sp>
        <p:nvSpPr>
          <p:cNvPr id="4" name="投影片編號版面配置區 3"/>
          <p:cNvSpPr>
            <a:spLocks noGrp="1"/>
          </p:cNvSpPr>
          <p:nvPr>
            <p:ph type="sldNum" sz="quarter" idx="10"/>
          </p:nvPr>
        </p:nvSpPr>
        <p:spPr/>
        <p:txBody>
          <a:bodyPr/>
          <a:lstStyle/>
          <a:p>
            <a:fld id="{30A83ED9-ABE5-443E-AE6F-0FF029A2BD69}" type="slidenum">
              <a:rPr lang="zh-TW" altLang="en-US" smtClean="0"/>
              <a:t>1</a:t>
            </a:fld>
            <a:endParaRPr lang="zh-TW" altLang="en-US"/>
          </a:p>
        </p:txBody>
      </p:sp>
    </p:spTree>
    <p:extLst>
      <p:ext uri="{BB962C8B-B14F-4D97-AF65-F5344CB8AC3E}">
        <p14:creationId xmlns:p14="http://schemas.microsoft.com/office/powerpoint/2010/main" val="23726159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主題：數學輔導團啟航，帶領師生進入寬廣的學海</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水平線下方：輔導團名，代表由輔導團帶領建立師生數學樹的基礎。</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數學樹：由</a:t>
            </a:r>
            <a:r>
              <a:rPr lang="en-US" altLang="zh-TW" dirty="0"/>
              <a:t>1</a:t>
            </a:r>
            <a:r>
              <a:rPr lang="zh-TW" altLang="en-US" dirty="0"/>
              <a:t>開始，象徵一元復始，也象徵國小數學關鍵學習在單位，且以單位開始學習的千變萬化。學習就如同樹一樣，是長出來的。</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右上的烏雲及飛機：象徵起飛時，如低年級一般，學習不太見難度，但是，漸漸地，學習會遭遇挫折如烏雲遮，突破烏雲後，一切晴朗，任君翱翔，連雲都七彩，象徵恭賀意味。</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上方六架飛機，代表六個年級，也代表學習的六階段：小低、小中、小高、國中、高中、大學及以上</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右方</a:t>
            </a:r>
            <a:r>
              <a:rPr lang="en-US" altLang="zh-TW" dirty="0"/>
              <a:t>3</a:t>
            </a:r>
            <a:r>
              <a:rPr lang="zh-TW" altLang="en-US" dirty="0"/>
              <a:t>架飛機：一至三年級，呼應</a:t>
            </a:r>
            <a:r>
              <a:rPr lang="en-US" altLang="zh-TW" dirty="0"/>
              <a:t>92</a:t>
            </a:r>
            <a:r>
              <a:rPr lang="zh-TW" altLang="en-US" dirty="0"/>
              <a:t>年九年一貫暫綱的第一學習階段</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t>左方</a:t>
            </a:r>
            <a:r>
              <a:rPr lang="en-US" altLang="zh-TW" dirty="0"/>
              <a:t>2</a:t>
            </a:r>
            <a:r>
              <a:rPr lang="zh-TW" altLang="en-US" dirty="0"/>
              <a:t>架飛機：四、五年級，呼應</a:t>
            </a:r>
            <a:r>
              <a:rPr lang="en-US" altLang="zh-TW" dirty="0"/>
              <a:t>92</a:t>
            </a:r>
            <a:r>
              <a:rPr lang="zh-TW" altLang="en-US" dirty="0"/>
              <a:t>年九年一貫暫綱的第一學習階段</a:t>
            </a:r>
            <a:endParaRPr lang="en-US" altLang="zh-TW" dirty="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a:t>中間一架小飛機：代表六年級生以習得各項能力，勇於飛向無垠的學海</a:t>
            </a:r>
            <a:endParaRPr lang="en-US" altLang="zh-TW"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A83ED9-ABE5-443E-AE6F-0FF029A2BD69}" type="slidenum">
              <a:rPr kumimoji="0" lang="zh-TW" altLang="en-US" sz="1200" b="0" i="0" u="none" strike="noStrike" kern="1200" cap="none" spc="0" normalizeH="0" baseline="0" noProof="0" smtClean="0">
                <a:ln>
                  <a:noFill/>
                </a:ln>
                <a:solidFill>
                  <a:prstClr val="black"/>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TW" altLang="en-US" sz="1200" b="0" i="0" u="none" strike="noStrike" kern="1200" cap="none" spc="0" normalizeH="0" baseline="0" noProof="0">
              <a:ln>
                <a:noFill/>
              </a:ln>
              <a:solidFill>
                <a:prstClr val="black"/>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2372615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1.</a:t>
            </a:r>
            <a:r>
              <a:rPr lang="zh-TW" altLang="en-US" dirty="0"/>
              <a:t>人太多，擠一下</a:t>
            </a:r>
            <a:endParaRPr lang="en-US" altLang="zh-TW" dirty="0"/>
          </a:p>
        </p:txBody>
      </p:sp>
      <p:sp>
        <p:nvSpPr>
          <p:cNvPr id="4" name="投影片編號版面配置區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A83ED9-ABE5-443E-AE6F-0FF029A2BD69}" type="slidenum">
              <a:rPr kumimoji="0" lang="zh-TW" altLang="en-US" sz="1200" b="0" i="0" u="none" strike="noStrike" kern="1200" cap="none" spc="0" normalizeH="0" baseline="0" noProof="0" smtClean="0">
                <a:ln>
                  <a:noFill/>
                </a:ln>
                <a:solidFill>
                  <a:prstClr val="black"/>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zh-TW" altLang="en-US" sz="1200" b="0" i="0" u="none" strike="noStrike" kern="1200" cap="none" spc="0" normalizeH="0" baseline="0" noProof="0">
              <a:ln>
                <a:noFill/>
              </a:ln>
              <a:solidFill>
                <a:prstClr val="black"/>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17023623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備忘稿版面配置區 2"/>
              <p:cNvSpPr>
                <a:spLocks noGrp="1"/>
              </p:cNvSpPr>
              <p:nvPr>
                <p:ph type="body" idx="1"/>
              </p:nvPr>
            </p:nvSpPr>
            <p:spPr/>
            <p:txBody>
              <a:bodyPr/>
              <a:lstStyle/>
              <a:p>
                <a:r>
                  <a:rPr lang="en-US" altLang="zh-TW" dirty="0"/>
                  <a:t>1.</a:t>
                </a:r>
                <a:r>
                  <a:rPr lang="zh-TW" altLang="en-US" dirty="0"/>
                  <a:t>強調部分與整體的關係</a:t>
                </a:r>
                <a:endParaRPr lang="en-US" altLang="zh-TW" dirty="0"/>
              </a:p>
              <a:p>
                <a:r>
                  <a:rPr lang="en-US" altLang="zh-TW" dirty="0"/>
                  <a:t>2.</a:t>
                </a:r>
                <a:r>
                  <a:rPr lang="zh-TW" altLang="en-US" dirty="0"/>
                  <a:t>摺紙、能實際切割教具</a:t>
                </a:r>
                <a:endParaRPr lang="en-US" altLang="zh-TW" dirty="0"/>
              </a:p>
              <a:p>
                <a:r>
                  <a:rPr lang="en-US" altLang="zh-TW" dirty="0"/>
                  <a:t>3.</a:t>
                </a:r>
                <a:r>
                  <a:rPr lang="zh-TW" altLang="en-US" dirty="0"/>
                  <a:t>強調單位，例如：</a:t>
                </a:r>
                <a:r>
                  <a:rPr lang="en-US" altLang="zh-TW" dirty="0"/>
                  <a:t>1</a:t>
                </a:r>
                <a:r>
                  <a:rPr lang="zh-TW" altLang="en-US" dirty="0">
                    <a:solidFill>
                      <a:srgbClr val="FF0000"/>
                    </a:solidFill>
                  </a:rPr>
                  <a:t>片</a:t>
                </a:r>
                <a:r>
                  <a:rPr lang="zh-TW" altLang="en-US" dirty="0"/>
                  <a:t>是</a:t>
                </a:r>
                <a14:m>
                  <m:oMath xmlns:m="http://schemas.openxmlformats.org/officeDocument/2006/math">
                    <m:f>
                      <m:fPr>
                        <m:ctrlPr>
                          <a:rPr lang="en-US" altLang="zh-TW" i="1" smtClean="0">
                            <a:latin typeface="Cambria Math" panose="02040503050406030204" pitchFamily="18" charset="0"/>
                          </a:rPr>
                        </m:ctrlPr>
                      </m:fPr>
                      <m:num>
                        <m:r>
                          <a:rPr lang="en-US" altLang="zh-TW" b="0" i="1" smtClean="0">
                            <a:latin typeface="Cambria Math" panose="02040503050406030204" pitchFamily="18" charset="0"/>
                          </a:rPr>
                          <m:t>1</m:t>
                        </m:r>
                      </m:num>
                      <m:den>
                        <m:r>
                          <a:rPr lang="en-US" altLang="zh-TW" b="0" i="1" smtClean="0">
                            <a:latin typeface="Cambria Math" panose="02040503050406030204" pitchFamily="18" charset="0"/>
                          </a:rPr>
                          <m:t>4</m:t>
                        </m:r>
                      </m:den>
                    </m:f>
                    <m:r>
                      <a:rPr lang="zh-TW" altLang="en-US" i="1" smtClean="0">
                        <a:latin typeface="Cambria Math" panose="02040503050406030204" pitchFamily="18" charset="0"/>
                      </a:rPr>
                      <m:t>個披薩，</m:t>
                    </m:r>
                  </m:oMath>
                </a14:m>
                <a:r>
                  <a:rPr lang="zh-TW" altLang="en-US" dirty="0"/>
                  <a:t>其中的「個」，不要每次都幫學生填好。</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dirty="0"/>
                  <a:t>4.</a:t>
                </a:r>
                <a:r>
                  <a:rPr lang="zh-TW" altLang="zh-TW" dirty="0"/>
                  <a:t>教學時若能給予多種不同的情境（包含連續量與離散量）更能建立孩子分數的概念。</a:t>
                </a:r>
              </a:p>
            </p:txBody>
          </p:sp>
        </mc:Choice>
        <mc:Fallback xmlns="">
          <p:sp>
            <p:nvSpPr>
              <p:cNvPr id="3" name="備忘稿版面配置區 2"/>
              <p:cNvSpPr>
                <a:spLocks noGrp="1"/>
              </p:cNvSpPr>
              <p:nvPr>
                <p:ph type="body" idx="1"/>
              </p:nvPr>
            </p:nvSpPr>
            <p:spPr/>
            <p:txBody>
              <a:bodyPr/>
              <a:lstStyle/>
              <a:p>
                <a:r>
                  <a:rPr lang="en-US" altLang="zh-TW" dirty="0"/>
                  <a:t>1.</a:t>
                </a:r>
                <a:r>
                  <a:rPr lang="zh-TW" altLang="en-US" dirty="0"/>
                  <a:t>強調部分與整體的關係</a:t>
                </a:r>
                <a:endParaRPr lang="en-US" altLang="zh-TW" dirty="0"/>
              </a:p>
              <a:p>
                <a:r>
                  <a:rPr lang="en-US" altLang="zh-TW" dirty="0"/>
                  <a:t>2.</a:t>
                </a:r>
                <a:r>
                  <a:rPr lang="zh-TW" altLang="en-US" dirty="0"/>
                  <a:t>摺紙、能實際切割教具</a:t>
                </a:r>
                <a:endParaRPr lang="en-US" altLang="zh-TW" dirty="0"/>
              </a:p>
              <a:p>
                <a:r>
                  <a:rPr lang="en-US" altLang="zh-TW" dirty="0"/>
                  <a:t>3.</a:t>
                </a:r>
                <a:r>
                  <a:rPr lang="zh-TW" altLang="en-US" dirty="0"/>
                  <a:t>強調單位，例如：</a:t>
                </a:r>
                <a:r>
                  <a:rPr lang="en-US" altLang="zh-TW" dirty="0"/>
                  <a:t>1</a:t>
                </a:r>
                <a:r>
                  <a:rPr lang="zh-TW" altLang="en-US" dirty="0">
                    <a:solidFill>
                      <a:srgbClr val="FF0000"/>
                    </a:solidFill>
                  </a:rPr>
                  <a:t>片</a:t>
                </a:r>
                <a:r>
                  <a:rPr lang="zh-TW" altLang="en-US" dirty="0"/>
                  <a:t>是</a:t>
                </a:r>
                <a:r>
                  <a:rPr lang="en-US" altLang="zh-TW" b="0" i="0">
                    <a:latin typeface="Cambria Math" panose="02040503050406030204" pitchFamily="18" charset="0"/>
                  </a:rPr>
                  <a:t>1/4</a:t>
                </a:r>
                <a:r>
                  <a:rPr lang="zh-TW" altLang="en-US" b="0" i="0">
                    <a:latin typeface="Cambria Math" panose="02040503050406030204" pitchFamily="18" charset="0"/>
                  </a:rPr>
                  <a:t> </a:t>
                </a:r>
                <a:r>
                  <a:rPr lang="zh-TW" altLang="en-US" i="0">
                    <a:latin typeface="Cambria Math" panose="02040503050406030204" pitchFamily="18" charset="0"/>
                  </a:rPr>
                  <a:t>個披薩，</a:t>
                </a:r>
                <a:r>
                  <a:rPr lang="zh-TW" altLang="en-US" dirty="0"/>
                  <a:t>其中的「個」，不要每次都幫學生填好。</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dirty="0"/>
                  <a:t>4.</a:t>
                </a:r>
                <a:r>
                  <a:rPr lang="zh-TW" altLang="zh-TW" dirty="0"/>
                  <a:t>教學時若能給予多種不同的情境（包含連續量與離散量）更能建立孩子分數的概念。</a:t>
                </a:r>
              </a:p>
            </p:txBody>
          </p:sp>
        </mc:Fallback>
      </mc:AlternateContent>
      <p:sp>
        <p:nvSpPr>
          <p:cNvPr id="4" name="投影片編號版面配置區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A83ED9-ABE5-443E-AE6F-0FF029A2BD69}" type="slidenum">
              <a:rPr kumimoji="0" lang="zh-TW" altLang="en-US" sz="1200" b="0" i="0" u="none" strike="noStrike" kern="1200" cap="none" spc="0" normalizeH="0" baseline="0" noProof="0" smtClean="0">
                <a:ln>
                  <a:noFill/>
                </a:ln>
                <a:solidFill>
                  <a:prstClr val="black"/>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zh-TW" altLang="en-US" sz="1200" b="0" i="0" u="none" strike="noStrike" kern="1200" cap="none" spc="0" normalizeH="0" baseline="0" noProof="0">
              <a:ln>
                <a:noFill/>
              </a:ln>
              <a:solidFill>
                <a:prstClr val="black"/>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1366988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F9F065-689A-466E-BD11-B2247B6A4D2F}" type="slidenum">
              <a:rPr kumimoji="0" lang="zh-TW" altLang="en-US" sz="1200" b="0" i="0" u="none" strike="noStrike" kern="1200" cap="none" spc="0" normalizeH="0" baseline="0" noProof="0" smtClean="0">
                <a:ln>
                  <a:noFill/>
                </a:ln>
                <a:solidFill>
                  <a:prstClr val="black"/>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zh-TW" altLang="en-US" sz="1200" b="0" i="0" u="none" strike="noStrike" kern="1200" cap="none" spc="0" normalizeH="0" baseline="0" noProof="0">
              <a:ln>
                <a:noFill/>
              </a:ln>
              <a:solidFill>
                <a:prstClr val="black"/>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3294572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F9F065-689A-466E-BD11-B2247B6A4D2F}" type="slidenum">
              <a:rPr kumimoji="0" lang="zh-TW" altLang="en-US" sz="1200" b="0" i="0" u="none" strike="noStrike" kern="1200" cap="none" spc="0" normalizeH="0" baseline="0" noProof="0" smtClean="0">
                <a:ln>
                  <a:noFill/>
                </a:ln>
                <a:solidFill>
                  <a:prstClr val="black"/>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zh-TW" altLang="en-US" sz="1200" b="0" i="0" u="none" strike="noStrike" kern="1200" cap="none" spc="0" normalizeH="0" baseline="0" noProof="0">
              <a:ln>
                <a:noFill/>
              </a:ln>
              <a:solidFill>
                <a:prstClr val="black"/>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84075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F9F065-689A-466E-BD11-B2247B6A4D2F}" type="slidenum">
              <a:rPr kumimoji="0" lang="zh-TW" altLang="en-US" sz="1200" b="0" i="0" u="none" strike="noStrike" kern="1200" cap="none" spc="0" normalizeH="0" baseline="0" noProof="0" smtClean="0">
                <a:ln>
                  <a:noFill/>
                </a:ln>
                <a:solidFill>
                  <a:prstClr val="black"/>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zh-TW" altLang="en-US" sz="1200" b="0" i="0" u="none" strike="noStrike" kern="1200" cap="none" spc="0" normalizeH="0" baseline="0" noProof="0">
              <a:ln>
                <a:noFill/>
              </a:ln>
              <a:solidFill>
                <a:prstClr val="black"/>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4041081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Master" Target="../slideMasters/slideMaster3.xml"/><Relationship Id="rId1" Type="http://schemas.openxmlformats.org/officeDocument/2006/relationships/themeOverride" Target="../theme/themeOverride1.xml"/><Relationship Id="rId5" Type="http://schemas.openxmlformats.org/officeDocument/2006/relationships/image" Target="../media/image6.jpeg"/><Relationship Id="rId4" Type="http://schemas.openxmlformats.org/officeDocument/2006/relationships/image" Target="../media/image5.jpeg"/></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Master" Target="../slideMasters/slideMaster3.xml"/><Relationship Id="rId1" Type="http://schemas.openxmlformats.org/officeDocument/2006/relationships/themeOverride" Target="../theme/themeOverride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2B89F6C-9BAF-4ED1-9AD7-710539207F2E}"/>
              </a:ext>
            </a:extLst>
          </p:cNvPr>
          <p:cNvSpPr>
            <a:spLocks noGrp="1"/>
          </p:cNvSpPr>
          <p:nvPr>
            <p:ph type="ctrTitle"/>
          </p:nvPr>
        </p:nvSpPr>
        <p:spPr>
          <a:xfrm>
            <a:off x="1524000" y="1122363"/>
            <a:ext cx="9144000" cy="2387600"/>
          </a:xfrm>
        </p:spPr>
        <p:txBody>
          <a:bodyPr anchor="b"/>
          <a:lstStyle>
            <a:lvl1pPr algn="ctr">
              <a:defRPr sz="6000"/>
            </a:lvl1pPr>
          </a:lstStyle>
          <a:p>
            <a:r>
              <a:rPr lang="zh-TW" altLang="en-US"/>
              <a:t>按一下以編輯母片標題樣式</a:t>
            </a:r>
          </a:p>
        </p:txBody>
      </p:sp>
      <p:sp>
        <p:nvSpPr>
          <p:cNvPr id="3" name="副標題 2">
            <a:extLst>
              <a:ext uri="{FF2B5EF4-FFF2-40B4-BE49-F238E27FC236}">
                <a16:creationId xmlns:a16="http://schemas.microsoft.com/office/drawing/2014/main" id="{1E93535F-816C-4037-A3F3-9581B455D4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p>
        </p:txBody>
      </p:sp>
      <p:sp>
        <p:nvSpPr>
          <p:cNvPr id="4" name="日期版面配置區 3">
            <a:extLst>
              <a:ext uri="{FF2B5EF4-FFF2-40B4-BE49-F238E27FC236}">
                <a16:creationId xmlns:a16="http://schemas.microsoft.com/office/drawing/2014/main" id="{7E9BFE3E-2EEC-4EA3-9039-C6265F690940}"/>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5" name="頁尾版面配置區 4">
            <a:extLst>
              <a:ext uri="{FF2B5EF4-FFF2-40B4-BE49-F238E27FC236}">
                <a16:creationId xmlns:a16="http://schemas.microsoft.com/office/drawing/2014/main" id="{8F2D0407-1559-45FD-913B-3688040E304E}"/>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30D18D5F-D386-4203-A9E4-67C9ED2BAEF7}"/>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1873215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0526C83-FEB5-4835-BBC8-B799AE474E7A}"/>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E1F9A3FD-9493-4967-9C09-D9109A6144A7}"/>
              </a:ext>
            </a:extLst>
          </p:cNvPr>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8DEFC894-F479-4A13-815B-EC6F297DD29F}"/>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5" name="頁尾版面配置區 4">
            <a:extLst>
              <a:ext uri="{FF2B5EF4-FFF2-40B4-BE49-F238E27FC236}">
                <a16:creationId xmlns:a16="http://schemas.microsoft.com/office/drawing/2014/main" id="{ADC760F1-FF68-481E-A2BC-4EC06DB19877}"/>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27258E39-E2BF-4CE0-95AA-C9252D4E235C}"/>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27070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6FEBD67-D7CA-4CA0-860E-6130F719D785}"/>
              </a:ext>
            </a:extLst>
          </p:cNvPr>
          <p:cNvSpPr>
            <a:spLocks noGrp="1"/>
          </p:cNvSpPr>
          <p:nvPr>
            <p:ph type="title"/>
          </p:nvPr>
        </p:nvSpPr>
        <p:spPr>
          <a:xfrm>
            <a:off x="831850" y="1709738"/>
            <a:ext cx="10515600" cy="2852737"/>
          </a:xfrm>
        </p:spPr>
        <p:txBody>
          <a:bodyPr anchor="b"/>
          <a:lstStyle>
            <a:lvl1pPr>
              <a:defRPr sz="6000"/>
            </a:lvl1pPr>
          </a:lstStyle>
          <a:p>
            <a:r>
              <a:rPr lang="zh-TW" altLang="en-US"/>
              <a:t>按一下以編輯母片標題樣式</a:t>
            </a:r>
          </a:p>
        </p:txBody>
      </p:sp>
      <p:sp>
        <p:nvSpPr>
          <p:cNvPr id="3" name="文字版面配置區 2">
            <a:extLst>
              <a:ext uri="{FF2B5EF4-FFF2-40B4-BE49-F238E27FC236}">
                <a16:creationId xmlns:a16="http://schemas.microsoft.com/office/drawing/2014/main" id="{3494EB6F-1BCE-4FF3-A1FC-BE0BF3259B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編輯母片文字樣式</a:t>
            </a:r>
          </a:p>
        </p:txBody>
      </p:sp>
      <p:sp>
        <p:nvSpPr>
          <p:cNvPr id="4" name="日期版面配置區 3">
            <a:extLst>
              <a:ext uri="{FF2B5EF4-FFF2-40B4-BE49-F238E27FC236}">
                <a16:creationId xmlns:a16="http://schemas.microsoft.com/office/drawing/2014/main" id="{3D40B504-A3EB-49D0-9496-0EC5DF55F75A}"/>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5" name="頁尾版面配置區 4">
            <a:extLst>
              <a:ext uri="{FF2B5EF4-FFF2-40B4-BE49-F238E27FC236}">
                <a16:creationId xmlns:a16="http://schemas.microsoft.com/office/drawing/2014/main" id="{CEF158D1-80F1-4DF3-83F7-9AF64B0F087D}"/>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A4613EC2-A037-4657-A507-6178A51488BD}"/>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3851161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976D855-6A45-484A-8E1C-D8B68E2B19FD}"/>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FAF261B0-A4FC-458A-812E-3BF1C37F2178}"/>
              </a:ext>
            </a:extLst>
          </p:cNvPr>
          <p:cNvSpPr>
            <a:spLocks noGrp="1"/>
          </p:cNvSpPr>
          <p:nvPr>
            <p:ph sz="half" idx="1"/>
          </p:nvPr>
        </p:nvSpPr>
        <p:spPr>
          <a:xfrm>
            <a:off x="838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a:extLst>
              <a:ext uri="{FF2B5EF4-FFF2-40B4-BE49-F238E27FC236}">
                <a16:creationId xmlns:a16="http://schemas.microsoft.com/office/drawing/2014/main" id="{88FEA192-944E-47B7-B492-E07EBE33EAD0}"/>
              </a:ext>
            </a:extLst>
          </p:cNvPr>
          <p:cNvSpPr>
            <a:spLocks noGrp="1"/>
          </p:cNvSpPr>
          <p:nvPr>
            <p:ph sz="half" idx="2"/>
          </p:nvPr>
        </p:nvSpPr>
        <p:spPr>
          <a:xfrm>
            <a:off x="6172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a16="http://schemas.microsoft.com/office/drawing/2014/main" id="{25835071-B326-418B-85AB-E366E6A8C452}"/>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6" name="頁尾版面配置區 5">
            <a:extLst>
              <a:ext uri="{FF2B5EF4-FFF2-40B4-BE49-F238E27FC236}">
                <a16:creationId xmlns:a16="http://schemas.microsoft.com/office/drawing/2014/main" id="{D66AAD32-9D13-4F1C-BEE4-87751EF60136}"/>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4B187EA6-45D7-4086-A778-F147C5CE3DEF}"/>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1914427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177B62D-631D-4A00-9DEB-E6E3F55FD455}"/>
              </a:ext>
            </a:extLst>
          </p:cNvPr>
          <p:cNvSpPr>
            <a:spLocks noGrp="1"/>
          </p:cNvSpPr>
          <p:nvPr>
            <p:ph type="title"/>
          </p:nvPr>
        </p:nvSpPr>
        <p:spPr>
          <a:xfrm>
            <a:off x="839788" y="365125"/>
            <a:ext cx="10515600" cy="1325563"/>
          </a:xfrm>
        </p:spPr>
        <p:txBody>
          <a:bodyPr/>
          <a:lstStyle/>
          <a:p>
            <a:r>
              <a:rPr lang="zh-TW" altLang="en-US"/>
              <a:t>按一下以編輯母片標題樣式</a:t>
            </a:r>
          </a:p>
        </p:txBody>
      </p:sp>
      <p:sp>
        <p:nvSpPr>
          <p:cNvPr id="3" name="文字版面配置區 2">
            <a:extLst>
              <a:ext uri="{FF2B5EF4-FFF2-40B4-BE49-F238E27FC236}">
                <a16:creationId xmlns:a16="http://schemas.microsoft.com/office/drawing/2014/main" id="{A8B2B32B-7D2A-4BFA-A000-D422F188E0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內容版面配置區 3">
            <a:extLst>
              <a:ext uri="{FF2B5EF4-FFF2-40B4-BE49-F238E27FC236}">
                <a16:creationId xmlns:a16="http://schemas.microsoft.com/office/drawing/2014/main" id="{2FC23B0A-83B5-4CCE-B529-4452B28150BD}"/>
              </a:ext>
            </a:extLst>
          </p:cNvPr>
          <p:cNvSpPr>
            <a:spLocks noGrp="1"/>
          </p:cNvSpPr>
          <p:nvPr>
            <p:ph sz="half" idx="2"/>
          </p:nvPr>
        </p:nvSpPr>
        <p:spPr>
          <a:xfrm>
            <a:off x="839788" y="2505075"/>
            <a:ext cx="5157787"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a16="http://schemas.microsoft.com/office/drawing/2014/main" id="{A68424C5-9FC7-4BD6-BAE3-A0498B357A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內容版面配置區 5">
            <a:extLst>
              <a:ext uri="{FF2B5EF4-FFF2-40B4-BE49-F238E27FC236}">
                <a16:creationId xmlns:a16="http://schemas.microsoft.com/office/drawing/2014/main" id="{C5F8C59B-C996-496E-8BE3-E6C9EE947050}"/>
              </a:ext>
            </a:extLst>
          </p:cNvPr>
          <p:cNvSpPr>
            <a:spLocks noGrp="1"/>
          </p:cNvSpPr>
          <p:nvPr>
            <p:ph sz="quarter" idx="4"/>
          </p:nvPr>
        </p:nvSpPr>
        <p:spPr>
          <a:xfrm>
            <a:off x="6172200" y="2505075"/>
            <a:ext cx="5183188"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a16="http://schemas.microsoft.com/office/drawing/2014/main" id="{1A8D36CD-42A8-448F-A91E-9C856EF4391F}"/>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8" name="頁尾版面配置區 7">
            <a:extLst>
              <a:ext uri="{FF2B5EF4-FFF2-40B4-BE49-F238E27FC236}">
                <a16:creationId xmlns:a16="http://schemas.microsoft.com/office/drawing/2014/main" id="{9ABD2011-9E8A-43BE-B2A5-1113198AD46C}"/>
              </a:ext>
            </a:extLst>
          </p:cNvPr>
          <p:cNvSpPr>
            <a:spLocks noGrp="1"/>
          </p:cNvSpPr>
          <p:nvPr>
            <p:ph type="ftr" sz="quarter" idx="11"/>
          </p:nvPr>
        </p:nvSpPr>
        <p:spPr/>
        <p:txBody>
          <a:bodyPr/>
          <a:lstStyle/>
          <a:p>
            <a:endParaRPr lang="zh-TW" altLang="en-US"/>
          </a:p>
        </p:txBody>
      </p:sp>
      <p:sp>
        <p:nvSpPr>
          <p:cNvPr id="9" name="投影片編號版面配置區 8">
            <a:extLst>
              <a:ext uri="{FF2B5EF4-FFF2-40B4-BE49-F238E27FC236}">
                <a16:creationId xmlns:a16="http://schemas.microsoft.com/office/drawing/2014/main" id="{9CD195F1-899D-4FD1-A3E7-7B478330EC3F}"/>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721596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0285C5C-F848-4F51-BF03-82347CD6DC1E}"/>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32062ED2-4267-49B2-9E7E-52704DD07B4A}"/>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4" name="頁尾版面配置區 3">
            <a:extLst>
              <a:ext uri="{FF2B5EF4-FFF2-40B4-BE49-F238E27FC236}">
                <a16:creationId xmlns:a16="http://schemas.microsoft.com/office/drawing/2014/main" id="{395AC677-2935-41B7-B263-A662978427F7}"/>
              </a:ext>
            </a:extLst>
          </p:cNvPr>
          <p:cNvSpPr>
            <a:spLocks noGrp="1"/>
          </p:cNvSpPr>
          <p:nvPr>
            <p:ph type="ftr" sz="quarter" idx="11"/>
          </p:nvPr>
        </p:nvSpPr>
        <p:spPr/>
        <p:txBody>
          <a:bodyPr/>
          <a:lstStyle/>
          <a:p>
            <a:endParaRPr lang="zh-TW" altLang="en-US"/>
          </a:p>
        </p:txBody>
      </p:sp>
      <p:sp>
        <p:nvSpPr>
          <p:cNvPr id="5" name="投影片編號版面配置區 4">
            <a:extLst>
              <a:ext uri="{FF2B5EF4-FFF2-40B4-BE49-F238E27FC236}">
                <a16:creationId xmlns:a16="http://schemas.microsoft.com/office/drawing/2014/main" id="{397A0F58-E51F-4B19-AFF8-72A06DEDB8F0}"/>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2746804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23A79D40-A6DB-4092-B0AA-5F65E60BCD2D}"/>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3" name="頁尾版面配置區 2">
            <a:extLst>
              <a:ext uri="{FF2B5EF4-FFF2-40B4-BE49-F238E27FC236}">
                <a16:creationId xmlns:a16="http://schemas.microsoft.com/office/drawing/2014/main" id="{6F12F2C9-B351-49A6-8E44-F2F33770A31C}"/>
              </a:ext>
            </a:extLst>
          </p:cNvPr>
          <p:cNvSpPr>
            <a:spLocks noGrp="1"/>
          </p:cNvSpPr>
          <p:nvPr>
            <p:ph type="ftr" sz="quarter" idx="11"/>
          </p:nvPr>
        </p:nvSpPr>
        <p:spPr/>
        <p:txBody>
          <a:bodyPr/>
          <a:lstStyle/>
          <a:p>
            <a:endParaRPr lang="zh-TW" altLang="en-US"/>
          </a:p>
        </p:txBody>
      </p:sp>
      <p:sp>
        <p:nvSpPr>
          <p:cNvPr id="4" name="投影片編號版面配置區 3">
            <a:extLst>
              <a:ext uri="{FF2B5EF4-FFF2-40B4-BE49-F238E27FC236}">
                <a16:creationId xmlns:a16="http://schemas.microsoft.com/office/drawing/2014/main" id="{CD624ABA-C1C4-4DC9-9940-E03C47E3C988}"/>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3503891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2BC409A-79E7-4D8A-8744-E3E7B722BA6A}"/>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內容版面配置區 2">
            <a:extLst>
              <a:ext uri="{FF2B5EF4-FFF2-40B4-BE49-F238E27FC236}">
                <a16:creationId xmlns:a16="http://schemas.microsoft.com/office/drawing/2014/main" id="{56000F7F-16A0-40FA-8824-2E8C2B1912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a16="http://schemas.microsoft.com/office/drawing/2014/main" id="{7AFA843A-2206-4FAA-9F9C-3A6C577FC7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a:extLst>
              <a:ext uri="{FF2B5EF4-FFF2-40B4-BE49-F238E27FC236}">
                <a16:creationId xmlns:a16="http://schemas.microsoft.com/office/drawing/2014/main" id="{F85B77FD-DA6C-4FD8-BCB8-B4AC77B16D63}"/>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6" name="頁尾版面配置區 5">
            <a:extLst>
              <a:ext uri="{FF2B5EF4-FFF2-40B4-BE49-F238E27FC236}">
                <a16:creationId xmlns:a16="http://schemas.microsoft.com/office/drawing/2014/main" id="{D0E0F3CB-487E-422B-ADAB-0D511DF2C0A4}"/>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201042CF-FE0F-4552-B0F8-FF955B974914}"/>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4282415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E688D78-92B7-484D-A3A1-4595235FD4FF}"/>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圖片版面配置區 2">
            <a:extLst>
              <a:ext uri="{FF2B5EF4-FFF2-40B4-BE49-F238E27FC236}">
                <a16:creationId xmlns:a16="http://schemas.microsoft.com/office/drawing/2014/main" id="{0D6741F8-7712-456C-8977-8606F8EFDC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a:extLst>
              <a:ext uri="{FF2B5EF4-FFF2-40B4-BE49-F238E27FC236}">
                <a16:creationId xmlns:a16="http://schemas.microsoft.com/office/drawing/2014/main" id="{7C1E4398-A7D5-4ADA-B03C-87D50C16A3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a:extLst>
              <a:ext uri="{FF2B5EF4-FFF2-40B4-BE49-F238E27FC236}">
                <a16:creationId xmlns:a16="http://schemas.microsoft.com/office/drawing/2014/main" id="{7A83B601-6BF0-429D-9F3E-6B5ACCA087D7}"/>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6" name="頁尾版面配置區 5">
            <a:extLst>
              <a:ext uri="{FF2B5EF4-FFF2-40B4-BE49-F238E27FC236}">
                <a16:creationId xmlns:a16="http://schemas.microsoft.com/office/drawing/2014/main" id="{CFE7A8F7-4D8D-43AE-84A1-8CB73AC28A13}"/>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841D7803-B996-4E89-8977-A4E33B118EAC}"/>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3660676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C8CB579-326A-4D42-9EAA-43268DEC0459}"/>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a16="http://schemas.microsoft.com/office/drawing/2014/main" id="{6C90A244-900E-46C4-A52B-274867454B99}"/>
              </a:ext>
            </a:extLst>
          </p:cNvPr>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CE311DFB-184F-44D9-9A30-F5430251473A}"/>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5" name="頁尾版面配置區 4">
            <a:extLst>
              <a:ext uri="{FF2B5EF4-FFF2-40B4-BE49-F238E27FC236}">
                <a16:creationId xmlns:a16="http://schemas.microsoft.com/office/drawing/2014/main" id="{A04801AB-8E98-42A7-8FA8-B7F136D722C1}"/>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4EB10738-49DC-4C69-8866-CC4CE0F7D17D}"/>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3840966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31E32CC5-1EE2-4BE1-99F0-ED05B45341D4}"/>
              </a:ext>
            </a:extLst>
          </p:cNvPr>
          <p:cNvSpPr>
            <a:spLocks noGrp="1"/>
          </p:cNvSpPr>
          <p:nvPr>
            <p:ph type="title" orient="vert"/>
          </p:nvPr>
        </p:nvSpPr>
        <p:spPr>
          <a:xfrm>
            <a:off x="8724900" y="365125"/>
            <a:ext cx="2628900" cy="5811838"/>
          </a:xfrm>
        </p:spPr>
        <p:txBody>
          <a:bodyPr vert="eaVert"/>
          <a:lstStyle/>
          <a:p>
            <a:r>
              <a:rPr lang="zh-TW" altLang="en-US"/>
              <a:t>按一下以編輯母片標題樣式</a:t>
            </a:r>
          </a:p>
        </p:txBody>
      </p:sp>
      <p:sp>
        <p:nvSpPr>
          <p:cNvPr id="3" name="直排文字版面配置區 2">
            <a:extLst>
              <a:ext uri="{FF2B5EF4-FFF2-40B4-BE49-F238E27FC236}">
                <a16:creationId xmlns:a16="http://schemas.microsoft.com/office/drawing/2014/main" id="{F9F83C5E-F59A-4CC7-9208-F3FF4DE21DDC}"/>
              </a:ext>
            </a:extLst>
          </p:cNvPr>
          <p:cNvSpPr>
            <a:spLocks noGrp="1"/>
          </p:cNvSpPr>
          <p:nvPr>
            <p:ph type="body" orient="vert" idx="1"/>
          </p:nvPr>
        </p:nvSpPr>
        <p:spPr>
          <a:xfrm>
            <a:off x="838200" y="365125"/>
            <a:ext cx="7734300" cy="5811838"/>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D52EF645-A3B4-403C-BABC-36C736CC7A3E}"/>
              </a:ext>
            </a:extLst>
          </p:cNvPr>
          <p:cNvSpPr>
            <a:spLocks noGrp="1"/>
          </p:cNvSpPr>
          <p:nvPr>
            <p:ph type="dt" sz="half" idx="10"/>
          </p:nvPr>
        </p:nvSpPr>
        <p:spPr/>
        <p:txBody>
          <a:bodyPr/>
          <a:lstStyle/>
          <a:p>
            <a:fld id="{BE504FEE-5CB2-4FEC-B71F-0027AD9EF48D}" type="datetimeFigureOut">
              <a:rPr lang="zh-TW" altLang="en-US" smtClean="0"/>
              <a:t>2021/11/18</a:t>
            </a:fld>
            <a:endParaRPr lang="zh-TW" altLang="en-US"/>
          </a:p>
        </p:txBody>
      </p:sp>
      <p:sp>
        <p:nvSpPr>
          <p:cNvPr id="5" name="頁尾版面配置區 4">
            <a:extLst>
              <a:ext uri="{FF2B5EF4-FFF2-40B4-BE49-F238E27FC236}">
                <a16:creationId xmlns:a16="http://schemas.microsoft.com/office/drawing/2014/main" id="{301CFE64-E170-4DBC-AC56-3156FB7191A1}"/>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2AB60569-1F87-42D2-81D3-A9F0433BF460}"/>
              </a:ext>
            </a:extLst>
          </p:cNvPr>
          <p:cNvSpPr>
            <a:spLocks noGrp="1"/>
          </p:cNvSpPr>
          <p:nvPr>
            <p:ph type="sldNum" sz="quarter" idx="12"/>
          </p:nvPr>
        </p:nvSpPr>
        <p:spPr/>
        <p:txBody>
          <a:body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5806562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11/18/2021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050512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8" name="任意多边形: 形状 7">
            <a:extLst>
              <a:ext uri="{FF2B5EF4-FFF2-40B4-BE49-F238E27FC236}">
                <a16:creationId xmlns:a16="http://schemas.microsoft.com/office/drawing/2014/main" id="{989074C9-A664-44C7-8C8D-A503BD611D4F}"/>
              </a:ext>
            </a:extLst>
          </p:cNvPr>
          <p:cNvSpPr>
            <a:spLocks noGrp="1"/>
          </p:cNvSpPr>
          <p:nvPr>
            <p:ph type="pic" sz="quarter" idx="10"/>
          </p:nvPr>
        </p:nvSpPr>
        <p:spPr>
          <a:xfrm>
            <a:off x="6856413" y="1612428"/>
            <a:ext cx="3976688" cy="1734395"/>
          </a:xfrm>
          <a:custGeom>
            <a:avLst/>
            <a:gdLst>
              <a:gd name="connsiteX0" fmla="*/ 112857 w 3976688"/>
              <a:gd name="connsiteY0" fmla="*/ 0 h 1734395"/>
              <a:gd name="connsiteX1" fmla="*/ 3863831 w 3976688"/>
              <a:gd name="connsiteY1" fmla="*/ 0 h 1734395"/>
              <a:gd name="connsiteX2" fmla="*/ 3976688 w 3976688"/>
              <a:gd name="connsiteY2" fmla="*/ 112857 h 1734395"/>
              <a:gd name="connsiteX3" fmla="*/ 3976688 w 3976688"/>
              <a:gd name="connsiteY3" fmla="*/ 1621538 h 1734395"/>
              <a:gd name="connsiteX4" fmla="*/ 3863831 w 3976688"/>
              <a:gd name="connsiteY4" fmla="*/ 1734395 h 1734395"/>
              <a:gd name="connsiteX5" fmla="*/ 112857 w 3976688"/>
              <a:gd name="connsiteY5" fmla="*/ 1734395 h 1734395"/>
              <a:gd name="connsiteX6" fmla="*/ 0 w 3976688"/>
              <a:gd name="connsiteY6" fmla="*/ 1621538 h 1734395"/>
              <a:gd name="connsiteX7" fmla="*/ 0 w 3976688"/>
              <a:gd name="connsiteY7" fmla="*/ 112857 h 1734395"/>
              <a:gd name="connsiteX8" fmla="*/ 112857 w 3976688"/>
              <a:gd name="connsiteY8" fmla="*/ 0 h 1734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76688" h="1734395">
                <a:moveTo>
                  <a:pt x="112857" y="0"/>
                </a:moveTo>
                <a:lnTo>
                  <a:pt x="3863831" y="0"/>
                </a:lnTo>
                <a:cubicBezTo>
                  <a:pt x="3926160" y="0"/>
                  <a:pt x="3976688" y="50528"/>
                  <a:pt x="3976688" y="112857"/>
                </a:cubicBezTo>
                <a:lnTo>
                  <a:pt x="3976688" y="1621538"/>
                </a:lnTo>
                <a:cubicBezTo>
                  <a:pt x="3976688" y="1683867"/>
                  <a:pt x="3926160" y="1734395"/>
                  <a:pt x="3863831" y="1734395"/>
                </a:cubicBezTo>
                <a:lnTo>
                  <a:pt x="112857" y="1734395"/>
                </a:lnTo>
                <a:cubicBezTo>
                  <a:pt x="50528" y="1734395"/>
                  <a:pt x="0" y="1683867"/>
                  <a:pt x="0" y="1621538"/>
                </a:cubicBezTo>
                <a:lnTo>
                  <a:pt x="0" y="112857"/>
                </a:lnTo>
                <a:cubicBezTo>
                  <a:pt x="0" y="50528"/>
                  <a:pt x="50528" y="0"/>
                  <a:pt x="112857" y="0"/>
                </a:cubicBezTo>
                <a:close/>
              </a:path>
            </a:pathLst>
          </a:custGeom>
        </p:spPr>
        <p:txBody>
          <a:bodyPr wrap="square">
            <a:noAutofit/>
          </a:bodyPr>
          <a:lstStyle/>
          <a:p>
            <a:endParaRPr lang="zh-CN" altLang="en-US"/>
          </a:p>
        </p:txBody>
      </p:sp>
      <p:sp>
        <p:nvSpPr>
          <p:cNvPr id="9" name="任意多边形: 形状 8">
            <a:extLst>
              <a:ext uri="{FF2B5EF4-FFF2-40B4-BE49-F238E27FC236}">
                <a16:creationId xmlns:a16="http://schemas.microsoft.com/office/drawing/2014/main" id="{E619FCF9-3191-46FA-864C-4F186B75B749}"/>
              </a:ext>
            </a:extLst>
          </p:cNvPr>
          <p:cNvSpPr>
            <a:spLocks noGrp="1"/>
          </p:cNvSpPr>
          <p:nvPr>
            <p:ph type="pic" sz="quarter" idx="11"/>
          </p:nvPr>
        </p:nvSpPr>
        <p:spPr>
          <a:xfrm>
            <a:off x="6856413" y="4006005"/>
            <a:ext cx="3976688" cy="1734395"/>
          </a:xfrm>
          <a:custGeom>
            <a:avLst/>
            <a:gdLst>
              <a:gd name="connsiteX0" fmla="*/ 112857 w 3976688"/>
              <a:gd name="connsiteY0" fmla="*/ 0 h 1734395"/>
              <a:gd name="connsiteX1" fmla="*/ 3863831 w 3976688"/>
              <a:gd name="connsiteY1" fmla="*/ 0 h 1734395"/>
              <a:gd name="connsiteX2" fmla="*/ 3976688 w 3976688"/>
              <a:gd name="connsiteY2" fmla="*/ 112857 h 1734395"/>
              <a:gd name="connsiteX3" fmla="*/ 3976688 w 3976688"/>
              <a:gd name="connsiteY3" fmla="*/ 1621538 h 1734395"/>
              <a:gd name="connsiteX4" fmla="*/ 3863831 w 3976688"/>
              <a:gd name="connsiteY4" fmla="*/ 1734395 h 1734395"/>
              <a:gd name="connsiteX5" fmla="*/ 112857 w 3976688"/>
              <a:gd name="connsiteY5" fmla="*/ 1734395 h 1734395"/>
              <a:gd name="connsiteX6" fmla="*/ 0 w 3976688"/>
              <a:gd name="connsiteY6" fmla="*/ 1621538 h 1734395"/>
              <a:gd name="connsiteX7" fmla="*/ 0 w 3976688"/>
              <a:gd name="connsiteY7" fmla="*/ 112857 h 1734395"/>
              <a:gd name="connsiteX8" fmla="*/ 112857 w 3976688"/>
              <a:gd name="connsiteY8" fmla="*/ 0 h 1734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76688" h="1734395">
                <a:moveTo>
                  <a:pt x="112857" y="0"/>
                </a:moveTo>
                <a:lnTo>
                  <a:pt x="3863831" y="0"/>
                </a:lnTo>
                <a:cubicBezTo>
                  <a:pt x="3926160" y="0"/>
                  <a:pt x="3976688" y="50528"/>
                  <a:pt x="3976688" y="112857"/>
                </a:cubicBezTo>
                <a:lnTo>
                  <a:pt x="3976688" y="1621538"/>
                </a:lnTo>
                <a:cubicBezTo>
                  <a:pt x="3976688" y="1683867"/>
                  <a:pt x="3926160" y="1734395"/>
                  <a:pt x="3863831" y="1734395"/>
                </a:cubicBezTo>
                <a:lnTo>
                  <a:pt x="112857" y="1734395"/>
                </a:lnTo>
                <a:cubicBezTo>
                  <a:pt x="50528" y="1734395"/>
                  <a:pt x="0" y="1683867"/>
                  <a:pt x="0" y="1621538"/>
                </a:cubicBezTo>
                <a:lnTo>
                  <a:pt x="0" y="112857"/>
                </a:lnTo>
                <a:cubicBezTo>
                  <a:pt x="0" y="50528"/>
                  <a:pt x="50528" y="0"/>
                  <a:pt x="1128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041200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2B89F6C-9BAF-4ED1-9AD7-710539207F2E}"/>
              </a:ext>
            </a:extLst>
          </p:cNvPr>
          <p:cNvSpPr>
            <a:spLocks noGrp="1"/>
          </p:cNvSpPr>
          <p:nvPr>
            <p:ph type="ctrTitle"/>
          </p:nvPr>
        </p:nvSpPr>
        <p:spPr>
          <a:xfrm>
            <a:off x="1524000" y="1122363"/>
            <a:ext cx="9144000" cy="2387600"/>
          </a:xfrm>
        </p:spPr>
        <p:txBody>
          <a:bodyPr anchor="b"/>
          <a:lstStyle>
            <a:lvl1pPr algn="ctr">
              <a:defRPr sz="6000"/>
            </a:lvl1pPr>
          </a:lstStyle>
          <a:p>
            <a:r>
              <a:rPr lang="zh-TW" altLang="en-US"/>
              <a:t>按一下以編輯母片標題樣式</a:t>
            </a:r>
          </a:p>
        </p:txBody>
      </p:sp>
      <p:sp>
        <p:nvSpPr>
          <p:cNvPr id="3" name="副標題 2">
            <a:extLst>
              <a:ext uri="{FF2B5EF4-FFF2-40B4-BE49-F238E27FC236}">
                <a16:creationId xmlns:a16="http://schemas.microsoft.com/office/drawing/2014/main" id="{1E93535F-816C-4037-A3F3-9581B455D4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p>
        </p:txBody>
      </p:sp>
      <p:sp>
        <p:nvSpPr>
          <p:cNvPr id="4" name="日期版面配置區 3">
            <a:extLst>
              <a:ext uri="{FF2B5EF4-FFF2-40B4-BE49-F238E27FC236}">
                <a16:creationId xmlns:a16="http://schemas.microsoft.com/office/drawing/2014/main" id="{7E9BFE3E-2EEC-4EA3-9039-C6265F69094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5" name="頁尾版面配置區 4">
            <a:extLst>
              <a:ext uri="{FF2B5EF4-FFF2-40B4-BE49-F238E27FC236}">
                <a16:creationId xmlns:a16="http://schemas.microsoft.com/office/drawing/2014/main" id="{8F2D0407-1559-45FD-913B-3688040E304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6" name="投影片編號版面配置區 5">
            <a:extLst>
              <a:ext uri="{FF2B5EF4-FFF2-40B4-BE49-F238E27FC236}">
                <a16:creationId xmlns:a16="http://schemas.microsoft.com/office/drawing/2014/main" id="{30D18D5F-D386-4203-A9E4-67C9ED2BAE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2976784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0526C83-FEB5-4835-BBC8-B799AE474E7A}"/>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E1F9A3FD-9493-4967-9C09-D9109A6144A7}"/>
              </a:ext>
            </a:extLst>
          </p:cNvPr>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8DEFC894-F479-4A13-815B-EC6F297DD29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5" name="頁尾版面配置區 4">
            <a:extLst>
              <a:ext uri="{FF2B5EF4-FFF2-40B4-BE49-F238E27FC236}">
                <a16:creationId xmlns:a16="http://schemas.microsoft.com/office/drawing/2014/main" id="{ADC760F1-FF68-481E-A2BC-4EC06DB1987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6" name="投影片編號版面配置區 5">
            <a:extLst>
              <a:ext uri="{FF2B5EF4-FFF2-40B4-BE49-F238E27FC236}">
                <a16:creationId xmlns:a16="http://schemas.microsoft.com/office/drawing/2014/main" id="{27258E39-E2BF-4CE0-95AA-C9252D4E235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27342706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6FEBD67-D7CA-4CA0-860E-6130F719D785}"/>
              </a:ext>
            </a:extLst>
          </p:cNvPr>
          <p:cNvSpPr>
            <a:spLocks noGrp="1"/>
          </p:cNvSpPr>
          <p:nvPr>
            <p:ph type="title"/>
          </p:nvPr>
        </p:nvSpPr>
        <p:spPr>
          <a:xfrm>
            <a:off x="831850" y="1709738"/>
            <a:ext cx="10515600" cy="2852737"/>
          </a:xfrm>
        </p:spPr>
        <p:txBody>
          <a:bodyPr anchor="b"/>
          <a:lstStyle>
            <a:lvl1pPr>
              <a:defRPr sz="6000"/>
            </a:lvl1pPr>
          </a:lstStyle>
          <a:p>
            <a:r>
              <a:rPr lang="zh-TW" altLang="en-US"/>
              <a:t>按一下以編輯母片標題樣式</a:t>
            </a:r>
          </a:p>
        </p:txBody>
      </p:sp>
      <p:sp>
        <p:nvSpPr>
          <p:cNvPr id="3" name="文字版面配置區 2">
            <a:extLst>
              <a:ext uri="{FF2B5EF4-FFF2-40B4-BE49-F238E27FC236}">
                <a16:creationId xmlns:a16="http://schemas.microsoft.com/office/drawing/2014/main" id="{3494EB6F-1BCE-4FF3-A1FC-BE0BF3259B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編輯母片文字樣式</a:t>
            </a:r>
          </a:p>
        </p:txBody>
      </p:sp>
      <p:sp>
        <p:nvSpPr>
          <p:cNvPr id="4" name="日期版面配置區 3">
            <a:extLst>
              <a:ext uri="{FF2B5EF4-FFF2-40B4-BE49-F238E27FC236}">
                <a16:creationId xmlns:a16="http://schemas.microsoft.com/office/drawing/2014/main" id="{3D40B504-A3EB-49D0-9496-0EC5DF55F75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5" name="頁尾版面配置區 4">
            <a:extLst>
              <a:ext uri="{FF2B5EF4-FFF2-40B4-BE49-F238E27FC236}">
                <a16:creationId xmlns:a16="http://schemas.microsoft.com/office/drawing/2014/main" id="{CEF158D1-80F1-4DF3-83F7-9AF64B0F087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6" name="投影片編號版面配置區 5">
            <a:extLst>
              <a:ext uri="{FF2B5EF4-FFF2-40B4-BE49-F238E27FC236}">
                <a16:creationId xmlns:a16="http://schemas.microsoft.com/office/drawing/2014/main" id="{A4613EC2-A037-4657-A507-6178A51488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4189860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976D855-6A45-484A-8E1C-D8B68E2B19FD}"/>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FAF261B0-A4FC-458A-812E-3BF1C37F2178}"/>
              </a:ext>
            </a:extLst>
          </p:cNvPr>
          <p:cNvSpPr>
            <a:spLocks noGrp="1"/>
          </p:cNvSpPr>
          <p:nvPr>
            <p:ph sz="half" idx="1"/>
          </p:nvPr>
        </p:nvSpPr>
        <p:spPr>
          <a:xfrm>
            <a:off x="838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a:extLst>
              <a:ext uri="{FF2B5EF4-FFF2-40B4-BE49-F238E27FC236}">
                <a16:creationId xmlns:a16="http://schemas.microsoft.com/office/drawing/2014/main" id="{88FEA192-944E-47B7-B492-E07EBE33EAD0}"/>
              </a:ext>
            </a:extLst>
          </p:cNvPr>
          <p:cNvSpPr>
            <a:spLocks noGrp="1"/>
          </p:cNvSpPr>
          <p:nvPr>
            <p:ph sz="half" idx="2"/>
          </p:nvPr>
        </p:nvSpPr>
        <p:spPr>
          <a:xfrm>
            <a:off x="6172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a16="http://schemas.microsoft.com/office/drawing/2014/main" id="{25835071-B326-418B-85AB-E366E6A8C45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6" name="頁尾版面配置區 5">
            <a:extLst>
              <a:ext uri="{FF2B5EF4-FFF2-40B4-BE49-F238E27FC236}">
                <a16:creationId xmlns:a16="http://schemas.microsoft.com/office/drawing/2014/main" id="{D66AAD32-9D13-4F1C-BEE4-87751EF6013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7" name="投影片編號版面配置區 6">
            <a:extLst>
              <a:ext uri="{FF2B5EF4-FFF2-40B4-BE49-F238E27FC236}">
                <a16:creationId xmlns:a16="http://schemas.microsoft.com/office/drawing/2014/main" id="{4B187EA6-45D7-4086-A778-F147C5CE3DE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9930769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177B62D-631D-4A00-9DEB-E6E3F55FD455}"/>
              </a:ext>
            </a:extLst>
          </p:cNvPr>
          <p:cNvSpPr>
            <a:spLocks noGrp="1"/>
          </p:cNvSpPr>
          <p:nvPr>
            <p:ph type="title"/>
          </p:nvPr>
        </p:nvSpPr>
        <p:spPr>
          <a:xfrm>
            <a:off x="839788" y="365125"/>
            <a:ext cx="10515600" cy="1325563"/>
          </a:xfrm>
        </p:spPr>
        <p:txBody>
          <a:bodyPr/>
          <a:lstStyle/>
          <a:p>
            <a:r>
              <a:rPr lang="zh-TW" altLang="en-US"/>
              <a:t>按一下以編輯母片標題樣式</a:t>
            </a:r>
          </a:p>
        </p:txBody>
      </p:sp>
      <p:sp>
        <p:nvSpPr>
          <p:cNvPr id="3" name="文字版面配置區 2">
            <a:extLst>
              <a:ext uri="{FF2B5EF4-FFF2-40B4-BE49-F238E27FC236}">
                <a16:creationId xmlns:a16="http://schemas.microsoft.com/office/drawing/2014/main" id="{A8B2B32B-7D2A-4BFA-A000-D422F188E0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內容版面配置區 3">
            <a:extLst>
              <a:ext uri="{FF2B5EF4-FFF2-40B4-BE49-F238E27FC236}">
                <a16:creationId xmlns:a16="http://schemas.microsoft.com/office/drawing/2014/main" id="{2FC23B0A-83B5-4CCE-B529-4452B28150BD}"/>
              </a:ext>
            </a:extLst>
          </p:cNvPr>
          <p:cNvSpPr>
            <a:spLocks noGrp="1"/>
          </p:cNvSpPr>
          <p:nvPr>
            <p:ph sz="half" idx="2"/>
          </p:nvPr>
        </p:nvSpPr>
        <p:spPr>
          <a:xfrm>
            <a:off x="839788" y="2505075"/>
            <a:ext cx="5157787"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a16="http://schemas.microsoft.com/office/drawing/2014/main" id="{A68424C5-9FC7-4BD6-BAE3-A0498B357A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內容版面配置區 5">
            <a:extLst>
              <a:ext uri="{FF2B5EF4-FFF2-40B4-BE49-F238E27FC236}">
                <a16:creationId xmlns:a16="http://schemas.microsoft.com/office/drawing/2014/main" id="{C5F8C59B-C996-496E-8BE3-E6C9EE947050}"/>
              </a:ext>
            </a:extLst>
          </p:cNvPr>
          <p:cNvSpPr>
            <a:spLocks noGrp="1"/>
          </p:cNvSpPr>
          <p:nvPr>
            <p:ph sz="quarter" idx="4"/>
          </p:nvPr>
        </p:nvSpPr>
        <p:spPr>
          <a:xfrm>
            <a:off x="6172200" y="2505075"/>
            <a:ext cx="5183188"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a16="http://schemas.microsoft.com/office/drawing/2014/main" id="{1A8D36CD-42A8-448F-A91E-9C856EF4391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8" name="頁尾版面配置區 7">
            <a:extLst>
              <a:ext uri="{FF2B5EF4-FFF2-40B4-BE49-F238E27FC236}">
                <a16:creationId xmlns:a16="http://schemas.microsoft.com/office/drawing/2014/main" id="{9ABD2011-9E8A-43BE-B2A5-1113198AD46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9" name="投影片編號版面配置區 8">
            <a:extLst>
              <a:ext uri="{FF2B5EF4-FFF2-40B4-BE49-F238E27FC236}">
                <a16:creationId xmlns:a16="http://schemas.microsoft.com/office/drawing/2014/main" id="{9CD195F1-899D-4FD1-A3E7-7B478330EC3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40186682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0285C5C-F848-4F51-BF03-82347CD6DC1E}"/>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32062ED2-4267-49B2-9E7E-52704DD07B4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4" name="頁尾版面配置區 3">
            <a:extLst>
              <a:ext uri="{FF2B5EF4-FFF2-40B4-BE49-F238E27FC236}">
                <a16:creationId xmlns:a16="http://schemas.microsoft.com/office/drawing/2014/main" id="{395AC677-2935-41B7-B263-A662978427F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5" name="投影片編號版面配置區 4">
            <a:extLst>
              <a:ext uri="{FF2B5EF4-FFF2-40B4-BE49-F238E27FC236}">
                <a16:creationId xmlns:a16="http://schemas.microsoft.com/office/drawing/2014/main" id="{397A0F58-E51F-4B19-AFF8-72A06DEDB8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34886791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23A79D40-A6DB-4092-B0AA-5F65E60BCD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3" name="頁尾版面配置區 2">
            <a:extLst>
              <a:ext uri="{FF2B5EF4-FFF2-40B4-BE49-F238E27FC236}">
                <a16:creationId xmlns:a16="http://schemas.microsoft.com/office/drawing/2014/main" id="{6F12F2C9-B351-49A6-8E44-F2F33770A31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4" name="投影片編號版面配置區 3">
            <a:extLst>
              <a:ext uri="{FF2B5EF4-FFF2-40B4-BE49-F238E27FC236}">
                <a16:creationId xmlns:a16="http://schemas.microsoft.com/office/drawing/2014/main" id="{CD624ABA-C1C4-4DC9-9940-E03C47E3C98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4655474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2BC409A-79E7-4D8A-8744-E3E7B722BA6A}"/>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內容版面配置區 2">
            <a:extLst>
              <a:ext uri="{FF2B5EF4-FFF2-40B4-BE49-F238E27FC236}">
                <a16:creationId xmlns:a16="http://schemas.microsoft.com/office/drawing/2014/main" id="{56000F7F-16A0-40FA-8824-2E8C2B1912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a16="http://schemas.microsoft.com/office/drawing/2014/main" id="{7AFA843A-2206-4FAA-9F9C-3A6C577FC7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a:extLst>
              <a:ext uri="{FF2B5EF4-FFF2-40B4-BE49-F238E27FC236}">
                <a16:creationId xmlns:a16="http://schemas.microsoft.com/office/drawing/2014/main" id="{F85B77FD-DA6C-4FD8-BCB8-B4AC77B16D6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6" name="頁尾版面配置區 5">
            <a:extLst>
              <a:ext uri="{FF2B5EF4-FFF2-40B4-BE49-F238E27FC236}">
                <a16:creationId xmlns:a16="http://schemas.microsoft.com/office/drawing/2014/main" id="{D0E0F3CB-487E-422B-ADAB-0D511DF2C0A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7" name="投影片編號版面配置區 6">
            <a:extLst>
              <a:ext uri="{FF2B5EF4-FFF2-40B4-BE49-F238E27FC236}">
                <a16:creationId xmlns:a16="http://schemas.microsoft.com/office/drawing/2014/main" id="{201042CF-FE0F-4552-B0F8-FF955B97491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9897925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E688D78-92B7-484D-A3A1-4595235FD4FF}"/>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圖片版面配置區 2">
            <a:extLst>
              <a:ext uri="{FF2B5EF4-FFF2-40B4-BE49-F238E27FC236}">
                <a16:creationId xmlns:a16="http://schemas.microsoft.com/office/drawing/2014/main" id="{0D6741F8-7712-456C-8977-8606F8EFDC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a:extLst>
              <a:ext uri="{FF2B5EF4-FFF2-40B4-BE49-F238E27FC236}">
                <a16:creationId xmlns:a16="http://schemas.microsoft.com/office/drawing/2014/main" id="{7C1E4398-A7D5-4ADA-B03C-87D50C16A3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a:extLst>
              <a:ext uri="{FF2B5EF4-FFF2-40B4-BE49-F238E27FC236}">
                <a16:creationId xmlns:a16="http://schemas.microsoft.com/office/drawing/2014/main" id="{7A83B601-6BF0-429D-9F3E-6B5ACCA087D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6" name="頁尾版面配置區 5">
            <a:extLst>
              <a:ext uri="{FF2B5EF4-FFF2-40B4-BE49-F238E27FC236}">
                <a16:creationId xmlns:a16="http://schemas.microsoft.com/office/drawing/2014/main" id="{CFE7A8F7-4D8D-43AE-84A1-8CB73AC28A1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7" name="投影片編號版面配置區 6">
            <a:extLst>
              <a:ext uri="{FF2B5EF4-FFF2-40B4-BE49-F238E27FC236}">
                <a16:creationId xmlns:a16="http://schemas.microsoft.com/office/drawing/2014/main" id="{841D7803-B996-4E89-8977-A4E33B118EA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17770865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C8CB579-326A-4D42-9EAA-43268DEC0459}"/>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a16="http://schemas.microsoft.com/office/drawing/2014/main" id="{6C90A244-900E-46C4-A52B-274867454B99}"/>
              </a:ext>
            </a:extLst>
          </p:cNvPr>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CE311DFB-184F-44D9-9A30-F5430251473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5" name="頁尾版面配置區 4">
            <a:extLst>
              <a:ext uri="{FF2B5EF4-FFF2-40B4-BE49-F238E27FC236}">
                <a16:creationId xmlns:a16="http://schemas.microsoft.com/office/drawing/2014/main" id="{A04801AB-8E98-42A7-8FA8-B7F136D722C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6" name="投影片編號版面配置區 5">
            <a:extLst>
              <a:ext uri="{FF2B5EF4-FFF2-40B4-BE49-F238E27FC236}">
                <a16:creationId xmlns:a16="http://schemas.microsoft.com/office/drawing/2014/main" id="{4EB10738-49DC-4C69-8866-CC4CE0F7D17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27784090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31E32CC5-1EE2-4BE1-99F0-ED05B45341D4}"/>
              </a:ext>
            </a:extLst>
          </p:cNvPr>
          <p:cNvSpPr>
            <a:spLocks noGrp="1"/>
          </p:cNvSpPr>
          <p:nvPr>
            <p:ph type="title" orient="vert"/>
          </p:nvPr>
        </p:nvSpPr>
        <p:spPr>
          <a:xfrm>
            <a:off x="8724900" y="365125"/>
            <a:ext cx="2628900" cy="5811838"/>
          </a:xfrm>
        </p:spPr>
        <p:txBody>
          <a:bodyPr vert="eaVert"/>
          <a:lstStyle/>
          <a:p>
            <a:r>
              <a:rPr lang="zh-TW" altLang="en-US"/>
              <a:t>按一下以編輯母片標題樣式</a:t>
            </a:r>
          </a:p>
        </p:txBody>
      </p:sp>
      <p:sp>
        <p:nvSpPr>
          <p:cNvPr id="3" name="直排文字版面配置區 2">
            <a:extLst>
              <a:ext uri="{FF2B5EF4-FFF2-40B4-BE49-F238E27FC236}">
                <a16:creationId xmlns:a16="http://schemas.microsoft.com/office/drawing/2014/main" id="{F9F83C5E-F59A-4CC7-9208-F3FF4DE21DDC}"/>
              </a:ext>
            </a:extLst>
          </p:cNvPr>
          <p:cNvSpPr>
            <a:spLocks noGrp="1"/>
          </p:cNvSpPr>
          <p:nvPr>
            <p:ph type="body" orient="vert" idx="1"/>
          </p:nvPr>
        </p:nvSpPr>
        <p:spPr>
          <a:xfrm>
            <a:off x="838200" y="365125"/>
            <a:ext cx="7734300" cy="5811838"/>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D52EF645-A3B4-403C-BABC-36C736CC7A3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5" name="頁尾版面配置區 4">
            <a:extLst>
              <a:ext uri="{FF2B5EF4-FFF2-40B4-BE49-F238E27FC236}">
                <a16:creationId xmlns:a16="http://schemas.microsoft.com/office/drawing/2014/main" id="{301CFE64-E170-4DBC-AC56-3156FB7191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6" name="投影片編號版面配置區 5">
            <a:extLst>
              <a:ext uri="{FF2B5EF4-FFF2-40B4-BE49-F238E27FC236}">
                <a16:creationId xmlns:a16="http://schemas.microsoft.com/office/drawing/2014/main" id="{2AB60569-1F87-42D2-81D3-A9F0433BF46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3786865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矩形 3"/>
          <p:cNvSpPr/>
          <p:nvPr userDrawn="1"/>
        </p:nvSpPr>
        <p:spPr>
          <a:xfrm>
            <a:off x="0" y="6092826"/>
            <a:ext cx="12192000" cy="765175"/>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onstantia"/>
              <a:ea typeface="新細明體" panose="02020500000000000000" pitchFamily="18" charset="-120"/>
              <a:cs typeface="+mn-cs"/>
            </a:endParaRPr>
          </a:p>
        </p:txBody>
      </p:sp>
      <p:pic>
        <p:nvPicPr>
          <p:cNvPr id="5" name="圖片 14" descr="綜合教育大樓1.jpg"/>
          <p:cNvPicPr>
            <a:picLocks noChangeAspect="1" noChangeArrowheads="1"/>
          </p:cNvPicPr>
          <p:nvPr userDrawn="1"/>
        </p:nvPicPr>
        <p:blipFill>
          <a:blip r:embed="rId4">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l="1640" t="7286" r="2168" b="7664"/>
          <a:stretch>
            <a:fillRect/>
          </a:stretch>
        </p:blipFill>
        <p:spPr bwMode="auto">
          <a:xfrm>
            <a:off x="-48684" y="4714875"/>
            <a:ext cx="297603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userDrawn="1"/>
        </p:nvSpPr>
        <p:spPr>
          <a:xfrm>
            <a:off x="2927351" y="6092826"/>
            <a:ext cx="8352367" cy="765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onstantia"/>
                <a:ea typeface="新細明體" panose="02020500000000000000" pitchFamily="18" charset="-120"/>
                <a:cs typeface="+mn-cs"/>
              </a:rPr>
              <a:t>National Taichung University of Education</a:t>
            </a:r>
            <a:endParaRPr kumimoji="0" lang="zh-TW" altLang="zh-TW" sz="1800" b="0" i="0" u="none" strike="noStrike" kern="1200" cap="none" spc="0" normalizeH="0" baseline="0" noProof="0" dirty="0">
              <a:ln>
                <a:noFill/>
              </a:ln>
              <a:solidFill>
                <a:prstClr val="white"/>
              </a:solidFill>
              <a:effectLst/>
              <a:uLnTx/>
              <a:uFillTx/>
              <a:latin typeface="Constantia"/>
              <a:ea typeface="新細明體" panose="02020500000000000000" pitchFamily="18" charset="-120"/>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onstantia"/>
                <a:ea typeface="新細明體" panose="02020500000000000000" pitchFamily="18" charset="-120"/>
                <a:cs typeface="+mn-cs"/>
              </a:rPr>
              <a:t>Graduate Institute of Educational Measurement and Statistics</a:t>
            </a:r>
            <a:endParaRPr kumimoji="0" lang="zh-TW" altLang="zh-TW" sz="1800" b="0" i="0" u="none" strike="noStrike" kern="1200" cap="none" spc="0" normalizeH="0" baseline="0" noProof="0" dirty="0">
              <a:ln>
                <a:noFill/>
              </a:ln>
              <a:solidFill>
                <a:prstClr val="white"/>
              </a:solidFill>
              <a:effectLst/>
              <a:uLnTx/>
              <a:uFillTx/>
              <a:latin typeface="Constantia"/>
              <a:ea typeface="新細明體" panose="02020500000000000000" pitchFamily="18" charset="-120"/>
              <a:cs typeface="+mn-cs"/>
            </a:endParaRPr>
          </a:p>
        </p:txBody>
      </p:sp>
      <p:pic>
        <p:nvPicPr>
          <p:cNvPr id="7" name="Picture 3" descr="2010台中教育大學校徽"/>
          <p:cNvPicPr>
            <a:picLocks noChangeAspect="1" noChangeArrowheads="1"/>
          </p:cNvPicPr>
          <p:nvPr userDrawn="1"/>
        </p:nvPicPr>
        <p:blipFill>
          <a:blip r:embed="rId5" cstate="print">
            <a:clrChange>
              <a:clrFrom>
                <a:srgbClr val="FFFFFF"/>
              </a:clrFrom>
              <a:clrTo>
                <a:srgbClr val="FFFFFF">
                  <a:alpha val="0"/>
                </a:srgbClr>
              </a:clrTo>
            </a:clrChange>
            <a:duotone>
              <a:prstClr val="black"/>
              <a:schemeClr val="accent1">
                <a:tint val="45000"/>
                <a:satMod val="400000"/>
              </a:schemeClr>
            </a:duotone>
          </a:blip>
          <a:srcRect/>
          <a:stretch>
            <a:fillRect/>
          </a:stretch>
        </p:blipFill>
        <p:spPr bwMode="auto">
          <a:xfrm>
            <a:off x="11251341" y="6152684"/>
            <a:ext cx="893332" cy="660693"/>
          </a:xfrm>
          <a:prstGeom prst="rect">
            <a:avLst/>
          </a:prstGeom>
          <a:noFill/>
          <a:ln w="9525">
            <a:noFill/>
            <a:miter lim="800000"/>
            <a:headEnd/>
            <a:tailEnd/>
          </a:ln>
        </p:spPr>
      </p:pic>
      <p:sp>
        <p:nvSpPr>
          <p:cNvPr id="9" name="標題 8"/>
          <p:cNvSpPr>
            <a:spLocks noGrp="1"/>
          </p:cNvSpPr>
          <p:nvPr>
            <p:ph type="ctrTitle"/>
          </p:nvPr>
        </p:nvSpPr>
        <p:spPr>
          <a:xfrm>
            <a:off x="711200" y="1371600"/>
            <a:ext cx="10468864"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ct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華康儷黑 Std W5" pitchFamily="34" charset="-120"/>
                <a:ea typeface="華康儷黑 Std W5" pitchFamily="34" charset="-120"/>
                <a:cs typeface="+mj-cs"/>
              </a:defRPr>
            </a:lvl1pPr>
          </a:lstStyle>
          <a:p>
            <a:r>
              <a:rPr lang="zh-TW" altLang="en-US" dirty="0"/>
              <a:t>按一下以編輯母片標題樣式</a:t>
            </a:r>
            <a:endParaRPr lang="en-US" dirty="0"/>
          </a:p>
        </p:txBody>
      </p:sp>
      <p:sp>
        <p:nvSpPr>
          <p:cNvPr id="17" name="副標題 16"/>
          <p:cNvSpPr>
            <a:spLocks noGrp="1"/>
          </p:cNvSpPr>
          <p:nvPr>
            <p:ph type="subTitle" idx="1"/>
          </p:nvPr>
        </p:nvSpPr>
        <p:spPr>
          <a:xfrm>
            <a:off x="711200" y="3717032"/>
            <a:ext cx="10472928" cy="1264104"/>
          </a:xfrm>
        </p:spPr>
        <p:txBody>
          <a:bodyPr lIns="0" rIns="18288" anchor="ctr"/>
          <a:lstStyle>
            <a:lvl1pPr marL="0" marR="45720" indent="0" algn="ctr">
              <a:buNone/>
              <a:defRPr>
                <a:solidFill>
                  <a:schemeClr val="tx1"/>
                </a:solidFill>
                <a:latin typeface="華康儷黑 Std W5" pitchFamily="34" charset="-120"/>
                <a:ea typeface="華康儷黑 Std W5" pitchFamily="34" charset="-120"/>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dirty="0"/>
              <a:t>按一下以編輯母片副標題樣式</a:t>
            </a:r>
            <a:endParaRPr lang="en-US" dirty="0"/>
          </a:p>
        </p:txBody>
      </p:sp>
      <p:sp>
        <p:nvSpPr>
          <p:cNvPr id="8" name="日期版面配置區 29"/>
          <p:cNvSpPr>
            <a:spLocks noGrp="1"/>
          </p:cNvSpPr>
          <p:nvPr>
            <p:ph type="dt" sz="half" idx="10"/>
          </p:nvPr>
        </p:nvSpPr>
        <p:spPr/>
        <p:txBody>
          <a:bodyPr/>
          <a:lstStyle>
            <a:lvl1pPr>
              <a:defRPr>
                <a:solidFill>
                  <a:srgbClr val="DBF5F9">
                    <a:shade val="90000"/>
                  </a:srgbClr>
                </a:solidFill>
              </a:defRPr>
            </a:lvl1pPr>
          </a:lstStyle>
          <a:p>
            <a:pPr>
              <a:defRPr/>
            </a:pPr>
            <a:fld id="{965AFD1E-E968-4ECC-BC92-348A695A1A1E}" type="datetimeFigureOut">
              <a:rPr lang="zh-TW" altLang="en-US" smtClean="0"/>
              <a:pPr>
                <a:defRPr/>
              </a:pPr>
              <a:t>2021/11/18</a:t>
            </a:fld>
            <a:endParaRPr lang="zh-TW" altLang="en-US"/>
          </a:p>
        </p:txBody>
      </p:sp>
      <p:sp>
        <p:nvSpPr>
          <p:cNvPr id="10" name="頁尾版面配置區 18"/>
          <p:cNvSpPr>
            <a:spLocks noGrp="1"/>
          </p:cNvSpPr>
          <p:nvPr>
            <p:ph type="ftr" sz="quarter" idx="11"/>
          </p:nvPr>
        </p:nvSpPr>
        <p:spPr/>
        <p:txBody>
          <a:bodyPr/>
          <a:lstStyle>
            <a:lvl1pPr>
              <a:defRPr>
                <a:solidFill>
                  <a:srgbClr val="DBF5F9">
                    <a:shade val="90000"/>
                  </a:srgbClr>
                </a:solidFill>
              </a:defRPr>
            </a:lvl1pPr>
          </a:lstStyle>
          <a:p>
            <a:pPr>
              <a:defRPr/>
            </a:pPr>
            <a:endParaRPr lang="zh-TW" altLang="en-US"/>
          </a:p>
        </p:txBody>
      </p:sp>
      <p:sp>
        <p:nvSpPr>
          <p:cNvPr id="11" name="投影片編號版面配置區 26"/>
          <p:cNvSpPr>
            <a:spLocks noGrp="1"/>
          </p:cNvSpPr>
          <p:nvPr>
            <p:ph type="sldNum" sz="quarter" idx="12"/>
          </p:nvPr>
        </p:nvSpPr>
        <p:spPr/>
        <p:txBody>
          <a:bodyPr/>
          <a:lstStyle>
            <a:lvl1pPr>
              <a:defRPr>
                <a:solidFill>
                  <a:srgbClr val="DBF5F9">
                    <a:shade val="90000"/>
                  </a:srgbClr>
                </a:solidFill>
              </a:defRPr>
            </a:lvl1pPr>
          </a:lstStyle>
          <a:p>
            <a:pPr>
              <a:defRPr/>
            </a:pPr>
            <a:fld id="{425CB415-6731-49AB-8393-8DEA719C58BC}" type="slidenum">
              <a:rPr lang="zh-TW" altLang="en-US" smtClean="0"/>
              <a:pPr>
                <a:defRPr/>
              </a:pPr>
              <a:t>‹#›</a:t>
            </a:fld>
            <a:endParaRPr lang="zh-TW" altLang="en-US"/>
          </a:p>
        </p:txBody>
      </p:sp>
    </p:spTree>
    <p:extLst>
      <p:ext uri="{BB962C8B-B14F-4D97-AF65-F5344CB8AC3E}">
        <p14:creationId xmlns:p14="http://schemas.microsoft.com/office/powerpoint/2010/main" val="3272354477"/>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4" name="矩形 3"/>
          <p:cNvSpPr/>
          <p:nvPr/>
        </p:nvSpPr>
        <p:spPr>
          <a:xfrm>
            <a:off x="0" y="6524626"/>
            <a:ext cx="12192000" cy="333375"/>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onstantia"/>
              <a:ea typeface="新細明體" panose="02020500000000000000" pitchFamily="18" charset="-120"/>
              <a:cs typeface="+mn-cs"/>
            </a:endParaRPr>
          </a:p>
        </p:txBody>
      </p:sp>
      <p:sp>
        <p:nvSpPr>
          <p:cNvPr id="5" name="Rectangle 1"/>
          <p:cNvSpPr>
            <a:spLocks noChangeArrowheads="1"/>
          </p:cNvSpPr>
          <p:nvPr/>
        </p:nvSpPr>
        <p:spPr bwMode="auto">
          <a:xfrm>
            <a:off x="0" y="6524626"/>
            <a:ext cx="1210733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onstantia" panose="02030602050306030303" pitchFamily="18" charset="0"/>
                <a:ea typeface="新細明體" panose="02020500000000000000" pitchFamily="18" charset="-120"/>
              </a:defRPr>
            </a:lvl1pPr>
            <a:lvl2pPr marL="742950" indent="-285750">
              <a:defRPr>
                <a:solidFill>
                  <a:schemeClr val="tx1"/>
                </a:solidFill>
                <a:latin typeface="Constantia" panose="02030602050306030303" pitchFamily="18" charset="0"/>
                <a:ea typeface="新細明體" panose="02020500000000000000" pitchFamily="18" charset="-120"/>
              </a:defRPr>
            </a:lvl2pPr>
            <a:lvl3pPr marL="1143000" indent="-228600">
              <a:defRPr>
                <a:solidFill>
                  <a:schemeClr val="tx1"/>
                </a:solidFill>
                <a:latin typeface="Constantia" panose="02030602050306030303" pitchFamily="18" charset="0"/>
                <a:ea typeface="新細明體" panose="02020500000000000000" pitchFamily="18" charset="-120"/>
              </a:defRPr>
            </a:lvl3pPr>
            <a:lvl4pPr marL="1600200" indent="-228600">
              <a:defRPr>
                <a:solidFill>
                  <a:schemeClr val="tx1"/>
                </a:solidFill>
                <a:latin typeface="Constantia" panose="02030602050306030303" pitchFamily="18" charset="0"/>
                <a:ea typeface="新細明體" panose="02020500000000000000" pitchFamily="18" charset="-120"/>
              </a:defRPr>
            </a:lvl4pPr>
            <a:lvl5pPr marL="2057400" indent="-228600">
              <a:defRPr>
                <a:solidFill>
                  <a:schemeClr val="tx1"/>
                </a:solidFill>
                <a:latin typeface="Constantia" panose="02030602050306030303" pitchFamily="18" charset="0"/>
                <a:ea typeface="新細明體" panose="02020500000000000000" pitchFamily="18" charset="-120"/>
              </a:defRPr>
            </a:lvl5pPr>
            <a:lvl6pPr marL="2514600" indent="-228600" fontAlgn="base">
              <a:spcBef>
                <a:spcPct val="0"/>
              </a:spcBef>
              <a:spcAft>
                <a:spcPct val="0"/>
              </a:spcAft>
              <a:defRPr>
                <a:solidFill>
                  <a:schemeClr val="tx1"/>
                </a:solidFill>
                <a:latin typeface="Constantia" panose="02030602050306030303" pitchFamily="18" charset="0"/>
                <a:ea typeface="新細明體" panose="02020500000000000000" pitchFamily="18" charset="-120"/>
              </a:defRPr>
            </a:lvl6pPr>
            <a:lvl7pPr marL="2971800" indent="-228600" fontAlgn="base">
              <a:spcBef>
                <a:spcPct val="0"/>
              </a:spcBef>
              <a:spcAft>
                <a:spcPct val="0"/>
              </a:spcAft>
              <a:defRPr>
                <a:solidFill>
                  <a:schemeClr val="tx1"/>
                </a:solidFill>
                <a:latin typeface="Constantia" panose="02030602050306030303" pitchFamily="18" charset="0"/>
                <a:ea typeface="新細明體" panose="02020500000000000000" pitchFamily="18" charset="-120"/>
              </a:defRPr>
            </a:lvl7pPr>
            <a:lvl8pPr marL="3429000" indent="-228600" fontAlgn="base">
              <a:spcBef>
                <a:spcPct val="0"/>
              </a:spcBef>
              <a:spcAft>
                <a:spcPct val="0"/>
              </a:spcAft>
              <a:defRPr>
                <a:solidFill>
                  <a:schemeClr val="tx1"/>
                </a:solidFill>
                <a:latin typeface="Constantia" panose="02030602050306030303" pitchFamily="18" charset="0"/>
                <a:ea typeface="新細明體" panose="02020500000000000000" pitchFamily="18" charset="-120"/>
              </a:defRPr>
            </a:lvl8pPr>
            <a:lvl9pPr marL="3886200" indent="-228600" fontAlgn="base">
              <a:spcBef>
                <a:spcPct val="0"/>
              </a:spcBef>
              <a:spcAft>
                <a:spcPct val="0"/>
              </a:spcAft>
              <a:defRPr>
                <a:solidFill>
                  <a:schemeClr val="tx1"/>
                </a:solidFill>
                <a:latin typeface="Constantia" panose="02030602050306030303" pitchFamily="18" charset="0"/>
                <a:ea typeface="新細明體" panose="02020500000000000000"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sz="1200" b="0" i="0" u="none" strike="noStrike" kern="1200" cap="none" spc="0" normalizeH="0" baseline="0" noProof="0">
                <a:ln>
                  <a:noFill/>
                </a:ln>
                <a:solidFill>
                  <a:srgbClr val="FFFFFF"/>
                </a:solidFill>
                <a:effectLst/>
                <a:uLnTx/>
                <a:uFillTx/>
                <a:latin typeface="華康儷黑 Std W5"/>
                <a:ea typeface="華康儷黑 Std W5"/>
                <a:cs typeface="Times New Roman" panose="02020603050405020304" pitchFamily="18" charset="0"/>
              </a:rPr>
              <a:t>National Taichung University of Education / Graduate Institute of Educational Measurement and Statistics</a:t>
            </a:r>
            <a:endParaRPr kumimoji="1" lang="en-US" altLang="zh-TW" sz="1200" b="0" i="0" u="none" strike="noStrike" kern="1200" cap="none" spc="0" normalizeH="0" baseline="0" noProof="0">
              <a:ln>
                <a:noFill/>
              </a:ln>
              <a:solidFill>
                <a:srgbClr val="000000"/>
              </a:solidFill>
              <a:effectLst/>
              <a:uLnTx/>
              <a:uFillTx/>
              <a:latin typeface="華康儷黑 Std W5"/>
              <a:ea typeface="華康儷黑 Std W5"/>
              <a:cs typeface="新細明體" panose="02020500000000000000" pitchFamily="18" charset="-120"/>
            </a:endParaRPr>
          </a:p>
        </p:txBody>
      </p:sp>
      <p:pic>
        <p:nvPicPr>
          <p:cNvPr id="6" name="圖片 5" descr="綜合教育大樓1.jpg"/>
          <p:cNvPicPr/>
          <p:nvPr/>
        </p:nvPicPr>
        <p:blipFill>
          <a:blip r:embed="rId2" cstate="print">
            <a:clrChange>
              <a:clrFrom>
                <a:srgbClr val="FFFFFF"/>
              </a:clrFrom>
              <a:clrTo>
                <a:srgbClr val="FFFFFF">
                  <a:alpha val="0"/>
                </a:srgbClr>
              </a:clrTo>
            </a:clrChange>
            <a:duotone>
              <a:schemeClr val="accent1">
                <a:shade val="45000"/>
                <a:satMod val="135000"/>
              </a:schemeClr>
              <a:prstClr val="white"/>
            </a:duotone>
          </a:blip>
          <a:srcRect l="1640" t="7286" r="2168" b="7664"/>
          <a:stretch>
            <a:fillRect/>
          </a:stretch>
        </p:blipFill>
        <p:spPr>
          <a:xfrm>
            <a:off x="143339" y="6004414"/>
            <a:ext cx="1056117" cy="853586"/>
          </a:xfrm>
          <a:prstGeom prst="rect">
            <a:avLst/>
          </a:prstGeom>
        </p:spPr>
      </p:pic>
      <p:sp>
        <p:nvSpPr>
          <p:cNvPr id="2" name="標題 1"/>
          <p:cNvSpPr>
            <a:spLocks noGrp="1"/>
          </p:cNvSpPr>
          <p:nvPr>
            <p:ph type="title"/>
          </p:nvPr>
        </p:nvSpPr>
        <p:spPr/>
        <p:txBody>
          <a:bodyPr/>
          <a:lstStyle>
            <a:lvl1pPr algn="ctr">
              <a:defRPr/>
            </a:lvl1pPr>
          </a:lstStyle>
          <a:p>
            <a:r>
              <a:rPr lang="zh-TW" altLang="en-US" dirty="0"/>
              <a:t>按一下以編輯母片標題樣式</a:t>
            </a:r>
            <a:endParaRPr 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日期版面配置區 3"/>
          <p:cNvSpPr>
            <a:spLocks noGrp="1"/>
          </p:cNvSpPr>
          <p:nvPr>
            <p:ph type="dt" sz="half" idx="10"/>
          </p:nvPr>
        </p:nvSpPr>
        <p:spPr/>
        <p:txBody>
          <a:bodyPr/>
          <a:lstStyle>
            <a:lvl1pPr>
              <a:defRPr/>
            </a:lvl1pPr>
          </a:lstStyle>
          <a:p>
            <a:pPr>
              <a:defRPr/>
            </a:pPr>
            <a:fld id="{7ABE6377-A710-46AF-8C33-EE68807B79DF}" type="datetimeFigureOut">
              <a:rPr lang="zh-TW" altLang="en-US" smtClean="0"/>
              <a:pPr>
                <a:defRPr/>
              </a:pPr>
              <a:t>2021/11/18</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14579374-46A0-4F5E-AFCF-63A3CBA5EAF8}" type="slidenum">
              <a:rPr lang="zh-TW" altLang="en-US" smtClean="0"/>
              <a:pPr>
                <a:defRPr/>
              </a:pPr>
              <a:t>‹#›</a:t>
            </a:fld>
            <a:endParaRPr lang="zh-TW" altLang="en-US"/>
          </a:p>
        </p:txBody>
      </p:sp>
    </p:spTree>
    <p:extLst>
      <p:ext uri="{BB962C8B-B14F-4D97-AF65-F5344CB8AC3E}">
        <p14:creationId xmlns:p14="http://schemas.microsoft.com/office/powerpoint/2010/main" val="4486412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區段標題">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707136" y="1316736"/>
            <a:ext cx="10363200" cy="1362456"/>
          </a:xfrm>
          <a:ln>
            <a:noFill/>
          </a:ln>
        </p:spPr>
        <p:txBody>
          <a:bodyPr t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zh-TW" altLang="en-US"/>
              <a:t>按一下以編輯母片標題樣式</a:t>
            </a:r>
            <a:endParaRPr lang="en-US"/>
          </a:p>
        </p:txBody>
      </p:sp>
      <p:sp>
        <p:nvSpPr>
          <p:cNvPr id="3" name="文字版面配置區 2"/>
          <p:cNvSpPr>
            <a:spLocks noGrp="1"/>
          </p:cNvSpPr>
          <p:nvPr>
            <p:ph type="body" idx="1"/>
          </p:nvPr>
        </p:nvSpPr>
        <p:spPr>
          <a:xfrm>
            <a:off x="707136" y="2704664"/>
            <a:ext cx="103632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solidFill>
                  <a:srgbClr val="DBF5F9">
                    <a:shade val="90000"/>
                  </a:srgbClr>
                </a:solidFill>
              </a:defRPr>
            </a:lvl1pPr>
          </a:lstStyle>
          <a:p>
            <a:pPr>
              <a:defRPr/>
            </a:pPr>
            <a:fld id="{1E047AA4-0643-45F0-B252-C785D0158D0E}" type="datetimeFigureOut">
              <a:rPr lang="zh-TW" altLang="en-US" smtClean="0"/>
              <a:pPr>
                <a:defRPr/>
              </a:pPr>
              <a:t>2021/11/18</a:t>
            </a:fld>
            <a:endParaRPr lang="zh-TW" altLang="en-US"/>
          </a:p>
        </p:txBody>
      </p:sp>
      <p:sp>
        <p:nvSpPr>
          <p:cNvPr id="5" name="頁尾版面配置區 4"/>
          <p:cNvSpPr>
            <a:spLocks noGrp="1"/>
          </p:cNvSpPr>
          <p:nvPr>
            <p:ph type="ftr" sz="quarter" idx="11"/>
          </p:nvPr>
        </p:nvSpPr>
        <p:spPr/>
        <p:txBody>
          <a:bodyPr/>
          <a:lstStyle>
            <a:lvl1pPr>
              <a:defRPr>
                <a:solidFill>
                  <a:srgbClr val="DBF5F9">
                    <a:shade val="90000"/>
                  </a:srgbClr>
                </a:solidFill>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solidFill>
                  <a:srgbClr val="DBF5F9">
                    <a:shade val="90000"/>
                  </a:srgbClr>
                </a:solidFill>
              </a:defRPr>
            </a:lvl1pPr>
          </a:lstStyle>
          <a:p>
            <a:pPr>
              <a:defRPr/>
            </a:pPr>
            <a:fld id="{8AF9C207-D731-4FC6-84CA-5849EE0F9FAF}" type="slidenum">
              <a:rPr lang="zh-TW" altLang="en-US" smtClean="0"/>
              <a:pPr>
                <a:defRPr/>
              </a:pPr>
              <a:t>‹#›</a:t>
            </a:fld>
            <a:endParaRPr lang="zh-TW" altLang="en-US"/>
          </a:p>
        </p:txBody>
      </p:sp>
    </p:spTree>
    <p:extLst>
      <p:ext uri="{BB962C8B-B14F-4D97-AF65-F5344CB8AC3E}">
        <p14:creationId xmlns:p14="http://schemas.microsoft.com/office/powerpoint/2010/main" val="2045492293"/>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609600" y="704088"/>
            <a:ext cx="10972800" cy="1143000"/>
          </a:xfrm>
        </p:spPr>
        <p:txBody>
          <a:bodyPr/>
          <a:lstStyle/>
          <a:p>
            <a:r>
              <a:rPr lang="zh-TW" altLang="en-US"/>
              <a:t>按一下以編輯母片標題樣式</a:t>
            </a:r>
            <a:endParaRPr lang="en-US"/>
          </a:p>
        </p:txBody>
      </p:sp>
      <p:sp>
        <p:nvSpPr>
          <p:cNvPr id="3" name="內容版面配置區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內容版面配置區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5" name="日期版面配置區 9"/>
          <p:cNvSpPr>
            <a:spLocks noGrp="1"/>
          </p:cNvSpPr>
          <p:nvPr>
            <p:ph type="dt" sz="half" idx="10"/>
          </p:nvPr>
        </p:nvSpPr>
        <p:spPr/>
        <p:txBody>
          <a:bodyPr/>
          <a:lstStyle>
            <a:lvl1pPr>
              <a:defRPr/>
            </a:lvl1pPr>
          </a:lstStyle>
          <a:p>
            <a:pPr>
              <a:defRPr/>
            </a:pPr>
            <a:fld id="{5846EA1B-0A77-4F0B-B2D5-5EADEC5F469A}" type="datetimeFigureOut">
              <a:rPr lang="zh-TW" altLang="en-US" smtClean="0"/>
              <a:pPr>
                <a:defRPr/>
              </a:pPr>
              <a:t>2021/11/18</a:t>
            </a:fld>
            <a:endParaRPr lang="zh-TW" altLang="en-US"/>
          </a:p>
        </p:txBody>
      </p:sp>
      <p:sp>
        <p:nvSpPr>
          <p:cNvPr id="6" name="頁尾版面配置區 21"/>
          <p:cNvSpPr>
            <a:spLocks noGrp="1"/>
          </p:cNvSpPr>
          <p:nvPr>
            <p:ph type="ftr" sz="quarter" idx="11"/>
          </p:nvPr>
        </p:nvSpPr>
        <p:spPr/>
        <p:txBody>
          <a:bodyPr/>
          <a:lstStyle>
            <a:lvl1pPr>
              <a:defRPr/>
            </a:lvl1pPr>
          </a:lstStyle>
          <a:p>
            <a:pPr>
              <a:defRPr/>
            </a:pPr>
            <a:endParaRPr lang="zh-TW" altLang="en-US"/>
          </a:p>
        </p:txBody>
      </p:sp>
      <p:sp>
        <p:nvSpPr>
          <p:cNvPr id="7" name="投影片編號版面配置區 17"/>
          <p:cNvSpPr>
            <a:spLocks noGrp="1"/>
          </p:cNvSpPr>
          <p:nvPr>
            <p:ph type="sldNum" sz="quarter" idx="12"/>
          </p:nvPr>
        </p:nvSpPr>
        <p:spPr/>
        <p:txBody>
          <a:bodyPr/>
          <a:lstStyle>
            <a:lvl1pPr>
              <a:defRPr/>
            </a:lvl1pPr>
          </a:lstStyle>
          <a:p>
            <a:pPr>
              <a:defRPr/>
            </a:pPr>
            <a:fld id="{264C3A48-382D-4061-A320-9B04A5ECD4F0}" type="slidenum">
              <a:rPr lang="zh-TW" altLang="en-US" smtClean="0"/>
              <a:pPr>
                <a:defRPr/>
              </a:pPr>
              <a:t>‹#›</a:t>
            </a:fld>
            <a:endParaRPr lang="zh-TW" altLang="en-US"/>
          </a:p>
        </p:txBody>
      </p:sp>
    </p:spTree>
    <p:extLst>
      <p:ext uri="{BB962C8B-B14F-4D97-AF65-F5344CB8AC3E}">
        <p14:creationId xmlns:p14="http://schemas.microsoft.com/office/powerpoint/2010/main" val="30174476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09600" y="704088"/>
            <a:ext cx="10972800" cy="1143000"/>
          </a:xfrm>
        </p:spPr>
        <p:txBody>
          <a:bodyPr anchor="b"/>
          <a:lstStyle>
            <a:lvl1pPr>
              <a:defRPr/>
            </a:lvl1pPr>
          </a:lstStyle>
          <a:p>
            <a:r>
              <a:rPr lang="zh-TW" altLang="en-US"/>
              <a:t>按一下以編輯母片標題樣式</a:t>
            </a:r>
            <a:endParaRPr lang="en-US"/>
          </a:p>
        </p:txBody>
      </p:sp>
      <p:sp>
        <p:nvSpPr>
          <p:cNvPr id="3" name="文字版面配置區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TW" altLang="en-US"/>
              <a:t>按一下以編輯母片文字樣式</a:t>
            </a:r>
          </a:p>
        </p:txBody>
      </p:sp>
      <p:sp>
        <p:nvSpPr>
          <p:cNvPr id="4" name="文字版面配置區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TW" altLang="en-US"/>
              <a:t>按一下以編輯母片文字樣式</a:t>
            </a:r>
          </a:p>
        </p:txBody>
      </p:sp>
      <p:sp>
        <p:nvSpPr>
          <p:cNvPr id="5" name="內容版面配置區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6" name="內容版面配置區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日期版面配置區 9"/>
          <p:cNvSpPr>
            <a:spLocks noGrp="1"/>
          </p:cNvSpPr>
          <p:nvPr>
            <p:ph type="dt" sz="half" idx="10"/>
          </p:nvPr>
        </p:nvSpPr>
        <p:spPr/>
        <p:txBody>
          <a:bodyPr/>
          <a:lstStyle>
            <a:lvl1pPr>
              <a:defRPr/>
            </a:lvl1pPr>
          </a:lstStyle>
          <a:p>
            <a:pPr>
              <a:defRPr/>
            </a:pPr>
            <a:fld id="{9929D6F7-DCC3-429D-8916-9916FF880609}" type="datetimeFigureOut">
              <a:rPr lang="zh-TW" altLang="en-US" smtClean="0"/>
              <a:pPr>
                <a:defRPr/>
              </a:pPr>
              <a:t>2021/11/18</a:t>
            </a:fld>
            <a:endParaRPr lang="zh-TW" altLang="en-US"/>
          </a:p>
        </p:txBody>
      </p:sp>
      <p:sp>
        <p:nvSpPr>
          <p:cNvPr id="8" name="頁尾版面配置區 21"/>
          <p:cNvSpPr>
            <a:spLocks noGrp="1"/>
          </p:cNvSpPr>
          <p:nvPr>
            <p:ph type="ftr" sz="quarter" idx="11"/>
          </p:nvPr>
        </p:nvSpPr>
        <p:spPr/>
        <p:txBody>
          <a:bodyPr/>
          <a:lstStyle>
            <a:lvl1pPr>
              <a:defRPr/>
            </a:lvl1pPr>
          </a:lstStyle>
          <a:p>
            <a:pPr>
              <a:defRPr/>
            </a:pPr>
            <a:endParaRPr lang="zh-TW" altLang="en-US"/>
          </a:p>
        </p:txBody>
      </p:sp>
      <p:sp>
        <p:nvSpPr>
          <p:cNvPr id="9" name="投影片編號版面配置區 17"/>
          <p:cNvSpPr>
            <a:spLocks noGrp="1"/>
          </p:cNvSpPr>
          <p:nvPr>
            <p:ph type="sldNum" sz="quarter" idx="12"/>
          </p:nvPr>
        </p:nvSpPr>
        <p:spPr/>
        <p:txBody>
          <a:bodyPr/>
          <a:lstStyle>
            <a:lvl1pPr>
              <a:defRPr/>
            </a:lvl1pPr>
          </a:lstStyle>
          <a:p>
            <a:pPr>
              <a:defRPr/>
            </a:pPr>
            <a:fld id="{6B66DB66-0587-463D-8E2A-1FDC8B5FCCF5}" type="slidenum">
              <a:rPr lang="zh-TW" altLang="en-US" smtClean="0"/>
              <a:pPr>
                <a:defRPr/>
              </a:pPr>
              <a:t>‹#›</a:t>
            </a:fld>
            <a:endParaRPr lang="zh-TW" altLang="en-US"/>
          </a:p>
        </p:txBody>
      </p:sp>
    </p:spTree>
    <p:extLst>
      <p:ext uri="{BB962C8B-B14F-4D97-AF65-F5344CB8AC3E}">
        <p14:creationId xmlns:p14="http://schemas.microsoft.com/office/powerpoint/2010/main" val="147020149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609600" y="704088"/>
            <a:ext cx="11074400" cy="1143000"/>
          </a:xfrm>
        </p:spPr>
        <p:txBody>
          <a:bodyPr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zh-TW" altLang="en-US"/>
              <a:t>按一下以編輯母片標題樣式</a:t>
            </a:r>
            <a:endParaRPr lang="en-US"/>
          </a:p>
        </p:txBody>
      </p:sp>
      <p:sp>
        <p:nvSpPr>
          <p:cNvPr id="3" name="日期版面配置區 9"/>
          <p:cNvSpPr>
            <a:spLocks noGrp="1"/>
          </p:cNvSpPr>
          <p:nvPr>
            <p:ph type="dt" sz="half" idx="10"/>
          </p:nvPr>
        </p:nvSpPr>
        <p:spPr/>
        <p:txBody>
          <a:bodyPr/>
          <a:lstStyle>
            <a:lvl1pPr>
              <a:defRPr/>
            </a:lvl1pPr>
          </a:lstStyle>
          <a:p>
            <a:pPr>
              <a:defRPr/>
            </a:pPr>
            <a:fld id="{2E9A82A5-4E97-4402-A28A-7BB402C302B0}" type="datetimeFigureOut">
              <a:rPr lang="zh-TW" altLang="en-US" smtClean="0"/>
              <a:pPr>
                <a:defRPr/>
              </a:pPr>
              <a:t>2021/11/18</a:t>
            </a:fld>
            <a:endParaRPr lang="zh-TW" altLang="en-US"/>
          </a:p>
        </p:txBody>
      </p:sp>
      <p:sp>
        <p:nvSpPr>
          <p:cNvPr id="4" name="頁尾版面配置區 21"/>
          <p:cNvSpPr>
            <a:spLocks noGrp="1"/>
          </p:cNvSpPr>
          <p:nvPr>
            <p:ph type="ftr" sz="quarter" idx="11"/>
          </p:nvPr>
        </p:nvSpPr>
        <p:spPr/>
        <p:txBody>
          <a:bodyPr/>
          <a:lstStyle>
            <a:lvl1pPr>
              <a:defRPr/>
            </a:lvl1pPr>
          </a:lstStyle>
          <a:p>
            <a:pPr>
              <a:defRPr/>
            </a:pPr>
            <a:endParaRPr lang="zh-TW" altLang="en-US"/>
          </a:p>
        </p:txBody>
      </p:sp>
      <p:sp>
        <p:nvSpPr>
          <p:cNvPr id="5" name="投影片編號版面配置區 17"/>
          <p:cNvSpPr>
            <a:spLocks noGrp="1"/>
          </p:cNvSpPr>
          <p:nvPr>
            <p:ph type="sldNum" sz="quarter" idx="12"/>
          </p:nvPr>
        </p:nvSpPr>
        <p:spPr/>
        <p:txBody>
          <a:bodyPr/>
          <a:lstStyle>
            <a:lvl1pPr>
              <a:defRPr/>
            </a:lvl1pPr>
          </a:lstStyle>
          <a:p>
            <a:pPr>
              <a:defRPr/>
            </a:pPr>
            <a:fld id="{79327897-B5C8-4FC6-B534-7086F7FEB78A}" type="slidenum">
              <a:rPr lang="zh-TW" altLang="en-US" smtClean="0"/>
              <a:pPr>
                <a:defRPr/>
              </a:pPr>
              <a:t>‹#›</a:t>
            </a:fld>
            <a:endParaRPr lang="zh-TW" altLang="en-US"/>
          </a:p>
        </p:txBody>
      </p:sp>
    </p:spTree>
    <p:extLst>
      <p:ext uri="{BB962C8B-B14F-4D97-AF65-F5344CB8AC3E}">
        <p14:creationId xmlns:p14="http://schemas.microsoft.com/office/powerpoint/2010/main" val="21844257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9"/>
          <p:cNvSpPr>
            <a:spLocks noGrp="1"/>
          </p:cNvSpPr>
          <p:nvPr>
            <p:ph type="dt" sz="half" idx="10"/>
          </p:nvPr>
        </p:nvSpPr>
        <p:spPr/>
        <p:txBody>
          <a:bodyPr/>
          <a:lstStyle>
            <a:lvl1pPr>
              <a:defRPr/>
            </a:lvl1pPr>
          </a:lstStyle>
          <a:p>
            <a:pPr>
              <a:defRPr/>
            </a:pPr>
            <a:fld id="{2F1559C8-5A38-4E27-910B-CDFFD89733C5}" type="datetimeFigureOut">
              <a:rPr lang="zh-TW" altLang="en-US" smtClean="0"/>
              <a:pPr>
                <a:defRPr/>
              </a:pPr>
              <a:t>2021/11/18</a:t>
            </a:fld>
            <a:endParaRPr lang="zh-TW" altLang="en-US"/>
          </a:p>
        </p:txBody>
      </p:sp>
      <p:sp>
        <p:nvSpPr>
          <p:cNvPr id="3" name="頁尾版面配置區 21"/>
          <p:cNvSpPr>
            <a:spLocks noGrp="1"/>
          </p:cNvSpPr>
          <p:nvPr>
            <p:ph type="ftr" sz="quarter" idx="11"/>
          </p:nvPr>
        </p:nvSpPr>
        <p:spPr/>
        <p:txBody>
          <a:bodyPr/>
          <a:lstStyle>
            <a:lvl1pPr>
              <a:defRPr/>
            </a:lvl1pPr>
          </a:lstStyle>
          <a:p>
            <a:pPr>
              <a:defRPr/>
            </a:pPr>
            <a:endParaRPr lang="zh-TW" altLang="en-US"/>
          </a:p>
        </p:txBody>
      </p:sp>
      <p:sp>
        <p:nvSpPr>
          <p:cNvPr id="4" name="投影片編號版面配置區 17"/>
          <p:cNvSpPr>
            <a:spLocks noGrp="1"/>
          </p:cNvSpPr>
          <p:nvPr>
            <p:ph type="sldNum" sz="quarter" idx="12"/>
          </p:nvPr>
        </p:nvSpPr>
        <p:spPr/>
        <p:txBody>
          <a:bodyPr/>
          <a:lstStyle>
            <a:lvl1pPr>
              <a:defRPr/>
            </a:lvl1pPr>
          </a:lstStyle>
          <a:p>
            <a:pPr>
              <a:defRPr/>
            </a:pPr>
            <a:fld id="{4405F39C-3DBA-41E3-83C9-542E145943FF}" type="slidenum">
              <a:rPr lang="zh-TW" altLang="en-US" smtClean="0"/>
              <a:pPr>
                <a:defRPr/>
              </a:pPr>
              <a:t>‹#›</a:t>
            </a:fld>
            <a:endParaRPr lang="zh-TW" altLang="en-US"/>
          </a:p>
        </p:txBody>
      </p:sp>
    </p:spTree>
    <p:extLst>
      <p:ext uri="{BB962C8B-B14F-4D97-AF65-F5344CB8AC3E}">
        <p14:creationId xmlns:p14="http://schemas.microsoft.com/office/powerpoint/2010/main" val="11943312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914400" y="514352"/>
            <a:ext cx="3657600" cy="1162050"/>
          </a:xfrm>
        </p:spPr>
        <p:txBody>
          <a:bodyPr anchor="b">
            <a:noAutofit/>
          </a:bodyPr>
          <a:lstStyle>
            <a:lvl1pPr algn="l" rtl="0">
              <a:spcBef>
                <a:spcPct val="0"/>
              </a:spcBef>
              <a:buNone/>
              <a:defRPr sz="2600" b="0">
                <a:ln>
                  <a:noFill/>
                </a:ln>
                <a:solidFill>
                  <a:schemeClr val="tx2"/>
                </a:solidFill>
                <a:effectLst/>
                <a:latin typeface="+mj-lt"/>
                <a:ea typeface="+mj-ea"/>
                <a:cs typeface="+mj-cs"/>
              </a:defRPr>
            </a:lvl1pPr>
          </a:lstStyle>
          <a:p>
            <a:r>
              <a:rPr lang="zh-TW" altLang="en-US"/>
              <a:t>按一下以編輯母片標題樣式</a:t>
            </a:r>
            <a:endParaRPr lang="en-US"/>
          </a:p>
        </p:txBody>
      </p:sp>
      <p:sp>
        <p:nvSpPr>
          <p:cNvPr id="3" name="文字版面配置區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zh-TW" altLang="en-US"/>
              <a:t>按一下以編輯母片文字樣式</a:t>
            </a:r>
          </a:p>
        </p:txBody>
      </p:sp>
      <p:sp>
        <p:nvSpPr>
          <p:cNvPr id="4" name="內容版面配置區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5" name="日期版面配置區 9"/>
          <p:cNvSpPr>
            <a:spLocks noGrp="1"/>
          </p:cNvSpPr>
          <p:nvPr>
            <p:ph type="dt" sz="half" idx="10"/>
          </p:nvPr>
        </p:nvSpPr>
        <p:spPr/>
        <p:txBody>
          <a:bodyPr/>
          <a:lstStyle>
            <a:lvl1pPr>
              <a:defRPr/>
            </a:lvl1pPr>
          </a:lstStyle>
          <a:p>
            <a:pPr>
              <a:defRPr/>
            </a:pPr>
            <a:fld id="{98720A82-2089-4998-91CB-5752CF411543}" type="datetimeFigureOut">
              <a:rPr lang="zh-TW" altLang="en-US" smtClean="0"/>
              <a:pPr>
                <a:defRPr/>
              </a:pPr>
              <a:t>2021/11/18</a:t>
            </a:fld>
            <a:endParaRPr lang="zh-TW" altLang="en-US"/>
          </a:p>
        </p:txBody>
      </p:sp>
      <p:sp>
        <p:nvSpPr>
          <p:cNvPr id="6" name="頁尾版面配置區 21"/>
          <p:cNvSpPr>
            <a:spLocks noGrp="1"/>
          </p:cNvSpPr>
          <p:nvPr>
            <p:ph type="ftr" sz="quarter" idx="11"/>
          </p:nvPr>
        </p:nvSpPr>
        <p:spPr/>
        <p:txBody>
          <a:bodyPr/>
          <a:lstStyle>
            <a:lvl1pPr>
              <a:defRPr/>
            </a:lvl1pPr>
          </a:lstStyle>
          <a:p>
            <a:pPr>
              <a:defRPr/>
            </a:pPr>
            <a:endParaRPr lang="zh-TW" altLang="en-US"/>
          </a:p>
        </p:txBody>
      </p:sp>
      <p:sp>
        <p:nvSpPr>
          <p:cNvPr id="7" name="投影片編號版面配置區 17"/>
          <p:cNvSpPr>
            <a:spLocks noGrp="1"/>
          </p:cNvSpPr>
          <p:nvPr>
            <p:ph type="sldNum" sz="quarter" idx="12"/>
          </p:nvPr>
        </p:nvSpPr>
        <p:spPr/>
        <p:txBody>
          <a:bodyPr/>
          <a:lstStyle>
            <a:lvl1pPr>
              <a:defRPr/>
            </a:lvl1pPr>
          </a:lstStyle>
          <a:p>
            <a:pPr>
              <a:defRPr/>
            </a:pPr>
            <a:fld id="{C5C11FBE-654C-4ACF-87E7-E11A680933AC}" type="slidenum">
              <a:rPr lang="zh-TW" altLang="en-US" smtClean="0"/>
              <a:pPr>
                <a:defRPr/>
              </a:pPr>
              <a:t>‹#›</a:t>
            </a:fld>
            <a:endParaRPr lang="zh-TW" altLang="en-US"/>
          </a:p>
        </p:txBody>
      </p:sp>
    </p:spTree>
    <p:extLst>
      <p:ext uri="{BB962C8B-B14F-4D97-AF65-F5344CB8AC3E}">
        <p14:creationId xmlns:p14="http://schemas.microsoft.com/office/powerpoint/2010/main" val="39316429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5" name="剪去並圓角化單一角落矩形 4"/>
          <p:cNvSpPr/>
          <p:nvPr/>
        </p:nvSpPr>
        <p:spPr>
          <a:xfrm rot="420000" flipV="1">
            <a:off x="4220633" y="1108075"/>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6" name="直角三角形 5"/>
          <p:cNvSpPr/>
          <p:nvPr/>
        </p:nvSpPr>
        <p:spPr>
          <a:xfrm rot="420000" flipV="1">
            <a:off x="10672234" y="5359401"/>
            <a:ext cx="207433"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7" name="手繪多邊形 6"/>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新細明體" panose="02020500000000000000" pitchFamily="18" charset="-120"/>
              <a:cs typeface="+mn-cs"/>
            </a:endParaRPr>
          </a:p>
        </p:txBody>
      </p:sp>
      <p:sp>
        <p:nvSpPr>
          <p:cNvPr id="8" name="手繪多邊形 7"/>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新細明體" panose="02020500000000000000" pitchFamily="18" charset="-120"/>
              <a:cs typeface="+mn-cs"/>
            </a:endParaRPr>
          </a:p>
        </p:txBody>
      </p:sp>
      <p:sp>
        <p:nvSpPr>
          <p:cNvPr id="2" name="標題 1"/>
          <p:cNvSpPr>
            <a:spLocks noGrp="1"/>
          </p:cNvSpPr>
          <p:nvPr>
            <p:ph type="title"/>
          </p:nvPr>
        </p:nvSpPr>
        <p:spPr>
          <a:xfrm>
            <a:off x="812800" y="1176997"/>
            <a:ext cx="2950464" cy="1582621"/>
          </a:xfrm>
        </p:spPr>
        <p:txBody>
          <a:bodyPr lIns="45720" rIns="45720" bIns="45720" anchor="b"/>
          <a:lstStyle>
            <a:lvl1pPr algn="l">
              <a:buNone/>
              <a:defRPr sz="2000" b="1">
                <a:solidFill>
                  <a:schemeClr val="tx2"/>
                </a:solidFill>
              </a:defRPr>
            </a:lvl1pPr>
          </a:lstStyle>
          <a:p>
            <a:r>
              <a:rPr lang="zh-TW" altLang="en-US"/>
              <a:t>按一下以編輯母片標題樣式</a:t>
            </a:r>
            <a:endParaRPr lang="en-US"/>
          </a:p>
        </p:txBody>
      </p:sp>
      <p:sp>
        <p:nvSpPr>
          <p:cNvPr id="4" name="文字版面配置區 3"/>
          <p:cNvSpPr>
            <a:spLocks noGrp="1"/>
          </p:cNvSpPr>
          <p:nvPr>
            <p:ph type="body" sz="half" idx="2"/>
          </p:nvPr>
        </p:nvSpPr>
        <p:spPr>
          <a:xfrm>
            <a:off x="812800" y="2828785"/>
            <a:ext cx="29464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zh-TW" altLang="en-US"/>
              <a:t>按一下以編輯母片文字樣式</a:t>
            </a:r>
          </a:p>
        </p:txBody>
      </p:sp>
      <p:sp>
        <p:nvSpPr>
          <p:cNvPr id="3" name="圖片版面配置區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zh-TW" altLang="en-US" noProof="0"/>
              <a:t>按一下圖示以新增圖片</a:t>
            </a:r>
            <a:endParaRPr lang="en-US" noProof="0" dirty="0"/>
          </a:p>
        </p:txBody>
      </p:sp>
      <p:sp>
        <p:nvSpPr>
          <p:cNvPr id="9" name="日期版面配置區 4"/>
          <p:cNvSpPr>
            <a:spLocks noGrp="1"/>
          </p:cNvSpPr>
          <p:nvPr>
            <p:ph type="dt" sz="half" idx="10"/>
          </p:nvPr>
        </p:nvSpPr>
        <p:spPr/>
        <p:txBody>
          <a:bodyPr/>
          <a:lstStyle>
            <a:lvl1pPr>
              <a:defRPr/>
            </a:lvl1pPr>
          </a:lstStyle>
          <a:p>
            <a:pPr>
              <a:defRPr/>
            </a:pPr>
            <a:fld id="{B6DC3D77-7D71-47E2-BD97-9563352CB7E2}" type="datetimeFigureOut">
              <a:rPr lang="zh-TW" altLang="en-US" smtClean="0"/>
              <a:pPr>
                <a:defRPr/>
              </a:pPr>
              <a:t>2021/11/18</a:t>
            </a:fld>
            <a:endParaRPr lang="zh-TW" altLang="en-US"/>
          </a:p>
        </p:txBody>
      </p:sp>
      <p:sp>
        <p:nvSpPr>
          <p:cNvPr id="10" name="頁尾版面配置區 5"/>
          <p:cNvSpPr>
            <a:spLocks noGrp="1"/>
          </p:cNvSpPr>
          <p:nvPr>
            <p:ph type="ftr" sz="quarter" idx="11"/>
          </p:nvPr>
        </p:nvSpPr>
        <p:spPr/>
        <p:txBody>
          <a:bodyPr/>
          <a:lstStyle>
            <a:lvl1pPr>
              <a:defRPr/>
            </a:lvl1pPr>
          </a:lstStyle>
          <a:p>
            <a:pPr>
              <a:defRPr/>
            </a:pPr>
            <a:endParaRPr lang="zh-TW" altLang="en-US"/>
          </a:p>
        </p:txBody>
      </p:sp>
      <p:sp>
        <p:nvSpPr>
          <p:cNvPr id="11" name="投影片編號版面配置區 6"/>
          <p:cNvSpPr>
            <a:spLocks noGrp="1"/>
          </p:cNvSpPr>
          <p:nvPr>
            <p:ph type="sldNum" sz="quarter" idx="12"/>
          </p:nvPr>
        </p:nvSpPr>
        <p:spPr>
          <a:xfrm>
            <a:off x="10769600" y="6356351"/>
            <a:ext cx="812800" cy="365125"/>
          </a:xfrm>
        </p:spPr>
        <p:txBody>
          <a:bodyPr/>
          <a:lstStyle>
            <a:lvl1pPr>
              <a:defRPr/>
            </a:lvl1pPr>
          </a:lstStyle>
          <a:p>
            <a:pPr>
              <a:defRPr/>
            </a:pPr>
            <a:fld id="{5D0C8470-EF15-4F43-8548-8E724E412896}" type="slidenum">
              <a:rPr lang="zh-TW" altLang="en-US" smtClean="0"/>
              <a:pPr>
                <a:defRPr/>
              </a:pPr>
              <a:t>‹#›</a:t>
            </a:fld>
            <a:endParaRPr lang="zh-TW" altLang="en-US"/>
          </a:p>
        </p:txBody>
      </p:sp>
    </p:spTree>
    <p:extLst>
      <p:ext uri="{BB962C8B-B14F-4D97-AF65-F5344CB8AC3E}">
        <p14:creationId xmlns:p14="http://schemas.microsoft.com/office/powerpoint/2010/main" val="16329660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日期版面配置區 9"/>
          <p:cNvSpPr>
            <a:spLocks noGrp="1"/>
          </p:cNvSpPr>
          <p:nvPr>
            <p:ph type="dt" sz="half" idx="10"/>
          </p:nvPr>
        </p:nvSpPr>
        <p:spPr/>
        <p:txBody>
          <a:bodyPr/>
          <a:lstStyle>
            <a:lvl1pPr>
              <a:defRPr/>
            </a:lvl1pPr>
          </a:lstStyle>
          <a:p>
            <a:pPr>
              <a:defRPr/>
            </a:pPr>
            <a:fld id="{9C58F6AE-0571-4F7E-BE89-22B98A0C6EBD}" type="datetimeFigureOut">
              <a:rPr lang="zh-TW" altLang="en-US" smtClean="0"/>
              <a:pPr>
                <a:defRPr/>
              </a:pPr>
              <a:t>2021/11/18</a:t>
            </a:fld>
            <a:endParaRPr lang="zh-TW" altLang="en-US"/>
          </a:p>
        </p:txBody>
      </p:sp>
      <p:sp>
        <p:nvSpPr>
          <p:cNvPr id="5" name="頁尾版面配置區 21"/>
          <p:cNvSpPr>
            <a:spLocks noGrp="1"/>
          </p:cNvSpPr>
          <p:nvPr>
            <p:ph type="ftr" sz="quarter" idx="11"/>
          </p:nvPr>
        </p:nvSpPr>
        <p:spPr/>
        <p:txBody>
          <a:bodyPr/>
          <a:lstStyle>
            <a:lvl1pPr>
              <a:defRPr/>
            </a:lvl1pPr>
          </a:lstStyle>
          <a:p>
            <a:pPr>
              <a:defRPr/>
            </a:pPr>
            <a:endParaRPr lang="zh-TW" altLang="en-US"/>
          </a:p>
        </p:txBody>
      </p:sp>
      <p:sp>
        <p:nvSpPr>
          <p:cNvPr id="6" name="投影片編號版面配置區 17"/>
          <p:cNvSpPr>
            <a:spLocks noGrp="1"/>
          </p:cNvSpPr>
          <p:nvPr>
            <p:ph type="sldNum" sz="quarter" idx="12"/>
          </p:nvPr>
        </p:nvSpPr>
        <p:spPr/>
        <p:txBody>
          <a:bodyPr/>
          <a:lstStyle>
            <a:lvl1pPr>
              <a:defRPr/>
            </a:lvl1pPr>
          </a:lstStyle>
          <a:p>
            <a:pPr>
              <a:defRPr/>
            </a:pPr>
            <a:fld id="{7F850988-544F-4118-923C-3CE648558B52}" type="slidenum">
              <a:rPr lang="zh-TW" altLang="en-US" smtClean="0"/>
              <a:pPr>
                <a:defRPr/>
              </a:pPr>
              <a:t>‹#›</a:t>
            </a:fld>
            <a:endParaRPr lang="zh-TW" altLang="en-US"/>
          </a:p>
        </p:txBody>
      </p:sp>
    </p:spTree>
    <p:extLst>
      <p:ext uri="{BB962C8B-B14F-4D97-AF65-F5344CB8AC3E}">
        <p14:creationId xmlns:p14="http://schemas.microsoft.com/office/powerpoint/2010/main" val="30553875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914402"/>
            <a:ext cx="2743200" cy="5211763"/>
          </a:xfrm>
        </p:spPr>
        <p:txBody>
          <a:bodyPr vert="eaVert"/>
          <a:lstStyle/>
          <a:p>
            <a:r>
              <a:rPr lang="zh-TW" altLang="en-US"/>
              <a:t>按一下以編輯母片標題樣式</a:t>
            </a:r>
            <a:endParaRPr lang="en-US"/>
          </a:p>
        </p:txBody>
      </p:sp>
      <p:sp>
        <p:nvSpPr>
          <p:cNvPr id="3" name="直排文字版面配置區 2"/>
          <p:cNvSpPr>
            <a:spLocks noGrp="1"/>
          </p:cNvSpPr>
          <p:nvPr>
            <p:ph type="body" orient="vert" idx="1"/>
          </p:nvPr>
        </p:nvSpPr>
        <p:spPr>
          <a:xfrm>
            <a:off x="609600" y="914402"/>
            <a:ext cx="8026400" cy="5211763"/>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日期版面配置區 9"/>
          <p:cNvSpPr>
            <a:spLocks noGrp="1"/>
          </p:cNvSpPr>
          <p:nvPr>
            <p:ph type="dt" sz="half" idx="10"/>
          </p:nvPr>
        </p:nvSpPr>
        <p:spPr/>
        <p:txBody>
          <a:bodyPr/>
          <a:lstStyle>
            <a:lvl1pPr>
              <a:defRPr/>
            </a:lvl1pPr>
          </a:lstStyle>
          <a:p>
            <a:pPr>
              <a:defRPr/>
            </a:pPr>
            <a:fld id="{6BCA8CC4-C57C-486A-8F5F-371D5E83823E}" type="datetimeFigureOut">
              <a:rPr lang="zh-TW" altLang="en-US" smtClean="0"/>
              <a:pPr>
                <a:defRPr/>
              </a:pPr>
              <a:t>2021/11/18</a:t>
            </a:fld>
            <a:endParaRPr lang="zh-TW" altLang="en-US"/>
          </a:p>
        </p:txBody>
      </p:sp>
      <p:sp>
        <p:nvSpPr>
          <p:cNvPr id="5" name="頁尾版面配置區 21"/>
          <p:cNvSpPr>
            <a:spLocks noGrp="1"/>
          </p:cNvSpPr>
          <p:nvPr>
            <p:ph type="ftr" sz="quarter" idx="11"/>
          </p:nvPr>
        </p:nvSpPr>
        <p:spPr/>
        <p:txBody>
          <a:bodyPr/>
          <a:lstStyle>
            <a:lvl1pPr>
              <a:defRPr/>
            </a:lvl1pPr>
          </a:lstStyle>
          <a:p>
            <a:pPr>
              <a:defRPr/>
            </a:pPr>
            <a:endParaRPr lang="zh-TW" altLang="en-US"/>
          </a:p>
        </p:txBody>
      </p:sp>
      <p:sp>
        <p:nvSpPr>
          <p:cNvPr id="6" name="投影片編號版面配置區 17"/>
          <p:cNvSpPr>
            <a:spLocks noGrp="1"/>
          </p:cNvSpPr>
          <p:nvPr>
            <p:ph type="sldNum" sz="quarter" idx="12"/>
          </p:nvPr>
        </p:nvSpPr>
        <p:spPr/>
        <p:txBody>
          <a:bodyPr/>
          <a:lstStyle>
            <a:lvl1pPr>
              <a:defRPr/>
            </a:lvl1pPr>
          </a:lstStyle>
          <a:p>
            <a:pPr>
              <a:defRPr/>
            </a:pPr>
            <a:fld id="{96A4ACD0-6742-4816-9754-92A0F2ECB6A0}" type="slidenum">
              <a:rPr lang="zh-TW" altLang="en-US" smtClean="0"/>
              <a:pPr>
                <a:defRPr/>
              </a:pPr>
              <a:t>‹#›</a:t>
            </a:fld>
            <a:endParaRPr lang="zh-TW" altLang="en-US"/>
          </a:p>
        </p:txBody>
      </p:sp>
    </p:spTree>
    <p:extLst>
      <p:ext uri="{BB962C8B-B14F-4D97-AF65-F5344CB8AC3E}">
        <p14:creationId xmlns:p14="http://schemas.microsoft.com/office/powerpoint/2010/main" val="15401500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8" name="任意多边形: 形状 7">
            <a:extLst>
              <a:ext uri="{FF2B5EF4-FFF2-40B4-BE49-F238E27FC236}">
                <a16:creationId xmlns:a16="http://schemas.microsoft.com/office/drawing/2014/main" id="{989074C9-A664-44C7-8C8D-A503BD611D4F}"/>
              </a:ext>
            </a:extLst>
          </p:cNvPr>
          <p:cNvSpPr>
            <a:spLocks noGrp="1"/>
          </p:cNvSpPr>
          <p:nvPr>
            <p:ph type="pic" sz="quarter" idx="10"/>
          </p:nvPr>
        </p:nvSpPr>
        <p:spPr>
          <a:xfrm>
            <a:off x="6856413" y="1612428"/>
            <a:ext cx="3976688" cy="1734395"/>
          </a:xfrm>
          <a:custGeom>
            <a:avLst/>
            <a:gdLst>
              <a:gd name="connsiteX0" fmla="*/ 112857 w 3976688"/>
              <a:gd name="connsiteY0" fmla="*/ 0 h 1734395"/>
              <a:gd name="connsiteX1" fmla="*/ 3863831 w 3976688"/>
              <a:gd name="connsiteY1" fmla="*/ 0 h 1734395"/>
              <a:gd name="connsiteX2" fmla="*/ 3976688 w 3976688"/>
              <a:gd name="connsiteY2" fmla="*/ 112857 h 1734395"/>
              <a:gd name="connsiteX3" fmla="*/ 3976688 w 3976688"/>
              <a:gd name="connsiteY3" fmla="*/ 1621538 h 1734395"/>
              <a:gd name="connsiteX4" fmla="*/ 3863831 w 3976688"/>
              <a:gd name="connsiteY4" fmla="*/ 1734395 h 1734395"/>
              <a:gd name="connsiteX5" fmla="*/ 112857 w 3976688"/>
              <a:gd name="connsiteY5" fmla="*/ 1734395 h 1734395"/>
              <a:gd name="connsiteX6" fmla="*/ 0 w 3976688"/>
              <a:gd name="connsiteY6" fmla="*/ 1621538 h 1734395"/>
              <a:gd name="connsiteX7" fmla="*/ 0 w 3976688"/>
              <a:gd name="connsiteY7" fmla="*/ 112857 h 1734395"/>
              <a:gd name="connsiteX8" fmla="*/ 112857 w 3976688"/>
              <a:gd name="connsiteY8" fmla="*/ 0 h 1734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76688" h="1734395">
                <a:moveTo>
                  <a:pt x="112857" y="0"/>
                </a:moveTo>
                <a:lnTo>
                  <a:pt x="3863831" y="0"/>
                </a:lnTo>
                <a:cubicBezTo>
                  <a:pt x="3926160" y="0"/>
                  <a:pt x="3976688" y="50528"/>
                  <a:pt x="3976688" y="112857"/>
                </a:cubicBezTo>
                <a:lnTo>
                  <a:pt x="3976688" y="1621538"/>
                </a:lnTo>
                <a:cubicBezTo>
                  <a:pt x="3976688" y="1683867"/>
                  <a:pt x="3926160" y="1734395"/>
                  <a:pt x="3863831" y="1734395"/>
                </a:cubicBezTo>
                <a:lnTo>
                  <a:pt x="112857" y="1734395"/>
                </a:lnTo>
                <a:cubicBezTo>
                  <a:pt x="50528" y="1734395"/>
                  <a:pt x="0" y="1683867"/>
                  <a:pt x="0" y="1621538"/>
                </a:cubicBezTo>
                <a:lnTo>
                  <a:pt x="0" y="112857"/>
                </a:lnTo>
                <a:cubicBezTo>
                  <a:pt x="0" y="50528"/>
                  <a:pt x="50528" y="0"/>
                  <a:pt x="112857" y="0"/>
                </a:cubicBezTo>
                <a:close/>
              </a:path>
            </a:pathLst>
          </a:custGeom>
        </p:spPr>
        <p:txBody>
          <a:bodyPr wrap="square">
            <a:noAutofit/>
          </a:bodyPr>
          <a:lstStyle/>
          <a:p>
            <a:endParaRPr lang="zh-CN" altLang="en-US"/>
          </a:p>
        </p:txBody>
      </p:sp>
      <p:sp>
        <p:nvSpPr>
          <p:cNvPr id="9" name="任意多边形: 形状 8">
            <a:extLst>
              <a:ext uri="{FF2B5EF4-FFF2-40B4-BE49-F238E27FC236}">
                <a16:creationId xmlns:a16="http://schemas.microsoft.com/office/drawing/2014/main" id="{E619FCF9-3191-46FA-864C-4F186B75B749}"/>
              </a:ext>
            </a:extLst>
          </p:cNvPr>
          <p:cNvSpPr>
            <a:spLocks noGrp="1"/>
          </p:cNvSpPr>
          <p:nvPr>
            <p:ph type="pic" sz="quarter" idx="11"/>
          </p:nvPr>
        </p:nvSpPr>
        <p:spPr>
          <a:xfrm>
            <a:off x="6856413" y="4006005"/>
            <a:ext cx="3976688" cy="1734395"/>
          </a:xfrm>
          <a:custGeom>
            <a:avLst/>
            <a:gdLst>
              <a:gd name="connsiteX0" fmla="*/ 112857 w 3976688"/>
              <a:gd name="connsiteY0" fmla="*/ 0 h 1734395"/>
              <a:gd name="connsiteX1" fmla="*/ 3863831 w 3976688"/>
              <a:gd name="connsiteY1" fmla="*/ 0 h 1734395"/>
              <a:gd name="connsiteX2" fmla="*/ 3976688 w 3976688"/>
              <a:gd name="connsiteY2" fmla="*/ 112857 h 1734395"/>
              <a:gd name="connsiteX3" fmla="*/ 3976688 w 3976688"/>
              <a:gd name="connsiteY3" fmla="*/ 1621538 h 1734395"/>
              <a:gd name="connsiteX4" fmla="*/ 3863831 w 3976688"/>
              <a:gd name="connsiteY4" fmla="*/ 1734395 h 1734395"/>
              <a:gd name="connsiteX5" fmla="*/ 112857 w 3976688"/>
              <a:gd name="connsiteY5" fmla="*/ 1734395 h 1734395"/>
              <a:gd name="connsiteX6" fmla="*/ 0 w 3976688"/>
              <a:gd name="connsiteY6" fmla="*/ 1621538 h 1734395"/>
              <a:gd name="connsiteX7" fmla="*/ 0 w 3976688"/>
              <a:gd name="connsiteY7" fmla="*/ 112857 h 1734395"/>
              <a:gd name="connsiteX8" fmla="*/ 112857 w 3976688"/>
              <a:gd name="connsiteY8" fmla="*/ 0 h 1734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76688" h="1734395">
                <a:moveTo>
                  <a:pt x="112857" y="0"/>
                </a:moveTo>
                <a:lnTo>
                  <a:pt x="3863831" y="0"/>
                </a:lnTo>
                <a:cubicBezTo>
                  <a:pt x="3926160" y="0"/>
                  <a:pt x="3976688" y="50528"/>
                  <a:pt x="3976688" y="112857"/>
                </a:cubicBezTo>
                <a:lnTo>
                  <a:pt x="3976688" y="1621538"/>
                </a:lnTo>
                <a:cubicBezTo>
                  <a:pt x="3976688" y="1683867"/>
                  <a:pt x="3926160" y="1734395"/>
                  <a:pt x="3863831" y="1734395"/>
                </a:cubicBezTo>
                <a:lnTo>
                  <a:pt x="112857" y="1734395"/>
                </a:lnTo>
                <a:cubicBezTo>
                  <a:pt x="50528" y="1734395"/>
                  <a:pt x="0" y="1683867"/>
                  <a:pt x="0" y="1621538"/>
                </a:cubicBezTo>
                <a:lnTo>
                  <a:pt x="0" y="112857"/>
                </a:lnTo>
                <a:cubicBezTo>
                  <a:pt x="0" y="50528"/>
                  <a:pt x="50528" y="0"/>
                  <a:pt x="1128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4739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zh-TW" altLang="en-US"/>
              <a:t>按一下以編輯母片標題樣式</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Tree>
    <p:extLst>
      <p:ext uri="{BB962C8B-B14F-4D97-AF65-F5344CB8AC3E}">
        <p14:creationId xmlns:p14="http://schemas.microsoft.com/office/powerpoint/2010/main" val="8992220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Tree>
    <p:extLst>
      <p:ext uri="{BB962C8B-B14F-4D97-AF65-F5344CB8AC3E}">
        <p14:creationId xmlns:p14="http://schemas.microsoft.com/office/powerpoint/2010/main" val="7146963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zh-TW" altLang="en-US"/>
              <a:t>按一下以編輯母片標題樣式</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Tree>
    <p:extLst>
      <p:ext uri="{BB962C8B-B14F-4D97-AF65-F5344CB8AC3E}">
        <p14:creationId xmlns:p14="http://schemas.microsoft.com/office/powerpoint/2010/main" val="1522493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Tree>
    <p:extLst>
      <p:ext uri="{BB962C8B-B14F-4D97-AF65-F5344CB8AC3E}">
        <p14:creationId xmlns:p14="http://schemas.microsoft.com/office/powerpoint/2010/main" val="40080695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比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845127" y="2507550"/>
            <a:ext cx="5156200"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Content Placeholder 5"/>
          <p:cNvSpPr>
            <a:spLocks noGrp="1"/>
          </p:cNvSpPr>
          <p:nvPr>
            <p:ph sz="quarter" idx="4"/>
          </p:nvPr>
        </p:nvSpPr>
        <p:spPr>
          <a:xfrm>
            <a:off x="6172200" y="2507550"/>
            <a:ext cx="5181601"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Date Placeholder 6"/>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
        <p:nvSpPr>
          <p:cNvPr id="10" name="Title 9"/>
          <p:cNvSpPr>
            <a:spLocks noGrp="1"/>
          </p:cNvSpPr>
          <p:nvPr>
            <p:ph type="title"/>
          </p:nvPr>
        </p:nvSpPr>
        <p:spPr/>
        <p:txBody>
          <a:bodyPr/>
          <a:lstStyle/>
          <a:p>
            <a:r>
              <a:rPr lang="zh-TW" altLang="en-US"/>
              <a:t>按一下以編輯母片標題樣式</a:t>
            </a:r>
            <a:endParaRPr lang="en-US" dirty="0"/>
          </a:p>
        </p:txBody>
      </p:sp>
    </p:spTree>
    <p:extLst>
      <p:ext uri="{BB962C8B-B14F-4D97-AF65-F5344CB8AC3E}">
        <p14:creationId xmlns:p14="http://schemas.microsoft.com/office/powerpoint/2010/main" val="324154085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只有標題">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
        <p:nvSpPr>
          <p:cNvPr id="6" name="Title 5"/>
          <p:cNvSpPr>
            <a:spLocks noGrp="1"/>
          </p:cNvSpPr>
          <p:nvPr>
            <p:ph type="title"/>
          </p:nvPr>
        </p:nvSpPr>
        <p:spPr/>
        <p:txBody>
          <a:bodyPr/>
          <a:lstStyle/>
          <a:p>
            <a:r>
              <a:rPr lang="zh-TW" altLang="en-US"/>
              <a:t>按一下以編輯母片標題樣式</a:t>
            </a:r>
            <a:endParaRPr lang="en-US"/>
          </a:p>
        </p:txBody>
      </p:sp>
    </p:spTree>
    <p:extLst>
      <p:ext uri="{BB962C8B-B14F-4D97-AF65-F5344CB8AC3E}">
        <p14:creationId xmlns:p14="http://schemas.microsoft.com/office/powerpoint/2010/main" val="5338718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Tree>
    <p:extLst>
      <p:ext uri="{BB962C8B-B14F-4D97-AF65-F5344CB8AC3E}">
        <p14:creationId xmlns:p14="http://schemas.microsoft.com/office/powerpoint/2010/main" val="289080773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zh-TW" altLang="en-US"/>
              <a:t>按一下以編輯母片標題樣式</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Tree>
    <p:extLst>
      <p:ext uri="{BB962C8B-B14F-4D97-AF65-F5344CB8AC3E}">
        <p14:creationId xmlns:p14="http://schemas.microsoft.com/office/powerpoint/2010/main" val="19391207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zh-TW" altLang="en-US"/>
              <a:t>按一下以編輯母片標題樣式</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Tree>
    <p:extLst>
      <p:ext uri="{BB962C8B-B14F-4D97-AF65-F5344CB8AC3E}">
        <p14:creationId xmlns:p14="http://schemas.microsoft.com/office/powerpoint/2010/main" val="194096246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Tree>
    <p:extLst>
      <p:ext uri="{BB962C8B-B14F-4D97-AF65-F5344CB8AC3E}">
        <p14:creationId xmlns:p14="http://schemas.microsoft.com/office/powerpoint/2010/main" val="60247990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pPr defTabSz="685800">
              <a:defRPr/>
            </a:pPr>
            <a:fld id="{730F09B5-7DC1-4156-8DFF-EB772EE8B52B}" type="datetimeFigureOut">
              <a:rPr lang="zh-TW" altLang="en-US" smtClean="0">
                <a:solidFill>
                  <a:prstClr val="black">
                    <a:tint val="75000"/>
                  </a:prstClr>
                </a:solidFill>
              </a:rPr>
              <a:pPr defTabSz="685800">
                <a:defRPr/>
              </a:pPr>
              <a:t>2021/11/18</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BB3FE7A4-2FB5-41F6-B367-BC697C166375}" type="slidenum">
              <a:rPr lang="zh-TW" altLang="en-US" smtClean="0">
                <a:solidFill>
                  <a:prstClr val="black">
                    <a:tint val="75000"/>
                  </a:prstClr>
                </a:solidFill>
              </a:rPr>
              <a:pPr defTabSz="685800">
                <a:defRPr/>
              </a:pPr>
              <a:t>‹#›</a:t>
            </a:fld>
            <a:endParaRPr lang="zh-TW" altLang="en-US">
              <a:solidFill>
                <a:prstClr val="black">
                  <a:tint val="75000"/>
                </a:prstClr>
              </a:solidFill>
            </a:endParaRPr>
          </a:p>
        </p:txBody>
      </p:sp>
    </p:spTree>
    <p:extLst>
      <p:ext uri="{BB962C8B-B14F-4D97-AF65-F5344CB8AC3E}">
        <p14:creationId xmlns:p14="http://schemas.microsoft.com/office/powerpoint/2010/main" val="11157939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8" name="任意多边形: 形状 7">
            <a:extLst>
              <a:ext uri="{FF2B5EF4-FFF2-40B4-BE49-F238E27FC236}">
                <a16:creationId xmlns:a16="http://schemas.microsoft.com/office/drawing/2014/main" id="{989074C9-A664-44C7-8C8D-A503BD611D4F}"/>
              </a:ext>
            </a:extLst>
          </p:cNvPr>
          <p:cNvSpPr>
            <a:spLocks noGrp="1"/>
          </p:cNvSpPr>
          <p:nvPr>
            <p:ph type="pic" sz="quarter" idx="10"/>
          </p:nvPr>
        </p:nvSpPr>
        <p:spPr>
          <a:xfrm>
            <a:off x="6856413" y="1612428"/>
            <a:ext cx="3976688" cy="1734395"/>
          </a:xfrm>
          <a:custGeom>
            <a:avLst/>
            <a:gdLst>
              <a:gd name="connsiteX0" fmla="*/ 112857 w 3976688"/>
              <a:gd name="connsiteY0" fmla="*/ 0 h 1734395"/>
              <a:gd name="connsiteX1" fmla="*/ 3863831 w 3976688"/>
              <a:gd name="connsiteY1" fmla="*/ 0 h 1734395"/>
              <a:gd name="connsiteX2" fmla="*/ 3976688 w 3976688"/>
              <a:gd name="connsiteY2" fmla="*/ 112857 h 1734395"/>
              <a:gd name="connsiteX3" fmla="*/ 3976688 w 3976688"/>
              <a:gd name="connsiteY3" fmla="*/ 1621538 h 1734395"/>
              <a:gd name="connsiteX4" fmla="*/ 3863831 w 3976688"/>
              <a:gd name="connsiteY4" fmla="*/ 1734395 h 1734395"/>
              <a:gd name="connsiteX5" fmla="*/ 112857 w 3976688"/>
              <a:gd name="connsiteY5" fmla="*/ 1734395 h 1734395"/>
              <a:gd name="connsiteX6" fmla="*/ 0 w 3976688"/>
              <a:gd name="connsiteY6" fmla="*/ 1621538 h 1734395"/>
              <a:gd name="connsiteX7" fmla="*/ 0 w 3976688"/>
              <a:gd name="connsiteY7" fmla="*/ 112857 h 1734395"/>
              <a:gd name="connsiteX8" fmla="*/ 112857 w 3976688"/>
              <a:gd name="connsiteY8" fmla="*/ 0 h 1734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76688" h="1734395">
                <a:moveTo>
                  <a:pt x="112857" y="0"/>
                </a:moveTo>
                <a:lnTo>
                  <a:pt x="3863831" y="0"/>
                </a:lnTo>
                <a:cubicBezTo>
                  <a:pt x="3926160" y="0"/>
                  <a:pt x="3976688" y="50528"/>
                  <a:pt x="3976688" y="112857"/>
                </a:cubicBezTo>
                <a:lnTo>
                  <a:pt x="3976688" y="1621538"/>
                </a:lnTo>
                <a:cubicBezTo>
                  <a:pt x="3976688" y="1683867"/>
                  <a:pt x="3926160" y="1734395"/>
                  <a:pt x="3863831" y="1734395"/>
                </a:cubicBezTo>
                <a:lnTo>
                  <a:pt x="112857" y="1734395"/>
                </a:lnTo>
                <a:cubicBezTo>
                  <a:pt x="50528" y="1734395"/>
                  <a:pt x="0" y="1683867"/>
                  <a:pt x="0" y="1621538"/>
                </a:cubicBezTo>
                <a:lnTo>
                  <a:pt x="0" y="112857"/>
                </a:lnTo>
                <a:cubicBezTo>
                  <a:pt x="0" y="50528"/>
                  <a:pt x="50528" y="0"/>
                  <a:pt x="112857" y="0"/>
                </a:cubicBezTo>
                <a:close/>
              </a:path>
            </a:pathLst>
          </a:custGeom>
        </p:spPr>
        <p:txBody>
          <a:bodyPr wrap="square">
            <a:noAutofit/>
          </a:bodyPr>
          <a:lstStyle/>
          <a:p>
            <a:endParaRPr lang="zh-CN" altLang="en-US"/>
          </a:p>
        </p:txBody>
      </p:sp>
      <p:sp>
        <p:nvSpPr>
          <p:cNvPr id="9" name="任意多边形: 形状 8">
            <a:extLst>
              <a:ext uri="{FF2B5EF4-FFF2-40B4-BE49-F238E27FC236}">
                <a16:creationId xmlns:a16="http://schemas.microsoft.com/office/drawing/2014/main" id="{E619FCF9-3191-46FA-864C-4F186B75B749}"/>
              </a:ext>
            </a:extLst>
          </p:cNvPr>
          <p:cNvSpPr>
            <a:spLocks noGrp="1"/>
          </p:cNvSpPr>
          <p:nvPr>
            <p:ph type="pic" sz="quarter" idx="11"/>
          </p:nvPr>
        </p:nvSpPr>
        <p:spPr>
          <a:xfrm>
            <a:off x="6856413" y="4006005"/>
            <a:ext cx="3976688" cy="1734395"/>
          </a:xfrm>
          <a:custGeom>
            <a:avLst/>
            <a:gdLst>
              <a:gd name="connsiteX0" fmla="*/ 112857 w 3976688"/>
              <a:gd name="connsiteY0" fmla="*/ 0 h 1734395"/>
              <a:gd name="connsiteX1" fmla="*/ 3863831 w 3976688"/>
              <a:gd name="connsiteY1" fmla="*/ 0 h 1734395"/>
              <a:gd name="connsiteX2" fmla="*/ 3976688 w 3976688"/>
              <a:gd name="connsiteY2" fmla="*/ 112857 h 1734395"/>
              <a:gd name="connsiteX3" fmla="*/ 3976688 w 3976688"/>
              <a:gd name="connsiteY3" fmla="*/ 1621538 h 1734395"/>
              <a:gd name="connsiteX4" fmla="*/ 3863831 w 3976688"/>
              <a:gd name="connsiteY4" fmla="*/ 1734395 h 1734395"/>
              <a:gd name="connsiteX5" fmla="*/ 112857 w 3976688"/>
              <a:gd name="connsiteY5" fmla="*/ 1734395 h 1734395"/>
              <a:gd name="connsiteX6" fmla="*/ 0 w 3976688"/>
              <a:gd name="connsiteY6" fmla="*/ 1621538 h 1734395"/>
              <a:gd name="connsiteX7" fmla="*/ 0 w 3976688"/>
              <a:gd name="connsiteY7" fmla="*/ 112857 h 1734395"/>
              <a:gd name="connsiteX8" fmla="*/ 112857 w 3976688"/>
              <a:gd name="connsiteY8" fmla="*/ 0 h 1734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76688" h="1734395">
                <a:moveTo>
                  <a:pt x="112857" y="0"/>
                </a:moveTo>
                <a:lnTo>
                  <a:pt x="3863831" y="0"/>
                </a:lnTo>
                <a:cubicBezTo>
                  <a:pt x="3926160" y="0"/>
                  <a:pt x="3976688" y="50528"/>
                  <a:pt x="3976688" y="112857"/>
                </a:cubicBezTo>
                <a:lnTo>
                  <a:pt x="3976688" y="1621538"/>
                </a:lnTo>
                <a:cubicBezTo>
                  <a:pt x="3976688" y="1683867"/>
                  <a:pt x="3926160" y="1734395"/>
                  <a:pt x="3863831" y="1734395"/>
                </a:cubicBezTo>
                <a:lnTo>
                  <a:pt x="112857" y="1734395"/>
                </a:lnTo>
                <a:cubicBezTo>
                  <a:pt x="50528" y="1734395"/>
                  <a:pt x="0" y="1683867"/>
                  <a:pt x="0" y="1621538"/>
                </a:cubicBezTo>
                <a:lnTo>
                  <a:pt x="0" y="112857"/>
                </a:lnTo>
                <a:cubicBezTo>
                  <a:pt x="0" y="50528"/>
                  <a:pt x="50528" y="0"/>
                  <a:pt x="1128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387421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標題投影片">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1065212" y="304800"/>
            <a:ext cx="7091363" cy="2793906"/>
          </a:xfrm>
        </p:spPr>
        <p:txBody>
          <a:bodyPr rtlCol="0" anchor="b">
            <a:normAutofit/>
          </a:bodyPr>
          <a:lstStyle>
            <a:lvl1pPr algn="l" rtl="0">
              <a:lnSpc>
                <a:spcPct val="80000"/>
              </a:lnSpc>
              <a:defRPr sz="4950"/>
            </a:lvl1pPr>
          </a:lstStyle>
          <a:p>
            <a:pPr rtl="0"/>
            <a:r>
              <a:rPr lang="zh-TW" altLang="en-US" noProof="0"/>
              <a:t>按一下以編輯母片標題樣式</a:t>
            </a:r>
            <a:endParaRPr lang="zh-TW" altLang="en-US" noProof="0" dirty="0"/>
          </a:p>
        </p:txBody>
      </p:sp>
      <p:sp>
        <p:nvSpPr>
          <p:cNvPr id="3" name="副標題 2"/>
          <p:cNvSpPr>
            <a:spLocks noGrp="1"/>
          </p:cNvSpPr>
          <p:nvPr>
            <p:ph type="subTitle" idx="1"/>
          </p:nvPr>
        </p:nvSpPr>
        <p:spPr>
          <a:xfrm>
            <a:off x="1065212" y="3108804"/>
            <a:ext cx="7091363" cy="838200"/>
          </a:xfrm>
        </p:spPr>
        <p:txBody>
          <a:bodyPr rtlCol="0"/>
          <a:lstStyle>
            <a:lvl1pPr marL="0" indent="0" algn="l" rtl="0">
              <a:spcBef>
                <a:spcPts val="0"/>
              </a:spcBef>
              <a:buNone/>
              <a:defRPr sz="1800">
                <a:solidFill>
                  <a:schemeClr val="accent2"/>
                </a:solidFill>
              </a:defRPr>
            </a:lvl1pPr>
            <a:lvl2pPr marL="342900" indent="0" algn="ctr" rtl="0">
              <a:buNone/>
              <a:defRPr sz="1500"/>
            </a:lvl2pPr>
            <a:lvl3pPr marL="685800" indent="0" algn="ctr" rtl="0">
              <a:buNone/>
              <a:defRPr sz="1350"/>
            </a:lvl3pPr>
            <a:lvl4pPr marL="1028700" indent="0" algn="ctr" rtl="0">
              <a:buNone/>
              <a:defRPr sz="1200"/>
            </a:lvl4pPr>
            <a:lvl5pPr marL="1371600" indent="0" algn="ctr" rtl="0">
              <a:buNone/>
              <a:defRPr sz="1200"/>
            </a:lvl5pPr>
            <a:lvl6pPr marL="1714500" indent="0" algn="ctr" rtl="0">
              <a:buNone/>
              <a:defRPr sz="1200"/>
            </a:lvl6pPr>
            <a:lvl7pPr marL="2057400" indent="0" algn="ctr" rtl="0">
              <a:buNone/>
              <a:defRPr sz="1200"/>
            </a:lvl7pPr>
            <a:lvl8pPr marL="2400300" indent="0" algn="ctr" rtl="0">
              <a:buNone/>
              <a:defRPr sz="1200"/>
            </a:lvl8pPr>
            <a:lvl9pPr marL="2743200" indent="0" algn="ctr" rtl="0">
              <a:buNone/>
              <a:defRPr sz="1200"/>
            </a:lvl9pPr>
          </a:lstStyle>
          <a:p>
            <a:pPr rtl="0"/>
            <a:r>
              <a:rPr lang="zh-TW" altLang="en-US" noProof="0"/>
              <a:t>按一下以編輯母片副標題樣式</a:t>
            </a:r>
            <a:endParaRPr lang="zh-TW" altLang="en-US" noProof="0" dirty="0"/>
          </a:p>
        </p:txBody>
      </p:sp>
      <p:sp>
        <p:nvSpPr>
          <p:cNvPr id="8" name="日期預留位置 7"/>
          <p:cNvSpPr>
            <a:spLocks noGrp="1"/>
          </p:cNvSpPr>
          <p:nvPr>
            <p:ph type="dt" sz="half" idx="10"/>
          </p:nvPr>
        </p:nvSpPr>
        <p:spPr/>
        <p:txBody>
          <a:bodyPr rtlCol="0"/>
          <a:lstStyle>
            <a:lvl1pPr>
              <a:defRPr/>
            </a:lvl1pPr>
          </a:lstStyle>
          <a:p>
            <a:pPr defTabSz="685800"/>
            <a:fld id="{D6C8858E-052F-46F7-8A67-01067E1B6633}" type="datetime1">
              <a:rPr lang="zh-TW" altLang="en-US" smtClean="0">
                <a:solidFill>
                  <a:srgbClr val="000000"/>
                </a:solidFill>
              </a:rPr>
              <a:pPr defTabSz="685800"/>
              <a:t>2021/11/18</a:t>
            </a:fld>
            <a:endParaRPr lang="zh-TW" altLang="en-US" dirty="0">
              <a:solidFill>
                <a:srgbClr val="000000"/>
              </a:solidFill>
            </a:endParaRPr>
          </a:p>
        </p:txBody>
      </p:sp>
      <p:sp>
        <p:nvSpPr>
          <p:cNvPr id="9" name="頁尾預留位置 8"/>
          <p:cNvSpPr>
            <a:spLocks noGrp="1"/>
          </p:cNvSpPr>
          <p:nvPr>
            <p:ph type="ftr" sz="quarter" idx="11"/>
          </p:nvPr>
        </p:nvSpPr>
        <p:spPr/>
        <p:txBody>
          <a:bodyPr rtlCol="0"/>
          <a:lstStyle/>
          <a:p>
            <a:pPr defTabSz="685800"/>
            <a:endParaRPr lang="zh-TW" altLang="en-US" dirty="0">
              <a:solidFill>
                <a:srgbClr val="000000"/>
              </a:solidFill>
            </a:endParaRPr>
          </a:p>
        </p:txBody>
      </p:sp>
      <p:sp>
        <p:nvSpPr>
          <p:cNvPr id="10" name="投影片編號預留位置 9"/>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zh-TW" altLang="en-US" dirty="0"/>
          </a:p>
        </p:txBody>
      </p:sp>
    </p:spTree>
    <p:extLst>
      <p:ext uri="{BB962C8B-B14F-4D97-AF65-F5344CB8AC3E}">
        <p14:creationId xmlns:p14="http://schemas.microsoft.com/office/powerpoint/2010/main" val="60949622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p:cNvSpPr>
            <a:spLocks noGrp="1"/>
          </p:cNvSpPr>
          <p:nvPr>
            <p:ph type="title"/>
          </p:nvPr>
        </p:nvSpPr>
        <p:spPr/>
        <p:txBody>
          <a:bodyPr rtlCol="0"/>
          <a:lstStyle/>
          <a:p>
            <a:pPr rtl="0"/>
            <a:r>
              <a:rPr lang="zh-TW" altLang="en-US" dirty="0"/>
              <a:t>按一下以編輯母片標題樣式</a:t>
            </a:r>
          </a:p>
        </p:txBody>
      </p:sp>
      <p:sp>
        <p:nvSpPr>
          <p:cNvPr id="3" name="內容預留位置 2"/>
          <p:cNvSpPr>
            <a:spLocks noGrp="1"/>
          </p:cNvSpPr>
          <p:nvPr>
            <p:ph idx="1"/>
          </p:nvPr>
        </p:nvSpPr>
        <p:spPr/>
        <p:txBody>
          <a:bodyPr rtlCol="0"/>
          <a:lstStyle/>
          <a:p>
            <a:pPr lvl="0" rtl="0"/>
            <a:r>
              <a:rPr lang="zh-TW" altLang="en-US"/>
              <a:t>編輯母片文字樣式</a:t>
            </a:r>
          </a:p>
          <a:p>
            <a:pPr lvl="1" rtl="0"/>
            <a:r>
              <a:rPr lang="zh-TW" altLang="en-US"/>
              <a:t>第二層</a:t>
            </a:r>
          </a:p>
          <a:p>
            <a:pPr lvl="2" rtl="0"/>
            <a:r>
              <a:rPr lang="zh-TW" altLang="en-US"/>
              <a:t>第三層</a:t>
            </a:r>
          </a:p>
          <a:p>
            <a:pPr lvl="3" rtl="0"/>
            <a:r>
              <a:rPr lang="zh-TW" altLang="en-US"/>
              <a:t>第四層</a:t>
            </a:r>
          </a:p>
          <a:p>
            <a:pPr lvl="4" rtl="0"/>
            <a:r>
              <a:rPr lang="zh-TW" altLang="en-US"/>
              <a:t>第五層</a:t>
            </a:r>
            <a:endParaRPr lang="zh-TW" altLang="en-US" dirty="0"/>
          </a:p>
        </p:txBody>
      </p:sp>
      <p:sp>
        <p:nvSpPr>
          <p:cNvPr id="4" name="日期預留位置 3"/>
          <p:cNvSpPr>
            <a:spLocks noGrp="1"/>
          </p:cNvSpPr>
          <p:nvPr>
            <p:ph type="dt" sz="half" idx="10"/>
          </p:nvPr>
        </p:nvSpPr>
        <p:spPr/>
        <p:txBody>
          <a:bodyPr rtlCol="0"/>
          <a:lstStyle>
            <a:lvl1pPr>
              <a:defRPr/>
            </a:lvl1pPr>
          </a:lstStyle>
          <a:p>
            <a:pPr defTabSz="685800"/>
            <a:fld id="{9A66B22E-3CC6-4BEC-81AE-67F1D78B7B77}" type="datetime1">
              <a:rPr lang="zh-TW" altLang="en-US" smtClean="0">
                <a:solidFill>
                  <a:srgbClr val="000000"/>
                </a:solidFill>
              </a:rPr>
              <a:pPr defTabSz="685800"/>
              <a:t>2021/11/18</a:t>
            </a:fld>
            <a:endParaRPr lang="zh-TW" altLang="en-US" dirty="0">
              <a:solidFill>
                <a:srgbClr val="000000"/>
              </a:solidFill>
            </a:endParaRPr>
          </a:p>
        </p:txBody>
      </p:sp>
      <p:sp>
        <p:nvSpPr>
          <p:cNvPr id="5" name="頁尾預留位置 4"/>
          <p:cNvSpPr>
            <a:spLocks noGrp="1"/>
          </p:cNvSpPr>
          <p:nvPr>
            <p:ph type="ftr" sz="quarter" idx="11"/>
          </p:nvPr>
        </p:nvSpPr>
        <p:spPr/>
        <p:txBody>
          <a:bodyPr rtlCol="0"/>
          <a:lstStyle/>
          <a:p>
            <a:pPr defTabSz="685800"/>
            <a:endParaRPr lang="zh-TW" altLang="en-US" dirty="0">
              <a:solidFill>
                <a:srgbClr val="000000"/>
              </a:solidFill>
            </a:endParaRPr>
          </a:p>
        </p:txBody>
      </p:sp>
      <p:sp>
        <p:nvSpPr>
          <p:cNvPr id="6" name="投影片編號預留位置 5"/>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363088446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章節標題">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5180013" y="1600203"/>
            <a:ext cx="6400803" cy="2486025"/>
          </a:xfrm>
        </p:spPr>
        <p:txBody>
          <a:bodyPr rtlCol="0" anchor="b">
            <a:normAutofit/>
          </a:bodyPr>
          <a:lstStyle>
            <a:lvl1pPr algn="l" rtl="0">
              <a:defRPr sz="3900"/>
            </a:lvl1pPr>
          </a:lstStyle>
          <a:p>
            <a:pPr rtl="0"/>
            <a:r>
              <a:rPr lang="zh-TW" altLang="en-US"/>
              <a:t>按一下以編輯母片標題樣式</a:t>
            </a:r>
            <a:endParaRPr lang="zh-TW" altLang="en-US" dirty="0"/>
          </a:p>
        </p:txBody>
      </p:sp>
      <p:sp>
        <p:nvSpPr>
          <p:cNvPr id="3" name="文字預留位置 2"/>
          <p:cNvSpPr>
            <a:spLocks noGrp="1"/>
          </p:cNvSpPr>
          <p:nvPr>
            <p:ph type="body" idx="1"/>
          </p:nvPr>
        </p:nvSpPr>
        <p:spPr>
          <a:xfrm>
            <a:off x="5180011" y="4105029"/>
            <a:ext cx="6400803" cy="914400"/>
          </a:xfrm>
        </p:spPr>
        <p:txBody>
          <a:bodyPr rtlCol="0">
            <a:normAutofit/>
          </a:bodyPr>
          <a:lstStyle>
            <a:lvl1pPr marL="0" indent="0" algn="l" rtl="0">
              <a:buNone/>
              <a:defRPr sz="1500">
                <a:solidFill>
                  <a:schemeClr val="accent2"/>
                </a:solidFill>
              </a:defRPr>
            </a:lvl1pPr>
            <a:lvl2pPr marL="342900" indent="0" algn="l" rtl="0">
              <a:buNone/>
              <a:defRPr sz="1500">
                <a:solidFill>
                  <a:schemeClr val="tx1">
                    <a:tint val="75000"/>
                  </a:schemeClr>
                </a:solidFill>
              </a:defRPr>
            </a:lvl2pPr>
            <a:lvl3pPr marL="685800" indent="0" algn="l" rtl="0">
              <a:buNone/>
              <a:defRPr sz="1350">
                <a:solidFill>
                  <a:schemeClr val="tx1">
                    <a:tint val="75000"/>
                  </a:schemeClr>
                </a:solidFill>
              </a:defRPr>
            </a:lvl3pPr>
            <a:lvl4pPr marL="1028700" indent="0" algn="l" rtl="0">
              <a:buNone/>
              <a:defRPr sz="1200">
                <a:solidFill>
                  <a:schemeClr val="tx1">
                    <a:tint val="75000"/>
                  </a:schemeClr>
                </a:solidFill>
              </a:defRPr>
            </a:lvl4pPr>
            <a:lvl5pPr marL="1371600" indent="0" algn="l" rtl="0">
              <a:buNone/>
              <a:defRPr sz="1200">
                <a:solidFill>
                  <a:schemeClr val="tx1">
                    <a:tint val="75000"/>
                  </a:schemeClr>
                </a:solidFill>
              </a:defRPr>
            </a:lvl5pPr>
            <a:lvl6pPr marL="1714500" indent="0" algn="l" rtl="0">
              <a:buNone/>
              <a:defRPr sz="1200">
                <a:solidFill>
                  <a:schemeClr val="tx1">
                    <a:tint val="75000"/>
                  </a:schemeClr>
                </a:solidFill>
              </a:defRPr>
            </a:lvl6pPr>
            <a:lvl7pPr marL="2057400" indent="0" algn="l" rtl="0">
              <a:buNone/>
              <a:defRPr sz="1200">
                <a:solidFill>
                  <a:schemeClr val="tx1">
                    <a:tint val="75000"/>
                  </a:schemeClr>
                </a:solidFill>
              </a:defRPr>
            </a:lvl7pPr>
            <a:lvl8pPr marL="2400300" indent="0" algn="l" rtl="0">
              <a:buNone/>
              <a:defRPr sz="1200">
                <a:solidFill>
                  <a:schemeClr val="tx1">
                    <a:tint val="75000"/>
                  </a:schemeClr>
                </a:solidFill>
              </a:defRPr>
            </a:lvl8pPr>
            <a:lvl9pPr marL="2743200" indent="0" algn="l" rtl="0">
              <a:buNone/>
              <a:defRPr sz="1200">
                <a:solidFill>
                  <a:schemeClr val="tx1">
                    <a:tint val="75000"/>
                  </a:schemeClr>
                </a:solidFill>
              </a:defRPr>
            </a:lvl9pPr>
          </a:lstStyle>
          <a:p>
            <a:pPr lvl="0" rtl="0"/>
            <a:r>
              <a:rPr lang="zh-TW" altLang="en-US"/>
              <a:t>編輯母片文字樣式</a:t>
            </a:r>
          </a:p>
        </p:txBody>
      </p:sp>
      <p:sp>
        <p:nvSpPr>
          <p:cNvPr id="4" name="日期預留位置 3"/>
          <p:cNvSpPr>
            <a:spLocks noGrp="1"/>
          </p:cNvSpPr>
          <p:nvPr>
            <p:ph type="dt" sz="half" idx="10"/>
          </p:nvPr>
        </p:nvSpPr>
        <p:spPr/>
        <p:txBody>
          <a:bodyPr rtlCol="0"/>
          <a:lstStyle>
            <a:lvl1pPr>
              <a:defRPr/>
            </a:lvl1pPr>
          </a:lstStyle>
          <a:p>
            <a:pPr defTabSz="685800"/>
            <a:fld id="{D54D69F2-8A86-4A80-84A1-8F66630EEFA9}" type="datetime1">
              <a:rPr lang="zh-TW" altLang="en-US" smtClean="0">
                <a:solidFill>
                  <a:srgbClr val="000000"/>
                </a:solidFill>
              </a:rPr>
              <a:pPr defTabSz="685800"/>
              <a:t>2021/11/18</a:t>
            </a:fld>
            <a:endParaRPr lang="zh-TW" altLang="en-US" dirty="0">
              <a:solidFill>
                <a:srgbClr val="000000"/>
              </a:solidFill>
            </a:endParaRPr>
          </a:p>
        </p:txBody>
      </p:sp>
      <p:sp>
        <p:nvSpPr>
          <p:cNvPr id="5" name="頁尾預留位置 4"/>
          <p:cNvSpPr>
            <a:spLocks noGrp="1"/>
          </p:cNvSpPr>
          <p:nvPr>
            <p:ph type="ftr" sz="quarter" idx="11"/>
          </p:nvPr>
        </p:nvSpPr>
        <p:spPr/>
        <p:txBody>
          <a:bodyPr rtlCol="0"/>
          <a:lstStyle/>
          <a:p>
            <a:pPr defTabSz="685800"/>
            <a:endParaRPr lang="zh-TW" altLang="en-US" dirty="0">
              <a:solidFill>
                <a:srgbClr val="000000"/>
              </a:solidFill>
            </a:endParaRPr>
          </a:p>
        </p:txBody>
      </p:sp>
      <p:sp>
        <p:nvSpPr>
          <p:cNvPr id="6" name="投影片編號預留位置 5"/>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28003874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章節標題">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日期預留位置 3"/>
          <p:cNvSpPr>
            <a:spLocks noGrp="1"/>
          </p:cNvSpPr>
          <p:nvPr>
            <p:ph type="dt" sz="half" idx="10"/>
          </p:nvPr>
        </p:nvSpPr>
        <p:spPr/>
        <p:txBody>
          <a:bodyPr rtlCol="0"/>
          <a:lstStyle>
            <a:lvl1pPr>
              <a:defRPr/>
            </a:lvl1pPr>
          </a:lstStyle>
          <a:p>
            <a:pPr defTabSz="685800"/>
            <a:fld id="{D54D69F2-8A86-4A80-84A1-8F66630EEFA9}" type="datetime1">
              <a:rPr lang="zh-TW" altLang="en-US" smtClean="0">
                <a:solidFill>
                  <a:srgbClr val="000000"/>
                </a:solidFill>
              </a:rPr>
              <a:pPr defTabSz="685800"/>
              <a:t>2021/11/18</a:t>
            </a:fld>
            <a:endParaRPr lang="zh-TW" altLang="en-US" dirty="0">
              <a:solidFill>
                <a:srgbClr val="000000"/>
              </a:solidFill>
            </a:endParaRPr>
          </a:p>
        </p:txBody>
      </p:sp>
      <p:sp>
        <p:nvSpPr>
          <p:cNvPr id="5" name="頁尾預留位置 4"/>
          <p:cNvSpPr>
            <a:spLocks noGrp="1"/>
          </p:cNvSpPr>
          <p:nvPr>
            <p:ph type="ftr" sz="quarter" idx="11"/>
          </p:nvPr>
        </p:nvSpPr>
        <p:spPr/>
        <p:txBody>
          <a:bodyPr rtlCol="0"/>
          <a:lstStyle/>
          <a:p>
            <a:pPr defTabSz="685800"/>
            <a:endParaRPr lang="zh-TW" altLang="en-US" dirty="0">
              <a:solidFill>
                <a:srgbClr val="000000"/>
              </a:solidFill>
            </a:endParaRPr>
          </a:p>
        </p:txBody>
      </p:sp>
      <p:sp>
        <p:nvSpPr>
          <p:cNvPr id="6" name="投影片編號預留位置 5"/>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
        <p:nvSpPr>
          <p:cNvPr id="7" name="標題 1"/>
          <p:cNvSpPr>
            <a:spLocks noGrp="1"/>
          </p:cNvSpPr>
          <p:nvPr>
            <p:ph type="title"/>
          </p:nvPr>
        </p:nvSpPr>
        <p:spPr>
          <a:xfrm>
            <a:off x="4148921" y="941696"/>
            <a:ext cx="7445543" cy="986600"/>
          </a:xfrm>
        </p:spPr>
        <p:txBody>
          <a:bodyPr rtlCol="0"/>
          <a:lstStyle/>
          <a:p>
            <a:pPr rtl="0"/>
            <a:r>
              <a:rPr lang="zh-TW" altLang="en-US" dirty="0"/>
              <a:t>按一下以編輯母片標題樣式</a:t>
            </a:r>
          </a:p>
        </p:txBody>
      </p:sp>
      <p:sp>
        <p:nvSpPr>
          <p:cNvPr id="8" name="內容預留位置 2"/>
          <p:cNvSpPr>
            <a:spLocks noGrp="1"/>
          </p:cNvSpPr>
          <p:nvPr>
            <p:ph idx="1"/>
          </p:nvPr>
        </p:nvSpPr>
        <p:spPr>
          <a:xfrm>
            <a:off x="4135273" y="2156346"/>
            <a:ext cx="7445543" cy="3558654"/>
          </a:xfrm>
        </p:spPr>
        <p:txBody>
          <a:bodyPr rtlCol="0"/>
          <a:lstStyle/>
          <a:p>
            <a:pPr lvl="0" rtl="0"/>
            <a:r>
              <a:rPr lang="zh-TW" altLang="en-US" dirty="0"/>
              <a:t>編輯母片文字樣式</a:t>
            </a:r>
          </a:p>
          <a:p>
            <a:pPr lvl="1" rtl="0"/>
            <a:r>
              <a:rPr lang="zh-TW" altLang="en-US" dirty="0"/>
              <a:t>第二層</a:t>
            </a:r>
          </a:p>
          <a:p>
            <a:pPr lvl="2" rtl="0"/>
            <a:r>
              <a:rPr lang="zh-TW" altLang="en-US" dirty="0"/>
              <a:t>第三層</a:t>
            </a:r>
          </a:p>
          <a:p>
            <a:pPr lvl="3" rtl="0"/>
            <a:r>
              <a:rPr lang="zh-TW" altLang="en-US" dirty="0"/>
              <a:t>第四層</a:t>
            </a:r>
          </a:p>
          <a:p>
            <a:pPr lvl="4" rtl="0"/>
            <a:r>
              <a:rPr lang="zh-TW" altLang="en-US" dirty="0"/>
              <a:t>第五層</a:t>
            </a:r>
          </a:p>
        </p:txBody>
      </p:sp>
    </p:spTree>
    <p:extLst>
      <p:ext uri="{BB962C8B-B14F-4D97-AF65-F5344CB8AC3E}">
        <p14:creationId xmlns:p14="http://schemas.microsoft.com/office/powerpoint/2010/main" val="12647220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兩項內容">
    <p:spTree>
      <p:nvGrpSpPr>
        <p:cNvPr id="1" name=""/>
        <p:cNvGrpSpPr/>
        <p:nvPr/>
      </p:nvGrpSpPr>
      <p:grpSpPr>
        <a:xfrm>
          <a:off x="0" y="0"/>
          <a:ext cx="0" cy="0"/>
          <a:chOff x="0" y="0"/>
          <a:chExt cx="0" cy="0"/>
        </a:xfrm>
      </p:grpSpPr>
      <p:sp>
        <p:nvSpPr>
          <p:cNvPr id="2" name="標題 1"/>
          <p:cNvSpPr>
            <a:spLocks noGrp="1"/>
          </p:cNvSpPr>
          <p:nvPr>
            <p:ph type="title"/>
          </p:nvPr>
        </p:nvSpPr>
        <p:spPr/>
        <p:txBody>
          <a:bodyPr rtlCol="0"/>
          <a:lstStyle/>
          <a:p>
            <a:pPr rtl="0"/>
            <a:r>
              <a:rPr lang="zh-TW" altLang="en-US"/>
              <a:t>按一下以編輯母片標題樣式</a:t>
            </a:r>
            <a:endParaRPr lang="zh-TW" altLang="en-US" dirty="0"/>
          </a:p>
        </p:txBody>
      </p:sp>
      <p:sp>
        <p:nvSpPr>
          <p:cNvPr id="3" name="內容預留位置 2"/>
          <p:cNvSpPr>
            <a:spLocks noGrp="1"/>
          </p:cNvSpPr>
          <p:nvPr>
            <p:ph sz="half" idx="1"/>
          </p:nvPr>
        </p:nvSpPr>
        <p:spPr>
          <a:xfrm>
            <a:off x="2208213" y="1600200"/>
            <a:ext cx="4572000" cy="4114800"/>
          </a:xfrm>
        </p:spPr>
        <p:txBody>
          <a:bodyPr rtlCol="0"/>
          <a:lstStyle/>
          <a:p>
            <a:pPr lvl="0" rtl="0"/>
            <a:r>
              <a:rPr lang="zh-TW" altLang="en-US"/>
              <a:t>編輯母片文字樣式</a:t>
            </a:r>
          </a:p>
          <a:p>
            <a:pPr lvl="1" rtl="0"/>
            <a:r>
              <a:rPr lang="zh-TW" altLang="en-US"/>
              <a:t>第二層</a:t>
            </a:r>
          </a:p>
          <a:p>
            <a:pPr lvl="2" rtl="0"/>
            <a:r>
              <a:rPr lang="zh-TW" altLang="en-US"/>
              <a:t>第三層</a:t>
            </a:r>
          </a:p>
          <a:p>
            <a:pPr lvl="3" rtl="0"/>
            <a:r>
              <a:rPr lang="zh-TW" altLang="en-US"/>
              <a:t>第四層</a:t>
            </a:r>
          </a:p>
          <a:p>
            <a:pPr lvl="4" rtl="0"/>
            <a:r>
              <a:rPr lang="zh-TW" altLang="en-US"/>
              <a:t>第五層</a:t>
            </a:r>
            <a:endParaRPr lang="zh-TW" altLang="en-US" dirty="0"/>
          </a:p>
        </p:txBody>
      </p:sp>
      <p:sp>
        <p:nvSpPr>
          <p:cNvPr id="4" name="內容預留位置 3"/>
          <p:cNvSpPr>
            <a:spLocks noGrp="1"/>
          </p:cNvSpPr>
          <p:nvPr>
            <p:ph sz="half" idx="2"/>
          </p:nvPr>
        </p:nvSpPr>
        <p:spPr>
          <a:xfrm>
            <a:off x="7008812" y="1600200"/>
            <a:ext cx="4572000" cy="4114800"/>
          </a:xfrm>
        </p:spPr>
        <p:txBody>
          <a:bodyPr rtlCol="0"/>
          <a:lstStyle/>
          <a:p>
            <a:pPr lvl="0" rtl="0"/>
            <a:r>
              <a:rPr lang="zh-TW" altLang="en-US"/>
              <a:t>編輯母片文字樣式</a:t>
            </a:r>
          </a:p>
          <a:p>
            <a:pPr lvl="1" rtl="0"/>
            <a:r>
              <a:rPr lang="zh-TW" altLang="en-US"/>
              <a:t>第二層</a:t>
            </a:r>
          </a:p>
          <a:p>
            <a:pPr lvl="2" rtl="0"/>
            <a:r>
              <a:rPr lang="zh-TW" altLang="en-US"/>
              <a:t>第三層</a:t>
            </a:r>
          </a:p>
          <a:p>
            <a:pPr lvl="3" rtl="0"/>
            <a:r>
              <a:rPr lang="zh-TW" altLang="en-US"/>
              <a:t>第四層</a:t>
            </a:r>
          </a:p>
          <a:p>
            <a:pPr lvl="4" rtl="0"/>
            <a:r>
              <a:rPr lang="zh-TW" altLang="en-US"/>
              <a:t>第五層</a:t>
            </a:r>
            <a:endParaRPr lang="zh-TW" altLang="en-US" dirty="0"/>
          </a:p>
        </p:txBody>
      </p:sp>
      <p:sp>
        <p:nvSpPr>
          <p:cNvPr id="5" name="日期預留位置 4"/>
          <p:cNvSpPr>
            <a:spLocks noGrp="1"/>
          </p:cNvSpPr>
          <p:nvPr>
            <p:ph type="dt" sz="half" idx="10"/>
          </p:nvPr>
        </p:nvSpPr>
        <p:spPr/>
        <p:txBody>
          <a:bodyPr rtlCol="0"/>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6" name="頁尾預留位置 5"/>
          <p:cNvSpPr>
            <a:spLocks noGrp="1"/>
          </p:cNvSpPr>
          <p:nvPr>
            <p:ph type="ftr" sz="quarter" idx="11"/>
          </p:nvPr>
        </p:nvSpPr>
        <p:spPr/>
        <p:txBody>
          <a:bodyPr rtlCol="0"/>
          <a:lstStyle/>
          <a:p>
            <a:pPr defTabSz="685800"/>
            <a:endParaRPr lang="zh-TW" altLang="en-US" dirty="0">
              <a:solidFill>
                <a:srgbClr val="000000"/>
              </a:solidFill>
            </a:endParaRPr>
          </a:p>
        </p:txBody>
      </p:sp>
      <p:sp>
        <p:nvSpPr>
          <p:cNvPr id="7" name="投影片編號預留位置 6"/>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404911930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p:cNvSpPr>
            <a:spLocks noGrp="1"/>
          </p:cNvSpPr>
          <p:nvPr>
            <p:ph type="title"/>
          </p:nvPr>
        </p:nvSpPr>
        <p:spPr/>
        <p:txBody>
          <a:bodyPr rtlCol="0"/>
          <a:lstStyle>
            <a:lvl1pPr>
              <a:defRPr>
                <a:latin typeface="微軟正黑體" panose="020B0604030504040204" pitchFamily="34" charset="-120"/>
                <a:ea typeface="微軟正黑體" panose="020B0604030504040204" pitchFamily="34" charset="-120"/>
              </a:defRPr>
            </a:lvl1pPr>
          </a:lstStyle>
          <a:p>
            <a:pPr rtl="0"/>
            <a:r>
              <a:rPr lang="zh-TW" altLang="en-US"/>
              <a:t>按一下以編輯母片標題樣式</a:t>
            </a:r>
            <a:endParaRPr lang="zh-TW" altLang="en-US" dirty="0"/>
          </a:p>
        </p:txBody>
      </p:sp>
      <p:sp>
        <p:nvSpPr>
          <p:cNvPr id="3" name="文字預留位置 2"/>
          <p:cNvSpPr>
            <a:spLocks noGrp="1"/>
          </p:cNvSpPr>
          <p:nvPr>
            <p:ph type="body" idx="1"/>
          </p:nvPr>
        </p:nvSpPr>
        <p:spPr>
          <a:xfrm>
            <a:off x="2208213" y="1600200"/>
            <a:ext cx="4572000" cy="823912"/>
          </a:xfrm>
        </p:spPr>
        <p:txBody>
          <a:bodyPr rtlCol="0" anchor="ctr">
            <a:noAutofit/>
          </a:bodyPr>
          <a:lstStyle>
            <a:lvl1pPr marL="0" indent="0" algn="l" rtl="0">
              <a:spcBef>
                <a:spcPts val="0"/>
              </a:spcBef>
              <a:buNone/>
              <a:defRPr sz="1575" b="0">
                <a:solidFill>
                  <a:schemeClr val="accent2"/>
                </a:solidFill>
                <a:latin typeface="微軟正黑體" panose="020B0604030504040204" pitchFamily="34" charset="-120"/>
                <a:ea typeface="微軟正黑體" panose="020B0604030504040204" pitchFamily="34" charset="-120"/>
              </a:defRPr>
            </a:lvl1pPr>
            <a:lvl2pPr marL="342900" indent="0" algn="l" rtl="0">
              <a:buNone/>
              <a:defRPr sz="1500" b="1"/>
            </a:lvl2pPr>
            <a:lvl3pPr marL="685800" indent="0" algn="l" rtl="0">
              <a:buNone/>
              <a:defRPr sz="1350" b="1"/>
            </a:lvl3pPr>
            <a:lvl4pPr marL="1028700" indent="0" algn="l" rtl="0">
              <a:buNone/>
              <a:defRPr sz="1200" b="1"/>
            </a:lvl4pPr>
            <a:lvl5pPr marL="1371600" indent="0" algn="l" rtl="0">
              <a:buNone/>
              <a:defRPr sz="1200" b="1"/>
            </a:lvl5pPr>
            <a:lvl6pPr marL="1714500" indent="0" algn="l" rtl="0">
              <a:buNone/>
              <a:defRPr sz="1200" b="1"/>
            </a:lvl6pPr>
            <a:lvl7pPr marL="2057400" indent="0" algn="l" rtl="0">
              <a:buNone/>
              <a:defRPr sz="1200" b="1"/>
            </a:lvl7pPr>
            <a:lvl8pPr marL="2400300" indent="0" algn="l" rtl="0">
              <a:buNone/>
              <a:defRPr sz="1200" b="1"/>
            </a:lvl8pPr>
            <a:lvl9pPr marL="2743200" indent="0" algn="l" rtl="0">
              <a:buNone/>
              <a:defRPr sz="1200" b="1"/>
            </a:lvl9pPr>
          </a:lstStyle>
          <a:p>
            <a:pPr lvl="0" rtl="0"/>
            <a:r>
              <a:rPr lang="zh-TW" altLang="en-US"/>
              <a:t>編輯母片文字樣式</a:t>
            </a:r>
          </a:p>
        </p:txBody>
      </p:sp>
      <p:sp>
        <p:nvSpPr>
          <p:cNvPr id="4" name="內容預留位置 3"/>
          <p:cNvSpPr>
            <a:spLocks noGrp="1"/>
          </p:cNvSpPr>
          <p:nvPr>
            <p:ph sz="half" idx="2"/>
          </p:nvPr>
        </p:nvSpPr>
        <p:spPr>
          <a:xfrm>
            <a:off x="2208213" y="2505075"/>
            <a:ext cx="4572000" cy="3337560"/>
          </a:xfrm>
        </p:spPr>
        <p:txBody>
          <a:bodyPr rtlCol="0"/>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rtl="0"/>
            <a:r>
              <a:rPr lang="zh-TW" altLang="en-US"/>
              <a:t>編輯母片文字樣式</a:t>
            </a:r>
          </a:p>
          <a:p>
            <a:pPr lvl="1" rtl="0"/>
            <a:r>
              <a:rPr lang="zh-TW" altLang="en-US"/>
              <a:t>第二層</a:t>
            </a:r>
          </a:p>
          <a:p>
            <a:pPr lvl="2" rtl="0"/>
            <a:r>
              <a:rPr lang="zh-TW" altLang="en-US"/>
              <a:t>第三層</a:t>
            </a:r>
          </a:p>
          <a:p>
            <a:pPr lvl="3" rtl="0"/>
            <a:r>
              <a:rPr lang="zh-TW" altLang="en-US"/>
              <a:t>第四層</a:t>
            </a:r>
          </a:p>
          <a:p>
            <a:pPr lvl="4" rtl="0"/>
            <a:r>
              <a:rPr lang="zh-TW" altLang="en-US"/>
              <a:t>第五層</a:t>
            </a:r>
            <a:endParaRPr lang="zh-TW" altLang="en-US" dirty="0"/>
          </a:p>
        </p:txBody>
      </p:sp>
      <p:sp>
        <p:nvSpPr>
          <p:cNvPr id="5" name="文字預留位置 4"/>
          <p:cNvSpPr>
            <a:spLocks noGrp="1"/>
          </p:cNvSpPr>
          <p:nvPr>
            <p:ph type="body" sz="quarter" idx="3"/>
          </p:nvPr>
        </p:nvSpPr>
        <p:spPr>
          <a:xfrm>
            <a:off x="7008812" y="1600200"/>
            <a:ext cx="4572000" cy="823912"/>
          </a:xfrm>
        </p:spPr>
        <p:txBody>
          <a:bodyPr rtlCol="0" anchor="ctr">
            <a:noAutofit/>
          </a:bodyPr>
          <a:lstStyle>
            <a:lvl1pPr marL="0" indent="0" algn="l" rtl="0">
              <a:spcBef>
                <a:spcPts val="0"/>
              </a:spcBef>
              <a:buNone/>
              <a:defRPr sz="1575" b="0">
                <a:solidFill>
                  <a:schemeClr val="accent2"/>
                </a:solidFill>
                <a:latin typeface="微軟正黑體" panose="020B0604030504040204" pitchFamily="34" charset="-120"/>
                <a:ea typeface="微軟正黑體" panose="020B0604030504040204" pitchFamily="34" charset="-120"/>
              </a:defRPr>
            </a:lvl1pPr>
            <a:lvl2pPr marL="342900" indent="0" algn="l" rtl="0">
              <a:buNone/>
              <a:defRPr sz="1500" b="1"/>
            </a:lvl2pPr>
            <a:lvl3pPr marL="685800" indent="0" algn="l" rtl="0">
              <a:buNone/>
              <a:defRPr sz="1350" b="1"/>
            </a:lvl3pPr>
            <a:lvl4pPr marL="1028700" indent="0" algn="l" rtl="0">
              <a:buNone/>
              <a:defRPr sz="1200" b="1"/>
            </a:lvl4pPr>
            <a:lvl5pPr marL="1371600" indent="0" algn="l" rtl="0">
              <a:buNone/>
              <a:defRPr sz="1200" b="1"/>
            </a:lvl5pPr>
            <a:lvl6pPr marL="1714500" indent="0" algn="l" rtl="0">
              <a:buNone/>
              <a:defRPr sz="1200" b="1"/>
            </a:lvl6pPr>
            <a:lvl7pPr marL="2057400" indent="0" algn="l" rtl="0">
              <a:buNone/>
              <a:defRPr sz="1200" b="1"/>
            </a:lvl7pPr>
            <a:lvl8pPr marL="2400300" indent="0" algn="l" rtl="0">
              <a:buNone/>
              <a:defRPr sz="1200" b="1"/>
            </a:lvl8pPr>
            <a:lvl9pPr marL="2743200" indent="0" algn="l" rtl="0">
              <a:buNone/>
              <a:defRPr sz="1200" b="1"/>
            </a:lvl9pPr>
          </a:lstStyle>
          <a:p>
            <a:pPr lvl="0" rtl="0"/>
            <a:r>
              <a:rPr lang="zh-TW" altLang="en-US"/>
              <a:t>編輯母片文字樣式</a:t>
            </a:r>
          </a:p>
        </p:txBody>
      </p:sp>
      <p:sp>
        <p:nvSpPr>
          <p:cNvPr id="6" name="內容預留位置 5"/>
          <p:cNvSpPr>
            <a:spLocks noGrp="1"/>
          </p:cNvSpPr>
          <p:nvPr>
            <p:ph sz="quarter" idx="4"/>
          </p:nvPr>
        </p:nvSpPr>
        <p:spPr>
          <a:xfrm>
            <a:off x="7008812" y="2505075"/>
            <a:ext cx="4572000" cy="3337560"/>
          </a:xfrm>
        </p:spPr>
        <p:txBody>
          <a:bodyPr rtlCol="0"/>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rtl="0"/>
            <a:r>
              <a:rPr lang="zh-TW" altLang="en-US"/>
              <a:t>編輯母片文字樣式</a:t>
            </a:r>
          </a:p>
          <a:p>
            <a:pPr lvl="1" rtl="0"/>
            <a:r>
              <a:rPr lang="zh-TW" altLang="en-US"/>
              <a:t>第二層</a:t>
            </a:r>
          </a:p>
          <a:p>
            <a:pPr lvl="2" rtl="0"/>
            <a:r>
              <a:rPr lang="zh-TW" altLang="en-US"/>
              <a:t>第三層</a:t>
            </a:r>
          </a:p>
          <a:p>
            <a:pPr lvl="3" rtl="0"/>
            <a:r>
              <a:rPr lang="zh-TW" altLang="en-US"/>
              <a:t>第四層</a:t>
            </a:r>
          </a:p>
          <a:p>
            <a:pPr lvl="4" rtl="0"/>
            <a:r>
              <a:rPr lang="zh-TW" altLang="en-US"/>
              <a:t>第五層</a:t>
            </a:r>
            <a:endParaRPr lang="zh-TW" altLang="en-US" dirty="0"/>
          </a:p>
        </p:txBody>
      </p:sp>
      <p:sp>
        <p:nvSpPr>
          <p:cNvPr id="7" name="日期預留位置 6"/>
          <p:cNvSpPr>
            <a:spLocks noGrp="1"/>
          </p:cNvSpPr>
          <p:nvPr>
            <p:ph type="dt" sz="half" idx="10"/>
          </p:nvPr>
        </p:nvSpPr>
        <p:spPr/>
        <p:txBody>
          <a:bodyPr rtlCol="0"/>
          <a:lstStyle>
            <a:lvl1pPr>
              <a:defRPr>
                <a:latin typeface="微軟正黑體" panose="020B0604030504040204" pitchFamily="34" charset="-120"/>
                <a:ea typeface="微軟正黑體" panose="020B0604030504040204" pitchFamily="34" charset="-120"/>
              </a:defRPr>
            </a:lvl1pPr>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8" name="頁尾預留位置 7"/>
          <p:cNvSpPr>
            <a:spLocks noGrp="1"/>
          </p:cNvSpPr>
          <p:nvPr>
            <p:ph type="ftr" sz="quarter" idx="11"/>
          </p:nvPr>
        </p:nvSpPr>
        <p:spPr/>
        <p:txBody>
          <a:bodyPr rtlCol="0"/>
          <a:lstStyle>
            <a:lvl1pPr>
              <a:defRPr>
                <a:latin typeface="微軟正黑體" panose="020B0604030504040204" pitchFamily="34" charset="-120"/>
                <a:ea typeface="微軟正黑體" panose="020B0604030504040204" pitchFamily="34" charset="-120"/>
              </a:defRPr>
            </a:lvl1pPr>
          </a:lstStyle>
          <a:p>
            <a:pPr defTabSz="685800"/>
            <a:endParaRPr lang="zh-TW" altLang="en-US" dirty="0">
              <a:solidFill>
                <a:srgbClr val="000000"/>
              </a:solidFill>
            </a:endParaRPr>
          </a:p>
        </p:txBody>
      </p:sp>
      <p:sp>
        <p:nvSpPr>
          <p:cNvPr id="9" name="投影片編號預留位置 8"/>
          <p:cNvSpPr>
            <a:spLocks noGrp="1"/>
          </p:cNvSpPr>
          <p:nvPr>
            <p:ph type="sldNum" sz="quarter" idx="12"/>
          </p:nvPr>
        </p:nvSpPr>
        <p:spPr/>
        <p:txBody>
          <a:bodyPr rtlCol="0"/>
          <a:lstStyle>
            <a:lvl1pPr>
              <a:defRPr>
                <a:latin typeface="微軟正黑體" panose="020B0604030504040204" pitchFamily="34" charset="-120"/>
                <a:ea typeface="微軟正黑體" panose="020B0604030504040204" pitchFamily="34" charset="-120"/>
              </a:defRPr>
            </a:lvl1pPr>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11152701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rtlCol="0"/>
          <a:lstStyle/>
          <a:p>
            <a:pPr rtl="0"/>
            <a:r>
              <a:rPr lang="zh-TW" altLang="en-US"/>
              <a:t>按一下以編輯母片標題樣式</a:t>
            </a:r>
            <a:endParaRPr lang="zh-TW" altLang="en-US" dirty="0"/>
          </a:p>
        </p:txBody>
      </p:sp>
      <p:sp>
        <p:nvSpPr>
          <p:cNvPr id="3" name="日期預留位置 2"/>
          <p:cNvSpPr>
            <a:spLocks noGrp="1"/>
          </p:cNvSpPr>
          <p:nvPr>
            <p:ph type="dt" sz="half" idx="10"/>
          </p:nvPr>
        </p:nvSpPr>
        <p:spPr/>
        <p:txBody>
          <a:bodyPr rtlCol="0"/>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4" name="頁尾預留位置 3"/>
          <p:cNvSpPr>
            <a:spLocks noGrp="1"/>
          </p:cNvSpPr>
          <p:nvPr>
            <p:ph type="ftr" sz="quarter" idx="11"/>
          </p:nvPr>
        </p:nvSpPr>
        <p:spPr/>
        <p:txBody>
          <a:bodyPr rtlCol="0"/>
          <a:lstStyle/>
          <a:p>
            <a:pPr defTabSz="685800"/>
            <a:endParaRPr lang="zh-TW" altLang="en-US" dirty="0">
              <a:solidFill>
                <a:srgbClr val="000000"/>
              </a:solidFill>
            </a:endParaRPr>
          </a:p>
        </p:txBody>
      </p:sp>
      <p:sp>
        <p:nvSpPr>
          <p:cNvPr id="5" name="投影片編號預留位置 4"/>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383764192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空白">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預留位置 1"/>
          <p:cNvSpPr>
            <a:spLocks noGrp="1"/>
          </p:cNvSpPr>
          <p:nvPr>
            <p:ph type="dt" sz="half" idx="10"/>
          </p:nvPr>
        </p:nvSpPr>
        <p:spPr/>
        <p:txBody>
          <a:bodyPr rtlCol="0"/>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3" name="頁尾預留位置 2"/>
          <p:cNvSpPr>
            <a:spLocks noGrp="1"/>
          </p:cNvSpPr>
          <p:nvPr>
            <p:ph type="ftr" sz="quarter" idx="11"/>
          </p:nvPr>
        </p:nvSpPr>
        <p:spPr/>
        <p:txBody>
          <a:bodyPr rtlCol="0"/>
          <a:lstStyle/>
          <a:p>
            <a:pPr defTabSz="685800"/>
            <a:endParaRPr lang="zh-TW" altLang="en-US" dirty="0">
              <a:solidFill>
                <a:srgbClr val="000000"/>
              </a:solidFill>
            </a:endParaRPr>
          </a:p>
        </p:txBody>
      </p:sp>
      <p:sp>
        <p:nvSpPr>
          <p:cNvPr id="4" name="投影片編號預留位置 3"/>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2617016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空白">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預留位置 1"/>
          <p:cNvSpPr>
            <a:spLocks noGrp="1"/>
          </p:cNvSpPr>
          <p:nvPr>
            <p:ph type="dt" sz="half" idx="10"/>
          </p:nvPr>
        </p:nvSpPr>
        <p:spPr/>
        <p:txBody>
          <a:bodyPr rtlCol="0"/>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3" name="頁尾預留位置 2"/>
          <p:cNvSpPr>
            <a:spLocks noGrp="1"/>
          </p:cNvSpPr>
          <p:nvPr>
            <p:ph type="ftr" sz="quarter" idx="11"/>
          </p:nvPr>
        </p:nvSpPr>
        <p:spPr/>
        <p:txBody>
          <a:bodyPr rtlCol="0"/>
          <a:lstStyle/>
          <a:p>
            <a:pPr defTabSz="685800"/>
            <a:endParaRPr lang="zh-TW" altLang="en-US" dirty="0">
              <a:solidFill>
                <a:srgbClr val="000000"/>
              </a:solidFill>
            </a:endParaRPr>
          </a:p>
        </p:txBody>
      </p:sp>
      <p:sp>
        <p:nvSpPr>
          <p:cNvPr id="4" name="投影片編號預留位置 3"/>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
        <p:nvSpPr>
          <p:cNvPr id="5" name="標題 1"/>
          <p:cNvSpPr>
            <a:spLocks noGrp="1"/>
          </p:cNvSpPr>
          <p:nvPr>
            <p:ph type="title"/>
          </p:nvPr>
        </p:nvSpPr>
        <p:spPr>
          <a:xfrm>
            <a:off x="3234521" y="805219"/>
            <a:ext cx="8346295" cy="918361"/>
          </a:xfrm>
        </p:spPr>
        <p:txBody>
          <a:bodyPr rtlCol="0"/>
          <a:lstStyle/>
          <a:p>
            <a:pPr rtl="0"/>
            <a:r>
              <a:rPr lang="zh-TW" altLang="en-US" dirty="0"/>
              <a:t>按一下以編輯母片標題樣式</a:t>
            </a:r>
          </a:p>
        </p:txBody>
      </p:sp>
      <p:sp>
        <p:nvSpPr>
          <p:cNvPr id="6" name="內容預留位置 2"/>
          <p:cNvSpPr>
            <a:spLocks noGrp="1"/>
          </p:cNvSpPr>
          <p:nvPr>
            <p:ph idx="1"/>
          </p:nvPr>
        </p:nvSpPr>
        <p:spPr>
          <a:xfrm>
            <a:off x="3234519" y="1951630"/>
            <a:ext cx="8346295" cy="3763369"/>
          </a:xfrm>
        </p:spPr>
        <p:txBody>
          <a:bodyPr rtlCol="0"/>
          <a:lstStyle/>
          <a:p>
            <a:pPr lvl="0" rtl="0"/>
            <a:r>
              <a:rPr lang="zh-TW" altLang="en-US" dirty="0"/>
              <a:t>編輯母片文字樣式</a:t>
            </a:r>
          </a:p>
          <a:p>
            <a:pPr lvl="1" rtl="0"/>
            <a:r>
              <a:rPr lang="zh-TW" altLang="en-US" dirty="0"/>
              <a:t>第二層</a:t>
            </a:r>
          </a:p>
          <a:p>
            <a:pPr lvl="2" rtl="0"/>
            <a:r>
              <a:rPr lang="zh-TW" altLang="en-US" dirty="0"/>
              <a:t>第三層</a:t>
            </a:r>
          </a:p>
          <a:p>
            <a:pPr lvl="3" rtl="0"/>
            <a:r>
              <a:rPr lang="zh-TW" altLang="en-US" dirty="0"/>
              <a:t>第四層</a:t>
            </a:r>
          </a:p>
          <a:p>
            <a:pPr lvl="4" rtl="0"/>
            <a:r>
              <a:rPr lang="zh-TW" altLang="en-US" dirty="0"/>
              <a:t>第五層</a:t>
            </a:r>
          </a:p>
        </p:txBody>
      </p:sp>
    </p:spTree>
    <p:extLst>
      <p:ext uri="{BB962C8B-B14F-4D97-AF65-F5344CB8AC3E}">
        <p14:creationId xmlns:p14="http://schemas.microsoft.com/office/powerpoint/2010/main" val="380208677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含標題的內容">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8837613" y="2277477"/>
            <a:ext cx="2743203" cy="2322178"/>
          </a:xfrm>
        </p:spPr>
        <p:txBody>
          <a:bodyPr rtlCol="0" anchor="b">
            <a:normAutofit/>
          </a:bodyPr>
          <a:lstStyle>
            <a:lvl1pPr algn="l" rtl="0">
              <a:defRPr sz="1950">
                <a:solidFill>
                  <a:schemeClr val="accent2"/>
                </a:solidFill>
              </a:defRPr>
            </a:lvl1pPr>
          </a:lstStyle>
          <a:p>
            <a:pPr rtl="0"/>
            <a:r>
              <a:rPr lang="zh-TW" altLang="en-US"/>
              <a:t>按一下以編輯母片標題樣式</a:t>
            </a:r>
            <a:endParaRPr lang="zh-TW" altLang="en-US" dirty="0"/>
          </a:p>
        </p:txBody>
      </p:sp>
      <p:sp>
        <p:nvSpPr>
          <p:cNvPr id="3" name="內容預留位置 2"/>
          <p:cNvSpPr>
            <a:spLocks noGrp="1"/>
          </p:cNvSpPr>
          <p:nvPr>
            <p:ph idx="1"/>
          </p:nvPr>
        </p:nvSpPr>
        <p:spPr>
          <a:xfrm>
            <a:off x="1293815" y="533400"/>
            <a:ext cx="6858000" cy="4800600"/>
          </a:xfrm>
        </p:spPr>
        <p:txBody>
          <a:bodyPr rtlCol="0">
            <a:normAutofit/>
          </a:bodyPr>
          <a:lstStyle>
            <a:lvl1pPr algn="l" rtl="0">
              <a:defRPr sz="1800"/>
            </a:lvl1pPr>
            <a:lvl2pPr algn="l" rtl="0">
              <a:defRPr sz="1500"/>
            </a:lvl2pPr>
            <a:lvl3pPr algn="l" rtl="0">
              <a:defRPr sz="1350"/>
            </a:lvl3pPr>
            <a:lvl4pPr algn="l" rtl="0">
              <a:defRPr sz="1200"/>
            </a:lvl4pPr>
            <a:lvl5pPr algn="l" rtl="0">
              <a:defRPr sz="1050"/>
            </a:lvl5pPr>
            <a:lvl6pPr algn="l" rtl="0">
              <a:defRPr sz="1050"/>
            </a:lvl6pPr>
            <a:lvl7pPr algn="l" rtl="0">
              <a:defRPr sz="1050"/>
            </a:lvl7pPr>
            <a:lvl8pPr algn="l" rtl="0">
              <a:defRPr sz="1050"/>
            </a:lvl8pPr>
            <a:lvl9pPr algn="l" rtl="0">
              <a:defRPr sz="1050"/>
            </a:lvl9pPr>
          </a:lstStyle>
          <a:p>
            <a:pPr lvl="0" rtl="0"/>
            <a:r>
              <a:rPr lang="zh-TW" altLang="en-US"/>
              <a:t>編輯母片文字樣式</a:t>
            </a:r>
          </a:p>
          <a:p>
            <a:pPr lvl="1" rtl="0"/>
            <a:r>
              <a:rPr lang="zh-TW" altLang="en-US"/>
              <a:t>第二層</a:t>
            </a:r>
          </a:p>
          <a:p>
            <a:pPr lvl="2" rtl="0"/>
            <a:r>
              <a:rPr lang="zh-TW" altLang="en-US"/>
              <a:t>第三層</a:t>
            </a:r>
          </a:p>
          <a:p>
            <a:pPr lvl="3" rtl="0"/>
            <a:r>
              <a:rPr lang="zh-TW" altLang="en-US"/>
              <a:t>第四層</a:t>
            </a:r>
          </a:p>
          <a:p>
            <a:pPr lvl="4" rtl="0"/>
            <a:r>
              <a:rPr lang="zh-TW" altLang="en-US"/>
              <a:t>第五層</a:t>
            </a:r>
            <a:endParaRPr lang="zh-TW" altLang="en-US" dirty="0"/>
          </a:p>
        </p:txBody>
      </p:sp>
      <p:sp>
        <p:nvSpPr>
          <p:cNvPr id="4" name="文字預留位置 3"/>
          <p:cNvSpPr>
            <a:spLocks noGrp="1"/>
          </p:cNvSpPr>
          <p:nvPr>
            <p:ph type="body" sz="half" idx="2"/>
          </p:nvPr>
        </p:nvSpPr>
        <p:spPr>
          <a:xfrm>
            <a:off x="8837615" y="4583190"/>
            <a:ext cx="2743200" cy="1131813"/>
          </a:xfrm>
        </p:spPr>
        <p:txBody>
          <a:bodyPr rtlCol="0">
            <a:normAutofit/>
          </a:bodyPr>
          <a:lstStyle>
            <a:lvl1pPr marL="0" indent="0" algn="l" rtl="0">
              <a:spcBef>
                <a:spcPts val="750"/>
              </a:spcBef>
              <a:buNone/>
              <a:defRPr sz="1050"/>
            </a:lvl1pPr>
            <a:lvl2pPr marL="342900" indent="0" algn="l" rtl="0">
              <a:buNone/>
              <a:defRPr sz="1050"/>
            </a:lvl2pPr>
            <a:lvl3pPr marL="685800" indent="0" algn="l" rtl="0">
              <a:buNone/>
              <a:defRPr sz="900"/>
            </a:lvl3pPr>
            <a:lvl4pPr marL="1028700" indent="0" algn="l" rtl="0">
              <a:buNone/>
              <a:defRPr sz="750"/>
            </a:lvl4pPr>
            <a:lvl5pPr marL="1371600" indent="0" algn="l" rtl="0">
              <a:buNone/>
              <a:defRPr sz="750"/>
            </a:lvl5pPr>
            <a:lvl6pPr marL="1714500" indent="0" algn="l" rtl="0">
              <a:buNone/>
              <a:defRPr sz="750"/>
            </a:lvl6pPr>
            <a:lvl7pPr marL="2057400" indent="0" algn="l" rtl="0">
              <a:buNone/>
              <a:defRPr sz="750"/>
            </a:lvl7pPr>
            <a:lvl8pPr marL="2400300" indent="0" algn="l" rtl="0">
              <a:buNone/>
              <a:defRPr sz="750"/>
            </a:lvl8pPr>
            <a:lvl9pPr marL="2743200" indent="0" algn="l" rtl="0">
              <a:buNone/>
              <a:defRPr sz="750"/>
            </a:lvl9pPr>
          </a:lstStyle>
          <a:p>
            <a:pPr lvl="0" rtl="0"/>
            <a:r>
              <a:rPr lang="zh-TW" altLang="en-US"/>
              <a:t>編輯母片文字樣式</a:t>
            </a:r>
          </a:p>
        </p:txBody>
      </p:sp>
      <p:sp>
        <p:nvSpPr>
          <p:cNvPr id="5" name="日期預留位置 4"/>
          <p:cNvSpPr>
            <a:spLocks noGrp="1"/>
          </p:cNvSpPr>
          <p:nvPr>
            <p:ph type="dt" sz="half" idx="10"/>
          </p:nvPr>
        </p:nvSpPr>
        <p:spPr/>
        <p:txBody>
          <a:bodyPr rtlCol="0"/>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6" name="頁尾預留位置 5"/>
          <p:cNvSpPr>
            <a:spLocks noGrp="1"/>
          </p:cNvSpPr>
          <p:nvPr>
            <p:ph type="ftr" sz="quarter" idx="11"/>
          </p:nvPr>
        </p:nvSpPr>
        <p:spPr/>
        <p:txBody>
          <a:bodyPr rtlCol="0"/>
          <a:lstStyle/>
          <a:p>
            <a:pPr defTabSz="685800"/>
            <a:endParaRPr lang="zh-TW" altLang="en-US" dirty="0">
              <a:solidFill>
                <a:srgbClr val="000000"/>
              </a:solidFill>
            </a:endParaRPr>
          </a:p>
        </p:txBody>
      </p:sp>
      <p:sp>
        <p:nvSpPr>
          <p:cNvPr id="7" name="投影片編號預留位置 6"/>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32624915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含標題的內容">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日期預留位置 4"/>
          <p:cNvSpPr>
            <a:spLocks noGrp="1"/>
          </p:cNvSpPr>
          <p:nvPr>
            <p:ph type="dt" sz="half" idx="10"/>
          </p:nvPr>
        </p:nvSpPr>
        <p:spPr/>
        <p:txBody>
          <a:bodyPr rtlCol="0"/>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6" name="頁尾預留位置 5"/>
          <p:cNvSpPr>
            <a:spLocks noGrp="1"/>
          </p:cNvSpPr>
          <p:nvPr>
            <p:ph type="ftr" sz="quarter" idx="11"/>
          </p:nvPr>
        </p:nvSpPr>
        <p:spPr/>
        <p:txBody>
          <a:bodyPr rtlCol="0"/>
          <a:lstStyle/>
          <a:p>
            <a:pPr defTabSz="685800"/>
            <a:endParaRPr lang="zh-TW" altLang="en-US" dirty="0">
              <a:solidFill>
                <a:srgbClr val="000000"/>
              </a:solidFill>
            </a:endParaRPr>
          </a:p>
        </p:txBody>
      </p:sp>
      <p:sp>
        <p:nvSpPr>
          <p:cNvPr id="7" name="投影片編號預留位置 6"/>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
        <p:nvSpPr>
          <p:cNvPr id="8" name="標題 1"/>
          <p:cNvSpPr>
            <a:spLocks noGrp="1"/>
          </p:cNvSpPr>
          <p:nvPr>
            <p:ph type="title"/>
          </p:nvPr>
        </p:nvSpPr>
        <p:spPr>
          <a:xfrm>
            <a:off x="2483893" y="1269242"/>
            <a:ext cx="9151513" cy="891067"/>
          </a:xfrm>
        </p:spPr>
        <p:txBody>
          <a:bodyPr rtlCol="0"/>
          <a:lstStyle/>
          <a:p>
            <a:pPr rtl="0"/>
            <a:r>
              <a:rPr lang="zh-TW" altLang="en-US" dirty="0"/>
              <a:t>按一下以編輯母片標題樣式</a:t>
            </a:r>
          </a:p>
        </p:txBody>
      </p:sp>
      <p:sp>
        <p:nvSpPr>
          <p:cNvPr id="9" name="內容預留位置 2"/>
          <p:cNvSpPr>
            <a:spLocks noGrp="1"/>
          </p:cNvSpPr>
          <p:nvPr>
            <p:ph idx="1"/>
          </p:nvPr>
        </p:nvSpPr>
        <p:spPr>
          <a:xfrm>
            <a:off x="2429302" y="2660590"/>
            <a:ext cx="9151513" cy="3054410"/>
          </a:xfrm>
        </p:spPr>
        <p:txBody>
          <a:bodyPr rtlCol="0"/>
          <a:lstStyle/>
          <a:p>
            <a:pPr lvl="0" rtl="0"/>
            <a:r>
              <a:rPr lang="zh-TW" altLang="en-US"/>
              <a:t>編輯母片文字樣式</a:t>
            </a:r>
          </a:p>
          <a:p>
            <a:pPr lvl="1" rtl="0"/>
            <a:r>
              <a:rPr lang="zh-TW" altLang="en-US"/>
              <a:t>第二層</a:t>
            </a:r>
          </a:p>
          <a:p>
            <a:pPr lvl="2" rtl="0"/>
            <a:r>
              <a:rPr lang="zh-TW" altLang="en-US"/>
              <a:t>第三層</a:t>
            </a:r>
          </a:p>
          <a:p>
            <a:pPr lvl="3" rtl="0"/>
            <a:r>
              <a:rPr lang="zh-TW" altLang="en-US"/>
              <a:t>第四層</a:t>
            </a:r>
          </a:p>
          <a:p>
            <a:pPr lvl="4" rtl="0"/>
            <a:r>
              <a:rPr lang="zh-TW" altLang="en-US"/>
              <a:t>第五層</a:t>
            </a:r>
            <a:endParaRPr lang="zh-TW" altLang="en-US" dirty="0"/>
          </a:p>
        </p:txBody>
      </p:sp>
    </p:spTree>
    <p:extLst>
      <p:ext uri="{BB962C8B-B14F-4D97-AF65-F5344CB8AC3E}">
        <p14:creationId xmlns:p14="http://schemas.microsoft.com/office/powerpoint/2010/main" val="183964017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含標題的圖片">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8837613" y="2277477"/>
            <a:ext cx="2743203" cy="2322178"/>
          </a:xfrm>
        </p:spPr>
        <p:txBody>
          <a:bodyPr rtlCol="0" anchor="b">
            <a:normAutofit/>
          </a:bodyPr>
          <a:lstStyle>
            <a:lvl1pPr algn="l" rtl="0">
              <a:defRPr sz="1950">
                <a:solidFill>
                  <a:schemeClr val="accent2"/>
                </a:solidFill>
                <a:latin typeface="微軟正黑體" panose="020B0604030504040204" pitchFamily="34" charset="-120"/>
                <a:ea typeface="微軟正黑體" panose="020B0604030504040204" pitchFamily="34" charset="-120"/>
              </a:defRPr>
            </a:lvl1pPr>
          </a:lstStyle>
          <a:p>
            <a:pPr rtl="0"/>
            <a:r>
              <a:rPr lang="zh-TW" altLang="en-US"/>
              <a:t>按一下以編輯母片標題樣式</a:t>
            </a:r>
            <a:endParaRPr lang="zh-TW" altLang="en-US" dirty="0"/>
          </a:p>
        </p:txBody>
      </p:sp>
      <p:sp>
        <p:nvSpPr>
          <p:cNvPr id="8" name="圓角矩形 7"/>
          <p:cNvSpPr/>
          <p:nvPr/>
        </p:nvSpPr>
        <p:spPr>
          <a:xfrm>
            <a:off x="1293811" y="533400"/>
            <a:ext cx="6858003"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endParaRPr>
          </a:p>
        </p:txBody>
      </p:sp>
      <p:sp>
        <p:nvSpPr>
          <p:cNvPr id="3" name="圖片預留位置 2" descr="要新增影像的空白預留位置。按一下預留位置，然後選取您想要新增的影像。"/>
          <p:cNvSpPr>
            <a:spLocks noGrp="1"/>
          </p:cNvSpPr>
          <p:nvPr>
            <p:ph type="pic" idx="1"/>
          </p:nvPr>
        </p:nvSpPr>
        <p:spPr>
          <a:xfrm>
            <a:off x="1408113" y="647700"/>
            <a:ext cx="6629401" cy="4572000"/>
          </a:xfrm>
          <a:prstGeom prst="roundRect">
            <a:avLst>
              <a:gd name="adj" fmla="val 3725"/>
            </a:avLst>
          </a:prstGeom>
        </p:spPr>
        <p:txBody>
          <a:bodyPr tIns="914400" rtlCol="0">
            <a:normAutofit/>
          </a:bodyPr>
          <a:lstStyle>
            <a:lvl1pPr marL="0" indent="0" algn="ctr" rtl="0">
              <a:buNone/>
              <a:defRPr sz="1800">
                <a:latin typeface="微軟正黑體" panose="020B0604030504040204" pitchFamily="34" charset="-120"/>
                <a:ea typeface="微軟正黑體" panose="020B0604030504040204" pitchFamily="34" charset="-120"/>
              </a:defRPr>
            </a:lvl1pPr>
            <a:lvl2pPr marL="342900" indent="0" algn="l" rtl="0">
              <a:buNone/>
              <a:defRPr sz="2100"/>
            </a:lvl2pPr>
            <a:lvl3pPr marL="685800" indent="0" algn="l" rtl="0">
              <a:buNone/>
              <a:defRPr sz="1800"/>
            </a:lvl3pPr>
            <a:lvl4pPr marL="1028700" indent="0" algn="l" rtl="0">
              <a:buNone/>
              <a:defRPr sz="1500"/>
            </a:lvl4pPr>
            <a:lvl5pPr marL="1371600" indent="0" algn="l" rtl="0">
              <a:buNone/>
              <a:defRPr sz="1500"/>
            </a:lvl5pPr>
            <a:lvl6pPr marL="1714500" indent="0" algn="l" rtl="0">
              <a:buNone/>
              <a:defRPr sz="1500"/>
            </a:lvl6pPr>
            <a:lvl7pPr marL="2057400" indent="0" algn="l" rtl="0">
              <a:buNone/>
              <a:defRPr sz="1500"/>
            </a:lvl7pPr>
            <a:lvl8pPr marL="2400300" indent="0" algn="l" rtl="0">
              <a:buNone/>
              <a:defRPr sz="1500"/>
            </a:lvl8pPr>
            <a:lvl9pPr marL="2743200" indent="0" algn="l" rtl="0">
              <a:buNone/>
              <a:defRPr sz="1500"/>
            </a:lvl9pPr>
          </a:lstStyle>
          <a:p>
            <a:pPr rtl="0"/>
            <a:r>
              <a:rPr lang="zh-TW" altLang="en-US"/>
              <a:t>按一下圖示以新增圖片</a:t>
            </a:r>
            <a:endParaRPr lang="zh-TW" altLang="en-US" dirty="0"/>
          </a:p>
        </p:txBody>
      </p:sp>
      <p:sp>
        <p:nvSpPr>
          <p:cNvPr id="4" name="文字預留位置 3"/>
          <p:cNvSpPr>
            <a:spLocks noGrp="1"/>
          </p:cNvSpPr>
          <p:nvPr>
            <p:ph type="body" sz="half" idx="2"/>
          </p:nvPr>
        </p:nvSpPr>
        <p:spPr>
          <a:xfrm>
            <a:off x="8837615" y="4583190"/>
            <a:ext cx="2743200" cy="1131813"/>
          </a:xfrm>
        </p:spPr>
        <p:txBody>
          <a:bodyPr rtlCol="0">
            <a:normAutofit/>
          </a:bodyPr>
          <a:lstStyle>
            <a:lvl1pPr marL="0" indent="0" algn="l" rtl="0">
              <a:spcBef>
                <a:spcPts val="750"/>
              </a:spcBef>
              <a:buNone/>
              <a:defRPr sz="1050">
                <a:latin typeface="微軟正黑體" panose="020B0604030504040204" pitchFamily="34" charset="-120"/>
                <a:ea typeface="微軟正黑體" panose="020B0604030504040204" pitchFamily="34" charset="-120"/>
              </a:defRPr>
            </a:lvl1pPr>
            <a:lvl2pPr marL="342900" indent="0" algn="l" rtl="0">
              <a:buNone/>
              <a:defRPr sz="1050"/>
            </a:lvl2pPr>
            <a:lvl3pPr marL="685800" indent="0" algn="l" rtl="0">
              <a:buNone/>
              <a:defRPr sz="900"/>
            </a:lvl3pPr>
            <a:lvl4pPr marL="1028700" indent="0" algn="l" rtl="0">
              <a:buNone/>
              <a:defRPr sz="750"/>
            </a:lvl4pPr>
            <a:lvl5pPr marL="1371600" indent="0" algn="l" rtl="0">
              <a:buNone/>
              <a:defRPr sz="750"/>
            </a:lvl5pPr>
            <a:lvl6pPr marL="1714500" indent="0" algn="l" rtl="0">
              <a:buNone/>
              <a:defRPr sz="750"/>
            </a:lvl6pPr>
            <a:lvl7pPr marL="2057400" indent="0" algn="l" rtl="0">
              <a:buNone/>
              <a:defRPr sz="750"/>
            </a:lvl7pPr>
            <a:lvl8pPr marL="2400300" indent="0" algn="l" rtl="0">
              <a:buNone/>
              <a:defRPr sz="750"/>
            </a:lvl8pPr>
            <a:lvl9pPr marL="2743200" indent="0" algn="l" rtl="0">
              <a:buNone/>
              <a:defRPr sz="750"/>
            </a:lvl9pPr>
          </a:lstStyle>
          <a:p>
            <a:pPr lvl="0" rtl="0"/>
            <a:r>
              <a:rPr lang="zh-TW" altLang="en-US"/>
              <a:t>編輯母片文字樣式</a:t>
            </a:r>
          </a:p>
        </p:txBody>
      </p:sp>
      <p:sp>
        <p:nvSpPr>
          <p:cNvPr id="5" name="日期預留位置 4"/>
          <p:cNvSpPr>
            <a:spLocks noGrp="1"/>
          </p:cNvSpPr>
          <p:nvPr>
            <p:ph type="dt" sz="half" idx="10"/>
          </p:nvPr>
        </p:nvSpPr>
        <p:spPr/>
        <p:txBody>
          <a:bodyPr rtlCol="0"/>
          <a:lstStyle>
            <a:lvl1pPr>
              <a:defRPr>
                <a:latin typeface="微軟正黑體" panose="020B0604030504040204" pitchFamily="34" charset="-120"/>
                <a:ea typeface="微軟正黑體" panose="020B0604030504040204" pitchFamily="34" charset="-120"/>
              </a:defRPr>
            </a:lvl1pPr>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6" name="頁尾預留位置 5"/>
          <p:cNvSpPr>
            <a:spLocks noGrp="1"/>
          </p:cNvSpPr>
          <p:nvPr>
            <p:ph type="ftr" sz="quarter" idx="11"/>
          </p:nvPr>
        </p:nvSpPr>
        <p:spPr/>
        <p:txBody>
          <a:bodyPr rtlCol="0"/>
          <a:lstStyle>
            <a:lvl1pPr>
              <a:defRPr>
                <a:latin typeface="微軟正黑體" panose="020B0604030504040204" pitchFamily="34" charset="-120"/>
                <a:ea typeface="微軟正黑體" panose="020B0604030504040204" pitchFamily="34" charset="-120"/>
              </a:defRPr>
            </a:lvl1pPr>
          </a:lstStyle>
          <a:p>
            <a:pPr defTabSz="685800"/>
            <a:endParaRPr lang="zh-TW" altLang="en-US" dirty="0">
              <a:solidFill>
                <a:srgbClr val="000000"/>
              </a:solidFill>
            </a:endParaRPr>
          </a:p>
        </p:txBody>
      </p:sp>
      <p:sp>
        <p:nvSpPr>
          <p:cNvPr id="7" name="投影片編號預留位置 6"/>
          <p:cNvSpPr>
            <a:spLocks noGrp="1"/>
          </p:cNvSpPr>
          <p:nvPr>
            <p:ph type="sldNum" sz="quarter" idx="12"/>
          </p:nvPr>
        </p:nvSpPr>
        <p:spPr/>
        <p:txBody>
          <a:bodyPr rtlCol="0"/>
          <a:lstStyle>
            <a:lvl1pPr>
              <a:defRPr>
                <a:latin typeface="微軟正黑體" panose="020B0604030504040204" pitchFamily="34" charset="-120"/>
                <a:ea typeface="微軟正黑體" panose="020B0604030504040204" pitchFamily="34" charset="-120"/>
              </a:defRPr>
            </a:lvl1pPr>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320774422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含標題的圖片">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投影片編號預留位置 6"/>
          <p:cNvSpPr>
            <a:spLocks noGrp="1"/>
          </p:cNvSpPr>
          <p:nvPr>
            <p:ph type="sldNum" sz="quarter" idx="12"/>
          </p:nvPr>
        </p:nvSpPr>
        <p:spPr/>
        <p:txBody>
          <a:bodyPr rtlCol="0"/>
          <a:lstStyle>
            <a:lvl1pPr>
              <a:defRPr>
                <a:latin typeface="微軟正黑體" panose="020B0604030504040204" pitchFamily="34" charset="-120"/>
                <a:ea typeface="微軟正黑體" panose="020B0604030504040204" pitchFamily="34" charset="-120"/>
              </a:defRPr>
            </a:lvl1pPr>
          </a:lstStyle>
          <a:p>
            <a:pPr defTabSz="685800"/>
            <a:fld id="{8FDBFFB2-86D9-4B8F-A59A-553A60B94BBE}" type="slidenum">
              <a:rPr lang="en-US" altLang="zh-TW" smtClean="0"/>
              <a:pPr defTabSz="685800"/>
              <a:t>‹#›</a:t>
            </a:fld>
            <a:endParaRPr lang="en-US" altLang="zh-TW" dirty="0"/>
          </a:p>
        </p:txBody>
      </p:sp>
      <p:sp>
        <p:nvSpPr>
          <p:cNvPr id="9" name="標題 1"/>
          <p:cNvSpPr>
            <a:spLocks noGrp="1"/>
          </p:cNvSpPr>
          <p:nvPr>
            <p:ph type="title"/>
          </p:nvPr>
        </p:nvSpPr>
        <p:spPr>
          <a:xfrm>
            <a:off x="3491345" y="1199408"/>
            <a:ext cx="8089469" cy="947252"/>
          </a:xfrm>
        </p:spPr>
        <p:txBody>
          <a:bodyPr rtlCol="0"/>
          <a:lstStyle/>
          <a:p>
            <a:pPr rtl="0"/>
            <a:r>
              <a:rPr lang="zh-TW" altLang="en-US" dirty="0"/>
              <a:t>按一下以編輯母片標題樣式</a:t>
            </a:r>
          </a:p>
        </p:txBody>
      </p:sp>
      <p:sp>
        <p:nvSpPr>
          <p:cNvPr id="10" name="內容預留位置 2"/>
          <p:cNvSpPr>
            <a:spLocks noGrp="1"/>
          </p:cNvSpPr>
          <p:nvPr>
            <p:ph idx="1"/>
          </p:nvPr>
        </p:nvSpPr>
        <p:spPr>
          <a:xfrm>
            <a:off x="3479471" y="2398818"/>
            <a:ext cx="8087696" cy="3643731"/>
          </a:xfrm>
        </p:spPr>
        <p:txBody>
          <a:bodyPr rtlCol="0"/>
          <a:lstStyle/>
          <a:p>
            <a:pPr lvl="0" rtl="0"/>
            <a:r>
              <a:rPr lang="zh-TW" altLang="en-US" dirty="0"/>
              <a:t>編輯母片文字樣式</a:t>
            </a:r>
          </a:p>
          <a:p>
            <a:pPr lvl="1" rtl="0"/>
            <a:r>
              <a:rPr lang="zh-TW" altLang="en-US" dirty="0"/>
              <a:t>第二層</a:t>
            </a:r>
          </a:p>
          <a:p>
            <a:pPr lvl="2" rtl="0"/>
            <a:r>
              <a:rPr lang="zh-TW" altLang="en-US" dirty="0"/>
              <a:t>第三層</a:t>
            </a:r>
          </a:p>
          <a:p>
            <a:pPr lvl="3" rtl="0"/>
            <a:r>
              <a:rPr lang="zh-TW" altLang="en-US" dirty="0"/>
              <a:t>第四層</a:t>
            </a:r>
          </a:p>
          <a:p>
            <a:pPr lvl="4" rtl="0"/>
            <a:r>
              <a:rPr lang="zh-TW" altLang="en-US" dirty="0"/>
              <a:t>第五層</a:t>
            </a:r>
          </a:p>
        </p:txBody>
      </p:sp>
    </p:spTree>
    <p:extLst>
      <p:ext uri="{BB962C8B-B14F-4D97-AF65-F5344CB8AC3E}">
        <p14:creationId xmlns:p14="http://schemas.microsoft.com/office/powerpoint/2010/main" val="373506883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rtlCol="0"/>
          <a:lstStyle/>
          <a:p>
            <a:pPr rtl="0"/>
            <a:r>
              <a:rPr lang="zh-TW" altLang="en-US"/>
              <a:t>按一下以編輯母片標題樣式</a:t>
            </a:r>
            <a:endParaRPr lang="zh-TW" altLang="en-US" dirty="0"/>
          </a:p>
        </p:txBody>
      </p:sp>
      <p:sp>
        <p:nvSpPr>
          <p:cNvPr id="3" name="直排文字預留位置 2"/>
          <p:cNvSpPr>
            <a:spLocks noGrp="1"/>
          </p:cNvSpPr>
          <p:nvPr>
            <p:ph type="body" orient="vert" idx="1"/>
          </p:nvPr>
        </p:nvSpPr>
        <p:spPr/>
        <p:txBody>
          <a:bodyPr vert="eaVert" rtlCol="0"/>
          <a:lstStyle/>
          <a:p>
            <a:pPr lvl="0" rtl="0"/>
            <a:r>
              <a:rPr lang="zh-TW" altLang="en-US"/>
              <a:t>編輯母片文字樣式</a:t>
            </a:r>
          </a:p>
          <a:p>
            <a:pPr lvl="1" rtl="0"/>
            <a:r>
              <a:rPr lang="zh-TW" altLang="en-US"/>
              <a:t>第二層</a:t>
            </a:r>
          </a:p>
          <a:p>
            <a:pPr lvl="2" rtl="0"/>
            <a:r>
              <a:rPr lang="zh-TW" altLang="en-US"/>
              <a:t>第三層</a:t>
            </a:r>
          </a:p>
          <a:p>
            <a:pPr lvl="3" rtl="0"/>
            <a:r>
              <a:rPr lang="zh-TW" altLang="en-US"/>
              <a:t>第四層</a:t>
            </a:r>
          </a:p>
          <a:p>
            <a:pPr lvl="4" rtl="0"/>
            <a:r>
              <a:rPr lang="zh-TW" altLang="en-US"/>
              <a:t>第五層</a:t>
            </a:r>
            <a:endParaRPr lang="zh-TW" altLang="en-US" dirty="0"/>
          </a:p>
        </p:txBody>
      </p:sp>
      <p:sp>
        <p:nvSpPr>
          <p:cNvPr id="4" name="日期預留位置 3"/>
          <p:cNvSpPr>
            <a:spLocks noGrp="1"/>
          </p:cNvSpPr>
          <p:nvPr>
            <p:ph type="dt" sz="half" idx="10"/>
          </p:nvPr>
        </p:nvSpPr>
        <p:spPr/>
        <p:txBody>
          <a:bodyPr rtlCol="0"/>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5" name="頁尾預留位置 4"/>
          <p:cNvSpPr>
            <a:spLocks noGrp="1"/>
          </p:cNvSpPr>
          <p:nvPr>
            <p:ph type="ftr" sz="quarter" idx="11"/>
          </p:nvPr>
        </p:nvSpPr>
        <p:spPr/>
        <p:txBody>
          <a:bodyPr rtlCol="0"/>
          <a:lstStyle/>
          <a:p>
            <a:pPr defTabSz="685800"/>
            <a:endParaRPr lang="zh-TW" altLang="en-US" dirty="0">
              <a:solidFill>
                <a:srgbClr val="000000"/>
              </a:solidFill>
            </a:endParaRPr>
          </a:p>
        </p:txBody>
      </p:sp>
      <p:sp>
        <p:nvSpPr>
          <p:cNvPr id="6" name="投影片編號預留位置 5"/>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147166844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9865014" y="304801"/>
            <a:ext cx="1715801" cy="5410200"/>
          </a:xfrm>
        </p:spPr>
        <p:txBody>
          <a:bodyPr vert="eaVert" rtlCol="0"/>
          <a:lstStyle/>
          <a:p>
            <a:pPr rtl="0"/>
            <a:r>
              <a:rPr lang="zh-TW" altLang="en-US"/>
              <a:t>按一下以編輯母片標題樣式</a:t>
            </a:r>
            <a:endParaRPr lang="zh-TW" altLang="en-US" dirty="0"/>
          </a:p>
        </p:txBody>
      </p:sp>
      <p:sp>
        <p:nvSpPr>
          <p:cNvPr id="3" name="直排文字預留位置 2"/>
          <p:cNvSpPr>
            <a:spLocks noGrp="1"/>
          </p:cNvSpPr>
          <p:nvPr>
            <p:ph type="body" orient="vert" idx="1"/>
          </p:nvPr>
        </p:nvSpPr>
        <p:spPr>
          <a:xfrm>
            <a:off x="2209801" y="304801"/>
            <a:ext cx="7502815" cy="5410200"/>
          </a:xfrm>
        </p:spPr>
        <p:txBody>
          <a:bodyPr vert="eaVert" rtlCol="0"/>
          <a:lstStyle/>
          <a:p>
            <a:pPr lvl="0" rtl="0"/>
            <a:r>
              <a:rPr lang="zh-TW" altLang="en-US"/>
              <a:t>編輯母片文字樣式</a:t>
            </a:r>
          </a:p>
          <a:p>
            <a:pPr lvl="1" rtl="0"/>
            <a:r>
              <a:rPr lang="zh-TW" altLang="en-US"/>
              <a:t>第二層</a:t>
            </a:r>
          </a:p>
          <a:p>
            <a:pPr lvl="2" rtl="0"/>
            <a:r>
              <a:rPr lang="zh-TW" altLang="en-US"/>
              <a:t>第三層</a:t>
            </a:r>
          </a:p>
          <a:p>
            <a:pPr lvl="3" rtl="0"/>
            <a:r>
              <a:rPr lang="zh-TW" altLang="en-US"/>
              <a:t>第四層</a:t>
            </a:r>
          </a:p>
          <a:p>
            <a:pPr lvl="4" rtl="0"/>
            <a:r>
              <a:rPr lang="zh-TW" altLang="en-US"/>
              <a:t>第五層</a:t>
            </a:r>
            <a:endParaRPr lang="zh-TW" altLang="en-US" dirty="0"/>
          </a:p>
        </p:txBody>
      </p:sp>
      <p:sp>
        <p:nvSpPr>
          <p:cNvPr id="4" name="日期預留位置 3"/>
          <p:cNvSpPr>
            <a:spLocks noGrp="1"/>
          </p:cNvSpPr>
          <p:nvPr>
            <p:ph type="dt" sz="half" idx="10"/>
          </p:nvPr>
        </p:nvSpPr>
        <p:spPr/>
        <p:txBody>
          <a:bodyPr rtlCol="0"/>
          <a:lstStyle>
            <a:lvl1pPr>
              <a:defRPr/>
            </a:lvl1pPr>
          </a:lstStyle>
          <a:p>
            <a:pPr defTabSz="685800"/>
            <a:fld id="{6CB3B4DE-620A-4586-AEA6-16BE28D6AA01}" type="datetime1">
              <a:rPr lang="zh-TW" altLang="en-US" smtClean="0">
                <a:solidFill>
                  <a:srgbClr val="000000"/>
                </a:solidFill>
              </a:rPr>
              <a:pPr defTabSz="685800"/>
              <a:t>2021/11/18</a:t>
            </a:fld>
            <a:endParaRPr lang="zh-TW" altLang="en-US" dirty="0">
              <a:solidFill>
                <a:srgbClr val="000000"/>
              </a:solidFill>
            </a:endParaRPr>
          </a:p>
        </p:txBody>
      </p:sp>
      <p:sp>
        <p:nvSpPr>
          <p:cNvPr id="5" name="頁尾預留位置 4"/>
          <p:cNvSpPr>
            <a:spLocks noGrp="1"/>
          </p:cNvSpPr>
          <p:nvPr>
            <p:ph type="ftr" sz="quarter" idx="11"/>
          </p:nvPr>
        </p:nvSpPr>
        <p:spPr/>
        <p:txBody>
          <a:bodyPr rtlCol="0"/>
          <a:lstStyle/>
          <a:p>
            <a:pPr defTabSz="685800"/>
            <a:endParaRPr lang="zh-TW" altLang="en-US" dirty="0">
              <a:solidFill>
                <a:srgbClr val="000000"/>
              </a:solidFill>
            </a:endParaRPr>
          </a:p>
        </p:txBody>
      </p:sp>
      <p:sp>
        <p:nvSpPr>
          <p:cNvPr id="6" name="投影片編號預留位置 5"/>
          <p:cNvSpPr>
            <a:spLocks noGrp="1"/>
          </p:cNvSpPr>
          <p:nvPr>
            <p:ph type="sldNum" sz="quarter" idx="12"/>
          </p:nvPr>
        </p:nvSpPr>
        <p:spPr/>
        <p:txBody>
          <a:bodyPr rtlCol="0"/>
          <a:lstStyle/>
          <a:p>
            <a:pPr defTabSz="685800"/>
            <a:fld id="{8FDBFFB2-86D9-4B8F-A59A-553A60B94BBE}" type="slidenum">
              <a:rPr lang="en-US" altLang="zh-TW" smtClean="0"/>
              <a:pPr defTabSz="685800"/>
              <a:t>‹#›</a:t>
            </a:fld>
            <a:endParaRPr lang="en-US" altLang="zh-TW" dirty="0"/>
          </a:p>
        </p:txBody>
      </p:sp>
    </p:spTree>
    <p:extLst>
      <p:ext uri="{BB962C8B-B14F-4D97-AF65-F5344CB8AC3E}">
        <p14:creationId xmlns:p14="http://schemas.microsoft.com/office/powerpoint/2010/main" val="2462245501"/>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3.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7.png"/><Relationship Id="rId2" Type="http://schemas.openxmlformats.org/officeDocument/2006/relationships/slideLayout" Target="../slideLayouts/slideLayout50.xml"/><Relationship Id="rId16" Type="http://schemas.openxmlformats.org/officeDocument/2006/relationships/theme" Target="../theme/theme5.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344B5AAA-5424-4568-9F13-41159132DE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a:extLst>
              <a:ext uri="{FF2B5EF4-FFF2-40B4-BE49-F238E27FC236}">
                <a16:creationId xmlns:a16="http://schemas.microsoft.com/office/drawing/2014/main" id="{0D0C9F1C-D742-4E93-8D62-87B44B89E1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48082C07-9D37-4C3E-AD56-B06C75B79F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504FEE-5CB2-4FEC-B71F-0027AD9EF48D}" type="datetimeFigureOut">
              <a:rPr lang="zh-TW" altLang="en-US" smtClean="0"/>
              <a:t>2021/11/18</a:t>
            </a:fld>
            <a:endParaRPr lang="zh-TW" altLang="en-US"/>
          </a:p>
        </p:txBody>
      </p:sp>
      <p:sp>
        <p:nvSpPr>
          <p:cNvPr id="5" name="頁尾版面配置區 4">
            <a:extLst>
              <a:ext uri="{FF2B5EF4-FFF2-40B4-BE49-F238E27FC236}">
                <a16:creationId xmlns:a16="http://schemas.microsoft.com/office/drawing/2014/main" id="{173E8BDB-887E-44B7-AE25-900CD0C0A5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a:extLst>
              <a:ext uri="{FF2B5EF4-FFF2-40B4-BE49-F238E27FC236}">
                <a16:creationId xmlns:a16="http://schemas.microsoft.com/office/drawing/2014/main" id="{C4577DD5-C9D0-4187-8BE2-0D450FA645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7AAEB3-9B56-4A4A-86F0-11422E903F13}" type="slidenum">
              <a:rPr lang="zh-TW" altLang="en-US" smtClean="0"/>
              <a:t>‹#›</a:t>
            </a:fld>
            <a:endParaRPr lang="zh-TW" altLang="en-US"/>
          </a:p>
        </p:txBody>
      </p:sp>
    </p:spTree>
    <p:extLst>
      <p:ext uri="{BB962C8B-B14F-4D97-AF65-F5344CB8AC3E}">
        <p14:creationId xmlns:p14="http://schemas.microsoft.com/office/powerpoint/2010/main" val="1069167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bg1"/>
            </a:gs>
          </a:gsLst>
          <a:lin ang="16200000" scaled="0"/>
          <a:tileRect/>
        </a:gradFill>
        <a:effectLst/>
      </p:bgPr>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344B5AAA-5424-4568-9F13-41159132DE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a:extLst>
              <a:ext uri="{FF2B5EF4-FFF2-40B4-BE49-F238E27FC236}">
                <a16:creationId xmlns:a16="http://schemas.microsoft.com/office/drawing/2014/main" id="{0D0C9F1C-D742-4E93-8D62-87B44B89E1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48082C07-9D37-4C3E-AD56-B06C75B79F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E504FEE-5CB2-4FEC-B71F-0027AD9EF48D}" type="datetimeFigureOut">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l" defTabSz="914400" rtl="0" eaLnBrk="1" fontAlgn="auto" latinLnBrk="0" hangingPunct="1">
                <a:lnSpc>
                  <a:spcPct val="100000"/>
                </a:lnSpc>
                <a:spcBef>
                  <a:spcPts val="0"/>
                </a:spcBef>
                <a:spcAft>
                  <a:spcPts val="0"/>
                </a:spcAft>
                <a:buClrTx/>
                <a:buSzTx/>
                <a:buFontTx/>
                <a:buNone/>
                <a:tabLst/>
                <a:defRPr/>
              </a:pPr>
              <a:t>2021/11/18</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5" name="頁尾版面配置區 4">
            <a:extLst>
              <a:ext uri="{FF2B5EF4-FFF2-40B4-BE49-F238E27FC236}">
                <a16:creationId xmlns:a16="http://schemas.microsoft.com/office/drawing/2014/main" id="{173E8BDB-887E-44B7-AE25-900CD0C0A5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
        <p:nvSpPr>
          <p:cNvPr id="6" name="投影片編號版面配置區 5">
            <a:extLst>
              <a:ext uri="{FF2B5EF4-FFF2-40B4-BE49-F238E27FC236}">
                <a16:creationId xmlns:a16="http://schemas.microsoft.com/office/drawing/2014/main" id="{C4577DD5-C9D0-4187-8BE2-0D450FA645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37AAEB3-9B56-4A4A-86F0-11422E903F13}"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TW" altLang="en-US" sz="1200" b="0" i="0" u="none" strike="noStrike" kern="1200" cap="none" spc="0" normalizeH="0" baseline="0" noProof="0">
              <a:ln>
                <a:noFill/>
              </a:ln>
              <a:solidFill>
                <a:prstClr val="black">
                  <a:tint val="75000"/>
                </a:prstClr>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3992664743"/>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手繪多邊形 6"/>
          <p:cNvSpPr>
            <a:spLocks/>
          </p:cNvSpPr>
          <p:nvPr/>
        </p:nvSpPr>
        <p:spPr bwMode="auto">
          <a:xfrm>
            <a:off x="-12700" y="-7938"/>
            <a:ext cx="1221740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標楷體" pitchFamily="65" charset="-120"/>
              <a:ea typeface="標楷體" pitchFamily="65" charset="-120"/>
              <a:cs typeface="+mn-cs"/>
            </a:endParaRPr>
          </a:p>
        </p:txBody>
      </p:sp>
      <p:sp>
        <p:nvSpPr>
          <p:cNvPr id="8" name="手繪多邊形 7"/>
          <p:cNvSpPr>
            <a:spLocks/>
          </p:cNvSpPr>
          <p:nvPr/>
        </p:nvSpPr>
        <p:spPr bwMode="auto">
          <a:xfrm>
            <a:off x="5842000" y="-7938"/>
            <a:ext cx="63500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標楷體" pitchFamily="65" charset="-120"/>
              <a:ea typeface="標楷體" pitchFamily="65" charset="-120"/>
              <a:cs typeface="+mn-cs"/>
            </a:endParaRPr>
          </a:p>
        </p:txBody>
      </p:sp>
      <p:sp>
        <p:nvSpPr>
          <p:cNvPr id="1028" name="標題版面配置區 8"/>
          <p:cNvSpPr>
            <a:spLocks noGrp="1"/>
          </p:cNvSpPr>
          <p:nvPr>
            <p:ph type="title"/>
          </p:nvPr>
        </p:nvSpPr>
        <p:spPr bwMode="auto">
          <a:xfrm>
            <a:off x="609600" y="26035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ctr" anchorCtr="0" compatLnSpc="1">
            <a:prstTxWarp prst="textNoShape">
              <a:avLst/>
            </a:prstTxWarp>
          </a:bodyPr>
          <a:lstStyle/>
          <a:p>
            <a:pPr lvl="0"/>
            <a:r>
              <a:rPr lang="zh-TW" altLang="en-US"/>
              <a:t>按一下以編輯母片標題樣式</a:t>
            </a:r>
            <a:endParaRPr lang="en-US" altLang="zh-TW"/>
          </a:p>
        </p:txBody>
      </p:sp>
      <p:sp>
        <p:nvSpPr>
          <p:cNvPr id="1029" name="文字版面配置區 29"/>
          <p:cNvSpPr>
            <a:spLocks noGrp="1"/>
          </p:cNvSpPr>
          <p:nvPr>
            <p:ph type="body" idx="1"/>
          </p:nvPr>
        </p:nvSpPr>
        <p:spPr bwMode="auto">
          <a:xfrm>
            <a:off x="609600" y="1484314"/>
            <a:ext cx="10972800" cy="484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ltLang="zh-TW"/>
          </a:p>
        </p:txBody>
      </p:sp>
      <p:sp>
        <p:nvSpPr>
          <p:cNvPr id="10" name="日期版面配置區 9"/>
          <p:cNvSpPr>
            <a:spLocks noGrp="1"/>
          </p:cNvSpPr>
          <p:nvPr>
            <p:ph type="dt" sz="half" idx="2"/>
          </p:nvPr>
        </p:nvSpPr>
        <p:spPr>
          <a:xfrm>
            <a:off x="609600" y="6356351"/>
            <a:ext cx="2844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rgbClr val="04617B">
                    <a:shade val="90000"/>
                  </a:srgbClr>
                </a:solidFill>
                <a:latin typeface="標楷體" pitchFamily="65" charset="-120"/>
                <a:ea typeface="標楷體" pitchFamily="65" charset="-120"/>
              </a:defRPr>
            </a:lvl1pPr>
          </a:lstStyle>
          <a:p>
            <a:pPr>
              <a:defRPr/>
            </a:pPr>
            <a:fld id="{6A154A33-68E7-4808-975C-707564A79455}" type="datetimeFigureOut">
              <a:rPr lang="zh-TW" altLang="en-US" smtClean="0"/>
              <a:pPr>
                <a:defRPr/>
              </a:pPr>
              <a:t>2021/11/18</a:t>
            </a:fld>
            <a:endParaRPr lang="zh-TW" altLang="en-US"/>
          </a:p>
        </p:txBody>
      </p:sp>
      <p:sp>
        <p:nvSpPr>
          <p:cNvPr id="22" name="頁尾版面配置區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rgbClr val="04617B">
                    <a:shade val="90000"/>
                  </a:srgbClr>
                </a:solidFill>
                <a:latin typeface="標楷體" pitchFamily="65" charset="-120"/>
                <a:ea typeface="標楷體" pitchFamily="65" charset="-120"/>
              </a:defRPr>
            </a:lvl1pPr>
          </a:lstStyle>
          <a:p>
            <a:pPr>
              <a:defRPr/>
            </a:pPr>
            <a:endParaRPr lang="zh-TW" altLang="en-US"/>
          </a:p>
        </p:txBody>
      </p:sp>
      <p:sp>
        <p:nvSpPr>
          <p:cNvPr id="18" name="投影片編號版面配置區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rgbClr val="04617B">
                    <a:shade val="90000"/>
                  </a:srgbClr>
                </a:solidFill>
                <a:latin typeface="標楷體" pitchFamily="65" charset="-120"/>
                <a:ea typeface="標楷體" pitchFamily="65" charset="-120"/>
              </a:defRPr>
            </a:lvl1pPr>
          </a:lstStyle>
          <a:p>
            <a:pPr>
              <a:defRPr/>
            </a:pPr>
            <a:fld id="{B1675846-B8FF-4BBD-B875-1E0BD1D094AD}" type="slidenum">
              <a:rPr lang="zh-TW" altLang="en-US" smtClean="0"/>
              <a:pPr>
                <a:defRPr/>
              </a:pPr>
              <a:t>‹#›</a:t>
            </a:fld>
            <a:endParaRPr lang="zh-TW" altLang="en-US"/>
          </a:p>
        </p:txBody>
      </p:sp>
      <p:grpSp>
        <p:nvGrpSpPr>
          <p:cNvPr id="1033" name="群組 1"/>
          <p:cNvGrpSpPr>
            <a:grpSpLocks/>
          </p:cNvGrpSpPr>
          <p:nvPr/>
        </p:nvGrpSpPr>
        <p:grpSpPr bwMode="auto">
          <a:xfrm>
            <a:off x="-25399" y="203200"/>
            <a:ext cx="12240684" cy="647700"/>
            <a:chOff x="-19045" y="216550"/>
            <a:chExt cx="9180548" cy="649224"/>
          </a:xfrm>
        </p:grpSpPr>
        <p:sp>
          <p:nvSpPr>
            <p:cNvPr id="12" name="手繪多邊形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標楷體" pitchFamily="65" charset="-120"/>
                <a:ea typeface="標楷體" pitchFamily="65" charset="-120"/>
                <a:cs typeface="+mn-cs"/>
              </a:endParaRPr>
            </a:p>
          </p:txBody>
        </p:sp>
        <p:sp>
          <p:nvSpPr>
            <p:cNvPr id="13" name="手繪多邊形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標楷體" pitchFamily="65" charset="-120"/>
                <a:ea typeface="標楷體" pitchFamily="65" charset="-120"/>
                <a:cs typeface="+mn-cs"/>
              </a:endParaRPr>
            </a:p>
          </p:txBody>
        </p:sp>
      </p:grpSp>
    </p:spTree>
    <p:extLst>
      <p:ext uri="{BB962C8B-B14F-4D97-AF65-F5344CB8AC3E}">
        <p14:creationId xmlns:p14="http://schemas.microsoft.com/office/powerpoint/2010/main" val="4237131744"/>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29" r:id="rId12"/>
  </p:sldLayoutIdLst>
  <p:txStyles>
    <p:titleStyle>
      <a:lvl1pPr algn="l" rtl="0" eaLnBrk="0" fontAlgn="base" hangingPunct="0">
        <a:spcBef>
          <a:spcPct val="0"/>
        </a:spcBef>
        <a:spcAft>
          <a:spcPct val="0"/>
        </a:spcAft>
        <a:defRPr sz="5000" kern="1200">
          <a:solidFill>
            <a:schemeClr val="tx2"/>
          </a:solidFill>
          <a:latin typeface="標楷體" pitchFamily="65" charset="-120"/>
          <a:ea typeface="標楷體" pitchFamily="65" charset="-120"/>
          <a:cs typeface="+mj-cs"/>
        </a:defRPr>
      </a:lvl1pPr>
      <a:lvl2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2pPr>
      <a:lvl3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3pPr>
      <a:lvl4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4pPr>
      <a:lvl5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5pPr>
      <a:lvl6pPr marL="4572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6pPr>
      <a:lvl7pPr marL="9144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7pPr>
      <a:lvl8pPr marL="13716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8pPr>
      <a:lvl9pPr marL="18288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標楷體" pitchFamily="65" charset="-120"/>
          <a:ea typeface="標楷體" pitchFamily="65" charset="-120"/>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標楷體" pitchFamily="65" charset="-120"/>
          <a:ea typeface="標楷體" pitchFamily="65" charset="-120"/>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標楷體" pitchFamily="65" charset="-120"/>
          <a:ea typeface="標楷體" pitchFamily="65" charset="-120"/>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標楷體" pitchFamily="65" charset="-120"/>
          <a:ea typeface="標楷體" pitchFamily="65" charset="-120"/>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標楷體" pitchFamily="65" charset="-120"/>
          <a:ea typeface="標楷體" pitchFamily="65" charset="-120"/>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pPr defTabSz="685800"/>
            <a:fld id="{B8288638-A9D7-4AA9-B33E-D9A764F8FD84}" type="datetime1">
              <a:rPr lang="zh-TW" altLang="en-US" smtClean="0">
                <a:solidFill>
                  <a:srgbClr val="000000"/>
                </a:solidFill>
              </a:rPr>
              <a:pPr defTabSz="685800"/>
              <a:t>2021/11/18</a:t>
            </a:fld>
            <a:endParaRPr lang="zh-TW" altLang="en-US" dirty="0">
              <a:solidFill>
                <a:srgbClr val="000000"/>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pPr defTabSz="685800"/>
            <a:endParaRPr lang="zh-TW" altLang="en-US" dirty="0">
              <a:solidFill>
                <a:srgbClr val="000000"/>
              </a:solidFill>
            </a:endParaRPr>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pPr defTabSz="685800"/>
            <a:fld id="{8FDBFFB2-86D9-4B8F-A59A-553A60B94BBE}" type="slidenum">
              <a:rPr lang="en-US" altLang="zh-TW" smtClean="0"/>
              <a:pPr defTabSz="685800"/>
              <a:t>‹#›</a:t>
            </a:fld>
            <a:endParaRPr lang="zh-TW" altLang="en-US" dirty="0"/>
          </a:p>
        </p:txBody>
      </p:sp>
    </p:spTree>
    <p:extLst>
      <p:ext uri="{BB962C8B-B14F-4D97-AF65-F5344CB8AC3E}">
        <p14:creationId xmlns:p14="http://schemas.microsoft.com/office/powerpoint/2010/main" val="1067865852"/>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28"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標題預留位置 1"/>
          <p:cNvSpPr>
            <a:spLocks noGrp="1"/>
          </p:cNvSpPr>
          <p:nvPr>
            <p:ph type="title"/>
          </p:nvPr>
        </p:nvSpPr>
        <p:spPr>
          <a:xfrm>
            <a:off x="2208214" y="304800"/>
            <a:ext cx="9372601" cy="1200416"/>
          </a:xfrm>
          <a:prstGeom prst="rect">
            <a:avLst/>
          </a:prstGeom>
        </p:spPr>
        <p:txBody>
          <a:bodyPr vert="horz" lIns="91440" tIns="45720" rIns="91440" bIns="45720" rtlCol="0" anchor="b">
            <a:normAutofit/>
          </a:bodyPr>
          <a:lstStyle/>
          <a:p>
            <a:pPr rtl="0"/>
            <a:r>
              <a:rPr lang="zh-TW" altLang="en-US" noProof="0" dirty="0"/>
              <a:t>按一下以編輯母片標題樣式</a:t>
            </a:r>
          </a:p>
        </p:txBody>
      </p:sp>
      <p:sp>
        <p:nvSpPr>
          <p:cNvPr id="3" name="文字預留位置 2"/>
          <p:cNvSpPr>
            <a:spLocks noGrp="1"/>
          </p:cNvSpPr>
          <p:nvPr>
            <p:ph type="body" idx="1"/>
          </p:nvPr>
        </p:nvSpPr>
        <p:spPr>
          <a:xfrm>
            <a:off x="2208214" y="1600200"/>
            <a:ext cx="9372601" cy="4114800"/>
          </a:xfrm>
          <a:prstGeom prst="rect">
            <a:avLst/>
          </a:prstGeom>
        </p:spPr>
        <p:txBody>
          <a:bodyPr vert="horz" lIns="91440" tIns="45720" rIns="91440" bIns="45720" rtlCol="0">
            <a:normAutofit/>
          </a:bodyPr>
          <a:lstStyle/>
          <a:p>
            <a:pPr lvl="0" rtl="0"/>
            <a:r>
              <a:rPr lang="zh-TW" altLang="en-US" noProof="0" dirty="0"/>
              <a:t>按一下以編輯母片文字樣式</a:t>
            </a:r>
          </a:p>
          <a:p>
            <a:pPr lvl="1" rtl="0"/>
            <a:r>
              <a:rPr lang="zh-TW" altLang="en-US" noProof="0" dirty="0"/>
              <a:t>第二層</a:t>
            </a:r>
          </a:p>
          <a:p>
            <a:pPr lvl="2" rtl="0"/>
            <a:r>
              <a:rPr lang="zh-TW" altLang="en-US" noProof="0" dirty="0"/>
              <a:t>第三層</a:t>
            </a:r>
          </a:p>
          <a:p>
            <a:pPr lvl="3" rtl="0"/>
            <a:r>
              <a:rPr lang="zh-TW" altLang="en-US" noProof="0" dirty="0"/>
              <a:t>第四層</a:t>
            </a:r>
          </a:p>
          <a:p>
            <a:pPr lvl="4" rtl="0"/>
            <a:r>
              <a:rPr lang="zh-TW" altLang="en-US" noProof="0" dirty="0"/>
              <a:t>第五層</a:t>
            </a:r>
          </a:p>
        </p:txBody>
      </p:sp>
      <p:sp>
        <p:nvSpPr>
          <p:cNvPr id="4" name="日期預留位置 3"/>
          <p:cNvSpPr>
            <a:spLocks noGrp="1"/>
          </p:cNvSpPr>
          <p:nvPr>
            <p:ph type="dt" sz="half" idx="2"/>
          </p:nvPr>
        </p:nvSpPr>
        <p:spPr>
          <a:xfrm>
            <a:off x="253578" y="6505078"/>
            <a:ext cx="964036" cy="228600"/>
          </a:xfrm>
          <a:prstGeom prst="rect">
            <a:avLst/>
          </a:prstGeom>
        </p:spPr>
        <p:txBody>
          <a:bodyPr vert="horz" lIns="91440" tIns="45720" rIns="91440" bIns="45720" rtlCol="0" anchor="ctr"/>
          <a:lstStyle>
            <a:lvl1pPr algn="l" rtl="0">
              <a:defRPr sz="825">
                <a:solidFill>
                  <a:schemeClr val="tx2"/>
                </a:solidFill>
                <a:latin typeface="微軟正黑體" panose="020B0604030504040204" pitchFamily="34" charset="-120"/>
                <a:ea typeface="微軟正黑體" panose="020B0604030504040204" pitchFamily="34" charset="-120"/>
              </a:defRPr>
            </a:lvl1pPr>
          </a:lstStyle>
          <a:p>
            <a:pPr defTabSz="685800"/>
            <a:fld id="{B8288638-A9D7-4AA9-B33E-D9A764F8FD84}" type="datetime1">
              <a:rPr lang="zh-TW" altLang="en-US" smtClean="0">
                <a:solidFill>
                  <a:srgbClr val="000000"/>
                </a:solidFill>
              </a:rPr>
              <a:pPr defTabSz="685800"/>
              <a:t>2021/11/18</a:t>
            </a:fld>
            <a:endParaRPr lang="zh-TW" altLang="en-US" dirty="0">
              <a:solidFill>
                <a:srgbClr val="000000"/>
              </a:solidFill>
            </a:endParaRPr>
          </a:p>
        </p:txBody>
      </p:sp>
      <p:sp>
        <p:nvSpPr>
          <p:cNvPr id="5" name="頁尾預留位置 4"/>
          <p:cNvSpPr>
            <a:spLocks noGrp="1"/>
          </p:cNvSpPr>
          <p:nvPr>
            <p:ph type="ftr" sz="quarter" idx="3"/>
          </p:nvPr>
        </p:nvSpPr>
        <p:spPr>
          <a:xfrm>
            <a:off x="1280162" y="6505078"/>
            <a:ext cx="6876415" cy="228600"/>
          </a:xfrm>
          <a:prstGeom prst="rect">
            <a:avLst/>
          </a:prstGeom>
        </p:spPr>
        <p:txBody>
          <a:bodyPr vert="horz" lIns="91440" tIns="45720" rIns="91440" bIns="45720" rtlCol="0" anchor="ctr"/>
          <a:lstStyle>
            <a:lvl1pPr algn="l" rtl="0">
              <a:defRPr sz="825">
                <a:solidFill>
                  <a:schemeClr val="tx2"/>
                </a:solidFill>
                <a:latin typeface="微軟正黑體" panose="020B0604030504040204" pitchFamily="34" charset="-120"/>
                <a:ea typeface="微軟正黑體" panose="020B0604030504040204" pitchFamily="34" charset="-120"/>
              </a:defRPr>
            </a:lvl1pPr>
          </a:lstStyle>
          <a:p>
            <a:pPr defTabSz="685800"/>
            <a:endParaRPr lang="zh-TW" altLang="en-US" dirty="0">
              <a:solidFill>
                <a:srgbClr val="000000"/>
              </a:solidFill>
            </a:endParaRPr>
          </a:p>
        </p:txBody>
      </p:sp>
      <p:sp>
        <p:nvSpPr>
          <p:cNvPr id="6" name="投影片編號預留位置 5"/>
          <p:cNvSpPr>
            <a:spLocks noGrp="1"/>
          </p:cNvSpPr>
          <p:nvPr>
            <p:ph type="sldNum" sz="quarter" idx="4"/>
          </p:nvPr>
        </p:nvSpPr>
        <p:spPr>
          <a:xfrm>
            <a:off x="11580817" y="6280300"/>
            <a:ext cx="533399" cy="349101"/>
          </a:xfrm>
          <a:prstGeom prst="rect">
            <a:avLst/>
          </a:prstGeom>
        </p:spPr>
        <p:txBody>
          <a:bodyPr vert="horz" lIns="91440" tIns="45720" rIns="91440" bIns="45720" rtlCol="0" anchor="ctr"/>
          <a:lstStyle>
            <a:lvl1pPr algn="ctr" rtl="0">
              <a:defRPr sz="825" b="1">
                <a:solidFill>
                  <a:srgbClr val="AB3C19"/>
                </a:solidFill>
                <a:latin typeface="微軟正黑體" panose="020B0604030504040204" pitchFamily="34" charset="-120"/>
                <a:ea typeface="微軟正黑體" panose="020B0604030504040204" pitchFamily="34" charset="-120"/>
              </a:defRPr>
            </a:lvl1pPr>
          </a:lstStyle>
          <a:p>
            <a:pPr defTabSz="685800"/>
            <a:fld id="{8FDBFFB2-86D9-4B8F-A59A-553A60B94BBE}" type="slidenum">
              <a:rPr lang="en-US" altLang="zh-TW" smtClean="0"/>
              <a:pPr defTabSz="685800"/>
              <a:t>‹#›</a:t>
            </a:fld>
            <a:endParaRPr lang="zh-TW" altLang="en-US" dirty="0"/>
          </a:p>
        </p:txBody>
      </p:sp>
    </p:spTree>
    <p:extLst>
      <p:ext uri="{BB962C8B-B14F-4D97-AF65-F5344CB8AC3E}">
        <p14:creationId xmlns:p14="http://schemas.microsoft.com/office/powerpoint/2010/main" val="565514181"/>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Lst>
  <p:hf sldNum="0" hdr="0" ftr="0" dt="0"/>
  <p:txStyles>
    <p:titleStyle>
      <a:lvl1pPr algn="l" defTabSz="685800" rtl="0" eaLnBrk="1" latinLnBrk="0" hangingPunct="1">
        <a:lnSpc>
          <a:spcPct val="90000"/>
        </a:lnSpc>
        <a:spcBef>
          <a:spcPct val="0"/>
        </a:spcBef>
        <a:buNone/>
        <a:defRPr sz="2550" kern="1200">
          <a:solidFill>
            <a:schemeClr val="tx1"/>
          </a:solidFill>
          <a:latin typeface="微軟正黑體" panose="020B0604030504040204" pitchFamily="34" charset="-120"/>
          <a:ea typeface="微軟正黑體" panose="020B0604030504040204" pitchFamily="34" charset="-120"/>
          <a:cs typeface="+mj-cs"/>
        </a:defRPr>
      </a:lvl1pPr>
    </p:titleStyle>
    <p:bodyStyle>
      <a:lvl1pPr marL="205740" indent="-171450" algn="l" defTabSz="685800" rtl="0" eaLnBrk="1" latinLnBrk="0" hangingPunct="1">
        <a:lnSpc>
          <a:spcPct val="90000"/>
        </a:lnSpc>
        <a:spcBef>
          <a:spcPts val="1350"/>
        </a:spcBef>
        <a:buSzPct val="80000"/>
        <a:buFont typeface="Wingdings" panose="05000000000000000000" pitchFamily="2" charset="2"/>
        <a:buChar char="§"/>
        <a:defRPr sz="1500" kern="1200">
          <a:solidFill>
            <a:schemeClr val="tx1"/>
          </a:solidFill>
          <a:latin typeface="微軟正黑體" panose="020B0604030504040204" pitchFamily="34" charset="-120"/>
          <a:ea typeface="微軟正黑體" panose="020B0604030504040204" pitchFamily="34" charset="-120"/>
          <a:cs typeface="+mn-cs"/>
        </a:defRPr>
      </a:lvl1pPr>
      <a:lvl2pPr marL="445770" indent="-171450" algn="l" defTabSz="685800" rtl="0" eaLnBrk="1" latinLnBrk="0" hangingPunct="1">
        <a:lnSpc>
          <a:spcPct val="90000"/>
        </a:lnSpc>
        <a:spcBef>
          <a:spcPts val="750"/>
        </a:spcBef>
        <a:buSzPct val="80000"/>
        <a:buFont typeface="Wingdings" panose="05000000000000000000" pitchFamily="2" charset="2"/>
        <a:buChar char="§"/>
        <a:defRPr sz="1350" kern="1200">
          <a:solidFill>
            <a:schemeClr val="tx1"/>
          </a:solidFill>
          <a:latin typeface="微軟正黑體" panose="020B0604030504040204" pitchFamily="34" charset="-120"/>
          <a:ea typeface="微軟正黑體" panose="020B0604030504040204" pitchFamily="34" charset="-120"/>
          <a:cs typeface="+mn-cs"/>
        </a:defRPr>
      </a:lvl2pPr>
      <a:lvl3pPr marL="685800" indent="-171450" algn="l" defTabSz="685800" rtl="0" eaLnBrk="1" latinLnBrk="0" hangingPunct="1">
        <a:lnSpc>
          <a:spcPct val="90000"/>
        </a:lnSpc>
        <a:spcBef>
          <a:spcPts val="600"/>
        </a:spcBef>
        <a:buSzPct val="80000"/>
        <a:buFont typeface="Wingdings" panose="05000000000000000000" pitchFamily="2" charset="2"/>
        <a:buChar char="§"/>
        <a:defRPr sz="1200" kern="1200">
          <a:solidFill>
            <a:schemeClr val="tx1"/>
          </a:solidFill>
          <a:latin typeface="微軟正黑體" panose="020B0604030504040204" pitchFamily="34" charset="-120"/>
          <a:ea typeface="微軟正黑體" panose="020B0604030504040204" pitchFamily="34" charset="-120"/>
          <a:cs typeface="+mn-cs"/>
        </a:defRPr>
      </a:lvl3pPr>
      <a:lvl4pPr marL="925830" indent="-171450" algn="l" defTabSz="685800" rtl="0" eaLnBrk="1" latinLnBrk="0" hangingPunct="1">
        <a:lnSpc>
          <a:spcPct val="90000"/>
        </a:lnSpc>
        <a:spcBef>
          <a:spcPts val="600"/>
        </a:spcBef>
        <a:buSzPct val="80000"/>
        <a:buFont typeface="Wingdings" panose="05000000000000000000" pitchFamily="2" charset="2"/>
        <a:buChar char="§"/>
        <a:defRPr sz="1050" kern="1200">
          <a:solidFill>
            <a:schemeClr val="tx1"/>
          </a:solidFill>
          <a:latin typeface="微軟正黑體" panose="020B0604030504040204" pitchFamily="34" charset="-120"/>
          <a:ea typeface="微軟正黑體" panose="020B0604030504040204" pitchFamily="34" charset="-120"/>
          <a:cs typeface="+mn-cs"/>
        </a:defRPr>
      </a:lvl4pPr>
      <a:lvl5pPr marL="1165860" indent="-171450" algn="l" defTabSz="685800" rtl="0" eaLnBrk="1" latinLnBrk="0" hangingPunct="1">
        <a:lnSpc>
          <a:spcPct val="90000"/>
        </a:lnSpc>
        <a:spcBef>
          <a:spcPts val="600"/>
        </a:spcBef>
        <a:buSzPct val="80000"/>
        <a:buFont typeface="Wingdings" panose="05000000000000000000" pitchFamily="2" charset="2"/>
        <a:buChar char="§"/>
        <a:defRPr sz="1050" kern="1200">
          <a:solidFill>
            <a:schemeClr val="tx1"/>
          </a:solidFill>
          <a:latin typeface="微軟正黑體" panose="020B0604030504040204" pitchFamily="34" charset="-120"/>
          <a:ea typeface="微軟正黑體" panose="020B0604030504040204" pitchFamily="34" charset="-120"/>
          <a:cs typeface="+mn-cs"/>
        </a:defRPr>
      </a:lvl5pPr>
      <a:lvl6pPr marL="1405890" indent="-171450" algn="l" defTabSz="685800" rtl="0" eaLnBrk="1" latinLnBrk="0" hangingPunct="1">
        <a:lnSpc>
          <a:spcPct val="90000"/>
        </a:lnSpc>
        <a:spcBef>
          <a:spcPts val="600"/>
        </a:spcBef>
        <a:buSzPct val="80000"/>
        <a:buFont typeface="Wingdings" panose="05000000000000000000" pitchFamily="2" charset="2"/>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Wingdings" panose="05000000000000000000" pitchFamily="2" charset="2"/>
        <a:buChar char="§"/>
        <a:defRPr sz="1050" kern="120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Wingdings" panose="05000000000000000000" pitchFamily="2" charset="2"/>
        <a:buChar char="§"/>
        <a:defRPr sz="1050" kern="120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Wingdings" panose="05000000000000000000" pitchFamily="2" charset="2"/>
        <a:buChar char="§"/>
        <a:defRPr sz="1050" kern="1200">
          <a:solidFill>
            <a:schemeClr val="tx1"/>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slide" Target="slide17.xml"/><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33521;&#35946;&#25945;&#25480;-20201015-&#26691;&#22290;S.pptx"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slide" Target="slide47.xml"/><Relationship Id="rId3" Type="http://schemas.openxmlformats.org/officeDocument/2006/relationships/slide" Target="slide28.xml"/><Relationship Id="rId7" Type="http://schemas.openxmlformats.org/officeDocument/2006/relationships/slide" Target="slide36.xml"/><Relationship Id="rId2" Type="http://schemas.openxmlformats.org/officeDocument/2006/relationships/slide" Target="slide30.xml"/><Relationship Id="rId1" Type="http://schemas.openxmlformats.org/officeDocument/2006/relationships/slideLayout" Target="../slideLayouts/slideLayout2.xml"/><Relationship Id="rId6" Type="http://schemas.openxmlformats.org/officeDocument/2006/relationships/slide" Target="slide48.xml"/><Relationship Id="rId5" Type="http://schemas.openxmlformats.org/officeDocument/2006/relationships/slide" Target="slide29.xml"/><Relationship Id="rId4" Type="http://schemas.openxmlformats.org/officeDocument/2006/relationships/slide" Target="slide45.xml"/><Relationship Id="rId9" Type="http://schemas.openxmlformats.org/officeDocument/2006/relationships/slide" Target="slide37.xml"/></Relationships>
</file>

<file path=ppt/slides/_rels/slide28.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 Target="slide3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hyperlink" Target="&#21335;&#19968;&#25945;&#29992;&#35506;&#26412;/109-3-1/109-X3A043U-8.pdf" TargetMode="External"/><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21335;&#19968;&#25945;&#29992;&#35506;&#26412;/108-3-2/108-X3A043D-4.pdf" TargetMode="Externa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3.png"/><Relationship Id="rId3" Type="http://schemas.openxmlformats.org/officeDocument/2006/relationships/image" Target="../media/image34.png"/><Relationship Id="rId7" Type="http://schemas.openxmlformats.org/officeDocument/2006/relationships/image" Target="../media/image38.png"/><Relationship Id="rId12" Type="http://schemas.microsoft.com/office/2007/relationships/hdphoto" Target="../media/hdphoto1.wdp"/><Relationship Id="rId2" Type="http://schemas.openxmlformats.org/officeDocument/2006/relationships/image" Target="../media/image33.png"/><Relationship Id="rId1" Type="http://schemas.openxmlformats.org/officeDocument/2006/relationships/slideLayout" Target="../slideLayouts/slideLayout57.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png"/><Relationship Id="rId10" Type="http://schemas.openxmlformats.org/officeDocument/2006/relationships/image" Target="../media/image41.jpeg"/><Relationship Id="rId4" Type="http://schemas.openxmlformats.org/officeDocument/2006/relationships/image" Target="../media/image35.png"/><Relationship Id="rId9" Type="http://schemas.openxmlformats.org/officeDocument/2006/relationships/image" Target="../media/image40.png"/><Relationship Id="rId14" Type="http://schemas.openxmlformats.org/officeDocument/2006/relationships/image" Target="../media/image44.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5.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 Target="slide27.xml"/><Relationship Id="rId1" Type="http://schemas.openxmlformats.org/officeDocument/2006/relationships/slideLayout" Target="../slideLayouts/slideLayout26.xml"/><Relationship Id="rId4" Type="http://schemas.openxmlformats.org/officeDocument/2006/relationships/slide" Target="slide30.xml"/></Relationships>
</file>

<file path=ppt/slides/_rels/slide66.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 Target="slide30.xml"/><Relationship Id="rId1" Type="http://schemas.openxmlformats.org/officeDocument/2006/relationships/slideLayout" Target="../slideLayouts/slideLayout26.xml"/></Relationships>
</file>

<file path=ppt/slides/_rels/slide6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xml"/><Relationship Id="rId1" Type="http://schemas.openxmlformats.org/officeDocument/2006/relationships/slideLayout" Target="../slideLayouts/slideLayout38.xml"/><Relationship Id="rId4" Type="http://schemas.openxmlformats.org/officeDocument/2006/relationships/image" Target="../media/image46.jpeg"/></Relationships>
</file>

<file path=ppt/slides/_rels/slide6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8.xml"/></Relationships>
</file>

<file path=ppt/slides/_rels/slide6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8.xml"/></Relationships>
</file>

<file path=ppt/slides/_rels/slide7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6.xml"/><Relationship Id="rId1" Type="http://schemas.openxmlformats.org/officeDocument/2006/relationships/slideLayout" Target="../slideLayouts/slideLayout38.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7.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slide" Target="slide78.xml"/><Relationship Id="rId1" Type="http://schemas.openxmlformats.org/officeDocument/2006/relationships/slideLayout" Target="../slideLayouts/slideLayout26.xml"/></Relationships>
</file>

<file path=ppt/slides/_rels/slide78.xml.rels><?xml version="1.0" encoding="UTF-8" standalone="yes"?>
<Relationships xmlns="http://schemas.openxmlformats.org/package/2006/relationships"><Relationship Id="rId3" Type="http://schemas.openxmlformats.org/officeDocument/2006/relationships/slide" Target="slide78.xml"/><Relationship Id="rId2" Type="http://schemas.openxmlformats.org/officeDocument/2006/relationships/slide" Target="slide81.xml"/><Relationship Id="rId1" Type="http://schemas.openxmlformats.org/officeDocument/2006/relationships/slideLayout" Target="../slideLayouts/slideLayout26.xml"/></Relationships>
</file>

<file path=ppt/slides/_rels/slide7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47.emf"/></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5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gs>
            <a:gs pos="100000">
              <a:schemeClr val="bg1"/>
            </a:gs>
          </a:gsLst>
          <a:lin ang="16200000" scaled="0"/>
        </a:gradFill>
        <a:effectLst/>
      </p:bgPr>
    </p:bg>
    <p:spTree>
      <p:nvGrpSpPr>
        <p:cNvPr id="1" name=""/>
        <p:cNvGrpSpPr/>
        <p:nvPr/>
      </p:nvGrpSpPr>
      <p:grpSpPr>
        <a:xfrm>
          <a:off x="0" y="0"/>
          <a:ext cx="0" cy="0"/>
          <a:chOff x="0" y="0"/>
          <a:chExt cx="0" cy="0"/>
        </a:xfrm>
      </p:grpSpPr>
      <p:pic>
        <p:nvPicPr>
          <p:cNvPr id="8" name="圖片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709423" y="5012527"/>
            <a:ext cx="3228975" cy="2583180"/>
          </a:xfrm>
          <a:prstGeom prst="rect">
            <a:avLst/>
          </a:prstGeom>
        </p:spPr>
      </p:pic>
      <p:sp>
        <p:nvSpPr>
          <p:cNvPr id="9" name="矩形 8"/>
          <p:cNvSpPr/>
          <p:nvPr/>
        </p:nvSpPr>
        <p:spPr>
          <a:xfrm>
            <a:off x="232962" y="5626808"/>
            <a:ext cx="11766096" cy="45719"/>
          </a:xfrm>
          <a:prstGeom prst="rect">
            <a:avLst/>
          </a:prstGeom>
          <a:gradFill>
            <a:gsLst>
              <a:gs pos="82000">
                <a:srgbClr val="0070C0"/>
              </a:gs>
              <a:gs pos="64000">
                <a:srgbClr val="7030A0"/>
              </a:gs>
              <a:gs pos="44640">
                <a:srgbClr val="00B0F0"/>
              </a:gs>
              <a:gs pos="24000">
                <a:schemeClr val="accent6">
                  <a:lumMod val="60000"/>
                  <a:lumOff val="40000"/>
                </a:schemeClr>
              </a:gs>
              <a:gs pos="0">
                <a:srgbClr val="FFFF00"/>
              </a:gs>
              <a:gs pos="100000">
                <a:schemeClr val="bg2">
                  <a:lumMod val="5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21" name="群組 20"/>
          <p:cNvGrpSpPr/>
          <p:nvPr/>
        </p:nvGrpSpPr>
        <p:grpSpPr>
          <a:xfrm>
            <a:off x="8030188" y="3440620"/>
            <a:ext cx="4487699" cy="3274248"/>
            <a:chOff x="7650737" y="2585756"/>
            <a:chExt cx="4487699" cy="3274248"/>
          </a:xfrm>
        </p:grpSpPr>
        <p:pic>
          <p:nvPicPr>
            <p:cNvPr id="13" name="圖片 1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159588" y="3470405"/>
              <a:ext cx="1978848" cy="1978848"/>
            </a:xfrm>
            <a:prstGeom prst="rect">
              <a:avLst/>
            </a:prstGeom>
          </p:spPr>
        </p:pic>
        <p:grpSp>
          <p:nvGrpSpPr>
            <p:cNvPr id="20" name="群組 19"/>
            <p:cNvGrpSpPr/>
            <p:nvPr/>
          </p:nvGrpSpPr>
          <p:grpSpPr>
            <a:xfrm>
              <a:off x="7650737" y="2585756"/>
              <a:ext cx="3796948" cy="3274248"/>
              <a:chOff x="8183151" y="2638425"/>
              <a:chExt cx="3796948" cy="3274248"/>
            </a:xfrm>
          </p:grpSpPr>
          <p:pic>
            <p:nvPicPr>
              <p:cNvPr id="10" name="圖片 9"/>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691068" y="3083748"/>
                <a:ext cx="2828925" cy="2828925"/>
              </a:xfrm>
              <a:prstGeom prst="rect">
                <a:avLst/>
              </a:prstGeom>
            </p:spPr>
          </p:pic>
          <p:pic>
            <p:nvPicPr>
              <p:cNvPr id="11" name="圖片 10"/>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183151" y="2929385"/>
                <a:ext cx="2131248" cy="2131248"/>
              </a:xfrm>
              <a:prstGeom prst="rect">
                <a:avLst/>
              </a:prstGeom>
            </p:spPr>
          </p:pic>
          <p:pic>
            <p:nvPicPr>
              <p:cNvPr id="12" name="圖片 11"/>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420351" y="2638425"/>
                <a:ext cx="1559748" cy="1559748"/>
              </a:xfrm>
              <a:prstGeom prst="rect">
                <a:avLst/>
              </a:prstGeom>
            </p:spPr>
          </p:pic>
        </p:grpSp>
      </p:grpSp>
      <p:pic>
        <p:nvPicPr>
          <p:cNvPr id="3" name="圖片 2"/>
          <p:cNvPicPr>
            <a:picLocks noChangeAspect="1"/>
          </p:cNvPicPr>
          <p:nvPr/>
        </p:nvPicPr>
        <p:blipFill>
          <a:blip r:embed="rId8"/>
          <a:stretch>
            <a:fillRect/>
          </a:stretch>
        </p:blipFill>
        <p:spPr>
          <a:xfrm rot="1323406">
            <a:off x="10366070" y="445093"/>
            <a:ext cx="1908152" cy="848067"/>
          </a:xfrm>
          <a:prstGeom prst="rect">
            <a:avLst/>
          </a:prstGeom>
        </p:spPr>
      </p:pic>
      <p:pic>
        <p:nvPicPr>
          <p:cNvPr id="6" name="圖片 5"/>
          <p:cNvPicPr>
            <a:picLocks noChangeAspect="1"/>
          </p:cNvPicPr>
          <p:nvPr/>
        </p:nvPicPr>
        <p:blipFill>
          <a:blip r:embed="rId9"/>
          <a:stretch>
            <a:fillRect/>
          </a:stretch>
        </p:blipFill>
        <p:spPr>
          <a:xfrm>
            <a:off x="10041943" y="-16552"/>
            <a:ext cx="1355463" cy="603754"/>
          </a:xfrm>
          <a:prstGeom prst="rect">
            <a:avLst/>
          </a:prstGeom>
        </p:spPr>
      </p:pic>
      <p:grpSp>
        <p:nvGrpSpPr>
          <p:cNvPr id="25" name="群組 24"/>
          <p:cNvGrpSpPr/>
          <p:nvPr/>
        </p:nvGrpSpPr>
        <p:grpSpPr>
          <a:xfrm>
            <a:off x="10887342" y="199712"/>
            <a:ext cx="1190143" cy="521889"/>
            <a:chOff x="-16196" y="672070"/>
            <a:chExt cx="2559767" cy="1606440"/>
          </a:xfrm>
        </p:grpSpPr>
        <p:pic>
          <p:nvPicPr>
            <p:cNvPr id="15" name="圖片 14"/>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16196" y="1278553"/>
              <a:ext cx="1076329" cy="699550"/>
            </a:xfrm>
            <a:prstGeom prst="rect">
              <a:avLst/>
            </a:prstGeom>
          </p:spPr>
        </p:pic>
        <p:grpSp>
          <p:nvGrpSpPr>
            <p:cNvPr id="24" name="群組 23"/>
            <p:cNvGrpSpPr/>
            <p:nvPr/>
          </p:nvGrpSpPr>
          <p:grpSpPr>
            <a:xfrm>
              <a:off x="144310" y="672070"/>
              <a:ext cx="2399261" cy="1606440"/>
              <a:chOff x="0" y="172043"/>
              <a:chExt cx="2399261" cy="1606440"/>
            </a:xfrm>
          </p:grpSpPr>
          <p:pic>
            <p:nvPicPr>
              <p:cNvPr id="18" name="圖片 17"/>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a:off x="0" y="1132112"/>
                <a:ext cx="994507" cy="646371"/>
              </a:xfrm>
              <a:prstGeom prst="rect">
                <a:avLst/>
              </a:prstGeom>
            </p:spPr>
          </p:pic>
          <p:pic>
            <p:nvPicPr>
              <p:cNvPr id="17" name="圖片 16"/>
              <p:cNvPicPr>
                <a:picLocks noChangeAspect="1"/>
              </p:cNvPicPr>
              <p:nvPr/>
            </p:nvPicPr>
            <p:blipFill>
              <a:blip r:embed="rId12" cstate="hqprint">
                <a:extLst>
                  <a:ext uri="{28A0092B-C50C-407E-A947-70E740481C1C}">
                    <a14:useLocalDpi xmlns:a14="http://schemas.microsoft.com/office/drawing/2010/main" val="0"/>
                  </a:ext>
                </a:extLst>
              </a:blip>
              <a:stretch>
                <a:fillRect/>
              </a:stretch>
            </p:blipFill>
            <p:spPr>
              <a:xfrm>
                <a:off x="701976" y="172043"/>
                <a:ext cx="1697285" cy="1147762"/>
              </a:xfrm>
              <a:prstGeom prst="rect">
                <a:avLst/>
              </a:prstGeom>
            </p:spPr>
          </p:pic>
        </p:grpSp>
      </p:grpSp>
      <p:sp>
        <p:nvSpPr>
          <p:cNvPr id="22" name="標題 21"/>
          <p:cNvSpPr>
            <a:spLocks noGrp="1"/>
          </p:cNvSpPr>
          <p:nvPr>
            <p:ph type="ctrTitle"/>
          </p:nvPr>
        </p:nvSpPr>
        <p:spPr>
          <a:xfrm>
            <a:off x="1304244" y="1411428"/>
            <a:ext cx="8239646" cy="1465964"/>
          </a:xfrm>
        </p:spPr>
        <p:txBody>
          <a:bodyPr>
            <a:normAutofit/>
          </a:bodyPr>
          <a:lstStyle/>
          <a:p>
            <a:r>
              <a:rPr lang="zh-TW" altLang="en-US" sz="44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學力檢測試題解析與教學探究</a:t>
            </a:r>
            <a:endParaRPr lang="zh-TW" altLang="en-US" sz="4400"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23" name="副標題 22"/>
          <p:cNvSpPr>
            <a:spLocks noGrp="1"/>
          </p:cNvSpPr>
          <p:nvPr>
            <p:ph type="subTitle" idx="1"/>
          </p:nvPr>
        </p:nvSpPr>
        <p:spPr>
          <a:xfrm>
            <a:off x="1743342" y="3341106"/>
            <a:ext cx="9144000" cy="968707"/>
          </a:xfrm>
        </p:spPr>
        <p:txBody>
          <a:bodyPr>
            <a:normAutofit/>
          </a:bodyPr>
          <a:lstStyle/>
          <a:p>
            <a:pPr algn="l"/>
            <a:r>
              <a:rPr lang="zh-TW" altLang="en-US" sz="3800" b="1" dirty="0">
                <a:solidFill>
                  <a:srgbClr val="7030A0"/>
                </a:solidFill>
                <a:latin typeface="微軟正黑體" panose="020B0604030504040204" pitchFamily="34" charset="-120"/>
                <a:ea typeface="微軟正黑體" panose="020B0604030504040204" pitchFamily="34" charset="-120"/>
              </a:rPr>
              <a:t>                    </a:t>
            </a:r>
            <a:endParaRPr lang="zh-TW" altLang="en-US" sz="3800" b="1" dirty="0">
              <a:solidFill>
                <a:srgbClr val="7030A0"/>
              </a:solidFill>
              <a:latin typeface="標楷體" panose="03000509000000000000" pitchFamily="65" charset="-120"/>
              <a:ea typeface="標楷體" panose="03000509000000000000" pitchFamily="65" charset="-120"/>
            </a:endParaRPr>
          </a:p>
        </p:txBody>
      </p:sp>
      <p:pic>
        <p:nvPicPr>
          <p:cNvPr id="26" name="圖片 25"/>
          <p:cNvPicPr>
            <a:picLocks noChangeAspect="1"/>
          </p:cNvPicPr>
          <p:nvPr/>
        </p:nvPicPr>
        <p:blipFill>
          <a:blip r:embed="rId13"/>
          <a:stretch>
            <a:fillRect/>
          </a:stretch>
        </p:blipFill>
        <p:spPr>
          <a:xfrm rot="3003718">
            <a:off x="16738" y="432969"/>
            <a:ext cx="1283681" cy="685056"/>
          </a:xfrm>
          <a:prstGeom prst="rect">
            <a:avLst/>
          </a:prstGeom>
        </p:spPr>
      </p:pic>
      <p:pic>
        <p:nvPicPr>
          <p:cNvPr id="27" name="圖片 26"/>
          <p:cNvPicPr>
            <a:picLocks noChangeAspect="1"/>
          </p:cNvPicPr>
          <p:nvPr/>
        </p:nvPicPr>
        <p:blipFill>
          <a:blip r:embed="rId13"/>
          <a:stretch>
            <a:fillRect/>
          </a:stretch>
        </p:blipFill>
        <p:spPr>
          <a:xfrm rot="3524247">
            <a:off x="-28748" y="29633"/>
            <a:ext cx="863542" cy="460843"/>
          </a:xfrm>
          <a:prstGeom prst="rect">
            <a:avLst/>
          </a:prstGeom>
        </p:spPr>
      </p:pic>
      <p:pic>
        <p:nvPicPr>
          <p:cNvPr id="28" name="圖片 27"/>
          <p:cNvPicPr>
            <a:picLocks noChangeAspect="1"/>
          </p:cNvPicPr>
          <p:nvPr/>
        </p:nvPicPr>
        <p:blipFill>
          <a:blip r:embed="rId13"/>
          <a:stretch>
            <a:fillRect/>
          </a:stretch>
        </p:blipFill>
        <p:spPr>
          <a:xfrm rot="3093973">
            <a:off x="5234763" y="24330"/>
            <a:ext cx="864118" cy="461150"/>
          </a:xfrm>
          <a:prstGeom prst="rect">
            <a:avLst/>
          </a:prstGeom>
        </p:spPr>
      </p:pic>
      <p:pic>
        <p:nvPicPr>
          <p:cNvPr id="29" name="圖片 28"/>
          <p:cNvPicPr>
            <a:picLocks noChangeAspect="1"/>
          </p:cNvPicPr>
          <p:nvPr/>
        </p:nvPicPr>
        <p:blipFill>
          <a:blip r:embed="rId14"/>
          <a:stretch>
            <a:fillRect/>
          </a:stretch>
        </p:blipFill>
        <p:spPr>
          <a:xfrm>
            <a:off x="9680270" y="-228602"/>
            <a:ext cx="858769" cy="806472"/>
          </a:xfrm>
          <a:prstGeom prst="rect">
            <a:avLst/>
          </a:prstGeom>
        </p:spPr>
      </p:pic>
      <p:sp>
        <p:nvSpPr>
          <p:cNvPr id="30" name="標題 21"/>
          <p:cNvSpPr txBox="1">
            <a:spLocks/>
          </p:cNvSpPr>
          <p:nvPr/>
        </p:nvSpPr>
        <p:spPr>
          <a:xfrm>
            <a:off x="2871195" y="3872536"/>
            <a:ext cx="4372984" cy="1342640"/>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zh-TW" altLang="en-US" sz="3700"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大同國小梁寶丹校長</a:t>
            </a:r>
            <a:endParaRPr lang="en-US" altLang="zh-TW" sz="3700"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algn="l"/>
            <a:r>
              <a:rPr lang="zh-TW" altLang="en-US" sz="3700"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五權國小田明智主任</a:t>
            </a:r>
          </a:p>
          <a:p>
            <a:pPr algn="l"/>
            <a:r>
              <a:rPr lang="zh-TW" altLang="en-US" sz="3700"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新榮國小許玉珠主任</a:t>
            </a:r>
          </a:p>
        </p:txBody>
      </p:sp>
      <p:sp>
        <p:nvSpPr>
          <p:cNvPr id="2" name="文字方塊 1"/>
          <p:cNvSpPr txBox="1"/>
          <p:nvPr/>
        </p:nvSpPr>
        <p:spPr>
          <a:xfrm>
            <a:off x="2504970" y="3320331"/>
            <a:ext cx="4834467" cy="547842"/>
          </a:xfrm>
          <a:prstGeom prst="rect">
            <a:avLst/>
          </a:prstGeom>
          <a:noFill/>
        </p:spPr>
        <p:txBody>
          <a:bodyPr wrap="square" rtlCol="0">
            <a:spAutoFit/>
          </a:bodyPr>
          <a:lstStyle/>
          <a:p>
            <a:pPr algn="ctr">
              <a:lnSpc>
                <a:spcPct val="80000"/>
              </a:lnSpc>
              <a:spcBef>
                <a:spcPct val="0"/>
              </a:spcBef>
            </a:pPr>
            <a:r>
              <a:rPr lang="zh-TW" altLang="en-US" sz="3700"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rPr>
              <a:t>召集人</a:t>
            </a:r>
            <a:r>
              <a:rPr lang="en-US" altLang="zh-TW" sz="3700"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rPr>
              <a:t>:</a:t>
            </a:r>
            <a:r>
              <a:rPr lang="zh-TW" altLang="en-US" sz="3700"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rPr>
              <a:t>陳淑珍校長</a:t>
            </a:r>
          </a:p>
        </p:txBody>
      </p:sp>
    </p:spTree>
    <p:extLst>
      <p:ext uri="{BB962C8B-B14F-4D97-AF65-F5344CB8AC3E}">
        <p14:creationId xmlns:p14="http://schemas.microsoft.com/office/powerpoint/2010/main" val="1881304336"/>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r>
              <a:rPr lang="zh-TW" altLang="en-US" dirty="0">
                <a:ea typeface="文鼎新藝體" panose="02010609010101010101" pitchFamily="49" charset="-120"/>
              </a:rPr>
              <a:t>大綱</a:t>
            </a:r>
          </a:p>
        </p:txBody>
      </p:sp>
      <p:sp>
        <p:nvSpPr>
          <p:cNvPr id="3" name="內容版面配置區 2"/>
          <p:cNvSpPr>
            <a:spLocks noGrp="1"/>
          </p:cNvSpPr>
          <p:nvPr>
            <p:ph idx="1"/>
          </p:nvPr>
        </p:nvSpPr>
        <p:spPr>
          <a:xfrm>
            <a:off x="838200" y="1825625"/>
            <a:ext cx="8966200" cy="3332301"/>
          </a:xfrm>
        </p:spPr>
        <p:txBody>
          <a:bodyPr/>
          <a:lstStyle/>
          <a:p>
            <a:r>
              <a:rPr lang="zh-TW" altLang="en-US" dirty="0">
                <a:latin typeface="微軟正黑體" pitchFamily="34" charset="-120"/>
                <a:ea typeface="文鼎新藝體" panose="02010609010101010101" pitchFamily="49" charset="-120"/>
              </a:rPr>
              <a:t>學力檢測說明、評量架構</a:t>
            </a:r>
            <a:r>
              <a:rPr lang="en-US" altLang="zh-TW" dirty="0">
                <a:latin typeface="微軟正黑體" pitchFamily="34" charset="-120"/>
                <a:ea typeface="文鼎新藝體" panose="02010609010101010101" pitchFamily="49" charset="-120"/>
              </a:rPr>
              <a:t>-</a:t>
            </a:r>
            <a:r>
              <a:rPr lang="zh-TW" altLang="en-US" dirty="0">
                <a:latin typeface="微軟正黑體" pitchFamily="34" charset="-120"/>
                <a:ea typeface="文鼎新藝體" panose="02010609010101010101" pitchFamily="49" charset="-120"/>
              </a:rPr>
              <a:t>知識向度說明</a:t>
            </a:r>
            <a:endParaRPr lang="en-US" altLang="zh-TW" dirty="0">
              <a:latin typeface="微軟正黑體" pitchFamily="34" charset="-120"/>
              <a:ea typeface="文鼎新藝體" panose="02010609010101010101" pitchFamily="49" charset="-120"/>
            </a:endParaRPr>
          </a:p>
          <a:p>
            <a:endParaRPr lang="en-US" altLang="zh-TW" dirty="0">
              <a:latin typeface="微軟正黑體" pitchFamily="34" charset="-120"/>
              <a:ea typeface="文鼎新藝體" panose="02010609010101010101" pitchFamily="49" charset="-120"/>
            </a:endParaRPr>
          </a:p>
          <a:p>
            <a:r>
              <a:rPr lang="zh-TW" altLang="en-US" dirty="0">
                <a:latin typeface="微軟正黑體" pitchFamily="34" charset="-120"/>
                <a:ea typeface="文鼎新藝體" panose="02010609010101010101" pitchFamily="49" charset="-120"/>
              </a:rPr>
              <a:t>三、四、五年級試題分析</a:t>
            </a:r>
            <a:r>
              <a:rPr lang="en-US" altLang="zh-TW" dirty="0">
                <a:latin typeface="微軟正黑體" pitchFamily="34" charset="-120"/>
                <a:ea typeface="文鼎新藝體" panose="02010609010101010101" pitchFamily="49" charset="-120"/>
              </a:rPr>
              <a:t>(</a:t>
            </a:r>
            <a:r>
              <a:rPr lang="zh-TW" altLang="en-US" dirty="0">
                <a:latin typeface="微軟正黑體" pitchFamily="34" charset="-120"/>
                <a:ea typeface="文鼎新藝體" panose="02010609010101010101" pitchFamily="49" charset="-120"/>
              </a:rPr>
              <a:t>含評測重點</a:t>
            </a:r>
            <a:r>
              <a:rPr lang="en-US" altLang="zh-TW" dirty="0">
                <a:latin typeface="微軟正黑體" pitchFamily="34" charset="-120"/>
                <a:ea typeface="文鼎新藝體" panose="02010609010101010101" pitchFamily="49" charset="-120"/>
              </a:rPr>
              <a:t>)</a:t>
            </a:r>
            <a:r>
              <a:rPr lang="zh-TW" altLang="en-US" dirty="0">
                <a:latin typeface="微軟正黑體" pitchFamily="34" charset="-120"/>
                <a:ea typeface="文鼎新藝體" panose="02010609010101010101" pitchFamily="49" charset="-120"/>
              </a:rPr>
              <a:t>與教學重點</a:t>
            </a:r>
            <a:endParaRPr lang="en-US" altLang="zh-TW" dirty="0">
              <a:latin typeface="微軟正黑體" pitchFamily="34" charset="-120"/>
              <a:ea typeface="文鼎新藝體" panose="02010609010101010101" pitchFamily="49" charset="-120"/>
            </a:endParaRPr>
          </a:p>
          <a:p>
            <a:endParaRPr lang="en-US" altLang="zh-TW" dirty="0">
              <a:latin typeface="微軟正黑體" pitchFamily="34" charset="-120"/>
              <a:ea typeface="文鼎新藝體" panose="02010609010101010101" pitchFamily="49" charset="-120"/>
            </a:endParaRPr>
          </a:p>
          <a:p>
            <a:r>
              <a:rPr lang="zh-TW" altLang="en-US" dirty="0">
                <a:latin typeface="微軟正黑體" pitchFamily="34" charset="-120"/>
                <a:ea typeface="文鼎新藝體" panose="02010609010101010101" pitchFamily="49" charset="-120"/>
              </a:rPr>
              <a:t>概念教學與素養評量</a:t>
            </a:r>
          </a:p>
        </p:txBody>
      </p:sp>
    </p:spTree>
    <p:extLst>
      <p:ext uri="{BB962C8B-B14F-4D97-AF65-F5344CB8AC3E}">
        <p14:creationId xmlns:p14="http://schemas.microsoft.com/office/powerpoint/2010/main" val="1282264932"/>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32570" y="944969"/>
            <a:ext cx="8206484" cy="688472"/>
          </a:xfrm>
        </p:spPr>
        <p:txBody>
          <a:bodyPr>
            <a:normAutofit fontScale="90000"/>
          </a:bodyPr>
          <a:lstStyle/>
          <a:p>
            <a:pPr lvl="0" algn="ctr"/>
            <a:r>
              <a:rPr lang="zh-TW" altLang="en-US" sz="2400" b="1" dirty="0">
                <a:solidFill>
                  <a:srgbClr val="FF66CC"/>
                </a:solidFill>
                <a:latin typeface="微軟正黑體" pitchFamily="34" charset="-120"/>
                <a:ea typeface="微軟正黑體" pitchFamily="34" charset="-120"/>
              </a:rPr>
              <a:t>國小</a:t>
            </a:r>
            <a:r>
              <a:rPr lang="zh-TW" altLang="en-US" b="1" dirty="0">
                <a:latin typeface="微軟正黑體" pitchFamily="34" charset="-120"/>
                <a:ea typeface="微軟正黑體" pitchFamily="34" charset="-120"/>
              </a:rPr>
              <a:t>數學學習能力檢測</a:t>
            </a:r>
            <a:r>
              <a:rPr lang="zh-TW" altLang="en-US" b="1" dirty="0">
                <a:solidFill>
                  <a:srgbClr val="FF0000"/>
                </a:solidFill>
                <a:latin typeface="微軟正黑體" pitchFamily="34" charset="-120"/>
                <a:ea typeface="微軟正黑體" pitchFamily="34" charset="-120"/>
              </a:rPr>
              <a:t>命題架構</a:t>
            </a:r>
            <a:r>
              <a:rPr lang="zh-TW" altLang="en-US" b="1" dirty="0">
                <a:latin typeface="微軟正黑體" pitchFamily="34" charset="-120"/>
                <a:ea typeface="微軟正黑體" pitchFamily="34" charset="-120"/>
              </a:rPr>
              <a:t> </a:t>
            </a:r>
            <a:r>
              <a:rPr lang="en-US" altLang="zh-TW" sz="2700" b="1" baseline="-25000" dirty="0">
                <a:solidFill>
                  <a:srgbClr val="1302F4"/>
                </a:solidFill>
                <a:latin typeface="Times New Roman" panose="02020603050405020304" pitchFamily="18" charset="0"/>
                <a:ea typeface="微軟正黑體" pitchFamily="34" charset="-120"/>
                <a:cs typeface="Times New Roman" panose="02020603050405020304" pitchFamily="18" charset="0"/>
              </a:rPr>
              <a:t>(NAEP, 2013)</a:t>
            </a:r>
            <a:endParaRPr lang="zh-TW" altLang="en-US" sz="2700" baseline="-25000" dirty="0">
              <a:solidFill>
                <a:srgbClr val="1302F4"/>
              </a:solidFill>
              <a:latin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8668" y="2581997"/>
            <a:ext cx="5948133" cy="33277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p:cNvSpPr txBox="1"/>
          <p:nvPr/>
        </p:nvSpPr>
        <p:spPr>
          <a:xfrm>
            <a:off x="4800298" y="1957621"/>
            <a:ext cx="4045145" cy="600164"/>
          </a:xfrm>
          <a:prstGeom prst="rect">
            <a:avLst/>
          </a:prstGeom>
          <a:solidFill>
            <a:schemeClr val="accent3">
              <a:lumMod val="20000"/>
              <a:lumOff val="80000"/>
            </a:schemeClr>
          </a:solidFill>
        </p:spPr>
        <p:txBody>
          <a:bodyPr wrap="square" rtlCol="0">
            <a:spAutoFit/>
          </a:bodyPr>
          <a:lstStyle/>
          <a:p>
            <a:pPr algn="ctr" defTabSz="342900"/>
            <a:r>
              <a:rPr lang="zh-TW" altLang="en-US" sz="3300" b="1" dirty="0">
                <a:solidFill>
                  <a:srgbClr val="70AD47">
                    <a:lumMod val="50000"/>
                  </a:srgbClr>
                </a:solidFill>
                <a:latin typeface="微軟正黑體" pitchFamily="34" charset="-120"/>
                <a:ea typeface="微軟正黑體" pitchFamily="34" charset="-120"/>
              </a:rPr>
              <a:t>知識向度</a:t>
            </a:r>
            <a:r>
              <a:rPr lang="en-US" altLang="zh-TW" sz="3300" b="1" dirty="0">
                <a:solidFill>
                  <a:srgbClr val="70AD47">
                    <a:lumMod val="50000"/>
                  </a:srgbClr>
                </a:solidFill>
                <a:latin typeface="微軟正黑體" pitchFamily="34" charset="-120"/>
                <a:ea typeface="微軟正黑體" pitchFamily="34" charset="-120"/>
              </a:rPr>
              <a:t>(</a:t>
            </a:r>
            <a:r>
              <a:rPr lang="zh-TW" altLang="en-US" sz="3300" b="1" dirty="0">
                <a:solidFill>
                  <a:srgbClr val="70AD47">
                    <a:lumMod val="50000"/>
                  </a:srgbClr>
                </a:solidFill>
                <a:latin typeface="微軟正黑體" pitchFamily="34" charset="-120"/>
                <a:ea typeface="微軟正黑體" pitchFamily="34" charset="-120"/>
              </a:rPr>
              <a:t>學習內容</a:t>
            </a:r>
            <a:r>
              <a:rPr lang="en-US" altLang="zh-TW" sz="3300" b="1" dirty="0">
                <a:solidFill>
                  <a:srgbClr val="70AD47">
                    <a:lumMod val="50000"/>
                  </a:srgbClr>
                </a:solidFill>
                <a:latin typeface="微軟正黑體" pitchFamily="34" charset="-120"/>
                <a:ea typeface="微軟正黑體" pitchFamily="34" charset="-120"/>
              </a:rPr>
              <a:t>)</a:t>
            </a:r>
            <a:r>
              <a:rPr lang="zh-TW" altLang="en-US" sz="3300" b="1" dirty="0">
                <a:solidFill>
                  <a:srgbClr val="70AD47">
                    <a:lumMod val="50000"/>
                  </a:srgbClr>
                </a:solidFill>
                <a:latin typeface="微軟正黑體" pitchFamily="34" charset="-120"/>
                <a:ea typeface="微軟正黑體" pitchFamily="34" charset="-120"/>
              </a:rPr>
              <a:t> </a:t>
            </a:r>
          </a:p>
        </p:txBody>
      </p:sp>
      <p:sp>
        <p:nvSpPr>
          <p:cNvPr id="5" name="文字方塊 4"/>
          <p:cNvSpPr txBox="1"/>
          <p:nvPr/>
        </p:nvSpPr>
        <p:spPr>
          <a:xfrm>
            <a:off x="2622339" y="2401555"/>
            <a:ext cx="646331" cy="3567740"/>
          </a:xfrm>
          <a:prstGeom prst="rect">
            <a:avLst/>
          </a:prstGeom>
          <a:solidFill>
            <a:schemeClr val="accent5">
              <a:lumMod val="20000"/>
              <a:lumOff val="80000"/>
            </a:schemeClr>
          </a:solidFill>
        </p:spPr>
        <p:txBody>
          <a:bodyPr vert="eaVert" wrap="square" rtlCol="0">
            <a:spAutoFit/>
          </a:bodyPr>
          <a:lstStyle/>
          <a:p>
            <a:pPr algn="ctr" defTabSz="342900"/>
            <a:r>
              <a:rPr lang="zh-TW" altLang="en-US" sz="3000" b="1" dirty="0">
                <a:solidFill>
                  <a:srgbClr val="1302F4"/>
                </a:solidFill>
                <a:latin typeface="微軟正黑體" pitchFamily="34" charset="-120"/>
                <a:ea typeface="微軟正黑體" pitchFamily="34" charset="-120"/>
              </a:rPr>
              <a:t>認知向度</a:t>
            </a:r>
            <a:r>
              <a:rPr lang="en-US" altLang="zh-TW" sz="3000" b="1" dirty="0">
                <a:solidFill>
                  <a:srgbClr val="1302F4"/>
                </a:solidFill>
                <a:latin typeface="微軟正黑體" pitchFamily="34" charset="-120"/>
                <a:ea typeface="微軟正黑體" pitchFamily="34" charset="-120"/>
              </a:rPr>
              <a:t>(</a:t>
            </a:r>
            <a:r>
              <a:rPr lang="zh-TW" altLang="en-US" sz="3000" b="1" dirty="0">
                <a:solidFill>
                  <a:srgbClr val="1302F4"/>
                </a:solidFill>
                <a:latin typeface="微軟正黑體" pitchFamily="34" charset="-120"/>
                <a:ea typeface="微軟正黑體" pitchFamily="34" charset="-120"/>
              </a:rPr>
              <a:t>數學能力</a:t>
            </a:r>
            <a:r>
              <a:rPr lang="en-US" altLang="zh-TW" sz="3000" b="1" dirty="0">
                <a:solidFill>
                  <a:srgbClr val="1302F4"/>
                </a:solidFill>
                <a:latin typeface="微軟正黑體" pitchFamily="34" charset="-120"/>
                <a:ea typeface="微軟正黑體" pitchFamily="34" charset="-120"/>
              </a:rPr>
              <a:t>)</a:t>
            </a:r>
            <a:endParaRPr lang="zh-TW" altLang="en-US" sz="3000" b="1" dirty="0">
              <a:solidFill>
                <a:srgbClr val="1302F4"/>
              </a:solidFill>
              <a:latin typeface="微軟正黑體" pitchFamily="34" charset="-120"/>
              <a:ea typeface="微軟正黑體" pitchFamily="34" charset="-120"/>
            </a:endParaRPr>
          </a:p>
        </p:txBody>
      </p:sp>
      <p:sp>
        <p:nvSpPr>
          <p:cNvPr id="7" name="文字方塊 6"/>
          <p:cNvSpPr txBox="1"/>
          <p:nvPr/>
        </p:nvSpPr>
        <p:spPr>
          <a:xfrm>
            <a:off x="4385794" y="5977590"/>
            <a:ext cx="994787" cy="300082"/>
          </a:xfrm>
          <a:prstGeom prst="rect">
            <a:avLst/>
          </a:prstGeom>
          <a:solidFill>
            <a:srgbClr val="FFC000"/>
          </a:solidFill>
        </p:spPr>
        <p:txBody>
          <a:bodyPr wrap="square" rtlCol="0">
            <a:spAutoFit/>
          </a:bodyPr>
          <a:lstStyle/>
          <a:p>
            <a:pPr algn="ctr" defTabSz="342900"/>
            <a:r>
              <a:rPr lang="zh-TW" altLang="en-US" sz="1350" b="1" dirty="0">
                <a:solidFill>
                  <a:prstClr val="black"/>
                </a:solidFill>
                <a:latin typeface="Calibri" panose="020F0502020204030204"/>
              </a:rPr>
              <a:t>數與計算</a:t>
            </a:r>
          </a:p>
        </p:txBody>
      </p:sp>
      <p:sp>
        <p:nvSpPr>
          <p:cNvPr id="9" name="文字方塊 8"/>
          <p:cNvSpPr txBox="1"/>
          <p:nvPr/>
        </p:nvSpPr>
        <p:spPr>
          <a:xfrm>
            <a:off x="5494881" y="5977590"/>
            <a:ext cx="994787" cy="300082"/>
          </a:xfrm>
          <a:prstGeom prst="rect">
            <a:avLst/>
          </a:prstGeom>
          <a:solidFill>
            <a:schemeClr val="accent5">
              <a:lumMod val="40000"/>
              <a:lumOff val="60000"/>
            </a:schemeClr>
          </a:solidFill>
        </p:spPr>
        <p:txBody>
          <a:bodyPr wrap="square" rtlCol="0">
            <a:spAutoFit/>
          </a:bodyPr>
          <a:lstStyle/>
          <a:p>
            <a:pPr algn="ctr" defTabSz="342900"/>
            <a:r>
              <a:rPr lang="zh-TW" altLang="en-US" sz="1350" b="1" dirty="0">
                <a:solidFill>
                  <a:prstClr val="black"/>
                </a:solidFill>
                <a:latin typeface="Calibri" panose="020F0502020204030204"/>
              </a:rPr>
              <a:t>量與實測</a:t>
            </a:r>
          </a:p>
        </p:txBody>
      </p:sp>
      <p:cxnSp>
        <p:nvCxnSpPr>
          <p:cNvPr id="10" name="直線單箭頭接點 9"/>
          <p:cNvCxnSpPr>
            <a:endCxn id="7" idx="0"/>
          </p:cNvCxnSpPr>
          <p:nvPr/>
        </p:nvCxnSpPr>
        <p:spPr>
          <a:xfrm flipH="1">
            <a:off x="4883188" y="5795704"/>
            <a:ext cx="557683" cy="181889"/>
          </a:xfrm>
          <a:prstGeom prst="straightConnector1">
            <a:avLst/>
          </a:prstGeom>
          <a:ln w="952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直線單箭頭接點 11"/>
          <p:cNvCxnSpPr>
            <a:endCxn id="9" idx="0"/>
          </p:cNvCxnSpPr>
          <p:nvPr/>
        </p:nvCxnSpPr>
        <p:spPr>
          <a:xfrm>
            <a:off x="5440869" y="5795704"/>
            <a:ext cx="551404" cy="181889"/>
          </a:xfrm>
          <a:prstGeom prst="straightConnector1">
            <a:avLst/>
          </a:prstGeom>
          <a:ln w="952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3422181" y="4531604"/>
            <a:ext cx="1261166" cy="338959"/>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zh-TW" altLang="en-US" sz="2100" b="1" dirty="0">
                <a:solidFill>
                  <a:prstClr val="black"/>
                </a:solidFill>
                <a:latin typeface="Calibri" panose="020F0502020204030204"/>
                <a:ea typeface="新細明體" panose="02020500000000000000" pitchFamily="18" charset="-120"/>
              </a:rPr>
              <a:t>解題思考</a:t>
            </a:r>
          </a:p>
        </p:txBody>
      </p:sp>
      <p:sp>
        <p:nvSpPr>
          <p:cNvPr id="13" name="矩形 12"/>
          <p:cNvSpPr/>
          <p:nvPr/>
        </p:nvSpPr>
        <p:spPr>
          <a:xfrm>
            <a:off x="3387111" y="3112704"/>
            <a:ext cx="1254345" cy="274616"/>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zh-TW" altLang="en-US" sz="2100" b="1" dirty="0">
                <a:solidFill>
                  <a:prstClr val="black"/>
                </a:solidFill>
                <a:latin typeface="Calibri" panose="020F0502020204030204"/>
                <a:ea typeface="新細明體" panose="02020500000000000000" pitchFamily="18" charset="-120"/>
              </a:rPr>
              <a:t>概念理解</a:t>
            </a:r>
          </a:p>
        </p:txBody>
      </p:sp>
      <p:sp>
        <p:nvSpPr>
          <p:cNvPr id="14" name="矩形 13"/>
          <p:cNvSpPr/>
          <p:nvPr/>
        </p:nvSpPr>
        <p:spPr>
          <a:xfrm>
            <a:off x="3387111" y="3827092"/>
            <a:ext cx="1291283" cy="274616"/>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zh-TW" altLang="en-US" sz="2100" b="1" dirty="0">
                <a:solidFill>
                  <a:prstClr val="black"/>
                </a:solidFill>
                <a:latin typeface="Calibri" panose="020F0502020204030204"/>
                <a:ea typeface="新細明體" panose="02020500000000000000" pitchFamily="18" charset="-120"/>
              </a:rPr>
              <a:t>程序執行</a:t>
            </a:r>
          </a:p>
        </p:txBody>
      </p:sp>
    </p:spTree>
    <p:extLst>
      <p:ext uri="{BB962C8B-B14F-4D97-AF65-F5344CB8AC3E}">
        <p14:creationId xmlns:p14="http://schemas.microsoft.com/office/powerpoint/2010/main" val="2501867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extLst>
              <p:ext uri="{D42A27DB-BD31-4B8C-83A1-F6EECF244321}">
                <p14:modId xmlns:p14="http://schemas.microsoft.com/office/powerpoint/2010/main" val="947900558"/>
              </p:ext>
            </p:extLst>
          </p:nvPr>
        </p:nvGraphicFramePr>
        <p:xfrm>
          <a:off x="1082576" y="1883408"/>
          <a:ext cx="10109199" cy="4025235"/>
        </p:xfrm>
        <a:graphic>
          <a:graphicData uri="http://schemas.openxmlformats.org/drawingml/2006/table">
            <a:tbl>
              <a:tblPr firstRow="1" bandRow="1">
                <a:tableStyleId>{5C22544A-7EE6-4342-B048-85BDC9FD1C3A}</a:tableStyleId>
              </a:tblPr>
              <a:tblGrid>
                <a:gridCol w="3369733">
                  <a:extLst>
                    <a:ext uri="{9D8B030D-6E8A-4147-A177-3AD203B41FA5}">
                      <a16:colId xmlns:a16="http://schemas.microsoft.com/office/drawing/2014/main" val="2222945615"/>
                    </a:ext>
                  </a:extLst>
                </a:gridCol>
                <a:gridCol w="3369733">
                  <a:extLst>
                    <a:ext uri="{9D8B030D-6E8A-4147-A177-3AD203B41FA5}">
                      <a16:colId xmlns:a16="http://schemas.microsoft.com/office/drawing/2014/main" val="282801510"/>
                    </a:ext>
                  </a:extLst>
                </a:gridCol>
                <a:gridCol w="3369733">
                  <a:extLst>
                    <a:ext uri="{9D8B030D-6E8A-4147-A177-3AD203B41FA5}">
                      <a16:colId xmlns:a16="http://schemas.microsoft.com/office/drawing/2014/main" val="2325724175"/>
                    </a:ext>
                  </a:extLst>
                </a:gridCol>
              </a:tblGrid>
              <a:tr h="805047">
                <a:tc>
                  <a:txBody>
                    <a:bodyPr/>
                    <a:lstStyle/>
                    <a:p>
                      <a:pPr algn="ctr"/>
                      <a:r>
                        <a:rPr lang="zh-TW" altLang="en-US" sz="2400" dirty="0">
                          <a:solidFill>
                            <a:schemeClr val="tx1"/>
                          </a:solidFill>
                          <a:latin typeface="微軟正黑體" panose="020B0604030504040204" pitchFamily="34" charset="-120"/>
                          <a:ea typeface="微軟正黑體" panose="020B0604030504040204" pitchFamily="34" charset="-120"/>
                        </a:rPr>
                        <a:t>概念理解</a:t>
                      </a:r>
                    </a:p>
                  </a:txBody>
                  <a:tcPr anchor="ctr"/>
                </a:tc>
                <a:tc>
                  <a:txBody>
                    <a:bodyPr/>
                    <a:lstStyle/>
                    <a:p>
                      <a:pPr algn="ctr"/>
                      <a:r>
                        <a:rPr lang="zh-TW" altLang="en-US" sz="2400" dirty="0">
                          <a:solidFill>
                            <a:schemeClr val="tx1"/>
                          </a:solidFill>
                          <a:latin typeface="微軟正黑體" panose="020B0604030504040204" pitchFamily="34" charset="-120"/>
                          <a:ea typeface="微軟正黑體" panose="020B0604030504040204" pitchFamily="34" charset="-120"/>
                        </a:rPr>
                        <a:t>程序執行</a:t>
                      </a:r>
                    </a:p>
                  </a:txBody>
                  <a:tcPr anchor="ctr"/>
                </a:tc>
                <a:tc>
                  <a:txBody>
                    <a:bodyPr/>
                    <a:lstStyle/>
                    <a:p>
                      <a:pPr algn="ctr"/>
                      <a:r>
                        <a:rPr lang="zh-TW" altLang="en-US" sz="2400" dirty="0">
                          <a:solidFill>
                            <a:schemeClr val="tx1"/>
                          </a:solidFill>
                          <a:latin typeface="微軟正黑體" panose="020B0604030504040204" pitchFamily="34" charset="-120"/>
                          <a:ea typeface="微軟正黑體" panose="020B0604030504040204" pitchFamily="34" charset="-120"/>
                        </a:rPr>
                        <a:t>解題思考</a:t>
                      </a:r>
                    </a:p>
                  </a:txBody>
                  <a:tcPr anchor="ctr"/>
                </a:tc>
                <a:extLst>
                  <a:ext uri="{0D108BD9-81ED-4DB2-BD59-A6C34878D82A}">
                    <a16:rowId xmlns:a16="http://schemas.microsoft.com/office/drawing/2014/main" val="1981333999"/>
                  </a:ext>
                </a:extLst>
              </a:tr>
              <a:tr h="805047">
                <a:tc>
                  <a:txBody>
                    <a:bodyPr/>
                    <a:lstStyle/>
                    <a:p>
                      <a:pPr algn="ctr"/>
                      <a:r>
                        <a:rPr lang="zh-TW" altLang="en-US" sz="2400" dirty="0">
                          <a:latin typeface="微軟正黑體" panose="020B0604030504040204" pitchFamily="34" charset="-120"/>
                          <a:ea typeface="微軟正黑體" panose="020B0604030504040204" pitchFamily="34" charset="-120"/>
                        </a:rPr>
                        <a:t>知識辨識</a:t>
                      </a:r>
                    </a:p>
                  </a:txBody>
                  <a:tcPr anchor="ctr"/>
                </a:tc>
                <a:tc>
                  <a:txBody>
                    <a:bodyPr/>
                    <a:lstStyle/>
                    <a:p>
                      <a:pPr algn="ctr"/>
                      <a:r>
                        <a:rPr lang="zh-TW" altLang="en-US" sz="2400" dirty="0">
                          <a:latin typeface="微軟正黑體" panose="020B0604030504040204" pitchFamily="34" charset="-120"/>
                          <a:ea typeface="微軟正黑體" panose="020B0604030504040204" pitchFamily="34" charset="-120"/>
                        </a:rPr>
                        <a:t>計算法操作</a:t>
                      </a:r>
                    </a:p>
                  </a:txBody>
                  <a:tcPr anchor="ctr"/>
                </a:tc>
                <a:tc>
                  <a:txBody>
                    <a:bodyPr/>
                    <a:lstStyle/>
                    <a:p>
                      <a:pPr algn="ctr"/>
                      <a:r>
                        <a:rPr lang="zh-TW" altLang="en-US" sz="2200" dirty="0">
                          <a:latin typeface="微軟正黑體" panose="020B0604030504040204" pitchFamily="34" charset="-120"/>
                          <a:ea typeface="微軟正黑體" panose="020B0604030504040204" pitchFamily="34" charset="-120"/>
                        </a:rPr>
                        <a:t>情境問題瞭解與轉換</a:t>
                      </a:r>
                    </a:p>
                  </a:txBody>
                  <a:tcPr anchor="ctr"/>
                </a:tc>
                <a:extLst>
                  <a:ext uri="{0D108BD9-81ED-4DB2-BD59-A6C34878D82A}">
                    <a16:rowId xmlns:a16="http://schemas.microsoft.com/office/drawing/2014/main" val="758329510"/>
                  </a:ext>
                </a:extLst>
              </a:tr>
              <a:tr h="805047">
                <a:tc>
                  <a:txBody>
                    <a:bodyPr/>
                    <a:lstStyle/>
                    <a:p>
                      <a:pPr algn="ctr"/>
                      <a:r>
                        <a:rPr lang="zh-TW" altLang="en-US" sz="2400" dirty="0">
                          <a:latin typeface="微軟正黑體" panose="020B0604030504040204" pitchFamily="34" charset="-120"/>
                          <a:ea typeface="微軟正黑體" panose="020B0604030504040204" pitchFamily="34" charset="-120"/>
                        </a:rPr>
                        <a:t>表徵轉換</a:t>
                      </a:r>
                    </a:p>
                  </a:txBody>
                  <a:tcPr anchor="ctr"/>
                </a:tc>
                <a:tc>
                  <a:txBody>
                    <a:bodyPr/>
                    <a:lstStyle/>
                    <a:p>
                      <a:pPr algn="ctr"/>
                      <a:r>
                        <a:rPr lang="zh-TW" altLang="en-US" sz="2400" dirty="0">
                          <a:latin typeface="微軟正黑體" panose="020B0604030504040204" pitchFamily="34" charset="-120"/>
                          <a:ea typeface="微軟正黑體" panose="020B0604030504040204" pitchFamily="34" charset="-120"/>
                        </a:rPr>
                        <a:t>圖表閱讀與製作</a:t>
                      </a:r>
                    </a:p>
                  </a:txBody>
                  <a:tcPr anchor="ctr"/>
                </a:tc>
                <a:tc>
                  <a:txBody>
                    <a:bodyPr/>
                    <a:lstStyle/>
                    <a:p>
                      <a:pPr algn="ctr"/>
                      <a:r>
                        <a:rPr lang="zh-TW" altLang="en-US" sz="2400" dirty="0">
                          <a:latin typeface="微軟正黑體" panose="020B0604030504040204" pitchFamily="34" charset="-120"/>
                          <a:ea typeface="微軟正黑體" panose="020B0604030504040204" pitchFamily="34" charset="-120"/>
                        </a:rPr>
                        <a:t>解題方法運用</a:t>
                      </a:r>
                    </a:p>
                  </a:txBody>
                  <a:tcPr anchor="ctr"/>
                </a:tc>
                <a:extLst>
                  <a:ext uri="{0D108BD9-81ED-4DB2-BD59-A6C34878D82A}">
                    <a16:rowId xmlns:a16="http://schemas.microsoft.com/office/drawing/2014/main" val="594163966"/>
                  </a:ext>
                </a:extLst>
              </a:tr>
              <a:tr h="805047">
                <a:tc>
                  <a:txBody>
                    <a:bodyPr/>
                    <a:lstStyle/>
                    <a:p>
                      <a:pPr algn="ctr"/>
                      <a:r>
                        <a:rPr lang="zh-TW" altLang="en-US" sz="2400" dirty="0">
                          <a:latin typeface="微軟正黑體" panose="020B0604030504040204" pitchFamily="34" charset="-120"/>
                          <a:ea typeface="微軟正黑體" panose="020B0604030504040204" pitchFamily="34" charset="-120"/>
                        </a:rPr>
                        <a:t>概念解釋</a:t>
                      </a:r>
                    </a:p>
                  </a:txBody>
                  <a:tcPr anchor="ctr"/>
                </a:tc>
                <a:tc>
                  <a:txBody>
                    <a:bodyPr/>
                    <a:lstStyle/>
                    <a:p>
                      <a:pPr algn="ctr"/>
                      <a:r>
                        <a:rPr lang="zh-TW" altLang="en-US" sz="2400" dirty="0">
                          <a:latin typeface="微軟正黑體" panose="020B0604030504040204" pitchFamily="34" charset="-120"/>
                          <a:ea typeface="微軟正黑體" panose="020B0604030504040204" pitchFamily="34" charset="-120"/>
                        </a:rPr>
                        <a:t>尺規作圖</a:t>
                      </a:r>
                    </a:p>
                  </a:txBody>
                  <a:tcPr anchor="ctr"/>
                </a:tc>
                <a:tc>
                  <a:txBody>
                    <a:bodyPr/>
                    <a:lstStyle/>
                    <a:p>
                      <a:pPr algn="ctr"/>
                      <a:r>
                        <a:rPr lang="zh-TW" altLang="en-US" sz="2400" dirty="0">
                          <a:latin typeface="微軟正黑體" panose="020B0604030504040204" pitchFamily="34" charset="-120"/>
                          <a:ea typeface="微軟正黑體" panose="020B0604030504040204" pitchFamily="34" charset="-120"/>
                        </a:rPr>
                        <a:t>數學知識運用</a:t>
                      </a:r>
                    </a:p>
                  </a:txBody>
                  <a:tcPr anchor="ctr"/>
                </a:tc>
                <a:extLst>
                  <a:ext uri="{0D108BD9-81ED-4DB2-BD59-A6C34878D82A}">
                    <a16:rowId xmlns:a16="http://schemas.microsoft.com/office/drawing/2014/main" val="2705778205"/>
                  </a:ext>
                </a:extLst>
              </a:tr>
              <a:tr h="805047">
                <a:tc>
                  <a:txBody>
                    <a:bodyPr/>
                    <a:lstStyle/>
                    <a:p>
                      <a:pPr algn="ctr"/>
                      <a:r>
                        <a:rPr lang="zh-TW" altLang="en-US" sz="2400" dirty="0">
                          <a:latin typeface="微軟正黑體" panose="020B0604030504040204" pitchFamily="34" charset="-120"/>
                          <a:ea typeface="微軟正黑體" panose="020B0604030504040204" pitchFamily="34" charset="-120"/>
                        </a:rPr>
                        <a:t>概念統整與推估</a:t>
                      </a:r>
                    </a:p>
                  </a:txBody>
                  <a:tcPr anchor="ctr"/>
                </a:tc>
                <a:tc>
                  <a:txBody>
                    <a:bodyPr/>
                    <a:lstStyle/>
                    <a:p>
                      <a:pPr algn="ctr"/>
                      <a:endParaRPr lang="zh-TW" altLang="en-US" sz="24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400" dirty="0">
                          <a:latin typeface="微軟正黑體" panose="020B0604030504040204" pitchFamily="34" charset="-120"/>
                          <a:ea typeface="微軟正黑體" panose="020B0604030504040204" pitchFamily="34" charset="-120"/>
                        </a:rPr>
                        <a:t>合理性思考與判斷</a:t>
                      </a:r>
                    </a:p>
                  </a:txBody>
                  <a:tcPr anchor="ctr"/>
                </a:tc>
                <a:extLst>
                  <a:ext uri="{0D108BD9-81ED-4DB2-BD59-A6C34878D82A}">
                    <a16:rowId xmlns:a16="http://schemas.microsoft.com/office/drawing/2014/main" val="1459485810"/>
                  </a:ext>
                </a:extLst>
              </a:tr>
            </a:tbl>
          </a:graphicData>
        </a:graphic>
      </p:graphicFrame>
      <p:sp>
        <p:nvSpPr>
          <p:cNvPr id="2" name="矩形 1"/>
          <p:cNvSpPr/>
          <p:nvPr/>
        </p:nvSpPr>
        <p:spPr>
          <a:xfrm>
            <a:off x="2063552" y="770809"/>
            <a:ext cx="8147248" cy="707886"/>
          </a:xfrm>
          <a:prstGeom prst="rect">
            <a:avLst/>
          </a:prstGeom>
        </p:spPr>
        <p:txBody>
          <a:bodyPr wrap="square">
            <a:spAutoFit/>
          </a:bodyPr>
          <a:lstStyle/>
          <a:p>
            <a:pPr algn="ctr"/>
            <a:r>
              <a:rPr lang="zh-TW" altLang="en-US" sz="4000" dirty="0">
                <a:latin typeface="微軟正黑體" panose="020B0604030504040204" pitchFamily="34" charset="-120"/>
                <a:ea typeface="微軟正黑體" panose="020B0604030504040204" pitchFamily="34" charset="-120"/>
              </a:rPr>
              <a:t>數學檢測評量架構</a:t>
            </a:r>
            <a:endParaRPr lang="zh-TW" altLang="en-US" sz="4000" dirty="0"/>
          </a:p>
        </p:txBody>
      </p:sp>
    </p:spTree>
    <p:extLst>
      <p:ext uri="{BB962C8B-B14F-4D97-AF65-F5344CB8AC3E}">
        <p14:creationId xmlns:p14="http://schemas.microsoft.com/office/powerpoint/2010/main" val="3062354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endParaRPr lang="zh-TW" altLang="en-US"/>
          </a:p>
        </p:txBody>
      </p:sp>
      <p:sp>
        <p:nvSpPr>
          <p:cNvPr id="10" name="內容版面配置區 9"/>
          <p:cNvSpPr>
            <a:spLocks noGrp="1"/>
          </p:cNvSpPr>
          <p:nvPr>
            <p:ph sz="half" idx="1"/>
          </p:nvPr>
        </p:nvSpPr>
        <p:spPr>
          <a:xfrm>
            <a:off x="774192" y="1752473"/>
            <a:ext cx="11248932" cy="4364122"/>
          </a:xfrm>
        </p:spPr>
        <p:txBody>
          <a:bodyPr>
            <a:normAutofit/>
          </a:bodyPr>
          <a:lstStyle/>
          <a:p>
            <a:pPr>
              <a:lnSpc>
                <a:spcPts val="3600"/>
              </a:lnSpc>
            </a:pPr>
            <a:r>
              <a:rPr lang="zh-TW" altLang="en-US" dirty="0">
                <a:latin typeface="標楷體" pitchFamily="65" charset="-120"/>
                <a:ea typeface="標楷體" pitchFamily="65" charset="-120"/>
              </a:rPr>
              <a:t>一部腳踏車賣</a:t>
            </a:r>
            <a:r>
              <a:rPr lang="en-US" altLang="zh-TW" dirty="0">
                <a:latin typeface="標楷體" pitchFamily="65" charset="-120"/>
                <a:ea typeface="標楷體" pitchFamily="65" charset="-120"/>
              </a:rPr>
              <a:t>2600</a:t>
            </a:r>
            <a:r>
              <a:rPr lang="zh-TW" altLang="en-US" dirty="0">
                <a:latin typeface="標楷體" pitchFamily="65" charset="-120"/>
                <a:ea typeface="標楷體" pitchFamily="65" charset="-120"/>
              </a:rPr>
              <a:t>元，一組喇叭賣</a:t>
            </a:r>
            <a:r>
              <a:rPr lang="en-US" altLang="zh-TW" dirty="0">
                <a:latin typeface="標楷體" pitchFamily="65" charset="-120"/>
                <a:ea typeface="標楷體" pitchFamily="65" charset="-120"/>
              </a:rPr>
              <a:t>1200</a:t>
            </a:r>
            <a:r>
              <a:rPr lang="zh-TW" altLang="en-US" dirty="0">
                <a:latin typeface="標楷體" pitchFamily="65" charset="-120"/>
                <a:ea typeface="標楷體" pitchFamily="65" charset="-120"/>
              </a:rPr>
              <a:t>元，小佑每個月可存款</a:t>
            </a:r>
            <a:r>
              <a:rPr lang="en-US" altLang="zh-TW" dirty="0">
                <a:latin typeface="標楷體" pitchFamily="65" charset="-120"/>
                <a:ea typeface="標楷體" pitchFamily="65" charset="-120"/>
              </a:rPr>
              <a:t>435</a:t>
            </a:r>
            <a:r>
              <a:rPr lang="zh-TW" altLang="en-US" dirty="0">
                <a:latin typeface="標楷體" pitchFamily="65" charset="-120"/>
                <a:ea typeface="標楷體" pitchFamily="65" charset="-120"/>
              </a:rPr>
              <a:t>元，下列哪一個選項錯誤？ </a:t>
            </a:r>
            <a:endParaRPr lang="en-US" altLang="zh-TW" dirty="0">
              <a:latin typeface="標楷體" pitchFamily="65" charset="-120"/>
              <a:ea typeface="標楷體" pitchFamily="65" charset="-120"/>
            </a:endParaRPr>
          </a:p>
          <a:p>
            <a:pPr>
              <a:lnSpc>
                <a:spcPts val="3600"/>
              </a:lnSpc>
              <a:buNone/>
            </a:pPr>
            <a:endParaRPr lang="zh-TW" altLang="en-US" dirty="0">
              <a:latin typeface="標楷體" pitchFamily="65" charset="-120"/>
              <a:ea typeface="標楷體" pitchFamily="65" charset="-120"/>
            </a:endParaRPr>
          </a:p>
          <a:p>
            <a:pPr>
              <a:lnSpc>
                <a:spcPts val="3600"/>
              </a:lnSpc>
              <a:buNone/>
            </a:pPr>
            <a:r>
              <a:rPr lang="zh-TW" altLang="en-US" dirty="0">
                <a:latin typeface="標楷體" pitchFamily="65" charset="-120"/>
                <a:ea typeface="標楷體" pitchFamily="65" charset="-120"/>
              </a:rPr>
              <a:t>① 存滿半年，小佑就可以買腳踏車了。 </a:t>
            </a:r>
          </a:p>
          <a:p>
            <a:pPr>
              <a:lnSpc>
                <a:spcPts val="3600"/>
              </a:lnSpc>
              <a:buNone/>
            </a:pPr>
            <a:r>
              <a:rPr lang="zh-TW" altLang="en-US" dirty="0">
                <a:latin typeface="標楷體" pitchFamily="65" charset="-120"/>
                <a:ea typeface="標楷體" pitchFamily="65" charset="-120"/>
              </a:rPr>
              <a:t>② 存滿三個月，小佑就可以買喇叭了。 </a:t>
            </a:r>
          </a:p>
          <a:p>
            <a:pPr marL="542925" indent="-542925">
              <a:lnSpc>
                <a:spcPts val="3600"/>
              </a:lnSpc>
              <a:buNone/>
            </a:pPr>
            <a:r>
              <a:rPr lang="zh-TW" altLang="en-US" dirty="0">
                <a:latin typeface="標楷體" pitchFamily="65" charset="-120"/>
                <a:ea typeface="標楷體" pitchFamily="65" charset="-120"/>
              </a:rPr>
              <a:t>③ 小佑如果想同時購買腳踏車和喇叭，他最少要存</a:t>
            </a:r>
            <a:r>
              <a:rPr lang="en-US" altLang="zh-TW" dirty="0">
                <a:latin typeface="標楷體" pitchFamily="65" charset="-120"/>
                <a:ea typeface="標楷體" pitchFamily="65" charset="-120"/>
              </a:rPr>
              <a:t>8</a:t>
            </a:r>
            <a:r>
              <a:rPr lang="zh-TW" altLang="en-US" dirty="0">
                <a:latin typeface="標楷體" pitchFamily="65" charset="-120"/>
                <a:ea typeface="標楷體" pitchFamily="65" charset="-120"/>
              </a:rPr>
              <a:t>個月的零用錢才夠。 </a:t>
            </a:r>
          </a:p>
          <a:p>
            <a:pPr>
              <a:lnSpc>
                <a:spcPts val="3600"/>
              </a:lnSpc>
              <a:buNone/>
            </a:pPr>
            <a:r>
              <a:rPr lang="zh-TW" altLang="en-US" dirty="0">
                <a:latin typeface="標楷體" pitchFamily="65" charset="-120"/>
                <a:ea typeface="標楷體" pitchFamily="65" charset="-120"/>
              </a:rPr>
              <a:t>④ 買一部腳踏車的錢足夠買二組喇叭。 	</a:t>
            </a:r>
          </a:p>
          <a:p>
            <a:endParaRPr lang="zh-TW" altLang="en-US" dirty="0"/>
          </a:p>
        </p:txBody>
      </p:sp>
      <p:graphicFrame>
        <p:nvGraphicFramePr>
          <p:cNvPr id="7" name="表格 6"/>
          <p:cNvGraphicFramePr>
            <a:graphicFrameLocks noGrp="1"/>
          </p:cNvGraphicFramePr>
          <p:nvPr>
            <p:extLst/>
          </p:nvPr>
        </p:nvGraphicFramePr>
        <p:xfrm>
          <a:off x="809090" y="171088"/>
          <a:ext cx="10515600" cy="1412783"/>
        </p:xfrm>
        <a:graphic>
          <a:graphicData uri="http://schemas.openxmlformats.org/drawingml/2006/table">
            <a:tbl>
              <a:tblPr firstRow="1" firstCol="1" bandRow="1">
                <a:tableStyleId>{5C22544A-7EE6-4342-B048-85BDC9FD1C3A}</a:tableStyleId>
              </a:tblPr>
              <a:tblGrid>
                <a:gridCol w="864262">
                  <a:extLst>
                    <a:ext uri="{9D8B030D-6E8A-4147-A177-3AD203B41FA5}">
                      <a16:colId xmlns:a16="http://schemas.microsoft.com/office/drawing/2014/main" val="20000"/>
                    </a:ext>
                  </a:extLst>
                </a:gridCol>
                <a:gridCol w="1792224">
                  <a:extLst>
                    <a:ext uri="{9D8B030D-6E8A-4147-A177-3AD203B41FA5}">
                      <a16:colId xmlns:a16="http://schemas.microsoft.com/office/drawing/2014/main" val="20004"/>
                    </a:ext>
                  </a:extLst>
                </a:gridCol>
                <a:gridCol w="2088153">
                  <a:extLst>
                    <a:ext uri="{9D8B030D-6E8A-4147-A177-3AD203B41FA5}">
                      <a16:colId xmlns:a16="http://schemas.microsoft.com/office/drawing/2014/main" val="20001"/>
                    </a:ext>
                  </a:extLst>
                </a:gridCol>
                <a:gridCol w="3055833">
                  <a:extLst>
                    <a:ext uri="{9D8B030D-6E8A-4147-A177-3AD203B41FA5}">
                      <a16:colId xmlns:a16="http://schemas.microsoft.com/office/drawing/2014/main" val="20002"/>
                    </a:ext>
                  </a:extLst>
                </a:gridCol>
                <a:gridCol w="2715128">
                  <a:extLst>
                    <a:ext uri="{9D8B030D-6E8A-4147-A177-3AD203B41FA5}">
                      <a16:colId xmlns:a16="http://schemas.microsoft.com/office/drawing/2014/main" val="20003"/>
                    </a:ext>
                  </a:extLst>
                </a:gridCol>
              </a:tblGrid>
              <a:tr h="1009983">
                <a:tc>
                  <a:txBody>
                    <a:bodyPr/>
                    <a:lstStyle/>
                    <a:p>
                      <a:pPr algn="ctr">
                        <a:spcAft>
                          <a:spcPts val="0"/>
                        </a:spcAft>
                      </a:pPr>
                      <a:r>
                        <a:rPr lang="zh-TW" altLang="en-US" sz="2400" kern="100" dirty="0">
                          <a:solidFill>
                            <a:schemeClr val="tx1"/>
                          </a:solidFill>
                          <a:effectLst/>
                          <a:latin typeface="Times New Roman" panose="02020603050405020304" pitchFamily="18" charset="0"/>
                          <a:ea typeface="新細明體"/>
                          <a:cs typeface="Times New Roman" panose="02020603050405020304" pitchFamily="18" charset="0"/>
                        </a:rPr>
                        <a:t>題號</a:t>
                      </a:r>
                      <a:endParaRPr lang="zh-TW" sz="2400" kern="100" dirty="0">
                        <a:solidFill>
                          <a:schemeClr val="tx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solidFill>
                      <a:schemeClr val="accent5">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400" kern="100" dirty="0">
                          <a:solidFill>
                            <a:schemeClr val="tx1"/>
                          </a:solidFill>
                          <a:effectLst/>
                          <a:latin typeface="Times New Roman" panose="02020603050405020304" pitchFamily="18" charset="0"/>
                          <a:cs typeface="Times New Roman" panose="02020603050405020304" pitchFamily="18" charset="0"/>
                        </a:rPr>
                        <a:t>評量指標</a:t>
                      </a:r>
                      <a:endParaRPr lang="zh-TW" altLang="en-US" sz="2400" kern="100" dirty="0">
                        <a:solidFill>
                          <a:schemeClr val="tx1"/>
                        </a:solidFill>
                        <a:effectLst/>
                        <a:latin typeface="Times New Roman" panose="02020603050405020304" pitchFamily="18" charset="0"/>
                        <a:ea typeface="+mn-ea"/>
                        <a:cs typeface="Times New Roman" panose="02020603050405020304" pitchFamily="18" charset="0"/>
                      </a:endParaRPr>
                    </a:p>
                    <a:p>
                      <a:pPr algn="ctr">
                        <a:spcAft>
                          <a:spcPts val="0"/>
                        </a:spcAft>
                      </a:pPr>
                      <a:endParaRPr lang="zh-TW" sz="2400" kern="100" dirty="0">
                        <a:solidFill>
                          <a:schemeClr val="tx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b="1" kern="1200" baseline="0" dirty="0">
                          <a:solidFill>
                            <a:schemeClr val="tx1"/>
                          </a:solidFill>
                          <a:latin typeface="+mn-lt"/>
                          <a:ea typeface="+mn-ea"/>
                          <a:cs typeface="+mn-cs"/>
                        </a:rPr>
                        <a:t>	</a:t>
                      </a:r>
                      <a:r>
                        <a:rPr lang="en-US" altLang="zh-TW" sz="1800" b="1" kern="1200" baseline="0" dirty="0">
                          <a:solidFill>
                            <a:schemeClr val="tx1"/>
                          </a:solidFill>
                          <a:latin typeface="+mn-lt"/>
                          <a:ea typeface="+mn-ea"/>
                          <a:cs typeface="+mn-cs"/>
                        </a:rPr>
                        <a:t>3-n-04 </a:t>
                      </a:r>
                      <a:r>
                        <a:rPr lang="zh-TW" altLang="en-US" sz="1800" b="1" kern="1200" baseline="0" dirty="0">
                          <a:solidFill>
                            <a:schemeClr val="tx1"/>
                          </a:solidFill>
                          <a:latin typeface="+mn-lt"/>
                          <a:ea typeface="+mn-ea"/>
                          <a:cs typeface="+mn-cs"/>
                        </a:rPr>
                        <a:t>能熟練三位數乘以一位數的直式計算 </a:t>
                      </a:r>
                      <a:r>
                        <a:rPr lang="en-US" altLang="zh-TW" sz="1800" b="1" kern="1200" baseline="0" dirty="0">
                          <a:solidFill>
                            <a:schemeClr val="tx1"/>
                          </a:solidFill>
                          <a:latin typeface="+mn-lt"/>
                          <a:ea typeface="+mn-ea"/>
                          <a:cs typeface="+mn-cs"/>
                        </a:rPr>
                        <a:t>(N-2-05)</a:t>
                      </a:r>
                      <a:r>
                        <a:rPr lang="zh-TW" altLang="en-US" sz="1800" b="1" kern="1200" baseline="0" dirty="0">
                          <a:solidFill>
                            <a:schemeClr val="tx1"/>
                          </a:solidFill>
                          <a:latin typeface="+mn-lt"/>
                          <a:ea typeface="+mn-ea"/>
                          <a:cs typeface="+mn-cs"/>
                        </a:rPr>
                        <a:t>。 	</a:t>
                      </a:r>
                    </a:p>
                  </a:txBody>
                  <a:tcPr marL="68580" marR="68580" marT="0" marB="0" anchor="ctr">
                    <a:solidFill>
                      <a:schemeClr val="accent5">
                        <a:lumMod val="20000"/>
                        <a:lumOff val="80000"/>
                      </a:schemeClr>
                    </a:solid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402800">
                <a:tc>
                  <a:txBody>
                    <a:bodyPr/>
                    <a:lstStyle/>
                    <a:p>
                      <a:pPr algn="ctr">
                        <a:spcAft>
                          <a:spcPts val="0"/>
                        </a:spcAft>
                      </a:pPr>
                      <a:r>
                        <a:rPr lang="en-US" altLang="zh-TW" sz="2400" kern="100" dirty="0">
                          <a:effectLst/>
                          <a:latin typeface="Times New Roman" panose="02020603050405020304" pitchFamily="18" charset="0"/>
                          <a:ea typeface="新細明體"/>
                          <a:cs typeface="Times New Roman" panose="02020603050405020304" pitchFamily="18" charset="0"/>
                        </a:rPr>
                        <a:t>5</a:t>
                      </a:r>
                      <a:endParaRPr lang="zh-TW" sz="2400"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solidFill>
                      <a:schemeClr val="accent5">
                        <a:lumMod val="60000"/>
                        <a:lumOff val="40000"/>
                      </a:schemeClr>
                    </a:solidFill>
                  </a:tcPr>
                </a:tc>
                <a:tc>
                  <a:txBody>
                    <a:bodyPr/>
                    <a:lstStyle/>
                    <a:p>
                      <a:pPr algn="ctr">
                        <a:spcAft>
                          <a:spcPts val="0"/>
                        </a:spcAft>
                      </a:pPr>
                      <a:r>
                        <a:rPr lang="zh-TW" altLang="en-US" sz="2400" kern="100" dirty="0">
                          <a:effectLst/>
                          <a:latin typeface="Times New Roman" panose="02020603050405020304" pitchFamily="18" charset="0"/>
                          <a:cs typeface="Times New Roman" panose="02020603050405020304" pitchFamily="18" charset="0"/>
                        </a:rPr>
                        <a:t>知識向度</a:t>
                      </a:r>
                      <a:endParaRPr lang="zh-TW" sz="2400"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solidFill>
                      <a:schemeClr val="accent1"/>
                    </a:solidFill>
                  </a:tcPr>
                </a:tc>
                <a:tc>
                  <a:txBody>
                    <a:bodyPr/>
                    <a:lstStyle/>
                    <a:p>
                      <a:r>
                        <a:rPr lang="zh-TW" altLang="en-US" sz="1800" kern="1200" baseline="0" dirty="0">
                          <a:solidFill>
                            <a:schemeClr val="dk1"/>
                          </a:solidFill>
                          <a:latin typeface="+mn-lt"/>
                          <a:ea typeface="+mn-ea"/>
                          <a:cs typeface="+mn-cs"/>
                        </a:rPr>
                        <a:t>數與計算 	</a:t>
                      </a:r>
                    </a:p>
                  </a:txBody>
                  <a:tcPr marL="68580" marR="68580" marT="0" marB="0" anchor="ctr"/>
                </a:tc>
                <a:tc>
                  <a:txBody>
                    <a:bodyPr/>
                    <a:lstStyle/>
                    <a:p>
                      <a:pPr algn="ctr">
                        <a:spcAft>
                          <a:spcPts val="0"/>
                        </a:spcAft>
                      </a:pPr>
                      <a:r>
                        <a:rPr lang="zh-TW" sz="2400" b="1" kern="100" dirty="0">
                          <a:solidFill>
                            <a:schemeClr val="bg1"/>
                          </a:solidFill>
                          <a:effectLst/>
                          <a:latin typeface="Times New Roman" panose="02020603050405020304" pitchFamily="18" charset="0"/>
                          <a:cs typeface="Times New Roman" panose="02020603050405020304" pitchFamily="18" charset="0"/>
                        </a:rPr>
                        <a:t>認知向度</a:t>
                      </a:r>
                      <a:endParaRPr lang="zh-TW" sz="2400" b="1"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solidFill>
                      <a:schemeClr val="accent1"/>
                    </a:solidFill>
                  </a:tcPr>
                </a:tc>
                <a:tc>
                  <a:txBody>
                    <a:bodyPr/>
                    <a:lstStyle/>
                    <a:p>
                      <a:r>
                        <a:rPr lang="zh-TW" altLang="en-US" sz="1800" kern="1200" baseline="0" dirty="0">
                          <a:solidFill>
                            <a:schemeClr val="dk1"/>
                          </a:solidFill>
                          <a:latin typeface="+mn-lt"/>
                          <a:ea typeface="+mn-ea"/>
                          <a:cs typeface="+mn-cs"/>
                        </a:rPr>
                        <a:t>解題思考 	</a:t>
                      </a:r>
                    </a:p>
                  </a:txBody>
                  <a:tcPr marL="68580" marR="68580" marT="0" marB="0"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31056019"/>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a:xfrm>
            <a:off x="838200" y="500062"/>
            <a:ext cx="4810760" cy="1325563"/>
          </a:xfrm>
        </p:spPr>
        <p:txBody>
          <a:bodyPr/>
          <a:lstStyle/>
          <a:p>
            <a:r>
              <a:rPr lang="zh-TW" altLang="en-US" dirty="0"/>
              <a:t>名詞解釋</a:t>
            </a:r>
            <a:r>
              <a:rPr lang="en-US" altLang="zh-TW" dirty="0"/>
              <a:t>-</a:t>
            </a:r>
            <a:r>
              <a:rPr lang="zh-TW" altLang="en-US" dirty="0"/>
              <a:t>通過率</a:t>
            </a:r>
          </a:p>
        </p:txBody>
      </p:sp>
      <p:sp>
        <p:nvSpPr>
          <p:cNvPr id="3" name="內容版面配置區 2"/>
          <p:cNvSpPr>
            <a:spLocks noGrp="1"/>
          </p:cNvSpPr>
          <p:nvPr>
            <p:ph idx="1"/>
          </p:nvPr>
        </p:nvSpPr>
        <p:spPr/>
        <p:txBody>
          <a:bodyPr/>
          <a:lstStyle/>
          <a:p>
            <a:endParaRPr lang="zh-TW" altLang="en-US" dirty="0"/>
          </a:p>
        </p:txBody>
      </p:sp>
      <p:pic>
        <p:nvPicPr>
          <p:cNvPr id="4" name="內容版面配置區 3"/>
          <p:cNvPicPr>
            <a:picLocks noChangeAspect="1"/>
          </p:cNvPicPr>
          <p:nvPr/>
        </p:nvPicPr>
        <p:blipFill rotWithShape="1">
          <a:blip r:embed="rId2"/>
          <a:srcRect t="59123"/>
          <a:stretch/>
        </p:blipFill>
        <p:spPr bwMode="auto">
          <a:xfrm>
            <a:off x="838200" y="1921046"/>
            <a:ext cx="9923129" cy="323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圓角矩形 5"/>
          <p:cNvSpPr/>
          <p:nvPr/>
        </p:nvSpPr>
        <p:spPr bwMode="auto">
          <a:xfrm>
            <a:off x="8367113" y="2361560"/>
            <a:ext cx="1008112" cy="469794"/>
          </a:xfrm>
          <a:prstGeom prst="roundRect">
            <a:avLst/>
          </a:prstGeom>
          <a:noFill/>
          <a:ln w="57150">
            <a:headEnd type="none" w="med" len="med"/>
            <a:tailEnd type="none" w="med" len="med"/>
          </a:ln>
          <a:extLst/>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defRPr/>
            </a:pPr>
            <a:endParaRPr lang="zh-TW" altLang="en-US">
              <a:solidFill>
                <a:srgbClr val="000000"/>
              </a:solidFill>
              <a:latin typeface="Arial" charset="0"/>
              <a:cs typeface="Arial" charset="0"/>
            </a:endParaRPr>
          </a:p>
        </p:txBody>
      </p:sp>
      <p:sp>
        <p:nvSpPr>
          <p:cNvPr id="7" name="圓角矩形圖說文字 6"/>
          <p:cNvSpPr/>
          <p:nvPr/>
        </p:nvSpPr>
        <p:spPr>
          <a:xfrm>
            <a:off x="6096000" y="5384876"/>
            <a:ext cx="2386608" cy="792087"/>
          </a:xfrm>
          <a:prstGeom prst="wedgeRoundRectCallout">
            <a:avLst>
              <a:gd name="adj1" fmla="val 6992"/>
              <a:gd name="adj2" fmla="val -309864"/>
              <a:gd name="adj3" fmla="val 16667"/>
            </a:avLst>
          </a:prstGeom>
          <a:solidFill>
            <a:schemeClr val="accent6">
              <a:lumMod val="20000"/>
              <a:lumOff val="80000"/>
            </a:schemeClr>
          </a:solidFill>
          <a:ln w="57150">
            <a:headEnd type="none" w="med" len="med"/>
            <a:tailEnd type="none" w="med" len="med"/>
          </a:ln>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base">
              <a:spcBef>
                <a:spcPts val="1200"/>
              </a:spcBef>
              <a:spcAft>
                <a:spcPts val="1200"/>
              </a:spcAft>
              <a:defRPr/>
            </a:pPr>
            <a:r>
              <a:rPr lang="zh-TW" altLang="en-US" sz="2000" dirty="0">
                <a:solidFill>
                  <a:srgbClr val="000000"/>
                </a:solidFill>
                <a:latin typeface="微軟正黑體" panose="020B0604030504040204" pitchFamily="34" charset="-120"/>
                <a:ea typeface="微軟正黑體" panose="020B0604030504040204" pitchFamily="34" charset="-120"/>
                <a:cs typeface="Arial" charset="0"/>
              </a:rPr>
              <a:t>該試題的答對率</a:t>
            </a:r>
          </a:p>
        </p:txBody>
      </p:sp>
      <p:sp>
        <p:nvSpPr>
          <p:cNvPr id="8" name="圓角矩形 7"/>
          <p:cNvSpPr/>
          <p:nvPr/>
        </p:nvSpPr>
        <p:spPr bwMode="auto">
          <a:xfrm>
            <a:off x="6615249" y="1945291"/>
            <a:ext cx="835207" cy="1122184"/>
          </a:xfrm>
          <a:prstGeom prst="roundRect">
            <a:avLst/>
          </a:prstGeom>
          <a:noFill/>
          <a:ln w="57150">
            <a:headEnd type="none" w="med" len="med"/>
            <a:tailEnd type="none" w="med" len="med"/>
          </a:ln>
          <a:extLst/>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defRPr/>
            </a:pPr>
            <a:endParaRPr lang="zh-TW" altLang="en-US">
              <a:solidFill>
                <a:srgbClr val="000000"/>
              </a:solidFill>
              <a:latin typeface="Arial" charset="0"/>
              <a:cs typeface="Arial" charset="0"/>
            </a:endParaRPr>
          </a:p>
        </p:txBody>
      </p:sp>
    </p:spTree>
    <p:extLst>
      <p:ext uri="{BB962C8B-B14F-4D97-AF65-F5344CB8AC3E}">
        <p14:creationId xmlns:p14="http://schemas.microsoft.com/office/powerpoint/2010/main" val="483063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38200" y="46821"/>
            <a:ext cx="10515600" cy="1325563"/>
          </a:xfrm>
        </p:spPr>
        <p:txBody>
          <a:bodyPr>
            <a:normAutofit/>
          </a:bodyPr>
          <a:lstStyle/>
          <a:p>
            <a:r>
              <a:rPr lang="zh-TW" altLang="en-US" dirty="0"/>
              <a:t>名詞解釋</a:t>
            </a:r>
            <a:r>
              <a:rPr lang="en-US" altLang="zh-TW" dirty="0"/>
              <a:t>--</a:t>
            </a:r>
            <a:r>
              <a:rPr lang="zh-TW" altLang="en-US" dirty="0"/>
              <a:t>選項率、高分組、低分組</a:t>
            </a:r>
          </a:p>
        </p:txBody>
      </p:sp>
      <p:pic>
        <p:nvPicPr>
          <p:cNvPr id="4" name="內容版面配置區 3"/>
          <p:cNvPicPr>
            <a:picLocks noGrp="1" noChangeAspect="1"/>
          </p:cNvPicPr>
          <p:nvPr>
            <p:ph idx="1"/>
          </p:nvPr>
        </p:nvPicPr>
        <p:blipFill rotWithShape="1">
          <a:blip r:embed="rId2"/>
          <a:srcRect t="3544"/>
          <a:stretch/>
        </p:blipFill>
        <p:spPr>
          <a:xfrm>
            <a:off x="1968624" y="1450052"/>
            <a:ext cx="8447856" cy="4934038"/>
          </a:xfrm>
          <a:prstGeom prst="rect">
            <a:avLst/>
          </a:prstGeom>
        </p:spPr>
      </p:pic>
      <p:grpSp>
        <p:nvGrpSpPr>
          <p:cNvPr id="10" name="群組 9"/>
          <p:cNvGrpSpPr/>
          <p:nvPr/>
        </p:nvGrpSpPr>
        <p:grpSpPr>
          <a:xfrm>
            <a:off x="3719736" y="3016981"/>
            <a:ext cx="6063148" cy="2390967"/>
            <a:chOff x="1706920" y="3009073"/>
            <a:chExt cx="6063148" cy="2390967"/>
          </a:xfrm>
        </p:grpSpPr>
        <p:sp>
          <p:nvSpPr>
            <p:cNvPr id="6" name="圓角矩形 5"/>
            <p:cNvSpPr/>
            <p:nvPr/>
          </p:nvSpPr>
          <p:spPr bwMode="auto">
            <a:xfrm>
              <a:off x="1706920" y="5069944"/>
              <a:ext cx="629880" cy="330096"/>
            </a:xfrm>
            <a:prstGeom prst="roundRect">
              <a:avLst/>
            </a:prstGeom>
            <a:noFill/>
            <a:ln w="57150">
              <a:headEnd type="none" w="med" len="med"/>
              <a:tailEnd type="none" w="med" len="med"/>
            </a:ln>
            <a:extLst/>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zh-TW" altLang="en-US">
                <a:solidFill>
                  <a:schemeClr val="tx1"/>
                </a:solidFill>
                <a:latin typeface="Arial" charset="0"/>
                <a:cs typeface="Arial" charset="0"/>
              </a:endParaRPr>
            </a:p>
          </p:txBody>
        </p:sp>
        <p:sp>
          <p:nvSpPr>
            <p:cNvPr id="7" name="圓角矩形圖說文字 6"/>
            <p:cNvSpPr/>
            <p:nvPr/>
          </p:nvSpPr>
          <p:spPr>
            <a:xfrm>
              <a:off x="3511252" y="3009073"/>
              <a:ext cx="4258816" cy="792087"/>
            </a:xfrm>
            <a:prstGeom prst="wedgeRoundRectCallout">
              <a:avLst>
                <a:gd name="adj1" fmla="val -77331"/>
                <a:gd name="adj2" fmla="val 211817"/>
                <a:gd name="adj3" fmla="val 16667"/>
              </a:avLst>
            </a:prstGeom>
            <a:solidFill>
              <a:schemeClr val="accent6">
                <a:lumMod val="20000"/>
                <a:lumOff val="80000"/>
              </a:schemeClr>
            </a:solidFill>
            <a:ln w="57150">
              <a:headEnd type="none" w="med" len="med"/>
              <a:tailEnd type="none" w="med" len="med"/>
            </a:ln>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spcAft>
                  <a:spcPts val="1200"/>
                </a:spcAft>
              </a:pPr>
              <a:r>
                <a:rPr lang="zh-TW" altLang="en-US" sz="2000" dirty="0">
                  <a:solidFill>
                    <a:schemeClr val="tx1"/>
                  </a:solidFill>
                  <a:latin typeface="微軟正黑體" panose="020B0604030504040204" pitchFamily="34" charset="-120"/>
                  <a:ea typeface="微軟正黑體" panose="020B0604030504040204" pitchFamily="34" charset="-120"/>
                  <a:cs typeface="Arial" charset="0"/>
                </a:rPr>
                <a:t>指全體受測學生於此試題中選答各個選項的比例。</a:t>
              </a:r>
            </a:p>
          </p:txBody>
        </p:sp>
      </p:grpSp>
      <p:grpSp>
        <p:nvGrpSpPr>
          <p:cNvPr id="11" name="群組 10"/>
          <p:cNvGrpSpPr/>
          <p:nvPr/>
        </p:nvGrpSpPr>
        <p:grpSpPr>
          <a:xfrm>
            <a:off x="3719737" y="4026543"/>
            <a:ext cx="6753512" cy="2140075"/>
            <a:chOff x="1706920" y="4025228"/>
            <a:chExt cx="6753512" cy="2140075"/>
          </a:xfrm>
        </p:grpSpPr>
        <p:sp>
          <p:nvSpPr>
            <p:cNvPr id="8" name="圓角矩形 7"/>
            <p:cNvSpPr/>
            <p:nvPr/>
          </p:nvSpPr>
          <p:spPr bwMode="auto">
            <a:xfrm>
              <a:off x="1706920" y="5561968"/>
              <a:ext cx="629880" cy="603335"/>
            </a:xfrm>
            <a:prstGeom prst="roundRect">
              <a:avLst/>
            </a:prstGeom>
            <a:noFill/>
            <a:ln w="57150">
              <a:headEnd type="none" w="med" len="med"/>
              <a:tailEnd type="none" w="med" len="med"/>
            </a:ln>
            <a:extLst/>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zh-TW" altLang="en-US">
                <a:solidFill>
                  <a:schemeClr val="tx1"/>
                </a:solidFill>
                <a:latin typeface="Arial" charset="0"/>
                <a:cs typeface="Arial" charset="0"/>
              </a:endParaRPr>
            </a:p>
          </p:txBody>
        </p:sp>
        <p:sp>
          <p:nvSpPr>
            <p:cNvPr id="9" name="圓角矩形圖說文字 8"/>
            <p:cNvSpPr/>
            <p:nvPr/>
          </p:nvSpPr>
          <p:spPr>
            <a:xfrm>
              <a:off x="5364088" y="4025228"/>
              <a:ext cx="3096344" cy="1852044"/>
            </a:xfrm>
            <a:prstGeom prst="wedgeRoundRectCallout">
              <a:avLst>
                <a:gd name="adj1" fmla="val -149683"/>
                <a:gd name="adj2" fmla="val 34076"/>
                <a:gd name="adj3" fmla="val 16667"/>
              </a:avLst>
            </a:prstGeom>
            <a:solidFill>
              <a:schemeClr val="accent6">
                <a:lumMod val="20000"/>
                <a:lumOff val="80000"/>
              </a:schemeClr>
            </a:solidFill>
            <a:ln w="57150">
              <a:headEnd type="none" w="med" len="med"/>
              <a:tailEnd type="none" w="med" len="med"/>
            </a:ln>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spcAft>
                  <a:spcPts val="1200"/>
                </a:spcAft>
              </a:pPr>
              <a:r>
                <a:rPr lang="zh-TW" altLang="en-US" sz="2000" dirty="0">
                  <a:solidFill>
                    <a:schemeClr val="tx1"/>
                  </a:solidFill>
                  <a:latin typeface="微軟正黑體" panose="020B0604030504040204" pitchFamily="34" charset="-120"/>
                  <a:ea typeface="微軟正黑體" panose="020B0604030504040204" pitchFamily="34" charset="-120"/>
                  <a:cs typeface="Arial" charset="0"/>
                </a:rPr>
                <a:t>指本測驗科目總分「前</a:t>
              </a:r>
              <a:r>
                <a:rPr lang="en-US" altLang="zh-TW" sz="2000" dirty="0">
                  <a:solidFill>
                    <a:schemeClr val="tx1"/>
                  </a:solidFill>
                  <a:latin typeface="微軟正黑體" panose="020B0604030504040204" pitchFamily="34" charset="-120"/>
                  <a:ea typeface="微軟正黑體" panose="020B0604030504040204" pitchFamily="34" charset="-120"/>
                  <a:cs typeface="Arial" charset="0"/>
                </a:rPr>
                <a:t>27</a:t>
              </a:r>
              <a:r>
                <a:rPr lang="zh-TW" altLang="en-US" sz="2000" dirty="0">
                  <a:solidFill>
                    <a:schemeClr val="tx1"/>
                  </a:solidFill>
                  <a:latin typeface="微軟正黑體" panose="020B0604030504040204" pitchFamily="34" charset="-120"/>
                  <a:ea typeface="微軟正黑體" panose="020B0604030504040204" pitchFamily="34" charset="-120"/>
                  <a:cs typeface="Arial" charset="0"/>
                </a:rPr>
                <a:t>％ 」 、「後</a:t>
              </a:r>
              <a:r>
                <a:rPr lang="en-US" altLang="zh-TW" sz="2000" dirty="0">
                  <a:solidFill>
                    <a:schemeClr val="tx1"/>
                  </a:solidFill>
                  <a:latin typeface="微軟正黑體" panose="020B0604030504040204" pitchFamily="34" charset="-120"/>
                  <a:ea typeface="微軟正黑體" panose="020B0604030504040204" pitchFamily="34" charset="-120"/>
                  <a:cs typeface="Arial" charset="0"/>
                </a:rPr>
                <a:t>27</a:t>
              </a:r>
              <a:r>
                <a:rPr lang="zh-TW" altLang="en-US" sz="2000" dirty="0">
                  <a:solidFill>
                    <a:schemeClr val="tx1"/>
                  </a:solidFill>
                  <a:latin typeface="微軟正黑體" panose="020B0604030504040204" pitchFamily="34" charset="-120"/>
                  <a:ea typeface="微軟正黑體" panose="020B0604030504040204" pitchFamily="34" charset="-120"/>
                  <a:cs typeface="Arial" charset="0"/>
                </a:rPr>
                <a:t>％」的學生，選答各個選項的比例</a:t>
              </a:r>
            </a:p>
          </p:txBody>
        </p:sp>
      </p:grpSp>
    </p:spTree>
    <p:extLst>
      <p:ext uri="{BB962C8B-B14F-4D97-AF65-F5344CB8AC3E}">
        <p14:creationId xmlns:p14="http://schemas.microsoft.com/office/powerpoint/2010/main" val="3838661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名詞解釋</a:t>
            </a:r>
            <a:r>
              <a:rPr lang="en-US" altLang="zh-TW" dirty="0"/>
              <a:t>-</a:t>
            </a:r>
            <a:r>
              <a:rPr lang="zh-TW" altLang="en-US" dirty="0"/>
              <a:t>難易度</a:t>
            </a:r>
          </a:p>
        </p:txBody>
      </p:sp>
      <p:sp>
        <p:nvSpPr>
          <p:cNvPr id="3" name="內容版面配置區 2"/>
          <p:cNvSpPr>
            <a:spLocks noGrp="1"/>
          </p:cNvSpPr>
          <p:nvPr>
            <p:ph idx="1"/>
          </p:nvPr>
        </p:nvSpPr>
        <p:spPr>
          <a:xfrm>
            <a:off x="1183163" y="5503317"/>
            <a:ext cx="10007600" cy="820638"/>
          </a:xfrm>
        </p:spPr>
        <p:txBody>
          <a:bodyPr>
            <a:noAutofit/>
          </a:bodyPr>
          <a:lstStyle/>
          <a:p>
            <a:pPr marL="0" indent="0">
              <a:buNone/>
            </a:pPr>
            <a:r>
              <a:rPr lang="zh-TW" altLang="en-US" b="1" dirty="0"/>
              <a:t>難易度＝（高分組的試題答對率＋低分組的試題答對率）</a:t>
            </a:r>
            <a:r>
              <a:rPr lang="en-US" altLang="zh-TW" b="1" dirty="0"/>
              <a:t>÷2</a:t>
            </a:r>
            <a:r>
              <a:rPr lang="zh-TW" altLang="en-US" b="1" dirty="0"/>
              <a:t>。</a:t>
            </a:r>
          </a:p>
        </p:txBody>
      </p:sp>
      <p:pic>
        <p:nvPicPr>
          <p:cNvPr id="4" name="內容版面配置區 3"/>
          <p:cNvPicPr>
            <a:picLocks noChangeAspect="1"/>
          </p:cNvPicPr>
          <p:nvPr/>
        </p:nvPicPr>
        <p:blipFill rotWithShape="1">
          <a:blip r:embed="rId2"/>
          <a:srcRect t="59123"/>
          <a:stretch/>
        </p:blipFill>
        <p:spPr bwMode="auto">
          <a:xfrm>
            <a:off x="1026636" y="1775000"/>
            <a:ext cx="10138727" cy="34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圓角矩形 5"/>
          <p:cNvSpPr/>
          <p:nvPr/>
        </p:nvSpPr>
        <p:spPr bwMode="auto">
          <a:xfrm>
            <a:off x="8722713" y="2251586"/>
            <a:ext cx="1008112" cy="469794"/>
          </a:xfrm>
          <a:prstGeom prst="roundRect">
            <a:avLst/>
          </a:prstGeom>
          <a:noFill/>
          <a:ln w="57150">
            <a:headEnd type="none" w="med" len="med"/>
            <a:tailEnd type="none" w="med" len="med"/>
          </a:ln>
          <a:extLst/>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defRPr/>
            </a:pPr>
            <a:endParaRPr lang="zh-TW" altLang="en-US">
              <a:solidFill>
                <a:srgbClr val="000000"/>
              </a:solidFill>
              <a:latin typeface="Arial" charset="0"/>
              <a:cs typeface="Arial" charset="0"/>
            </a:endParaRPr>
          </a:p>
        </p:txBody>
      </p:sp>
      <p:sp>
        <p:nvSpPr>
          <p:cNvPr id="8" name="圓角矩形 7"/>
          <p:cNvSpPr/>
          <p:nvPr/>
        </p:nvSpPr>
        <p:spPr bwMode="auto">
          <a:xfrm>
            <a:off x="6924474" y="3789101"/>
            <a:ext cx="835207" cy="936104"/>
          </a:xfrm>
          <a:prstGeom prst="roundRect">
            <a:avLst/>
          </a:prstGeom>
          <a:noFill/>
          <a:ln w="57150">
            <a:headEnd type="none" w="med" len="med"/>
            <a:tailEnd type="none" w="med" len="med"/>
          </a:ln>
          <a:extLst/>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defRPr/>
            </a:pPr>
            <a:endParaRPr lang="zh-TW" altLang="en-US">
              <a:solidFill>
                <a:srgbClr val="000000"/>
              </a:solidFill>
              <a:latin typeface="Arial" charset="0"/>
              <a:cs typeface="Arial" charset="0"/>
            </a:endParaRPr>
          </a:p>
        </p:txBody>
      </p:sp>
    </p:spTree>
    <p:extLst>
      <p:ext uri="{BB962C8B-B14F-4D97-AF65-F5344CB8AC3E}">
        <p14:creationId xmlns:p14="http://schemas.microsoft.com/office/powerpoint/2010/main" val="1802112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a:xfrm>
            <a:off x="1421056" y="-24583"/>
            <a:ext cx="7886700" cy="1325563"/>
          </a:xfrm>
        </p:spPr>
        <p:txBody>
          <a:bodyPr/>
          <a:lstStyle/>
          <a:p>
            <a:r>
              <a:rPr lang="zh-TW" altLang="en-US" dirty="0"/>
              <a:t>名詞解釋</a:t>
            </a:r>
            <a:r>
              <a:rPr lang="en-US" altLang="zh-TW" dirty="0"/>
              <a:t>-</a:t>
            </a:r>
            <a:r>
              <a:rPr lang="zh-TW" altLang="en-US" dirty="0"/>
              <a:t>鑑別度</a:t>
            </a:r>
          </a:p>
        </p:txBody>
      </p:sp>
      <p:sp>
        <p:nvSpPr>
          <p:cNvPr id="3" name="內容版面配置區 2"/>
          <p:cNvSpPr>
            <a:spLocks noGrp="1"/>
          </p:cNvSpPr>
          <p:nvPr>
            <p:ph idx="1"/>
          </p:nvPr>
        </p:nvSpPr>
        <p:spPr>
          <a:xfrm>
            <a:off x="1879600" y="4146605"/>
            <a:ext cx="9469120" cy="2662336"/>
          </a:xfrm>
        </p:spPr>
        <p:txBody>
          <a:bodyPr>
            <a:normAutofit/>
          </a:bodyPr>
          <a:lstStyle/>
          <a:p>
            <a:r>
              <a:rPr lang="zh-TW" altLang="en-US" b="1" dirty="0">
                <a:solidFill>
                  <a:srgbClr val="FF0000"/>
                </a:solidFill>
              </a:rPr>
              <a:t>鑑別度＝</a:t>
            </a:r>
            <a:r>
              <a:rPr lang="zh-TW" altLang="en-US" b="1" dirty="0"/>
              <a:t>高分組的試題答對率－低分組的試題答對率。</a:t>
            </a:r>
            <a:endParaRPr lang="en-US" altLang="zh-TW" b="1" dirty="0"/>
          </a:p>
          <a:p>
            <a:pPr marL="720000" indent="0">
              <a:buNone/>
            </a:pPr>
            <a:r>
              <a:rPr lang="en-US" altLang="zh-TW" sz="2400" dirty="0">
                <a:latin typeface="微軟正黑體" panose="020B0604030504040204" pitchFamily="34" charset="-120"/>
                <a:ea typeface="微軟正黑體" panose="020B0604030504040204" pitchFamily="34" charset="-120"/>
              </a:rPr>
              <a:t>0.40</a:t>
            </a:r>
            <a:r>
              <a:rPr lang="zh-TW" altLang="en-US" sz="2400" dirty="0">
                <a:latin typeface="微軟正黑體" panose="020B0604030504040204" pitchFamily="34" charset="-120"/>
                <a:ea typeface="微軟正黑體" panose="020B0604030504040204" pitchFamily="34" charset="-120"/>
              </a:rPr>
              <a:t>以上    ：試題品質非常優秀；</a:t>
            </a:r>
            <a:endParaRPr lang="en-US" altLang="zh-TW" sz="2400" dirty="0">
              <a:latin typeface="微軟正黑體" panose="020B0604030504040204" pitchFamily="34" charset="-120"/>
              <a:ea typeface="微軟正黑體" panose="020B0604030504040204" pitchFamily="34" charset="-120"/>
            </a:endParaRPr>
          </a:p>
          <a:p>
            <a:pPr marL="720000" indent="0">
              <a:buNone/>
            </a:pPr>
            <a:r>
              <a:rPr lang="en-US" altLang="zh-TW" sz="2400" dirty="0">
                <a:latin typeface="微軟正黑體" panose="020B0604030504040204" pitchFamily="34" charset="-120"/>
                <a:ea typeface="微軟正黑體" panose="020B0604030504040204" pitchFamily="34" charset="-120"/>
              </a:rPr>
              <a:t>0.30</a:t>
            </a:r>
            <a:r>
              <a:rPr lang="zh-TW" altLang="en-US" sz="2400" dirty="0">
                <a:latin typeface="微軟正黑體" panose="020B0604030504040204" pitchFamily="34" charset="-120"/>
                <a:ea typeface="微軟正黑體" panose="020B0604030504040204" pitchFamily="34" charset="-120"/>
              </a:rPr>
              <a:t>～</a:t>
            </a:r>
            <a:r>
              <a:rPr lang="en-US" altLang="zh-TW" sz="2400" dirty="0">
                <a:latin typeface="微軟正黑體" panose="020B0604030504040204" pitchFamily="34" charset="-120"/>
                <a:ea typeface="微軟正黑體" panose="020B0604030504040204" pitchFamily="34" charset="-120"/>
              </a:rPr>
              <a:t>0.39</a:t>
            </a:r>
            <a:r>
              <a:rPr lang="zh-TW" altLang="en-US" sz="2400" dirty="0">
                <a:latin typeface="微軟正黑體" panose="020B0604030504040204" pitchFamily="34" charset="-120"/>
                <a:ea typeface="微軟正黑體" panose="020B0604030504040204" pitchFamily="34" charset="-120"/>
              </a:rPr>
              <a:t>：優良，但可能需要修改；</a:t>
            </a:r>
          </a:p>
          <a:p>
            <a:pPr marL="720000" indent="0">
              <a:buNone/>
            </a:pPr>
            <a:r>
              <a:rPr lang="en-US" altLang="zh-TW" sz="2400" dirty="0">
                <a:latin typeface="微軟正黑體" panose="020B0604030504040204" pitchFamily="34" charset="-120"/>
                <a:ea typeface="微軟正黑體" panose="020B0604030504040204" pitchFamily="34" charset="-120"/>
              </a:rPr>
              <a:t>0.20</a:t>
            </a:r>
            <a:r>
              <a:rPr lang="zh-TW" altLang="en-US" sz="2400" dirty="0">
                <a:latin typeface="微軟正黑體" panose="020B0604030504040204" pitchFamily="34" charset="-120"/>
                <a:ea typeface="微軟正黑體" panose="020B0604030504040204" pitchFamily="34" charset="-120"/>
              </a:rPr>
              <a:t>～</a:t>
            </a:r>
            <a:r>
              <a:rPr lang="en-US" altLang="zh-TW" sz="2400" dirty="0">
                <a:latin typeface="微軟正黑體" panose="020B0604030504040204" pitchFamily="34" charset="-120"/>
                <a:ea typeface="微軟正黑體" panose="020B0604030504040204" pitchFamily="34" charset="-120"/>
              </a:rPr>
              <a:t>0.29</a:t>
            </a:r>
            <a:r>
              <a:rPr lang="zh-TW" altLang="en-US" sz="2400" dirty="0">
                <a:latin typeface="微軟正黑體" panose="020B0604030504040204" pitchFamily="34" charset="-120"/>
                <a:ea typeface="微軟正黑體" panose="020B0604030504040204" pitchFamily="34" charset="-120"/>
              </a:rPr>
              <a:t>：尚可，但通常需要修改；</a:t>
            </a:r>
          </a:p>
          <a:p>
            <a:pPr marL="720000" indent="0">
              <a:buNone/>
            </a:pPr>
            <a:r>
              <a:rPr lang="en-US" altLang="zh-TW" sz="2400" dirty="0">
                <a:latin typeface="微軟正黑體" panose="020B0604030504040204" pitchFamily="34" charset="-120"/>
                <a:ea typeface="微軟正黑體" panose="020B0604030504040204" pitchFamily="34" charset="-120"/>
              </a:rPr>
              <a:t>0.19</a:t>
            </a:r>
            <a:r>
              <a:rPr lang="zh-TW" altLang="en-US" sz="2400" dirty="0">
                <a:latin typeface="微軟正黑體" panose="020B0604030504040204" pitchFamily="34" charset="-120"/>
                <a:ea typeface="微軟正黑體" panose="020B0604030504040204" pitchFamily="34" charset="-120"/>
              </a:rPr>
              <a:t>以下：劣，需要淘汰或</a:t>
            </a:r>
            <a:r>
              <a:rPr lang="zh-TW" altLang="en-US" sz="2000" dirty="0">
                <a:latin typeface="微軟正黑體" panose="020B0604030504040204" pitchFamily="34" charset="-120"/>
                <a:ea typeface="微軟正黑體" panose="020B0604030504040204" pitchFamily="34" charset="-120"/>
              </a:rPr>
              <a:t>修改。</a:t>
            </a:r>
            <a:endParaRPr lang="en-US" altLang="zh-TW" sz="2000" dirty="0">
              <a:latin typeface="微軟正黑體" panose="020B0604030504040204" pitchFamily="34" charset="-120"/>
              <a:ea typeface="微軟正黑體" panose="020B0604030504040204" pitchFamily="34" charset="-120"/>
            </a:endParaRPr>
          </a:p>
        </p:txBody>
      </p:sp>
      <p:pic>
        <p:nvPicPr>
          <p:cNvPr id="4" name="內容版面配置區 3"/>
          <p:cNvPicPr>
            <a:picLocks noChangeAspect="1"/>
          </p:cNvPicPr>
          <p:nvPr/>
        </p:nvPicPr>
        <p:blipFill rotWithShape="1">
          <a:blip r:embed="rId2"/>
          <a:srcRect t="59123"/>
          <a:stretch/>
        </p:blipFill>
        <p:spPr bwMode="auto">
          <a:xfrm>
            <a:off x="1421056" y="1016001"/>
            <a:ext cx="9582223" cy="3130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圓角矩形 5"/>
          <p:cNvSpPr/>
          <p:nvPr/>
        </p:nvSpPr>
        <p:spPr bwMode="auto">
          <a:xfrm>
            <a:off x="8671913" y="1448592"/>
            <a:ext cx="1008112" cy="469794"/>
          </a:xfrm>
          <a:prstGeom prst="roundRect">
            <a:avLst/>
          </a:prstGeom>
          <a:noFill/>
          <a:ln w="57150">
            <a:headEnd type="none" w="med" len="med"/>
            <a:tailEnd type="none" w="med" len="med"/>
          </a:ln>
          <a:extLst/>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defRPr/>
            </a:pPr>
            <a:endParaRPr lang="zh-TW" altLang="en-US">
              <a:solidFill>
                <a:srgbClr val="000000"/>
              </a:solidFill>
              <a:latin typeface="Arial" charset="0"/>
              <a:cs typeface="Arial" charset="0"/>
            </a:endParaRPr>
          </a:p>
        </p:txBody>
      </p:sp>
      <p:sp>
        <p:nvSpPr>
          <p:cNvPr id="8" name="圓角矩形 7"/>
          <p:cNvSpPr/>
          <p:nvPr/>
        </p:nvSpPr>
        <p:spPr bwMode="auto">
          <a:xfrm>
            <a:off x="6954955" y="2827992"/>
            <a:ext cx="835207" cy="936104"/>
          </a:xfrm>
          <a:prstGeom prst="roundRect">
            <a:avLst/>
          </a:prstGeom>
          <a:noFill/>
          <a:ln w="57150">
            <a:headEnd type="none" w="med" len="med"/>
            <a:tailEnd type="none" w="med" len="med"/>
          </a:ln>
          <a:extLst/>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defRPr/>
            </a:pPr>
            <a:endParaRPr lang="zh-TW" altLang="en-US">
              <a:solidFill>
                <a:srgbClr val="000000"/>
              </a:solidFill>
              <a:latin typeface="Arial" charset="0"/>
              <a:cs typeface="Arial" charset="0"/>
            </a:endParaRPr>
          </a:p>
        </p:txBody>
      </p:sp>
    </p:spTree>
    <p:extLst>
      <p:ext uri="{BB962C8B-B14F-4D97-AF65-F5344CB8AC3E}">
        <p14:creationId xmlns:p14="http://schemas.microsoft.com/office/powerpoint/2010/main" val="3698051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677335" y="525517"/>
            <a:ext cx="11024930" cy="859604"/>
          </a:xfrm>
        </p:spPr>
        <p:txBody>
          <a:bodyPr>
            <a:normAutofit/>
          </a:bodyPr>
          <a:lstStyle/>
          <a:p>
            <a:pPr algn="ctr"/>
            <a:r>
              <a:rPr lang="zh-TW" altLang="zh-TW" b="1" dirty="0">
                <a:solidFill>
                  <a:srgbClr val="1302F4"/>
                </a:solidFill>
                <a:latin typeface="微軟正黑體" pitchFamily="34" charset="-120"/>
                <a:ea typeface="微軟正黑體" pitchFamily="34" charset="-120"/>
              </a:rPr>
              <a:t>數學學力檢測</a:t>
            </a:r>
            <a:r>
              <a:rPr lang="zh-TW" altLang="en-US" b="1" dirty="0">
                <a:latin typeface="微軟正黑體" pitchFamily="34" charset="-120"/>
                <a:ea typeface="微軟正黑體" pitchFamily="34" charset="-120"/>
              </a:rPr>
              <a:t>試題</a:t>
            </a:r>
            <a:r>
              <a:rPr lang="zh-TW" altLang="zh-TW" b="1" dirty="0">
                <a:latin typeface="微軟正黑體" pitchFamily="34" charset="-120"/>
                <a:ea typeface="微軟正黑體" pitchFamily="34" charset="-120"/>
              </a:rPr>
              <a:t>參數</a:t>
            </a:r>
            <a:r>
              <a:rPr lang="zh-TW" altLang="zh-TW" b="1" dirty="0">
                <a:solidFill>
                  <a:srgbClr val="FF0000"/>
                </a:solidFill>
                <a:latin typeface="微軟正黑體" pitchFamily="34" charset="-120"/>
                <a:ea typeface="微軟正黑體" pitchFamily="34" charset="-120"/>
              </a:rPr>
              <a:t>名詞解釋</a:t>
            </a:r>
            <a:endParaRPr lang="zh-TW" altLang="en-US" b="1" dirty="0">
              <a:solidFill>
                <a:srgbClr val="FF0000"/>
              </a:solidFill>
              <a:latin typeface="微軟正黑體" pitchFamily="34" charset="-120"/>
              <a:ea typeface="微軟正黑體" pitchFamily="34" charset="-120"/>
            </a:endParaRPr>
          </a:p>
        </p:txBody>
      </p:sp>
      <p:graphicFrame>
        <p:nvGraphicFramePr>
          <p:cNvPr id="2" name="表格 1"/>
          <p:cNvGraphicFramePr>
            <a:graphicFrameLocks noGrp="1"/>
          </p:cNvGraphicFramePr>
          <p:nvPr>
            <p:extLst>
              <p:ext uri="{D42A27DB-BD31-4B8C-83A1-F6EECF244321}">
                <p14:modId xmlns:p14="http://schemas.microsoft.com/office/powerpoint/2010/main" val="1058930319"/>
              </p:ext>
            </p:extLst>
          </p:nvPr>
        </p:nvGraphicFramePr>
        <p:xfrm>
          <a:off x="488148" y="1895474"/>
          <a:ext cx="11214117" cy="4145280"/>
        </p:xfrm>
        <a:graphic>
          <a:graphicData uri="http://schemas.openxmlformats.org/drawingml/2006/table">
            <a:tbl>
              <a:tblPr firstRow="1" bandRow="1">
                <a:tableStyleId>{073A0DAA-6AF3-43AB-8588-CEC1D06C72B9}</a:tableStyleId>
              </a:tblPr>
              <a:tblGrid>
                <a:gridCol w="1067384">
                  <a:extLst>
                    <a:ext uri="{9D8B030D-6E8A-4147-A177-3AD203B41FA5}">
                      <a16:colId xmlns:a16="http://schemas.microsoft.com/office/drawing/2014/main" val="1692494077"/>
                    </a:ext>
                  </a:extLst>
                </a:gridCol>
                <a:gridCol w="2385848">
                  <a:extLst>
                    <a:ext uri="{9D8B030D-6E8A-4147-A177-3AD203B41FA5}">
                      <a16:colId xmlns:a16="http://schemas.microsoft.com/office/drawing/2014/main" val="1033780509"/>
                    </a:ext>
                  </a:extLst>
                </a:gridCol>
                <a:gridCol w="7760885">
                  <a:extLst>
                    <a:ext uri="{9D8B030D-6E8A-4147-A177-3AD203B41FA5}">
                      <a16:colId xmlns:a16="http://schemas.microsoft.com/office/drawing/2014/main" val="3458353053"/>
                    </a:ext>
                  </a:extLst>
                </a:gridCol>
              </a:tblGrid>
              <a:tr h="471032">
                <a:tc>
                  <a:txBody>
                    <a:bodyPr/>
                    <a:lstStyle/>
                    <a:p>
                      <a:pPr algn="ctr"/>
                      <a:r>
                        <a:rPr lang="zh-TW" altLang="en-US" sz="2800" dirty="0"/>
                        <a:t>編號</a:t>
                      </a:r>
                    </a:p>
                  </a:txBody>
                  <a:tcPr/>
                </a:tc>
                <a:tc>
                  <a:txBody>
                    <a:bodyPr/>
                    <a:lstStyle/>
                    <a:p>
                      <a:pPr algn="ctr"/>
                      <a:r>
                        <a:rPr lang="zh-TW" altLang="en-US" sz="2800" dirty="0"/>
                        <a:t>專有名詞</a:t>
                      </a:r>
                    </a:p>
                  </a:txBody>
                  <a:tcPr/>
                </a:tc>
                <a:tc>
                  <a:txBody>
                    <a:bodyPr/>
                    <a:lstStyle/>
                    <a:p>
                      <a:pPr algn="ctr"/>
                      <a:r>
                        <a:rPr lang="zh-TW" altLang="en-US" sz="2800" dirty="0"/>
                        <a:t>釋義</a:t>
                      </a:r>
                    </a:p>
                  </a:txBody>
                  <a:tcPr/>
                </a:tc>
                <a:extLst>
                  <a:ext uri="{0D108BD9-81ED-4DB2-BD59-A6C34878D82A}">
                    <a16:rowId xmlns:a16="http://schemas.microsoft.com/office/drawing/2014/main" val="1382558942"/>
                  </a:ext>
                </a:extLst>
              </a:tr>
              <a:tr h="858941">
                <a:tc>
                  <a:txBody>
                    <a:bodyPr/>
                    <a:lstStyle/>
                    <a:p>
                      <a:pPr algn="ctr"/>
                      <a:r>
                        <a:rPr lang="en-US" altLang="zh-TW" sz="3200" dirty="0">
                          <a:latin typeface="Times New Roman" panose="02020603050405020304" pitchFamily="18" charset="0"/>
                          <a:cs typeface="Times New Roman" panose="02020603050405020304" pitchFamily="18" charset="0"/>
                        </a:rPr>
                        <a:t>1</a:t>
                      </a:r>
                      <a:endParaRPr lang="zh-TW" altLang="en-US" sz="3200" dirty="0">
                        <a:latin typeface="Times New Roman" panose="02020603050405020304" pitchFamily="18" charset="0"/>
                        <a:cs typeface="Times New Roman" panose="02020603050405020304" pitchFamily="18" charset="0"/>
                      </a:endParaRPr>
                    </a:p>
                  </a:txBody>
                  <a:tcPr anchor="ctr"/>
                </a:tc>
                <a:tc>
                  <a:txBody>
                    <a:bodyPr/>
                    <a:lstStyle/>
                    <a:p>
                      <a:r>
                        <a:rPr lang="zh-TW" altLang="zh-TW" sz="2800" b="1" dirty="0">
                          <a:solidFill>
                            <a:srgbClr val="1302F4"/>
                          </a:solidFill>
                        </a:rPr>
                        <a:t>高分組</a:t>
                      </a:r>
                      <a:r>
                        <a:rPr lang="zh-TW" altLang="en-US" sz="2800" b="1" dirty="0">
                          <a:solidFill>
                            <a:srgbClr val="0070C0"/>
                          </a:solidFill>
                        </a:rPr>
                        <a:t>答對率</a:t>
                      </a:r>
                      <a:endParaRPr lang="zh-TW" altLang="en-US" sz="2800" dirty="0"/>
                    </a:p>
                  </a:txBody>
                  <a:tcPr anchor="ctr"/>
                </a:tc>
                <a:tc>
                  <a:txBody>
                    <a:bodyPr/>
                    <a:lstStyle/>
                    <a:p>
                      <a:r>
                        <a:rPr lang="zh-TW" altLang="zh-TW" sz="2800" dirty="0"/>
                        <a:t>參與測驗有效樣本</a:t>
                      </a:r>
                      <a:r>
                        <a:rPr lang="zh-TW" altLang="zh-TW" sz="2800" b="1" dirty="0">
                          <a:solidFill>
                            <a:srgbClr val="1302F4"/>
                          </a:solidFill>
                          <a:latin typeface="Times New Roman" panose="02020603050405020304" pitchFamily="18" charset="0"/>
                          <a:cs typeface="Times New Roman" panose="02020603050405020304" pitchFamily="18" charset="0"/>
                        </a:rPr>
                        <a:t>總分前</a:t>
                      </a:r>
                      <a:r>
                        <a:rPr lang="en-US" altLang="zh-TW" sz="2800" b="1" dirty="0">
                          <a:solidFill>
                            <a:srgbClr val="1302F4"/>
                          </a:solidFill>
                          <a:latin typeface="Times New Roman" panose="02020603050405020304" pitchFamily="18" charset="0"/>
                          <a:cs typeface="Times New Roman" panose="02020603050405020304" pitchFamily="18" charset="0"/>
                        </a:rPr>
                        <a:t>27%</a:t>
                      </a:r>
                      <a:r>
                        <a:rPr lang="zh-TW" altLang="zh-TW" sz="2800" dirty="0"/>
                        <a:t>，</a:t>
                      </a:r>
                      <a:r>
                        <a:rPr lang="zh-TW" altLang="zh-TW" sz="2800" b="1" dirty="0">
                          <a:solidFill>
                            <a:srgbClr val="0070C0"/>
                          </a:solidFill>
                        </a:rPr>
                        <a:t>答對該試題人數百分比</a:t>
                      </a:r>
                      <a:r>
                        <a:rPr lang="zh-TW" altLang="zh-TW" sz="2800" dirty="0"/>
                        <a:t>。</a:t>
                      </a:r>
                      <a:endParaRPr lang="zh-TW" altLang="en-US" sz="2800" dirty="0"/>
                    </a:p>
                  </a:txBody>
                  <a:tcPr/>
                </a:tc>
                <a:extLst>
                  <a:ext uri="{0D108BD9-81ED-4DB2-BD59-A6C34878D82A}">
                    <a16:rowId xmlns:a16="http://schemas.microsoft.com/office/drawing/2014/main" val="872877715"/>
                  </a:ext>
                </a:extLst>
              </a:tr>
              <a:tr h="858941">
                <a:tc>
                  <a:txBody>
                    <a:bodyPr/>
                    <a:lstStyle/>
                    <a:p>
                      <a:pPr algn="ctr"/>
                      <a:r>
                        <a:rPr lang="en-US" altLang="zh-TW" sz="3200" dirty="0">
                          <a:latin typeface="Times New Roman" panose="02020603050405020304" pitchFamily="18" charset="0"/>
                          <a:cs typeface="Times New Roman" panose="02020603050405020304" pitchFamily="18" charset="0"/>
                        </a:rPr>
                        <a:t>2</a:t>
                      </a:r>
                      <a:endParaRPr lang="zh-TW" altLang="en-US" sz="3200" dirty="0">
                        <a:latin typeface="Times New Roman" panose="02020603050405020304" pitchFamily="18" charset="0"/>
                        <a:cs typeface="Times New Roman" panose="02020603050405020304" pitchFamily="18" charset="0"/>
                      </a:endParaRPr>
                    </a:p>
                  </a:txBody>
                  <a:tcPr anchor="ctr"/>
                </a:tc>
                <a:tc>
                  <a:txBody>
                    <a:bodyPr/>
                    <a:lstStyle/>
                    <a:p>
                      <a:r>
                        <a:rPr lang="zh-TW" altLang="zh-TW" sz="2800" b="1" dirty="0">
                          <a:solidFill>
                            <a:srgbClr val="FF0000"/>
                          </a:solidFill>
                        </a:rPr>
                        <a:t>低分組</a:t>
                      </a:r>
                      <a:r>
                        <a:rPr lang="zh-TW" altLang="en-US" sz="2800" b="1" dirty="0">
                          <a:solidFill>
                            <a:srgbClr val="0070C0"/>
                          </a:solidFill>
                        </a:rPr>
                        <a:t>答對率</a:t>
                      </a:r>
                      <a:endParaRPr lang="zh-TW" altLang="en-US" sz="2800" dirty="0"/>
                    </a:p>
                  </a:txBody>
                  <a:tcPr anchor="ctr"/>
                </a:tc>
                <a:tc>
                  <a:txBody>
                    <a:bodyPr/>
                    <a:lstStyle/>
                    <a:p>
                      <a:r>
                        <a:rPr lang="zh-TW" altLang="zh-TW" sz="2800" dirty="0"/>
                        <a:t>參與測驗有效樣本</a:t>
                      </a:r>
                      <a:r>
                        <a:rPr lang="zh-TW" altLang="zh-TW" sz="2800" b="1" dirty="0">
                          <a:solidFill>
                            <a:srgbClr val="FF0000"/>
                          </a:solidFill>
                          <a:latin typeface="Times New Roman" panose="02020603050405020304" pitchFamily="18" charset="0"/>
                          <a:cs typeface="Times New Roman" panose="02020603050405020304" pitchFamily="18" charset="0"/>
                        </a:rPr>
                        <a:t>總分</a:t>
                      </a:r>
                      <a:r>
                        <a:rPr lang="zh-TW" altLang="en-US" sz="2800" b="1" dirty="0">
                          <a:solidFill>
                            <a:srgbClr val="FF0000"/>
                          </a:solidFill>
                          <a:latin typeface="Times New Roman" panose="02020603050405020304" pitchFamily="18" charset="0"/>
                          <a:cs typeface="Times New Roman" panose="02020603050405020304" pitchFamily="18" charset="0"/>
                        </a:rPr>
                        <a:t>後</a:t>
                      </a:r>
                      <a:r>
                        <a:rPr lang="en-US" altLang="zh-TW" sz="2800" b="1" dirty="0">
                          <a:solidFill>
                            <a:srgbClr val="FF0000"/>
                          </a:solidFill>
                          <a:latin typeface="Times New Roman" panose="02020603050405020304" pitchFamily="18" charset="0"/>
                          <a:cs typeface="Times New Roman" panose="02020603050405020304" pitchFamily="18" charset="0"/>
                        </a:rPr>
                        <a:t>27%</a:t>
                      </a:r>
                      <a:r>
                        <a:rPr lang="zh-TW" altLang="zh-TW" sz="2800" dirty="0"/>
                        <a:t>，</a:t>
                      </a:r>
                      <a:r>
                        <a:rPr lang="zh-TW" altLang="zh-TW" sz="2800" b="1" dirty="0">
                          <a:solidFill>
                            <a:srgbClr val="0070C0"/>
                          </a:solidFill>
                        </a:rPr>
                        <a:t>答對該試題人數百分比</a:t>
                      </a:r>
                      <a:r>
                        <a:rPr lang="zh-TW" altLang="zh-TW" sz="2800" dirty="0"/>
                        <a:t>。</a:t>
                      </a:r>
                      <a:endParaRPr lang="zh-TW" altLang="en-US" sz="2800" dirty="0"/>
                    </a:p>
                  </a:txBody>
                  <a:tcPr/>
                </a:tc>
                <a:extLst>
                  <a:ext uri="{0D108BD9-81ED-4DB2-BD59-A6C34878D82A}">
                    <a16:rowId xmlns:a16="http://schemas.microsoft.com/office/drawing/2014/main" val="3518619068"/>
                  </a:ext>
                </a:extLst>
              </a:tr>
              <a:tr h="526448">
                <a:tc>
                  <a:txBody>
                    <a:bodyPr/>
                    <a:lstStyle/>
                    <a:p>
                      <a:pPr algn="ctr"/>
                      <a:r>
                        <a:rPr lang="en-US" altLang="zh-TW" sz="3200" dirty="0">
                          <a:latin typeface="Times New Roman" panose="02020603050405020304" pitchFamily="18" charset="0"/>
                          <a:cs typeface="Times New Roman" panose="02020603050405020304" pitchFamily="18" charset="0"/>
                        </a:rPr>
                        <a:t>3</a:t>
                      </a:r>
                      <a:endParaRPr lang="zh-TW" altLang="en-US" sz="3200" dirty="0">
                        <a:latin typeface="Times New Roman" panose="02020603050405020304" pitchFamily="18" charset="0"/>
                        <a:cs typeface="Times New Roman" panose="02020603050405020304" pitchFamily="18" charset="0"/>
                      </a:endParaRPr>
                    </a:p>
                  </a:txBody>
                  <a:tcPr anchor="ctr"/>
                </a:tc>
                <a:tc>
                  <a:txBody>
                    <a:bodyPr/>
                    <a:lstStyle/>
                    <a:p>
                      <a:r>
                        <a:rPr lang="zh-TW" altLang="zh-TW" sz="2800" b="1" dirty="0">
                          <a:solidFill>
                            <a:srgbClr val="FF3399"/>
                          </a:solidFill>
                        </a:rPr>
                        <a:t>選項率</a:t>
                      </a:r>
                      <a:endParaRPr lang="zh-TW" altLang="en-US" sz="28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2800" dirty="0"/>
                        <a:t>參與測驗有效樣本於此試題</a:t>
                      </a:r>
                      <a:r>
                        <a:rPr lang="zh-TW" altLang="zh-TW" sz="2800" b="1" dirty="0">
                          <a:solidFill>
                            <a:srgbClr val="FF3399"/>
                          </a:solidFill>
                        </a:rPr>
                        <a:t>選答各選項之比率</a:t>
                      </a:r>
                      <a:r>
                        <a:rPr lang="zh-TW" altLang="zh-TW" sz="2800" dirty="0"/>
                        <a:t>。</a:t>
                      </a:r>
                      <a:endParaRPr lang="en-US" altLang="zh-TW" sz="2800" dirty="0"/>
                    </a:p>
                  </a:txBody>
                  <a:tcPr/>
                </a:tc>
                <a:extLst>
                  <a:ext uri="{0D108BD9-81ED-4DB2-BD59-A6C34878D82A}">
                    <a16:rowId xmlns:a16="http://schemas.microsoft.com/office/drawing/2014/main" val="2079916869"/>
                  </a:ext>
                </a:extLst>
              </a:tr>
              <a:tr h="526448">
                <a:tc>
                  <a:txBody>
                    <a:bodyPr/>
                    <a:lstStyle/>
                    <a:p>
                      <a:pPr algn="ctr"/>
                      <a:r>
                        <a:rPr lang="en-US" altLang="zh-TW" sz="3200" dirty="0">
                          <a:latin typeface="Times New Roman" panose="02020603050405020304" pitchFamily="18" charset="0"/>
                          <a:cs typeface="Times New Roman" panose="02020603050405020304" pitchFamily="18" charset="0"/>
                        </a:rPr>
                        <a:t>4</a:t>
                      </a:r>
                      <a:endParaRPr lang="zh-TW" altLang="en-US" sz="3200" dirty="0">
                        <a:latin typeface="Times New Roman" panose="02020603050405020304" pitchFamily="18" charset="0"/>
                        <a:cs typeface="Times New Roman" panose="02020603050405020304" pitchFamily="18" charset="0"/>
                      </a:endParaRPr>
                    </a:p>
                  </a:txBody>
                  <a:tcPr anchor="ctr"/>
                </a:tc>
                <a:tc>
                  <a:txBody>
                    <a:bodyPr/>
                    <a:lstStyle/>
                    <a:p>
                      <a:r>
                        <a:rPr lang="zh-TW" altLang="zh-TW" sz="2800" b="1" dirty="0">
                          <a:solidFill>
                            <a:srgbClr val="003300"/>
                          </a:solidFill>
                        </a:rPr>
                        <a:t>通過率</a:t>
                      </a:r>
                      <a:endParaRPr lang="zh-TW" altLang="en-US" sz="2800"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zh-TW" sz="2800" dirty="0"/>
                        <a:t>參與測驗有效樣本之</a:t>
                      </a:r>
                      <a:r>
                        <a:rPr lang="zh-TW" altLang="zh-TW" sz="2800" b="1" dirty="0">
                          <a:solidFill>
                            <a:srgbClr val="003300"/>
                          </a:solidFill>
                        </a:rPr>
                        <a:t>試題答對率</a:t>
                      </a:r>
                      <a:r>
                        <a:rPr lang="zh-TW" altLang="zh-TW" sz="2800" dirty="0"/>
                        <a:t>。</a:t>
                      </a:r>
                      <a:endParaRPr lang="en-US" altLang="zh-TW" sz="2800" dirty="0"/>
                    </a:p>
                  </a:txBody>
                  <a:tcPr/>
                </a:tc>
                <a:extLst>
                  <a:ext uri="{0D108BD9-81ED-4DB2-BD59-A6C34878D82A}">
                    <a16:rowId xmlns:a16="http://schemas.microsoft.com/office/drawing/2014/main" val="2215883132"/>
                  </a:ext>
                </a:extLst>
              </a:tr>
              <a:tr h="526448">
                <a:tc>
                  <a:txBody>
                    <a:bodyPr/>
                    <a:lstStyle/>
                    <a:p>
                      <a:pPr algn="ctr"/>
                      <a:r>
                        <a:rPr lang="en-US" altLang="zh-TW" sz="3200" dirty="0">
                          <a:latin typeface="Times New Roman" panose="02020603050405020304" pitchFamily="18" charset="0"/>
                          <a:cs typeface="Times New Roman" panose="02020603050405020304" pitchFamily="18" charset="0"/>
                        </a:rPr>
                        <a:t>5</a:t>
                      </a:r>
                      <a:endParaRPr lang="zh-TW" altLang="en-US" sz="3200" dirty="0">
                        <a:latin typeface="Times New Roman" panose="02020603050405020304" pitchFamily="18" charset="0"/>
                        <a:cs typeface="Times New Roman" panose="02020603050405020304" pitchFamily="18" charset="0"/>
                      </a:endParaRPr>
                    </a:p>
                  </a:txBody>
                  <a:tcPr anchor="ctr"/>
                </a:tc>
                <a:tc>
                  <a:txBody>
                    <a:bodyPr/>
                    <a:lstStyle/>
                    <a:p>
                      <a:r>
                        <a:rPr lang="zh-TW" altLang="zh-TW" sz="2800" b="1" dirty="0">
                          <a:solidFill>
                            <a:srgbClr val="7030A0"/>
                          </a:solidFill>
                        </a:rPr>
                        <a:t>鑑別度</a:t>
                      </a:r>
                      <a:endParaRPr lang="zh-TW" altLang="en-US" sz="2800"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zh-TW" sz="2800" b="1" dirty="0">
                          <a:solidFill>
                            <a:srgbClr val="1302F4"/>
                          </a:solidFill>
                        </a:rPr>
                        <a:t>高分組試題</a:t>
                      </a:r>
                      <a:r>
                        <a:rPr lang="zh-TW" altLang="zh-TW" sz="2800" b="1" u="sng" dirty="0">
                          <a:solidFill>
                            <a:srgbClr val="1302F4"/>
                          </a:solidFill>
                        </a:rPr>
                        <a:t>答對率</a:t>
                      </a:r>
                      <a:r>
                        <a:rPr lang="zh-TW" altLang="en-US" sz="2800" dirty="0">
                          <a:latin typeface="新細明體"/>
                          <a:ea typeface="新細明體"/>
                        </a:rPr>
                        <a:t>－</a:t>
                      </a:r>
                      <a:r>
                        <a:rPr lang="zh-TW" altLang="zh-TW" sz="2800" b="1" dirty="0">
                          <a:solidFill>
                            <a:srgbClr val="FF0000"/>
                          </a:solidFill>
                        </a:rPr>
                        <a:t>低分組試題</a:t>
                      </a:r>
                      <a:r>
                        <a:rPr lang="zh-TW" altLang="zh-TW" sz="2800" b="1" u="sng" dirty="0">
                          <a:solidFill>
                            <a:srgbClr val="FF0000"/>
                          </a:solidFill>
                        </a:rPr>
                        <a:t>答對率</a:t>
                      </a:r>
                      <a:r>
                        <a:rPr lang="zh-TW" altLang="zh-TW" sz="2800" dirty="0"/>
                        <a:t>。</a:t>
                      </a:r>
                    </a:p>
                  </a:txBody>
                  <a:tcPr/>
                </a:tc>
                <a:extLst>
                  <a:ext uri="{0D108BD9-81ED-4DB2-BD59-A6C34878D82A}">
                    <a16:rowId xmlns:a16="http://schemas.microsoft.com/office/drawing/2014/main" val="3056029711"/>
                  </a:ext>
                </a:extLst>
              </a:tr>
            </a:tbl>
          </a:graphicData>
        </a:graphic>
      </p:graphicFrame>
    </p:spTree>
    <p:extLst>
      <p:ext uri="{BB962C8B-B14F-4D97-AF65-F5344CB8AC3E}">
        <p14:creationId xmlns:p14="http://schemas.microsoft.com/office/powerpoint/2010/main" val="2666340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1910851" y="869636"/>
            <a:ext cx="6861567" cy="722780"/>
          </a:xfrm>
        </p:spPr>
        <p:txBody>
          <a:bodyPr>
            <a:normAutofit fontScale="90000"/>
          </a:bodyPr>
          <a:lstStyle/>
          <a:p>
            <a:r>
              <a:rPr lang="zh-TW" altLang="en-US" b="1" dirty="0">
                <a:solidFill>
                  <a:schemeClr val="tx1"/>
                </a:solidFill>
                <a:latin typeface="微軟正黑體" pitchFamily="34" charset="-120"/>
                <a:ea typeface="微軟正黑體" pitchFamily="34" charset="-120"/>
              </a:rPr>
              <a:t>三年級</a:t>
            </a:r>
            <a:r>
              <a:rPr lang="zh-TW" altLang="en-US" b="1" dirty="0">
                <a:solidFill>
                  <a:srgbClr val="1302F4"/>
                </a:solidFill>
                <a:latin typeface="微軟正黑體" pitchFamily="34" charset="-120"/>
                <a:ea typeface="微軟正黑體" pitchFamily="34" charset="-120"/>
              </a:rPr>
              <a:t>數學</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評量架構</a:t>
            </a:r>
            <a:r>
              <a:rPr lang="zh-TW" altLang="en-US" b="1" dirty="0">
                <a:solidFill>
                  <a:schemeClr val="tx1"/>
                </a:solidFill>
                <a:latin typeface="微軟正黑體" pitchFamily="34" charset="-120"/>
                <a:ea typeface="微軟正黑體" pitchFamily="34" charset="-120"/>
              </a:rPr>
              <a:t>與</a:t>
            </a:r>
            <a:r>
              <a:rPr lang="zh-TW" altLang="en-US" b="1" dirty="0">
                <a:solidFill>
                  <a:srgbClr val="FF0000"/>
                </a:solidFill>
                <a:latin typeface="微軟正黑體" pitchFamily="34" charset="-120"/>
                <a:ea typeface="微軟正黑體" pitchFamily="34" charset="-120"/>
              </a:rPr>
              <a:t>結果</a:t>
            </a:r>
          </a:p>
        </p:txBody>
      </p:sp>
      <p:graphicFrame>
        <p:nvGraphicFramePr>
          <p:cNvPr id="6" name="表格 5"/>
          <p:cNvGraphicFramePr>
            <a:graphicFrameLocks noGrp="1"/>
          </p:cNvGraphicFramePr>
          <p:nvPr/>
        </p:nvGraphicFramePr>
        <p:xfrm>
          <a:off x="1781109" y="2028813"/>
          <a:ext cx="6428712" cy="3333098"/>
        </p:xfrm>
        <a:graphic>
          <a:graphicData uri="http://schemas.openxmlformats.org/drawingml/2006/table">
            <a:tbl>
              <a:tblPr firstRow="1" firstCol="1" bandRow="1"/>
              <a:tblGrid>
                <a:gridCol w="1376889">
                  <a:extLst>
                    <a:ext uri="{9D8B030D-6E8A-4147-A177-3AD203B41FA5}">
                      <a16:colId xmlns:a16="http://schemas.microsoft.com/office/drawing/2014/main" val="2968274753"/>
                    </a:ext>
                  </a:extLst>
                </a:gridCol>
                <a:gridCol w="1683941">
                  <a:extLst>
                    <a:ext uri="{9D8B030D-6E8A-4147-A177-3AD203B41FA5}">
                      <a16:colId xmlns:a16="http://schemas.microsoft.com/office/drawing/2014/main" val="2934969743"/>
                    </a:ext>
                  </a:extLst>
                </a:gridCol>
                <a:gridCol w="1683941">
                  <a:extLst>
                    <a:ext uri="{9D8B030D-6E8A-4147-A177-3AD203B41FA5}">
                      <a16:colId xmlns:a16="http://schemas.microsoft.com/office/drawing/2014/main" val="1964870965"/>
                    </a:ext>
                  </a:extLst>
                </a:gridCol>
                <a:gridCol w="1683941">
                  <a:extLst>
                    <a:ext uri="{9D8B030D-6E8A-4147-A177-3AD203B41FA5}">
                      <a16:colId xmlns:a16="http://schemas.microsoft.com/office/drawing/2014/main" val="2601895305"/>
                    </a:ext>
                  </a:extLst>
                </a:gridCol>
              </a:tblGrid>
              <a:tr h="609362">
                <a:tc>
                  <a:txBody>
                    <a:bodyPr/>
                    <a:lstStyle/>
                    <a:p>
                      <a:pPr algn="r">
                        <a:spcAft>
                          <a:spcPts val="0"/>
                        </a:spcAft>
                      </a:pPr>
                      <a:r>
                        <a:rPr lang="zh-TW" altLang="en-US" sz="1500" b="1" kern="1200" dirty="0">
                          <a:solidFill>
                            <a:schemeClr val="dk1"/>
                          </a:solidFill>
                          <a:latin typeface="+mn-lt"/>
                          <a:ea typeface="+mn-ea"/>
                          <a:cs typeface="+mn-cs"/>
                        </a:rPr>
                        <a:t>認知向度</a:t>
                      </a:r>
                      <a:endParaRPr lang="en-US" altLang="zh-TW" sz="1500" b="1" kern="1200" dirty="0">
                        <a:solidFill>
                          <a:schemeClr val="dk1"/>
                        </a:solidFill>
                        <a:latin typeface="+mn-lt"/>
                        <a:ea typeface="+mn-ea"/>
                        <a:cs typeface="+mn-cs"/>
                      </a:endParaRPr>
                    </a:p>
                    <a:p>
                      <a:pPr algn="l">
                        <a:spcAft>
                          <a:spcPts val="0"/>
                        </a:spcAft>
                      </a:pPr>
                      <a:r>
                        <a:rPr lang="zh-TW" altLang="en-US" sz="1500" b="1" kern="1200" dirty="0">
                          <a:solidFill>
                            <a:schemeClr val="dk1"/>
                          </a:solidFill>
                          <a:latin typeface="+mn-lt"/>
                          <a:ea typeface="+mn-ea"/>
                          <a:cs typeface="+mn-cs"/>
                        </a:rPr>
                        <a:t>知識向度</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ctr">
                        <a:spcAft>
                          <a:spcPts val="0"/>
                        </a:spcAft>
                      </a:pPr>
                      <a:r>
                        <a:rPr lang="zh-TW" sz="2100" b="1" kern="1200" dirty="0">
                          <a:solidFill>
                            <a:schemeClr val="dk1"/>
                          </a:solidFill>
                          <a:latin typeface="+mn-lt"/>
                          <a:ea typeface="+mn-ea"/>
                          <a:cs typeface="+mn-cs"/>
                        </a:rPr>
                        <a:t>概念理解</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2100" b="1" kern="1200" dirty="0">
                          <a:solidFill>
                            <a:schemeClr val="dk1"/>
                          </a:solidFill>
                          <a:latin typeface="+mn-lt"/>
                          <a:ea typeface="+mn-ea"/>
                          <a:cs typeface="+mn-cs"/>
                        </a:rPr>
                        <a:t>程序執行</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99"/>
                    </a:solidFill>
                  </a:tcPr>
                </a:tc>
                <a:tc>
                  <a:txBody>
                    <a:bodyPr/>
                    <a:lstStyle/>
                    <a:p>
                      <a:pPr algn="ctr">
                        <a:spcAft>
                          <a:spcPts val="0"/>
                        </a:spcAft>
                      </a:pPr>
                      <a:r>
                        <a:rPr lang="zh-TW" sz="2100" b="1" kern="1200" dirty="0">
                          <a:solidFill>
                            <a:schemeClr val="dk1"/>
                          </a:solidFill>
                          <a:latin typeface="+mn-lt"/>
                          <a:ea typeface="+mn-ea"/>
                          <a:cs typeface="+mn-cs"/>
                        </a:rPr>
                        <a:t>解題思考</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76921956"/>
                  </a:ext>
                </a:extLst>
              </a:tr>
              <a:tr h="907912">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2</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2</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6</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8149540"/>
                  </a:ext>
                </a:extLst>
              </a:tr>
              <a:tr h="907912">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0</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4</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2898314"/>
                  </a:ext>
                </a:extLst>
              </a:tr>
              <a:tr h="907912">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8</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0</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2</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8338475"/>
                  </a:ext>
                </a:extLst>
              </a:tr>
            </a:tbl>
          </a:graphicData>
        </a:graphic>
      </p:graphicFrame>
      <p:graphicFrame>
        <p:nvGraphicFramePr>
          <p:cNvPr id="4" name="表格 3"/>
          <p:cNvGraphicFramePr>
            <a:graphicFrameLocks noGrp="1"/>
          </p:cNvGraphicFramePr>
          <p:nvPr/>
        </p:nvGraphicFramePr>
        <p:xfrm>
          <a:off x="8304412" y="2028814"/>
          <a:ext cx="2165132" cy="3333097"/>
        </p:xfrm>
        <a:graphic>
          <a:graphicData uri="http://schemas.openxmlformats.org/drawingml/2006/table">
            <a:tbl>
              <a:tblPr firstRow="1" bandRow="1">
                <a:tableStyleId>{5C22544A-7EE6-4342-B048-85BDC9FD1C3A}</a:tableStyleId>
              </a:tblPr>
              <a:tblGrid>
                <a:gridCol w="1082566">
                  <a:extLst>
                    <a:ext uri="{9D8B030D-6E8A-4147-A177-3AD203B41FA5}">
                      <a16:colId xmlns:a16="http://schemas.microsoft.com/office/drawing/2014/main" val="1296037408"/>
                    </a:ext>
                  </a:extLst>
                </a:gridCol>
                <a:gridCol w="1082566">
                  <a:extLst>
                    <a:ext uri="{9D8B030D-6E8A-4147-A177-3AD203B41FA5}">
                      <a16:colId xmlns:a16="http://schemas.microsoft.com/office/drawing/2014/main" val="1224145360"/>
                    </a:ext>
                  </a:extLst>
                </a:gridCol>
              </a:tblGrid>
              <a:tr h="1396749">
                <a:tc>
                  <a:txBody>
                    <a:bodyPr/>
                    <a:lstStyle/>
                    <a:p>
                      <a:pPr marL="0" algn="ctr" defTabSz="457200" rtl="0" eaLnBrk="1" latinLnBrk="0" hangingPunct="1">
                        <a:spcAft>
                          <a:spcPts val="0"/>
                        </a:spcAft>
                      </a:pPr>
                      <a:r>
                        <a:rPr lang="zh-TW" altLang="en-US" sz="2100" b="1" kern="1200" dirty="0">
                          <a:solidFill>
                            <a:schemeClr val="dk1"/>
                          </a:solidFill>
                          <a:latin typeface="+mn-lt"/>
                          <a:ea typeface="+mn-ea"/>
                          <a:cs typeface="+mn-cs"/>
                        </a:rPr>
                        <a:t>作答</a:t>
                      </a:r>
                      <a:endParaRPr lang="en-US" altLang="zh-TW" sz="2100" b="1" kern="1200" dirty="0">
                        <a:solidFill>
                          <a:schemeClr val="dk1"/>
                        </a:solidFill>
                        <a:latin typeface="+mn-lt"/>
                        <a:ea typeface="+mn-ea"/>
                        <a:cs typeface="+mn-cs"/>
                      </a:endParaRPr>
                    </a:p>
                    <a:p>
                      <a:pPr marL="0" algn="ctr" defTabSz="457200" rtl="0" eaLnBrk="1" latinLnBrk="0" hangingPunct="1">
                        <a:spcAft>
                          <a:spcPts val="0"/>
                        </a:spcAft>
                      </a:pPr>
                      <a:r>
                        <a:rPr lang="zh-TW" altLang="en-US" sz="2100" b="1" kern="1200" dirty="0">
                          <a:solidFill>
                            <a:schemeClr val="dk1"/>
                          </a:solidFill>
                          <a:latin typeface="+mn-lt"/>
                          <a:ea typeface="+mn-ea"/>
                          <a:cs typeface="+mn-cs"/>
                        </a:rPr>
                        <a:t>人數</a:t>
                      </a:r>
                      <a:endParaRPr lang="en-US" altLang="zh-TW" sz="2100" b="1" kern="1200" dirty="0">
                        <a:solidFill>
                          <a:schemeClr val="dk1"/>
                        </a:solidFill>
                        <a:latin typeface="+mn-lt"/>
                        <a:ea typeface="+mn-ea"/>
                        <a:cs typeface="+mn-cs"/>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altLang="zh-TW" sz="2100" b="1" kern="1200" dirty="0">
                          <a:solidFill>
                            <a:schemeClr val="dk1"/>
                          </a:solidFill>
                          <a:latin typeface="Times New Roman" panose="02020603050405020304" pitchFamily="18" charset="0"/>
                          <a:ea typeface="+mn-ea"/>
                          <a:cs typeface="Times New Roman" panose="02020603050405020304" pitchFamily="18" charset="0"/>
                        </a:rPr>
                        <a:t>19783</a:t>
                      </a:r>
                      <a:endParaRPr lang="zh-TW" altLang="en-US" sz="21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376736743"/>
                  </a:ext>
                </a:extLst>
              </a:tr>
              <a:tr h="1047743">
                <a:tc>
                  <a:txBody>
                    <a:bodyPr/>
                    <a:lstStyle/>
                    <a:p>
                      <a:pPr marL="0" algn="ctr" defTabSz="457200" rtl="0" eaLnBrk="1" latinLnBrk="0" hangingPunct="1">
                        <a:spcAft>
                          <a:spcPts val="0"/>
                        </a:spcAft>
                      </a:pPr>
                      <a:r>
                        <a:rPr lang="zh-TW" altLang="en-US" sz="2100" b="1" kern="1200" dirty="0">
                          <a:solidFill>
                            <a:srgbClr val="FF0000"/>
                          </a:solidFill>
                          <a:latin typeface="+mn-lt"/>
                          <a:ea typeface="+mn-ea"/>
                          <a:cs typeface="+mn-cs"/>
                        </a:rPr>
                        <a:t>缺考率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algn="ctr" defTabSz="457200" rtl="0" eaLnBrk="1" latinLnBrk="0" hangingPunct="1">
                        <a:spcAft>
                          <a:spcPts val="0"/>
                        </a:spcAft>
                      </a:pPr>
                      <a:r>
                        <a:rPr lang="en-US" altLang="zh-TW" sz="2100" b="1" kern="1200" dirty="0">
                          <a:solidFill>
                            <a:srgbClr val="FF0000"/>
                          </a:solidFill>
                          <a:latin typeface="Times New Roman" panose="02020603050405020304" pitchFamily="18" charset="0"/>
                          <a:ea typeface="+mn-ea"/>
                          <a:cs typeface="Times New Roman" panose="02020603050405020304" pitchFamily="18" charset="0"/>
                        </a:rPr>
                        <a:t>1.5%</a:t>
                      </a:r>
                      <a:endParaRPr lang="zh-TW" altLang="en-US" sz="21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703949940"/>
                  </a:ext>
                </a:extLst>
              </a:tr>
              <a:tr h="888605">
                <a:tc>
                  <a:txBody>
                    <a:bodyPr/>
                    <a:lstStyle/>
                    <a:p>
                      <a:pPr marL="0" algn="ctr" defTabSz="457200" rtl="0" eaLnBrk="1" latinLnBrk="0" hangingPunct="1">
                        <a:spcAft>
                          <a:spcPts val="0"/>
                        </a:spcAft>
                      </a:pPr>
                      <a:r>
                        <a:rPr lang="zh-TW" altLang="en-US" sz="2100" b="1" kern="1200" dirty="0">
                          <a:solidFill>
                            <a:srgbClr val="3333FF"/>
                          </a:solidFill>
                          <a:latin typeface="+mn-lt"/>
                          <a:ea typeface="+mn-ea"/>
                          <a:cs typeface="+mn-cs"/>
                        </a:rPr>
                        <a:t>平均</a:t>
                      </a:r>
                      <a:endParaRPr lang="en-US" altLang="zh-TW" sz="2100" b="1" kern="1200" dirty="0">
                        <a:solidFill>
                          <a:srgbClr val="3333FF"/>
                        </a:solidFill>
                        <a:latin typeface="+mn-lt"/>
                        <a:ea typeface="+mn-ea"/>
                        <a:cs typeface="+mn-cs"/>
                      </a:endParaRPr>
                    </a:p>
                    <a:p>
                      <a:pPr marL="0" algn="ctr" defTabSz="457200" rtl="0" eaLnBrk="1" latinLnBrk="0" hangingPunct="1">
                        <a:spcAft>
                          <a:spcPts val="0"/>
                        </a:spcAft>
                      </a:pPr>
                      <a:r>
                        <a:rPr lang="zh-TW" altLang="en-US" sz="2100" b="1" kern="1200" dirty="0">
                          <a:solidFill>
                            <a:srgbClr val="3333FF"/>
                          </a:solidFill>
                          <a:latin typeface="+mn-lt"/>
                          <a:ea typeface="+mn-ea"/>
                          <a:cs typeface="+mn-cs"/>
                        </a:rPr>
                        <a:t>通過率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algn="ctr" defTabSz="457200" rtl="0" eaLnBrk="1" latinLnBrk="0" hangingPunct="1">
                        <a:spcAft>
                          <a:spcPts val="0"/>
                        </a:spcAft>
                      </a:pPr>
                      <a:r>
                        <a:rPr lang="en-US" altLang="zh-TW" sz="2100" b="1" kern="1200" dirty="0">
                          <a:solidFill>
                            <a:srgbClr val="3333FF"/>
                          </a:solidFill>
                          <a:latin typeface="Times New Roman" panose="02020603050405020304" pitchFamily="18" charset="0"/>
                          <a:ea typeface="+mn-ea"/>
                          <a:cs typeface="Times New Roman" panose="02020603050405020304" pitchFamily="18" charset="0"/>
                        </a:rPr>
                        <a:t>49%</a:t>
                      </a:r>
                      <a:endParaRPr lang="zh-TW" altLang="en-US" sz="2100" b="1" kern="1200" dirty="0">
                        <a:solidFill>
                          <a:srgbClr val="3333FF"/>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896055596"/>
                  </a:ext>
                </a:extLst>
              </a:tr>
            </a:tbl>
          </a:graphicData>
        </a:graphic>
      </p:graphicFrame>
      <p:sp>
        <p:nvSpPr>
          <p:cNvPr id="2" name="向上箭號圖說文字 1"/>
          <p:cNvSpPr/>
          <p:nvPr/>
        </p:nvSpPr>
        <p:spPr>
          <a:xfrm>
            <a:off x="8772418" y="5118458"/>
            <a:ext cx="1895582" cy="820649"/>
          </a:xfrm>
          <a:prstGeom prst="upArrowCallou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342900"/>
            <a:r>
              <a:rPr lang="zh-TW" altLang="en-US" b="1" dirty="0">
                <a:solidFill>
                  <a:srgbClr val="FFFF00"/>
                </a:solidFill>
                <a:latin typeface="Trebuchet MS"/>
                <a:ea typeface="微軟正黑體" panose="020B0604030504040204" pitchFamily="34" charset="-120"/>
              </a:rPr>
              <a:t>與全國平均相同</a:t>
            </a:r>
          </a:p>
        </p:txBody>
      </p:sp>
    </p:spTree>
    <p:extLst>
      <p:ext uri="{BB962C8B-B14F-4D97-AF65-F5344CB8AC3E}">
        <p14:creationId xmlns:p14="http://schemas.microsoft.com/office/powerpoint/2010/main" val="1864153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p:cNvSpPr>
            <a:spLocks noGrp="1"/>
          </p:cNvSpPr>
          <p:nvPr>
            <p:ph type="title"/>
          </p:nvPr>
        </p:nvSpPr>
        <p:spPr>
          <a:xfrm>
            <a:off x="1835047" y="999140"/>
            <a:ext cx="8362146" cy="480848"/>
          </a:xfrm>
        </p:spPr>
        <p:txBody>
          <a:bodyPr>
            <a:normAutofit fontScale="90000"/>
          </a:bodyPr>
          <a:lstStyle/>
          <a:p>
            <a:r>
              <a:rPr lang="zh-TW" altLang="en-US" b="1" dirty="0">
                <a:solidFill>
                  <a:schemeClr val="tx1"/>
                </a:solidFill>
                <a:latin typeface="微軟正黑體" pitchFamily="34" charset="-120"/>
                <a:ea typeface="微軟正黑體" pitchFamily="34" charset="-120"/>
              </a:rPr>
              <a:t>三年級</a:t>
            </a:r>
            <a:r>
              <a:rPr lang="zh-TW" altLang="en-US" b="1" dirty="0">
                <a:solidFill>
                  <a:srgbClr val="1302F4"/>
                </a:solidFill>
                <a:latin typeface="微軟正黑體" pitchFamily="34" charset="-120"/>
                <a:ea typeface="微軟正黑體" pitchFamily="34" charset="-120"/>
              </a:rPr>
              <a:t>數學</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評量架構</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知識向度</a:t>
            </a:r>
            <a:r>
              <a:rPr lang="zh-TW" altLang="en-US" b="1" dirty="0">
                <a:solidFill>
                  <a:schemeClr val="tx1"/>
                </a:solidFill>
                <a:latin typeface="微軟正黑體" pitchFamily="34" charset="-120"/>
                <a:ea typeface="微軟正黑體" pitchFamily="34" charset="-120"/>
              </a:rPr>
              <a:t>說明</a:t>
            </a:r>
            <a:endParaRPr lang="zh-TW" altLang="en-US" b="1" dirty="0">
              <a:solidFill>
                <a:srgbClr val="FF0000"/>
              </a:solidFill>
              <a:latin typeface="微軟正黑體" pitchFamily="34" charset="-120"/>
              <a:ea typeface="微軟正黑體" pitchFamily="34" charset="-120"/>
            </a:endParaRPr>
          </a:p>
        </p:txBody>
      </p:sp>
      <p:graphicFrame>
        <p:nvGraphicFramePr>
          <p:cNvPr id="5" name="表格 4"/>
          <p:cNvGraphicFramePr>
            <a:graphicFrameLocks noGrp="1"/>
          </p:cNvGraphicFramePr>
          <p:nvPr>
            <p:extLst>
              <p:ext uri="{D42A27DB-BD31-4B8C-83A1-F6EECF244321}">
                <p14:modId xmlns:p14="http://schemas.microsoft.com/office/powerpoint/2010/main" val="556152846"/>
              </p:ext>
            </p:extLst>
          </p:nvPr>
        </p:nvGraphicFramePr>
        <p:xfrm>
          <a:off x="1835047" y="1885950"/>
          <a:ext cx="8651650" cy="4212771"/>
        </p:xfrm>
        <a:graphic>
          <a:graphicData uri="http://schemas.openxmlformats.org/drawingml/2006/table">
            <a:tbl>
              <a:tblPr firstRow="1" firstCol="1" bandRow="1"/>
              <a:tblGrid>
                <a:gridCol w="1541402">
                  <a:extLst>
                    <a:ext uri="{9D8B030D-6E8A-4147-A177-3AD203B41FA5}">
                      <a16:colId xmlns:a16="http://schemas.microsoft.com/office/drawing/2014/main" val="2968274753"/>
                    </a:ext>
                  </a:extLst>
                </a:gridCol>
                <a:gridCol w="7110248">
                  <a:extLst>
                    <a:ext uri="{9D8B030D-6E8A-4147-A177-3AD203B41FA5}">
                      <a16:colId xmlns:a16="http://schemas.microsoft.com/office/drawing/2014/main" val="2934969743"/>
                    </a:ext>
                  </a:extLst>
                </a:gridCol>
              </a:tblGrid>
              <a:tr h="549924">
                <a:tc>
                  <a:txBody>
                    <a:bodyPr/>
                    <a:lstStyle/>
                    <a:p>
                      <a:pPr marL="0" algn="ctr" defTabSz="914400" rtl="0" eaLnBrk="1" latinLnBrk="0" hangingPunct="1">
                        <a:spcAft>
                          <a:spcPts val="0"/>
                        </a:spcAft>
                      </a:pPr>
                      <a:r>
                        <a:rPr lang="zh-TW" altLang="en-US" sz="1800" b="1" kern="1200" dirty="0">
                          <a:solidFill>
                            <a:schemeClr val="dk1"/>
                          </a:solidFill>
                          <a:latin typeface="+mn-lt"/>
                          <a:ea typeface="+mn-ea"/>
                          <a:cs typeface="+mn-cs"/>
                        </a:rPr>
                        <a:t>知識向度</a:t>
                      </a:r>
                      <a:endParaRPr lang="zh-TW" sz="18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noFill/>
                      <a:prstDash val="solid"/>
                      <a:round/>
                      <a:headEnd type="none" w="med" len="med"/>
                      <a:tailEnd type="none" w="med" len="med"/>
                    </a:lnTlToBr>
                    <a:solidFill>
                      <a:schemeClr val="bg1">
                        <a:lumMod val="85000"/>
                      </a:schemeClr>
                    </a:solidFill>
                  </a:tcPr>
                </a:tc>
                <a:tc>
                  <a:txBody>
                    <a:bodyPr/>
                    <a:lstStyle/>
                    <a:p>
                      <a:pPr marL="0" algn="ctr" defTabSz="914400" rtl="0" eaLnBrk="1" latinLnBrk="0" hangingPunct="1">
                        <a:spcAft>
                          <a:spcPts val="0"/>
                        </a:spcAft>
                      </a:pPr>
                      <a:r>
                        <a:rPr lang="zh-TW" altLang="en-US" sz="1800" b="1" kern="1200" dirty="0">
                          <a:solidFill>
                            <a:schemeClr val="dk1"/>
                          </a:solidFill>
                          <a:latin typeface="+mn-lt"/>
                          <a:ea typeface="+mn-ea"/>
                          <a:cs typeface="+mn-cs"/>
                        </a:rPr>
                        <a:t>內涵說明</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76921956"/>
                  </a:ext>
                </a:extLst>
              </a:tr>
              <a:tr h="976760">
                <a:tc>
                  <a:txBody>
                    <a:bodyPr/>
                    <a:lstStyle/>
                    <a:p>
                      <a:pPr marL="0" algn="ctr" defTabSz="914400" rtl="0" eaLnBrk="1" latinLnBrk="0" hangingPunct="1">
                        <a:spcAft>
                          <a:spcPts val="0"/>
                        </a:spcAft>
                      </a:pPr>
                      <a:r>
                        <a:rPr lang="zh-TW" sz="18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pPr marL="0" algn="l" defTabSz="914400" rtl="0" eaLnBrk="1" latinLnBrk="0" hangingPunct="1">
                        <a:spcAft>
                          <a:spcPts val="0"/>
                        </a:spcAft>
                      </a:pPr>
                      <a:r>
                        <a:rPr lang="en-US" altLang="zh-TW" sz="1500" b="1" kern="1200" dirty="0">
                          <a:solidFill>
                            <a:schemeClr val="dk1"/>
                          </a:solidFill>
                          <a:latin typeface="+mn-lt"/>
                          <a:ea typeface="+mn-ea"/>
                          <a:cs typeface="+mn-cs"/>
                        </a:rPr>
                        <a:t>1.</a:t>
                      </a:r>
                      <a:r>
                        <a:rPr lang="zh-TW" altLang="zh-TW" sz="1500" b="1" kern="1200" dirty="0">
                          <a:solidFill>
                            <a:schemeClr val="dk1"/>
                          </a:solidFill>
                          <a:latin typeface="+mn-lt"/>
                          <a:ea typeface="+mn-ea"/>
                          <a:cs typeface="+mn-cs"/>
                        </a:rPr>
                        <a:t>認識</a:t>
                      </a:r>
                      <a:r>
                        <a:rPr lang="en-US" altLang="zh-TW" sz="1500" b="1" kern="1200" dirty="0">
                          <a:solidFill>
                            <a:schemeClr val="dk1"/>
                          </a:solidFill>
                          <a:latin typeface="+mn-lt"/>
                          <a:ea typeface="+mn-ea"/>
                          <a:cs typeface="+mn-cs"/>
                        </a:rPr>
                        <a:t> 10000 </a:t>
                      </a:r>
                      <a:r>
                        <a:rPr lang="zh-TW" altLang="zh-TW" sz="1500" b="1" kern="1200" dirty="0">
                          <a:solidFill>
                            <a:schemeClr val="dk1"/>
                          </a:solidFill>
                          <a:latin typeface="+mn-lt"/>
                          <a:ea typeface="+mn-ea"/>
                          <a:cs typeface="+mn-cs"/>
                        </a:rPr>
                        <a:t>以內的數（含位名與位值單位換算）</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273050" indent="-273050" algn="l" defTabSz="914400" rtl="0" eaLnBrk="1" latinLnBrk="0" hangingPunct="1">
                        <a:spcAft>
                          <a:spcPts val="0"/>
                        </a:spcAft>
                      </a:pPr>
                      <a:r>
                        <a:rPr lang="en-US" altLang="zh-TW" sz="1500" b="1" kern="1200" dirty="0">
                          <a:solidFill>
                            <a:schemeClr val="tx1"/>
                          </a:solidFill>
                          <a:latin typeface="+mn-lt"/>
                          <a:ea typeface="+mn-ea"/>
                          <a:cs typeface="+mn-cs"/>
                        </a:rPr>
                        <a:t>2.</a:t>
                      </a:r>
                      <a:r>
                        <a:rPr lang="zh-TW" altLang="en-US" sz="1500" b="1" kern="1200" dirty="0">
                          <a:solidFill>
                            <a:schemeClr val="tx1"/>
                          </a:solidFill>
                          <a:latin typeface="+mn-lt"/>
                          <a:ea typeface="+mn-ea"/>
                          <a:cs typeface="+mn-cs"/>
                        </a:rPr>
                        <a:t>認識一位小數、數線、運用自然數的乘除與四則混合計算解決生活中的問題。</a:t>
                      </a:r>
                      <a:endParaRPr lang="en-US" altLang="zh-TW" sz="1500" b="1" kern="1200" dirty="0">
                        <a:solidFill>
                          <a:schemeClr val="tx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3.</a:t>
                      </a:r>
                      <a:r>
                        <a:rPr lang="zh-TW" altLang="zh-TW" sz="1500" b="1" kern="1200" dirty="0">
                          <a:solidFill>
                            <a:schemeClr val="dk1"/>
                          </a:solidFill>
                          <a:latin typeface="+mn-lt"/>
                          <a:ea typeface="+mn-ea"/>
                          <a:cs typeface="+mn-cs"/>
                        </a:rPr>
                        <a:t>在具體情境中初步認識</a:t>
                      </a:r>
                      <a:r>
                        <a:rPr lang="zh-TW" altLang="zh-TW" sz="1500" b="1" kern="1200" dirty="0">
                          <a:solidFill>
                            <a:srgbClr val="3333FF"/>
                          </a:solidFill>
                          <a:latin typeface="+mn-lt"/>
                          <a:ea typeface="+mn-ea"/>
                          <a:cs typeface="+mn-cs"/>
                        </a:rPr>
                        <a:t>分數</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4.</a:t>
                      </a:r>
                      <a:r>
                        <a:rPr lang="zh-TW" altLang="zh-TW" sz="1500" b="1" kern="1200" dirty="0">
                          <a:solidFill>
                            <a:srgbClr val="3333FF"/>
                          </a:solidFill>
                          <a:latin typeface="+mn-lt"/>
                          <a:ea typeface="+mn-ea"/>
                          <a:cs typeface="+mn-cs"/>
                        </a:rPr>
                        <a:t>同分母分數</a:t>
                      </a:r>
                      <a:r>
                        <a:rPr lang="zh-TW" altLang="zh-TW" sz="1500" b="1" kern="1200" dirty="0">
                          <a:solidFill>
                            <a:schemeClr val="dk1"/>
                          </a:solidFill>
                          <a:latin typeface="+mn-lt"/>
                          <a:ea typeface="+mn-ea"/>
                          <a:cs typeface="+mn-cs"/>
                        </a:rPr>
                        <a:t>的比較與加減</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38149540"/>
                  </a:ext>
                </a:extLst>
              </a:tr>
              <a:tr h="1465138">
                <a:tc>
                  <a:txBody>
                    <a:bodyPr/>
                    <a:lstStyle/>
                    <a:p>
                      <a:pPr marL="0" algn="ctr" defTabSz="914400" rtl="0" eaLnBrk="1" latinLnBrk="0" hangingPunct="1">
                        <a:spcAft>
                          <a:spcPts val="0"/>
                        </a:spcAft>
                      </a:pPr>
                      <a:r>
                        <a:rPr lang="zh-TW" sz="18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pPr marL="0" algn="l" defTabSz="914400" rtl="0" eaLnBrk="1" latinLnBrk="0" hangingPunct="1">
                        <a:spcAft>
                          <a:spcPts val="0"/>
                        </a:spcAft>
                      </a:pPr>
                      <a:r>
                        <a:rPr lang="en-US" altLang="zh-TW" sz="1500" b="1" kern="1200" dirty="0">
                          <a:solidFill>
                            <a:schemeClr val="dk1"/>
                          </a:solidFill>
                          <a:latin typeface="+mn-lt"/>
                          <a:ea typeface="+mn-ea"/>
                          <a:cs typeface="+mn-cs"/>
                        </a:rPr>
                        <a:t>1.</a:t>
                      </a:r>
                      <a:r>
                        <a:rPr lang="zh-TW" altLang="zh-TW" sz="1500" b="1" kern="1200" dirty="0">
                          <a:solidFill>
                            <a:srgbClr val="3333FF"/>
                          </a:solidFill>
                          <a:latin typeface="+mn-lt"/>
                          <a:ea typeface="+mn-ea"/>
                          <a:cs typeface="+mn-cs"/>
                        </a:rPr>
                        <a:t>時間</a:t>
                      </a:r>
                      <a:r>
                        <a:rPr lang="zh-TW" altLang="zh-TW" sz="1500" b="1" kern="1200" dirty="0">
                          <a:solidFill>
                            <a:schemeClr val="dk1"/>
                          </a:solidFill>
                          <a:latin typeface="+mn-lt"/>
                          <a:ea typeface="+mn-ea"/>
                          <a:cs typeface="+mn-cs"/>
                        </a:rPr>
                        <a:t>單位（包括日、時、分、秒）及各單位間的關係</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2.</a:t>
                      </a:r>
                      <a:r>
                        <a:rPr lang="zh-TW" altLang="zh-TW" sz="1500" b="1" kern="1200" dirty="0">
                          <a:solidFill>
                            <a:schemeClr val="dk1"/>
                          </a:solidFill>
                          <a:latin typeface="+mn-lt"/>
                          <a:ea typeface="+mn-ea"/>
                          <a:cs typeface="+mn-cs"/>
                        </a:rPr>
                        <a:t>同時間單位的加減計算</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273050" indent="-273050" algn="l" defTabSz="914400" rtl="0" eaLnBrk="1" latinLnBrk="0" hangingPunct="1">
                        <a:spcAft>
                          <a:spcPts val="0"/>
                        </a:spcAft>
                      </a:pPr>
                      <a:r>
                        <a:rPr lang="en-US" altLang="zh-TW" sz="1500" b="1" kern="1200" dirty="0">
                          <a:solidFill>
                            <a:schemeClr val="dk1"/>
                          </a:solidFill>
                          <a:latin typeface="+mn-lt"/>
                          <a:ea typeface="+mn-ea"/>
                          <a:cs typeface="+mn-cs"/>
                        </a:rPr>
                        <a:t>3.</a:t>
                      </a:r>
                      <a:r>
                        <a:rPr lang="zh-TW" altLang="zh-TW" sz="1500" b="1" kern="1200" dirty="0">
                          <a:solidFill>
                            <a:srgbClr val="3333FF"/>
                          </a:solidFill>
                          <a:latin typeface="+mn-lt"/>
                          <a:ea typeface="+mn-ea"/>
                          <a:cs typeface="+mn-cs"/>
                        </a:rPr>
                        <a:t>長度</a:t>
                      </a:r>
                      <a:r>
                        <a:rPr lang="zh-TW" altLang="zh-TW" sz="1500" b="1" kern="1200" dirty="0">
                          <a:solidFill>
                            <a:schemeClr val="dk1"/>
                          </a:solidFill>
                          <a:latin typeface="+mn-lt"/>
                          <a:ea typeface="+mn-ea"/>
                          <a:cs typeface="+mn-cs"/>
                        </a:rPr>
                        <a:t>單位（包括毫米、公尺、公分）</a:t>
                      </a:r>
                      <a:r>
                        <a:rPr lang="zh-TW" altLang="en-US" sz="1500" b="1" kern="1200" dirty="0">
                          <a:solidFill>
                            <a:schemeClr val="dk1"/>
                          </a:solidFill>
                          <a:latin typeface="+mn-lt"/>
                          <a:ea typeface="+mn-ea"/>
                          <a:cs typeface="+mn-cs"/>
                        </a:rPr>
                        <a:t>與</a:t>
                      </a:r>
                      <a:r>
                        <a:rPr lang="zh-TW" altLang="zh-TW" sz="1500" b="1" kern="1200" dirty="0">
                          <a:solidFill>
                            <a:schemeClr val="dk1"/>
                          </a:solidFill>
                          <a:latin typeface="+mn-lt"/>
                          <a:ea typeface="+mn-ea"/>
                          <a:cs typeface="+mn-cs"/>
                        </a:rPr>
                        <a:t>各單位間的關係</a:t>
                      </a:r>
                      <a:r>
                        <a:rPr lang="zh-TW" altLang="en-US" sz="1500" b="1" kern="1200" dirty="0">
                          <a:solidFill>
                            <a:schemeClr val="dk1"/>
                          </a:solidFill>
                          <a:latin typeface="+mn-lt"/>
                          <a:ea typeface="+mn-ea"/>
                          <a:cs typeface="+mn-cs"/>
                        </a:rPr>
                        <a:t>及</a:t>
                      </a:r>
                      <a:r>
                        <a:rPr lang="zh-TW" altLang="zh-TW" sz="1500" b="1" kern="1200" dirty="0">
                          <a:solidFill>
                            <a:schemeClr val="dk1"/>
                          </a:solidFill>
                          <a:latin typeface="+mn-lt"/>
                          <a:ea typeface="+mn-ea"/>
                          <a:cs typeface="+mn-cs"/>
                        </a:rPr>
                        <a:t>長度的估測與計算</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PMingLiU" panose="02020500000000000000" pitchFamily="18" charset="-120"/>
                        <a:ea typeface="PMingLiU" panose="02020500000000000000" pitchFamily="18" charset="-120"/>
                        <a:cs typeface="+mn-cs"/>
                      </a:endParaRPr>
                    </a:p>
                    <a:p>
                      <a:pPr marL="273050" indent="-273050" algn="l" defTabSz="914400" rtl="0" eaLnBrk="1" latinLnBrk="0" hangingPunct="1">
                        <a:spcAft>
                          <a:spcPts val="0"/>
                        </a:spcAft>
                      </a:pPr>
                      <a:r>
                        <a:rPr lang="en-US" altLang="zh-TW" sz="1500" b="1" kern="1200" dirty="0">
                          <a:solidFill>
                            <a:schemeClr val="dk1"/>
                          </a:solidFill>
                          <a:latin typeface="+mn-lt"/>
                          <a:ea typeface="+mn-ea"/>
                          <a:cs typeface="+mn-cs"/>
                        </a:rPr>
                        <a:t>4.</a:t>
                      </a:r>
                      <a:r>
                        <a:rPr lang="zh-TW" altLang="en-US" sz="1500" b="1" kern="1200" dirty="0">
                          <a:solidFill>
                            <a:schemeClr val="dk1"/>
                          </a:solidFill>
                          <a:latin typeface="+mn-lt"/>
                          <a:ea typeface="+mn-ea"/>
                          <a:cs typeface="+mn-cs"/>
                        </a:rPr>
                        <a:t>長度的估測與計算。</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5.</a:t>
                      </a:r>
                      <a:r>
                        <a:rPr lang="zh-TW" altLang="zh-TW" sz="1500" b="1" kern="1200" dirty="0">
                          <a:solidFill>
                            <a:srgbClr val="3333FF"/>
                          </a:solidFill>
                          <a:latin typeface="+mn-lt"/>
                          <a:ea typeface="+mn-ea"/>
                          <a:cs typeface="+mn-cs"/>
                        </a:rPr>
                        <a:t>重量</a:t>
                      </a:r>
                      <a:r>
                        <a:rPr lang="zh-TW" altLang="zh-TW" sz="1500" b="1" kern="1200" dirty="0">
                          <a:solidFill>
                            <a:schemeClr val="dk1"/>
                          </a:solidFill>
                          <a:latin typeface="+mn-lt"/>
                          <a:ea typeface="+mn-ea"/>
                          <a:cs typeface="+mn-cs"/>
                        </a:rPr>
                        <a:t>單位（包括公斤、公克）及各單位間的關係</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6.</a:t>
                      </a:r>
                      <a:r>
                        <a:rPr lang="zh-TW" altLang="zh-TW" sz="1500" b="1" kern="1200" dirty="0">
                          <a:solidFill>
                            <a:srgbClr val="3333FF"/>
                          </a:solidFill>
                          <a:latin typeface="+mn-lt"/>
                          <a:ea typeface="+mn-ea"/>
                          <a:cs typeface="+mn-cs"/>
                        </a:rPr>
                        <a:t>角</a:t>
                      </a:r>
                      <a:r>
                        <a:rPr lang="zh-TW" altLang="zh-TW" sz="1500" b="1" kern="1200" dirty="0">
                          <a:solidFill>
                            <a:schemeClr val="dk1"/>
                          </a:solidFill>
                          <a:latin typeface="+mn-lt"/>
                          <a:ea typeface="+mn-ea"/>
                          <a:cs typeface="+mn-cs"/>
                        </a:rPr>
                        <a:t>概念以及角的大小比較</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PMingLiU" panose="02020500000000000000" pitchFamily="18" charset="-120"/>
                        <a:ea typeface="PMingLiU" panose="02020500000000000000" pitchFamily="18" charset="-120"/>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62898314"/>
                  </a:ext>
                </a:extLst>
              </a:tr>
              <a:tr h="1220949">
                <a:tc>
                  <a:txBody>
                    <a:bodyPr/>
                    <a:lstStyle/>
                    <a:p>
                      <a:pPr marL="0" algn="ctr" defTabSz="914400" rtl="0" eaLnBrk="1" latinLnBrk="0" hangingPunct="1">
                        <a:spcAft>
                          <a:spcPts val="0"/>
                        </a:spcAft>
                      </a:pPr>
                      <a:r>
                        <a:rPr lang="zh-TW" sz="18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marL="0" algn="l" defTabSz="914400" rtl="0" eaLnBrk="1" latinLnBrk="0" hangingPunct="1">
                        <a:spcAft>
                          <a:spcPts val="0"/>
                        </a:spcAft>
                      </a:pPr>
                      <a:r>
                        <a:rPr lang="en-US" altLang="zh-TW" sz="1500" b="1" kern="1200" dirty="0">
                          <a:solidFill>
                            <a:schemeClr val="dk1"/>
                          </a:solidFill>
                          <a:latin typeface="+mn-lt"/>
                          <a:ea typeface="+mn-ea"/>
                          <a:cs typeface="+mn-cs"/>
                        </a:rPr>
                        <a:t>1.</a:t>
                      </a:r>
                      <a:r>
                        <a:rPr lang="zh-TW" altLang="zh-TW" sz="1500" b="1" kern="1200" dirty="0">
                          <a:solidFill>
                            <a:srgbClr val="3333FF"/>
                          </a:solidFill>
                          <a:latin typeface="+mn-lt"/>
                          <a:ea typeface="+mn-ea"/>
                          <a:cs typeface="+mn-cs"/>
                        </a:rPr>
                        <a:t>平面圖形</a:t>
                      </a:r>
                      <a:r>
                        <a:rPr lang="zh-TW" altLang="zh-TW" sz="1500" b="1" kern="1200" dirty="0">
                          <a:solidFill>
                            <a:schemeClr val="dk1"/>
                          </a:solidFill>
                          <a:latin typeface="+mn-lt"/>
                          <a:ea typeface="+mn-ea"/>
                          <a:cs typeface="+mn-cs"/>
                        </a:rPr>
                        <a:t>的內部、外部與周界、</a:t>
                      </a:r>
                      <a:r>
                        <a:rPr lang="zh-TW" altLang="zh-TW" sz="1500" b="1" kern="1200" dirty="0">
                          <a:solidFill>
                            <a:srgbClr val="3333FF"/>
                          </a:solidFill>
                          <a:latin typeface="+mn-lt"/>
                          <a:ea typeface="+mn-ea"/>
                          <a:cs typeface="+mn-cs"/>
                        </a:rPr>
                        <a:t>周長</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2.</a:t>
                      </a:r>
                      <a:r>
                        <a:rPr lang="zh-TW" altLang="zh-TW" sz="1500" b="1" kern="1200" dirty="0">
                          <a:solidFill>
                            <a:srgbClr val="3333FF"/>
                          </a:solidFill>
                          <a:latin typeface="+mn-lt"/>
                          <a:ea typeface="+mn-ea"/>
                          <a:cs typeface="+mn-cs"/>
                        </a:rPr>
                        <a:t>圓</a:t>
                      </a:r>
                      <a:r>
                        <a:rPr lang="zh-TW" altLang="zh-TW" sz="1500" b="1" kern="1200" dirty="0">
                          <a:solidFill>
                            <a:schemeClr val="dk1"/>
                          </a:solidFill>
                          <a:latin typeface="+mn-lt"/>
                          <a:ea typeface="+mn-ea"/>
                          <a:cs typeface="+mn-cs"/>
                        </a:rPr>
                        <a:t>的構成要素（包括圓心、圓周長、半徑與直徑）</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3.</a:t>
                      </a:r>
                      <a:r>
                        <a:rPr lang="zh-TW" altLang="zh-TW" sz="1500" b="1" kern="1200" dirty="0">
                          <a:solidFill>
                            <a:srgbClr val="3333FF"/>
                          </a:solidFill>
                          <a:latin typeface="+mn-lt"/>
                          <a:ea typeface="+mn-ea"/>
                          <a:cs typeface="+mn-cs"/>
                        </a:rPr>
                        <a:t>將簡單圖形切割重組</a:t>
                      </a:r>
                      <a:r>
                        <a:rPr lang="zh-TW" altLang="zh-TW" sz="1500" b="1" kern="1200" dirty="0">
                          <a:solidFill>
                            <a:schemeClr val="dk1"/>
                          </a:solidFill>
                          <a:latin typeface="+mn-lt"/>
                          <a:ea typeface="+mn-ea"/>
                          <a:cs typeface="+mn-cs"/>
                        </a:rPr>
                        <a:t>成另一已知簡單圖形。</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4.</a:t>
                      </a:r>
                      <a:r>
                        <a:rPr lang="zh-TW" altLang="en-US" sz="1500" b="1" kern="1200" dirty="0">
                          <a:solidFill>
                            <a:schemeClr val="dk1"/>
                          </a:solidFill>
                          <a:latin typeface="+mn-lt"/>
                          <a:ea typeface="+mn-ea"/>
                          <a:cs typeface="+mn-cs"/>
                        </a:rPr>
                        <a:t>面積單位與實測。</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5.</a:t>
                      </a:r>
                      <a:r>
                        <a:rPr lang="zh-TW" altLang="en-US" sz="1500" b="1" kern="1200" dirty="0">
                          <a:solidFill>
                            <a:schemeClr val="dk1"/>
                          </a:solidFill>
                          <a:latin typeface="+mn-lt"/>
                          <a:ea typeface="+mn-ea"/>
                          <a:cs typeface="+mn-cs"/>
                        </a:rPr>
                        <a:t>由邊長和角的特性認識正方形和長方形。</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08338475"/>
                  </a:ext>
                </a:extLst>
              </a:tr>
            </a:tbl>
          </a:graphicData>
        </a:graphic>
      </p:graphicFrame>
    </p:spTree>
    <p:extLst>
      <p:ext uri="{BB962C8B-B14F-4D97-AF65-F5344CB8AC3E}">
        <p14:creationId xmlns:p14="http://schemas.microsoft.com/office/powerpoint/2010/main" val="1997822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774084" y="1047254"/>
            <a:ext cx="9166059" cy="697061"/>
          </a:xfrm>
        </p:spPr>
        <p:txBody>
          <a:bodyPr>
            <a:normAutofit fontScale="90000"/>
          </a:bodyPr>
          <a:lstStyle/>
          <a:p>
            <a:r>
              <a:rPr lang="zh-TW" altLang="en-US" b="1" dirty="0">
                <a:latin typeface="微軟正黑體" pitchFamily="34" charset="-120"/>
                <a:ea typeface="微軟正黑體" pitchFamily="34" charset="-120"/>
              </a:rPr>
              <a:t>桃園市</a:t>
            </a:r>
            <a:r>
              <a:rPr lang="en-US" altLang="zh-TW" b="1" dirty="0">
                <a:latin typeface="微軟正黑體" pitchFamily="34" charset="-120"/>
                <a:ea typeface="微軟正黑體" pitchFamily="34" charset="-120"/>
              </a:rPr>
              <a:t>109</a:t>
            </a:r>
            <a:r>
              <a:rPr lang="zh-TW" altLang="en-US" b="1" dirty="0">
                <a:latin typeface="微軟正黑體" pitchFamily="34" charset="-120"/>
                <a:ea typeface="微軟正黑體" pitchFamily="34" charset="-120"/>
              </a:rPr>
              <a:t>年度</a:t>
            </a:r>
            <a:r>
              <a:rPr lang="zh-TW" altLang="en-US" sz="2400" b="1" dirty="0">
                <a:solidFill>
                  <a:srgbClr val="FF66CC"/>
                </a:solidFill>
                <a:latin typeface="微軟正黑體" pitchFamily="34" charset="-120"/>
                <a:ea typeface="微軟正黑體" pitchFamily="34" charset="-120"/>
              </a:rPr>
              <a:t>國小</a:t>
            </a:r>
            <a:r>
              <a:rPr lang="zh-TW" altLang="en-US" b="1" dirty="0">
                <a:latin typeface="微軟正黑體" pitchFamily="34" charset="-120"/>
                <a:ea typeface="微軟正黑體" pitchFamily="34" charset="-120"/>
              </a:rPr>
              <a:t>學力測驗</a:t>
            </a:r>
            <a:r>
              <a:rPr lang="zh-TW" altLang="en-US" b="1" dirty="0">
                <a:solidFill>
                  <a:srgbClr val="FF0000"/>
                </a:solidFill>
                <a:latin typeface="微軟正黑體" pitchFamily="34" charset="-120"/>
                <a:ea typeface="微軟正黑體" pitchFamily="34" charset="-120"/>
              </a:rPr>
              <a:t>結果</a:t>
            </a:r>
            <a:r>
              <a:rPr lang="en-US" altLang="zh-TW" b="1" dirty="0">
                <a:latin typeface="微軟正黑體" pitchFamily="34" charset="-120"/>
                <a:ea typeface="微軟正黑體" pitchFamily="34" charset="-120"/>
              </a:rPr>
              <a:t>-</a:t>
            </a:r>
            <a:r>
              <a:rPr lang="zh-TW" altLang="en-US" b="1" dirty="0">
                <a:solidFill>
                  <a:srgbClr val="1302F4"/>
                </a:solidFill>
                <a:latin typeface="微軟正黑體" pitchFamily="34" charset="-120"/>
                <a:ea typeface="微軟正黑體" pitchFamily="34" charset="-120"/>
              </a:rPr>
              <a:t>三年級</a:t>
            </a:r>
            <a:endParaRPr lang="zh-TW" altLang="en-US" dirty="0">
              <a:solidFill>
                <a:srgbClr val="1302F4"/>
              </a:solidFill>
            </a:endParaRPr>
          </a:p>
        </p:txBody>
      </p:sp>
      <p:graphicFrame>
        <p:nvGraphicFramePr>
          <p:cNvPr id="4" name="內容版面配置區 3"/>
          <p:cNvGraphicFramePr>
            <a:graphicFrameLocks noGrp="1"/>
          </p:cNvGraphicFramePr>
          <p:nvPr>
            <p:ph idx="1"/>
          </p:nvPr>
        </p:nvGraphicFramePr>
        <p:xfrm>
          <a:off x="1689321" y="1829076"/>
          <a:ext cx="8807524" cy="3832721"/>
        </p:xfrm>
        <a:graphic>
          <a:graphicData uri="http://schemas.openxmlformats.org/drawingml/2006/table">
            <a:tbl>
              <a:tblPr firstRow="1" bandRow="1">
                <a:tableStyleId>{5C22544A-7EE6-4342-B048-85BDC9FD1C3A}</a:tableStyleId>
              </a:tblPr>
              <a:tblGrid>
                <a:gridCol w="792432">
                  <a:extLst>
                    <a:ext uri="{9D8B030D-6E8A-4147-A177-3AD203B41FA5}">
                      <a16:colId xmlns:a16="http://schemas.microsoft.com/office/drawing/2014/main" val="20000"/>
                    </a:ext>
                  </a:extLst>
                </a:gridCol>
                <a:gridCol w="891046">
                  <a:extLst>
                    <a:ext uri="{9D8B030D-6E8A-4147-A177-3AD203B41FA5}">
                      <a16:colId xmlns:a16="http://schemas.microsoft.com/office/drawing/2014/main" val="20001"/>
                    </a:ext>
                  </a:extLst>
                </a:gridCol>
                <a:gridCol w="891046">
                  <a:extLst>
                    <a:ext uri="{9D8B030D-6E8A-4147-A177-3AD203B41FA5}">
                      <a16:colId xmlns:a16="http://schemas.microsoft.com/office/drawing/2014/main" val="20002"/>
                    </a:ext>
                  </a:extLst>
                </a:gridCol>
                <a:gridCol w="891046">
                  <a:extLst>
                    <a:ext uri="{9D8B030D-6E8A-4147-A177-3AD203B41FA5}">
                      <a16:colId xmlns:a16="http://schemas.microsoft.com/office/drawing/2014/main" val="20003"/>
                    </a:ext>
                  </a:extLst>
                </a:gridCol>
                <a:gridCol w="886724">
                  <a:extLst>
                    <a:ext uri="{9D8B030D-6E8A-4147-A177-3AD203B41FA5}">
                      <a16:colId xmlns:a16="http://schemas.microsoft.com/office/drawing/2014/main" val="20004"/>
                    </a:ext>
                  </a:extLst>
                </a:gridCol>
                <a:gridCol w="891046">
                  <a:extLst>
                    <a:ext uri="{9D8B030D-6E8A-4147-A177-3AD203B41FA5}">
                      <a16:colId xmlns:a16="http://schemas.microsoft.com/office/drawing/2014/main" val="20005"/>
                    </a:ext>
                  </a:extLst>
                </a:gridCol>
                <a:gridCol w="891046">
                  <a:extLst>
                    <a:ext uri="{9D8B030D-6E8A-4147-A177-3AD203B41FA5}">
                      <a16:colId xmlns:a16="http://schemas.microsoft.com/office/drawing/2014/main" val="20006"/>
                    </a:ext>
                  </a:extLst>
                </a:gridCol>
                <a:gridCol w="891046">
                  <a:extLst>
                    <a:ext uri="{9D8B030D-6E8A-4147-A177-3AD203B41FA5}">
                      <a16:colId xmlns:a16="http://schemas.microsoft.com/office/drawing/2014/main" val="20007"/>
                    </a:ext>
                  </a:extLst>
                </a:gridCol>
                <a:gridCol w="891046">
                  <a:extLst>
                    <a:ext uri="{9D8B030D-6E8A-4147-A177-3AD203B41FA5}">
                      <a16:colId xmlns:a16="http://schemas.microsoft.com/office/drawing/2014/main" val="20008"/>
                    </a:ext>
                  </a:extLst>
                </a:gridCol>
                <a:gridCol w="891046">
                  <a:extLst>
                    <a:ext uri="{9D8B030D-6E8A-4147-A177-3AD203B41FA5}">
                      <a16:colId xmlns:a16="http://schemas.microsoft.com/office/drawing/2014/main" val="20009"/>
                    </a:ext>
                  </a:extLst>
                </a:gridCol>
              </a:tblGrid>
              <a:tr h="297180">
                <a:tc rowSpan="2">
                  <a:txBody>
                    <a:bodyPr/>
                    <a:lstStyle/>
                    <a:p>
                      <a:pPr algn="ctr"/>
                      <a:r>
                        <a:rPr lang="zh-TW" altLang="en-US" sz="1500" dirty="0">
                          <a:latin typeface="微軟正黑體" panose="020B0604030504040204" pitchFamily="34" charset="-120"/>
                          <a:ea typeface="微軟正黑體" panose="020B0604030504040204" pitchFamily="34" charset="-120"/>
                        </a:rPr>
                        <a:t>答對率</a:t>
                      </a:r>
                    </a:p>
                  </a:txBody>
                  <a:tcPr marL="68580" marR="68580" marT="34290" marB="34290" anchor="ctr">
                    <a:solidFill>
                      <a:schemeClr val="tx1"/>
                    </a:solidFill>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數與計算</a:t>
                      </a:r>
                    </a:p>
                  </a:txBody>
                  <a:tcPr marL="68580" marR="68580" marT="34290" marB="34290" anchor="ctr">
                    <a:solidFill>
                      <a:schemeClr val="accent2"/>
                    </a:solidFill>
                  </a:tcPr>
                </a:tc>
                <a:tc hMerge="1">
                  <a:txBody>
                    <a:bodyPr/>
                    <a:lstStyle/>
                    <a:p>
                      <a:endParaRPr lang="zh-TW" altLang="en-US" dirty="0"/>
                    </a:p>
                  </a:txBody>
                  <a:tcPr>
                    <a:solidFill>
                      <a:schemeClr val="accent2"/>
                    </a:solidFill>
                  </a:tcPr>
                </a:tc>
                <a:tc hMerge="1">
                  <a:txBody>
                    <a:bodyPr/>
                    <a:lstStyle/>
                    <a:p>
                      <a:endParaRPr lang="zh-TW" altLang="en-US" dirty="0"/>
                    </a:p>
                  </a:txBody>
                  <a:tcPr>
                    <a:solidFill>
                      <a:schemeClr val="accent2"/>
                    </a:solidFill>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量與實測</a:t>
                      </a:r>
                    </a:p>
                  </a:txBody>
                  <a:tcPr marL="68580" marR="68580" marT="34290" marB="34290" anchor="ctr"/>
                </a:tc>
                <a:tc hMerge="1">
                  <a:txBody>
                    <a:bodyPr/>
                    <a:lstStyle/>
                    <a:p>
                      <a:endParaRPr lang="zh-TW" altLang="en-US" dirty="0"/>
                    </a:p>
                  </a:txBody>
                  <a:tcPr/>
                </a:tc>
                <a:tc hMerge="1">
                  <a:txBody>
                    <a:bodyPr/>
                    <a:lstStyle/>
                    <a:p>
                      <a:endParaRPr lang="zh-TW" altLang="en-US" dirty="0"/>
                    </a:p>
                  </a:txBody>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幾何</a:t>
                      </a:r>
                    </a:p>
                  </a:txBody>
                  <a:tcPr marL="68580" marR="68580" marT="34290" marB="34290" anchor="ctr">
                    <a:solidFill>
                      <a:schemeClr val="accent6"/>
                    </a:solidFill>
                  </a:tcPr>
                </a:tc>
                <a:tc hMerge="1">
                  <a:txBody>
                    <a:bodyPr/>
                    <a:lstStyle/>
                    <a:p>
                      <a:endParaRPr lang="zh-TW" altLang="en-US" dirty="0"/>
                    </a:p>
                  </a:txBody>
                  <a:tcPr>
                    <a:solidFill>
                      <a:schemeClr val="accent6"/>
                    </a:solidFill>
                  </a:tcPr>
                </a:tc>
                <a:tc hMerge="1">
                  <a:txBody>
                    <a:bodyPr/>
                    <a:lstStyle/>
                    <a:p>
                      <a:endParaRPr lang="zh-TW" altLang="en-US" dirty="0"/>
                    </a:p>
                  </a:txBody>
                  <a:tcPr>
                    <a:solidFill>
                      <a:schemeClr val="accent6"/>
                    </a:solidFill>
                  </a:tcPr>
                </a:tc>
                <a:extLst>
                  <a:ext uri="{0D108BD9-81ED-4DB2-BD59-A6C34878D82A}">
                    <a16:rowId xmlns:a16="http://schemas.microsoft.com/office/drawing/2014/main" val="10000"/>
                  </a:ext>
                </a:extLst>
              </a:tr>
              <a:tr h="279441">
                <a:tc vMerge="1">
                  <a:txBody>
                    <a:bodyPr/>
                    <a:lstStyle/>
                    <a:p>
                      <a:endParaRPr lang="zh-TW" altLang="en-US" dirty="0"/>
                    </a:p>
                  </a:txBody>
                  <a:tcPr>
                    <a:solidFill>
                      <a:schemeClr val="bg1">
                        <a:lumMod val="85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概念理解</a:t>
                      </a:r>
                    </a:p>
                  </a:txBody>
                  <a:tcPr marL="68580" marR="68580" marT="34290" marB="34290">
                    <a:solidFill>
                      <a:schemeClr val="accent5">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程序執行</a:t>
                      </a:r>
                    </a:p>
                  </a:txBody>
                  <a:tcPr marL="68580" marR="68580" marT="34290" marB="34290">
                    <a:solidFill>
                      <a:schemeClr val="accent4">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解題思考</a:t>
                      </a:r>
                    </a:p>
                  </a:txBody>
                  <a:tcPr marL="68580" marR="68580" marT="34290" marB="34290">
                    <a:solidFill>
                      <a:schemeClr val="accent2">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概念理解</a:t>
                      </a:r>
                    </a:p>
                  </a:txBody>
                  <a:tcPr marL="68580" marR="68580" marT="34290" marB="34290">
                    <a:solidFill>
                      <a:schemeClr val="accent5">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程序執行</a:t>
                      </a:r>
                    </a:p>
                  </a:txBody>
                  <a:tcPr marL="68580" marR="68580" marT="34290" marB="34290">
                    <a:solidFill>
                      <a:schemeClr val="accent4">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解題思考</a:t>
                      </a:r>
                    </a:p>
                  </a:txBody>
                  <a:tcPr marL="68580" marR="68580" marT="34290" marB="34290">
                    <a:solidFill>
                      <a:schemeClr val="accent2">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概念理解</a:t>
                      </a:r>
                    </a:p>
                  </a:txBody>
                  <a:tcPr marL="68580" marR="68580" marT="34290" marB="34290">
                    <a:solidFill>
                      <a:schemeClr val="accent5">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程序執行</a:t>
                      </a:r>
                    </a:p>
                  </a:txBody>
                  <a:tcPr marL="68580" marR="68580" marT="34290" marB="34290">
                    <a:solidFill>
                      <a:schemeClr val="accent4">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解題思考</a:t>
                      </a:r>
                    </a:p>
                  </a:txBody>
                  <a:tcPr marL="68580" marR="68580" marT="34290" marB="34290">
                    <a:solidFill>
                      <a:schemeClr val="accent2">
                        <a:lumMod val="40000"/>
                        <a:lumOff val="60000"/>
                      </a:schemeClr>
                    </a:solidFill>
                  </a:tcPr>
                </a:tc>
                <a:extLst>
                  <a:ext uri="{0D108BD9-81ED-4DB2-BD59-A6C34878D82A}">
                    <a16:rowId xmlns:a16="http://schemas.microsoft.com/office/drawing/2014/main" val="10001"/>
                  </a:ext>
                </a:extLst>
              </a:tr>
              <a:tr h="350381">
                <a:tc>
                  <a:txBody>
                    <a:bodyPr/>
                    <a:lstStyle/>
                    <a:p>
                      <a:pPr algn="ctr"/>
                      <a:r>
                        <a:rPr lang="en-US" altLang="zh-TW" sz="1500" b="1" dirty="0">
                          <a:latin typeface="Times New Roman" panose="02020603050405020304" pitchFamily="18" charset="0"/>
                          <a:cs typeface="Times New Roman" panose="02020603050405020304" pitchFamily="18" charset="0"/>
                        </a:rPr>
                        <a:t>90~100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2"/>
                  </a:ext>
                </a:extLst>
              </a:tr>
              <a:tr h="297180">
                <a:tc>
                  <a:txBody>
                    <a:bodyPr/>
                    <a:lstStyle/>
                    <a:p>
                      <a:pPr algn="ctr"/>
                      <a:r>
                        <a:rPr lang="en-US" altLang="zh-TW" sz="1500" b="1" dirty="0">
                          <a:latin typeface="Times New Roman" panose="02020603050405020304" pitchFamily="18" charset="0"/>
                          <a:cs typeface="Times New Roman" panose="02020603050405020304" pitchFamily="18" charset="0"/>
                        </a:rPr>
                        <a:t>80~90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rId2" action="ppaction://hlinksldjump"/>
                        </a:rPr>
                        <a:t>3.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3"/>
                  </a:ext>
                </a:extLst>
              </a:tr>
              <a:tr h="297180">
                <a:tc>
                  <a:txBody>
                    <a:bodyPr/>
                    <a:lstStyle/>
                    <a:p>
                      <a:pPr algn="ctr"/>
                      <a:r>
                        <a:rPr lang="en-US" altLang="zh-TW" sz="1500" b="1" dirty="0">
                          <a:latin typeface="Times New Roman" panose="02020603050405020304" pitchFamily="18" charset="0"/>
                          <a:cs typeface="Times New Roman" panose="02020603050405020304" pitchFamily="18" charset="0"/>
                        </a:rPr>
                        <a:t>70~80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500" b="1" dirty="0">
                          <a:latin typeface="Times New Roman" panose="02020603050405020304" pitchFamily="18" charset="0"/>
                          <a:cs typeface="Times New Roman" panose="02020603050405020304" pitchFamily="18" charset="0"/>
                          <a:hlinkClick r:id="rId3" action="ppaction://hlinksldjump"/>
                        </a:rPr>
                        <a:t>1.</a:t>
                      </a:r>
                      <a:r>
                        <a:rPr lang="en-US" altLang="zh-TW" sz="1500" b="1" dirty="0">
                          <a:latin typeface="Times New Roman" panose="02020603050405020304" pitchFamily="18" charset="0"/>
                          <a:cs typeface="Times New Roman" panose="02020603050405020304" pitchFamily="18" charset="0"/>
                        </a:rPr>
                        <a:t> </a:t>
                      </a:r>
                      <a:r>
                        <a:rPr lang="zh-TW" altLang="en-US"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hlinkClick r:id="" action="ppaction://noaction"/>
                        </a:rPr>
                        <a:t>7.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4"/>
                  </a:ext>
                </a:extLst>
              </a:tr>
              <a:tr h="297180">
                <a:tc>
                  <a:txBody>
                    <a:bodyPr/>
                    <a:lstStyle/>
                    <a:p>
                      <a:pPr algn="ctr"/>
                      <a:r>
                        <a:rPr lang="en-US" altLang="zh-TW" sz="1500" b="1" dirty="0">
                          <a:latin typeface="Times New Roman" panose="02020603050405020304" pitchFamily="18" charset="0"/>
                          <a:cs typeface="Times New Roman" panose="02020603050405020304" pitchFamily="18" charset="0"/>
                        </a:rPr>
                        <a:t>60~70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rId4" action="ppaction://hlinksldjump"/>
                        </a:rPr>
                        <a:t>2.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500" b="1" dirty="0">
                          <a:latin typeface="Times New Roman" panose="02020603050405020304" pitchFamily="18" charset="0"/>
                          <a:cs typeface="Times New Roman" panose="02020603050405020304" pitchFamily="18" charset="0"/>
                          <a:hlinkClick r:id="" action="ppaction://noaction"/>
                        </a:rPr>
                        <a:t>10.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 action="ppaction://noaction"/>
                        </a:rPr>
                        <a:t>19.</a:t>
                      </a:r>
                      <a:r>
                        <a:rPr lang="en-US" altLang="zh-TW" sz="1500" b="1" dirty="0">
                          <a:latin typeface="Times New Roman" panose="02020603050405020304" pitchFamily="18" charset="0"/>
                          <a:cs typeface="Times New Roman" panose="02020603050405020304" pitchFamily="18" charset="0"/>
                        </a:rPr>
                        <a:t> </a:t>
                      </a:r>
                      <a:r>
                        <a:rPr lang="zh-TW" altLang="en-US"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hlinkClick r:id="" action="ppaction://noaction"/>
                        </a:rPr>
                        <a:t>20.</a:t>
                      </a:r>
                      <a:r>
                        <a:rPr lang="en-US" altLang="zh-TW" sz="1500" b="1" dirty="0">
                          <a:latin typeface="Times New Roman" panose="02020603050405020304" pitchFamily="18" charset="0"/>
                          <a:cs typeface="Times New Roman" panose="02020603050405020304" pitchFamily="18" charset="0"/>
                        </a:rPr>
                        <a:t>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5"/>
                  </a:ext>
                </a:extLst>
              </a:tr>
              <a:tr h="525780">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rPr>
                        <a:t>50~60</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500" b="1" dirty="0">
                          <a:latin typeface="Times New Roman" panose="02020603050405020304" pitchFamily="18" charset="0"/>
                          <a:cs typeface="Times New Roman" panose="02020603050405020304" pitchFamily="18" charset="0"/>
                          <a:hlinkClick r:id="rId4" action="ppaction://hlinksldjump"/>
                        </a:rPr>
                        <a:t>4.</a:t>
                      </a:r>
                      <a:r>
                        <a:rPr lang="en-US" altLang="zh-TW" sz="1500" b="1" dirty="0">
                          <a:latin typeface="Times New Roman" panose="02020603050405020304" pitchFamily="18" charset="0"/>
                          <a:cs typeface="Times New Roman" panose="02020603050405020304" pitchFamily="18" charset="0"/>
                        </a:rPr>
                        <a:t> </a:t>
                      </a:r>
                      <a:r>
                        <a:rPr lang="zh-TW" altLang="en-US"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hlinkClick r:id="" action="ppaction://noaction"/>
                        </a:rPr>
                        <a:t>5.</a:t>
                      </a:r>
                      <a:r>
                        <a:rPr lang="zh-TW" altLang="en-US"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hlinkClick r:id="" action="ppaction://noaction"/>
                        </a:rPr>
                        <a:t>9.</a:t>
                      </a:r>
                      <a:r>
                        <a:rPr lang="en-US" altLang="zh-TW" sz="1500" b="1" dirty="0">
                          <a:latin typeface="Times New Roman" panose="02020603050405020304" pitchFamily="18" charset="0"/>
                          <a:cs typeface="Times New Roman" panose="02020603050405020304" pitchFamily="18" charset="0"/>
                        </a:rPr>
                        <a:t>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12. </a:t>
                      </a: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16.</a:t>
                      </a:r>
                      <a:r>
                        <a:rPr lang="en-US" altLang="zh-TW" sz="1500" b="1" dirty="0">
                          <a:solidFill>
                            <a:srgbClr val="1302F4"/>
                          </a:solidFill>
                          <a:latin typeface="Times New Roman" panose="02020603050405020304" pitchFamily="18" charset="0"/>
                          <a:cs typeface="Times New Roman" panose="02020603050405020304" pitchFamily="18" charset="0"/>
                        </a:rPr>
                        <a:t> </a:t>
                      </a: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22.</a:t>
                      </a:r>
                      <a:r>
                        <a:rPr lang="en-US" altLang="zh-TW" sz="1500" b="1" dirty="0">
                          <a:solidFill>
                            <a:srgbClr val="1302F4"/>
                          </a:solidFill>
                          <a:latin typeface="Times New Roman" panose="02020603050405020304" pitchFamily="18" charset="0"/>
                          <a:cs typeface="Times New Roman" panose="02020603050405020304" pitchFamily="18" charset="0"/>
                        </a:rPr>
                        <a:t> </a:t>
                      </a: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24</a:t>
                      </a:r>
                      <a:r>
                        <a:rPr lang="en-US" altLang="zh-TW" sz="1500" b="1" dirty="0">
                          <a:solidFill>
                            <a:srgbClr val="1302F4"/>
                          </a:solidFill>
                          <a:latin typeface="Times New Roman" panose="02020603050405020304" pitchFamily="18" charset="0"/>
                          <a:cs typeface="Times New Roman" panose="02020603050405020304" pitchFamily="18" charset="0"/>
                        </a:rPr>
                        <a:t>. </a:t>
                      </a: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25.</a:t>
                      </a: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6"/>
                  </a:ext>
                </a:extLst>
              </a:tr>
              <a:tr h="297180">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rPr>
                        <a:t>40~50</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18. </a:t>
                      </a: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7"/>
                  </a:ext>
                </a:extLst>
              </a:tr>
              <a:tr h="297180">
                <a:tc>
                  <a:txBody>
                    <a:bodyPr/>
                    <a:lstStyle/>
                    <a:p>
                      <a:pPr marL="0" algn="ctr" defTabSz="914400" rtl="0" eaLnBrk="1" latinLnBrk="0" hangingPunct="1"/>
                      <a:r>
                        <a:rPr lang="en-US" altLang="zh-TW" sz="1500" b="1" kern="1200" dirty="0">
                          <a:solidFill>
                            <a:srgbClr val="FF0000"/>
                          </a:solidFill>
                          <a:latin typeface="Times New Roman" panose="02020603050405020304" pitchFamily="18" charset="0"/>
                          <a:ea typeface="+mn-ea"/>
                          <a:cs typeface="Times New Roman" panose="02020603050405020304" pitchFamily="18" charset="0"/>
                        </a:rPr>
                        <a:t>30~40</a:t>
                      </a:r>
                      <a:endParaRPr lang="zh-TW" altLang="en-US" sz="15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 action="ppaction://noaction"/>
                        </a:rPr>
                        <a:t>11.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 action="ppaction://noaction"/>
                        </a:rPr>
                        <a:t>6.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 action="ppaction://noaction"/>
                        </a:rPr>
                        <a:t>13.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 action="ppaction://noaction"/>
                        </a:rPr>
                        <a:t>14.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 action="ppaction://noaction"/>
                        </a:rPr>
                        <a:t>21.</a:t>
                      </a:r>
                      <a:r>
                        <a:rPr lang="en-US" altLang="zh-TW" sz="1500" b="1" baseline="0" dirty="0">
                          <a:solidFill>
                            <a:srgbClr val="FF0000"/>
                          </a:solidFill>
                          <a:latin typeface="Times New Roman" panose="02020603050405020304" pitchFamily="18" charset="0"/>
                          <a:cs typeface="Times New Roman" panose="02020603050405020304" pitchFamily="18" charset="0"/>
                          <a:hlinkClick r:id="" action="ppaction://noaction"/>
                        </a:rPr>
                        <a:t>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 action="ppaction://noaction"/>
                        </a:rPr>
                        <a:t>17.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8"/>
                  </a:ext>
                </a:extLst>
              </a:tr>
              <a:tr h="297180">
                <a:tc>
                  <a:txBody>
                    <a:bodyPr/>
                    <a:lstStyle/>
                    <a:p>
                      <a:pPr marL="0" algn="ctr" defTabSz="914400" rtl="0" eaLnBrk="1" latinLnBrk="0" hangingPunct="1"/>
                      <a:r>
                        <a:rPr lang="en-US" altLang="zh-TW" sz="1500" b="1" kern="1200" dirty="0">
                          <a:solidFill>
                            <a:srgbClr val="FF0000"/>
                          </a:solidFill>
                          <a:latin typeface="Times New Roman" panose="02020603050405020304" pitchFamily="18" charset="0"/>
                          <a:ea typeface="+mn-ea"/>
                          <a:cs typeface="Times New Roman" panose="02020603050405020304" pitchFamily="18" charset="0"/>
                        </a:rPr>
                        <a:t>20~30</a:t>
                      </a:r>
                      <a:endParaRPr lang="zh-TW" altLang="en-US" sz="15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 action="ppaction://noaction"/>
                        </a:rPr>
                        <a:t>23.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9"/>
                  </a:ext>
                </a:extLst>
              </a:tr>
              <a:tr h="297180">
                <a:tc>
                  <a:txBody>
                    <a:bodyPr/>
                    <a:lstStyle/>
                    <a:p>
                      <a:pPr marL="0" algn="ctr" defTabSz="914400" rtl="0" eaLnBrk="1" latinLnBrk="0" hangingPunct="1"/>
                      <a:r>
                        <a:rPr lang="en-US" altLang="zh-TW" sz="1500" b="1" kern="1200" dirty="0">
                          <a:solidFill>
                            <a:srgbClr val="FF0000"/>
                          </a:solidFill>
                          <a:latin typeface="Times New Roman" panose="02020603050405020304" pitchFamily="18" charset="0"/>
                          <a:ea typeface="+mn-ea"/>
                          <a:cs typeface="Times New Roman" panose="02020603050405020304" pitchFamily="18" charset="0"/>
                        </a:rPr>
                        <a:t>10~20</a:t>
                      </a:r>
                      <a:endParaRPr lang="zh-TW" altLang="en-US" sz="15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rId4" action="ppaction://hlinksldjump"/>
                        </a:rPr>
                        <a:t>8.</a:t>
                      </a:r>
                      <a:r>
                        <a:rPr lang="en-US" altLang="zh-TW" sz="1500" b="1" baseline="0" dirty="0">
                          <a:solidFill>
                            <a:srgbClr val="FF0000"/>
                          </a:solidFill>
                          <a:latin typeface="Times New Roman" panose="02020603050405020304" pitchFamily="18" charset="0"/>
                          <a:cs typeface="Times New Roman" panose="02020603050405020304" pitchFamily="18" charset="0"/>
                        </a:rPr>
                        <a:t> </a:t>
                      </a:r>
                      <a:r>
                        <a:rPr lang="zh-TW" altLang="en-US" sz="1500" b="1" baseline="0" dirty="0">
                          <a:solidFill>
                            <a:srgbClr val="FF0000"/>
                          </a:solidFill>
                          <a:latin typeface="Times New Roman" panose="02020603050405020304" pitchFamily="18" charset="0"/>
                          <a:cs typeface="Times New Roman" panose="02020603050405020304" pitchFamily="18" charset="0"/>
                        </a:rPr>
                        <a:t> </a:t>
                      </a:r>
                      <a:r>
                        <a:rPr lang="en-US" altLang="zh-TW" sz="1500" b="1" baseline="0" dirty="0">
                          <a:solidFill>
                            <a:srgbClr val="FF0000"/>
                          </a:solidFill>
                          <a:latin typeface="Times New Roman" panose="02020603050405020304" pitchFamily="18" charset="0"/>
                          <a:cs typeface="Times New Roman" panose="02020603050405020304" pitchFamily="18" charset="0"/>
                          <a:hlinkClick r:id="rId2" action="ppaction://hlinksldjump"/>
                        </a:rPr>
                        <a:t>15.</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10"/>
                  </a:ext>
                </a:extLst>
              </a:tr>
              <a:tr h="297180">
                <a:tc>
                  <a:txBody>
                    <a:bodyPr/>
                    <a:lstStyle/>
                    <a:p>
                      <a:pPr marL="0" algn="ctr" defTabSz="914400" rtl="0" eaLnBrk="1" latinLnBrk="0" hangingPunct="1"/>
                      <a:r>
                        <a:rPr lang="en-US" altLang="zh-TW" sz="1500" b="1" kern="1200" dirty="0">
                          <a:solidFill>
                            <a:srgbClr val="FF0000"/>
                          </a:solidFill>
                          <a:latin typeface="Times New Roman" panose="02020603050405020304" pitchFamily="18" charset="0"/>
                          <a:ea typeface="+mn-ea"/>
                          <a:cs typeface="Times New Roman" panose="02020603050405020304" pitchFamily="18" charset="0"/>
                        </a:rPr>
                        <a:t>0~10</a:t>
                      </a:r>
                      <a:endParaRPr lang="zh-TW" altLang="en-US" sz="15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11"/>
                  </a:ext>
                </a:extLst>
              </a:tr>
            </a:tbl>
          </a:graphicData>
        </a:graphic>
      </p:graphicFrame>
      <p:cxnSp>
        <p:nvCxnSpPr>
          <p:cNvPr id="6" name="直線接點 5"/>
          <p:cNvCxnSpPr/>
          <p:nvPr/>
        </p:nvCxnSpPr>
        <p:spPr>
          <a:xfrm flipV="1">
            <a:off x="1689321" y="3647223"/>
            <a:ext cx="8807522" cy="33494"/>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2514950" y="3680716"/>
            <a:ext cx="7981895" cy="1978580"/>
          </a:xfrm>
          <a:prstGeom prst="rect">
            <a:avLst/>
          </a:prstGeom>
          <a:solidFill>
            <a:srgbClr val="0070C0">
              <a:alpha val="3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zh-TW" altLang="en-US"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rPr>
              <a:t>有 </a:t>
            </a:r>
            <a:r>
              <a:rPr lang="en-US" altLang="zh-TW"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rPr>
              <a:t>18 </a:t>
            </a:r>
            <a:r>
              <a:rPr lang="zh-TW" altLang="en-US"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rPr>
              <a:t>道題目通過率未達 </a:t>
            </a:r>
            <a:r>
              <a:rPr lang="en-US" altLang="zh-TW"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rPr>
              <a:t>60%</a:t>
            </a:r>
            <a:endParaRPr lang="zh-TW" altLang="en-US"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77321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947127638"/>
              </p:ext>
            </p:extLst>
          </p:nvPr>
        </p:nvGraphicFramePr>
        <p:xfrm>
          <a:off x="1745019" y="1869619"/>
          <a:ext cx="7461480" cy="4029232"/>
        </p:xfrm>
        <a:graphic>
          <a:graphicData uri="http://schemas.openxmlformats.org/drawingml/2006/table">
            <a:tbl>
              <a:tblPr>
                <a:tableStyleId>{5940675A-B579-460E-94D1-54222C63F5DA}</a:tableStyleId>
              </a:tblPr>
              <a:tblGrid>
                <a:gridCol w="573960">
                  <a:extLst>
                    <a:ext uri="{9D8B030D-6E8A-4147-A177-3AD203B41FA5}">
                      <a16:colId xmlns:a16="http://schemas.microsoft.com/office/drawing/2014/main" val="3338673923"/>
                    </a:ext>
                  </a:extLst>
                </a:gridCol>
                <a:gridCol w="573960">
                  <a:extLst>
                    <a:ext uri="{9D8B030D-6E8A-4147-A177-3AD203B41FA5}">
                      <a16:colId xmlns:a16="http://schemas.microsoft.com/office/drawing/2014/main" val="2903143117"/>
                    </a:ext>
                  </a:extLst>
                </a:gridCol>
                <a:gridCol w="573960">
                  <a:extLst>
                    <a:ext uri="{9D8B030D-6E8A-4147-A177-3AD203B41FA5}">
                      <a16:colId xmlns:a16="http://schemas.microsoft.com/office/drawing/2014/main" val="1342694581"/>
                    </a:ext>
                  </a:extLst>
                </a:gridCol>
                <a:gridCol w="573960">
                  <a:extLst>
                    <a:ext uri="{9D8B030D-6E8A-4147-A177-3AD203B41FA5}">
                      <a16:colId xmlns:a16="http://schemas.microsoft.com/office/drawing/2014/main" val="68218601"/>
                    </a:ext>
                  </a:extLst>
                </a:gridCol>
                <a:gridCol w="573960">
                  <a:extLst>
                    <a:ext uri="{9D8B030D-6E8A-4147-A177-3AD203B41FA5}">
                      <a16:colId xmlns:a16="http://schemas.microsoft.com/office/drawing/2014/main" val="2566784171"/>
                    </a:ext>
                  </a:extLst>
                </a:gridCol>
                <a:gridCol w="573960">
                  <a:extLst>
                    <a:ext uri="{9D8B030D-6E8A-4147-A177-3AD203B41FA5}">
                      <a16:colId xmlns:a16="http://schemas.microsoft.com/office/drawing/2014/main" val="1763800762"/>
                    </a:ext>
                  </a:extLst>
                </a:gridCol>
                <a:gridCol w="573960">
                  <a:extLst>
                    <a:ext uri="{9D8B030D-6E8A-4147-A177-3AD203B41FA5}">
                      <a16:colId xmlns:a16="http://schemas.microsoft.com/office/drawing/2014/main" val="440294735"/>
                    </a:ext>
                  </a:extLst>
                </a:gridCol>
                <a:gridCol w="573960">
                  <a:extLst>
                    <a:ext uri="{9D8B030D-6E8A-4147-A177-3AD203B41FA5}">
                      <a16:colId xmlns:a16="http://schemas.microsoft.com/office/drawing/2014/main" val="2865431724"/>
                    </a:ext>
                  </a:extLst>
                </a:gridCol>
                <a:gridCol w="573960">
                  <a:extLst>
                    <a:ext uri="{9D8B030D-6E8A-4147-A177-3AD203B41FA5}">
                      <a16:colId xmlns:a16="http://schemas.microsoft.com/office/drawing/2014/main" val="2487964465"/>
                    </a:ext>
                  </a:extLst>
                </a:gridCol>
                <a:gridCol w="573960">
                  <a:extLst>
                    <a:ext uri="{9D8B030D-6E8A-4147-A177-3AD203B41FA5}">
                      <a16:colId xmlns:a16="http://schemas.microsoft.com/office/drawing/2014/main" val="1300984746"/>
                    </a:ext>
                  </a:extLst>
                </a:gridCol>
                <a:gridCol w="573960">
                  <a:extLst>
                    <a:ext uri="{9D8B030D-6E8A-4147-A177-3AD203B41FA5}">
                      <a16:colId xmlns:a16="http://schemas.microsoft.com/office/drawing/2014/main" val="3449391644"/>
                    </a:ext>
                  </a:extLst>
                </a:gridCol>
                <a:gridCol w="573960">
                  <a:extLst>
                    <a:ext uri="{9D8B030D-6E8A-4147-A177-3AD203B41FA5}">
                      <a16:colId xmlns:a16="http://schemas.microsoft.com/office/drawing/2014/main" val="3030571780"/>
                    </a:ext>
                  </a:extLst>
                </a:gridCol>
                <a:gridCol w="573960">
                  <a:extLst>
                    <a:ext uri="{9D8B030D-6E8A-4147-A177-3AD203B41FA5}">
                      <a16:colId xmlns:a16="http://schemas.microsoft.com/office/drawing/2014/main" val="2105077626"/>
                    </a:ext>
                  </a:extLst>
                </a:gridCol>
              </a:tblGrid>
              <a:tr h="251867">
                <a:tc rowSpan="2">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三</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grid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概念理解</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hMerge="1">
                  <a:txBody>
                    <a:bodyPr/>
                    <a:lstStyle/>
                    <a:p>
                      <a:endParaRPr lang="zh-TW" altLang="en-US"/>
                    </a:p>
                  </a:txBody>
                  <a:tcPr/>
                </a:tc>
                <a:tc hMerge="1">
                  <a:txBody>
                    <a:bodyPr/>
                    <a:lstStyle/>
                    <a:p>
                      <a:endParaRPr lang="zh-TW" altLang="en-US"/>
                    </a:p>
                  </a:txBody>
                  <a:tcPr/>
                </a:tc>
                <a:tc grid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程序執行</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hMerge="1">
                  <a:txBody>
                    <a:bodyPr/>
                    <a:lstStyle/>
                    <a:p>
                      <a:endParaRPr lang="zh-TW" altLang="en-US"/>
                    </a:p>
                  </a:txBody>
                  <a:tcPr/>
                </a:tc>
                <a:tc hMerge="1">
                  <a:txBody>
                    <a:bodyPr/>
                    <a:lstStyle/>
                    <a:p>
                      <a:endParaRPr lang="zh-TW" altLang="en-US"/>
                    </a:p>
                  </a:txBody>
                  <a:tcPr/>
                </a:tc>
                <a:tc grid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解題思考</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hMerge="1">
                  <a:txBody>
                    <a:bodyPr/>
                    <a:lstStyle/>
                    <a:p>
                      <a:endParaRPr lang="zh-TW" altLang="en-US"/>
                    </a:p>
                  </a:txBody>
                  <a:tcPr/>
                </a:tc>
                <a:tc hMerge="1">
                  <a:txBody>
                    <a:bodyPr/>
                    <a:lstStyle/>
                    <a:p>
                      <a:endParaRPr lang="zh-TW" altLang="en-US"/>
                    </a:p>
                  </a:txBody>
                  <a:tcPr/>
                </a:tc>
                <a:tc rowSpan="2" grid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2" hMerge="1">
                  <a:txBody>
                    <a:bodyPr/>
                    <a:lstStyle/>
                    <a:p>
                      <a:endParaRPr lang="zh-TW" altLang="en-US"/>
                    </a:p>
                  </a:txBody>
                  <a:tcPr/>
                </a:tc>
                <a:tc rowSpan="2" hMerge="1">
                  <a:txBody>
                    <a:bodyPr/>
                    <a:lstStyle/>
                    <a:p>
                      <a:endParaRPr lang="zh-TW" altLang="en-US"/>
                    </a:p>
                  </a:txBody>
                  <a:tcPr/>
                </a:tc>
                <a:extLst>
                  <a:ext uri="{0D108BD9-81ED-4DB2-BD59-A6C34878D82A}">
                    <a16:rowId xmlns:a16="http://schemas.microsoft.com/office/drawing/2014/main" val="2048045205"/>
                  </a:ext>
                </a:extLst>
              </a:tr>
              <a:tr h="496366">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gridSpan="3"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extLst>
                  <a:ext uri="{0D108BD9-81ED-4DB2-BD59-A6C34878D82A}">
                    <a16:rowId xmlns:a16="http://schemas.microsoft.com/office/drawing/2014/main" val="1523693002"/>
                  </a:ext>
                </a:extLst>
              </a:tr>
              <a:tr h="251867">
                <a:tc row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數與</a:t>
                      </a:r>
                      <a:endPar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計算</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2,11</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1,7</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l"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3, 4, 5, 6, 9, 10</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3319466022"/>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0.92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1472349799"/>
                  </a:ext>
                </a:extLst>
              </a:tr>
              <a:tr h="28069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60606342"/>
                  </a:ext>
                </a:extLst>
              </a:tr>
              <a:tr h="251867">
                <a:tc row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量與</a:t>
                      </a:r>
                      <a:endPar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實測</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13</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8, 12, 14, 15</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5</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2336491864"/>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3822001208"/>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0.17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0.16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0.16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3803319478"/>
                  </a:ext>
                </a:extLst>
              </a:tr>
              <a:tr h="251867">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幾何</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16, 18, 19, 20, 21, 22, 24, 25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17.23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2136157519"/>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1136516799"/>
                  </a:ext>
                </a:extLst>
              </a:tr>
              <a:tr h="481632">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0.15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1448758327"/>
                  </a:ext>
                </a:extLst>
              </a:tr>
              <a:tr h="251867">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3</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12</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25</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2909249103"/>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0.65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1916796065"/>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0.28</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2277427631"/>
                  </a:ext>
                </a:extLst>
              </a:tr>
            </a:tbl>
          </a:graphicData>
        </a:graphic>
      </p:graphicFrame>
      <p:sp>
        <p:nvSpPr>
          <p:cNvPr id="5" name="標題 1"/>
          <p:cNvSpPr>
            <a:spLocks noGrp="1"/>
          </p:cNvSpPr>
          <p:nvPr>
            <p:ph type="title"/>
          </p:nvPr>
        </p:nvSpPr>
        <p:spPr>
          <a:xfrm>
            <a:off x="1155538" y="626462"/>
            <a:ext cx="9880924" cy="583894"/>
          </a:xfrm>
        </p:spPr>
        <p:txBody>
          <a:bodyPr>
            <a:noAutofit/>
          </a:bodyPr>
          <a:lstStyle/>
          <a:p>
            <a:r>
              <a:rPr lang="zh-TW" altLang="en-US" b="1" baseline="-25000" dirty="0">
                <a:solidFill>
                  <a:srgbClr val="FF66CC"/>
                </a:solidFill>
                <a:latin typeface="微軟正黑體" pitchFamily="34" charset="-120"/>
                <a:ea typeface="微軟正黑體" pitchFamily="34" charset="-120"/>
              </a:rPr>
              <a:t>桃園市</a:t>
            </a:r>
            <a:r>
              <a:rPr lang="zh-TW" altLang="en-US" b="1" dirty="0">
                <a:latin typeface="微軟正黑體" pitchFamily="34" charset="-120"/>
                <a:ea typeface="微軟正黑體" pitchFamily="34" charset="-120"/>
              </a:rPr>
              <a:t>三年級</a:t>
            </a:r>
            <a:r>
              <a:rPr lang="zh-TW" altLang="en-US" b="1" dirty="0">
                <a:solidFill>
                  <a:srgbClr val="3333FF"/>
                </a:solidFill>
                <a:latin typeface="微軟正黑體" pitchFamily="34" charset="-120"/>
                <a:ea typeface="微軟正黑體" pitchFamily="34" charset="-120"/>
              </a:rPr>
              <a:t>數學</a:t>
            </a:r>
            <a:r>
              <a:rPr lang="en-US" altLang="zh-TW" b="1" dirty="0">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施測結果</a:t>
            </a:r>
            <a:r>
              <a:rPr lang="zh-TW" altLang="zh-TW" b="1" dirty="0">
                <a:latin typeface="微軟正黑體" pitchFamily="34" charset="-120"/>
                <a:ea typeface="微軟正黑體" pitchFamily="34" charset="-120"/>
              </a:rPr>
              <a:t>雙向細目表</a:t>
            </a:r>
            <a:endParaRPr lang="zh-TW" altLang="en-US" b="1" dirty="0">
              <a:latin typeface="微軟正黑體" pitchFamily="34" charset="-120"/>
              <a:ea typeface="微軟正黑體" pitchFamily="34" charset="-120"/>
            </a:endParaRPr>
          </a:p>
        </p:txBody>
      </p:sp>
      <p:grpSp>
        <p:nvGrpSpPr>
          <p:cNvPr id="8" name="群組 7"/>
          <p:cNvGrpSpPr/>
          <p:nvPr/>
        </p:nvGrpSpPr>
        <p:grpSpPr>
          <a:xfrm>
            <a:off x="4025374" y="1869619"/>
            <a:ext cx="1729010" cy="4029230"/>
            <a:chOff x="3335165" y="1040519"/>
            <a:chExt cx="2305347" cy="5681612"/>
          </a:xfrm>
        </p:grpSpPr>
        <p:sp>
          <p:nvSpPr>
            <p:cNvPr id="6" name="矩形 5"/>
            <p:cNvSpPr/>
            <p:nvPr/>
          </p:nvSpPr>
          <p:spPr>
            <a:xfrm>
              <a:off x="3335165" y="1040519"/>
              <a:ext cx="2305347" cy="5681612"/>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zh-TW" altLang="en-US" sz="2700" b="1" dirty="0">
                  <a:solidFill>
                    <a:srgbClr val="3333FF"/>
                  </a:solidFill>
                  <a:latin typeface="微軟正黑體" panose="020B0604030504040204" pitchFamily="34" charset="-120"/>
                  <a:ea typeface="微軟正黑體" panose="020B0604030504040204" pitchFamily="34" charset="-120"/>
                </a:rPr>
                <a:t>表現較佳</a:t>
              </a:r>
            </a:p>
          </p:txBody>
        </p:sp>
        <p:sp>
          <p:nvSpPr>
            <p:cNvPr id="7" name="矩形 6"/>
            <p:cNvSpPr/>
            <p:nvPr/>
          </p:nvSpPr>
          <p:spPr>
            <a:xfrm>
              <a:off x="4099969" y="5691289"/>
              <a:ext cx="1540543" cy="329367"/>
            </a:xfrm>
            <a:prstGeom prst="rect">
              <a:avLst/>
            </a:prstGeom>
            <a:no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zh-TW" altLang="en-US" sz="1350">
                <a:solidFill>
                  <a:prstClr val="white"/>
                </a:solidFill>
                <a:latin typeface="Calibri" panose="020F0502020204030204"/>
                <a:ea typeface="新細明體" panose="02020500000000000000" pitchFamily="18" charset="-120"/>
              </a:endParaRPr>
            </a:p>
          </p:txBody>
        </p:sp>
      </p:grpSp>
      <p:grpSp>
        <p:nvGrpSpPr>
          <p:cNvPr id="9" name="群組 8"/>
          <p:cNvGrpSpPr/>
          <p:nvPr/>
        </p:nvGrpSpPr>
        <p:grpSpPr>
          <a:xfrm>
            <a:off x="5754385" y="1869619"/>
            <a:ext cx="1733765" cy="4029230"/>
            <a:chOff x="2942897" y="1040521"/>
            <a:chExt cx="1471448" cy="5570485"/>
          </a:xfrm>
        </p:grpSpPr>
        <p:sp>
          <p:nvSpPr>
            <p:cNvPr id="10" name="矩形 9"/>
            <p:cNvSpPr/>
            <p:nvPr/>
          </p:nvSpPr>
          <p:spPr>
            <a:xfrm>
              <a:off x="2942897" y="1040521"/>
              <a:ext cx="1471448" cy="557048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zh-TW" altLang="en-US" sz="2700" b="1" dirty="0">
                  <a:solidFill>
                    <a:srgbClr val="FF0000"/>
                  </a:solidFill>
                  <a:latin typeface="微軟正黑體" panose="020B0604030504040204" pitchFamily="34" charset="-120"/>
                  <a:ea typeface="微軟正黑體" panose="020B0604030504040204" pitchFamily="34" charset="-120"/>
                </a:rPr>
                <a:t>表現較差</a:t>
              </a:r>
            </a:p>
          </p:txBody>
        </p:sp>
        <p:sp>
          <p:nvSpPr>
            <p:cNvPr id="11" name="矩形 10"/>
            <p:cNvSpPr/>
            <p:nvPr/>
          </p:nvSpPr>
          <p:spPr>
            <a:xfrm>
              <a:off x="3450712" y="5610008"/>
              <a:ext cx="956442" cy="2942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zh-TW" altLang="en-US" sz="1350">
                <a:solidFill>
                  <a:prstClr val="white"/>
                </a:solidFill>
                <a:latin typeface="Calibri" panose="020F0502020204030204"/>
                <a:ea typeface="新細明體" panose="02020500000000000000" pitchFamily="18" charset="-120"/>
              </a:endParaRPr>
            </a:p>
          </p:txBody>
        </p:sp>
      </p:grpSp>
      <p:grpSp>
        <p:nvGrpSpPr>
          <p:cNvPr id="14" name="群組 13"/>
          <p:cNvGrpSpPr/>
          <p:nvPr/>
        </p:nvGrpSpPr>
        <p:grpSpPr>
          <a:xfrm>
            <a:off x="8643557" y="4997376"/>
            <a:ext cx="1929437" cy="496614"/>
            <a:chOff x="9492741" y="5520168"/>
            <a:chExt cx="2572582" cy="662152"/>
          </a:xfrm>
        </p:grpSpPr>
        <p:sp>
          <p:nvSpPr>
            <p:cNvPr id="12" name="向左箭號圖說文字 11"/>
            <p:cNvSpPr/>
            <p:nvPr/>
          </p:nvSpPr>
          <p:spPr>
            <a:xfrm>
              <a:off x="10257545" y="5520168"/>
              <a:ext cx="1807778" cy="662152"/>
            </a:xfrm>
            <a:prstGeom prst="leftArrow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zh-TW" altLang="en-US" sz="1350" b="1" dirty="0">
                  <a:solidFill>
                    <a:prstClr val="white"/>
                  </a:solidFill>
                  <a:latin typeface="微軟正黑體" panose="020B0604030504040204" pitchFamily="34" charset="-120"/>
                  <a:ea typeface="微軟正黑體" panose="020B0604030504040204" pitchFamily="34" charset="-120"/>
                </a:rPr>
                <a:t>全體平均通過率</a:t>
              </a:r>
            </a:p>
          </p:txBody>
        </p:sp>
        <p:sp>
          <p:nvSpPr>
            <p:cNvPr id="13" name="矩形 12"/>
            <p:cNvSpPr/>
            <p:nvPr/>
          </p:nvSpPr>
          <p:spPr>
            <a:xfrm>
              <a:off x="9492741" y="5747409"/>
              <a:ext cx="770558" cy="30406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342900"/>
              <a:r>
                <a:rPr lang="en-US" altLang="zh-TW" sz="1500" b="1" dirty="0">
                  <a:solidFill>
                    <a:srgbClr val="FFFF00"/>
                  </a:solidFill>
                  <a:latin typeface="微軟正黑體" panose="020B0604030504040204" pitchFamily="34" charset="-120"/>
                  <a:ea typeface="微軟正黑體" panose="020B0604030504040204" pitchFamily="34" charset="-120"/>
                </a:rPr>
                <a:t>0.49</a:t>
              </a:r>
              <a:endParaRPr lang="zh-TW" altLang="en-US" sz="1500" b="1" dirty="0">
                <a:solidFill>
                  <a:srgbClr val="FFFF00"/>
                </a:solidFill>
                <a:latin typeface="微軟正黑體" panose="020B0604030504040204" pitchFamily="34" charset="-120"/>
                <a:ea typeface="微軟正黑體" panose="020B0604030504040204" pitchFamily="34" charset="-120"/>
              </a:endParaRPr>
            </a:p>
          </p:txBody>
        </p:sp>
      </p:grpSp>
      <p:grpSp>
        <p:nvGrpSpPr>
          <p:cNvPr id="16" name="群組 15"/>
          <p:cNvGrpSpPr/>
          <p:nvPr/>
        </p:nvGrpSpPr>
        <p:grpSpPr>
          <a:xfrm>
            <a:off x="1750349" y="3404506"/>
            <a:ext cx="7461480" cy="759280"/>
            <a:chOff x="1575795" y="2075380"/>
            <a:chExt cx="9948640" cy="1037690"/>
          </a:xfrm>
        </p:grpSpPr>
        <p:sp>
          <p:nvSpPr>
            <p:cNvPr id="2" name="矩形 1"/>
            <p:cNvSpPr/>
            <p:nvPr/>
          </p:nvSpPr>
          <p:spPr>
            <a:xfrm>
              <a:off x="1575795" y="2075380"/>
              <a:ext cx="9948640" cy="1037690"/>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42900"/>
              <a:r>
                <a:rPr lang="zh-TW" altLang="en-US" sz="2700" b="1" dirty="0">
                  <a:solidFill>
                    <a:srgbClr val="FF66CC"/>
                  </a:solidFill>
                  <a:latin typeface="微軟正黑體" panose="020B0604030504040204" pitchFamily="34" charset="-120"/>
                  <a:ea typeface="微軟正黑體" panose="020B0604030504040204" pitchFamily="34" charset="-120"/>
                </a:rPr>
                <a:t>表現較差</a:t>
              </a:r>
            </a:p>
          </p:txBody>
        </p:sp>
        <p:sp>
          <p:nvSpPr>
            <p:cNvPr id="3" name="矩形 2"/>
            <p:cNvSpPr/>
            <p:nvPr/>
          </p:nvSpPr>
          <p:spPr>
            <a:xfrm>
              <a:off x="10759631" y="2075380"/>
              <a:ext cx="764804" cy="380144"/>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zh-TW" altLang="en-US" sz="1350">
                <a:solidFill>
                  <a:prstClr val="white"/>
                </a:solidFill>
                <a:latin typeface="Calibri" panose="020F0502020204030204"/>
                <a:ea typeface="新細明體" panose="02020500000000000000" pitchFamily="18" charset="-120"/>
              </a:endParaRPr>
            </a:p>
          </p:txBody>
        </p:sp>
      </p:grpSp>
      <p:sp>
        <p:nvSpPr>
          <p:cNvPr id="15" name="文字方塊 14"/>
          <p:cNvSpPr txBox="1"/>
          <p:nvPr/>
        </p:nvSpPr>
        <p:spPr>
          <a:xfrm>
            <a:off x="9550535" y="2216359"/>
            <a:ext cx="2075408" cy="2123658"/>
          </a:xfrm>
          <a:prstGeom prst="rect">
            <a:avLst/>
          </a:prstGeom>
          <a:solidFill>
            <a:schemeClr val="accent6">
              <a:lumMod val="40000"/>
              <a:lumOff val="60000"/>
            </a:schemeClr>
          </a:solidFill>
        </p:spPr>
        <p:txBody>
          <a:bodyPr wrap="square" rtlCol="0">
            <a:spAutoFit/>
          </a:bodyPr>
          <a:lstStyle/>
          <a:p>
            <a:pPr algn="ctr" defTabSz="342900"/>
            <a:r>
              <a:rPr lang="zh-TW" altLang="en-US" sz="2400" b="1" dirty="0">
                <a:solidFill>
                  <a:srgbClr val="3333FF"/>
                </a:solidFill>
                <a:latin typeface="微軟正黑體" panose="020B0604030504040204" pitchFamily="34" charset="-120"/>
                <a:ea typeface="微軟正黑體" panose="020B0604030504040204" pitchFamily="34" charset="-120"/>
              </a:rPr>
              <a:t>教學建議</a:t>
            </a:r>
            <a:endParaRPr lang="en-US" altLang="zh-TW" sz="2400" b="1" dirty="0">
              <a:solidFill>
                <a:srgbClr val="3333FF"/>
              </a:solidFill>
              <a:latin typeface="微軟正黑體" panose="020B0604030504040204" pitchFamily="34" charset="-120"/>
              <a:ea typeface="微軟正黑體" panose="020B0604030504040204" pitchFamily="34" charset="-120"/>
            </a:endParaRPr>
          </a:p>
          <a:p>
            <a:pPr defTabSz="342900"/>
            <a:r>
              <a:rPr lang="zh-TW" altLang="zh-TW" b="1" dirty="0">
                <a:solidFill>
                  <a:prstClr val="black"/>
                </a:solidFill>
                <a:latin typeface="微軟正黑體" panose="020B0604030504040204" pitchFamily="34" charset="-120"/>
                <a:ea typeface="微軟正黑體" panose="020B0604030504040204" pitchFamily="34" charset="-120"/>
              </a:rPr>
              <a:t>建議教師</a:t>
            </a:r>
            <a:r>
              <a:rPr lang="zh-TW" altLang="en-US" b="1" dirty="0">
                <a:solidFill>
                  <a:prstClr val="black"/>
                </a:solidFill>
                <a:latin typeface="微軟正黑體" panose="020B0604030504040204" pitchFamily="34" charset="-120"/>
                <a:ea typeface="微軟正黑體" panose="020B0604030504040204" pitchFamily="34" charset="-120"/>
              </a:rPr>
              <a:t>未來進行</a:t>
            </a:r>
            <a:r>
              <a:rPr lang="zh-TW" altLang="zh-TW" b="1" dirty="0">
                <a:solidFill>
                  <a:prstClr val="black"/>
                </a:solidFill>
                <a:latin typeface="微軟正黑體" panose="020B0604030504040204" pitchFamily="34" charset="-120"/>
                <a:ea typeface="微軟正黑體" panose="020B0604030504040204" pitchFamily="34" charset="-120"/>
              </a:rPr>
              <a:t>教學時</a:t>
            </a:r>
            <a:r>
              <a:rPr lang="zh-TW" altLang="en-US" b="1" dirty="0">
                <a:solidFill>
                  <a:prstClr val="black"/>
                </a:solidFill>
                <a:latin typeface="微軟正黑體" panose="020B0604030504040204" pitchFamily="34" charset="-120"/>
                <a:ea typeface="微軟正黑體" panose="020B0604030504040204" pitchFamily="34" charset="-120"/>
              </a:rPr>
              <a:t>可</a:t>
            </a:r>
            <a:r>
              <a:rPr lang="zh-TW" altLang="en-US" b="1" dirty="0">
                <a:solidFill>
                  <a:srgbClr val="FF0000"/>
                </a:solidFill>
                <a:latin typeface="微軟正黑體" panose="020B0604030504040204" pitchFamily="34" charset="-120"/>
                <a:ea typeface="微軟正黑體" panose="020B0604030504040204" pitchFamily="34" charset="-120"/>
              </a:rPr>
              <a:t>運用</a:t>
            </a:r>
            <a:r>
              <a:rPr lang="zh-TW" altLang="en-US" b="1" dirty="0">
                <a:solidFill>
                  <a:srgbClr val="0070C0"/>
                </a:solidFill>
                <a:latin typeface="微軟正黑體" panose="020B0604030504040204" pitchFamily="34" charset="-120"/>
                <a:ea typeface="微軟正黑體" panose="020B0604030504040204" pitchFamily="34" charset="-120"/>
              </a:rPr>
              <a:t>多重表徵</a:t>
            </a:r>
            <a:r>
              <a:rPr lang="zh-TW" altLang="zh-TW" b="1" dirty="0">
                <a:solidFill>
                  <a:srgbClr val="FF0000"/>
                </a:solidFill>
                <a:latin typeface="微軟正黑體" panose="020B0604030504040204" pitchFamily="34" charset="-120"/>
                <a:ea typeface="微軟正黑體" panose="020B0604030504040204" pitchFamily="34" charset="-120"/>
              </a:rPr>
              <a:t>建立</a:t>
            </a:r>
            <a:r>
              <a:rPr lang="zh-TW" altLang="zh-TW" b="1" dirty="0">
                <a:solidFill>
                  <a:prstClr val="black"/>
                </a:solidFill>
                <a:latin typeface="微軟正黑體" panose="020B0604030504040204" pitchFamily="34" charset="-120"/>
                <a:ea typeface="微軟正黑體" panose="020B0604030504040204" pitchFamily="34" charset="-120"/>
              </a:rPr>
              <a:t>學生的</a:t>
            </a:r>
            <a:r>
              <a:rPr lang="zh-TW" altLang="en-US" b="1" dirty="0">
                <a:solidFill>
                  <a:srgbClr val="3333FF"/>
                </a:solidFill>
                <a:latin typeface="微軟正黑體" panose="020B0604030504040204" pitchFamily="34" charset="-120"/>
                <a:ea typeface="微軟正黑體" panose="020B0604030504040204" pitchFamily="34" charset="-120"/>
              </a:rPr>
              <a:t>初始</a:t>
            </a:r>
            <a:r>
              <a:rPr lang="zh-TW" altLang="zh-TW" b="1" dirty="0">
                <a:solidFill>
                  <a:srgbClr val="3333FF"/>
                </a:solidFill>
                <a:latin typeface="微軟正黑體" panose="020B0604030504040204" pitchFamily="34" charset="-120"/>
                <a:ea typeface="微軟正黑體" panose="020B0604030504040204" pitchFamily="34" charset="-120"/>
              </a:rPr>
              <a:t>概念</a:t>
            </a:r>
            <a:r>
              <a:rPr lang="zh-TW" altLang="zh-TW" b="1" dirty="0">
                <a:solidFill>
                  <a:prstClr val="black"/>
                </a:solidFill>
                <a:latin typeface="微軟正黑體" panose="020B0604030504040204" pitchFamily="34" charset="-120"/>
                <a:ea typeface="微軟正黑體" panose="020B0604030504040204" pitchFamily="34" charset="-120"/>
              </a:rPr>
              <a:t>，</a:t>
            </a:r>
            <a:r>
              <a:rPr lang="zh-TW" altLang="en-US" b="1" dirty="0">
                <a:solidFill>
                  <a:prstClr val="black"/>
                </a:solidFill>
                <a:latin typeface="微軟正黑體" panose="020B0604030504040204" pitchFamily="34" charset="-120"/>
                <a:ea typeface="微軟正黑體" panose="020B0604030504040204" pitchFamily="34" charset="-120"/>
              </a:rPr>
              <a:t>以及</a:t>
            </a:r>
            <a:r>
              <a:rPr lang="zh-TW" altLang="en-US" b="1" dirty="0">
                <a:solidFill>
                  <a:srgbClr val="FF0000"/>
                </a:solidFill>
                <a:latin typeface="微軟正黑體" panose="020B0604030504040204" pitchFamily="34" charset="-120"/>
                <a:ea typeface="微軟正黑體" panose="020B0604030504040204" pitchFamily="34" charset="-120"/>
              </a:rPr>
              <a:t>營造</a:t>
            </a:r>
            <a:r>
              <a:rPr lang="zh-TW" altLang="en-US" b="1" dirty="0">
                <a:solidFill>
                  <a:prstClr val="black"/>
                </a:solidFill>
                <a:latin typeface="微軟正黑體" panose="020B0604030504040204" pitchFamily="34" charset="-120"/>
                <a:ea typeface="微軟正黑體" panose="020B0604030504040204" pitchFamily="34" charset="-120"/>
              </a:rPr>
              <a:t>一個具有</a:t>
            </a:r>
            <a:r>
              <a:rPr lang="zh-TW" altLang="en-US" b="1" dirty="0">
                <a:solidFill>
                  <a:srgbClr val="0070C0"/>
                </a:solidFill>
                <a:latin typeface="微軟正黑體" panose="020B0604030504040204" pitchFamily="34" charset="-120"/>
                <a:ea typeface="微軟正黑體" panose="020B0604030504040204" pitchFamily="34" charset="-120"/>
              </a:rPr>
              <a:t>深層</a:t>
            </a:r>
            <a:r>
              <a:rPr lang="zh-TW" altLang="zh-TW" b="1" dirty="0">
                <a:solidFill>
                  <a:srgbClr val="0070C0"/>
                </a:solidFill>
                <a:latin typeface="微軟正黑體" panose="020B0604030504040204" pitchFamily="34" charset="-120"/>
                <a:ea typeface="微軟正黑體" panose="020B0604030504040204" pitchFamily="34" charset="-120"/>
              </a:rPr>
              <a:t>思考</a:t>
            </a:r>
            <a:r>
              <a:rPr lang="zh-TW" altLang="zh-TW" b="1" dirty="0">
                <a:solidFill>
                  <a:prstClr val="black"/>
                </a:solidFill>
                <a:latin typeface="微軟正黑體" panose="020B0604030504040204" pitchFamily="34" charset="-120"/>
                <a:ea typeface="微軟正黑體" panose="020B0604030504040204" pitchFamily="34" charset="-120"/>
              </a:rPr>
              <a:t>與</a:t>
            </a:r>
            <a:r>
              <a:rPr lang="zh-TW" altLang="zh-TW" b="1" dirty="0">
                <a:solidFill>
                  <a:srgbClr val="0070C0"/>
                </a:solidFill>
                <a:latin typeface="微軟正黑體" panose="020B0604030504040204" pitchFamily="34" charset="-120"/>
                <a:ea typeface="微軟正黑體" panose="020B0604030504040204" pitchFamily="34" charset="-120"/>
              </a:rPr>
              <a:t>討論</a:t>
            </a:r>
            <a:r>
              <a:rPr lang="zh-TW" altLang="zh-TW" b="1" dirty="0">
                <a:solidFill>
                  <a:prstClr val="black"/>
                </a:solidFill>
                <a:latin typeface="微軟正黑體" panose="020B0604030504040204" pitchFamily="34" charset="-120"/>
                <a:ea typeface="微軟正黑體" panose="020B0604030504040204" pitchFamily="34" charset="-120"/>
              </a:rPr>
              <a:t>的</a:t>
            </a:r>
            <a:r>
              <a:rPr lang="zh-TW" altLang="en-US" b="1" dirty="0">
                <a:solidFill>
                  <a:srgbClr val="3333FF"/>
                </a:solidFill>
                <a:latin typeface="微軟正黑體" panose="020B0604030504040204" pitchFamily="34" charset="-120"/>
                <a:ea typeface="微軟正黑體" panose="020B0604030504040204" pitchFamily="34" charset="-120"/>
              </a:rPr>
              <a:t>課室文化</a:t>
            </a:r>
            <a:r>
              <a:rPr lang="zh-TW" altLang="zh-TW" b="1" dirty="0">
                <a:solidFill>
                  <a:prstClr val="black"/>
                </a:solidFill>
                <a:latin typeface="微軟正黑體" panose="020B0604030504040204" pitchFamily="34" charset="-120"/>
                <a:ea typeface="微軟正黑體" panose="020B0604030504040204" pitchFamily="34" charset="-120"/>
              </a:rPr>
              <a:t>。</a:t>
            </a:r>
            <a:endParaRPr lang="zh-TW" altLang="en-US" b="1"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25772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barn(inVertical)">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heel(1)">
                                      <p:cBhvr>
                                        <p:cTn id="25"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145">
            <a:extLst>
              <a:ext uri="{FF2B5EF4-FFF2-40B4-BE49-F238E27FC236}">
                <a16:creationId xmlns:a16="http://schemas.microsoft.com/office/drawing/2014/main" id="{FA4B5AC7-50C9-46C6-9E73-4640297BEBAB}"/>
              </a:ext>
            </a:extLst>
          </p:cNvPr>
          <p:cNvSpPr>
            <a:spLocks/>
          </p:cNvSpPr>
          <p:nvPr/>
        </p:nvSpPr>
        <p:spPr bwMode="auto">
          <a:xfrm rot="935833">
            <a:off x="5674272" y="62166"/>
            <a:ext cx="4099890" cy="1468149"/>
          </a:xfrm>
          <a:custGeom>
            <a:avLst/>
            <a:gdLst>
              <a:gd name="T0" fmla="*/ 466 w 483"/>
              <a:gd name="T1" fmla="*/ 104 h 300"/>
              <a:gd name="T2" fmla="*/ 417 w 483"/>
              <a:gd name="T3" fmla="*/ 121 h 300"/>
              <a:gd name="T4" fmla="*/ 407 w 483"/>
              <a:gd name="T5" fmla="*/ 119 h 300"/>
              <a:gd name="T6" fmla="*/ 303 w 483"/>
              <a:gd name="T7" fmla="*/ 150 h 300"/>
              <a:gd name="T8" fmla="*/ 214 w 483"/>
              <a:gd name="T9" fmla="*/ 187 h 300"/>
              <a:gd name="T10" fmla="*/ 120 w 483"/>
              <a:gd name="T11" fmla="*/ 240 h 300"/>
              <a:gd name="T12" fmla="*/ 290 w 483"/>
              <a:gd name="T13" fmla="*/ 152 h 300"/>
              <a:gd name="T14" fmla="*/ 394 w 483"/>
              <a:gd name="T15" fmla="*/ 118 h 300"/>
              <a:gd name="T16" fmla="*/ 394 w 483"/>
              <a:gd name="T17" fmla="*/ 97 h 300"/>
              <a:gd name="T18" fmla="*/ 424 w 483"/>
              <a:gd name="T19" fmla="*/ 86 h 300"/>
              <a:gd name="T20" fmla="*/ 418 w 483"/>
              <a:gd name="T21" fmla="*/ 66 h 300"/>
              <a:gd name="T22" fmla="*/ 380 w 483"/>
              <a:gd name="T23" fmla="*/ 74 h 300"/>
              <a:gd name="T24" fmla="*/ 386 w 483"/>
              <a:gd name="T25" fmla="*/ 71 h 300"/>
              <a:gd name="T26" fmla="*/ 378 w 483"/>
              <a:gd name="T27" fmla="*/ 53 h 300"/>
              <a:gd name="T28" fmla="*/ 218 w 483"/>
              <a:gd name="T29" fmla="*/ 119 h 300"/>
              <a:gd name="T30" fmla="*/ 183 w 483"/>
              <a:gd name="T31" fmla="*/ 133 h 300"/>
              <a:gd name="T32" fmla="*/ 84 w 483"/>
              <a:gd name="T33" fmla="*/ 185 h 300"/>
              <a:gd name="T34" fmla="*/ 193 w 483"/>
              <a:gd name="T35" fmla="*/ 117 h 300"/>
              <a:gd name="T36" fmla="*/ 434 w 483"/>
              <a:gd name="T37" fmla="*/ 20 h 300"/>
              <a:gd name="T38" fmla="*/ 427 w 483"/>
              <a:gd name="T39" fmla="*/ 3 h 300"/>
              <a:gd name="T40" fmla="*/ 142 w 483"/>
              <a:gd name="T41" fmla="*/ 124 h 300"/>
              <a:gd name="T42" fmla="*/ 23 w 483"/>
              <a:gd name="T43" fmla="*/ 195 h 300"/>
              <a:gd name="T44" fmla="*/ 29 w 483"/>
              <a:gd name="T45" fmla="*/ 202 h 300"/>
              <a:gd name="T46" fmla="*/ 43 w 483"/>
              <a:gd name="T47" fmla="*/ 193 h 300"/>
              <a:gd name="T48" fmla="*/ 9 w 483"/>
              <a:gd name="T49" fmla="*/ 223 h 300"/>
              <a:gd name="T50" fmla="*/ 21 w 483"/>
              <a:gd name="T51" fmla="*/ 239 h 300"/>
              <a:gd name="T52" fmla="*/ 22 w 483"/>
              <a:gd name="T53" fmla="*/ 238 h 300"/>
              <a:gd name="T54" fmla="*/ 16 w 483"/>
              <a:gd name="T55" fmla="*/ 244 h 300"/>
              <a:gd name="T56" fmla="*/ 29 w 483"/>
              <a:gd name="T57" fmla="*/ 260 h 300"/>
              <a:gd name="T58" fmla="*/ 32 w 483"/>
              <a:gd name="T59" fmla="*/ 259 h 300"/>
              <a:gd name="T60" fmla="*/ 45 w 483"/>
              <a:gd name="T61" fmla="*/ 267 h 300"/>
              <a:gd name="T62" fmla="*/ 51 w 483"/>
              <a:gd name="T63" fmla="*/ 265 h 300"/>
              <a:gd name="T64" fmla="*/ 35 w 483"/>
              <a:gd name="T65" fmla="*/ 279 h 300"/>
              <a:gd name="T66" fmla="*/ 45 w 483"/>
              <a:gd name="T67" fmla="*/ 297 h 300"/>
              <a:gd name="T68" fmla="*/ 124 w 483"/>
              <a:gd name="T69" fmla="*/ 262 h 300"/>
              <a:gd name="T70" fmla="*/ 128 w 483"/>
              <a:gd name="T71" fmla="*/ 262 h 300"/>
              <a:gd name="T72" fmla="*/ 472 w 483"/>
              <a:gd name="T73" fmla="*/ 122 h 300"/>
              <a:gd name="T74" fmla="*/ 466 w 483"/>
              <a:gd name="T75" fmla="*/ 10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3" h="300">
                <a:moveTo>
                  <a:pt x="466" y="104"/>
                </a:moveTo>
                <a:cubicBezTo>
                  <a:pt x="450" y="109"/>
                  <a:pt x="433" y="115"/>
                  <a:pt x="417" y="121"/>
                </a:cubicBezTo>
                <a:cubicBezTo>
                  <a:pt x="414" y="119"/>
                  <a:pt x="411" y="118"/>
                  <a:pt x="407" y="119"/>
                </a:cubicBezTo>
                <a:cubicBezTo>
                  <a:pt x="371" y="125"/>
                  <a:pt x="337" y="137"/>
                  <a:pt x="303" y="150"/>
                </a:cubicBezTo>
                <a:cubicBezTo>
                  <a:pt x="272" y="161"/>
                  <a:pt x="242" y="173"/>
                  <a:pt x="214" y="187"/>
                </a:cubicBezTo>
                <a:cubicBezTo>
                  <a:pt x="182" y="203"/>
                  <a:pt x="151" y="223"/>
                  <a:pt x="120" y="240"/>
                </a:cubicBezTo>
                <a:cubicBezTo>
                  <a:pt x="173" y="205"/>
                  <a:pt x="231" y="175"/>
                  <a:pt x="290" y="152"/>
                </a:cubicBezTo>
                <a:cubicBezTo>
                  <a:pt x="325" y="140"/>
                  <a:pt x="360" y="129"/>
                  <a:pt x="394" y="118"/>
                </a:cubicBezTo>
                <a:cubicBezTo>
                  <a:pt x="406" y="115"/>
                  <a:pt x="403" y="100"/>
                  <a:pt x="394" y="97"/>
                </a:cubicBezTo>
                <a:cubicBezTo>
                  <a:pt x="404" y="94"/>
                  <a:pt x="414" y="90"/>
                  <a:pt x="424" y="86"/>
                </a:cubicBezTo>
                <a:cubicBezTo>
                  <a:pt x="436" y="81"/>
                  <a:pt x="432" y="64"/>
                  <a:pt x="418" y="66"/>
                </a:cubicBezTo>
                <a:cubicBezTo>
                  <a:pt x="405" y="68"/>
                  <a:pt x="392" y="70"/>
                  <a:pt x="380" y="74"/>
                </a:cubicBezTo>
                <a:cubicBezTo>
                  <a:pt x="382" y="73"/>
                  <a:pt x="384" y="72"/>
                  <a:pt x="386" y="71"/>
                </a:cubicBezTo>
                <a:cubicBezTo>
                  <a:pt x="397" y="66"/>
                  <a:pt x="389" y="51"/>
                  <a:pt x="378" y="53"/>
                </a:cubicBezTo>
                <a:cubicBezTo>
                  <a:pt x="322" y="64"/>
                  <a:pt x="270" y="92"/>
                  <a:pt x="218" y="119"/>
                </a:cubicBezTo>
                <a:cubicBezTo>
                  <a:pt x="206" y="123"/>
                  <a:pt x="195" y="128"/>
                  <a:pt x="183" y="133"/>
                </a:cubicBezTo>
                <a:cubicBezTo>
                  <a:pt x="149" y="148"/>
                  <a:pt x="116" y="167"/>
                  <a:pt x="84" y="185"/>
                </a:cubicBezTo>
                <a:cubicBezTo>
                  <a:pt x="118" y="159"/>
                  <a:pt x="155" y="137"/>
                  <a:pt x="193" y="117"/>
                </a:cubicBezTo>
                <a:cubicBezTo>
                  <a:pt x="274" y="85"/>
                  <a:pt x="357" y="60"/>
                  <a:pt x="434" y="20"/>
                </a:cubicBezTo>
                <a:cubicBezTo>
                  <a:pt x="443" y="15"/>
                  <a:pt x="436" y="0"/>
                  <a:pt x="427" y="3"/>
                </a:cubicBezTo>
                <a:cubicBezTo>
                  <a:pt x="330" y="35"/>
                  <a:pt x="231" y="71"/>
                  <a:pt x="142" y="124"/>
                </a:cubicBezTo>
                <a:cubicBezTo>
                  <a:pt x="100" y="143"/>
                  <a:pt x="60" y="166"/>
                  <a:pt x="23" y="195"/>
                </a:cubicBezTo>
                <a:cubicBezTo>
                  <a:pt x="19" y="198"/>
                  <a:pt x="24" y="205"/>
                  <a:pt x="29" y="202"/>
                </a:cubicBezTo>
                <a:cubicBezTo>
                  <a:pt x="33" y="199"/>
                  <a:pt x="38" y="196"/>
                  <a:pt x="43" y="193"/>
                </a:cubicBezTo>
                <a:cubicBezTo>
                  <a:pt x="31" y="202"/>
                  <a:pt x="20" y="213"/>
                  <a:pt x="9" y="223"/>
                </a:cubicBezTo>
                <a:cubicBezTo>
                  <a:pt x="0" y="232"/>
                  <a:pt x="11" y="243"/>
                  <a:pt x="21" y="239"/>
                </a:cubicBezTo>
                <a:cubicBezTo>
                  <a:pt x="21" y="239"/>
                  <a:pt x="21" y="238"/>
                  <a:pt x="22" y="238"/>
                </a:cubicBezTo>
                <a:cubicBezTo>
                  <a:pt x="20" y="240"/>
                  <a:pt x="18" y="242"/>
                  <a:pt x="16" y="244"/>
                </a:cubicBezTo>
                <a:cubicBezTo>
                  <a:pt x="9" y="254"/>
                  <a:pt x="18" y="265"/>
                  <a:pt x="29" y="260"/>
                </a:cubicBezTo>
                <a:cubicBezTo>
                  <a:pt x="30" y="260"/>
                  <a:pt x="31" y="259"/>
                  <a:pt x="32" y="259"/>
                </a:cubicBezTo>
                <a:cubicBezTo>
                  <a:pt x="33" y="264"/>
                  <a:pt x="38" y="269"/>
                  <a:pt x="45" y="267"/>
                </a:cubicBezTo>
                <a:cubicBezTo>
                  <a:pt x="47" y="267"/>
                  <a:pt x="49" y="266"/>
                  <a:pt x="51" y="265"/>
                </a:cubicBezTo>
                <a:cubicBezTo>
                  <a:pt x="45" y="270"/>
                  <a:pt x="40" y="274"/>
                  <a:pt x="35" y="279"/>
                </a:cubicBezTo>
                <a:cubicBezTo>
                  <a:pt x="27" y="286"/>
                  <a:pt x="35" y="300"/>
                  <a:pt x="45" y="297"/>
                </a:cubicBezTo>
                <a:cubicBezTo>
                  <a:pt x="73" y="288"/>
                  <a:pt x="99" y="276"/>
                  <a:pt x="124" y="262"/>
                </a:cubicBezTo>
                <a:cubicBezTo>
                  <a:pt x="126" y="263"/>
                  <a:pt x="127" y="263"/>
                  <a:pt x="128" y="262"/>
                </a:cubicBezTo>
                <a:cubicBezTo>
                  <a:pt x="248" y="231"/>
                  <a:pt x="355" y="163"/>
                  <a:pt x="472" y="122"/>
                </a:cubicBezTo>
                <a:cubicBezTo>
                  <a:pt x="483" y="118"/>
                  <a:pt x="478" y="100"/>
                  <a:pt x="466"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latin typeface="微軟正黑體" panose="020B0604030504040204" pitchFamily="34" charset="-120"/>
              <a:ea typeface="微軟正黑體" panose="020B0604030504040204" pitchFamily="34" charset="-120"/>
            </a:endParaRPr>
          </a:p>
        </p:txBody>
      </p:sp>
      <p:graphicFrame>
        <p:nvGraphicFramePr>
          <p:cNvPr id="9" name="表格 8"/>
          <p:cNvGraphicFramePr>
            <a:graphicFrameLocks noGrp="1"/>
          </p:cNvGraphicFramePr>
          <p:nvPr>
            <p:extLst/>
          </p:nvPr>
        </p:nvGraphicFramePr>
        <p:xfrm>
          <a:off x="1004915" y="1482725"/>
          <a:ext cx="8124345" cy="4364940"/>
        </p:xfrm>
        <a:graphic>
          <a:graphicData uri="http://schemas.openxmlformats.org/drawingml/2006/table">
            <a:tbl>
              <a:tblPr firstRow="1" firstCol="1" bandRow="1"/>
              <a:tblGrid>
                <a:gridCol w="1740057">
                  <a:extLst>
                    <a:ext uri="{9D8B030D-6E8A-4147-A177-3AD203B41FA5}">
                      <a16:colId xmlns:a16="http://schemas.microsoft.com/office/drawing/2014/main" val="2968274753"/>
                    </a:ext>
                  </a:extLst>
                </a:gridCol>
                <a:gridCol w="2128096">
                  <a:extLst>
                    <a:ext uri="{9D8B030D-6E8A-4147-A177-3AD203B41FA5}">
                      <a16:colId xmlns:a16="http://schemas.microsoft.com/office/drawing/2014/main" val="2934969743"/>
                    </a:ext>
                  </a:extLst>
                </a:gridCol>
                <a:gridCol w="2128096">
                  <a:extLst>
                    <a:ext uri="{9D8B030D-6E8A-4147-A177-3AD203B41FA5}">
                      <a16:colId xmlns:a16="http://schemas.microsoft.com/office/drawing/2014/main" val="1964870965"/>
                    </a:ext>
                  </a:extLst>
                </a:gridCol>
                <a:gridCol w="2128096">
                  <a:extLst>
                    <a:ext uri="{9D8B030D-6E8A-4147-A177-3AD203B41FA5}">
                      <a16:colId xmlns:a16="http://schemas.microsoft.com/office/drawing/2014/main" val="2601895305"/>
                    </a:ext>
                  </a:extLst>
                </a:gridCol>
              </a:tblGrid>
              <a:tr h="727490">
                <a:tc>
                  <a:txBody>
                    <a:bodyPr/>
                    <a:lstStyle/>
                    <a:p>
                      <a:pPr algn="r">
                        <a:spcAft>
                          <a:spcPts val="0"/>
                        </a:spcAft>
                      </a:pPr>
                      <a:r>
                        <a:rPr lang="zh-TW" altLang="en-US" sz="1600" b="1" kern="1200" dirty="0">
                          <a:solidFill>
                            <a:schemeClr val="dk1"/>
                          </a:solidFill>
                          <a:latin typeface="+mn-lt"/>
                          <a:ea typeface="+mn-ea"/>
                          <a:cs typeface="+mn-cs"/>
                        </a:rPr>
                        <a:t>認知向度</a:t>
                      </a:r>
                      <a:endParaRPr lang="en-US" altLang="zh-TW" sz="1600" b="1" kern="1200" dirty="0">
                        <a:solidFill>
                          <a:schemeClr val="dk1"/>
                        </a:solidFill>
                        <a:latin typeface="+mn-lt"/>
                        <a:ea typeface="+mn-ea"/>
                        <a:cs typeface="+mn-cs"/>
                      </a:endParaRPr>
                    </a:p>
                    <a:p>
                      <a:pPr algn="l">
                        <a:spcAft>
                          <a:spcPts val="0"/>
                        </a:spcAft>
                      </a:pPr>
                      <a:r>
                        <a:rPr lang="zh-TW" altLang="en-US" sz="1600" b="1" kern="1200" dirty="0">
                          <a:solidFill>
                            <a:schemeClr val="dk1"/>
                          </a:solidFill>
                          <a:latin typeface="+mn-lt"/>
                          <a:ea typeface="+mn-ea"/>
                          <a:cs typeface="+mn-cs"/>
                        </a:rPr>
                        <a:t>知識向度</a:t>
                      </a:r>
                      <a:endParaRPr lang="zh-TW" sz="16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ctr">
                        <a:spcAft>
                          <a:spcPts val="0"/>
                        </a:spcAft>
                      </a:pPr>
                      <a:r>
                        <a:rPr lang="zh-TW" sz="2000" b="1" kern="1200" dirty="0">
                          <a:solidFill>
                            <a:schemeClr val="dk1"/>
                          </a:solidFill>
                          <a:latin typeface="+mn-lt"/>
                          <a:ea typeface="+mn-ea"/>
                          <a:cs typeface="+mn-cs"/>
                        </a:rPr>
                        <a:t>概念理解</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2000" b="1" kern="1200" dirty="0">
                          <a:solidFill>
                            <a:schemeClr val="dk1"/>
                          </a:solidFill>
                          <a:latin typeface="+mn-lt"/>
                          <a:ea typeface="+mn-ea"/>
                          <a:cs typeface="+mn-cs"/>
                        </a:rPr>
                        <a:t>程序執行</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99"/>
                    </a:solidFill>
                  </a:tcPr>
                </a:tc>
                <a:tc>
                  <a:txBody>
                    <a:bodyPr/>
                    <a:lstStyle/>
                    <a:p>
                      <a:pPr algn="ctr">
                        <a:spcAft>
                          <a:spcPts val="0"/>
                        </a:spcAft>
                      </a:pPr>
                      <a:r>
                        <a:rPr lang="zh-TW" sz="2000" b="1" kern="1200" dirty="0">
                          <a:solidFill>
                            <a:schemeClr val="dk1"/>
                          </a:solidFill>
                          <a:latin typeface="+mn-lt"/>
                          <a:ea typeface="+mn-ea"/>
                          <a:cs typeface="+mn-cs"/>
                        </a:rPr>
                        <a:t>解題思考</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76921956"/>
                  </a:ext>
                </a:extLst>
              </a:tr>
              <a:tr h="727490">
                <a:tc>
                  <a:txBody>
                    <a:bodyPr/>
                    <a:lstStyle/>
                    <a:p>
                      <a:pPr marL="0" algn="ctr" defTabSz="914400" rtl="0" eaLnBrk="1" latinLnBrk="0" hangingPunct="1">
                        <a:spcAft>
                          <a:spcPts val="0"/>
                        </a:spcAft>
                      </a:pPr>
                      <a:r>
                        <a:rPr lang="zh-TW" sz="20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8149540"/>
                  </a:ext>
                </a:extLst>
              </a:tr>
              <a:tr h="727490">
                <a:tc>
                  <a:txBody>
                    <a:bodyPr/>
                    <a:lstStyle/>
                    <a:p>
                      <a:pPr marL="0" algn="ctr" defTabSz="914400" rtl="0" eaLnBrk="1" latinLnBrk="0" hangingPunct="1">
                        <a:spcAft>
                          <a:spcPts val="0"/>
                        </a:spcAft>
                      </a:pPr>
                      <a:r>
                        <a:rPr lang="zh-TW" sz="20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2898314"/>
                  </a:ext>
                </a:extLst>
              </a:tr>
              <a:tr h="727490">
                <a:tc>
                  <a:txBody>
                    <a:bodyPr/>
                    <a:lstStyle/>
                    <a:p>
                      <a:pPr marL="0" algn="ctr" defTabSz="914400" rtl="0" eaLnBrk="1" latinLnBrk="0" hangingPunct="1">
                        <a:spcAft>
                          <a:spcPts val="0"/>
                        </a:spcAft>
                      </a:pPr>
                      <a:r>
                        <a:rPr lang="zh-TW" sz="20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8338475"/>
                  </a:ext>
                </a:extLst>
              </a:tr>
              <a:tr h="727490">
                <a:tc>
                  <a:txBody>
                    <a:bodyPr/>
                    <a:lstStyle/>
                    <a:p>
                      <a:pPr marL="0" algn="ctr" defTabSz="914400" rtl="0" eaLnBrk="1" latinLnBrk="0" hangingPunct="1">
                        <a:spcAft>
                          <a:spcPts val="0"/>
                        </a:spcAft>
                      </a:pPr>
                      <a:r>
                        <a:rPr lang="zh-TW" altLang="en-US" sz="2000" b="1" kern="1200" dirty="0">
                          <a:solidFill>
                            <a:schemeClr val="dk1"/>
                          </a:solidFill>
                          <a:latin typeface="+mn-lt"/>
                          <a:ea typeface="+mn-ea"/>
                          <a:cs typeface="+mn-cs"/>
                        </a:rPr>
                        <a:t>代數</a:t>
                      </a:r>
                      <a:endParaRPr lang="zh-TW" sz="20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CC00"/>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8304853"/>
                  </a:ext>
                </a:extLst>
              </a:tr>
              <a:tr h="727490">
                <a:tc>
                  <a:txBody>
                    <a:bodyPr/>
                    <a:lstStyle/>
                    <a:p>
                      <a:pPr marL="0" algn="ctr" defTabSz="914400" rtl="0" eaLnBrk="1" latinLnBrk="0" hangingPunct="1">
                        <a:spcAft>
                          <a:spcPts val="0"/>
                        </a:spcAft>
                      </a:pPr>
                      <a:r>
                        <a:rPr lang="zh-TW" altLang="en-US" sz="2000" b="1" kern="1200" dirty="0">
                          <a:solidFill>
                            <a:schemeClr val="dk1"/>
                          </a:solidFill>
                          <a:latin typeface="+mn-lt"/>
                          <a:ea typeface="+mn-ea"/>
                          <a:cs typeface="+mn-cs"/>
                        </a:rPr>
                        <a:t>統計</a:t>
                      </a:r>
                      <a:endParaRPr lang="zh-TW" sz="20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66CC"/>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3124053"/>
                  </a:ext>
                </a:extLst>
              </a:tr>
            </a:tbl>
          </a:graphicData>
        </a:graphic>
      </p:graphicFrame>
      <p:sp>
        <p:nvSpPr>
          <p:cNvPr id="4" name="標題 2"/>
          <p:cNvSpPr txBox="1">
            <a:spLocks/>
          </p:cNvSpPr>
          <p:nvPr/>
        </p:nvSpPr>
        <p:spPr>
          <a:xfrm>
            <a:off x="2503809" y="552556"/>
            <a:ext cx="7184382" cy="72278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TW" altLang="en-US" b="1" dirty="0">
                <a:latin typeface="微軟正黑體" pitchFamily="34" charset="-120"/>
                <a:ea typeface="微軟正黑體" pitchFamily="34" charset="-120"/>
              </a:rPr>
              <a:t>四年級</a:t>
            </a:r>
            <a:r>
              <a:rPr lang="zh-TW" altLang="en-US" b="1" dirty="0">
                <a:solidFill>
                  <a:srgbClr val="1302F4"/>
                </a:solidFill>
                <a:latin typeface="微軟正黑體" pitchFamily="34" charset="-120"/>
                <a:ea typeface="微軟正黑體" pitchFamily="34" charset="-120"/>
              </a:rPr>
              <a:t>數學</a:t>
            </a:r>
            <a:r>
              <a:rPr lang="en-US" altLang="zh-TW" b="1" dirty="0">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評量架構</a:t>
            </a:r>
            <a:r>
              <a:rPr lang="zh-TW" altLang="en-US" b="1" dirty="0">
                <a:latin typeface="微軟正黑體" pitchFamily="34" charset="-120"/>
                <a:ea typeface="微軟正黑體" pitchFamily="34" charset="-120"/>
              </a:rPr>
              <a:t>與</a:t>
            </a:r>
            <a:r>
              <a:rPr lang="zh-TW" altLang="en-US" b="1" dirty="0">
                <a:solidFill>
                  <a:srgbClr val="FF0000"/>
                </a:solidFill>
                <a:latin typeface="微軟正黑體" pitchFamily="34" charset="-120"/>
                <a:ea typeface="微軟正黑體" pitchFamily="34" charset="-120"/>
              </a:rPr>
              <a:t>結果</a:t>
            </a:r>
          </a:p>
        </p:txBody>
      </p:sp>
      <p:sp>
        <p:nvSpPr>
          <p:cNvPr id="8" name="圓角矩形 7"/>
          <p:cNvSpPr/>
          <p:nvPr/>
        </p:nvSpPr>
        <p:spPr>
          <a:xfrm>
            <a:off x="1032678" y="2176235"/>
            <a:ext cx="8096582" cy="732501"/>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latin typeface="微軟正黑體" panose="020B0604030504040204" pitchFamily="34" charset="-120"/>
              <a:ea typeface="微軟正黑體" panose="020B0604030504040204" pitchFamily="34" charset="-120"/>
            </a:endParaRPr>
          </a:p>
        </p:txBody>
      </p:sp>
      <p:graphicFrame>
        <p:nvGraphicFramePr>
          <p:cNvPr id="10" name="表格 9"/>
          <p:cNvGraphicFramePr>
            <a:graphicFrameLocks noGrp="1"/>
          </p:cNvGraphicFramePr>
          <p:nvPr>
            <p:extLst/>
          </p:nvPr>
        </p:nvGraphicFramePr>
        <p:xfrm>
          <a:off x="9433665" y="1476015"/>
          <a:ext cx="2199010" cy="4371650"/>
        </p:xfrm>
        <a:graphic>
          <a:graphicData uri="http://schemas.openxmlformats.org/drawingml/2006/table">
            <a:tbl>
              <a:tblPr firstRow="1" bandRow="1">
                <a:tableStyleId>{5C22544A-7EE6-4342-B048-85BDC9FD1C3A}</a:tableStyleId>
              </a:tblPr>
              <a:tblGrid>
                <a:gridCol w="1099505">
                  <a:extLst>
                    <a:ext uri="{9D8B030D-6E8A-4147-A177-3AD203B41FA5}">
                      <a16:colId xmlns:a16="http://schemas.microsoft.com/office/drawing/2014/main" val="1296037408"/>
                    </a:ext>
                  </a:extLst>
                </a:gridCol>
                <a:gridCol w="1099505">
                  <a:extLst>
                    <a:ext uri="{9D8B030D-6E8A-4147-A177-3AD203B41FA5}">
                      <a16:colId xmlns:a16="http://schemas.microsoft.com/office/drawing/2014/main" val="1224145360"/>
                    </a:ext>
                  </a:extLst>
                </a:gridCol>
              </a:tblGrid>
              <a:tr h="1831959">
                <a:tc>
                  <a:txBody>
                    <a:bodyPr/>
                    <a:lstStyle/>
                    <a:p>
                      <a:pPr marL="0" algn="ctr" defTabSz="457200" rtl="0" eaLnBrk="1" latinLnBrk="0" hangingPunct="1">
                        <a:spcAft>
                          <a:spcPts val="0"/>
                        </a:spcAft>
                      </a:pPr>
                      <a:r>
                        <a:rPr lang="zh-TW" altLang="en-US" sz="2000" b="1" kern="1200" dirty="0">
                          <a:solidFill>
                            <a:schemeClr val="dk1"/>
                          </a:solidFill>
                          <a:latin typeface="+mn-lt"/>
                          <a:ea typeface="+mn-ea"/>
                          <a:cs typeface="+mn-cs"/>
                        </a:rPr>
                        <a:t>作答</a:t>
                      </a:r>
                      <a:endParaRPr lang="en-US" altLang="zh-TW" sz="2000" b="1" kern="1200" dirty="0">
                        <a:solidFill>
                          <a:schemeClr val="dk1"/>
                        </a:solidFill>
                        <a:latin typeface="+mn-lt"/>
                        <a:ea typeface="+mn-ea"/>
                        <a:cs typeface="+mn-cs"/>
                      </a:endParaRPr>
                    </a:p>
                    <a:p>
                      <a:pPr marL="0" algn="ctr" defTabSz="457200" rtl="0" eaLnBrk="1" latinLnBrk="0" hangingPunct="1">
                        <a:spcAft>
                          <a:spcPts val="0"/>
                        </a:spcAft>
                      </a:pPr>
                      <a:r>
                        <a:rPr lang="zh-TW" altLang="en-US" sz="2000" b="1" kern="1200" dirty="0">
                          <a:solidFill>
                            <a:schemeClr val="dk1"/>
                          </a:solidFill>
                          <a:latin typeface="+mn-lt"/>
                          <a:ea typeface="+mn-ea"/>
                          <a:cs typeface="+mn-cs"/>
                        </a:rPr>
                        <a:t>人數</a:t>
                      </a:r>
                      <a:endParaRPr lang="en-US" altLang="zh-TW" sz="2000" b="1" kern="1200" dirty="0">
                        <a:solidFill>
                          <a:schemeClr val="dk1"/>
                        </a:solidFill>
                        <a:latin typeface="+mn-lt"/>
                        <a:ea typeface="+mn-ea"/>
                        <a:cs typeface="+mn-cs"/>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marL="0" algn="ctr" defTabSz="457200" rtl="0" eaLnBrk="1" latinLnBrk="0" hangingPunct="1">
                        <a:spcAft>
                          <a:spcPts val="0"/>
                        </a:spcAft>
                      </a:pPr>
                      <a:r>
                        <a:rPr lang="en-US" altLang="zh-TW" sz="2100" b="1" kern="1200" dirty="0">
                          <a:solidFill>
                            <a:schemeClr val="dk1"/>
                          </a:solidFill>
                          <a:latin typeface="Times New Roman" panose="02020603050405020304" pitchFamily="18" charset="0"/>
                          <a:ea typeface="+mn-ea"/>
                          <a:cs typeface="Times New Roman" panose="02020603050405020304" pitchFamily="18" charset="0"/>
                        </a:rPr>
                        <a:t>18,059/</a:t>
                      </a:r>
                    </a:p>
                    <a:p>
                      <a:pPr marL="0" algn="ctr" defTabSz="457200" rtl="0" eaLnBrk="1" latinLnBrk="0" hangingPunct="1">
                        <a:spcAft>
                          <a:spcPts val="0"/>
                        </a:spcAft>
                      </a:pPr>
                      <a:r>
                        <a:rPr lang="en-US" altLang="zh-TW" sz="2100" b="1" kern="1200" dirty="0">
                          <a:solidFill>
                            <a:srgbClr val="0070C0"/>
                          </a:solidFill>
                          <a:latin typeface="Times New Roman" panose="02020603050405020304" pitchFamily="18" charset="0"/>
                          <a:ea typeface="+mn-ea"/>
                          <a:cs typeface="Times New Roman" panose="02020603050405020304" pitchFamily="18" charset="0"/>
                        </a:rPr>
                        <a:t>18351</a:t>
                      </a:r>
                      <a:endParaRPr lang="zh-TW" altLang="en-US" sz="2100" b="1" kern="1200" dirty="0">
                        <a:solidFill>
                          <a:srgbClr val="0070C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1376736743"/>
                  </a:ext>
                </a:extLst>
              </a:tr>
              <a:tr h="1374207">
                <a:tc>
                  <a:txBody>
                    <a:bodyPr/>
                    <a:lstStyle/>
                    <a:p>
                      <a:pPr marL="0" algn="ctr" defTabSz="457200" rtl="0" eaLnBrk="1" latinLnBrk="0" hangingPunct="1">
                        <a:spcAft>
                          <a:spcPts val="0"/>
                        </a:spcAft>
                      </a:pPr>
                      <a:r>
                        <a:rPr lang="zh-TW" altLang="en-US" sz="2000" b="1" kern="1200" dirty="0">
                          <a:solidFill>
                            <a:srgbClr val="FF0000"/>
                          </a:solidFill>
                          <a:latin typeface="+mn-lt"/>
                          <a:ea typeface="+mn-ea"/>
                          <a:cs typeface="+mn-cs"/>
                        </a:rPr>
                        <a:t>缺考率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marL="0" algn="ctr" defTabSz="457200" rtl="0" eaLnBrk="1" latinLnBrk="0" hangingPunct="1">
                        <a:spcAft>
                          <a:spcPts val="0"/>
                        </a:spcAft>
                      </a:pPr>
                      <a:r>
                        <a:rPr lang="en-US" altLang="zh-TW" sz="2100" b="1" kern="1200" dirty="0">
                          <a:solidFill>
                            <a:srgbClr val="FF0000"/>
                          </a:solidFill>
                          <a:latin typeface="Times New Roman" panose="02020603050405020304" pitchFamily="18" charset="0"/>
                          <a:ea typeface="+mn-ea"/>
                          <a:cs typeface="Times New Roman" panose="02020603050405020304" pitchFamily="18" charset="0"/>
                        </a:rPr>
                        <a:t>1.59%</a:t>
                      </a:r>
                      <a:endParaRPr lang="zh-TW" altLang="en-US" sz="21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3703949940"/>
                  </a:ext>
                </a:extLst>
              </a:tr>
              <a:tr h="1165484">
                <a:tc>
                  <a:txBody>
                    <a:bodyPr/>
                    <a:lstStyle/>
                    <a:p>
                      <a:pPr marL="0" algn="ctr" defTabSz="457200" rtl="0" eaLnBrk="1" latinLnBrk="0" hangingPunct="1">
                        <a:spcAft>
                          <a:spcPts val="0"/>
                        </a:spcAft>
                      </a:pPr>
                      <a:r>
                        <a:rPr lang="zh-TW" altLang="en-US" sz="2000" b="1" kern="1200" dirty="0">
                          <a:solidFill>
                            <a:srgbClr val="3333FF"/>
                          </a:solidFill>
                          <a:latin typeface="+mn-lt"/>
                          <a:ea typeface="+mn-ea"/>
                          <a:cs typeface="+mn-cs"/>
                        </a:rPr>
                        <a:t>平均</a:t>
                      </a:r>
                      <a:endParaRPr lang="en-US" altLang="zh-TW" sz="2000" b="1" kern="1200" dirty="0">
                        <a:solidFill>
                          <a:srgbClr val="3333FF"/>
                        </a:solidFill>
                        <a:latin typeface="+mn-lt"/>
                        <a:ea typeface="+mn-ea"/>
                        <a:cs typeface="+mn-cs"/>
                      </a:endParaRPr>
                    </a:p>
                    <a:p>
                      <a:pPr marL="0" algn="ctr" defTabSz="457200" rtl="0" eaLnBrk="1" latinLnBrk="0" hangingPunct="1">
                        <a:spcAft>
                          <a:spcPts val="0"/>
                        </a:spcAft>
                      </a:pPr>
                      <a:r>
                        <a:rPr lang="zh-TW" altLang="en-US" sz="2000" b="1" kern="1200" dirty="0">
                          <a:solidFill>
                            <a:srgbClr val="3333FF"/>
                          </a:solidFill>
                          <a:latin typeface="+mn-lt"/>
                          <a:ea typeface="+mn-ea"/>
                          <a:cs typeface="+mn-cs"/>
                        </a:rPr>
                        <a:t>通過率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marL="0" algn="ctr" defTabSz="457200" rtl="0" eaLnBrk="1" latinLnBrk="0" hangingPunct="1">
                        <a:spcAft>
                          <a:spcPts val="0"/>
                        </a:spcAft>
                      </a:pPr>
                      <a:r>
                        <a:rPr lang="en-US" altLang="zh-TW" sz="2100" b="1" kern="1200" dirty="0">
                          <a:solidFill>
                            <a:srgbClr val="3333FF"/>
                          </a:solidFill>
                          <a:latin typeface="Times New Roman" panose="02020603050405020304" pitchFamily="18" charset="0"/>
                          <a:ea typeface="+mn-ea"/>
                          <a:cs typeface="Times New Roman" panose="02020603050405020304" pitchFamily="18" charset="0"/>
                        </a:rPr>
                        <a:t>62%</a:t>
                      </a:r>
                      <a:endParaRPr lang="zh-TW" altLang="en-US" sz="2100" b="1" kern="1200" dirty="0">
                        <a:solidFill>
                          <a:srgbClr val="3333FF"/>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896055596"/>
                  </a:ext>
                </a:extLst>
              </a:tr>
            </a:tbl>
          </a:graphicData>
        </a:graphic>
      </p:graphicFrame>
    </p:spTree>
    <p:extLst>
      <p:ext uri="{BB962C8B-B14F-4D97-AF65-F5344CB8AC3E}">
        <p14:creationId xmlns:p14="http://schemas.microsoft.com/office/powerpoint/2010/main" val="118495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45">
            <a:extLst>
              <a:ext uri="{FF2B5EF4-FFF2-40B4-BE49-F238E27FC236}">
                <a16:creationId xmlns:a16="http://schemas.microsoft.com/office/drawing/2014/main" id="{FA4B5AC7-50C9-46C6-9E73-4640297BEBAB}"/>
              </a:ext>
            </a:extLst>
          </p:cNvPr>
          <p:cNvSpPr>
            <a:spLocks/>
          </p:cNvSpPr>
          <p:nvPr/>
        </p:nvSpPr>
        <p:spPr bwMode="auto">
          <a:xfrm rot="935833">
            <a:off x="7038510" y="162071"/>
            <a:ext cx="2715994" cy="1083581"/>
          </a:xfrm>
          <a:custGeom>
            <a:avLst/>
            <a:gdLst>
              <a:gd name="T0" fmla="*/ 466 w 483"/>
              <a:gd name="T1" fmla="*/ 104 h 300"/>
              <a:gd name="T2" fmla="*/ 417 w 483"/>
              <a:gd name="T3" fmla="*/ 121 h 300"/>
              <a:gd name="T4" fmla="*/ 407 w 483"/>
              <a:gd name="T5" fmla="*/ 119 h 300"/>
              <a:gd name="T6" fmla="*/ 303 w 483"/>
              <a:gd name="T7" fmla="*/ 150 h 300"/>
              <a:gd name="T8" fmla="*/ 214 w 483"/>
              <a:gd name="T9" fmla="*/ 187 h 300"/>
              <a:gd name="T10" fmla="*/ 120 w 483"/>
              <a:gd name="T11" fmla="*/ 240 h 300"/>
              <a:gd name="T12" fmla="*/ 290 w 483"/>
              <a:gd name="T13" fmla="*/ 152 h 300"/>
              <a:gd name="T14" fmla="*/ 394 w 483"/>
              <a:gd name="T15" fmla="*/ 118 h 300"/>
              <a:gd name="T16" fmla="*/ 394 w 483"/>
              <a:gd name="T17" fmla="*/ 97 h 300"/>
              <a:gd name="T18" fmla="*/ 424 w 483"/>
              <a:gd name="T19" fmla="*/ 86 h 300"/>
              <a:gd name="T20" fmla="*/ 418 w 483"/>
              <a:gd name="T21" fmla="*/ 66 h 300"/>
              <a:gd name="T22" fmla="*/ 380 w 483"/>
              <a:gd name="T23" fmla="*/ 74 h 300"/>
              <a:gd name="T24" fmla="*/ 386 w 483"/>
              <a:gd name="T25" fmla="*/ 71 h 300"/>
              <a:gd name="T26" fmla="*/ 378 w 483"/>
              <a:gd name="T27" fmla="*/ 53 h 300"/>
              <a:gd name="T28" fmla="*/ 218 w 483"/>
              <a:gd name="T29" fmla="*/ 119 h 300"/>
              <a:gd name="T30" fmla="*/ 183 w 483"/>
              <a:gd name="T31" fmla="*/ 133 h 300"/>
              <a:gd name="T32" fmla="*/ 84 w 483"/>
              <a:gd name="T33" fmla="*/ 185 h 300"/>
              <a:gd name="T34" fmla="*/ 193 w 483"/>
              <a:gd name="T35" fmla="*/ 117 h 300"/>
              <a:gd name="T36" fmla="*/ 434 w 483"/>
              <a:gd name="T37" fmla="*/ 20 h 300"/>
              <a:gd name="T38" fmla="*/ 427 w 483"/>
              <a:gd name="T39" fmla="*/ 3 h 300"/>
              <a:gd name="T40" fmla="*/ 142 w 483"/>
              <a:gd name="T41" fmla="*/ 124 h 300"/>
              <a:gd name="T42" fmla="*/ 23 w 483"/>
              <a:gd name="T43" fmla="*/ 195 h 300"/>
              <a:gd name="T44" fmla="*/ 29 w 483"/>
              <a:gd name="T45" fmla="*/ 202 h 300"/>
              <a:gd name="T46" fmla="*/ 43 w 483"/>
              <a:gd name="T47" fmla="*/ 193 h 300"/>
              <a:gd name="T48" fmla="*/ 9 w 483"/>
              <a:gd name="T49" fmla="*/ 223 h 300"/>
              <a:gd name="T50" fmla="*/ 21 w 483"/>
              <a:gd name="T51" fmla="*/ 239 h 300"/>
              <a:gd name="T52" fmla="*/ 22 w 483"/>
              <a:gd name="T53" fmla="*/ 238 h 300"/>
              <a:gd name="T54" fmla="*/ 16 w 483"/>
              <a:gd name="T55" fmla="*/ 244 h 300"/>
              <a:gd name="T56" fmla="*/ 29 w 483"/>
              <a:gd name="T57" fmla="*/ 260 h 300"/>
              <a:gd name="T58" fmla="*/ 32 w 483"/>
              <a:gd name="T59" fmla="*/ 259 h 300"/>
              <a:gd name="T60" fmla="*/ 45 w 483"/>
              <a:gd name="T61" fmla="*/ 267 h 300"/>
              <a:gd name="T62" fmla="*/ 51 w 483"/>
              <a:gd name="T63" fmla="*/ 265 h 300"/>
              <a:gd name="T64" fmla="*/ 35 w 483"/>
              <a:gd name="T65" fmla="*/ 279 h 300"/>
              <a:gd name="T66" fmla="*/ 45 w 483"/>
              <a:gd name="T67" fmla="*/ 297 h 300"/>
              <a:gd name="T68" fmla="*/ 124 w 483"/>
              <a:gd name="T69" fmla="*/ 262 h 300"/>
              <a:gd name="T70" fmla="*/ 128 w 483"/>
              <a:gd name="T71" fmla="*/ 262 h 300"/>
              <a:gd name="T72" fmla="*/ 472 w 483"/>
              <a:gd name="T73" fmla="*/ 122 h 300"/>
              <a:gd name="T74" fmla="*/ 466 w 483"/>
              <a:gd name="T75" fmla="*/ 10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3" h="300">
                <a:moveTo>
                  <a:pt x="466" y="104"/>
                </a:moveTo>
                <a:cubicBezTo>
                  <a:pt x="450" y="109"/>
                  <a:pt x="433" y="115"/>
                  <a:pt x="417" y="121"/>
                </a:cubicBezTo>
                <a:cubicBezTo>
                  <a:pt x="414" y="119"/>
                  <a:pt x="411" y="118"/>
                  <a:pt x="407" y="119"/>
                </a:cubicBezTo>
                <a:cubicBezTo>
                  <a:pt x="371" y="125"/>
                  <a:pt x="337" y="137"/>
                  <a:pt x="303" y="150"/>
                </a:cubicBezTo>
                <a:cubicBezTo>
                  <a:pt x="272" y="161"/>
                  <a:pt x="242" y="173"/>
                  <a:pt x="214" y="187"/>
                </a:cubicBezTo>
                <a:cubicBezTo>
                  <a:pt x="182" y="203"/>
                  <a:pt x="151" y="223"/>
                  <a:pt x="120" y="240"/>
                </a:cubicBezTo>
                <a:cubicBezTo>
                  <a:pt x="173" y="205"/>
                  <a:pt x="231" y="175"/>
                  <a:pt x="290" y="152"/>
                </a:cubicBezTo>
                <a:cubicBezTo>
                  <a:pt x="325" y="140"/>
                  <a:pt x="360" y="129"/>
                  <a:pt x="394" y="118"/>
                </a:cubicBezTo>
                <a:cubicBezTo>
                  <a:pt x="406" y="115"/>
                  <a:pt x="403" y="100"/>
                  <a:pt x="394" y="97"/>
                </a:cubicBezTo>
                <a:cubicBezTo>
                  <a:pt x="404" y="94"/>
                  <a:pt x="414" y="90"/>
                  <a:pt x="424" y="86"/>
                </a:cubicBezTo>
                <a:cubicBezTo>
                  <a:pt x="436" y="81"/>
                  <a:pt x="432" y="64"/>
                  <a:pt x="418" y="66"/>
                </a:cubicBezTo>
                <a:cubicBezTo>
                  <a:pt x="405" y="68"/>
                  <a:pt x="392" y="70"/>
                  <a:pt x="380" y="74"/>
                </a:cubicBezTo>
                <a:cubicBezTo>
                  <a:pt x="382" y="73"/>
                  <a:pt x="384" y="72"/>
                  <a:pt x="386" y="71"/>
                </a:cubicBezTo>
                <a:cubicBezTo>
                  <a:pt x="397" y="66"/>
                  <a:pt x="389" y="51"/>
                  <a:pt x="378" y="53"/>
                </a:cubicBezTo>
                <a:cubicBezTo>
                  <a:pt x="322" y="64"/>
                  <a:pt x="270" y="92"/>
                  <a:pt x="218" y="119"/>
                </a:cubicBezTo>
                <a:cubicBezTo>
                  <a:pt x="206" y="123"/>
                  <a:pt x="195" y="128"/>
                  <a:pt x="183" y="133"/>
                </a:cubicBezTo>
                <a:cubicBezTo>
                  <a:pt x="149" y="148"/>
                  <a:pt x="116" y="167"/>
                  <a:pt x="84" y="185"/>
                </a:cubicBezTo>
                <a:cubicBezTo>
                  <a:pt x="118" y="159"/>
                  <a:pt x="155" y="137"/>
                  <a:pt x="193" y="117"/>
                </a:cubicBezTo>
                <a:cubicBezTo>
                  <a:pt x="274" y="85"/>
                  <a:pt x="357" y="60"/>
                  <a:pt x="434" y="20"/>
                </a:cubicBezTo>
                <a:cubicBezTo>
                  <a:pt x="443" y="15"/>
                  <a:pt x="436" y="0"/>
                  <a:pt x="427" y="3"/>
                </a:cubicBezTo>
                <a:cubicBezTo>
                  <a:pt x="330" y="35"/>
                  <a:pt x="231" y="71"/>
                  <a:pt x="142" y="124"/>
                </a:cubicBezTo>
                <a:cubicBezTo>
                  <a:pt x="100" y="143"/>
                  <a:pt x="60" y="166"/>
                  <a:pt x="23" y="195"/>
                </a:cubicBezTo>
                <a:cubicBezTo>
                  <a:pt x="19" y="198"/>
                  <a:pt x="24" y="205"/>
                  <a:pt x="29" y="202"/>
                </a:cubicBezTo>
                <a:cubicBezTo>
                  <a:pt x="33" y="199"/>
                  <a:pt x="38" y="196"/>
                  <a:pt x="43" y="193"/>
                </a:cubicBezTo>
                <a:cubicBezTo>
                  <a:pt x="31" y="202"/>
                  <a:pt x="20" y="213"/>
                  <a:pt x="9" y="223"/>
                </a:cubicBezTo>
                <a:cubicBezTo>
                  <a:pt x="0" y="232"/>
                  <a:pt x="11" y="243"/>
                  <a:pt x="21" y="239"/>
                </a:cubicBezTo>
                <a:cubicBezTo>
                  <a:pt x="21" y="239"/>
                  <a:pt x="21" y="238"/>
                  <a:pt x="22" y="238"/>
                </a:cubicBezTo>
                <a:cubicBezTo>
                  <a:pt x="20" y="240"/>
                  <a:pt x="18" y="242"/>
                  <a:pt x="16" y="244"/>
                </a:cubicBezTo>
                <a:cubicBezTo>
                  <a:pt x="9" y="254"/>
                  <a:pt x="18" y="265"/>
                  <a:pt x="29" y="260"/>
                </a:cubicBezTo>
                <a:cubicBezTo>
                  <a:pt x="30" y="260"/>
                  <a:pt x="31" y="259"/>
                  <a:pt x="32" y="259"/>
                </a:cubicBezTo>
                <a:cubicBezTo>
                  <a:pt x="33" y="264"/>
                  <a:pt x="38" y="269"/>
                  <a:pt x="45" y="267"/>
                </a:cubicBezTo>
                <a:cubicBezTo>
                  <a:pt x="47" y="267"/>
                  <a:pt x="49" y="266"/>
                  <a:pt x="51" y="265"/>
                </a:cubicBezTo>
                <a:cubicBezTo>
                  <a:pt x="45" y="270"/>
                  <a:pt x="40" y="274"/>
                  <a:pt x="35" y="279"/>
                </a:cubicBezTo>
                <a:cubicBezTo>
                  <a:pt x="27" y="286"/>
                  <a:pt x="35" y="300"/>
                  <a:pt x="45" y="297"/>
                </a:cubicBezTo>
                <a:cubicBezTo>
                  <a:pt x="73" y="288"/>
                  <a:pt x="99" y="276"/>
                  <a:pt x="124" y="262"/>
                </a:cubicBezTo>
                <a:cubicBezTo>
                  <a:pt x="126" y="263"/>
                  <a:pt x="127" y="263"/>
                  <a:pt x="128" y="262"/>
                </a:cubicBezTo>
                <a:cubicBezTo>
                  <a:pt x="248" y="231"/>
                  <a:pt x="355" y="163"/>
                  <a:pt x="472" y="122"/>
                </a:cubicBezTo>
                <a:cubicBezTo>
                  <a:pt x="483" y="118"/>
                  <a:pt x="478" y="100"/>
                  <a:pt x="466"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latin typeface="微軟正黑體" panose="020B0604030504040204" pitchFamily="34" charset="-120"/>
              <a:ea typeface="微軟正黑體" panose="020B0604030504040204" pitchFamily="34" charset="-120"/>
            </a:endParaRPr>
          </a:p>
        </p:txBody>
      </p:sp>
      <p:graphicFrame>
        <p:nvGraphicFramePr>
          <p:cNvPr id="6" name="表格 5"/>
          <p:cNvGraphicFramePr>
            <a:graphicFrameLocks noGrp="1"/>
          </p:cNvGraphicFramePr>
          <p:nvPr>
            <p:extLst/>
          </p:nvPr>
        </p:nvGraphicFramePr>
        <p:xfrm>
          <a:off x="1153677" y="1234440"/>
          <a:ext cx="9941106" cy="5130888"/>
        </p:xfrm>
        <a:graphic>
          <a:graphicData uri="http://schemas.openxmlformats.org/drawingml/2006/table">
            <a:tbl>
              <a:tblPr firstRow="1" firstCol="1" bandRow="1"/>
              <a:tblGrid>
                <a:gridCol w="2129167">
                  <a:extLst>
                    <a:ext uri="{9D8B030D-6E8A-4147-A177-3AD203B41FA5}">
                      <a16:colId xmlns:a16="http://schemas.microsoft.com/office/drawing/2014/main" val="2968274753"/>
                    </a:ext>
                  </a:extLst>
                </a:gridCol>
                <a:gridCol w="7811939">
                  <a:extLst>
                    <a:ext uri="{9D8B030D-6E8A-4147-A177-3AD203B41FA5}">
                      <a16:colId xmlns:a16="http://schemas.microsoft.com/office/drawing/2014/main" val="2934969743"/>
                    </a:ext>
                  </a:extLst>
                </a:gridCol>
              </a:tblGrid>
              <a:tr h="668435">
                <a:tc>
                  <a:txBody>
                    <a:bodyPr/>
                    <a:lstStyle/>
                    <a:p>
                      <a:pPr marL="0" algn="ctr" defTabSz="914400" rtl="0" eaLnBrk="1" latinLnBrk="0" hangingPunct="1">
                        <a:spcAft>
                          <a:spcPts val="0"/>
                        </a:spcAft>
                      </a:pPr>
                      <a:r>
                        <a:rPr lang="zh-TW" altLang="en-US" sz="2000" b="1" kern="1200" dirty="0">
                          <a:solidFill>
                            <a:schemeClr val="dk1"/>
                          </a:solidFill>
                          <a:latin typeface="+mn-lt"/>
                          <a:ea typeface="+mn-ea"/>
                          <a:cs typeface="+mn-cs"/>
                        </a:rPr>
                        <a:t>知識向度</a:t>
                      </a:r>
                      <a:endParaRPr lang="zh-TW" sz="20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noFill/>
                      <a:prstDash val="solid"/>
                      <a:round/>
                      <a:headEnd type="none" w="med" len="med"/>
                      <a:tailEnd type="none" w="med" len="med"/>
                    </a:lnTlToBr>
                    <a:solidFill>
                      <a:schemeClr val="bg1">
                        <a:lumMod val="85000"/>
                      </a:schemeClr>
                    </a:solidFill>
                  </a:tcPr>
                </a:tc>
                <a:tc>
                  <a:txBody>
                    <a:bodyPr/>
                    <a:lstStyle/>
                    <a:p>
                      <a:pPr marL="0" algn="ctr" defTabSz="914400" rtl="0" eaLnBrk="1" latinLnBrk="0" hangingPunct="1">
                        <a:spcAft>
                          <a:spcPts val="0"/>
                        </a:spcAft>
                      </a:pPr>
                      <a:r>
                        <a:rPr lang="zh-TW" altLang="en-US" sz="2000" b="1" kern="1200" dirty="0">
                          <a:solidFill>
                            <a:schemeClr val="dk1"/>
                          </a:solidFill>
                          <a:latin typeface="+mn-lt"/>
                          <a:ea typeface="+mn-ea"/>
                          <a:cs typeface="+mn-cs"/>
                        </a:rPr>
                        <a:t>內涵說明</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76921956"/>
                  </a:ext>
                </a:extLst>
              </a:tr>
              <a:tr h="1028092">
                <a:tc>
                  <a:txBody>
                    <a:bodyPr/>
                    <a:lstStyle/>
                    <a:p>
                      <a:pPr marL="0" algn="ctr" defTabSz="914400" rtl="0" eaLnBrk="1" latinLnBrk="0" hangingPunct="1">
                        <a:spcAft>
                          <a:spcPts val="0"/>
                        </a:spcAft>
                      </a:pPr>
                      <a:r>
                        <a:rPr lang="zh-TW" sz="20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r>
                        <a:rPr lang="zh-TW" altLang="zh-TW" sz="2000" b="1" kern="1200" dirty="0">
                          <a:solidFill>
                            <a:schemeClr val="tx1"/>
                          </a:solidFill>
                          <a:latin typeface="+mn-lt"/>
                          <a:ea typeface="+mn-ea"/>
                          <a:cs typeface="+mn-cs"/>
                        </a:rPr>
                        <a:t>正整數中大數的位名與位值單位換算、較大整數的加減乘除直式計算、</a:t>
                      </a:r>
                      <a:r>
                        <a:rPr lang="zh-TW" altLang="zh-TW" sz="2000" b="1" kern="1200" dirty="0">
                          <a:solidFill>
                            <a:srgbClr val="3333FF"/>
                          </a:solidFill>
                          <a:latin typeface="+mn-lt"/>
                          <a:ea typeface="+mn-ea"/>
                          <a:cs typeface="+mn-cs"/>
                        </a:rPr>
                        <a:t>正整數的四則混合計算</a:t>
                      </a:r>
                      <a:r>
                        <a:rPr lang="zh-TW" altLang="zh-TW" sz="2000" b="1" kern="1200" dirty="0">
                          <a:solidFill>
                            <a:schemeClr val="tx1"/>
                          </a:solidFill>
                          <a:latin typeface="+mn-lt"/>
                          <a:ea typeface="+mn-ea"/>
                          <a:cs typeface="+mn-cs"/>
                        </a:rPr>
                        <a:t>、二位小數的位名與大小比較、二位小數的加、減與整數倍計算</a:t>
                      </a:r>
                      <a:r>
                        <a:rPr lang="zh-TW" altLang="en-US" sz="2000" b="1" kern="1200" dirty="0">
                          <a:solidFill>
                            <a:schemeClr val="tx1"/>
                          </a:solidFill>
                          <a:latin typeface="PMingLiU" panose="02020500000000000000" pitchFamily="18" charset="-120"/>
                          <a:ea typeface="PMingLiU" panose="02020500000000000000" pitchFamily="18" charset="-120"/>
                          <a:cs typeface="+mn-cs"/>
                        </a:rPr>
                        <a:t>。</a:t>
                      </a:r>
                      <a:endParaRPr lang="zh-TW" altLang="en-US" sz="20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38149540"/>
                  </a:ext>
                </a:extLst>
              </a:tr>
              <a:tr h="613155">
                <a:tc>
                  <a:txBody>
                    <a:bodyPr/>
                    <a:lstStyle/>
                    <a:p>
                      <a:pPr marL="0" algn="ctr" defTabSz="914400" rtl="0" eaLnBrk="1" latinLnBrk="0" hangingPunct="1">
                        <a:spcAft>
                          <a:spcPts val="0"/>
                        </a:spcAft>
                      </a:pPr>
                      <a:r>
                        <a:rPr lang="zh-TW" sz="20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r>
                        <a:rPr lang="zh-TW" altLang="zh-TW" sz="2000" b="1" kern="1200" dirty="0">
                          <a:solidFill>
                            <a:schemeClr val="tx1"/>
                          </a:solidFill>
                          <a:latin typeface="+mn-lt"/>
                          <a:ea typeface="+mn-ea"/>
                          <a:cs typeface="+mn-cs"/>
                        </a:rPr>
                        <a:t>利用複名數解決不同類量（長度、容量、重量）的計算問題</a:t>
                      </a:r>
                      <a:r>
                        <a:rPr lang="zh-TW" altLang="en-US" sz="2000" b="1" kern="1200" dirty="0">
                          <a:solidFill>
                            <a:schemeClr val="tx1"/>
                          </a:solidFill>
                          <a:latin typeface="PMingLiU" panose="02020500000000000000" pitchFamily="18" charset="-120"/>
                          <a:ea typeface="PMingLiU" panose="02020500000000000000" pitchFamily="18" charset="-120"/>
                          <a:cs typeface="+mn-cs"/>
                        </a:rPr>
                        <a:t>。</a:t>
                      </a:r>
                      <a:endParaRPr lang="zh-TW" altLang="en-US" sz="20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62898314"/>
                  </a:ext>
                </a:extLst>
              </a:tr>
              <a:tr h="1370789">
                <a:tc>
                  <a:txBody>
                    <a:bodyPr/>
                    <a:lstStyle/>
                    <a:p>
                      <a:pPr marL="0" algn="ctr" defTabSz="914400" rtl="0" eaLnBrk="1" latinLnBrk="0" hangingPunct="1">
                        <a:spcAft>
                          <a:spcPts val="0"/>
                        </a:spcAft>
                      </a:pPr>
                      <a:r>
                        <a:rPr lang="zh-TW" sz="20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r>
                        <a:rPr lang="zh-TW" altLang="zh-TW" sz="2000" b="1" kern="1200" dirty="0">
                          <a:solidFill>
                            <a:schemeClr val="tx1"/>
                          </a:solidFill>
                          <a:latin typeface="+mn-lt"/>
                          <a:ea typeface="+mn-ea"/>
                          <a:cs typeface="+mn-cs"/>
                        </a:rPr>
                        <a:t>運用「角」與「邊」等構成要素辨認簡單平面圖形、基本三角形與四邊形的簡單性質、平面圖形的</a:t>
                      </a:r>
                      <a:r>
                        <a:rPr lang="zh-TW" altLang="zh-TW" sz="2000" b="1" kern="1200" dirty="0">
                          <a:solidFill>
                            <a:srgbClr val="3333FF"/>
                          </a:solidFill>
                          <a:latin typeface="+mn-lt"/>
                          <a:ea typeface="+mn-ea"/>
                          <a:cs typeface="+mn-cs"/>
                        </a:rPr>
                        <a:t>全等意義</a:t>
                      </a:r>
                      <a:r>
                        <a:rPr lang="zh-TW" altLang="zh-TW" sz="2000" b="1" kern="1200" dirty="0">
                          <a:solidFill>
                            <a:schemeClr val="tx1"/>
                          </a:solidFill>
                          <a:latin typeface="+mn-lt"/>
                          <a:ea typeface="+mn-ea"/>
                          <a:cs typeface="+mn-cs"/>
                        </a:rPr>
                        <a:t>、</a:t>
                      </a:r>
                      <a:r>
                        <a:rPr lang="zh-TW" altLang="zh-TW" sz="2000" b="1" kern="1200" dirty="0">
                          <a:solidFill>
                            <a:srgbClr val="FF0000"/>
                          </a:solidFill>
                          <a:latin typeface="+mn-lt"/>
                          <a:ea typeface="+mn-ea"/>
                          <a:cs typeface="+mn-cs"/>
                        </a:rPr>
                        <a:t>使用量角器</a:t>
                      </a:r>
                      <a:r>
                        <a:rPr lang="zh-TW" altLang="zh-TW" sz="2000" b="1" kern="1200" dirty="0">
                          <a:solidFill>
                            <a:schemeClr val="tx1"/>
                          </a:solidFill>
                          <a:latin typeface="+mn-lt"/>
                          <a:ea typeface="+mn-ea"/>
                          <a:cs typeface="+mn-cs"/>
                        </a:rPr>
                        <a:t>實測角度或畫出指定的角、旋轉角（包括平角和周角）的意義、平行四邊形與梯形</a:t>
                      </a:r>
                      <a:r>
                        <a:rPr lang="zh-TW" altLang="en-US" sz="2000" b="1" kern="1200" dirty="0">
                          <a:solidFill>
                            <a:schemeClr val="tx1"/>
                          </a:solidFill>
                          <a:latin typeface="PMingLiU" panose="02020500000000000000" pitchFamily="18" charset="-120"/>
                          <a:ea typeface="PMingLiU" panose="02020500000000000000" pitchFamily="18" charset="-120"/>
                          <a:cs typeface="+mn-cs"/>
                        </a:rPr>
                        <a:t>。</a:t>
                      </a:r>
                      <a:endParaRPr lang="zh-TW" altLang="en-US" sz="20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08338475"/>
                  </a:ext>
                </a:extLst>
              </a:tr>
              <a:tr h="630066">
                <a:tc>
                  <a:txBody>
                    <a:bodyPr/>
                    <a:lstStyle/>
                    <a:p>
                      <a:pPr marL="0" algn="ctr" defTabSz="914400" rtl="0" eaLnBrk="1" latinLnBrk="0" hangingPunct="1">
                        <a:spcAft>
                          <a:spcPts val="0"/>
                        </a:spcAft>
                      </a:pPr>
                      <a:r>
                        <a:rPr lang="zh-TW" altLang="en-US" sz="2000" b="1" kern="1200" dirty="0">
                          <a:solidFill>
                            <a:schemeClr val="dk1"/>
                          </a:solidFill>
                          <a:latin typeface="+mn-lt"/>
                          <a:ea typeface="+mn-ea"/>
                          <a:cs typeface="+mn-cs"/>
                        </a:rPr>
                        <a:t>代數</a:t>
                      </a:r>
                      <a:endParaRPr lang="zh-TW" sz="20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00"/>
                    </a:solidFill>
                  </a:tcPr>
                </a:tc>
                <a:tc>
                  <a:txBody>
                    <a:bodyPr/>
                    <a:lstStyle/>
                    <a:p>
                      <a:pPr marL="0" algn="l" defTabSz="914400" rtl="0" eaLnBrk="1" latinLnBrk="0" hangingPunct="1">
                        <a:spcAft>
                          <a:spcPts val="0"/>
                        </a:spcAft>
                      </a:pPr>
                      <a:r>
                        <a:rPr lang="zh-TW" altLang="zh-TW" sz="2000" b="1" kern="1200" dirty="0">
                          <a:solidFill>
                            <a:schemeClr val="tx1"/>
                          </a:solidFill>
                          <a:latin typeface="+mn-lt"/>
                          <a:ea typeface="+mn-ea"/>
                          <a:cs typeface="+mn-cs"/>
                        </a:rPr>
                        <a:t>運用數的運算性質進行</a:t>
                      </a:r>
                      <a:r>
                        <a:rPr lang="zh-TW" altLang="zh-TW" sz="2000" b="1" kern="1200" dirty="0">
                          <a:solidFill>
                            <a:srgbClr val="3333FF"/>
                          </a:solidFill>
                          <a:latin typeface="+mn-lt"/>
                          <a:ea typeface="+mn-ea"/>
                          <a:cs typeface="+mn-cs"/>
                        </a:rPr>
                        <a:t>四則混合計算</a:t>
                      </a:r>
                      <a:r>
                        <a:rPr lang="zh-TW" altLang="en-US" sz="2000" b="1" kern="1200" dirty="0">
                          <a:solidFill>
                            <a:schemeClr val="tx1"/>
                          </a:solidFill>
                          <a:latin typeface="PMingLiU" panose="02020500000000000000" pitchFamily="18" charset="-120"/>
                          <a:ea typeface="PMingLiU" panose="02020500000000000000" pitchFamily="18" charset="-120"/>
                          <a:cs typeface="+mn-cs"/>
                        </a:rPr>
                        <a:t>。</a:t>
                      </a:r>
                      <a:endParaRPr lang="zh-TW" sz="20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83418250"/>
                  </a:ext>
                </a:extLst>
              </a:tr>
              <a:tr h="820351">
                <a:tc>
                  <a:txBody>
                    <a:bodyPr/>
                    <a:lstStyle/>
                    <a:p>
                      <a:pPr marL="0" algn="ctr" defTabSz="914400" rtl="0" eaLnBrk="1" latinLnBrk="0" hangingPunct="1">
                        <a:spcAft>
                          <a:spcPts val="0"/>
                        </a:spcAft>
                      </a:pPr>
                      <a:r>
                        <a:rPr lang="zh-TW" altLang="en-US" sz="2000" b="1" kern="1200" dirty="0">
                          <a:solidFill>
                            <a:schemeClr val="dk1"/>
                          </a:solidFill>
                          <a:latin typeface="+mn-lt"/>
                          <a:ea typeface="+mn-ea"/>
                          <a:cs typeface="+mn-cs"/>
                        </a:rPr>
                        <a:t>統計</a:t>
                      </a:r>
                      <a:endParaRPr lang="zh-TW" sz="20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66CC"/>
                    </a:solidFill>
                  </a:tcPr>
                </a:tc>
                <a:tc>
                  <a:txBody>
                    <a:bodyPr/>
                    <a:lstStyle/>
                    <a:p>
                      <a:pPr marL="0" algn="l" defTabSz="914400" rtl="0" eaLnBrk="1" latinLnBrk="0" hangingPunct="1">
                        <a:spcAft>
                          <a:spcPts val="0"/>
                        </a:spcAft>
                      </a:pPr>
                      <a:r>
                        <a:rPr lang="zh-TW" altLang="zh-TW" sz="2000" b="1" kern="1200" dirty="0">
                          <a:solidFill>
                            <a:schemeClr val="tx1"/>
                          </a:solidFill>
                          <a:latin typeface="+mn-lt"/>
                          <a:ea typeface="+mn-ea"/>
                          <a:cs typeface="+mn-cs"/>
                        </a:rPr>
                        <a:t>報讀生活中常用的折線圖</a:t>
                      </a:r>
                      <a:r>
                        <a:rPr lang="zh-TW" altLang="en-US" sz="2000" b="1" kern="1200" dirty="0">
                          <a:solidFill>
                            <a:schemeClr val="tx1"/>
                          </a:solidFill>
                          <a:latin typeface="PMingLiU" panose="02020500000000000000" pitchFamily="18" charset="-120"/>
                          <a:ea typeface="PMingLiU" panose="02020500000000000000" pitchFamily="18" charset="-120"/>
                          <a:cs typeface="+mn-cs"/>
                        </a:rPr>
                        <a:t>。</a:t>
                      </a:r>
                      <a:endParaRPr lang="zh-TW" sz="20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89443277"/>
                  </a:ext>
                </a:extLst>
              </a:tr>
            </a:tbl>
          </a:graphicData>
        </a:graphic>
      </p:graphicFrame>
      <p:sp>
        <p:nvSpPr>
          <p:cNvPr id="4" name="標題 2"/>
          <p:cNvSpPr txBox="1">
            <a:spLocks/>
          </p:cNvSpPr>
          <p:nvPr/>
        </p:nvSpPr>
        <p:spPr>
          <a:xfrm>
            <a:off x="1541269" y="448056"/>
            <a:ext cx="9165921" cy="6478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TW" altLang="en-US" b="1" dirty="0">
                <a:latin typeface="微軟正黑體" pitchFamily="34" charset="-120"/>
                <a:ea typeface="微軟正黑體" pitchFamily="34" charset="-120"/>
              </a:rPr>
              <a:t>四年級</a:t>
            </a:r>
            <a:r>
              <a:rPr lang="zh-TW" altLang="en-US" b="1" dirty="0">
                <a:solidFill>
                  <a:srgbClr val="1302F4"/>
                </a:solidFill>
                <a:latin typeface="微軟正黑體" pitchFamily="34" charset="-120"/>
                <a:ea typeface="微軟正黑體" pitchFamily="34" charset="-120"/>
              </a:rPr>
              <a:t>數學</a:t>
            </a:r>
            <a:r>
              <a:rPr lang="en-US" altLang="zh-TW" b="1" dirty="0">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評量架構</a:t>
            </a:r>
            <a:r>
              <a:rPr lang="en-US" altLang="zh-TW" b="1" dirty="0">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知識向度</a:t>
            </a:r>
            <a:r>
              <a:rPr lang="zh-TW" altLang="en-US" b="1" dirty="0">
                <a:latin typeface="微軟正黑體" pitchFamily="34" charset="-120"/>
                <a:ea typeface="微軟正黑體" pitchFamily="34" charset="-120"/>
              </a:rPr>
              <a:t>說明</a:t>
            </a:r>
            <a:endParaRPr lang="zh-TW" altLang="en-US" b="1" dirty="0">
              <a:solidFill>
                <a:srgbClr val="FF0000"/>
              </a:solidFill>
              <a:latin typeface="微軟正黑體" pitchFamily="34" charset="-120"/>
              <a:ea typeface="微軟正黑體" pitchFamily="34" charset="-120"/>
            </a:endParaRPr>
          </a:p>
        </p:txBody>
      </p:sp>
      <p:sp>
        <p:nvSpPr>
          <p:cNvPr id="12" name="圓角矩形 11"/>
          <p:cNvSpPr/>
          <p:nvPr/>
        </p:nvSpPr>
        <p:spPr>
          <a:xfrm>
            <a:off x="1153678" y="1898579"/>
            <a:ext cx="9941105" cy="993709"/>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51841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145">
            <a:extLst>
              <a:ext uri="{FF2B5EF4-FFF2-40B4-BE49-F238E27FC236}">
                <a16:creationId xmlns:a16="http://schemas.microsoft.com/office/drawing/2014/main" id="{FA4B5AC7-50C9-46C6-9E73-4640297BEBAB}"/>
              </a:ext>
            </a:extLst>
          </p:cNvPr>
          <p:cNvSpPr>
            <a:spLocks/>
          </p:cNvSpPr>
          <p:nvPr/>
        </p:nvSpPr>
        <p:spPr bwMode="auto">
          <a:xfrm rot="935833">
            <a:off x="6950186" y="242272"/>
            <a:ext cx="2337648" cy="992571"/>
          </a:xfrm>
          <a:custGeom>
            <a:avLst/>
            <a:gdLst>
              <a:gd name="T0" fmla="*/ 466 w 483"/>
              <a:gd name="T1" fmla="*/ 104 h 300"/>
              <a:gd name="T2" fmla="*/ 417 w 483"/>
              <a:gd name="T3" fmla="*/ 121 h 300"/>
              <a:gd name="T4" fmla="*/ 407 w 483"/>
              <a:gd name="T5" fmla="*/ 119 h 300"/>
              <a:gd name="T6" fmla="*/ 303 w 483"/>
              <a:gd name="T7" fmla="*/ 150 h 300"/>
              <a:gd name="T8" fmla="*/ 214 w 483"/>
              <a:gd name="T9" fmla="*/ 187 h 300"/>
              <a:gd name="T10" fmla="*/ 120 w 483"/>
              <a:gd name="T11" fmla="*/ 240 h 300"/>
              <a:gd name="T12" fmla="*/ 290 w 483"/>
              <a:gd name="T13" fmla="*/ 152 h 300"/>
              <a:gd name="T14" fmla="*/ 394 w 483"/>
              <a:gd name="T15" fmla="*/ 118 h 300"/>
              <a:gd name="T16" fmla="*/ 394 w 483"/>
              <a:gd name="T17" fmla="*/ 97 h 300"/>
              <a:gd name="T18" fmla="*/ 424 w 483"/>
              <a:gd name="T19" fmla="*/ 86 h 300"/>
              <a:gd name="T20" fmla="*/ 418 w 483"/>
              <a:gd name="T21" fmla="*/ 66 h 300"/>
              <a:gd name="T22" fmla="*/ 380 w 483"/>
              <a:gd name="T23" fmla="*/ 74 h 300"/>
              <a:gd name="T24" fmla="*/ 386 w 483"/>
              <a:gd name="T25" fmla="*/ 71 h 300"/>
              <a:gd name="T26" fmla="*/ 378 w 483"/>
              <a:gd name="T27" fmla="*/ 53 h 300"/>
              <a:gd name="T28" fmla="*/ 218 w 483"/>
              <a:gd name="T29" fmla="*/ 119 h 300"/>
              <a:gd name="T30" fmla="*/ 183 w 483"/>
              <a:gd name="T31" fmla="*/ 133 h 300"/>
              <a:gd name="T32" fmla="*/ 84 w 483"/>
              <a:gd name="T33" fmla="*/ 185 h 300"/>
              <a:gd name="T34" fmla="*/ 193 w 483"/>
              <a:gd name="T35" fmla="*/ 117 h 300"/>
              <a:gd name="T36" fmla="*/ 434 w 483"/>
              <a:gd name="T37" fmla="*/ 20 h 300"/>
              <a:gd name="T38" fmla="*/ 427 w 483"/>
              <a:gd name="T39" fmla="*/ 3 h 300"/>
              <a:gd name="T40" fmla="*/ 142 w 483"/>
              <a:gd name="T41" fmla="*/ 124 h 300"/>
              <a:gd name="T42" fmla="*/ 23 w 483"/>
              <a:gd name="T43" fmla="*/ 195 h 300"/>
              <a:gd name="T44" fmla="*/ 29 w 483"/>
              <a:gd name="T45" fmla="*/ 202 h 300"/>
              <a:gd name="T46" fmla="*/ 43 w 483"/>
              <a:gd name="T47" fmla="*/ 193 h 300"/>
              <a:gd name="T48" fmla="*/ 9 w 483"/>
              <a:gd name="T49" fmla="*/ 223 h 300"/>
              <a:gd name="T50" fmla="*/ 21 w 483"/>
              <a:gd name="T51" fmla="*/ 239 h 300"/>
              <a:gd name="T52" fmla="*/ 22 w 483"/>
              <a:gd name="T53" fmla="*/ 238 h 300"/>
              <a:gd name="T54" fmla="*/ 16 w 483"/>
              <a:gd name="T55" fmla="*/ 244 h 300"/>
              <a:gd name="T56" fmla="*/ 29 w 483"/>
              <a:gd name="T57" fmla="*/ 260 h 300"/>
              <a:gd name="T58" fmla="*/ 32 w 483"/>
              <a:gd name="T59" fmla="*/ 259 h 300"/>
              <a:gd name="T60" fmla="*/ 45 w 483"/>
              <a:gd name="T61" fmla="*/ 267 h 300"/>
              <a:gd name="T62" fmla="*/ 51 w 483"/>
              <a:gd name="T63" fmla="*/ 265 h 300"/>
              <a:gd name="T64" fmla="*/ 35 w 483"/>
              <a:gd name="T65" fmla="*/ 279 h 300"/>
              <a:gd name="T66" fmla="*/ 45 w 483"/>
              <a:gd name="T67" fmla="*/ 297 h 300"/>
              <a:gd name="T68" fmla="*/ 124 w 483"/>
              <a:gd name="T69" fmla="*/ 262 h 300"/>
              <a:gd name="T70" fmla="*/ 128 w 483"/>
              <a:gd name="T71" fmla="*/ 262 h 300"/>
              <a:gd name="T72" fmla="*/ 472 w 483"/>
              <a:gd name="T73" fmla="*/ 122 h 300"/>
              <a:gd name="T74" fmla="*/ 466 w 483"/>
              <a:gd name="T75" fmla="*/ 10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3" h="300">
                <a:moveTo>
                  <a:pt x="466" y="104"/>
                </a:moveTo>
                <a:cubicBezTo>
                  <a:pt x="450" y="109"/>
                  <a:pt x="433" y="115"/>
                  <a:pt x="417" y="121"/>
                </a:cubicBezTo>
                <a:cubicBezTo>
                  <a:pt x="414" y="119"/>
                  <a:pt x="411" y="118"/>
                  <a:pt x="407" y="119"/>
                </a:cubicBezTo>
                <a:cubicBezTo>
                  <a:pt x="371" y="125"/>
                  <a:pt x="337" y="137"/>
                  <a:pt x="303" y="150"/>
                </a:cubicBezTo>
                <a:cubicBezTo>
                  <a:pt x="272" y="161"/>
                  <a:pt x="242" y="173"/>
                  <a:pt x="214" y="187"/>
                </a:cubicBezTo>
                <a:cubicBezTo>
                  <a:pt x="182" y="203"/>
                  <a:pt x="151" y="223"/>
                  <a:pt x="120" y="240"/>
                </a:cubicBezTo>
                <a:cubicBezTo>
                  <a:pt x="173" y="205"/>
                  <a:pt x="231" y="175"/>
                  <a:pt x="290" y="152"/>
                </a:cubicBezTo>
                <a:cubicBezTo>
                  <a:pt x="325" y="140"/>
                  <a:pt x="360" y="129"/>
                  <a:pt x="394" y="118"/>
                </a:cubicBezTo>
                <a:cubicBezTo>
                  <a:pt x="406" y="115"/>
                  <a:pt x="403" y="100"/>
                  <a:pt x="394" y="97"/>
                </a:cubicBezTo>
                <a:cubicBezTo>
                  <a:pt x="404" y="94"/>
                  <a:pt x="414" y="90"/>
                  <a:pt x="424" y="86"/>
                </a:cubicBezTo>
                <a:cubicBezTo>
                  <a:pt x="436" y="81"/>
                  <a:pt x="432" y="64"/>
                  <a:pt x="418" y="66"/>
                </a:cubicBezTo>
                <a:cubicBezTo>
                  <a:pt x="405" y="68"/>
                  <a:pt x="392" y="70"/>
                  <a:pt x="380" y="74"/>
                </a:cubicBezTo>
                <a:cubicBezTo>
                  <a:pt x="382" y="73"/>
                  <a:pt x="384" y="72"/>
                  <a:pt x="386" y="71"/>
                </a:cubicBezTo>
                <a:cubicBezTo>
                  <a:pt x="397" y="66"/>
                  <a:pt x="389" y="51"/>
                  <a:pt x="378" y="53"/>
                </a:cubicBezTo>
                <a:cubicBezTo>
                  <a:pt x="322" y="64"/>
                  <a:pt x="270" y="92"/>
                  <a:pt x="218" y="119"/>
                </a:cubicBezTo>
                <a:cubicBezTo>
                  <a:pt x="206" y="123"/>
                  <a:pt x="195" y="128"/>
                  <a:pt x="183" y="133"/>
                </a:cubicBezTo>
                <a:cubicBezTo>
                  <a:pt x="149" y="148"/>
                  <a:pt x="116" y="167"/>
                  <a:pt x="84" y="185"/>
                </a:cubicBezTo>
                <a:cubicBezTo>
                  <a:pt x="118" y="159"/>
                  <a:pt x="155" y="137"/>
                  <a:pt x="193" y="117"/>
                </a:cubicBezTo>
                <a:cubicBezTo>
                  <a:pt x="274" y="85"/>
                  <a:pt x="357" y="60"/>
                  <a:pt x="434" y="20"/>
                </a:cubicBezTo>
                <a:cubicBezTo>
                  <a:pt x="443" y="15"/>
                  <a:pt x="436" y="0"/>
                  <a:pt x="427" y="3"/>
                </a:cubicBezTo>
                <a:cubicBezTo>
                  <a:pt x="330" y="35"/>
                  <a:pt x="231" y="71"/>
                  <a:pt x="142" y="124"/>
                </a:cubicBezTo>
                <a:cubicBezTo>
                  <a:pt x="100" y="143"/>
                  <a:pt x="60" y="166"/>
                  <a:pt x="23" y="195"/>
                </a:cubicBezTo>
                <a:cubicBezTo>
                  <a:pt x="19" y="198"/>
                  <a:pt x="24" y="205"/>
                  <a:pt x="29" y="202"/>
                </a:cubicBezTo>
                <a:cubicBezTo>
                  <a:pt x="33" y="199"/>
                  <a:pt x="38" y="196"/>
                  <a:pt x="43" y="193"/>
                </a:cubicBezTo>
                <a:cubicBezTo>
                  <a:pt x="31" y="202"/>
                  <a:pt x="20" y="213"/>
                  <a:pt x="9" y="223"/>
                </a:cubicBezTo>
                <a:cubicBezTo>
                  <a:pt x="0" y="232"/>
                  <a:pt x="11" y="243"/>
                  <a:pt x="21" y="239"/>
                </a:cubicBezTo>
                <a:cubicBezTo>
                  <a:pt x="21" y="239"/>
                  <a:pt x="21" y="238"/>
                  <a:pt x="22" y="238"/>
                </a:cubicBezTo>
                <a:cubicBezTo>
                  <a:pt x="20" y="240"/>
                  <a:pt x="18" y="242"/>
                  <a:pt x="16" y="244"/>
                </a:cubicBezTo>
                <a:cubicBezTo>
                  <a:pt x="9" y="254"/>
                  <a:pt x="18" y="265"/>
                  <a:pt x="29" y="260"/>
                </a:cubicBezTo>
                <a:cubicBezTo>
                  <a:pt x="30" y="260"/>
                  <a:pt x="31" y="259"/>
                  <a:pt x="32" y="259"/>
                </a:cubicBezTo>
                <a:cubicBezTo>
                  <a:pt x="33" y="264"/>
                  <a:pt x="38" y="269"/>
                  <a:pt x="45" y="267"/>
                </a:cubicBezTo>
                <a:cubicBezTo>
                  <a:pt x="47" y="267"/>
                  <a:pt x="49" y="266"/>
                  <a:pt x="51" y="265"/>
                </a:cubicBezTo>
                <a:cubicBezTo>
                  <a:pt x="45" y="270"/>
                  <a:pt x="40" y="274"/>
                  <a:pt x="35" y="279"/>
                </a:cubicBezTo>
                <a:cubicBezTo>
                  <a:pt x="27" y="286"/>
                  <a:pt x="35" y="300"/>
                  <a:pt x="45" y="297"/>
                </a:cubicBezTo>
                <a:cubicBezTo>
                  <a:pt x="73" y="288"/>
                  <a:pt x="99" y="276"/>
                  <a:pt x="124" y="262"/>
                </a:cubicBezTo>
                <a:cubicBezTo>
                  <a:pt x="126" y="263"/>
                  <a:pt x="127" y="263"/>
                  <a:pt x="128" y="262"/>
                </a:cubicBezTo>
                <a:cubicBezTo>
                  <a:pt x="248" y="231"/>
                  <a:pt x="355" y="163"/>
                  <a:pt x="472" y="122"/>
                </a:cubicBezTo>
                <a:cubicBezTo>
                  <a:pt x="483" y="118"/>
                  <a:pt x="478" y="100"/>
                  <a:pt x="466"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latin typeface="微軟正黑體" panose="020B0604030504040204" pitchFamily="34" charset="-120"/>
              <a:ea typeface="微軟正黑體" panose="020B0604030504040204" pitchFamily="34" charset="-120"/>
            </a:endParaRPr>
          </a:p>
        </p:txBody>
      </p:sp>
      <p:graphicFrame>
        <p:nvGraphicFramePr>
          <p:cNvPr id="13" name="內容版面配置區 3"/>
          <p:cNvGraphicFramePr>
            <a:graphicFrameLocks/>
          </p:cNvGraphicFramePr>
          <p:nvPr>
            <p:extLst/>
          </p:nvPr>
        </p:nvGraphicFramePr>
        <p:xfrm>
          <a:off x="911258" y="1189357"/>
          <a:ext cx="10369486" cy="5080322"/>
        </p:xfrm>
        <a:graphic>
          <a:graphicData uri="http://schemas.openxmlformats.org/drawingml/2006/table">
            <a:tbl>
              <a:tblPr firstRow="1" bandRow="1">
                <a:tableStyleId>{5C22544A-7EE6-4342-B048-85BDC9FD1C3A}</a:tableStyleId>
              </a:tblPr>
              <a:tblGrid>
                <a:gridCol w="872244">
                  <a:extLst>
                    <a:ext uri="{9D8B030D-6E8A-4147-A177-3AD203B41FA5}">
                      <a16:colId xmlns:a16="http://schemas.microsoft.com/office/drawing/2014/main" val="20000"/>
                    </a:ext>
                  </a:extLst>
                </a:gridCol>
                <a:gridCol w="579929">
                  <a:extLst>
                    <a:ext uri="{9D8B030D-6E8A-4147-A177-3AD203B41FA5}">
                      <a16:colId xmlns:a16="http://schemas.microsoft.com/office/drawing/2014/main" val="20001"/>
                    </a:ext>
                  </a:extLst>
                </a:gridCol>
                <a:gridCol w="742463">
                  <a:extLst>
                    <a:ext uri="{9D8B030D-6E8A-4147-A177-3AD203B41FA5}">
                      <a16:colId xmlns:a16="http://schemas.microsoft.com/office/drawing/2014/main" val="20002"/>
                    </a:ext>
                  </a:extLst>
                </a:gridCol>
                <a:gridCol w="581381">
                  <a:extLst>
                    <a:ext uri="{9D8B030D-6E8A-4147-A177-3AD203B41FA5}">
                      <a16:colId xmlns:a16="http://schemas.microsoft.com/office/drawing/2014/main" val="20003"/>
                    </a:ext>
                  </a:extLst>
                </a:gridCol>
                <a:gridCol w="576918">
                  <a:extLst>
                    <a:ext uri="{9D8B030D-6E8A-4147-A177-3AD203B41FA5}">
                      <a16:colId xmlns:a16="http://schemas.microsoft.com/office/drawing/2014/main" val="20004"/>
                    </a:ext>
                  </a:extLst>
                </a:gridCol>
                <a:gridCol w="577334">
                  <a:extLst>
                    <a:ext uri="{9D8B030D-6E8A-4147-A177-3AD203B41FA5}">
                      <a16:colId xmlns:a16="http://schemas.microsoft.com/office/drawing/2014/main" val="20005"/>
                    </a:ext>
                  </a:extLst>
                </a:gridCol>
                <a:gridCol w="630626">
                  <a:extLst>
                    <a:ext uri="{9D8B030D-6E8A-4147-A177-3AD203B41FA5}">
                      <a16:colId xmlns:a16="http://schemas.microsoft.com/office/drawing/2014/main" val="20006"/>
                    </a:ext>
                  </a:extLst>
                </a:gridCol>
                <a:gridCol w="639508">
                  <a:extLst>
                    <a:ext uri="{9D8B030D-6E8A-4147-A177-3AD203B41FA5}">
                      <a16:colId xmlns:a16="http://schemas.microsoft.com/office/drawing/2014/main" val="20007"/>
                    </a:ext>
                  </a:extLst>
                </a:gridCol>
                <a:gridCol w="648391">
                  <a:extLst>
                    <a:ext uri="{9D8B030D-6E8A-4147-A177-3AD203B41FA5}">
                      <a16:colId xmlns:a16="http://schemas.microsoft.com/office/drawing/2014/main" val="20008"/>
                    </a:ext>
                  </a:extLst>
                </a:gridCol>
                <a:gridCol w="692802">
                  <a:extLst>
                    <a:ext uri="{9D8B030D-6E8A-4147-A177-3AD203B41FA5}">
                      <a16:colId xmlns:a16="http://schemas.microsoft.com/office/drawing/2014/main" val="20009"/>
                    </a:ext>
                  </a:extLst>
                </a:gridCol>
                <a:gridCol w="675036">
                  <a:extLst>
                    <a:ext uri="{9D8B030D-6E8A-4147-A177-3AD203B41FA5}">
                      <a16:colId xmlns:a16="http://schemas.microsoft.com/office/drawing/2014/main" val="20010"/>
                    </a:ext>
                  </a:extLst>
                </a:gridCol>
                <a:gridCol w="630626">
                  <a:extLst>
                    <a:ext uri="{9D8B030D-6E8A-4147-A177-3AD203B41FA5}">
                      <a16:colId xmlns:a16="http://schemas.microsoft.com/office/drawing/2014/main" val="20011"/>
                    </a:ext>
                  </a:extLst>
                </a:gridCol>
                <a:gridCol w="630557">
                  <a:extLst>
                    <a:ext uri="{9D8B030D-6E8A-4147-A177-3AD203B41FA5}">
                      <a16:colId xmlns:a16="http://schemas.microsoft.com/office/drawing/2014/main" val="20012"/>
                    </a:ext>
                  </a:extLst>
                </a:gridCol>
                <a:gridCol w="630557">
                  <a:extLst>
                    <a:ext uri="{9D8B030D-6E8A-4147-A177-3AD203B41FA5}">
                      <a16:colId xmlns:a16="http://schemas.microsoft.com/office/drawing/2014/main" val="2073627620"/>
                    </a:ext>
                  </a:extLst>
                </a:gridCol>
                <a:gridCol w="630557">
                  <a:extLst>
                    <a:ext uri="{9D8B030D-6E8A-4147-A177-3AD203B41FA5}">
                      <a16:colId xmlns:a16="http://schemas.microsoft.com/office/drawing/2014/main" val="3526337671"/>
                    </a:ext>
                  </a:extLst>
                </a:gridCol>
                <a:gridCol w="630557">
                  <a:extLst>
                    <a:ext uri="{9D8B030D-6E8A-4147-A177-3AD203B41FA5}">
                      <a16:colId xmlns:a16="http://schemas.microsoft.com/office/drawing/2014/main" val="3849786383"/>
                    </a:ext>
                  </a:extLst>
                </a:gridCol>
              </a:tblGrid>
              <a:tr h="367217">
                <a:tc rowSpan="2">
                  <a:txBody>
                    <a:bodyPr/>
                    <a:lstStyle/>
                    <a:p>
                      <a:pPr algn="ctr"/>
                      <a:r>
                        <a:rPr lang="zh-TW" altLang="en-US" sz="1000" dirty="0">
                          <a:latin typeface="微軟正黑體" panose="020B0604030504040204" pitchFamily="34" charset="-120"/>
                          <a:ea typeface="微軟正黑體" panose="020B0604030504040204" pitchFamily="34" charset="-120"/>
                        </a:rPr>
                        <a:t>答對率</a:t>
                      </a:r>
                    </a:p>
                  </a:txBody>
                  <a:tcPr marL="68580" marR="68580" marT="34290" marB="34290" anchor="ctr">
                    <a:solidFill>
                      <a:schemeClr val="tx1"/>
                    </a:solidFill>
                  </a:tcPr>
                </a:tc>
                <a:tc gridSpan="3">
                  <a:txBody>
                    <a:bodyPr/>
                    <a:lstStyle/>
                    <a:p>
                      <a:pPr algn="ctr"/>
                      <a:r>
                        <a:rPr lang="zh-TW" altLang="en-US" sz="1000" dirty="0">
                          <a:latin typeface="微軟正黑體" panose="020B0604030504040204" pitchFamily="34" charset="-120"/>
                          <a:ea typeface="微軟正黑體" panose="020B0604030504040204" pitchFamily="34" charset="-120"/>
                        </a:rPr>
                        <a:t>數與計算</a:t>
                      </a:r>
                    </a:p>
                  </a:txBody>
                  <a:tcPr marL="68580" marR="68580" marT="34290" marB="34290" anchor="ctr">
                    <a:solidFill>
                      <a:schemeClr val="accent2"/>
                    </a:solidFill>
                  </a:tcPr>
                </a:tc>
                <a:tc hMerge="1">
                  <a:txBody>
                    <a:bodyPr/>
                    <a:lstStyle/>
                    <a:p>
                      <a:endParaRPr lang="zh-TW" altLang="en-US" dirty="0"/>
                    </a:p>
                  </a:txBody>
                  <a:tcPr>
                    <a:solidFill>
                      <a:schemeClr val="accent2"/>
                    </a:solidFill>
                  </a:tcPr>
                </a:tc>
                <a:tc hMerge="1">
                  <a:txBody>
                    <a:bodyPr/>
                    <a:lstStyle/>
                    <a:p>
                      <a:endParaRPr lang="zh-TW" altLang="en-US" dirty="0"/>
                    </a:p>
                  </a:txBody>
                  <a:tcPr>
                    <a:solidFill>
                      <a:schemeClr val="accent2"/>
                    </a:solidFill>
                  </a:tcPr>
                </a:tc>
                <a:tc gridSpan="3">
                  <a:txBody>
                    <a:bodyPr/>
                    <a:lstStyle/>
                    <a:p>
                      <a:pPr algn="ctr"/>
                      <a:r>
                        <a:rPr lang="zh-TW" altLang="en-US" sz="1000" dirty="0">
                          <a:latin typeface="微軟正黑體" panose="020B0604030504040204" pitchFamily="34" charset="-120"/>
                          <a:ea typeface="微軟正黑體" panose="020B0604030504040204" pitchFamily="34" charset="-120"/>
                        </a:rPr>
                        <a:t>量與實測</a:t>
                      </a:r>
                    </a:p>
                  </a:txBody>
                  <a:tcPr marL="68580" marR="68580" marT="34290" marB="34290" anchor="ctr"/>
                </a:tc>
                <a:tc hMerge="1">
                  <a:txBody>
                    <a:bodyPr/>
                    <a:lstStyle/>
                    <a:p>
                      <a:endParaRPr lang="zh-TW" altLang="en-US" dirty="0"/>
                    </a:p>
                  </a:txBody>
                  <a:tcPr/>
                </a:tc>
                <a:tc hMerge="1">
                  <a:txBody>
                    <a:bodyPr/>
                    <a:lstStyle/>
                    <a:p>
                      <a:endParaRPr lang="zh-TW" altLang="en-US" dirty="0"/>
                    </a:p>
                  </a:txBody>
                  <a:tcPr/>
                </a:tc>
                <a:tc gridSpan="3">
                  <a:txBody>
                    <a:bodyPr/>
                    <a:lstStyle/>
                    <a:p>
                      <a:pPr algn="ctr"/>
                      <a:r>
                        <a:rPr lang="zh-TW" altLang="en-US" sz="1000" dirty="0">
                          <a:latin typeface="微軟正黑體" panose="020B0604030504040204" pitchFamily="34" charset="-120"/>
                          <a:ea typeface="微軟正黑體" panose="020B0604030504040204" pitchFamily="34" charset="-120"/>
                        </a:rPr>
                        <a:t>幾何</a:t>
                      </a:r>
                    </a:p>
                  </a:txBody>
                  <a:tcPr marL="68580" marR="68580" marT="34290" marB="34290" anchor="ctr">
                    <a:solidFill>
                      <a:schemeClr val="accent6"/>
                    </a:solidFill>
                  </a:tcPr>
                </a:tc>
                <a:tc hMerge="1">
                  <a:txBody>
                    <a:bodyPr/>
                    <a:lstStyle/>
                    <a:p>
                      <a:endParaRPr lang="zh-TW" altLang="en-US" dirty="0"/>
                    </a:p>
                  </a:txBody>
                  <a:tcPr>
                    <a:solidFill>
                      <a:schemeClr val="accent6"/>
                    </a:solidFill>
                  </a:tcPr>
                </a:tc>
                <a:tc hMerge="1">
                  <a:txBody>
                    <a:bodyPr/>
                    <a:lstStyle/>
                    <a:p>
                      <a:endParaRPr lang="zh-TW" altLang="en-US" dirty="0"/>
                    </a:p>
                  </a:txBody>
                  <a:tcPr>
                    <a:solidFill>
                      <a:schemeClr val="accent6"/>
                    </a:solidFill>
                  </a:tcPr>
                </a:tc>
                <a:tc gridSpan="3">
                  <a:txBody>
                    <a:bodyPr/>
                    <a:lstStyle/>
                    <a:p>
                      <a:pPr algn="ctr"/>
                      <a:r>
                        <a:rPr lang="zh-TW" altLang="en-US" sz="1000" dirty="0">
                          <a:latin typeface="微軟正黑體" panose="020B0604030504040204" pitchFamily="34" charset="-120"/>
                          <a:ea typeface="微軟正黑體" panose="020B0604030504040204" pitchFamily="34" charset="-120"/>
                        </a:rPr>
                        <a:t>代數</a:t>
                      </a:r>
                    </a:p>
                  </a:txBody>
                  <a:tcPr marL="68580" marR="68580" marT="34290" marB="34290" anchor="ctr">
                    <a:solidFill>
                      <a:schemeClr val="accent4"/>
                    </a:solidFill>
                  </a:tcPr>
                </a:tc>
                <a:tc hMerge="1">
                  <a:txBody>
                    <a:bodyPr/>
                    <a:lstStyle/>
                    <a:p>
                      <a:endParaRPr lang="zh-TW" altLang="en-US" dirty="0"/>
                    </a:p>
                  </a:txBody>
                  <a:tcPr>
                    <a:solidFill>
                      <a:schemeClr val="accent4"/>
                    </a:solidFill>
                  </a:tcPr>
                </a:tc>
                <a:tc hMerge="1">
                  <a:txBody>
                    <a:bodyPr/>
                    <a:lstStyle/>
                    <a:p>
                      <a:endParaRPr lang="zh-TW" altLang="en-US" dirty="0"/>
                    </a:p>
                  </a:txBody>
                  <a:tcPr>
                    <a:solidFill>
                      <a:schemeClr val="accent4"/>
                    </a:solidFill>
                  </a:tcPr>
                </a:tc>
                <a:tc gridSpan="3">
                  <a:txBody>
                    <a:bodyPr/>
                    <a:lstStyle/>
                    <a:p>
                      <a:pPr algn="ctr"/>
                      <a:r>
                        <a:rPr lang="zh-TW" altLang="en-US" sz="1000" dirty="0">
                          <a:latin typeface="微軟正黑體" panose="020B0604030504040204" pitchFamily="34" charset="-120"/>
                          <a:ea typeface="微軟正黑體" panose="020B0604030504040204" pitchFamily="34" charset="-120"/>
                        </a:rPr>
                        <a:t>統計</a:t>
                      </a:r>
                    </a:p>
                  </a:txBody>
                  <a:tcPr marL="68580" marR="68580" marT="34290" marB="34290" anchor="ctr">
                    <a:solidFill>
                      <a:srgbClr val="FF3399"/>
                    </a:solidFill>
                  </a:tcPr>
                </a:tc>
                <a:tc hMerge="1">
                  <a:txBody>
                    <a:bodyPr/>
                    <a:lstStyle/>
                    <a:p>
                      <a:pPr algn="ctr"/>
                      <a:endParaRPr lang="zh-TW" altLang="en-US" dirty="0"/>
                    </a:p>
                  </a:txBody>
                  <a:tcPr anchor="ctr">
                    <a:solidFill>
                      <a:schemeClr val="accent4"/>
                    </a:solidFill>
                  </a:tcPr>
                </a:tc>
                <a:tc hMerge="1">
                  <a:txBody>
                    <a:bodyPr/>
                    <a:lstStyle/>
                    <a:p>
                      <a:pPr algn="ctr"/>
                      <a:endParaRPr lang="zh-TW" altLang="en-US" dirty="0"/>
                    </a:p>
                  </a:txBody>
                  <a:tcPr anchor="ctr">
                    <a:solidFill>
                      <a:schemeClr val="accent4"/>
                    </a:solidFill>
                  </a:tcPr>
                </a:tc>
                <a:extLst>
                  <a:ext uri="{0D108BD9-81ED-4DB2-BD59-A6C34878D82A}">
                    <a16:rowId xmlns:a16="http://schemas.microsoft.com/office/drawing/2014/main" val="10000"/>
                  </a:ext>
                </a:extLst>
              </a:tr>
              <a:tr h="518867">
                <a:tc vMerge="1">
                  <a:txBody>
                    <a:bodyPr/>
                    <a:lstStyle/>
                    <a:p>
                      <a:endParaRPr lang="zh-TW" altLang="en-US" dirty="0"/>
                    </a:p>
                  </a:txBody>
                  <a:tcPr>
                    <a:solidFill>
                      <a:schemeClr val="tx1"/>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概念理解</a:t>
                      </a:r>
                    </a:p>
                  </a:txBody>
                  <a:tcPr marL="68580" marR="68580" marT="34290" marB="34290" anchor="ctr">
                    <a:solidFill>
                      <a:schemeClr val="accent5">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程序</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執行</a:t>
                      </a:r>
                    </a:p>
                  </a:txBody>
                  <a:tcPr marL="68580" marR="68580" marT="34290" marB="34290" anchor="ctr">
                    <a:solidFill>
                      <a:schemeClr val="accent4">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解題思考</a:t>
                      </a:r>
                    </a:p>
                  </a:txBody>
                  <a:tcPr marL="68580" marR="68580" marT="34290" marB="34290" anchor="ctr">
                    <a:solidFill>
                      <a:schemeClr val="accent2">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概念理解</a:t>
                      </a:r>
                    </a:p>
                  </a:txBody>
                  <a:tcPr marL="68580" marR="68580" marT="34290" marB="34290" anchor="ctr">
                    <a:solidFill>
                      <a:schemeClr val="accent5">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程序執行</a:t>
                      </a:r>
                    </a:p>
                  </a:txBody>
                  <a:tcPr marL="68580" marR="68580" marT="34290" marB="34290" anchor="ctr">
                    <a:solidFill>
                      <a:schemeClr val="accent4">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解題</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思考</a:t>
                      </a:r>
                    </a:p>
                  </a:txBody>
                  <a:tcPr marL="68580" marR="68580" marT="34290" marB="34290" anchor="ctr">
                    <a:solidFill>
                      <a:schemeClr val="accent2">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概念</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理解</a:t>
                      </a:r>
                    </a:p>
                  </a:txBody>
                  <a:tcPr marL="68580" marR="68580" marT="34290" marB="34290" anchor="ctr">
                    <a:solidFill>
                      <a:schemeClr val="accent5">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程序</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執行</a:t>
                      </a:r>
                    </a:p>
                  </a:txBody>
                  <a:tcPr marL="68580" marR="68580" marT="34290" marB="34290" anchor="ctr">
                    <a:solidFill>
                      <a:schemeClr val="accent4">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解題</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思考</a:t>
                      </a:r>
                    </a:p>
                  </a:txBody>
                  <a:tcPr marL="68580" marR="68580" marT="34290" marB="34290" anchor="ctr">
                    <a:solidFill>
                      <a:schemeClr val="accent2">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概念</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理解</a:t>
                      </a:r>
                    </a:p>
                  </a:txBody>
                  <a:tcPr marL="68580" marR="68580" marT="34290" marB="34290" anchor="ctr">
                    <a:solidFill>
                      <a:schemeClr val="accent5">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程序</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執行</a:t>
                      </a:r>
                    </a:p>
                  </a:txBody>
                  <a:tcPr marL="68580" marR="68580" marT="34290" marB="34290" anchor="ctr">
                    <a:solidFill>
                      <a:schemeClr val="accent4">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解題</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思考</a:t>
                      </a:r>
                    </a:p>
                  </a:txBody>
                  <a:tcPr marL="68580" marR="68580" marT="34290" marB="34290" anchor="ctr">
                    <a:solidFill>
                      <a:schemeClr val="accent2">
                        <a:lumMod val="40000"/>
                        <a:lumOff val="60000"/>
                      </a:schemeClr>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概念</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理解</a:t>
                      </a:r>
                    </a:p>
                  </a:txBody>
                  <a:tcPr marL="68580" marR="68580" marT="34290" marB="34290" anchor="ctr">
                    <a:solidFill>
                      <a:srgbClr val="B4C7E7"/>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程序</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執行</a:t>
                      </a:r>
                    </a:p>
                  </a:txBody>
                  <a:tcPr marL="68580" marR="68580" marT="34290" marB="34290" anchor="ctr">
                    <a:solidFill>
                      <a:srgbClr val="FFE699"/>
                    </a:solidFill>
                  </a:tcPr>
                </a:tc>
                <a:tc>
                  <a:txBody>
                    <a:bodyPr/>
                    <a:lstStyle/>
                    <a:p>
                      <a:pPr algn="ctr"/>
                      <a:r>
                        <a:rPr lang="zh-TW" altLang="en-US" sz="1100" b="1" dirty="0">
                          <a:latin typeface="微軟正黑體" panose="020B0604030504040204" pitchFamily="34" charset="-120"/>
                          <a:ea typeface="微軟正黑體" panose="020B0604030504040204" pitchFamily="34" charset="-120"/>
                        </a:rPr>
                        <a:t>解題</a:t>
                      </a:r>
                      <a:endParaRPr lang="en-US" altLang="zh-TW" sz="1100" b="1" dirty="0">
                        <a:latin typeface="微軟正黑體" panose="020B0604030504040204" pitchFamily="34" charset="-120"/>
                        <a:ea typeface="微軟正黑體" panose="020B0604030504040204" pitchFamily="34" charset="-120"/>
                      </a:endParaRPr>
                    </a:p>
                    <a:p>
                      <a:pPr algn="ctr"/>
                      <a:r>
                        <a:rPr lang="zh-TW" altLang="en-US" sz="1100" b="1" dirty="0">
                          <a:latin typeface="微軟正黑體" panose="020B0604030504040204" pitchFamily="34" charset="-120"/>
                          <a:ea typeface="微軟正黑體" panose="020B0604030504040204" pitchFamily="34" charset="-120"/>
                        </a:rPr>
                        <a:t>思考</a:t>
                      </a:r>
                    </a:p>
                  </a:txBody>
                  <a:tcPr marL="68580" marR="68580" marT="34290" marB="34290" anchor="ctr">
                    <a:solidFill>
                      <a:schemeClr val="accent2">
                        <a:lumMod val="40000"/>
                        <a:lumOff val="60000"/>
                      </a:schemeClr>
                    </a:solidFill>
                  </a:tcPr>
                </a:tc>
                <a:extLst>
                  <a:ext uri="{0D108BD9-81ED-4DB2-BD59-A6C34878D82A}">
                    <a16:rowId xmlns:a16="http://schemas.microsoft.com/office/drawing/2014/main" val="10001"/>
                  </a:ext>
                </a:extLst>
              </a:tr>
              <a:tr h="420492">
                <a:tc>
                  <a:txBody>
                    <a:bodyPr/>
                    <a:lstStyle/>
                    <a:p>
                      <a:pPr algn="ctr"/>
                      <a:r>
                        <a:rPr lang="en-US" altLang="zh-TW" sz="1500" dirty="0">
                          <a:latin typeface="Times New Roman" panose="02020603050405020304" pitchFamily="18" charset="0"/>
                          <a:cs typeface="Times New Roman" panose="02020603050405020304" pitchFamily="18" charset="0"/>
                        </a:rPr>
                        <a:t>90~100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2"/>
                  </a:ext>
                </a:extLst>
              </a:tr>
              <a:tr h="675506">
                <a:tc>
                  <a:txBody>
                    <a:bodyPr/>
                    <a:lstStyle/>
                    <a:p>
                      <a:pPr algn="ctr"/>
                      <a:r>
                        <a:rPr lang="en-US" altLang="zh-TW" sz="1500" dirty="0">
                          <a:latin typeface="Times New Roman" panose="02020603050405020304" pitchFamily="18" charset="0"/>
                          <a:cs typeface="Times New Roman" panose="02020603050405020304" pitchFamily="18" charset="0"/>
                        </a:rPr>
                        <a:t>80~90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7. </a:t>
                      </a:r>
                      <a:endParaRPr lang="zh-TW" altLang="en-US" sz="1500" b="1" dirty="0">
                        <a:solidFill>
                          <a:schemeClr val="tx1"/>
                        </a:solidFill>
                        <a:latin typeface="Times New Roman" panose="02020603050405020304" pitchFamily="18" charset="0"/>
                        <a:cs typeface="Times New Roman" panose="02020603050405020304" pitchFamily="18" charset="0"/>
                      </a:endParaRPr>
                    </a:p>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11.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12.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10.</a:t>
                      </a:r>
                      <a:r>
                        <a:rPr lang="en-US" altLang="zh-TW" sz="1500" b="1" dirty="0">
                          <a:solidFill>
                            <a:schemeClr val="tx1"/>
                          </a:solidFill>
                          <a:latin typeface="Times New Roman" panose="02020603050405020304" pitchFamily="18" charset="0"/>
                          <a:cs typeface="Times New Roman" panose="02020603050405020304" pitchFamily="18" charset="0"/>
                        </a:rPr>
                        <a:t> </a:t>
                      </a: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21.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3"/>
                  </a:ext>
                </a:extLst>
              </a:tr>
              <a:tr h="387280">
                <a:tc>
                  <a:txBody>
                    <a:bodyPr/>
                    <a:lstStyle/>
                    <a:p>
                      <a:pPr algn="ctr"/>
                      <a:r>
                        <a:rPr lang="en-US" altLang="zh-TW" sz="1500" dirty="0">
                          <a:latin typeface="Times New Roman" panose="02020603050405020304" pitchFamily="18" charset="0"/>
                          <a:cs typeface="Times New Roman" panose="02020603050405020304" pitchFamily="18" charset="0"/>
                        </a:rPr>
                        <a:t>70~80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2.</a:t>
                      </a:r>
                      <a:r>
                        <a:rPr lang="en-US" altLang="zh-TW" sz="1500" b="1" dirty="0">
                          <a:solidFill>
                            <a:schemeClr val="tx1"/>
                          </a:solidFill>
                          <a:latin typeface="Times New Roman" panose="02020603050405020304" pitchFamily="18" charset="0"/>
                          <a:cs typeface="Times New Roman" panose="02020603050405020304" pitchFamily="18" charset="0"/>
                        </a:rPr>
                        <a:t> </a:t>
                      </a: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3.</a:t>
                      </a:r>
                      <a:r>
                        <a:rPr lang="en-US" altLang="zh-TW" sz="1500" b="1" dirty="0">
                          <a:solidFill>
                            <a:schemeClr val="tx1"/>
                          </a:solidFill>
                          <a:latin typeface="Times New Roman" panose="02020603050405020304" pitchFamily="18" charset="0"/>
                          <a:cs typeface="Times New Roman" panose="02020603050405020304" pitchFamily="18" charset="0"/>
                        </a:rPr>
                        <a:t> </a:t>
                      </a: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9.</a:t>
                      </a:r>
                      <a:r>
                        <a:rPr lang="en-US" altLang="zh-TW" sz="1500" b="1" dirty="0">
                          <a:solidFill>
                            <a:schemeClr val="tx1"/>
                          </a:solidFill>
                          <a:latin typeface="Times New Roman" panose="02020603050405020304" pitchFamily="18" charset="0"/>
                          <a:cs typeface="Times New Roman" panose="02020603050405020304" pitchFamily="18" charset="0"/>
                        </a:rPr>
                        <a:t>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8.</a:t>
                      </a:r>
                      <a:r>
                        <a:rPr lang="en-US" altLang="zh-TW" sz="1500" b="1" baseline="0" dirty="0">
                          <a:solidFill>
                            <a:schemeClr val="tx1"/>
                          </a:solidFill>
                          <a:latin typeface="Times New Roman" panose="02020603050405020304" pitchFamily="18" charset="0"/>
                          <a:cs typeface="Times New Roman" panose="02020603050405020304" pitchFamily="18" charset="0"/>
                          <a:hlinkClick r:id="" action="ppaction://noaction"/>
                        </a:rPr>
                        <a:t>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16.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24.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4"/>
                  </a:ext>
                </a:extLst>
              </a:tr>
              <a:tr h="387280">
                <a:tc>
                  <a:txBody>
                    <a:bodyPr/>
                    <a:lstStyle/>
                    <a:p>
                      <a:pPr algn="ctr"/>
                      <a:r>
                        <a:rPr lang="en-US" altLang="zh-TW" sz="1500" dirty="0">
                          <a:latin typeface="Times New Roman" panose="02020603050405020304" pitchFamily="18" charset="0"/>
                          <a:cs typeface="Times New Roman" panose="02020603050405020304" pitchFamily="18" charset="0"/>
                        </a:rPr>
                        <a:t>60~70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14.</a:t>
                      </a:r>
                      <a:r>
                        <a:rPr lang="en-US" altLang="zh-TW" sz="1500" b="1" dirty="0">
                          <a:solidFill>
                            <a:schemeClr val="tx1"/>
                          </a:solidFill>
                          <a:latin typeface="Times New Roman" panose="02020603050405020304" pitchFamily="18" charset="0"/>
                          <a:cs typeface="Times New Roman" panose="02020603050405020304" pitchFamily="18" charset="0"/>
                        </a:rPr>
                        <a:t>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15.</a:t>
                      </a:r>
                      <a:r>
                        <a:rPr lang="en-US" altLang="zh-TW" sz="1500" b="1" dirty="0">
                          <a:solidFill>
                            <a:schemeClr val="tx1"/>
                          </a:solidFill>
                          <a:latin typeface="Times New Roman" panose="02020603050405020304" pitchFamily="18" charset="0"/>
                          <a:cs typeface="Times New Roman" panose="02020603050405020304" pitchFamily="18" charset="0"/>
                        </a:rPr>
                        <a:t>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25.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5"/>
                  </a:ext>
                </a:extLst>
              </a:tr>
              <a:tr h="387280">
                <a:tc>
                  <a:txBody>
                    <a:bodyPr/>
                    <a:lstStyle/>
                    <a:p>
                      <a:pPr algn="ctr"/>
                      <a:r>
                        <a:rPr lang="en-US" altLang="zh-TW" sz="1500" dirty="0">
                          <a:latin typeface="Times New Roman" panose="02020603050405020304" pitchFamily="18" charset="0"/>
                          <a:cs typeface="Times New Roman" panose="02020603050405020304" pitchFamily="18" charset="0"/>
                        </a:rPr>
                        <a:t>50~60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6.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13.</a:t>
                      </a:r>
                      <a:r>
                        <a:rPr lang="en-US" altLang="zh-TW" sz="1500" b="1" dirty="0">
                          <a:solidFill>
                            <a:schemeClr val="tx1"/>
                          </a:solidFill>
                          <a:latin typeface="Times New Roman" panose="02020603050405020304" pitchFamily="18" charset="0"/>
                          <a:cs typeface="Times New Roman" panose="02020603050405020304" pitchFamily="18" charset="0"/>
                        </a:rPr>
                        <a:t>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20.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6"/>
                  </a:ext>
                </a:extLst>
              </a:tr>
              <a:tr h="387280">
                <a:tc>
                  <a:txBody>
                    <a:bodyPr/>
                    <a:lstStyle/>
                    <a:p>
                      <a:pPr algn="ctr"/>
                      <a:r>
                        <a:rPr lang="en-US" altLang="zh-TW" sz="1500" dirty="0">
                          <a:latin typeface="Times New Roman" panose="02020603050405020304" pitchFamily="18" charset="0"/>
                          <a:cs typeface="Times New Roman" panose="02020603050405020304" pitchFamily="18" charset="0"/>
                        </a:rPr>
                        <a:t>40~50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5.</a:t>
                      </a:r>
                      <a:r>
                        <a:rPr lang="en-US" altLang="zh-TW" sz="1500" b="1" dirty="0">
                          <a:solidFill>
                            <a:schemeClr val="tx1"/>
                          </a:solidFill>
                          <a:latin typeface="Times New Roman" panose="02020603050405020304" pitchFamily="18" charset="0"/>
                          <a:cs typeface="Times New Roman" panose="02020603050405020304" pitchFamily="18" charset="0"/>
                        </a:rPr>
                        <a:t>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19.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7"/>
                  </a:ext>
                </a:extLst>
              </a:tr>
              <a:tr h="387280">
                <a:tc>
                  <a:txBody>
                    <a:bodyPr/>
                    <a:lstStyle/>
                    <a:p>
                      <a:pPr marL="0" algn="ctr" defTabSz="914400" rtl="0" eaLnBrk="1" latinLnBrk="0" hangingPunct="1"/>
                      <a:r>
                        <a:rPr lang="en-US" altLang="zh-TW" sz="1500" kern="1200" dirty="0">
                          <a:solidFill>
                            <a:schemeClr val="dk1"/>
                          </a:solidFill>
                          <a:latin typeface="Times New Roman" panose="02020603050405020304" pitchFamily="18" charset="0"/>
                          <a:ea typeface="+mn-ea"/>
                          <a:cs typeface="Times New Roman" panose="02020603050405020304" pitchFamily="18" charset="0"/>
                        </a:rPr>
                        <a:t>30~40</a:t>
                      </a:r>
                      <a:endParaRPr lang="zh-TW" altLang="en-US" sz="1500"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17.</a:t>
                      </a:r>
                      <a:r>
                        <a:rPr lang="en-US" altLang="zh-TW" sz="1500" b="1" dirty="0">
                          <a:solidFill>
                            <a:schemeClr val="tx1"/>
                          </a:solidFill>
                          <a:latin typeface="Times New Roman" panose="02020603050405020304" pitchFamily="18" charset="0"/>
                          <a:cs typeface="Times New Roman" panose="02020603050405020304" pitchFamily="18" charset="0"/>
                        </a:rPr>
                        <a:t>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23.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8"/>
                  </a:ext>
                </a:extLst>
              </a:tr>
              <a:tr h="387280">
                <a:tc>
                  <a:txBody>
                    <a:bodyPr/>
                    <a:lstStyle/>
                    <a:p>
                      <a:pPr marL="0" algn="ctr" defTabSz="914400" rtl="0" eaLnBrk="1" latinLnBrk="0" hangingPunct="1"/>
                      <a:r>
                        <a:rPr lang="en-US" altLang="zh-TW" sz="1500" kern="1200" dirty="0">
                          <a:solidFill>
                            <a:schemeClr val="dk1"/>
                          </a:solidFill>
                          <a:latin typeface="Times New Roman" panose="02020603050405020304" pitchFamily="18" charset="0"/>
                          <a:ea typeface="+mn-ea"/>
                          <a:cs typeface="Times New Roman" panose="02020603050405020304" pitchFamily="18" charset="0"/>
                        </a:rPr>
                        <a:t>20~30</a:t>
                      </a:r>
                      <a:endParaRPr lang="zh-TW" altLang="en-US" sz="1500"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4.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r>
                        <a:rPr lang="en-US" altLang="zh-TW" sz="1500" b="1" dirty="0">
                          <a:solidFill>
                            <a:schemeClr val="tx1"/>
                          </a:solidFill>
                          <a:latin typeface="Times New Roman" panose="02020603050405020304" pitchFamily="18" charset="0"/>
                          <a:cs typeface="Times New Roman" panose="02020603050405020304" pitchFamily="18" charset="0"/>
                          <a:hlinkClick r:id="" action="ppaction://noaction"/>
                        </a:rPr>
                        <a:t>22.</a:t>
                      </a:r>
                      <a:r>
                        <a:rPr lang="en-US" altLang="zh-TW" sz="1500" b="1" dirty="0">
                          <a:solidFill>
                            <a:schemeClr val="tx1"/>
                          </a:solidFill>
                          <a:latin typeface="Times New Roman" panose="02020603050405020304" pitchFamily="18" charset="0"/>
                          <a:cs typeface="Times New Roman" panose="02020603050405020304" pitchFamily="18" charset="0"/>
                        </a:rPr>
                        <a:t> </a:t>
                      </a: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9"/>
                  </a:ext>
                </a:extLst>
              </a:tr>
              <a:tr h="387280">
                <a:tc>
                  <a:txBody>
                    <a:bodyPr/>
                    <a:lstStyle/>
                    <a:p>
                      <a:pPr marL="0" algn="ctr" defTabSz="914400" rtl="0" eaLnBrk="1" latinLnBrk="0" hangingPunct="1"/>
                      <a:r>
                        <a:rPr lang="en-US" altLang="zh-TW" sz="1500" kern="1200" dirty="0">
                          <a:solidFill>
                            <a:schemeClr val="dk1"/>
                          </a:solidFill>
                          <a:latin typeface="Times New Roman" panose="02020603050405020304" pitchFamily="18" charset="0"/>
                          <a:ea typeface="+mn-ea"/>
                          <a:cs typeface="Times New Roman" panose="02020603050405020304" pitchFamily="18" charset="0"/>
                        </a:rPr>
                        <a:t>10~20</a:t>
                      </a:r>
                      <a:endParaRPr lang="zh-TW" altLang="en-US" sz="1500"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10"/>
                  </a:ext>
                </a:extLst>
              </a:tr>
              <a:tr h="387280">
                <a:tc>
                  <a:txBody>
                    <a:bodyPr/>
                    <a:lstStyle/>
                    <a:p>
                      <a:pPr marL="0" algn="ctr" defTabSz="914400" rtl="0" eaLnBrk="1" latinLnBrk="0" hangingPunct="1"/>
                      <a:r>
                        <a:rPr lang="en-US" altLang="zh-TW" sz="1500" kern="1200" dirty="0">
                          <a:solidFill>
                            <a:schemeClr val="dk1"/>
                          </a:solidFill>
                          <a:latin typeface="Times New Roman" panose="02020603050405020304" pitchFamily="18" charset="0"/>
                          <a:ea typeface="+mn-ea"/>
                          <a:cs typeface="Times New Roman" panose="02020603050405020304" pitchFamily="18" charset="0"/>
                        </a:rPr>
                        <a:t>0~10</a:t>
                      </a:r>
                      <a:endParaRPr lang="zh-TW" altLang="en-US" sz="1500"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B4C7E7"/>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rgbClr val="FFE699"/>
                    </a:solidFill>
                  </a:tcPr>
                </a:tc>
                <a:tc>
                  <a:txBody>
                    <a:bodyPr/>
                    <a:lstStyle/>
                    <a:p>
                      <a:pPr algn="ctr"/>
                      <a:endParaRPr lang="zh-TW" altLang="en-US" sz="15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11"/>
                  </a:ext>
                </a:extLst>
              </a:tr>
            </a:tbl>
          </a:graphicData>
        </a:graphic>
      </p:graphicFrame>
      <p:sp>
        <p:nvSpPr>
          <p:cNvPr id="16" name="矩形 15"/>
          <p:cNvSpPr/>
          <p:nvPr/>
        </p:nvSpPr>
        <p:spPr>
          <a:xfrm>
            <a:off x="1773550" y="3593189"/>
            <a:ext cx="9507193" cy="2676491"/>
          </a:xfrm>
          <a:prstGeom prst="rect">
            <a:avLst/>
          </a:prstGeom>
          <a:solidFill>
            <a:srgbClr val="0070C0">
              <a:alpha val="3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r>
              <a:rPr lang="zh-TW" altLang="en-US" sz="33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有 </a:t>
            </a:r>
            <a:r>
              <a:rPr lang="en-US" altLang="zh-TW" sz="33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9 </a:t>
            </a:r>
            <a:r>
              <a:rPr lang="zh-TW" altLang="en-US" sz="33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道題目通過率未達 </a:t>
            </a:r>
            <a:r>
              <a:rPr lang="en-US" altLang="zh-TW" sz="33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60%</a:t>
            </a:r>
            <a:endParaRPr lang="zh-TW" altLang="en-US" sz="33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 name="標題 1"/>
          <p:cNvSpPr txBox="1">
            <a:spLocks/>
          </p:cNvSpPr>
          <p:nvPr/>
        </p:nvSpPr>
        <p:spPr>
          <a:xfrm>
            <a:off x="766115" y="477247"/>
            <a:ext cx="10875988" cy="60755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zh-TW" b="1" dirty="0">
                <a:latin typeface="微軟正黑體" pitchFamily="34" charset="-120"/>
                <a:ea typeface="微軟正黑體" pitchFamily="34" charset="-120"/>
              </a:rPr>
              <a:t>109</a:t>
            </a:r>
            <a:r>
              <a:rPr lang="zh-TW" altLang="en-US" b="1" dirty="0">
                <a:latin typeface="微軟正黑體" pitchFamily="34" charset="-120"/>
                <a:ea typeface="微軟正黑體" pitchFamily="34" charset="-120"/>
              </a:rPr>
              <a:t>年度</a:t>
            </a:r>
            <a:r>
              <a:rPr lang="zh-TW" altLang="en-US" b="1" dirty="0">
                <a:solidFill>
                  <a:srgbClr val="FF66CC"/>
                </a:solidFill>
                <a:latin typeface="微軟正黑體" pitchFamily="34" charset="-120"/>
                <a:ea typeface="微軟正黑體" pitchFamily="34" charset="-120"/>
              </a:rPr>
              <a:t>國小</a:t>
            </a:r>
            <a:r>
              <a:rPr lang="zh-TW" altLang="en-US" b="1" dirty="0">
                <a:latin typeface="微軟正黑體" pitchFamily="34" charset="-120"/>
                <a:ea typeface="微軟正黑體" pitchFamily="34" charset="-120"/>
              </a:rPr>
              <a:t>學力測驗</a:t>
            </a:r>
            <a:r>
              <a:rPr lang="zh-TW" altLang="en-US" b="1" dirty="0">
                <a:solidFill>
                  <a:srgbClr val="FF0000"/>
                </a:solidFill>
                <a:latin typeface="微軟正黑體" pitchFamily="34" charset="-120"/>
                <a:ea typeface="微軟正黑體" pitchFamily="34" charset="-120"/>
              </a:rPr>
              <a:t>結果－</a:t>
            </a:r>
            <a:r>
              <a:rPr lang="zh-TW" altLang="en-US" b="1" dirty="0">
                <a:solidFill>
                  <a:srgbClr val="7030A0"/>
                </a:solidFill>
                <a:latin typeface="微軟正黑體" pitchFamily="34" charset="-120"/>
                <a:ea typeface="微軟正黑體" pitchFamily="34" charset="-120"/>
              </a:rPr>
              <a:t>四年級</a:t>
            </a:r>
            <a:endParaRPr lang="zh-TW" altLang="en-US" dirty="0">
              <a:solidFill>
                <a:srgbClr val="7030A0"/>
              </a:solidFill>
              <a:latin typeface="微軟正黑體" panose="020B0604030504040204" pitchFamily="34" charset="-120"/>
              <a:ea typeface="微軟正黑體" panose="020B0604030504040204" pitchFamily="34" charset="-120"/>
            </a:endParaRPr>
          </a:p>
        </p:txBody>
      </p:sp>
      <p:cxnSp>
        <p:nvCxnSpPr>
          <p:cNvPr id="6" name="直線接點 5"/>
          <p:cNvCxnSpPr/>
          <p:nvPr/>
        </p:nvCxnSpPr>
        <p:spPr>
          <a:xfrm flipV="1">
            <a:off x="911257" y="3561412"/>
            <a:ext cx="10369486" cy="31776"/>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773549" y="3929160"/>
            <a:ext cx="1974079" cy="234051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452192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表格 16"/>
          <p:cNvGraphicFramePr>
            <a:graphicFrameLocks noGrp="1"/>
          </p:cNvGraphicFramePr>
          <p:nvPr>
            <p:extLst>
              <p:ext uri="{D42A27DB-BD31-4B8C-83A1-F6EECF244321}">
                <p14:modId xmlns:p14="http://schemas.microsoft.com/office/powerpoint/2010/main" val="557354113"/>
              </p:ext>
            </p:extLst>
          </p:nvPr>
        </p:nvGraphicFramePr>
        <p:xfrm>
          <a:off x="421115" y="1771103"/>
          <a:ext cx="10706501" cy="4399520"/>
        </p:xfrm>
        <a:graphic>
          <a:graphicData uri="http://schemas.openxmlformats.org/drawingml/2006/table">
            <a:tbl>
              <a:tblPr>
                <a:tableStyleId>{5940675A-B579-460E-94D1-54222C63F5DA}</a:tableStyleId>
              </a:tblPr>
              <a:tblGrid>
                <a:gridCol w="823577">
                  <a:extLst>
                    <a:ext uri="{9D8B030D-6E8A-4147-A177-3AD203B41FA5}">
                      <a16:colId xmlns:a16="http://schemas.microsoft.com/office/drawing/2014/main" val="2334866760"/>
                    </a:ext>
                  </a:extLst>
                </a:gridCol>
                <a:gridCol w="823577">
                  <a:extLst>
                    <a:ext uri="{9D8B030D-6E8A-4147-A177-3AD203B41FA5}">
                      <a16:colId xmlns:a16="http://schemas.microsoft.com/office/drawing/2014/main" val="3460010592"/>
                    </a:ext>
                  </a:extLst>
                </a:gridCol>
                <a:gridCol w="823577">
                  <a:extLst>
                    <a:ext uri="{9D8B030D-6E8A-4147-A177-3AD203B41FA5}">
                      <a16:colId xmlns:a16="http://schemas.microsoft.com/office/drawing/2014/main" val="3708521982"/>
                    </a:ext>
                  </a:extLst>
                </a:gridCol>
                <a:gridCol w="823577">
                  <a:extLst>
                    <a:ext uri="{9D8B030D-6E8A-4147-A177-3AD203B41FA5}">
                      <a16:colId xmlns:a16="http://schemas.microsoft.com/office/drawing/2014/main" val="1194068740"/>
                    </a:ext>
                  </a:extLst>
                </a:gridCol>
                <a:gridCol w="823577">
                  <a:extLst>
                    <a:ext uri="{9D8B030D-6E8A-4147-A177-3AD203B41FA5}">
                      <a16:colId xmlns:a16="http://schemas.microsoft.com/office/drawing/2014/main" val="3221103270"/>
                    </a:ext>
                  </a:extLst>
                </a:gridCol>
                <a:gridCol w="823577">
                  <a:extLst>
                    <a:ext uri="{9D8B030D-6E8A-4147-A177-3AD203B41FA5}">
                      <a16:colId xmlns:a16="http://schemas.microsoft.com/office/drawing/2014/main" val="2776823052"/>
                    </a:ext>
                  </a:extLst>
                </a:gridCol>
                <a:gridCol w="823577">
                  <a:extLst>
                    <a:ext uri="{9D8B030D-6E8A-4147-A177-3AD203B41FA5}">
                      <a16:colId xmlns:a16="http://schemas.microsoft.com/office/drawing/2014/main" val="724586639"/>
                    </a:ext>
                  </a:extLst>
                </a:gridCol>
                <a:gridCol w="823577">
                  <a:extLst>
                    <a:ext uri="{9D8B030D-6E8A-4147-A177-3AD203B41FA5}">
                      <a16:colId xmlns:a16="http://schemas.microsoft.com/office/drawing/2014/main" val="2198576205"/>
                    </a:ext>
                  </a:extLst>
                </a:gridCol>
                <a:gridCol w="823577">
                  <a:extLst>
                    <a:ext uri="{9D8B030D-6E8A-4147-A177-3AD203B41FA5}">
                      <a16:colId xmlns:a16="http://schemas.microsoft.com/office/drawing/2014/main" val="1973730566"/>
                    </a:ext>
                  </a:extLst>
                </a:gridCol>
                <a:gridCol w="823577">
                  <a:extLst>
                    <a:ext uri="{9D8B030D-6E8A-4147-A177-3AD203B41FA5}">
                      <a16:colId xmlns:a16="http://schemas.microsoft.com/office/drawing/2014/main" val="3528521779"/>
                    </a:ext>
                  </a:extLst>
                </a:gridCol>
                <a:gridCol w="823577">
                  <a:extLst>
                    <a:ext uri="{9D8B030D-6E8A-4147-A177-3AD203B41FA5}">
                      <a16:colId xmlns:a16="http://schemas.microsoft.com/office/drawing/2014/main" val="3281884630"/>
                    </a:ext>
                  </a:extLst>
                </a:gridCol>
                <a:gridCol w="823577">
                  <a:extLst>
                    <a:ext uri="{9D8B030D-6E8A-4147-A177-3AD203B41FA5}">
                      <a16:colId xmlns:a16="http://schemas.microsoft.com/office/drawing/2014/main" val="4074791450"/>
                    </a:ext>
                  </a:extLst>
                </a:gridCol>
                <a:gridCol w="823577">
                  <a:extLst>
                    <a:ext uri="{9D8B030D-6E8A-4147-A177-3AD203B41FA5}">
                      <a16:colId xmlns:a16="http://schemas.microsoft.com/office/drawing/2014/main" val="3382482362"/>
                    </a:ext>
                  </a:extLst>
                </a:gridCol>
              </a:tblGrid>
              <a:tr h="212356">
                <a:tc rowSpan="2">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四</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grid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概念理解</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hMerge="1">
                  <a:txBody>
                    <a:bodyPr/>
                    <a:lstStyle/>
                    <a:p>
                      <a:endParaRPr lang="zh-TW" altLang="en-US"/>
                    </a:p>
                  </a:txBody>
                  <a:tcPr/>
                </a:tc>
                <a:tc hMerge="1">
                  <a:txBody>
                    <a:bodyPr/>
                    <a:lstStyle/>
                    <a:p>
                      <a:endParaRPr lang="zh-TW" altLang="en-US"/>
                    </a:p>
                  </a:txBody>
                  <a:tcPr/>
                </a:tc>
                <a:tc grid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程序執行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hMerge="1">
                  <a:txBody>
                    <a:bodyPr/>
                    <a:lstStyle/>
                    <a:p>
                      <a:endParaRPr lang="zh-TW" altLang="en-US"/>
                    </a:p>
                  </a:txBody>
                  <a:tcPr/>
                </a:tc>
                <a:tc hMerge="1">
                  <a:txBody>
                    <a:bodyPr/>
                    <a:lstStyle/>
                    <a:p>
                      <a:endParaRPr lang="zh-TW" altLang="en-US"/>
                    </a:p>
                  </a:txBody>
                  <a:tcPr/>
                </a:tc>
                <a:tc grid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解題思考</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hMerge="1">
                  <a:txBody>
                    <a:bodyPr/>
                    <a:lstStyle/>
                    <a:p>
                      <a:endParaRPr lang="zh-TW" altLang="en-US"/>
                    </a:p>
                  </a:txBody>
                  <a:tcPr/>
                </a:tc>
                <a:tc hMerge="1">
                  <a:txBody>
                    <a:bodyPr/>
                    <a:lstStyle/>
                    <a:p>
                      <a:endParaRPr lang="zh-TW" altLang="en-US"/>
                    </a:p>
                  </a:txBody>
                  <a:tcPr/>
                </a:tc>
                <a:tc rowSpan="2" grid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2" hMerge="1">
                  <a:txBody>
                    <a:bodyPr/>
                    <a:lstStyle/>
                    <a:p>
                      <a:endParaRPr lang="zh-TW" altLang="en-US"/>
                    </a:p>
                  </a:txBody>
                  <a:tcPr/>
                </a:tc>
                <a:tc rowSpan="2" hMerge="1">
                  <a:txBody>
                    <a:bodyPr/>
                    <a:lstStyle/>
                    <a:p>
                      <a:endParaRPr lang="zh-TW" altLang="en-US"/>
                    </a:p>
                  </a:txBody>
                  <a:tcPr/>
                </a:tc>
                <a:extLst>
                  <a:ext uri="{0D108BD9-81ED-4DB2-BD59-A6C34878D82A}">
                    <a16:rowId xmlns:a16="http://schemas.microsoft.com/office/drawing/2014/main" val="91191783"/>
                  </a:ext>
                </a:extLst>
              </a:tr>
              <a:tr h="212356">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gridSpan="3"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extLst>
                  <a:ext uri="{0D108BD9-81ED-4DB2-BD59-A6C34878D82A}">
                    <a16:rowId xmlns:a16="http://schemas.microsoft.com/office/drawing/2014/main" val="3716329061"/>
                  </a:ext>
                </a:extLst>
              </a:tr>
              <a:tr h="212356">
                <a:tc rowSpan="3">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數與</a:t>
                      </a:r>
                      <a:endPar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計算</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1, 6, 7, 11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2, 3, 9, 12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4, 5, 8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11</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2984282691"/>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3861650758"/>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0.50</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2668319475"/>
                  </a:ext>
                </a:extLst>
              </a:tr>
              <a:tr h="212356">
                <a:tc rowSpan="3">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量與</a:t>
                      </a:r>
                      <a:endPar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實測</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13, 15, 16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17</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5</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2452510553"/>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3332319185"/>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0.35</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0.15</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3636277877"/>
                  </a:ext>
                </a:extLst>
              </a:tr>
              <a:tr h="212356">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幾何</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10, 21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19, 20</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0.49</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5</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2564167563"/>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3606262304"/>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0.13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747362692"/>
                  </a:ext>
                </a:extLst>
              </a:tr>
              <a:tr h="212356">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代數</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0.30</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25</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3537087159"/>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0.89</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0.69</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4044695089"/>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0.18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2466731413"/>
                  </a:ext>
                </a:extLst>
              </a:tr>
              <a:tr h="212356">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統計與機率</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4139733702"/>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1857328401"/>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901919852"/>
                  </a:ext>
                </a:extLst>
              </a:tr>
              <a:tr h="212356">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7</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9</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8</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rowSpan="3">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24</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863043432"/>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0.80</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0.75</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1955453920"/>
                  </a:ext>
                </a:extLst>
              </a:tr>
              <a:tr h="212356">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vMerge="1">
                  <a:txBody>
                    <a:bodyPr/>
                    <a:lstStyle/>
                    <a:p>
                      <a:endParaRPr lang="zh-TW" altLang="en-US"/>
                    </a:p>
                  </a:txBody>
                  <a:tcP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tc>
                  <a:txBody>
                    <a:bodyPr/>
                    <a:lstStyle/>
                    <a:p>
                      <a:pPr algn="ctr" fontAlgn="ct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0.39</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8821" marR="8821" marT="6616" marB="0" anchor="ctr">
                    <a:solidFill>
                      <a:schemeClr val="bg1"/>
                    </a:solidFill>
                  </a:tcPr>
                </a:tc>
                <a:extLst>
                  <a:ext uri="{0D108BD9-81ED-4DB2-BD59-A6C34878D82A}">
                    <a16:rowId xmlns:a16="http://schemas.microsoft.com/office/drawing/2014/main" val="3165555730"/>
                  </a:ext>
                </a:extLst>
              </a:tr>
            </a:tbl>
          </a:graphicData>
        </a:graphic>
      </p:graphicFrame>
      <p:sp>
        <p:nvSpPr>
          <p:cNvPr id="5" name="標題 1"/>
          <p:cNvSpPr>
            <a:spLocks noGrp="1"/>
          </p:cNvSpPr>
          <p:nvPr>
            <p:ph type="title"/>
          </p:nvPr>
        </p:nvSpPr>
        <p:spPr>
          <a:xfrm>
            <a:off x="808965" y="619795"/>
            <a:ext cx="10574069" cy="583894"/>
          </a:xfrm>
        </p:spPr>
        <p:txBody>
          <a:bodyPr>
            <a:noAutofit/>
          </a:bodyPr>
          <a:lstStyle/>
          <a:p>
            <a:r>
              <a:rPr lang="zh-TW" altLang="en-US" b="1" baseline="-25000" dirty="0">
                <a:solidFill>
                  <a:srgbClr val="FF66CC"/>
                </a:solidFill>
                <a:latin typeface="微軟正黑體" pitchFamily="34" charset="-120"/>
                <a:ea typeface="微軟正黑體" pitchFamily="34" charset="-120"/>
              </a:rPr>
              <a:t>桃園市</a:t>
            </a:r>
            <a:r>
              <a:rPr lang="zh-TW" altLang="en-US" b="1" dirty="0">
                <a:latin typeface="微軟正黑體" pitchFamily="34" charset="-120"/>
                <a:ea typeface="微軟正黑體" pitchFamily="34" charset="-120"/>
              </a:rPr>
              <a:t>四年級</a:t>
            </a:r>
            <a:r>
              <a:rPr lang="zh-TW" altLang="en-US" b="1" dirty="0">
                <a:solidFill>
                  <a:srgbClr val="3333FF"/>
                </a:solidFill>
                <a:latin typeface="微軟正黑體" pitchFamily="34" charset="-120"/>
                <a:ea typeface="微軟正黑體" pitchFamily="34" charset="-120"/>
              </a:rPr>
              <a:t>數學</a:t>
            </a:r>
            <a:r>
              <a:rPr lang="en-US" altLang="zh-TW" b="1" dirty="0">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施測結果</a:t>
            </a:r>
            <a:r>
              <a:rPr lang="zh-TW" altLang="zh-TW" b="1" dirty="0">
                <a:latin typeface="微軟正黑體" pitchFamily="34" charset="-120"/>
                <a:ea typeface="微軟正黑體" pitchFamily="34" charset="-120"/>
              </a:rPr>
              <a:t>雙向細目表</a:t>
            </a:r>
            <a:endParaRPr lang="zh-TW" altLang="en-US" b="1" dirty="0">
              <a:latin typeface="微軟正黑體" pitchFamily="34" charset="-120"/>
              <a:ea typeface="微軟正黑體" pitchFamily="34" charset="-120"/>
            </a:endParaRPr>
          </a:p>
        </p:txBody>
      </p:sp>
      <p:grpSp>
        <p:nvGrpSpPr>
          <p:cNvPr id="25" name="群組 24"/>
          <p:cNvGrpSpPr/>
          <p:nvPr/>
        </p:nvGrpSpPr>
        <p:grpSpPr>
          <a:xfrm>
            <a:off x="1257165" y="1771103"/>
            <a:ext cx="7448529" cy="4357229"/>
            <a:chOff x="1278602" y="912492"/>
            <a:chExt cx="7448529" cy="5809639"/>
          </a:xfrm>
        </p:grpSpPr>
        <p:grpSp>
          <p:nvGrpSpPr>
            <p:cNvPr id="23" name="群組 22"/>
            <p:cNvGrpSpPr/>
            <p:nvPr/>
          </p:nvGrpSpPr>
          <p:grpSpPr>
            <a:xfrm>
              <a:off x="1278602" y="912494"/>
              <a:ext cx="2475692" cy="5769617"/>
              <a:chOff x="1278602" y="912494"/>
              <a:chExt cx="2475692" cy="5769617"/>
            </a:xfrm>
          </p:grpSpPr>
          <p:sp>
            <p:nvSpPr>
              <p:cNvPr id="6" name="矩形 5"/>
              <p:cNvSpPr/>
              <p:nvPr/>
            </p:nvSpPr>
            <p:spPr>
              <a:xfrm>
                <a:off x="1278602" y="912494"/>
                <a:ext cx="2471465" cy="5769617"/>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r>
                  <a:rPr lang="zh-TW" altLang="en-US" sz="2700" b="1" dirty="0">
                    <a:solidFill>
                      <a:srgbClr val="3333FF"/>
                    </a:solidFill>
                    <a:latin typeface="微軟正黑體" panose="020B0604030504040204" pitchFamily="34" charset="-120"/>
                    <a:ea typeface="微軟正黑體" panose="020B0604030504040204" pitchFamily="34" charset="-120"/>
                  </a:rPr>
                  <a:t>表現較佳</a:t>
                </a:r>
              </a:p>
            </p:txBody>
          </p:sp>
          <p:sp>
            <p:nvSpPr>
              <p:cNvPr id="7" name="矩形 6"/>
              <p:cNvSpPr/>
              <p:nvPr/>
            </p:nvSpPr>
            <p:spPr>
              <a:xfrm>
                <a:off x="2102743" y="5836477"/>
                <a:ext cx="1651551" cy="329531"/>
              </a:xfrm>
              <a:prstGeom prst="rect">
                <a:avLst/>
              </a:prstGeom>
              <a:no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endParaRPr lang="zh-TW" altLang="en-US" sz="1350">
                  <a:solidFill>
                    <a:prstClr val="white"/>
                  </a:solidFill>
                  <a:latin typeface="Calibri" panose="020F0502020204030204"/>
                  <a:ea typeface="新細明體" panose="02020500000000000000" pitchFamily="18" charset="-120"/>
                </a:endParaRPr>
              </a:p>
            </p:txBody>
          </p:sp>
        </p:grpSp>
        <p:grpSp>
          <p:nvGrpSpPr>
            <p:cNvPr id="24" name="群組 23"/>
            <p:cNvGrpSpPr/>
            <p:nvPr/>
          </p:nvGrpSpPr>
          <p:grpSpPr>
            <a:xfrm>
              <a:off x="6210628" y="912492"/>
              <a:ext cx="2516503" cy="5809639"/>
              <a:chOff x="6210628" y="912492"/>
              <a:chExt cx="2516503" cy="5809639"/>
            </a:xfrm>
          </p:grpSpPr>
          <p:sp>
            <p:nvSpPr>
              <p:cNvPr id="10" name="矩形 9"/>
              <p:cNvSpPr/>
              <p:nvPr/>
            </p:nvSpPr>
            <p:spPr>
              <a:xfrm>
                <a:off x="6210628" y="912492"/>
                <a:ext cx="2516503" cy="580963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r>
                  <a:rPr lang="zh-TW" altLang="en-US" sz="2700" b="1" dirty="0">
                    <a:solidFill>
                      <a:srgbClr val="FF0000"/>
                    </a:solidFill>
                    <a:latin typeface="微軟正黑體" panose="020B0604030504040204" pitchFamily="34" charset="-120"/>
                    <a:ea typeface="微軟正黑體" panose="020B0604030504040204" pitchFamily="34" charset="-120"/>
                  </a:rPr>
                  <a:t>表現較差</a:t>
                </a:r>
              </a:p>
            </p:txBody>
          </p:sp>
          <p:sp>
            <p:nvSpPr>
              <p:cNvPr id="11" name="矩形 10"/>
              <p:cNvSpPr/>
              <p:nvPr/>
            </p:nvSpPr>
            <p:spPr>
              <a:xfrm>
                <a:off x="7051171" y="5845080"/>
                <a:ext cx="1672249" cy="32092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endParaRPr lang="zh-TW" altLang="en-US" sz="1350">
                  <a:solidFill>
                    <a:prstClr val="white"/>
                  </a:solidFill>
                  <a:latin typeface="Calibri" panose="020F0502020204030204"/>
                  <a:ea typeface="新細明體" panose="02020500000000000000" pitchFamily="18" charset="-120"/>
                </a:endParaRPr>
              </a:p>
            </p:txBody>
          </p:sp>
        </p:grpSp>
      </p:grpSp>
      <p:grpSp>
        <p:nvGrpSpPr>
          <p:cNvPr id="18" name="群組 17"/>
          <p:cNvGrpSpPr/>
          <p:nvPr/>
        </p:nvGrpSpPr>
        <p:grpSpPr>
          <a:xfrm>
            <a:off x="9541742" y="5185059"/>
            <a:ext cx="2612861" cy="496614"/>
            <a:chOff x="9541741" y="5770412"/>
            <a:chExt cx="2612861" cy="662152"/>
          </a:xfrm>
        </p:grpSpPr>
        <p:sp>
          <p:nvSpPr>
            <p:cNvPr id="12" name="向左箭號圖說文字 11"/>
            <p:cNvSpPr/>
            <p:nvPr/>
          </p:nvSpPr>
          <p:spPr>
            <a:xfrm>
              <a:off x="10346824" y="5770412"/>
              <a:ext cx="1807778" cy="662152"/>
            </a:xfrm>
            <a:prstGeom prst="leftArrow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r>
                <a:rPr lang="zh-TW" altLang="en-US" sz="1350" b="1" dirty="0">
                  <a:solidFill>
                    <a:prstClr val="white"/>
                  </a:solidFill>
                  <a:latin typeface="微軟正黑體" panose="020B0604030504040204" pitchFamily="34" charset="-120"/>
                  <a:ea typeface="微軟正黑體" panose="020B0604030504040204" pitchFamily="34" charset="-120"/>
                </a:rPr>
                <a:t>全體平均通過率</a:t>
              </a:r>
            </a:p>
          </p:txBody>
        </p:sp>
        <p:sp>
          <p:nvSpPr>
            <p:cNvPr id="13" name="矩形 12"/>
            <p:cNvSpPr/>
            <p:nvPr/>
          </p:nvSpPr>
          <p:spPr>
            <a:xfrm>
              <a:off x="9541741" y="5851244"/>
              <a:ext cx="805083" cy="50048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342900" eaLnBrk="1" fontAlgn="auto" hangingPunct="1">
                <a:spcBef>
                  <a:spcPts val="0"/>
                </a:spcBef>
                <a:spcAft>
                  <a:spcPts val="0"/>
                </a:spcAft>
              </a:pPr>
              <a:r>
                <a:rPr lang="en-US" altLang="zh-TW" sz="1500" b="1" dirty="0">
                  <a:solidFill>
                    <a:srgbClr val="FFFF00"/>
                  </a:solidFill>
                  <a:latin typeface="微軟正黑體" panose="020B0604030504040204" pitchFamily="34" charset="-120"/>
                  <a:ea typeface="微軟正黑體" panose="020B0604030504040204" pitchFamily="34" charset="-120"/>
                </a:rPr>
                <a:t>0.62</a:t>
              </a:r>
              <a:endParaRPr lang="zh-TW" altLang="en-US" sz="1500" b="1" dirty="0">
                <a:solidFill>
                  <a:srgbClr val="FFFF00"/>
                </a:solidFill>
                <a:latin typeface="微軟正黑體" panose="020B0604030504040204" pitchFamily="34" charset="-120"/>
                <a:ea typeface="微軟正黑體" panose="020B0604030504040204" pitchFamily="34" charset="-120"/>
              </a:endParaRPr>
            </a:p>
          </p:txBody>
        </p:sp>
      </p:grpSp>
      <p:grpSp>
        <p:nvGrpSpPr>
          <p:cNvPr id="22" name="群組 21"/>
          <p:cNvGrpSpPr/>
          <p:nvPr/>
        </p:nvGrpSpPr>
        <p:grpSpPr>
          <a:xfrm>
            <a:off x="404207" y="2869572"/>
            <a:ext cx="10723410" cy="1300930"/>
            <a:chOff x="446479" y="2426461"/>
            <a:chExt cx="10723410" cy="1734573"/>
          </a:xfrm>
        </p:grpSpPr>
        <p:grpSp>
          <p:nvGrpSpPr>
            <p:cNvPr id="16" name="群組 15"/>
            <p:cNvGrpSpPr/>
            <p:nvPr/>
          </p:nvGrpSpPr>
          <p:grpSpPr>
            <a:xfrm>
              <a:off x="454933" y="3244676"/>
              <a:ext cx="10706501" cy="916358"/>
              <a:chOff x="1575795" y="2075380"/>
              <a:chExt cx="9948640" cy="1037690"/>
            </a:xfrm>
          </p:grpSpPr>
          <p:sp>
            <p:nvSpPr>
              <p:cNvPr id="2" name="矩形 1"/>
              <p:cNvSpPr/>
              <p:nvPr/>
            </p:nvSpPr>
            <p:spPr>
              <a:xfrm>
                <a:off x="1575795" y="2075380"/>
                <a:ext cx="9948640" cy="1037690"/>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42900" eaLnBrk="1" fontAlgn="auto" hangingPunct="1">
                  <a:spcBef>
                    <a:spcPts val="0"/>
                  </a:spcBef>
                  <a:spcAft>
                    <a:spcPts val="0"/>
                  </a:spcAft>
                </a:pPr>
                <a:r>
                  <a:rPr lang="zh-TW" altLang="en-US" sz="2700" b="1" dirty="0">
                    <a:solidFill>
                      <a:srgbClr val="FF66CC"/>
                    </a:solidFill>
                    <a:latin typeface="微軟正黑體" panose="020B0604030504040204" pitchFamily="34" charset="-120"/>
                    <a:ea typeface="微軟正黑體" panose="020B0604030504040204" pitchFamily="34" charset="-120"/>
                  </a:rPr>
                  <a:t>表現較差</a:t>
                </a:r>
              </a:p>
            </p:txBody>
          </p:sp>
          <p:sp>
            <p:nvSpPr>
              <p:cNvPr id="3" name="矩形 2"/>
              <p:cNvSpPr/>
              <p:nvPr/>
            </p:nvSpPr>
            <p:spPr>
              <a:xfrm>
                <a:off x="10759631" y="2075380"/>
                <a:ext cx="764804" cy="380144"/>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endParaRPr lang="zh-TW" altLang="en-US" sz="1350">
                  <a:solidFill>
                    <a:prstClr val="white"/>
                  </a:solidFill>
                  <a:latin typeface="Calibri" panose="020F0502020204030204"/>
                  <a:ea typeface="新細明體" panose="02020500000000000000" pitchFamily="18" charset="-120"/>
                </a:endParaRPr>
              </a:p>
            </p:txBody>
          </p:sp>
        </p:grpSp>
        <p:grpSp>
          <p:nvGrpSpPr>
            <p:cNvPr id="21" name="群組 20"/>
            <p:cNvGrpSpPr/>
            <p:nvPr/>
          </p:nvGrpSpPr>
          <p:grpSpPr>
            <a:xfrm>
              <a:off x="446479" y="2426461"/>
              <a:ext cx="10723410" cy="883246"/>
              <a:chOff x="446479" y="2426461"/>
              <a:chExt cx="10723410" cy="883246"/>
            </a:xfrm>
          </p:grpSpPr>
          <p:sp>
            <p:nvSpPr>
              <p:cNvPr id="19" name="矩形 18"/>
              <p:cNvSpPr/>
              <p:nvPr/>
            </p:nvSpPr>
            <p:spPr>
              <a:xfrm>
                <a:off x="446479" y="2463330"/>
                <a:ext cx="10706501" cy="846377"/>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42900" eaLnBrk="1" fontAlgn="auto" hangingPunct="1">
                  <a:spcBef>
                    <a:spcPts val="0"/>
                  </a:spcBef>
                  <a:spcAft>
                    <a:spcPts val="0"/>
                  </a:spcAft>
                </a:pPr>
                <a:r>
                  <a:rPr lang="zh-TW" altLang="en-US" sz="2700" b="1" dirty="0">
                    <a:solidFill>
                      <a:srgbClr val="FF66CC"/>
                    </a:solidFill>
                    <a:latin typeface="微軟正黑體" panose="020B0604030504040204" pitchFamily="34" charset="-120"/>
                    <a:ea typeface="微軟正黑體" panose="020B0604030504040204" pitchFamily="34" charset="-120"/>
                  </a:rPr>
                  <a:t>表現較差</a:t>
                </a:r>
              </a:p>
            </p:txBody>
          </p:sp>
          <p:sp>
            <p:nvSpPr>
              <p:cNvPr id="20" name="矩形 19"/>
              <p:cNvSpPr/>
              <p:nvPr/>
            </p:nvSpPr>
            <p:spPr>
              <a:xfrm>
                <a:off x="10346824" y="2426461"/>
                <a:ext cx="823065" cy="335696"/>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endParaRPr lang="zh-TW" altLang="en-US" sz="1350">
                  <a:solidFill>
                    <a:prstClr val="white"/>
                  </a:solidFill>
                  <a:latin typeface="Calibri" panose="020F0502020204030204"/>
                  <a:ea typeface="新細明體" panose="02020500000000000000" pitchFamily="18" charset="-120"/>
                </a:endParaRPr>
              </a:p>
            </p:txBody>
          </p:sp>
        </p:grpSp>
      </p:grpSp>
      <p:sp>
        <p:nvSpPr>
          <p:cNvPr id="15" name="文字方塊 14"/>
          <p:cNvSpPr txBox="1"/>
          <p:nvPr/>
        </p:nvSpPr>
        <p:spPr>
          <a:xfrm>
            <a:off x="9075741" y="2263219"/>
            <a:ext cx="2767211" cy="1846659"/>
          </a:xfrm>
          <a:prstGeom prst="rect">
            <a:avLst/>
          </a:prstGeom>
          <a:solidFill>
            <a:schemeClr val="accent6">
              <a:lumMod val="40000"/>
              <a:lumOff val="60000"/>
            </a:schemeClr>
          </a:solidFill>
        </p:spPr>
        <p:txBody>
          <a:bodyPr wrap="square" rtlCol="0">
            <a:spAutoFit/>
          </a:bodyPr>
          <a:lstStyle/>
          <a:p>
            <a:pPr algn="ctr" defTabSz="342900" eaLnBrk="1" fontAlgn="auto" hangingPunct="1">
              <a:spcBef>
                <a:spcPts val="0"/>
              </a:spcBef>
              <a:spcAft>
                <a:spcPts val="0"/>
              </a:spcAft>
            </a:pPr>
            <a:r>
              <a:rPr lang="zh-TW" altLang="en-US" sz="2400" b="1" dirty="0">
                <a:solidFill>
                  <a:srgbClr val="3333FF"/>
                </a:solidFill>
                <a:latin typeface="微軟正黑體" panose="020B0604030504040204" pitchFamily="34" charset="-120"/>
                <a:ea typeface="微軟正黑體" panose="020B0604030504040204" pitchFamily="34" charset="-120"/>
              </a:rPr>
              <a:t>教學建議</a:t>
            </a:r>
            <a:endParaRPr lang="en-US" altLang="zh-TW" sz="2400" b="1" dirty="0">
              <a:solidFill>
                <a:srgbClr val="3333FF"/>
              </a:solidFill>
              <a:latin typeface="微軟正黑體" panose="020B0604030504040204" pitchFamily="34" charset="-120"/>
              <a:ea typeface="微軟正黑體" panose="020B0604030504040204" pitchFamily="34" charset="-120"/>
            </a:endParaRPr>
          </a:p>
          <a:p>
            <a:pPr defTabSz="342900" eaLnBrk="1" fontAlgn="auto" hangingPunct="1">
              <a:spcBef>
                <a:spcPts val="0"/>
              </a:spcBef>
              <a:spcAft>
                <a:spcPts val="0"/>
              </a:spcAft>
            </a:pPr>
            <a:r>
              <a:rPr lang="zh-TW" altLang="zh-TW" b="1" dirty="0">
                <a:solidFill>
                  <a:prstClr val="black"/>
                </a:solidFill>
                <a:latin typeface="微軟正黑體" panose="020B0604030504040204" pitchFamily="34" charset="-120"/>
                <a:ea typeface="微軟正黑體" panose="020B0604030504040204" pitchFamily="34" charset="-120"/>
              </a:rPr>
              <a:t>建議教師</a:t>
            </a:r>
            <a:r>
              <a:rPr lang="zh-TW" altLang="en-US" b="1" dirty="0">
                <a:solidFill>
                  <a:prstClr val="black"/>
                </a:solidFill>
                <a:latin typeface="微軟正黑體" panose="020B0604030504040204" pitchFamily="34" charset="-120"/>
                <a:ea typeface="微軟正黑體" panose="020B0604030504040204" pitchFamily="34" charset="-120"/>
              </a:rPr>
              <a:t>未來進行</a:t>
            </a:r>
            <a:r>
              <a:rPr lang="zh-TW" altLang="zh-TW" b="1" dirty="0">
                <a:solidFill>
                  <a:prstClr val="black"/>
                </a:solidFill>
                <a:latin typeface="微軟正黑體" panose="020B0604030504040204" pitchFamily="34" charset="-120"/>
                <a:ea typeface="微軟正黑體" panose="020B0604030504040204" pitchFamily="34" charset="-120"/>
              </a:rPr>
              <a:t>教學時</a:t>
            </a:r>
            <a:r>
              <a:rPr lang="zh-TW" altLang="en-US" b="1" dirty="0">
                <a:solidFill>
                  <a:prstClr val="black"/>
                </a:solidFill>
                <a:latin typeface="微軟正黑體" panose="020B0604030504040204" pitchFamily="34" charset="-120"/>
                <a:ea typeface="微軟正黑體" panose="020B0604030504040204" pitchFamily="34" charset="-120"/>
              </a:rPr>
              <a:t>可</a:t>
            </a:r>
            <a:r>
              <a:rPr lang="zh-TW" altLang="en-US" b="1" dirty="0">
                <a:solidFill>
                  <a:srgbClr val="FF0000"/>
                </a:solidFill>
                <a:latin typeface="微軟正黑體" panose="020B0604030504040204" pitchFamily="34" charset="-120"/>
                <a:ea typeface="微軟正黑體" panose="020B0604030504040204" pitchFamily="34" charset="-120"/>
              </a:rPr>
              <a:t>運用</a:t>
            </a:r>
            <a:r>
              <a:rPr lang="zh-TW" altLang="en-US" b="1" dirty="0">
                <a:solidFill>
                  <a:srgbClr val="0070C0"/>
                </a:solidFill>
                <a:latin typeface="微軟正黑體" panose="020B0604030504040204" pitchFamily="34" charset="-120"/>
                <a:ea typeface="微軟正黑體" panose="020B0604030504040204" pitchFamily="34" charset="-120"/>
              </a:rPr>
              <a:t>多重表徵</a:t>
            </a:r>
            <a:r>
              <a:rPr lang="zh-TW" altLang="zh-TW" b="1" dirty="0">
                <a:solidFill>
                  <a:srgbClr val="FF0000"/>
                </a:solidFill>
                <a:latin typeface="微軟正黑體" panose="020B0604030504040204" pitchFamily="34" charset="-120"/>
                <a:ea typeface="微軟正黑體" panose="020B0604030504040204" pitchFamily="34" charset="-120"/>
              </a:rPr>
              <a:t>建立</a:t>
            </a:r>
            <a:r>
              <a:rPr lang="zh-TW" altLang="zh-TW" b="1" dirty="0">
                <a:solidFill>
                  <a:prstClr val="black"/>
                </a:solidFill>
                <a:latin typeface="微軟正黑體" panose="020B0604030504040204" pitchFamily="34" charset="-120"/>
                <a:ea typeface="微軟正黑體" panose="020B0604030504040204" pitchFamily="34" charset="-120"/>
              </a:rPr>
              <a:t>學生的</a:t>
            </a:r>
            <a:r>
              <a:rPr lang="zh-TW" altLang="en-US" b="1" dirty="0">
                <a:solidFill>
                  <a:srgbClr val="3333FF"/>
                </a:solidFill>
                <a:latin typeface="微軟正黑體" panose="020B0604030504040204" pitchFamily="34" charset="-120"/>
                <a:ea typeface="微軟正黑體" panose="020B0604030504040204" pitchFamily="34" charset="-120"/>
              </a:rPr>
              <a:t>初始</a:t>
            </a:r>
            <a:r>
              <a:rPr lang="zh-TW" altLang="zh-TW" b="1" dirty="0">
                <a:solidFill>
                  <a:srgbClr val="3333FF"/>
                </a:solidFill>
                <a:latin typeface="微軟正黑體" panose="020B0604030504040204" pitchFamily="34" charset="-120"/>
                <a:ea typeface="微軟正黑體" panose="020B0604030504040204" pitchFamily="34" charset="-120"/>
              </a:rPr>
              <a:t>概念</a:t>
            </a:r>
            <a:r>
              <a:rPr lang="zh-TW" altLang="zh-TW" b="1" dirty="0">
                <a:solidFill>
                  <a:prstClr val="black"/>
                </a:solidFill>
                <a:latin typeface="微軟正黑體" panose="020B0604030504040204" pitchFamily="34" charset="-120"/>
                <a:ea typeface="微軟正黑體" panose="020B0604030504040204" pitchFamily="34" charset="-120"/>
              </a:rPr>
              <a:t>，</a:t>
            </a:r>
            <a:r>
              <a:rPr lang="zh-TW" altLang="en-US" b="1" dirty="0">
                <a:solidFill>
                  <a:prstClr val="black"/>
                </a:solidFill>
                <a:latin typeface="微軟正黑體" panose="020B0604030504040204" pitchFamily="34" charset="-120"/>
                <a:ea typeface="微軟正黑體" panose="020B0604030504040204" pitchFamily="34" charset="-120"/>
              </a:rPr>
              <a:t>以及</a:t>
            </a:r>
            <a:r>
              <a:rPr lang="zh-TW" altLang="en-US" b="1" dirty="0">
                <a:solidFill>
                  <a:srgbClr val="FF0000"/>
                </a:solidFill>
                <a:latin typeface="微軟正黑體" panose="020B0604030504040204" pitchFamily="34" charset="-120"/>
                <a:ea typeface="微軟正黑體" panose="020B0604030504040204" pitchFamily="34" charset="-120"/>
              </a:rPr>
              <a:t>營造</a:t>
            </a:r>
            <a:r>
              <a:rPr lang="zh-TW" altLang="en-US" b="1" dirty="0">
                <a:solidFill>
                  <a:prstClr val="black"/>
                </a:solidFill>
                <a:latin typeface="微軟正黑體" panose="020B0604030504040204" pitchFamily="34" charset="-120"/>
                <a:ea typeface="微軟正黑體" panose="020B0604030504040204" pitchFamily="34" charset="-120"/>
              </a:rPr>
              <a:t>一個具有</a:t>
            </a:r>
            <a:r>
              <a:rPr lang="zh-TW" altLang="en-US" b="1" dirty="0">
                <a:solidFill>
                  <a:srgbClr val="0070C0"/>
                </a:solidFill>
                <a:latin typeface="微軟正黑體" panose="020B0604030504040204" pitchFamily="34" charset="-120"/>
                <a:ea typeface="微軟正黑體" panose="020B0604030504040204" pitchFamily="34" charset="-120"/>
              </a:rPr>
              <a:t>深層</a:t>
            </a:r>
            <a:r>
              <a:rPr lang="zh-TW" altLang="zh-TW" b="1" dirty="0">
                <a:solidFill>
                  <a:srgbClr val="0070C0"/>
                </a:solidFill>
                <a:latin typeface="微軟正黑體" panose="020B0604030504040204" pitchFamily="34" charset="-120"/>
                <a:ea typeface="微軟正黑體" panose="020B0604030504040204" pitchFamily="34" charset="-120"/>
              </a:rPr>
              <a:t>思考</a:t>
            </a:r>
            <a:r>
              <a:rPr lang="zh-TW" altLang="zh-TW" b="1" dirty="0">
                <a:solidFill>
                  <a:prstClr val="black"/>
                </a:solidFill>
                <a:latin typeface="微軟正黑體" panose="020B0604030504040204" pitchFamily="34" charset="-120"/>
                <a:ea typeface="微軟正黑體" panose="020B0604030504040204" pitchFamily="34" charset="-120"/>
              </a:rPr>
              <a:t>與</a:t>
            </a:r>
            <a:r>
              <a:rPr lang="zh-TW" altLang="zh-TW" b="1" dirty="0">
                <a:solidFill>
                  <a:srgbClr val="0070C0"/>
                </a:solidFill>
                <a:latin typeface="微軟正黑體" panose="020B0604030504040204" pitchFamily="34" charset="-120"/>
                <a:ea typeface="微軟正黑體" panose="020B0604030504040204" pitchFamily="34" charset="-120"/>
              </a:rPr>
              <a:t>討論</a:t>
            </a:r>
            <a:r>
              <a:rPr lang="zh-TW" altLang="zh-TW" b="1" dirty="0">
                <a:solidFill>
                  <a:prstClr val="black"/>
                </a:solidFill>
                <a:latin typeface="微軟正黑體" panose="020B0604030504040204" pitchFamily="34" charset="-120"/>
                <a:ea typeface="微軟正黑體" panose="020B0604030504040204" pitchFamily="34" charset="-120"/>
              </a:rPr>
              <a:t>的</a:t>
            </a:r>
            <a:r>
              <a:rPr lang="zh-TW" altLang="en-US" b="1" dirty="0">
                <a:solidFill>
                  <a:srgbClr val="3333FF"/>
                </a:solidFill>
                <a:latin typeface="微軟正黑體" panose="020B0604030504040204" pitchFamily="34" charset="-120"/>
                <a:ea typeface="微軟正黑體" panose="020B0604030504040204" pitchFamily="34" charset="-120"/>
              </a:rPr>
              <a:t>課室文化</a:t>
            </a:r>
            <a:r>
              <a:rPr lang="zh-TW" altLang="zh-TW" b="1" dirty="0">
                <a:solidFill>
                  <a:prstClr val="black"/>
                </a:solidFill>
                <a:latin typeface="微軟正黑體" panose="020B0604030504040204" pitchFamily="34" charset="-120"/>
                <a:ea typeface="微軟正黑體" panose="020B0604030504040204" pitchFamily="34" charset="-120"/>
              </a:rPr>
              <a:t>。</a:t>
            </a:r>
            <a:endParaRPr lang="zh-TW" altLang="en-US" b="1"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1536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8B84F2B-AD47-4BBA-AE97-4D4747B93F11}"/>
              </a:ext>
            </a:extLst>
          </p:cNvPr>
          <p:cNvSpPr>
            <a:spLocks noGrp="1"/>
          </p:cNvSpPr>
          <p:nvPr>
            <p:ph type="title"/>
          </p:nvPr>
        </p:nvSpPr>
        <p:spPr>
          <a:xfrm>
            <a:off x="3058219" y="430126"/>
            <a:ext cx="6877119" cy="640080"/>
          </a:xfrm>
        </p:spPr>
        <p:txBody>
          <a:bodyPr>
            <a:normAutofit/>
          </a:bodyPr>
          <a:lstStyle/>
          <a:p>
            <a:r>
              <a:rPr lang="zh-TW" altLang="zh-TW" sz="4000" dirty="0">
                <a:effectLst/>
                <a:latin typeface="Calibri" panose="020F0502020204030204" pitchFamily="34" charset="0"/>
                <a:ea typeface="新細明體" panose="02020500000000000000" pitchFamily="18" charset="-120"/>
                <a:cs typeface="Times New Roman" panose="02020603050405020304" pitchFamily="18" charset="0"/>
              </a:rPr>
              <a:t>五年級評量向度說明</a:t>
            </a:r>
            <a:endParaRPr lang="zh-TW" altLang="en-US" sz="5400" dirty="0"/>
          </a:p>
        </p:txBody>
      </p:sp>
      <p:graphicFrame>
        <p:nvGraphicFramePr>
          <p:cNvPr id="4" name="內容版面配置區 3">
            <a:extLst>
              <a:ext uri="{FF2B5EF4-FFF2-40B4-BE49-F238E27FC236}">
                <a16:creationId xmlns:a16="http://schemas.microsoft.com/office/drawing/2014/main" id="{A4A7F1A4-8A98-4A2F-AE71-1E6527BADAA9}"/>
              </a:ext>
            </a:extLst>
          </p:cNvPr>
          <p:cNvGraphicFramePr>
            <a:graphicFrameLocks noGrp="1"/>
          </p:cNvGraphicFramePr>
          <p:nvPr>
            <p:ph sz="quarter" idx="10"/>
            <p:extLst/>
          </p:nvPr>
        </p:nvGraphicFramePr>
        <p:xfrm>
          <a:off x="304801" y="1237129"/>
          <a:ext cx="11663082" cy="5364480"/>
        </p:xfrm>
        <a:graphic>
          <a:graphicData uri="http://schemas.openxmlformats.org/drawingml/2006/table">
            <a:tbl>
              <a:tblPr firstRow="1" firstCol="1" bandRow="1">
                <a:tableStyleId>{5C22544A-7EE6-4342-B048-85BDC9FD1C3A}</a:tableStyleId>
              </a:tblPr>
              <a:tblGrid>
                <a:gridCol w="1075764">
                  <a:extLst>
                    <a:ext uri="{9D8B030D-6E8A-4147-A177-3AD203B41FA5}">
                      <a16:colId xmlns:a16="http://schemas.microsoft.com/office/drawing/2014/main" val="405750988"/>
                    </a:ext>
                  </a:extLst>
                </a:gridCol>
                <a:gridCol w="10587318">
                  <a:extLst>
                    <a:ext uri="{9D8B030D-6E8A-4147-A177-3AD203B41FA5}">
                      <a16:colId xmlns:a16="http://schemas.microsoft.com/office/drawing/2014/main" val="2324643310"/>
                    </a:ext>
                  </a:extLst>
                </a:gridCol>
              </a:tblGrid>
              <a:tr h="1939637">
                <a:tc>
                  <a:txBody>
                    <a:bodyPr/>
                    <a:lstStyle/>
                    <a:p>
                      <a:r>
                        <a:rPr lang="zh-TW" sz="3200" kern="100" dirty="0">
                          <a:effectLst/>
                        </a:rPr>
                        <a:t>數與計算</a:t>
                      </a:r>
                      <a:endParaRPr lang="zh-TW" sz="3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7494" marR="57494" marT="0" marB="0"/>
                </a:tc>
                <a:tc>
                  <a:txBody>
                    <a:bodyPr/>
                    <a:lstStyle/>
                    <a:p>
                      <a:r>
                        <a:rPr lang="zh-TW" sz="3200" kern="100" dirty="0">
                          <a:effectLst/>
                        </a:rPr>
                        <a:t>在具體情境中的整數的四則與混合計算、因 數與倍數（含公因數、公倍數、最大公因數與最小公倍 數）、分數的擴分、約分以及四則運算、數線上的分數 與小數、運用小數的加、減與乘法解決生活中的問題。</a:t>
                      </a:r>
                      <a:endParaRPr lang="zh-TW" sz="3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7494" marR="57494" marT="0" marB="0"/>
                </a:tc>
                <a:extLst>
                  <a:ext uri="{0D108BD9-81ED-4DB2-BD59-A6C34878D82A}">
                    <a16:rowId xmlns:a16="http://schemas.microsoft.com/office/drawing/2014/main" val="876363663"/>
                  </a:ext>
                </a:extLst>
              </a:tr>
              <a:tr h="969818">
                <a:tc>
                  <a:txBody>
                    <a:bodyPr/>
                    <a:lstStyle/>
                    <a:p>
                      <a:r>
                        <a:rPr lang="zh-TW" sz="3200" kern="100">
                          <a:effectLst/>
                        </a:rPr>
                        <a:t>量與實測</a:t>
                      </a:r>
                      <a:endParaRPr lang="zh-TW" sz="3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7494" marR="57494" marT="0" marB="0"/>
                </a:tc>
                <a:tc>
                  <a:txBody>
                    <a:bodyPr/>
                    <a:lstStyle/>
                    <a:p>
                      <a:r>
                        <a:rPr lang="zh-TW" sz="3200" kern="100" dirty="0">
                          <a:effectLst/>
                        </a:rPr>
                        <a:t>體積單位「立方公尺」、「立方公分」以及 「立方公尺」的換算與解決日常生活的問題。</a:t>
                      </a:r>
                      <a:endParaRPr lang="zh-TW" sz="3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7494" marR="57494" marT="0" marB="0"/>
                </a:tc>
                <a:extLst>
                  <a:ext uri="{0D108BD9-81ED-4DB2-BD59-A6C34878D82A}">
                    <a16:rowId xmlns:a16="http://schemas.microsoft.com/office/drawing/2014/main" val="2326336633"/>
                  </a:ext>
                </a:extLst>
              </a:tr>
              <a:tr h="1454728">
                <a:tc>
                  <a:txBody>
                    <a:bodyPr/>
                    <a:lstStyle/>
                    <a:p>
                      <a:r>
                        <a:rPr lang="zh-TW" sz="3200" kern="100">
                          <a:effectLst/>
                        </a:rPr>
                        <a:t>幾何</a:t>
                      </a:r>
                      <a:endParaRPr lang="zh-TW" sz="3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7494" marR="57494" marT="0" marB="0"/>
                </a:tc>
                <a:tc>
                  <a:txBody>
                    <a:bodyPr/>
                    <a:lstStyle/>
                    <a:p>
                      <a:r>
                        <a:rPr lang="zh-TW" sz="3200" kern="100" dirty="0">
                          <a:effectLst/>
                        </a:rPr>
                        <a:t>三角形的性質（內角和、邊長關係）、扇形與圓 心角、平面圖形的面積公式、長方體和正方體的體積公 式、長方體和正方體的表面積。</a:t>
                      </a:r>
                      <a:endParaRPr lang="zh-TW" sz="3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7494" marR="57494" marT="0" marB="0"/>
                </a:tc>
                <a:extLst>
                  <a:ext uri="{0D108BD9-81ED-4DB2-BD59-A6C34878D82A}">
                    <a16:rowId xmlns:a16="http://schemas.microsoft.com/office/drawing/2014/main" val="2839924206"/>
                  </a:ext>
                </a:extLst>
              </a:tr>
              <a:tr h="969818">
                <a:tc>
                  <a:txBody>
                    <a:bodyPr/>
                    <a:lstStyle/>
                    <a:p>
                      <a:r>
                        <a:rPr lang="zh-TW" sz="3200" kern="100">
                          <a:effectLst/>
                        </a:rPr>
                        <a:t>代數</a:t>
                      </a:r>
                      <a:endParaRPr lang="zh-TW" sz="3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7494" marR="57494" marT="0" marB="0"/>
                </a:tc>
                <a:tc>
                  <a:txBody>
                    <a:bodyPr/>
                    <a:lstStyle/>
                    <a:p>
                      <a:r>
                        <a:rPr lang="zh-TW" sz="3200" kern="100" dirty="0">
                          <a:effectLst/>
                        </a:rPr>
                        <a:t>能在具體情境中，理解乘法對加法的分配律與其 他乘除混合計算之性質，並運用於簡化計算。</a:t>
                      </a:r>
                      <a:endParaRPr lang="zh-TW" sz="3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7494" marR="57494" marT="0" marB="0"/>
                </a:tc>
                <a:extLst>
                  <a:ext uri="{0D108BD9-81ED-4DB2-BD59-A6C34878D82A}">
                    <a16:rowId xmlns:a16="http://schemas.microsoft.com/office/drawing/2014/main" val="2732921989"/>
                  </a:ext>
                </a:extLst>
              </a:tr>
            </a:tbl>
          </a:graphicData>
        </a:graphic>
      </p:graphicFrame>
    </p:spTree>
    <p:extLst>
      <p:ext uri="{BB962C8B-B14F-4D97-AF65-F5344CB8AC3E}">
        <p14:creationId xmlns:p14="http://schemas.microsoft.com/office/powerpoint/2010/main" val="34403044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1960823" y="746897"/>
            <a:ext cx="7351128" cy="612500"/>
          </a:xfrm>
        </p:spPr>
        <p:txBody>
          <a:bodyPr>
            <a:normAutofit fontScale="90000"/>
          </a:bodyPr>
          <a:lstStyle/>
          <a:p>
            <a:r>
              <a:rPr lang="zh-TW" altLang="en-US" b="1" dirty="0">
                <a:solidFill>
                  <a:schemeClr val="tx1"/>
                </a:solidFill>
                <a:latin typeface="微軟正黑體" pitchFamily="34" charset="-120"/>
                <a:ea typeface="微軟正黑體" pitchFamily="34" charset="-120"/>
              </a:rPr>
              <a:t>五年級</a:t>
            </a:r>
            <a:r>
              <a:rPr lang="zh-TW" altLang="en-US" b="1" dirty="0">
                <a:solidFill>
                  <a:srgbClr val="1302F4"/>
                </a:solidFill>
                <a:latin typeface="微軟正黑體" pitchFamily="34" charset="-120"/>
                <a:ea typeface="微軟正黑體" pitchFamily="34" charset="-120"/>
              </a:rPr>
              <a:t>數學</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評量架構</a:t>
            </a:r>
            <a:r>
              <a:rPr lang="zh-TW" altLang="en-US" b="1" dirty="0">
                <a:solidFill>
                  <a:schemeClr val="tx1"/>
                </a:solidFill>
                <a:latin typeface="微軟正黑體" pitchFamily="34" charset="-120"/>
                <a:ea typeface="微軟正黑體" pitchFamily="34" charset="-120"/>
              </a:rPr>
              <a:t>與</a:t>
            </a:r>
            <a:r>
              <a:rPr lang="zh-TW" altLang="en-US" b="1" dirty="0">
                <a:solidFill>
                  <a:srgbClr val="FF0000"/>
                </a:solidFill>
                <a:latin typeface="微軟正黑體" pitchFamily="34" charset="-120"/>
                <a:ea typeface="微軟正黑體" pitchFamily="34" charset="-120"/>
              </a:rPr>
              <a:t>結果</a:t>
            </a:r>
          </a:p>
        </p:txBody>
      </p:sp>
      <p:graphicFrame>
        <p:nvGraphicFramePr>
          <p:cNvPr id="6" name="表格 5"/>
          <p:cNvGraphicFramePr>
            <a:graphicFrameLocks noGrp="1"/>
          </p:cNvGraphicFramePr>
          <p:nvPr/>
        </p:nvGraphicFramePr>
        <p:xfrm>
          <a:off x="1830073" y="1892906"/>
          <a:ext cx="6428712" cy="3541795"/>
        </p:xfrm>
        <a:graphic>
          <a:graphicData uri="http://schemas.openxmlformats.org/drawingml/2006/table">
            <a:tbl>
              <a:tblPr firstRow="1" firstCol="1" bandRow="1"/>
              <a:tblGrid>
                <a:gridCol w="1376889">
                  <a:extLst>
                    <a:ext uri="{9D8B030D-6E8A-4147-A177-3AD203B41FA5}">
                      <a16:colId xmlns:a16="http://schemas.microsoft.com/office/drawing/2014/main" val="2968274753"/>
                    </a:ext>
                  </a:extLst>
                </a:gridCol>
                <a:gridCol w="1683941">
                  <a:extLst>
                    <a:ext uri="{9D8B030D-6E8A-4147-A177-3AD203B41FA5}">
                      <a16:colId xmlns:a16="http://schemas.microsoft.com/office/drawing/2014/main" val="2934969743"/>
                    </a:ext>
                  </a:extLst>
                </a:gridCol>
                <a:gridCol w="1683941">
                  <a:extLst>
                    <a:ext uri="{9D8B030D-6E8A-4147-A177-3AD203B41FA5}">
                      <a16:colId xmlns:a16="http://schemas.microsoft.com/office/drawing/2014/main" val="1964870965"/>
                    </a:ext>
                  </a:extLst>
                </a:gridCol>
                <a:gridCol w="1683941">
                  <a:extLst>
                    <a:ext uri="{9D8B030D-6E8A-4147-A177-3AD203B41FA5}">
                      <a16:colId xmlns:a16="http://schemas.microsoft.com/office/drawing/2014/main" val="2601895305"/>
                    </a:ext>
                  </a:extLst>
                </a:gridCol>
              </a:tblGrid>
              <a:tr h="708359">
                <a:tc>
                  <a:txBody>
                    <a:bodyPr/>
                    <a:lstStyle/>
                    <a:p>
                      <a:pPr algn="r">
                        <a:spcAft>
                          <a:spcPts val="0"/>
                        </a:spcAft>
                      </a:pPr>
                      <a:r>
                        <a:rPr lang="zh-TW" altLang="en-US" sz="1500" b="1" kern="1200" dirty="0">
                          <a:solidFill>
                            <a:schemeClr val="dk1"/>
                          </a:solidFill>
                          <a:latin typeface="+mn-lt"/>
                          <a:ea typeface="+mn-ea"/>
                          <a:cs typeface="+mn-cs"/>
                        </a:rPr>
                        <a:t>認知向度</a:t>
                      </a:r>
                      <a:endParaRPr lang="en-US" altLang="zh-TW" sz="1500" b="1" kern="1200" dirty="0">
                        <a:solidFill>
                          <a:schemeClr val="dk1"/>
                        </a:solidFill>
                        <a:latin typeface="+mn-lt"/>
                        <a:ea typeface="+mn-ea"/>
                        <a:cs typeface="+mn-cs"/>
                      </a:endParaRPr>
                    </a:p>
                    <a:p>
                      <a:pPr algn="l">
                        <a:spcAft>
                          <a:spcPts val="0"/>
                        </a:spcAft>
                      </a:pPr>
                      <a:r>
                        <a:rPr lang="zh-TW" altLang="en-US" sz="1500" b="1" kern="1200" dirty="0">
                          <a:solidFill>
                            <a:schemeClr val="dk1"/>
                          </a:solidFill>
                          <a:latin typeface="+mn-lt"/>
                          <a:ea typeface="+mn-ea"/>
                          <a:cs typeface="+mn-cs"/>
                        </a:rPr>
                        <a:t>知識向度</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ctr">
                        <a:spcAft>
                          <a:spcPts val="0"/>
                        </a:spcAft>
                      </a:pPr>
                      <a:r>
                        <a:rPr lang="zh-TW" sz="2100" b="1" kern="1200" dirty="0">
                          <a:solidFill>
                            <a:schemeClr val="dk1"/>
                          </a:solidFill>
                          <a:latin typeface="+mn-lt"/>
                          <a:ea typeface="+mn-ea"/>
                          <a:cs typeface="+mn-cs"/>
                        </a:rPr>
                        <a:t>概念理解</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2100" b="1" kern="1200" dirty="0">
                          <a:solidFill>
                            <a:schemeClr val="dk1"/>
                          </a:solidFill>
                          <a:latin typeface="+mn-lt"/>
                          <a:ea typeface="+mn-ea"/>
                          <a:cs typeface="+mn-cs"/>
                        </a:rPr>
                        <a:t>程序執行</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99"/>
                    </a:solidFill>
                  </a:tcPr>
                </a:tc>
                <a:tc>
                  <a:txBody>
                    <a:bodyPr/>
                    <a:lstStyle/>
                    <a:p>
                      <a:pPr algn="ctr">
                        <a:spcAft>
                          <a:spcPts val="0"/>
                        </a:spcAft>
                      </a:pPr>
                      <a:r>
                        <a:rPr lang="zh-TW" sz="2100" b="1" kern="1200" dirty="0">
                          <a:solidFill>
                            <a:schemeClr val="dk1"/>
                          </a:solidFill>
                          <a:latin typeface="+mn-lt"/>
                          <a:ea typeface="+mn-ea"/>
                          <a:cs typeface="+mn-cs"/>
                        </a:rPr>
                        <a:t>解題思考</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76921956"/>
                  </a:ext>
                </a:extLst>
              </a:tr>
              <a:tr h="708359">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8149540"/>
                  </a:ext>
                </a:extLst>
              </a:tr>
              <a:tr h="708359">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2898314"/>
                  </a:ext>
                </a:extLst>
              </a:tr>
              <a:tr h="708359">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5</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8338475"/>
                  </a:ext>
                </a:extLst>
              </a:tr>
              <a:tr h="708359">
                <a:tc>
                  <a:txBody>
                    <a:body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代數</a:t>
                      </a:r>
                      <a:endParaRPr lang="zh-TW" sz="21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CCFF"/>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8304853"/>
                  </a:ext>
                </a:extLst>
              </a:tr>
            </a:tbl>
          </a:graphicData>
        </a:graphic>
      </p:graphicFrame>
      <p:graphicFrame>
        <p:nvGraphicFramePr>
          <p:cNvPr id="2" name="表格 1"/>
          <p:cNvGraphicFramePr>
            <a:graphicFrameLocks noGrp="1"/>
          </p:cNvGraphicFramePr>
          <p:nvPr/>
        </p:nvGraphicFramePr>
        <p:xfrm>
          <a:off x="8358351" y="1863807"/>
          <a:ext cx="2165132" cy="3570890"/>
        </p:xfrm>
        <a:graphic>
          <a:graphicData uri="http://schemas.openxmlformats.org/drawingml/2006/table">
            <a:tbl>
              <a:tblPr firstRow="1" bandRow="1">
                <a:tableStyleId>{5C22544A-7EE6-4342-B048-85BDC9FD1C3A}</a:tableStyleId>
              </a:tblPr>
              <a:tblGrid>
                <a:gridCol w="1082566">
                  <a:extLst>
                    <a:ext uri="{9D8B030D-6E8A-4147-A177-3AD203B41FA5}">
                      <a16:colId xmlns:a16="http://schemas.microsoft.com/office/drawing/2014/main" val="1296037408"/>
                    </a:ext>
                  </a:extLst>
                </a:gridCol>
                <a:gridCol w="1082566">
                  <a:extLst>
                    <a:ext uri="{9D8B030D-6E8A-4147-A177-3AD203B41FA5}">
                      <a16:colId xmlns:a16="http://schemas.microsoft.com/office/drawing/2014/main" val="1224145360"/>
                    </a:ext>
                  </a:extLst>
                </a:gridCol>
              </a:tblGrid>
              <a:tr h="1496397">
                <a:tc>
                  <a:txBody>
                    <a:bodyPr/>
                    <a:lstStyle/>
                    <a:p>
                      <a:pPr marL="0" algn="ctr" defTabSz="457200" rtl="0" eaLnBrk="1" latinLnBrk="0" hangingPunct="1">
                        <a:spcAft>
                          <a:spcPts val="0"/>
                        </a:spcAft>
                      </a:pPr>
                      <a:r>
                        <a:rPr lang="zh-TW" altLang="en-US" sz="2100" b="1" kern="1200" dirty="0">
                          <a:solidFill>
                            <a:schemeClr val="dk1"/>
                          </a:solidFill>
                          <a:latin typeface="+mn-lt"/>
                          <a:ea typeface="+mn-ea"/>
                          <a:cs typeface="+mn-cs"/>
                        </a:rPr>
                        <a:t>作答</a:t>
                      </a:r>
                      <a:endParaRPr lang="en-US" altLang="zh-TW" sz="2100" b="1" kern="1200" dirty="0">
                        <a:solidFill>
                          <a:schemeClr val="dk1"/>
                        </a:solidFill>
                        <a:latin typeface="+mn-lt"/>
                        <a:ea typeface="+mn-ea"/>
                        <a:cs typeface="+mn-cs"/>
                      </a:endParaRPr>
                    </a:p>
                    <a:p>
                      <a:pPr marL="0" algn="ctr" defTabSz="457200" rtl="0" eaLnBrk="1" latinLnBrk="0" hangingPunct="1">
                        <a:spcAft>
                          <a:spcPts val="0"/>
                        </a:spcAft>
                      </a:pPr>
                      <a:r>
                        <a:rPr lang="zh-TW" altLang="en-US" sz="2100" b="1" kern="1200" dirty="0">
                          <a:solidFill>
                            <a:schemeClr val="dk1"/>
                          </a:solidFill>
                          <a:latin typeface="+mn-lt"/>
                          <a:ea typeface="+mn-ea"/>
                          <a:cs typeface="+mn-cs"/>
                        </a:rPr>
                        <a:t>人數</a:t>
                      </a:r>
                      <a:endParaRPr lang="en-US" altLang="zh-TW" sz="2100" b="1" kern="1200" dirty="0">
                        <a:solidFill>
                          <a:schemeClr val="dk1"/>
                        </a:solidFill>
                        <a:latin typeface="+mn-lt"/>
                        <a:ea typeface="+mn-ea"/>
                        <a:cs typeface="+mn-cs"/>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algn="ctr" defTabSz="457200" rtl="0" eaLnBrk="1" latinLnBrk="0" hangingPunct="1">
                        <a:spcAft>
                          <a:spcPts val="0"/>
                        </a:spcAft>
                      </a:pPr>
                      <a:r>
                        <a:rPr lang="en-US" altLang="zh-TW" sz="2100" b="1" kern="1200" dirty="0">
                          <a:solidFill>
                            <a:schemeClr val="dk1"/>
                          </a:solidFill>
                          <a:latin typeface="Times New Roman" panose="02020603050405020304" pitchFamily="18" charset="0"/>
                          <a:ea typeface="+mn-ea"/>
                          <a:cs typeface="Times New Roman" panose="02020603050405020304" pitchFamily="18" charset="0"/>
                        </a:rPr>
                        <a:t>20,439</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extLst>
                  <a:ext uri="{0D108BD9-81ED-4DB2-BD59-A6C34878D82A}">
                    <a16:rowId xmlns:a16="http://schemas.microsoft.com/office/drawing/2014/main" val="1376736743"/>
                  </a:ext>
                </a:extLst>
              </a:tr>
              <a:tr h="1122492">
                <a:tc>
                  <a:txBody>
                    <a:bodyPr/>
                    <a:lstStyle/>
                    <a:p>
                      <a:pPr marL="0" algn="ctr" defTabSz="457200" rtl="0" eaLnBrk="1" latinLnBrk="0" hangingPunct="1">
                        <a:spcAft>
                          <a:spcPts val="0"/>
                        </a:spcAft>
                      </a:pPr>
                      <a:r>
                        <a:rPr lang="zh-TW" altLang="en-US" sz="2100" b="1" kern="1200" dirty="0">
                          <a:solidFill>
                            <a:srgbClr val="FF0000"/>
                          </a:solidFill>
                          <a:latin typeface="+mn-lt"/>
                          <a:ea typeface="+mn-ea"/>
                          <a:cs typeface="+mn-cs"/>
                        </a:rPr>
                        <a:t>缺考率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algn="ctr" defTabSz="457200" rtl="0" eaLnBrk="1" latinLnBrk="0" hangingPunct="1">
                        <a:spcAft>
                          <a:spcPts val="0"/>
                        </a:spcAft>
                      </a:pPr>
                      <a:r>
                        <a:rPr lang="en-US" altLang="zh-TW" sz="2100" b="1" kern="1200" dirty="0">
                          <a:solidFill>
                            <a:srgbClr val="FF0000"/>
                          </a:solidFill>
                          <a:latin typeface="Times New Roman" panose="02020603050405020304" pitchFamily="18" charset="0"/>
                          <a:ea typeface="+mn-ea"/>
                          <a:cs typeface="Times New Roman" panose="02020603050405020304" pitchFamily="18" charset="0"/>
                        </a:rPr>
                        <a:t>1.7%</a:t>
                      </a:r>
                      <a:endParaRPr lang="zh-TW" altLang="en-US" sz="21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extLst>
                  <a:ext uri="{0D108BD9-81ED-4DB2-BD59-A6C34878D82A}">
                    <a16:rowId xmlns:a16="http://schemas.microsoft.com/office/drawing/2014/main" val="3703949940"/>
                  </a:ext>
                </a:extLst>
              </a:tr>
              <a:tr h="952001">
                <a:tc>
                  <a:txBody>
                    <a:bodyPr/>
                    <a:lstStyle/>
                    <a:p>
                      <a:pPr marL="0" algn="ctr" defTabSz="457200" rtl="0" eaLnBrk="1" latinLnBrk="0" hangingPunct="1">
                        <a:spcAft>
                          <a:spcPts val="0"/>
                        </a:spcAft>
                      </a:pPr>
                      <a:r>
                        <a:rPr lang="zh-TW" altLang="en-US" sz="2100" b="1" kern="1200" dirty="0">
                          <a:solidFill>
                            <a:srgbClr val="3333FF"/>
                          </a:solidFill>
                          <a:latin typeface="+mn-lt"/>
                          <a:ea typeface="+mn-ea"/>
                          <a:cs typeface="+mn-cs"/>
                        </a:rPr>
                        <a:t>平均</a:t>
                      </a:r>
                      <a:endParaRPr lang="en-US" altLang="zh-TW" sz="2100" b="1" kern="1200" dirty="0">
                        <a:solidFill>
                          <a:srgbClr val="3333FF"/>
                        </a:solidFill>
                        <a:latin typeface="+mn-lt"/>
                        <a:ea typeface="+mn-ea"/>
                        <a:cs typeface="+mn-cs"/>
                      </a:endParaRPr>
                    </a:p>
                    <a:p>
                      <a:pPr marL="0" algn="ctr" defTabSz="457200" rtl="0" eaLnBrk="1" latinLnBrk="0" hangingPunct="1">
                        <a:spcAft>
                          <a:spcPts val="0"/>
                        </a:spcAft>
                      </a:pPr>
                      <a:r>
                        <a:rPr lang="zh-TW" altLang="en-US" sz="2100" b="1" kern="1200" dirty="0">
                          <a:solidFill>
                            <a:srgbClr val="3333FF"/>
                          </a:solidFill>
                          <a:latin typeface="+mn-lt"/>
                          <a:ea typeface="+mn-ea"/>
                          <a:cs typeface="+mn-cs"/>
                        </a:rPr>
                        <a:t>通過率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algn="ctr" defTabSz="457200" rtl="0" eaLnBrk="1" latinLnBrk="0" hangingPunct="1">
                        <a:spcAft>
                          <a:spcPts val="0"/>
                        </a:spcAft>
                      </a:pPr>
                      <a:r>
                        <a:rPr lang="en-US" altLang="zh-TW" sz="2100" b="1" kern="1200" dirty="0">
                          <a:solidFill>
                            <a:srgbClr val="3333FF"/>
                          </a:solidFill>
                          <a:latin typeface="Times New Roman" panose="02020603050405020304" pitchFamily="18" charset="0"/>
                          <a:ea typeface="+mn-ea"/>
                          <a:cs typeface="Times New Roman" panose="02020603050405020304" pitchFamily="18" charset="0"/>
                        </a:rPr>
                        <a:t>52%</a:t>
                      </a:r>
                      <a:endParaRPr lang="zh-TW" altLang="en-US" sz="2100" b="1" kern="1200" dirty="0">
                        <a:solidFill>
                          <a:srgbClr val="3333FF"/>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extLst>
                  <a:ext uri="{0D108BD9-81ED-4DB2-BD59-A6C34878D82A}">
                    <a16:rowId xmlns:a16="http://schemas.microsoft.com/office/drawing/2014/main" val="896055596"/>
                  </a:ext>
                </a:extLst>
              </a:tr>
            </a:tbl>
          </a:graphicData>
        </a:graphic>
      </p:graphicFrame>
      <p:sp>
        <p:nvSpPr>
          <p:cNvPr id="5" name="向上箭號圖說文字 4"/>
          <p:cNvSpPr/>
          <p:nvPr/>
        </p:nvSpPr>
        <p:spPr>
          <a:xfrm>
            <a:off x="8772418" y="5118458"/>
            <a:ext cx="1895582" cy="820649"/>
          </a:xfrm>
          <a:prstGeom prst="upArrowCallou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342900"/>
            <a:r>
              <a:rPr lang="zh-TW" altLang="en-US" b="1" dirty="0">
                <a:solidFill>
                  <a:srgbClr val="FFFF00"/>
                </a:solidFill>
                <a:latin typeface="Trebuchet MS"/>
                <a:ea typeface="微軟正黑體" panose="020B0604030504040204" pitchFamily="34" charset="-120"/>
              </a:rPr>
              <a:t>與全國平均相同</a:t>
            </a:r>
          </a:p>
        </p:txBody>
      </p:sp>
      <p:sp>
        <p:nvSpPr>
          <p:cNvPr id="7" name="文字方塊 6">
            <a:extLst>
              <a:ext uri="{FF2B5EF4-FFF2-40B4-BE49-F238E27FC236}">
                <a16:creationId xmlns:a16="http://schemas.microsoft.com/office/drawing/2014/main" id="{BC6CA376-6DD4-4DA6-9935-AA5DA6F24AC2}"/>
              </a:ext>
            </a:extLst>
          </p:cNvPr>
          <p:cNvSpPr txBox="1"/>
          <p:nvPr/>
        </p:nvSpPr>
        <p:spPr>
          <a:xfrm>
            <a:off x="7658101" y="6439383"/>
            <a:ext cx="4303240" cy="369332"/>
          </a:xfrm>
          <a:prstGeom prst="rect">
            <a:avLst/>
          </a:prstGeom>
          <a:noFill/>
        </p:spPr>
        <p:txBody>
          <a:bodyPr wrap="square">
            <a:spAutoFit/>
          </a:bodyPr>
          <a:lstStyle/>
          <a:p>
            <a:pPr marL="0" indent="0" defTabSz="685800" fontAlgn="auto">
              <a:spcBef>
                <a:spcPts val="750"/>
              </a:spcBef>
              <a:spcAft>
                <a:spcPts val="0"/>
              </a:spcAft>
              <a:buNone/>
              <a:defRPr/>
            </a:pPr>
            <a:r>
              <a:rPr lang="zh-TW" altLang="en-US" sz="1800" b="1" dirty="0">
                <a:solidFill>
                  <a:srgbClr val="A5A5A5">
                    <a:lumMod val="50000"/>
                  </a:srgbClr>
                </a:solidFill>
                <a:latin typeface="微軟正黑體" pitchFamily="34" charset="-120"/>
                <a:ea typeface="微軟正黑體" pitchFamily="34" charset="-120"/>
              </a:rPr>
              <a:t>陳致澄  教授    國立臺南大學  應用數學系</a:t>
            </a:r>
            <a:endParaRPr lang="en-US" altLang="zh-TW" sz="1800" b="1" dirty="0">
              <a:solidFill>
                <a:srgbClr val="A5A5A5">
                  <a:lumMod val="50000"/>
                </a:srgbClr>
              </a:solidFill>
              <a:latin typeface="微軟正黑體" pitchFamily="34" charset="-120"/>
              <a:ea typeface="微軟正黑體" pitchFamily="34" charset="-120"/>
            </a:endParaRPr>
          </a:p>
        </p:txBody>
      </p:sp>
    </p:spTree>
    <p:extLst>
      <p:ext uri="{BB962C8B-B14F-4D97-AF65-F5344CB8AC3E}">
        <p14:creationId xmlns:p14="http://schemas.microsoft.com/office/powerpoint/2010/main" val="84873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88696" y="448705"/>
            <a:ext cx="8288687" cy="596326"/>
          </a:xfrm>
        </p:spPr>
        <p:txBody>
          <a:bodyPr>
            <a:normAutofit fontScale="90000"/>
          </a:bodyPr>
          <a:lstStyle/>
          <a:p>
            <a:r>
              <a:rPr lang="zh-TW" altLang="en-US" b="1" dirty="0">
                <a:latin typeface="微軟正黑體" pitchFamily="34" charset="-120"/>
                <a:ea typeface="微軟正黑體" pitchFamily="34" charset="-120"/>
              </a:rPr>
              <a:t>桃園市</a:t>
            </a:r>
            <a:r>
              <a:rPr lang="en-US" altLang="zh-TW" b="1" dirty="0">
                <a:latin typeface="微軟正黑體" pitchFamily="34" charset="-120"/>
                <a:ea typeface="微軟正黑體" pitchFamily="34" charset="-120"/>
              </a:rPr>
              <a:t>109</a:t>
            </a:r>
            <a:r>
              <a:rPr lang="zh-TW" altLang="en-US" b="1" dirty="0">
                <a:latin typeface="微軟正黑體" pitchFamily="34" charset="-120"/>
                <a:ea typeface="微軟正黑體" pitchFamily="34" charset="-120"/>
              </a:rPr>
              <a:t>年度</a:t>
            </a:r>
            <a:r>
              <a:rPr lang="zh-TW" altLang="en-US" sz="2400" b="1" dirty="0">
                <a:solidFill>
                  <a:srgbClr val="FF66CC"/>
                </a:solidFill>
                <a:latin typeface="微軟正黑體" pitchFamily="34" charset="-120"/>
                <a:ea typeface="微軟正黑體" pitchFamily="34" charset="-120"/>
              </a:rPr>
              <a:t>國小</a:t>
            </a:r>
            <a:r>
              <a:rPr lang="zh-TW" altLang="en-US" b="1" dirty="0">
                <a:latin typeface="微軟正黑體" pitchFamily="34" charset="-120"/>
                <a:ea typeface="微軟正黑體" pitchFamily="34" charset="-120"/>
              </a:rPr>
              <a:t>學力測驗</a:t>
            </a:r>
            <a:r>
              <a:rPr lang="en-US" altLang="zh-TW" b="1" dirty="0">
                <a:latin typeface="微軟正黑體" pitchFamily="34" charset="-120"/>
                <a:ea typeface="微軟正黑體" pitchFamily="34" charset="-120"/>
              </a:rPr>
              <a:t>-</a:t>
            </a:r>
            <a:r>
              <a:rPr lang="zh-TW" altLang="en-US" b="1" dirty="0">
                <a:solidFill>
                  <a:srgbClr val="1302F4"/>
                </a:solidFill>
                <a:latin typeface="微軟正黑體" pitchFamily="34" charset="-120"/>
                <a:ea typeface="微軟正黑體" pitchFamily="34" charset="-120"/>
              </a:rPr>
              <a:t>五年級</a:t>
            </a:r>
            <a:endParaRPr lang="zh-TW" altLang="en-US" dirty="0">
              <a:solidFill>
                <a:srgbClr val="1302F4"/>
              </a:solidFill>
            </a:endParaRPr>
          </a:p>
        </p:txBody>
      </p:sp>
      <p:graphicFrame>
        <p:nvGraphicFramePr>
          <p:cNvPr id="4" name="內容版面配置區 3"/>
          <p:cNvGraphicFramePr>
            <a:graphicFrameLocks noGrp="1"/>
          </p:cNvGraphicFramePr>
          <p:nvPr>
            <p:ph idx="1"/>
            <p:extLst/>
          </p:nvPr>
        </p:nvGraphicFramePr>
        <p:xfrm>
          <a:off x="704334" y="1235677"/>
          <a:ext cx="11158150" cy="5173618"/>
        </p:xfrm>
        <a:graphic>
          <a:graphicData uri="http://schemas.openxmlformats.org/drawingml/2006/table">
            <a:tbl>
              <a:tblPr firstRow="1" bandRow="1">
                <a:tableStyleId>{5C22544A-7EE6-4342-B048-85BDC9FD1C3A}</a:tableStyleId>
              </a:tblPr>
              <a:tblGrid>
                <a:gridCol w="914607">
                  <a:extLst>
                    <a:ext uri="{9D8B030D-6E8A-4147-A177-3AD203B41FA5}">
                      <a16:colId xmlns:a16="http://schemas.microsoft.com/office/drawing/2014/main" val="20000"/>
                    </a:ext>
                  </a:extLst>
                </a:gridCol>
                <a:gridCol w="853628">
                  <a:extLst>
                    <a:ext uri="{9D8B030D-6E8A-4147-A177-3AD203B41FA5}">
                      <a16:colId xmlns:a16="http://schemas.microsoft.com/office/drawing/2014/main" val="20001"/>
                    </a:ext>
                  </a:extLst>
                </a:gridCol>
                <a:gridCol w="821535">
                  <a:extLst>
                    <a:ext uri="{9D8B030D-6E8A-4147-A177-3AD203B41FA5}">
                      <a16:colId xmlns:a16="http://schemas.microsoft.com/office/drawing/2014/main" val="20002"/>
                    </a:ext>
                  </a:extLst>
                </a:gridCol>
                <a:gridCol w="885723">
                  <a:extLst>
                    <a:ext uri="{9D8B030D-6E8A-4147-A177-3AD203B41FA5}">
                      <a16:colId xmlns:a16="http://schemas.microsoft.com/office/drawing/2014/main" val="20003"/>
                    </a:ext>
                  </a:extLst>
                </a:gridCol>
                <a:gridCol w="802282">
                  <a:extLst>
                    <a:ext uri="{9D8B030D-6E8A-4147-A177-3AD203B41FA5}">
                      <a16:colId xmlns:a16="http://schemas.microsoft.com/office/drawing/2014/main" val="20004"/>
                    </a:ext>
                  </a:extLst>
                </a:gridCol>
                <a:gridCol w="802282">
                  <a:extLst>
                    <a:ext uri="{9D8B030D-6E8A-4147-A177-3AD203B41FA5}">
                      <a16:colId xmlns:a16="http://schemas.microsoft.com/office/drawing/2014/main" val="20005"/>
                    </a:ext>
                  </a:extLst>
                </a:gridCol>
                <a:gridCol w="802282">
                  <a:extLst>
                    <a:ext uri="{9D8B030D-6E8A-4147-A177-3AD203B41FA5}">
                      <a16:colId xmlns:a16="http://schemas.microsoft.com/office/drawing/2014/main" val="20006"/>
                    </a:ext>
                  </a:extLst>
                </a:gridCol>
                <a:gridCol w="972368">
                  <a:extLst>
                    <a:ext uri="{9D8B030D-6E8A-4147-A177-3AD203B41FA5}">
                      <a16:colId xmlns:a16="http://schemas.microsoft.com/office/drawing/2014/main" val="20007"/>
                    </a:ext>
                  </a:extLst>
                </a:gridCol>
                <a:gridCol w="943484">
                  <a:extLst>
                    <a:ext uri="{9D8B030D-6E8A-4147-A177-3AD203B41FA5}">
                      <a16:colId xmlns:a16="http://schemas.microsoft.com/office/drawing/2014/main" val="20008"/>
                    </a:ext>
                  </a:extLst>
                </a:gridCol>
                <a:gridCol w="799075">
                  <a:extLst>
                    <a:ext uri="{9D8B030D-6E8A-4147-A177-3AD203B41FA5}">
                      <a16:colId xmlns:a16="http://schemas.microsoft.com/office/drawing/2014/main" val="20009"/>
                    </a:ext>
                  </a:extLst>
                </a:gridCol>
                <a:gridCol w="853628">
                  <a:extLst>
                    <a:ext uri="{9D8B030D-6E8A-4147-A177-3AD203B41FA5}">
                      <a16:colId xmlns:a16="http://schemas.microsoft.com/office/drawing/2014/main" val="20010"/>
                    </a:ext>
                  </a:extLst>
                </a:gridCol>
                <a:gridCol w="853628">
                  <a:extLst>
                    <a:ext uri="{9D8B030D-6E8A-4147-A177-3AD203B41FA5}">
                      <a16:colId xmlns:a16="http://schemas.microsoft.com/office/drawing/2014/main" val="20011"/>
                    </a:ext>
                  </a:extLst>
                </a:gridCol>
                <a:gridCol w="853628">
                  <a:extLst>
                    <a:ext uri="{9D8B030D-6E8A-4147-A177-3AD203B41FA5}">
                      <a16:colId xmlns:a16="http://schemas.microsoft.com/office/drawing/2014/main" val="20012"/>
                    </a:ext>
                  </a:extLst>
                </a:gridCol>
              </a:tblGrid>
              <a:tr h="353372">
                <a:tc rowSpan="2">
                  <a:txBody>
                    <a:bodyPr/>
                    <a:lstStyle/>
                    <a:p>
                      <a:pPr algn="ctr"/>
                      <a:r>
                        <a:rPr lang="zh-TW" altLang="en-US" sz="1000" dirty="0">
                          <a:latin typeface="微軟正黑體" panose="020B0604030504040204" pitchFamily="34" charset="-120"/>
                          <a:ea typeface="微軟正黑體" panose="020B0604030504040204" pitchFamily="34" charset="-120"/>
                        </a:rPr>
                        <a:t>答對率</a:t>
                      </a:r>
                    </a:p>
                  </a:txBody>
                  <a:tcPr marL="68580" marR="68580" marT="34290" marB="34290" anchor="ctr">
                    <a:solidFill>
                      <a:schemeClr val="tx1"/>
                    </a:solidFill>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數與計算</a:t>
                      </a:r>
                    </a:p>
                  </a:txBody>
                  <a:tcPr marL="68580" marR="68580" marT="34290" marB="34290" anchor="ctr">
                    <a:solidFill>
                      <a:schemeClr val="accent2"/>
                    </a:solidFill>
                  </a:tcPr>
                </a:tc>
                <a:tc hMerge="1">
                  <a:txBody>
                    <a:bodyPr/>
                    <a:lstStyle/>
                    <a:p>
                      <a:endParaRPr lang="zh-TW" altLang="en-US" dirty="0"/>
                    </a:p>
                  </a:txBody>
                  <a:tcPr>
                    <a:solidFill>
                      <a:schemeClr val="accent2"/>
                    </a:solidFill>
                  </a:tcPr>
                </a:tc>
                <a:tc hMerge="1">
                  <a:txBody>
                    <a:bodyPr/>
                    <a:lstStyle/>
                    <a:p>
                      <a:endParaRPr lang="zh-TW" altLang="en-US" dirty="0"/>
                    </a:p>
                  </a:txBody>
                  <a:tcPr>
                    <a:solidFill>
                      <a:schemeClr val="accent2"/>
                    </a:solidFill>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量與實測</a:t>
                      </a:r>
                    </a:p>
                  </a:txBody>
                  <a:tcPr marL="68580" marR="68580" marT="34290" marB="34290" anchor="ctr"/>
                </a:tc>
                <a:tc hMerge="1">
                  <a:txBody>
                    <a:bodyPr/>
                    <a:lstStyle/>
                    <a:p>
                      <a:endParaRPr lang="zh-TW" altLang="en-US" dirty="0"/>
                    </a:p>
                  </a:txBody>
                  <a:tcPr/>
                </a:tc>
                <a:tc hMerge="1">
                  <a:txBody>
                    <a:bodyPr/>
                    <a:lstStyle/>
                    <a:p>
                      <a:endParaRPr lang="zh-TW" altLang="en-US" dirty="0"/>
                    </a:p>
                  </a:txBody>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幾何</a:t>
                      </a:r>
                    </a:p>
                  </a:txBody>
                  <a:tcPr marL="68580" marR="68580" marT="34290" marB="34290" anchor="ctr">
                    <a:solidFill>
                      <a:schemeClr val="accent6"/>
                    </a:solidFill>
                  </a:tcPr>
                </a:tc>
                <a:tc hMerge="1">
                  <a:txBody>
                    <a:bodyPr/>
                    <a:lstStyle/>
                    <a:p>
                      <a:endParaRPr lang="zh-TW" altLang="en-US" dirty="0"/>
                    </a:p>
                  </a:txBody>
                  <a:tcPr>
                    <a:solidFill>
                      <a:schemeClr val="accent6"/>
                    </a:solidFill>
                  </a:tcPr>
                </a:tc>
                <a:tc hMerge="1">
                  <a:txBody>
                    <a:bodyPr/>
                    <a:lstStyle/>
                    <a:p>
                      <a:endParaRPr lang="zh-TW" altLang="en-US" dirty="0"/>
                    </a:p>
                  </a:txBody>
                  <a:tcPr>
                    <a:solidFill>
                      <a:schemeClr val="accent6"/>
                    </a:solidFill>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代數</a:t>
                      </a:r>
                    </a:p>
                  </a:txBody>
                  <a:tcPr marL="68580" marR="68580" marT="34290" marB="34290" anchor="ctr">
                    <a:solidFill>
                      <a:schemeClr val="accent4"/>
                    </a:solidFill>
                  </a:tcPr>
                </a:tc>
                <a:tc hMerge="1">
                  <a:txBody>
                    <a:bodyPr/>
                    <a:lstStyle/>
                    <a:p>
                      <a:endParaRPr lang="zh-TW" altLang="en-US" dirty="0"/>
                    </a:p>
                  </a:txBody>
                  <a:tcPr>
                    <a:solidFill>
                      <a:schemeClr val="accent4"/>
                    </a:solidFill>
                  </a:tcPr>
                </a:tc>
                <a:tc hMerge="1">
                  <a:txBody>
                    <a:bodyPr/>
                    <a:lstStyle/>
                    <a:p>
                      <a:endParaRPr lang="zh-TW" altLang="en-US" dirty="0"/>
                    </a:p>
                  </a:txBody>
                  <a:tcPr>
                    <a:solidFill>
                      <a:schemeClr val="accent4"/>
                    </a:solidFill>
                  </a:tcPr>
                </a:tc>
                <a:extLst>
                  <a:ext uri="{0D108BD9-81ED-4DB2-BD59-A6C34878D82A}">
                    <a16:rowId xmlns:a16="http://schemas.microsoft.com/office/drawing/2014/main" val="10000"/>
                  </a:ext>
                </a:extLst>
              </a:tr>
              <a:tr h="516467">
                <a:tc vMerge="1">
                  <a:txBody>
                    <a:bodyPr/>
                    <a:lstStyle/>
                    <a:p>
                      <a:endParaRPr lang="zh-TW" altLang="en-US" dirty="0"/>
                    </a:p>
                  </a:txBody>
                  <a:tcPr>
                    <a:solidFill>
                      <a:schemeClr val="tx1"/>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概念</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理解</a:t>
                      </a:r>
                    </a:p>
                  </a:txBody>
                  <a:tcPr marL="68580" marR="68580" marT="34290" marB="34290" anchor="ctr">
                    <a:solidFill>
                      <a:schemeClr val="accent5">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程序</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執行</a:t>
                      </a:r>
                    </a:p>
                  </a:txBody>
                  <a:tcPr marL="68580" marR="68580" marT="34290" marB="34290" anchor="ctr">
                    <a:solidFill>
                      <a:schemeClr val="accent4">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解題</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思考</a:t>
                      </a:r>
                    </a:p>
                  </a:txBody>
                  <a:tcPr marL="68580" marR="68580" marT="34290" marB="34290" anchor="ctr">
                    <a:solidFill>
                      <a:schemeClr val="accent2">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概念</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理解</a:t>
                      </a:r>
                    </a:p>
                  </a:txBody>
                  <a:tcPr marL="68580" marR="68580" marT="34290" marB="34290" anchor="ctr">
                    <a:solidFill>
                      <a:schemeClr val="accent5">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程序</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執行</a:t>
                      </a:r>
                    </a:p>
                  </a:txBody>
                  <a:tcPr marL="68580" marR="68580" marT="34290" marB="34290" anchor="ctr">
                    <a:solidFill>
                      <a:schemeClr val="accent4">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解題</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思考</a:t>
                      </a:r>
                    </a:p>
                  </a:txBody>
                  <a:tcPr marL="68580" marR="68580" marT="34290" marB="34290" anchor="ctr">
                    <a:solidFill>
                      <a:schemeClr val="accent2">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概念</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理解</a:t>
                      </a:r>
                    </a:p>
                  </a:txBody>
                  <a:tcPr marL="68580" marR="68580" marT="34290" marB="34290" anchor="ctr">
                    <a:solidFill>
                      <a:schemeClr val="accent5">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程序</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執行</a:t>
                      </a:r>
                    </a:p>
                  </a:txBody>
                  <a:tcPr marL="68580" marR="68580" marT="34290" marB="34290" anchor="ctr">
                    <a:solidFill>
                      <a:schemeClr val="accent4">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解題</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思考</a:t>
                      </a:r>
                    </a:p>
                  </a:txBody>
                  <a:tcPr marL="68580" marR="68580" marT="34290" marB="34290" anchor="ctr">
                    <a:solidFill>
                      <a:schemeClr val="accent2">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概念</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理解</a:t>
                      </a:r>
                    </a:p>
                  </a:txBody>
                  <a:tcPr marL="68580" marR="68580" marT="34290" marB="34290" anchor="ctr">
                    <a:solidFill>
                      <a:schemeClr val="accent5">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程序</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執行</a:t>
                      </a:r>
                    </a:p>
                  </a:txBody>
                  <a:tcPr marL="68580" marR="68580" marT="34290" marB="34290" anchor="ctr">
                    <a:solidFill>
                      <a:schemeClr val="accent4">
                        <a:lumMod val="40000"/>
                        <a:lumOff val="60000"/>
                      </a:schemeClr>
                    </a:solidFill>
                  </a:tcPr>
                </a:tc>
                <a:tc>
                  <a:txBody>
                    <a:bodyPr/>
                    <a:lstStyle/>
                    <a:p>
                      <a:pPr algn="ctr"/>
                      <a:r>
                        <a:rPr lang="zh-TW" altLang="en-US" sz="1200" b="1" dirty="0">
                          <a:latin typeface="微軟正黑體" panose="020B0604030504040204" pitchFamily="34" charset="-120"/>
                          <a:ea typeface="微軟正黑體" panose="020B0604030504040204" pitchFamily="34" charset="-120"/>
                        </a:rPr>
                        <a:t>解題</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思考</a:t>
                      </a:r>
                    </a:p>
                  </a:txBody>
                  <a:tcPr marL="68580" marR="68580" marT="34290" marB="34290" anchor="ctr">
                    <a:solidFill>
                      <a:schemeClr val="accent2">
                        <a:lumMod val="40000"/>
                        <a:lumOff val="60000"/>
                      </a:schemeClr>
                    </a:solidFill>
                  </a:tcPr>
                </a:tc>
                <a:extLst>
                  <a:ext uri="{0D108BD9-81ED-4DB2-BD59-A6C34878D82A}">
                    <a16:rowId xmlns:a16="http://schemas.microsoft.com/office/drawing/2014/main" val="10001"/>
                  </a:ext>
                </a:extLst>
              </a:tr>
              <a:tr h="634155">
                <a:tc>
                  <a:txBody>
                    <a:bodyPr/>
                    <a:lstStyle/>
                    <a:p>
                      <a:pPr algn="ctr"/>
                      <a:r>
                        <a:rPr lang="en-US" altLang="zh-TW" sz="1500" b="1" dirty="0">
                          <a:latin typeface="Times New Roman" panose="02020603050405020304" pitchFamily="18" charset="0"/>
                          <a:cs typeface="Times New Roman" panose="02020603050405020304" pitchFamily="18" charset="0"/>
                        </a:rPr>
                        <a:t>90~100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p>
                  </a:txBody>
                  <a:tcPr marL="68580" marR="68580" marT="34290" marB="34290">
                    <a:solidFill>
                      <a:schemeClr val="accent2">
                        <a:lumMod val="40000"/>
                        <a:lumOff val="60000"/>
                      </a:schemeClr>
                    </a:solidFill>
                  </a:tcP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p>
                  </a:txBody>
                  <a:tcPr marL="68580" marR="68580" marT="34290" marB="34290">
                    <a:solidFill>
                      <a:schemeClr val="accent2">
                        <a:lumMod val="40000"/>
                        <a:lumOff val="60000"/>
                      </a:schemeClr>
                    </a:solidFill>
                  </a:tcP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p>
                  </a:txBody>
                  <a:tcPr marL="68580" marR="68580" marT="34290" marB="34290">
                    <a:solidFill>
                      <a:schemeClr val="accent2">
                        <a:lumMod val="40000"/>
                        <a:lumOff val="60000"/>
                      </a:schemeClr>
                    </a:solidFill>
                  </a:tcP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p>
                  </a:txBody>
                  <a:tcPr marL="68580" marR="68580" marT="34290" marB="34290">
                    <a:solidFill>
                      <a:schemeClr val="accent2">
                        <a:lumMod val="40000"/>
                        <a:lumOff val="60000"/>
                      </a:schemeClr>
                    </a:solidFill>
                  </a:tcPr>
                </a:tc>
                <a:extLst>
                  <a:ext uri="{0D108BD9-81ED-4DB2-BD59-A6C34878D82A}">
                    <a16:rowId xmlns:a16="http://schemas.microsoft.com/office/drawing/2014/main" val="10002"/>
                  </a:ext>
                </a:extLst>
              </a:tr>
              <a:tr h="407736">
                <a:tc>
                  <a:txBody>
                    <a:bodyPr/>
                    <a:lstStyle/>
                    <a:p>
                      <a:pPr algn="ctr"/>
                      <a:r>
                        <a:rPr lang="en-US" altLang="zh-TW" sz="1500" b="1" dirty="0">
                          <a:latin typeface="Times New Roman" panose="02020603050405020304" pitchFamily="18" charset="0"/>
                          <a:cs typeface="Times New Roman" panose="02020603050405020304" pitchFamily="18" charset="0"/>
                        </a:rPr>
                        <a:t>80~90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3"/>
                  </a:ext>
                </a:extLst>
              </a:tr>
              <a:tr h="407736">
                <a:tc>
                  <a:txBody>
                    <a:bodyPr/>
                    <a:lstStyle/>
                    <a:p>
                      <a:pPr algn="ctr"/>
                      <a:r>
                        <a:rPr lang="en-US" altLang="zh-TW" sz="1500" b="1" dirty="0">
                          <a:latin typeface="Times New Roman" panose="02020603050405020304" pitchFamily="18" charset="0"/>
                          <a:cs typeface="Times New Roman" panose="02020603050405020304" pitchFamily="18" charset="0"/>
                        </a:rPr>
                        <a:t>70~80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r>
                        <a:rPr lang="en-US" altLang="zh-TW" sz="1800" b="1" dirty="0">
                          <a:latin typeface="Times New Roman" panose="02020603050405020304" pitchFamily="18" charset="0"/>
                          <a:cs typeface="Times New Roman" panose="02020603050405020304" pitchFamily="18" charset="0"/>
                          <a:hlinkClick r:id="" action="ppaction://noaction"/>
                        </a:rPr>
                        <a:t>6.</a:t>
                      </a:r>
                      <a:r>
                        <a:rPr lang="en-US" altLang="zh-TW" sz="1800" b="1" baseline="0" dirty="0">
                          <a:latin typeface="Times New Roman" panose="02020603050405020304" pitchFamily="18" charset="0"/>
                          <a:cs typeface="Times New Roman" panose="02020603050405020304" pitchFamily="18" charset="0"/>
                          <a:hlinkClick r:id="" action="ppaction://noaction"/>
                        </a:rPr>
                        <a:t> </a:t>
                      </a: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latin typeface="Times New Roman" panose="02020603050405020304" pitchFamily="18" charset="0"/>
                          <a:cs typeface="Times New Roman" panose="02020603050405020304" pitchFamily="18" charset="0"/>
                          <a:hlinkClick r:id="" action="ppaction://noaction"/>
                        </a:rPr>
                        <a:t>11. 12. </a:t>
                      </a: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4"/>
                  </a:ext>
                </a:extLst>
              </a:tr>
              <a:tr h="407736">
                <a:tc>
                  <a:txBody>
                    <a:bodyPr/>
                    <a:lstStyle/>
                    <a:p>
                      <a:pPr algn="ctr"/>
                      <a:r>
                        <a:rPr lang="en-US" altLang="zh-TW" sz="1500" b="1" dirty="0">
                          <a:latin typeface="Times New Roman" panose="02020603050405020304" pitchFamily="18" charset="0"/>
                          <a:cs typeface="Times New Roman" panose="02020603050405020304" pitchFamily="18" charset="0"/>
                        </a:rPr>
                        <a:t>60~70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r>
                        <a:rPr lang="en-US" altLang="zh-TW" sz="1800" b="1" dirty="0">
                          <a:latin typeface="Times New Roman" panose="02020603050405020304" pitchFamily="18" charset="0"/>
                          <a:cs typeface="Times New Roman" panose="02020603050405020304" pitchFamily="18" charset="0"/>
                          <a:hlinkClick r:id="" action="ppaction://noaction"/>
                        </a:rPr>
                        <a:t>3.</a:t>
                      </a:r>
                      <a:r>
                        <a:rPr lang="en-US" altLang="zh-TW" sz="1800" b="1" dirty="0">
                          <a:latin typeface="Times New Roman" panose="02020603050405020304" pitchFamily="18" charset="0"/>
                          <a:cs typeface="Times New Roman" panose="02020603050405020304" pitchFamily="18" charset="0"/>
                        </a:rPr>
                        <a:t> </a:t>
                      </a:r>
                      <a:r>
                        <a:rPr lang="en-US" altLang="zh-TW" sz="1800" b="1" dirty="0">
                          <a:latin typeface="Times New Roman" panose="02020603050405020304" pitchFamily="18" charset="0"/>
                          <a:cs typeface="Times New Roman" panose="02020603050405020304" pitchFamily="18" charset="0"/>
                          <a:hlinkClick r:id="" action="ppaction://noaction"/>
                        </a:rPr>
                        <a:t>9.</a:t>
                      </a:r>
                      <a:r>
                        <a:rPr lang="en-US" altLang="zh-TW" sz="1800" b="1" dirty="0">
                          <a:latin typeface="Times New Roman" panose="02020603050405020304" pitchFamily="18" charset="0"/>
                          <a:cs typeface="Times New Roman" panose="02020603050405020304" pitchFamily="18" charset="0"/>
                        </a:rPr>
                        <a:t> </a:t>
                      </a: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r>
                        <a:rPr lang="en-US" altLang="zh-TW" sz="1800" b="1" dirty="0">
                          <a:latin typeface="Times New Roman" panose="02020603050405020304" pitchFamily="18" charset="0"/>
                          <a:cs typeface="Times New Roman" panose="02020603050405020304" pitchFamily="18" charset="0"/>
                          <a:hlinkClick r:id="" action="ppaction://noaction"/>
                        </a:rPr>
                        <a:t>16.</a:t>
                      </a: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latin typeface="Times New Roman" panose="02020603050405020304" pitchFamily="18" charset="0"/>
                          <a:cs typeface="Times New Roman" panose="02020603050405020304" pitchFamily="18" charset="0"/>
                          <a:hlinkClick r:id="" action="ppaction://noaction"/>
                        </a:rPr>
                        <a:t>18.</a:t>
                      </a:r>
                      <a:r>
                        <a:rPr lang="en-US" altLang="zh-TW" sz="1800" b="1" dirty="0">
                          <a:latin typeface="Times New Roman" panose="02020603050405020304" pitchFamily="18" charset="0"/>
                          <a:cs typeface="Times New Roman" panose="02020603050405020304" pitchFamily="18" charset="0"/>
                        </a:rPr>
                        <a:t> </a:t>
                      </a:r>
                      <a:r>
                        <a:rPr lang="en-US" altLang="zh-TW" sz="1800" b="1" dirty="0">
                          <a:latin typeface="Times New Roman" panose="02020603050405020304" pitchFamily="18" charset="0"/>
                          <a:cs typeface="Times New Roman" panose="02020603050405020304" pitchFamily="18" charset="0"/>
                          <a:hlinkClick r:id="" action="ppaction://noaction"/>
                        </a:rPr>
                        <a:t>20.</a:t>
                      </a:r>
                      <a:r>
                        <a:rPr lang="en-US" altLang="zh-TW" sz="1800" b="1" dirty="0">
                          <a:latin typeface="Times New Roman" panose="02020603050405020304" pitchFamily="18" charset="0"/>
                          <a:cs typeface="Times New Roman" panose="02020603050405020304" pitchFamily="18" charset="0"/>
                        </a:rPr>
                        <a:t> </a:t>
                      </a: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r>
                        <a:rPr lang="en-US" altLang="zh-TW" sz="1800" b="1" dirty="0">
                          <a:latin typeface="Times New Roman" panose="02020603050405020304" pitchFamily="18" charset="0"/>
                          <a:cs typeface="Times New Roman" panose="02020603050405020304" pitchFamily="18" charset="0"/>
                          <a:hlinkClick r:id="" action="ppaction://noaction"/>
                        </a:rPr>
                        <a:t>24.</a:t>
                      </a: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5"/>
                  </a:ext>
                </a:extLst>
              </a:tr>
              <a:tr h="407736">
                <a:tc>
                  <a:txBody>
                    <a:bodyPr/>
                    <a:lstStyle/>
                    <a:p>
                      <a:pPr algn="ctr"/>
                      <a:r>
                        <a:rPr lang="en-US" altLang="zh-TW" sz="1500" b="1" dirty="0">
                          <a:latin typeface="Times New Roman" panose="02020603050405020304" pitchFamily="18" charset="0"/>
                          <a:cs typeface="Times New Roman" panose="02020603050405020304" pitchFamily="18" charset="0"/>
                        </a:rPr>
                        <a:t>50~60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1.</a:t>
                      </a:r>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2.</a:t>
                      </a:r>
                      <a:r>
                        <a:rPr lang="en-US" altLang="zh-TW" sz="1800" b="1" dirty="0">
                          <a:solidFill>
                            <a:srgbClr val="1302F4"/>
                          </a:solidFill>
                          <a:latin typeface="Times New Roman" panose="02020603050405020304" pitchFamily="18" charset="0"/>
                          <a:cs typeface="Times New Roman" panose="02020603050405020304" pitchFamily="18" charset="0"/>
                        </a:rPr>
                        <a:t> </a:t>
                      </a:r>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5.</a:t>
                      </a:r>
                      <a:r>
                        <a:rPr lang="en-US" altLang="zh-TW" sz="1800" b="1" dirty="0">
                          <a:solidFill>
                            <a:srgbClr val="1302F4"/>
                          </a:solidFill>
                          <a:latin typeface="Times New Roman" panose="02020603050405020304" pitchFamily="18" charset="0"/>
                          <a:cs typeface="Times New Roman" panose="02020603050405020304" pitchFamily="18" charset="0"/>
                        </a:rPr>
                        <a:t> </a:t>
                      </a:r>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7. </a:t>
                      </a:r>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en-US" altLang="zh-TW"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17.</a:t>
                      </a:r>
                      <a:r>
                        <a:rPr lang="en-US" altLang="zh-TW" sz="1800" b="1" dirty="0">
                          <a:solidFill>
                            <a:srgbClr val="1302F4"/>
                          </a:solidFill>
                          <a:latin typeface="Times New Roman" panose="02020603050405020304" pitchFamily="18" charset="0"/>
                          <a:cs typeface="Times New Roman" panose="02020603050405020304" pitchFamily="18" charset="0"/>
                        </a:rPr>
                        <a:t> </a:t>
                      </a:r>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19.</a:t>
                      </a:r>
                      <a:r>
                        <a:rPr lang="en-US" altLang="zh-TW" sz="1800" b="1" dirty="0">
                          <a:solidFill>
                            <a:srgbClr val="1302F4"/>
                          </a:solidFill>
                          <a:latin typeface="Times New Roman" panose="02020603050405020304" pitchFamily="18" charset="0"/>
                          <a:cs typeface="Times New Roman" panose="02020603050405020304" pitchFamily="18" charset="0"/>
                        </a:rPr>
                        <a:t> </a:t>
                      </a:r>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latin typeface="Times New Roman" panose="02020603050405020304" pitchFamily="18" charset="0"/>
                          <a:cs typeface="Times New Roman" panose="02020603050405020304" pitchFamily="18" charset="0"/>
                          <a:hlinkClick r:id="" action="ppaction://noaction"/>
                        </a:rPr>
                        <a:t>22.</a:t>
                      </a: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6"/>
                  </a:ext>
                </a:extLst>
              </a:tr>
              <a:tr h="407736">
                <a:tc>
                  <a:txBody>
                    <a:bodyPr/>
                    <a:lstStyle/>
                    <a:p>
                      <a:pPr algn="ctr"/>
                      <a:r>
                        <a:rPr lang="en-US" altLang="zh-TW" sz="1500" b="1" dirty="0">
                          <a:latin typeface="Times New Roman" panose="02020603050405020304" pitchFamily="18" charset="0"/>
                          <a:cs typeface="Times New Roman" panose="02020603050405020304" pitchFamily="18" charset="0"/>
                        </a:rPr>
                        <a:t>40~50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14.</a:t>
                      </a:r>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4.</a:t>
                      </a:r>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21.</a:t>
                      </a:r>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r>
                        <a:rPr lang="en-US" altLang="zh-TW" sz="1800" b="1" dirty="0">
                          <a:solidFill>
                            <a:srgbClr val="1302F4"/>
                          </a:solidFill>
                          <a:latin typeface="Times New Roman" panose="02020603050405020304" pitchFamily="18" charset="0"/>
                          <a:cs typeface="Times New Roman" panose="02020603050405020304" pitchFamily="18" charset="0"/>
                          <a:hlinkClick r:id="" action="ppaction://noaction"/>
                        </a:rPr>
                        <a:t>25. </a:t>
                      </a:r>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7"/>
                  </a:ext>
                </a:extLst>
              </a:tr>
              <a:tr h="407736">
                <a:tc>
                  <a:txBody>
                    <a:bodyPr/>
                    <a:lstStyle/>
                    <a:p>
                      <a:pPr marL="0" algn="ctr" defTabSz="914400" rtl="0" eaLnBrk="1" latinLnBrk="0" hangingPunct="1"/>
                      <a:r>
                        <a:rPr lang="en-US" altLang="zh-TW" sz="1500" b="1" kern="1200" dirty="0">
                          <a:solidFill>
                            <a:schemeClr val="dk1"/>
                          </a:solidFill>
                          <a:latin typeface="Times New Roman" panose="02020603050405020304" pitchFamily="18" charset="0"/>
                          <a:ea typeface="+mn-ea"/>
                          <a:cs typeface="Times New Roman" panose="02020603050405020304" pitchFamily="18" charset="0"/>
                        </a:rPr>
                        <a:t>30~40</a:t>
                      </a:r>
                      <a:endParaRPr lang="zh-TW" altLang="en-US" sz="15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r>
                        <a:rPr lang="en-US" altLang="zh-TW" sz="1800" b="1" dirty="0">
                          <a:latin typeface="Times New Roman" panose="02020603050405020304" pitchFamily="18" charset="0"/>
                          <a:cs typeface="Times New Roman" panose="02020603050405020304" pitchFamily="18" charset="0"/>
                          <a:hlinkClick r:id="" action="ppaction://noaction"/>
                        </a:rPr>
                        <a:t>10.</a:t>
                      </a:r>
                      <a:r>
                        <a:rPr lang="en-US" altLang="zh-TW" sz="1800" b="1" baseline="0" dirty="0">
                          <a:latin typeface="Times New Roman" panose="02020603050405020304" pitchFamily="18" charset="0"/>
                          <a:cs typeface="Times New Roman" panose="02020603050405020304" pitchFamily="18" charset="0"/>
                          <a:hlinkClick r:id="" action="ppaction://noaction"/>
                        </a:rPr>
                        <a:t> </a:t>
                      </a: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r>
                        <a:rPr lang="en-US" altLang="zh-TW" sz="1800" b="1" dirty="0">
                          <a:latin typeface="Times New Roman" panose="02020603050405020304" pitchFamily="18" charset="0"/>
                          <a:cs typeface="Times New Roman" panose="02020603050405020304" pitchFamily="18" charset="0"/>
                          <a:hlinkClick r:id="" action="ppaction://noaction"/>
                        </a:rPr>
                        <a:t>15.</a:t>
                      </a: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8"/>
                  </a:ext>
                </a:extLst>
              </a:tr>
              <a:tr h="407736">
                <a:tc>
                  <a:txBody>
                    <a:bodyPr/>
                    <a:lstStyle/>
                    <a:p>
                      <a:pPr marL="0" algn="ctr" defTabSz="914400" rtl="0" eaLnBrk="1" latinLnBrk="0" hangingPunct="1"/>
                      <a:r>
                        <a:rPr lang="en-US" altLang="zh-TW" sz="1500" b="1" kern="1200" dirty="0">
                          <a:solidFill>
                            <a:schemeClr val="dk1"/>
                          </a:solidFill>
                          <a:latin typeface="Times New Roman" panose="02020603050405020304" pitchFamily="18" charset="0"/>
                          <a:ea typeface="+mn-ea"/>
                          <a:cs typeface="Times New Roman" panose="02020603050405020304" pitchFamily="18" charset="0"/>
                        </a:rPr>
                        <a:t>20~30</a:t>
                      </a:r>
                      <a:endParaRPr lang="zh-TW" altLang="en-US" sz="15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r>
                        <a:rPr lang="en-US" altLang="zh-TW" sz="1800" b="1" dirty="0">
                          <a:hlinkClick r:id="" action="ppaction://noaction"/>
                        </a:rPr>
                        <a:t>13.</a:t>
                      </a:r>
                      <a:endParaRPr lang="zh-TW" altLang="en-US" sz="1800" b="1" dirty="0"/>
                    </a:p>
                  </a:txBody>
                  <a:tcPr marL="68580" marR="68580" marT="34290" marB="34290">
                    <a:solidFill>
                      <a:schemeClr val="accent4">
                        <a:lumMod val="40000"/>
                        <a:lumOff val="60000"/>
                      </a:schemeClr>
                    </a:solidFill>
                  </a:tcPr>
                </a:tc>
                <a:tc>
                  <a:txBody>
                    <a:bodyPr/>
                    <a:lstStyle/>
                    <a:p>
                      <a:r>
                        <a:rPr lang="en-US" altLang="zh-TW" sz="1800" b="1" dirty="0">
                          <a:hlinkClick r:id="" action="ppaction://noaction"/>
                        </a:rPr>
                        <a:t>8. </a:t>
                      </a:r>
                      <a:endParaRPr lang="zh-TW" altLang="en-US" sz="1800" b="1" dirty="0"/>
                    </a:p>
                  </a:txBody>
                  <a:tcPr marL="68580" marR="68580" marT="34290" marB="34290">
                    <a:solidFill>
                      <a:schemeClr val="accent2">
                        <a:lumMod val="40000"/>
                        <a:lumOff val="60000"/>
                      </a:schemeClr>
                    </a:solidFill>
                  </a:tcP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endParaRPr lang="zh-TW" altLang="en-US" sz="1800" b="1" dirty="0"/>
                    </a:p>
                  </a:txBody>
                  <a:tcPr marL="68580" marR="68580" marT="34290" marB="34290">
                    <a:solidFill>
                      <a:schemeClr val="accent5">
                        <a:lumMod val="40000"/>
                        <a:lumOff val="60000"/>
                      </a:schemeClr>
                    </a:solidFill>
                  </a:tcPr>
                </a:tc>
                <a:tc>
                  <a:txBody>
                    <a:bodyPr/>
                    <a:lstStyle/>
                    <a:p>
                      <a:r>
                        <a:rPr lang="en-US" altLang="zh-TW" sz="1800" b="1" dirty="0">
                          <a:hlinkClick r:id="rId2" action="ppaction://hlinksldjump"/>
                        </a:rPr>
                        <a:t>23. </a:t>
                      </a:r>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p>
                  </a:txBody>
                  <a:tcPr marL="68580" marR="68580" marT="34290" marB="34290">
                    <a:solidFill>
                      <a:schemeClr val="accent2">
                        <a:lumMod val="40000"/>
                        <a:lumOff val="60000"/>
                      </a:schemeClr>
                    </a:solidFill>
                  </a:tcPr>
                </a:tc>
                <a:extLst>
                  <a:ext uri="{0D108BD9-81ED-4DB2-BD59-A6C34878D82A}">
                    <a16:rowId xmlns:a16="http://schemas.microsoft.com/office/drawing/2014/main" val="10009"/>
                  </a:ext>
                </a:extLst>
              </a:tr>
              <a:tr h="407736">
                <a:tc>
                  <a:txBody>
                    <a:bodyPr/>
                    <a:lstStyle/>
                    <a:p>
                      <a:pPr marL="0" algn="ctr" defTabSz="914400" rtl="0" eaLnBrk="1" latinLnBrk="0" hangingPunct="1"/>
                      <a:r>
                        <a:rPr lang="en-US" altLang="zh-TW" sz="1500" b="1" kern="1200" dirty="0">
                          <a:solidFill>
                            <a:schemeClr val="dk1"/>
                          </a:solidFill>
                          <a:latin typeface="Times New Roman" panose="02020603050405020304" pitchFamily="18" charset="0"/>
                          <a:ea typeface="+mn-ea"/>
                          <a:cs typeface="Times New Roman" panose="02020603050405020304" pitchFamily="18" charset="0"/>
                        </a:rPr>
                        <a:t>10~20</a:t>
                      </a:r>
                      <a:endParaRPr lang="zh-TW" altLang="en-US" sz="15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a:p>
                  </a:txBody>
                  <a:tcPr marL="68580" marR="68580" marT="34290" marB="34290">
                    <a:solidFill>
                      <a:schemeClr val="accent2">
                        <a:lumMod val="40000"/>
                        <a:lumOff val="60000"/>
                      </a:schemeClr>
                    </a:solidFill>
                  </a:tcP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p>
                  </a:txBody>
                  <a:tcPr marL="68580" marR="68580" marT="34290" marB="34290">
                    <a:solidFill>
                      <a:schemeClr val="accent2">
                        <a:lumMod val="40000"/>
                        <a:lumOff val="60000"/>
                      </a:schemeClr>
                    </a:solidFill>
                  </a:tcP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p>
                  </a:txBody>
                  <a:tcPr marL="68580" marR="68580" marT="34290" marB="34290">
                    <a:solidFill>
                      <a:schemeClr val="accent2">
                        <a:lumMod val="40000"/>
                        <a:lumOff val="60000"/>
                      </a:schemeClr>
                    </a:solidFill>
                  </a:tcPr>
                </a:tc>
                <a:tc>
                  <a:txBody>
                    <a:bodyPr/>
                    <a:lstStyle/>
                    <a:p>
                      <a:endParaRPr lang="zh-TW" altLang="en-US" sz="1800" b="1" dirty="0"/>
                    </a:p>
                  </a:txBody>
                  <a:tcPr marL="68580" marR="68580" marT="34290" marB="34290">
                    <a:solidFill>
                      <a:schemeClr val="accent5">
                        <a:lumMod val="40000"/>
                        <a:lumOff val="60000"/>
                      </a:schemeClr>
                    </a:solidFill>
                  </a:tcPr>
                </a:tc>
                <a:tc>
                  <a:txBody>
                    <a:bodyPr/>
                    <a:lstStyle/>
                    <a:p>
                      <a:endParaRPr lang="zh-TW" altLang="en-US" sz="1800" b="1" dirty="0"/>
                    </a:p>
                  </a:txBody>
                  <a:tcPr marL="68580" marR="68580" marT="34290" marB="34290">
                    <a:solidFill>
                      <a:schemeClr val="accent4">
                        <a:lumMod val="40000"/>
                        <a:lumOff val="60000"/>
                      </a:schemeClr>
                    </a:solidFill>
                  </a:tcPr>
                </a:tc>
                <a:tc>
                  <a:txBody>
                    <a:bodyPr/>
                    <a:lstStyle/>
                    <a:p>
                      <a:endParaRPr lang="zh-TW" altLang="en-US" sz="1800" b="1" dirty="0"/>
                    </a:p>
                  </a:txBody>
                  <a:tcPr marL="68580" marR="68580" marT="34290" marB="34290">
                    <a:solidFill>
                      <a:schemeClr val="accent2">
                        <a:lumMod val="40000"/>
                        <a:lumOff val="60000"/>
                      </a:schemeClr>
                    </a:solidFill>
                  </a:tcPr>
                </a:tc>
                <a:extLst>
                  <a:ext uri="{0D108BD9-81ED-4DB2-BD59-A6C34878D82A}">
                    <a16:rowId xmlns:a16="http://schemas.microsoft.com/office/drawing/2014/main" val="10010"/>
                  </a:ext>
                </a:extLst>
              </a:tr>
              <a:tr h="407736">
                <a:tc>
                  <a:txBody>
                    <a:bodyPr/>
                    <a:lstStyle/>
                    <a:p>
                      <a:pPr marL="0" algn="ctr" defTabSz="914400" rtl="0" eaLnBrk="1" latinLnBrk="0" hangingPunct="1"/>
                      <a:r>
                        <a:rPr lang="en-US" altLang="zh-TW" sz="1500" b="1" kern="1200" dirty="0">
                          <a:solidFill>
                            <a:schemeClr val="dk1"/>
                          </a:solidFill>
                          <a:latin typeface="Times New Roman" panose="02020603050405020304" pitchFamily="18" charset="0"/>
                          <a:ea typeface="+mn-ea"/>
                          <a:cs typeface="Times New Roman" panose="02020603050405020304" pitchFamily="18" charset="0"/>
                        </a:rPr>
                        <a:t>0~10</a:t>
                      </a:r>
                      <a:endParaRPr lang="zh-TW" altLang="en-US" sz="15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tc>
                <a:tc>
                  <a:txBody>
                    <a:bodyPr/>
                    <a:lstStyle/>
                    <a:p>
                      <a:endParaRPr lang="zh-TW" altLang="en-US" sz="1800" dirty="0"/>
                    </a:p>
                  </a:txBody>
                  <a:tcPr marL="68580" marR="68580" marT="34290" marB="34290">
                    <a:solidFill>
                      <a:schemeClr val="accent5">
                        <a:lumMod val="40000"/>
                        <a:lumOff val="60000"/>
                      </a:schemeClr>
                    </a:solidFill>
                  </a:tcPr>
                </a:tc>
                <a:tc>
                  <a:txBody>
                    <a:bodyPr/>
                    <a:lstStyle/>
                    <a:p>
                      <a:endParaRPr lang="zh-TW" altLang="en-US" sz="1800" dirty="0"/>
                    </a:p>
                  </a:txBody>
                  <a:tcPr marL="68580" marR="68580" marT="34290" marB="34290">
                    <a:solidFill>
                      <a:schemeClr val="accent4">
                        <a:lumMod val="40000"/>
                        <a:lumOff val="60000"/>
                      </a:schemeClr>
                    </a:solidFill>
                  </a:tcPr>
                </a:tc>
                <a:tc>
                  <a:txBody>
                    <a:bodyPr/>
                    <a:lstStyle/>
                    <a:p>
                      <a:endParaRPr lang="zh-TW" altLang="en-US" sz="1800" dirty="0"/>
                    </a:p>
                  </a:txBody>
                  <a:tcPr marL="68580" marR="68580" marT="34290" marB="34290">
                    <a:solidFill>
                      <a:schemeClr val="accent2">
                        <a:lumMod val="40000"/>
                        <a:lumOff val="60000"/>
                      </a:schemeClr>
                    </a:solidFill>
                  </a:tcPr>
                </a:tc>
                <a:tc>
                  <a:txBody>
                    <a:bodyPr/>
                    <a:lstStyle/>
                    <a:p>
                      <a:endParaRPr lang="zh-TW" altLang="en-US" sz="1800" dirty="0"/>
                    </a:p>
                  </a:txBody>
                  <a:tcPr marL="68580" marR="68580" marT="34290" marB="34290">
                    <a:solidFill>
                      <a:schemeClr val="accent5">
                        <a:lumMod val="40000"/>
                        <a:lumOff val="60000"/>
                      </a:schemeClr>
                    </a:solidFill>
                  </a:tcPr>
                </a:tc>
                <a:tc>
                  <a:txBody>
                    <a:bodyPr/>
                    <a:lstStyle/>
                    <a:p>
                      <a:endParaRPr lang="zh-TW" altLang="en-US" sz="1800" dirty="0"/>
                    </a:p>
                  </a:txBody>
                  <a:tcPr marL="68580" marR="68580" marT="34290" marB="34290">
                    <a:solidFill>
                      <a:schemeClr val="accent4">
                        <a:lumMod val="40000"/>
                        <a:lumOff val="60000"/>
                      </a:schemeClr>
                    </a:solidFill>
                  </a:tcPr>
                </a:tc>
                <a:tc>
                  <a:txBody>
                    <a:bodyPr/>
                    <a:lstStyle/>
                    <a:p>
                      <a:endParaRPr lang="zh-TW" altLang="en-US" sz="1800" dirty="0"/>
                    </a:p>
                  </a:txBody>
                  <a:tcPr marL="68580" marR="68580" marT="34290" marB="34290">
                    <a:solidFill>
                      <a:schemeClr val="accent2">
                        <a:lumMod val="40000"/>
                        <a:lumOff val="60000"/>
                      </a:schemeClr>
                    </a:solidFill>
                  </a:tcPr>
                </a:tc>
                <a:tc>
                  <a:txBody>
                    <a:bodyPr/>
                    <a:lstStyle/>
                    <a:p>
                      <a:endParaRPr lang="zh-TW" altLang="en-US" sz="1800" dirty="0"/>
                    </a:p>
                  </a:txBody>
                  <a:tcPr marL="68580" marR="68580" marT="34290" marB="34290">
                    <a:solidFill>
                      <a:schemeClr val="accent5">
                        <a:lumMod val="40000"/>
                        <a:lumOff val="60000"/>
                      </a:schemeClr>
                    </a:solidFill>
                  </a:tcPr>
                </a:tc>
                <a:tc>
                  <a:txBody>
                    <a:bodyPr/>
                    <a:lstStyle/>
                    <a:p>
                      <a:endParaRPr lang="zh-TW" altLang="en-US" sz="1800" dirty="0"/>
                    </a:p>
                  </a:txBody>
                  <a:tcPr marL="68580" marR="68580" marT="34290" marB="34290">
                    <a:solidFill>
                      <a:schemeClr val="accent4">
                        <a:lumMod val="40000"/>
                        <a:lumOff val="60000"/>
                      </a:schemeClr>
                    </a:solidFill>
                  </a:tcPr>
                </a:tc>
                <a:tc>
                  <a:txBody>
                    <a:bodyPr/>
                    <a:lstStyle/>
                    <a:p>
                      <a:endParaRPr lang="zh-TW" altLang="en-US" sz="1800" dirty="0"/>
                    </a:p>
                  </a:txBody>
                  <a:tcPr marL="68580" marR="68580" marT="34290" marB="34290">
                    <a:solidFill>
                      <a:schemeClr val="accent2">
                        <a:lumMod val="40000"/>
                        <a:lumOff val="60000"/>
                      </a:schemeClr>
                    </a:solidFill>
                  </a:tcPr>
                </a:tc>
                <a:tc>
                  <a:txBody>
                    <a:bodyPr/>
                    <a:lstStyle/>
                    <a:p>
                      <a:endParaRPr lang="zh-TW" altLang="en-US" sz="1800" dirty="0"/>
                    </a:p>
                  </a:txBody>
                  <a:tcPr marL="68580" marR="68580" marT="34290" marB="34290">
                    <a:solidFill>
                      <a:schemeClr val="accent5">
                        <a:lumMod val="40000"/>
                        <a:lumOff val="60000"/>
                      </a:schemeClr>
                    </a:solidFill>
                  </a:tcPr>
                </a:tc>
                <a:tc>
                  <a:txBody>
                    <a:bodyPr/>
                    <a:lstStyle/>
                    <a:p>
                      <a:endParaRPr lang="zh-TW" altLang="en-US" sz="1800" dirty="0"/>
                    </a:p>
                  </a:txBody>
                  <a:tcPr marL="68580" marR="68580" marT="34290" marB="34290">
                    <a:solidFill>
                      <a:schemeClr val="accent4">
                        <a:lumMod val="40000"/>
                        <a:lumOff val="60000"/>
                      </a:schemeClr>
                    </a:solidFill>
                  </a:tcPr>
                </a:tc>
                <a:tc>
                  <a:txBody>
                    <a:bodyPr/>
                    <a:lstStyle/>
                    <a:p>
                      <a:endParaRPr lang="zh-TW" altLang="en-US" sz="1800" dirty="0"/>
                    </a:p>
                  </a:txBody>
                  <a:tcPr marL="68580" marR="68580" marT="34290" marB="34290">
                    <a:solidFill>
                      <a:schemeClr val="accent2">
                        <a:lumMod val="40000"/>
                        <a:lumOff val="60000"/>
                      </a:schemeClr>
                    </a:solidFill>
                  </a:tcPr>
                </a:tc>
                <a:extLst>
                  <a:ext uri="{0D108BD9-81ED-4DB2-BD59-A6C34878D82A}">
                    <a16:rowId xmlns:a16="http://schemas.microsoft.com/office/drawing/2014/main" val="10011"/>
                  </a:ext>
                </a:extLst>
              </a:tr>
            </a:tbl>
          </a:graphicData>
        </a:graphic>
      </p:graphicFrame>
      <p:cxnSp>
        <p:nvCxnSpPr>
          <p:cNvPr id="5" name="直線接點 4"/>
          <p:cNvCxnSpPr/>
          <p:nvPr/>
        </p:nvCxnSpPr>
        <p:spPr>
          <a:xfrm>
            <a:off x="1616466" y="3893437"/>
            <a:ext cx="8907694" cy="7706"/>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2377014" y="3901144"/>
            <a:ext cx="8200369" cy="2008377"/>
          </a:xfrm>
          <a:prstGeom prst="rect">
            <a:avLst/>
          </a:prstGeom>
          <a:solidFill>
            <a:srgbClr val="0070C0">
              <a:alpha val="3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zh-TW" altLang="en-US"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rPr>
              <a:t>有 </a:t>
            </a:r>
            <a:r>
              <a:rPr lang="en-US" altLang="zh-TW"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rPr>
              <a:t>16 </a:t>
            </a:r>
            <a:r>
              <a:rPr lang="zh-TW" altLang="en-US"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rPr>
              <a:t>道題目通過率未達 </a:t>
            </a:r>
            <a:r>
              <a:rPr lang="en-US" altLang="zh-TW"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rPr>
              <a:t>60%</a:t>
            </a:r>
            <a:endParaRPr lang="zh-TW" altLang="en-US" sz="3300" b="1" dirty="0">
              <a:solidFill>
                <a:srgbClr val="FF0000"/>
              </a:solidFill>
              <a:latin typeface="Times New Roman" panose="02020603050405020304" pitchFamily="18" charset="0"/>
              <a:ea typeface="新細明體" panose="02020500000000000000" pitchFamily="18" charset="-120"/>
              <a:cs typeface="Times New Roman" panose="02020603050405020304" pitchFamily="18" charset="0"/>
            </a:endParaRPr>
          </a:p>
        </p:txBody>
      </p:sp>
      <p:sp>
        <p:nvSpPr>
          <p:cNvPr id="7" name="文字方塊 6">
            <a:extLst>
              <a:ext uri="{FF2B5EF4-FFF2-40B4-BE49-F238E27FC236}">
                <a16:creationId xmlns:a16="http://schemas.microsoft.com/office/drawing/2014/main" id="{36068D02-7890-4596-ACD7-C7A38C26C45A}"/>
              </a:ext>
            </a:extLst>
          </p:cNvPr>
          <p:cNvSpPr txBox="1"/>
          <p:nvPr/>
        </p:nvSpPr>
        <p:spPr>
          <a:xfrm>
            <a:off x="7658101" y="6439382"/>
            <a:ext cx="4533899" cy="369332"/>
          </a:xfrm>
          <a:prstGeom prst="rect">
            <a:avLst/>
          </a:prstGeom>
          <a:noFill/>
        </p:spPr>
        <p:txBody>
          <a:bodyPr wrap="square">
            <a:spAutoFit/>
          </a:bodyPr>
          <a:lstStyle/>
          <a:p>
            <a:pPr marL="0" indent="0" defTabSz="685800" fontAlgn="auto">
              <a:spcBef>
                <a:spcPts val="750"/>
              </a:spcBef>
              <a:spcAft>
                <a:spcPts val="0"/>
              </a:spcAft>
              <a:buNone/>
              <a:defRPr/>
            </a:pPr>
            <a:r>
              <a:rPr lang="zh-TW" altLang="en-US" sz="1800" b="1" dirty="0">
                <a:solidFill>
                  <a:srgbClr val="A5A5A5">
                    <a:lumMod val="50000"/>
                  </a:srgbClr>
                </a:solidFill>
                <a:latin typeface="微軟正黑體" pitchFamily="34" charset="-120"/>
                <a:ea typeface="微軟正黑體" pitchFamily="34" charset="-120"/>
              </a:rPr>
              <a:t>陳致澄  教授    國立臺南大學  應用數學系</a:t>
            </a:r>
            <a:endParaRPr lang="en-US" altLang="zh-TW" sz="1800" b="1" dirty="0">
              <a:solidFill>
                <a:srgbClr val="A5A5A5">
                  <a:lumMod val="50000"/>
                </a:srgbClr>
              </a:solidFill>
              <a:latin typeface="微軟正黑體" pitchFamily="34" charset="-120"/>
              <a:ea typeface="微軟正黑體" pitchFamily="34" charset="-120"/>
            </a:endParaRPr>
          </a:p>
        </p:txBody>
      </p:sp>
    </p:spTree>
    <p:extLst>
      <p:ext uri="{BB962C8B-B14F-4D97-AF65-F5344CB8AC3E}">
        <p14:creationId xmlns:p14="http://schemas.microsoft.com/office/powerpoint/2010/main" val="319304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 name="表格 25"/>
          <p:cNvGraphicFramePr>
            <a:graphicFrameLocks noGrp="1"/>
          </p:cNvGraphicFramePr>
          <p:nvPr/>
        </p:nvGraphicFramePr>
        <p:xfrm>
          <a:off x="415914" y="1585256"/>
          <a:ext cx="10884885" cy="4313597"/>
        </p:xfrm>
        <a:graphic>
          <a:graphicData uri="http://schemas.openxmlformats.org/drawingml/2006/table">
            <a:tbl>
              <a:tblPr>
                <a:tableStyleId>{5940675A-B579-460E-94D1-54222C63F5DA}</a:tableStyleId>
              </a:tblPr>
              <a:tblGrid>
                <a:gridCol w="694589">
                  <a:extLst>
                    <a:ext uri="{9D8B030D-6E8A-4147-A177-3AD203B41FA5}">
                      <a16:colId xmlns:a16="http://schemas.microsoft.com/office/drawing/2014/main" val="867998150"/>
                    </a:ext>
                  </a:extLst>
                </a:gridCol>
                <a:gridCol w="980007">
                  <a:extLst>
                    <a:ext uri="{9D8B030D-6E8A-4147-A177-3AD203B41FA5}">
                      <a16:colId xmlns:a16="http://schemas.microsoft.com/office/drawing/2014/main" val="3109233060"/>
                    </a:ext>
                  </a:extLst>
                </a:gridCol>
                <a:gridCol w="837299">
                  <a:extLst>
                    <a:ext uri="{9D8B030D-6E8A-4147-A177-3AD203B41FA5}">
                      <a16:colId xmlns:a16="http://schemas.microsoft.com/office/drawing/2014/main" val="1568380886"/>
                    </a:ext>
                  </a:extLst>
                </a:gridCol>
                <a:gridCol w="837299">
                  <a:extLst>
                    <a:ext uri="{9D8B030D-6E8A-4147-A177-3AD203B41FA5}">
                      <a16:colId xmlns:a16="http://schemas.microsoft.com/office/drawing/2014/main" val="1889336473"/>
                    </a:ext>
                  </a:extLst>
                </a:gridCol>
                <a:gridCol w="837299">
                  <a:extLst>
                    <a:ext uri="{9D8B030D-6E8A-4147-A177-3AD203B41FA5}">
                      <a16:colId xmlns:a16="http://schemas.microsoft.com/office/drawing/2014/main" val="2024924522"/>
                    </a:ext>
                  </a:extLst>
                </a:gridCol>
                <a:gridCol w="837299">
                  <a:extLst>
                    <a:ext uri="{9D8B030D-6E8A-4147-A177-3AD203B41FA5}">
                      <a16:colId xmlns:a16="http://schemas.microsoft.com/office/drawing/2014/main" val="3214649134"/>
                    </a:ext>
                  </a:extLst>
                </a:gridCol>
                <a:gridCol w="837299">
                  <a:extLst>
                    <a:ext uri="{9D8B030D-6E8A-4147-A177-3AD203B41FA5}">
                      <a16:colId xmlns:a16="http://schemas.microsoft.com/office/drawing/2014/main" val="759906730"/>
                    </a:ext>
                  </a:extLst>
                </a:gridCol>
                <a:gridCol w="837299">
                  <a:extLst>
                    <a:ext uri="{9D8B030D-6E8A-4147-A177-3AD203B41FA5}">
                      <a16:colId xmlns:a16="http://schemas.microsoft.com/office/drawing/2014/main" val="2690286360"/>
                    </a:ext>
                  </a:extLst>
                </a:gridCol>
                <a:gridCol w="837299">
                  <a:extLst>
                    <a:ext uri="{9D8B030D-6E8A-4147-A177-3AD203B41FA5}">
                      <a16:colId xmlns:a16="http://schemas.microsoft.com/office/drawing/2014/main" val="2336271325"/>
                    </a:ext>
                  </a:extLst>
                </a:gridCol>
                <a:gridCol w="837299">
                  <a:extLst>
                    <a:ext uri="{9D8B030D-6E8A-4147-A177-3AD203B41FA5}">
                      <a16:colId xmlns:a16="http://schemas.microsoft.com/office/drawing/2014/main" val="1751469111"/>
                    </a:ext>
                  </a:extLst>
                </a:gridCol>
                <a:gridCol w="837299">
                  <a:extLst>
                    <a:ext uri="{9D8B030D-6E8A-4147-A177-3AD203B41FA5}">
                      <a16:colId xmlns:a16="http://schemas.microsoft.com/office/drawing/2014/main" val="2751570357"/>
                    </a:ext>
                  </a:extLst>
                </a:gridCol>
                <a:gridCol w="837299">
                  <a:extLst>
                    <a:ext uri="{9D8B030D-6E8A-4147-A177-3AD203B41FA5}">
                      <a16:colId xmlns:a16="http://schemas.microsoft.com/office/drawing/2014/main" val="392118836"/>
                    </a:ext>
                  </a:extLst>
                </a:gridCol>
                <a:gridCol w="837299">
                  <a:extLst>
                    <a:ext uri="{9D8B030D-6E8A-4147-A177-3AD203B41FA5}">
                      <a16:colId xmlns:a16="http://schemas.microsoft.com/office/drawing/2014/main" val="3733248305"/>
                    </a:ext>
                  </a:extLst>
                </a:gridCol>
              </a:tblGrid>
              <a:tr h="253741">
                <a:tc rowSpan="2">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五</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grid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概念理解</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hMerge="1">
                  <a:txBody>
                    <a:bodyPr/>
                    <a:lstStyle/>
                    <a:p>
                      <a:endParaRPr lang="zh-TW" altLang="en-US"/>
                    </a:p>
                  </a:txBody>
                  <a:tcPr/>
                </a:tc>
                <a:tc hMerge="1">
                  <a:txBody>
                    <a:bodyPr/>
                    <a:lstStyle/>
                    <a:p>
                      <a:endParaRPr lang="zh-TW" altLang="en-US"/>
                    </a:p>
                  </a:txBody>
                  <a:tcPr/>
                </a:tc>
                <a:tc grid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程序執行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hMerge="1">
                  <a:txBody>
                    <a:bodyPr/>
                    <a:lstStyle/>
                    <a:p>
                      <a:endParaRPr lang="zh-TW" altLang="en-US"/>
                    </a:p>
                  </a:txBody>
                  <a:tcPr/>
                </a:tc>
                <a:tc hMerge="1">
                  <a:txBody>
                    <a:bodyPr/>
                    <a:lstStyle/>
                    <a:p>
                      <a:endParaRPr lang="zh-TW" altLang="en-US"/>
                    </a:p>
                  </a:txBody>
                  <a:tcPr/>
                </a:tc>
                <a:tc grid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解題思考</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hMerge="1">
                  <a:txBody>
                    <a:bodyPr/>
                    <a:lstStyle/>
                    <a:p>
                      <a:endParaRPr lang="zh-TW" altLang="en-US"/>
                    </a:p>
                  </a:txBody>
                  <a:tcPr/>
                </a:tc>
                <a:tc hMerge="1">
                  <a:txBody>
                    <a:bodyPr/>
                    <a:lstStyle/>
                    <a:p>
                      <a:endParaRPr lang="zh-TW" altLang="en-US"/>
                    </a:p>
                  </a:txBody>
                  <a:tcPr/>
                </a:tc>
                <a:tc rowSpan="2" grid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2" hMerge="1">
                  <a:txBody>
                    <a:bodyPr/>
                    <a:lstStyle/>
                    <a:p>
                      <a:endParaRPr lang="zh-TW" altLang="en-US"/>
                    </a:p>
                  </a:txBody>
                  <a:tcPr/>
                </a:tc>
                <a:tc rowSpan="2" hMerge="1">
                  <a:txBody>
                    <a:bodyPr/>
                    <a:lstStyle/>
                    <a:p>
                      <a:endParaRPr lang="zh-TW" altLang="en-US"/>
                    </a:p>
                  </a:txBody>
                  <a:tcPr/>
                </a:tc>
                <a:extLst>
                  <a:ext uri="{0D108BD9-81ED-4DB2-BD59-A6C34878D82A}">
                    <a16:rowId xmlns:a16="http://schemas.microsoft.com/office/drawing/2014/main" val="97809110"/>
                  </a:ext>
                </a:extLst>
              </a:tr>
              <a:tr h="253741">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gridSpan="3"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extLst>
                  <a:ext uri="{0D108BD9-81ED-4DB2-BD59-A6C34878D82A}">
                    <a16:rowId xmlns:a16="http://schemas.microsoft.com/office/drawing/2014/main" val="2463833434"/>
                  </a:ext>
                </a:extLst>
              </a:tr>
              <a:tr h="253741">
                <a:tc row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數與</a:t>
                      </a:r>
                      <a:endPar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計算</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1,10,13,14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2,3,4,5,7,8,9,</a:t>
                      </a:r>
                    </a:p>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11,12</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14</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1273043683"/>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0.92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3647737343"/>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138244262"/>
                  </a:ext>
                </a:extLst>
              </a:tr>
              <a:tr h="253741">
                <a:tc row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量與</a:t>
                      </a:r>
                      <a:endPar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實測</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15,16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3224944"/>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2275983908"/>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3065864438"/>
                  </a:ext>
                </a:extLst>
              </a:tr>
              <a:tr h="253741">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幾何</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17,18,19,20,21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6</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2755574737"/>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1354352429"/>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625752931"/>
                  </a:ext>
                </a:extLst>
              </a:tr>
              <a:tr h="253741">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代數</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23,25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0.60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3</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1424747718"/>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3752755036"/>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1984615849"/>
                  </a:ext>
                </a:extLst>
              </a:tr>
              <a:tr h="253741">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6</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6</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13</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25</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1641789514"/>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2110635616"/>
                  </a:ext>
                </a:extLst>
              </a:tr>
              <a:tr h="253741">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tc>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57" marR="9357" marT="7018" marB="0" anchor="ctr">
                    <a:solidFill>
                      <a:schemeClr val="bg1"/>
                    </a:solidFill>
                  </a:tcPr>
                </a:tc>
                <a:extLst>
                  <a:ext uri="{0D108BD9-81ED-4DB2-BD59-A6C34878D82A}">
                    <a16:rowId xmlns:a16="http://schemas.microsoft.com/office/drawing/2014/main" val="4096346759"/>
                  </a:ext>
                </a:extLst>
              </a:tr>
            </a:tbl>
          </a:graphicData>
        </a:graphic>
      </p:graphicFrame>
      <p:sp>
        <p:nvSpPr>
          <p:cNvPr id="5" name="標題 1"/>
          <p:cNvSpPr>
            <a:spLocks noGrp="1"/>
          </p:cNvSpPr>
          <p:nvPr>
            <p:ph type="title"/>
          </p:nvPr>
        </p:nvSpPr>
        <p:spPr>
          <a:xfrm>
            <a:off x="808965" y="356315"/>
            <a:ext cx="10574069" cy="583894"/>
          </a:xfrm>
        </p:spPr>
        <p:txBody>
          <a:bodyPr>
            <a:noAutofit/>
          </a:bodyPr>
          <a:lstStyle/>
          <a:p>
            <a:r>
              <a:rPr lang="zh-TW" altLang="en-US" b="1" baseline="-25000" dirty="0">
                <a:solidFill>
                  <a:srgbClr val="FF66CC"/>
                </a:solidFill>
                <a:latin typeface="微軟正黑體" pitchFamily="34" charset="-120"/>
                <a:ea typeface="微軟正黑體" pitchFamily="34" charset="-120"/>
              </a:rPr>
              <a:t>桃園市</a:t>
            </a:r>
            <a:r>
              <a:rPr lang="zh-TW" altLang="en-US" b="1" dirty="0">
                <a:latin typeface="微軟正黑體" pitchFamily="34" charset="-120"/>
                <a:ea typeface="微軟正黑體" pitchFamily="34" charset="-120"/>
              </a:rPr>
              <a:t>五年級</a:t>
            </a:r>
            <a:r>
              <a:rPr lang="zh-TW" altLang="en-US" b="1" dirty="0">
                <a:solidFill>
                  <a:srgbClr val="3333FF"/>
                </a:solidFill>
                <a:latin typeface="微軟正黑體" pitchFamily="34" charset="-120"/>
                <a:ea typeface="微軟正黑體" pitchFamily="34" charset="-120"/>
              </a:rPr>
              <a:t>數學</a:t>
            </a:r>
            <a:r>
              <a:rPr lang="en-US" altLang="zh-TW" b="1" dirty="0">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施測結果</a:t>
            </a:r>
            <a:r>
              <a:rPr lang="zh-TW" altLang="zh-TW" b="1" dirty="0">
                <a:latin typeface="微軟正黑體" pitchFamily="34" charset="-120"/>
                <a:ea typeface="微軟正黑體" pitchFamily="34" charset="-120"/>
              </a:rPr>
              <a:t>雙向細目表</a:t>
            </a:r>
            <a:endParaRPr lang="zh-TW" altLang="en-US" b="1" dirty="0">
              <a:latin typeface="微軟正黑體" pitchFamily="34" charset="-120"/>
              <a:ea typeface="微軟正黑體" pitchFamily="34" charset="-120"/>
            </a:endParaRPr>
          </a:p>
        </p:txBody>
      </p:sp>
      <p:grpSp>
        <p:nvGrpSpPr>
          <p:cNvPr id="8" name="群組 7"/>
          <p:cNvGrpSpPr/>
          <p:nvPr/>
        </p:nvGrpSpPr>
        <p:grpSpPr>
          <a:xfrm>
            <a:off x="1083391" y="1535344"/>
            <a:ext cx="5172968" cy="4371210"/>
            <a:chOff x="1083391" y="904125"/>
            <a:chExt cx="5172968" cy="5828280"/>
          </a:xfrm>
        </p:grpSpPr>
        <p:grpSp>
          <p:nvGrpSpPr>
            <p:cNvPr id="23" name="群組 22"/>
            <p:cNvGrpSpPr/>
            <p:nvPr/>
          </p:nvGrpSpPr>
          <p:grpSpPr>
            <a:xfrm>
              <a:off x="1083391" y="971746"/>
              <a:ext cx="2697499" cy="5760659"/>
              <a:chOff x="1278602" y="997667"/>
              <a:chExt cx="2473174" cy="5684442"/>
            </a:xfrm>
          </p:grpSpPr>
          <p:sp>
            <p:nvSpPr>
              <p:cNvPr id="6" name="矩形 5"/>
              <p:cNvSpPr/>
              <p:nvPr/>
            </p:nvSpPr>
            <p:spPr>
              <a:xfrm>
                <a:off x="1278602" y="997667"/>
                <a:ext cx="2471465" cy="5684442"/>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r>
                  <a:rPr lang="zh-TW" altLang="en-US" sz="2700" b="1" dirty="0">
                    <a:solidFill>
                      <a:srgbClr val="3333FF"/>
                    </a:solidFill>
                    <a:latin typeface="微軟正黑體" panose="020B0604030504040204" pitchFamily="34" charset="-120"/>
                    <a:ea typeface="微軟正黑體" panose="020B0604030504040204" pitchFamily="34" charset="-120"/>
                  </a:rPr>
                  <a:t>表現較佳</a:t>
                </a:r>
              </a:p>
            </p:txBody>
          </p:sp>
          <p:sp>
            <p:nvSpPr>
              <p:cNvPr id="7" name="矩形 6"/>
              <p:cNvSpPr/>
              <p:nvPr/>
            </p:nvSpPr>
            <p:spPr>
              <a:xfrm>
                <a:off x="2177337" y="5715512"/>
                <a:ext cx="1574439" cy="320714"/>
              </a:xfrm>
              <a:prstGeom prst="rect">
                <a:avLst/>
              </a:prstGeom>
              <a:no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endParaRPr lang="zh-TW" altLang="en-US" sz="1350">
                  <a:solidFill>
                    <a:prstClr val="white"/>
                  </a:solidFill>
                  <a:latin typeface="Calibri" panose="020F0502020204030204"/>
                  <a:ea typeface="新細明體" panose="02020500000000000000" pitchFamily="18" charset="-120"/>
                </a:endParaRPr>
              </a:p>
            </p:txBody>
          </p:sp>
        </p:grpSp>
        <p:grpSp>
          <p:nvGrpSpPr>
            <p:cNvPr id="4" name="群組 3"/>
            <p:cNvGrpSpPr/>
            <p:nvPr/>
          </p:nvGrpSpPr>
          <p:grpSpPr>
            <a:xfrm>
              <a:off x="3817949" y="904125"/>
              <a:ext cx="2438410" cy="5828279"/>
              <a:chOff x="3817949" y="904125"/>
              <a:chExt cx="2438410" cy="5828279"/>
            </a:xfrm>
          </p:grpSpPr>
          <p:sp>
            <p:nvSpPr>
              <p:cNvPr id="10" name="矩形 9"/>
              <p:cNvSpPr/>
              <p:nvPr/>
            </p:nvSpPr>
            <p:spPr>
              <a:xfrm>
                <a:off x="3817949" y="904125"/>
                <a:ext cx="2438410" cy="582827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r>
                  <a:rPr lang="zh-TW" altLang="en-US" sz="2700" b="1" dirty="0">
                    <a:solidFill>
                      <a:srgbClr val="FF0000"/>
                    </a:solidFill>
                    <a:latin typeface="微軟正黑體" panose="020B0604030504040204" pitchFamily="34" charset="-120"/>
                    <a:ea typeface="微軟正黑體" panose="020B0604030504040204" pitchFamily="34" charset="-120"/>
                  </a:rPr>
                  <a:t>表現較差</a:t>
                </a:r>
              </a:p>
            </p:txBody>
          </p:sp>
          <p:sp>
            <p:nvSpPr>
              <p:cNvPr id="11" name="矩形 10"/>
              <p:cNvSpPr/>
              <p:nvPr/>
            </p:nvSpPr>
            <p:spPr>
              <a:xfrm>
                <a:off x="4584109" y="5704295"/>
                <a:ext cx="1672249" cy="32851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endParaRPr lang="zh-TW" altLang="en-US" sz="1350">
                  <a:solidFill>
                    <a:prstClr val="white"/>
                  </a:solidFill>
                  <a:latin typeface="Calibri" panose="020F0502020204030204"/>
                  <a:ea typeface="新細明體" panose="02020500000000000000" pitchFamily="18" charset="-120"/>
                </a:endParaRPr>
              </a:p>
            </p:txBody>
          </p:sp>
        </p:grpSp>
      </p:grpSp>
      <p:grpSp>
        <p:nvGrpSpPr>
          <p:cNvPr id="18" name="群組 17"/>
          <p:cNvGrpSpPr/>
          <p:nvPr/>
        </p:nvGrpSpPr>
        <p:grpSpPr>
          <a:xfrm>
            <a:off x="9586262" y="5010359"/>
            <a:ext cx="2612861" cy="496614"/>
            <a:chOff x="9541741" y="5770412"/>
            <a:chExt cx="2612861" cy="662152"/>
          </a:xfrm>
        </p:grpSpPr>
        <p:sp>
          <p:nvSpPr>
            <p:cNvPr id="12" name="向左箭號圖說文字 11"/>
            <p:cNvSpPr/>
            <p:nvPr/>
          </p:nvSpPr>
          <p:spPr>
            <a:xfrm>
              <a:off x="10346824" y="5770412"/>
              <a:ext cx="1807778" cy="662152"/>
            </a:xfrm>
            <a:prstGeom prst="leftArrow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r>
                <a:rPr lang="zh-TW" altLang="en-US" sz="1350" b="1" dirty="0">
                  <a:solidFill>
                    <a:prstClr val="white"/>
                  </a:solidFill>
                  <a:latin typeface="微軟正黑體" panose="020B0604030504040204" pitchFamily="34" charset="-120"/>
                  <a:ea typeface="微軟正黑體" panose="020B0604030504040204" pitchFamily="34" charset="-120"/>
                </a:rPr>
                <a:t>全體平均通過率</a:t>
              </a:r>
            </a:p>
          </p:txBody>
        </p:sp>
        <p:sp>
          <p:nvSpPr>
            <p:cNvPr id="13" name="矩形 12"/>
            <p:cNvSpPr/>
            <p:nvPr/>
          </p:nvSpPr>
          <p:spPr>
            <a:xfrm>
              <a:off x="9541741" y="5851244"/>
              <a:ext cx="805083" cy="50048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342900" eaLnBrk="1" fontAlgn="auto" hangingPunct="1">
                <a:spcBef>
                  <a:spcPts val="0"/>
                </a:spcBef>
                <a:spcAft>
                  <a:spcPts val="0"/>
                </a:spcAft>
              </a:pPr>
              <a:r>
                <a:rPr lang="en-US" altLang="zh-TW" sz="1500" b="1" dirty="0">
                  <a:solidFill>
                    <a:srgbClr val="FFFF00"/>
                  </a:solidFill>
                  <a:latin typeface="微軟正黑體" panose="020B0604030504040204" pitchFamily="34" charset="-120"/>
                  <a:ea typeface="微軟正黑體" panose="020B0604030504040204" pitchFamily="34" charset="-120"/>
                </a:rPr>
                <a:t>0.52</a:t>
              </a:r>
              <a:endParaRPr lang="zh-TW" altLang="en-US" sz="1500" b="1" dirty="0">
                <a:solidFill>
                  <a:srgbClr val="FFFF00"/>
                </a:solidFill>
                <a:latin typeface="微軟正黑體" panose="020B0604030504040204" pitchFamily="34" charset="-120"/>
                <a:ea typeface="微軟正黑體" panose="020B0604030504040204" pitchFamily="34" charset="-120"/>
              </a:endParaRPr>
            </a:p>
          </p:txBody>
        </p:sp>
      </p:grpSp>
      <p:grpSp>
        <p:nvGrpSpPr>
          <p:cNvPr id="16" name="群組 15"/>
          <p:cNvGrpSpPr/>
          <p:nvPr/>
        </p:nvGrpSpPr>
        <p:grpSpPr>
          <a:xfrm>
            <a:off x="454837" y="4344524"/>
            <a:ext cx="10845951" cy="803264"/>
            <a:chOff x="1575795" y="2075380"/>
            <a:chExt cx="9948640" cy="1037690"/>
          </a:xfrm>
        </p:grpSpPr>
        <p:sp>
          <p:nvSpPr>
            <p:cNvPr id="2" name="矩形 1"/>
            <p:cNvSpPr/>
            <p:nvPr/>
          </p:nvSpPr>
          <p:spPr>
            <a:xfrm>
              <a:off x="1575795" y="2075380"/>
              <a:ext cx="9948640" cy="1037690"/>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42900" eaLnBrk="1" fontAlgn="auto" hangingPunct="1">
                <a:spcBef>
                  <a:spcPts val="0"/>
                </a:spcBef>
                <a:spcAft>
                  <a:spcPts val="0"/>
                </a:spcAft>
              </a:pPr>
              <a:r>
                <a:rPr lang="zh-TW" altLang="en-US" sz="2700" b="1" dirty="0">
                  <a:solidFill>
                    <a:srgbClr val="FF66CC"/>
                  </a:solidFill>
                  <a:latin typeface="微軟正黑體" panose="020B0604030504040204" pitchFamily="34" charset="-120"/>
                  <a:ea typeface="微軟正黑體" panose="020B0604030504040204" pitchFamily="34" charset="-120"/>
                </a:rPr>
                <a:t>表現較差</a:t>
              </a:r>
            </a:p>
          </p:txBody>
        </p:sp>
        <p:sp>
          <p:nvSpPr>
            <p:cNvPr id="3" name="矩形 2"/>
            <p:cNvSpPr/>
            <p:nvPr/>
          </p:nvSpPr>
          <p:spPr>
            <a:xfrm>
              <a:off x="10759631" y="2075380"/>
              <a:ext cx="764804" cy="380144"/>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eaLnBrk="1" fontAlgn="auto" hangingPunct="1">
                <a:spcBef>
                  <a:spcPts val="0"/>
                </a:spcBef>
                <a:spcAft>
                  <a:spcPts val="0"/>
                </a:spcAft>
              </a:pPr>
              <a:endParaRPr lang="zh-TW" altLang="en-US" sz="1350">
                <a:solidFill>
                  <a:prstClr val="white"/>
                </a:solidFill>
                <a:latin typeface="Calibri" panose="020F0502020204030204"/>
                <a:ea typeface="新細明體" panose="02020500000000000000" pitchFamily="18" charset="-120"/>
              </a:endParaRPr>
            </a:p>
          </p:txBody>
        </p:sp>
      </p:grpSp>
      <p:sp>
        <p:nvSpPr>
          <p:cNvPr id="15" name="文字方塊 14"/>
          <p:cNvSpPr txBox="1"/>
          <p:nvPr/>
        </p:nvSpPr>
        <p:spPr>
          <a:xfrm>
            <a:off x="8528021" y="1730708"/>
            <a:ext cx="3440243" cy="1846659"/>
          </a:xfrm>
          <a:prstGeom prst="rect">
            <a:avLst/>
          </a:prstGeom>
          <a:solidFill>
            <a:schemeClr val="accent6">
              <a:lumMod val="40000"/>
              <a:lumOff val="60000"/>
            </a:schemeClr>
          </a:solidFill>
        </p:spPr>
        <p:txBody>
          <a:bodyPr wrap="square" rtlCol="0">
            <a:spAutoFit/>
          </a:bodyPr>
          <a:lstStyle/>
          <a:p>
            <a:pPr algn="ctr" defTabSz="342900" eaLnBrk="1" fontAlgn="auto" hangingPunct="1">
              <a:spcBef>
                <a:spcPts val="0"/>
              </a:spcBef>
              <a:spcAft>
                <a:spcPts val="0"/>
              </a:spcAft>
            </a:pPr>
            <a:r>
              <a:rPr lang="zh-TW" altLang="en-US" sz="2400" b="1" dirty="0">
                <a:solidFill>
                  <a:srgbClr val="3333FF"/>
                </a:solidFill>
                <a:latin typeface="微軟正黑體" panose="020B0604030504040204" pitchFamily="34" charset="-120"/>
                <a:ea typeface="微軟正黑體" panose="020B0604030504040204" pitchFamily="34" charset="-120"/>
              </a:rPr>
              <a:t>教學建議</a:t>
            </a:r>
            <a:endParaRPr lang="en-US" altLang="zh-TW" sz="2400" b="1" dirty="0">
              <a:solidFill>
                <a:srgbClr val="3333FF"/>
              </a:solidFill>
              <a:latin typeface="微軟正黑體" panose="020B0604030504040204" pitchFamily="34" charset="-120"/>
              <a:ea typeface="微軟正黑體" panose="020B0604030504040204" pitchFamily="34" charset="-120"/>
            </a:endParaRPr>
          </a:p>
          <a:p>
            <a:pPr defTabSz="342900" eaLnBrk="1" fontAlgn="auto" hangingPunct="1">
              <a:spcBef>
                <a:spcPts val="0"/>
              </a:spcBef>
              <a:spcAft>
                <a:spcPts val="0"/>
              </a:spcAft>
            </a:pPr>
            <a:r>
              <a:rPr lang="zh-TW" altLang="zh-TW" b="1" dirty="0">
                <a:solidFill>
                  <a:prstClr val="black"/>
                </a:solidFill>
                <a:latin typeface="微軟正黑體" panose="020B0604030504040204" pitchFamily="34" charset="-120"/>
                <a:ea typeface="微軟正黑體" panose="020B0604030504040204" pitchFamily="34" charset="-120"/>
              </a:rPr>
              <a:t>建議教師</a:t>
            </a:r>
            <a:r>
              <a:rPr lang="zh-TW" altLang="en-US" b="1" dirty="0">
                <a:solidFill>
                  <a:prstClr val="black"/>
                </a:solidFill>
                <a:latin typeface="微軟正黑體" panose="020B0604030504040204" pitchFamily="34" charset="-120"/>
                <a:ea typeface="微軟正黑體" panose="020B0604030504040204" pitchFamily="34" charset="-120"/>
              </a:rPr>
              <a:t>未來進行</a:t>
            </a:r>
            <a:r>
              <a:rPr lang="zh-TW" altLang="zh-TW" b="1" dirty="0">
                <a:solidFill>
                  <a:prstClr val="black"/>
                </a:solidFill>
                <a:latin typeface="微軟正黑體" panose="020B0604030504040204" pitchFamily="34" charset="-120"/>
                <a:ea typeface="微軟正黑體" panose="020B0604030504040204" pitchFamily="34" charset="-120"/>
              </a:rPr>
              <a:t>教學時</a:t>
            </a:r>
            <a:r>
              <a:rPr lang="zh-TW" altLang="en-US" b="1" dirty="0">
                <a:solidFill>
                  <a:prstClr val="black"/>
                </a:solidFill>
                <a:latin typeface="微軟正黑體" panose="020B0604030504040204" pitchFamily="34" charset="-120"/>
                <a:ea typeface="微軟正黑體" panose="020B0604030504040204" pitchFamily="34" charset="-120"/>
              </a:rPr>
              <a:t>可</a:t>
            </a:r>
            <a:r>
              <a:rPr lang="zh-TW" altLang="en-US" b="1" dirty="0">
                <a:solidFill>
                  <a:srgbClr val="FF0000"/>
                </a:solidFill>
                <a:latin typeface="微軟正黑體" panose="020B0604030504040204" pitchFamily="34" charset="-120"/>
                <a:ea typeface="微軟正黑體" panose="020B0604030504040204" pitchFamily="34" charset="-120"/>
              </a:rPr>
              <a:t>運用</a:t>
            </a:r>
            <a:r>
              <a:rPr lang="zh-TW" altLang="en-US" b="1" dirty="0">
                <a:solidFill>
                  <a:srgbClr val="0070C0"/>
                </a:solidFill>
                <a:latin typeface="微軟正黑體" panose="020B0604030504040204" pitchFamily="34" charset="-120"/>
                <a:ea typeface="微軟正黑體" panose="020B0604030504040204" pitchFamily="34" charset="-120"/>
              </a:rPr>
              <a:t>多重表徵</a:t>
            </a:r>
            <a:r>
              <a:rPr lang="zh-TW" altLang="zh-TW" b="1" dirty="0">
                <a:solidFill>
                  <a:srgbClr val="FF0000"/>
                </a:solidFill>
                <a:latin typeface="微軟正黑體" panose="020B0604030504040204" pitchFamily="34" charset="-120"/>
                <a:ea typeface="微軟正黑體" panose="020B0604030504040204" pitchFamily="34" charset="-120"/>
              </a:rPr>
              <a:t>建立</a:t>
            </a:r>
            <a:r>
              <a:rPr lang="zh-TW" altLang="zh-TW" b="1" dirty="0">
                <a:solidFill>
                  <a:prstClr val="black"/>
                </a:solidFill>
                <a:latin typeface="微軟正黑體" panose="020B0604030504040204" pitchFamily="34" charset="-120"/>
                <a:ea typeface="微軟正黑體" panose="020B0604030504040204" pitchFamily="34" charset="-120"/>
              </a:rPr>
              <a:t>學生的</a:t>
            </a:r>
            <a:r>
              <a:rPr lang="zh-TW" altLang="en-US" b="1" dirty="0">
                <a:solidFill>
                  <a:srgbClr val="3333FF"/>
                </a:solidFill>
                <a:latin typeface="微軟正黑體" panose="020B0604030504040204" pitchFamily="34" charset="-120"/>
                <a:ea typeface="微軟正黑體" panose="020B0604030504040204" pitchFamily="34" charset="-120"/>
              </a:rPr>
              <a:t>初始</a:t>
            </a:r>
            <a:r>
              <a:rPr lang="zh-TW" altLang="zh-TW" b="1" dirty="0">
                <a:solidFill>
                  <a:srgbClr val="3333FF"/>
                </a:solidFill>
                <a:latin typeface="微軟正黑體" panose="020B0604030504040204" pitchFamily="34" charset="-120"/>
                <a:ea typeface="微軟正黑體" panose="020B0604030504040204" pitchFamily="34" charset="-120"/>
              </a:rPr>
              <a:t>概念</a:t>
            </a:r>
            <a:r>
              <a:rPr lang="zh-TW" altLang="zh-TW" b="1" dirty="0">
                <a:solidFill>
                  <a:prstClr val="black"/>
                </a:solidFill>
                <a:latin typeface="微軟正黑體" panose="020B0604030504040204" pitchFamily="34" charset="-120"/>
                <a:ea typeface="微軟正黑體" panose="020B0604030504040204" pitchFamily="34" charset="-120"/>
              </a:rPr>
              <a:t>，</a:t>
            </a:r>
            <a:r>
              <a:rPr lang="zh-TW" altLang="en-US" b="1" dirty="0">
                <a:solidFill>
                  <a:prstClr val="black"/>
                </a:solidFill>
                <a:latin typeface="微軟正黑體" panose="020B0604030504040204" pitchFamily="34" charset="-120"/>
                <a:ea typeface="微軟正黑體" panose="020B0604030504040204" pitchFamily="34" charset="-120"/>
              </a:rPr>
              <a:t>也須</a:t>
            </a:r>
            <a:r>
              <a:rPr lang="zh-TW" altLang="en-US" b="1" dirty="0">
                <a:solidFill>
                  <a:srgbClr val="FF0000"/>
                </a:solidFill>
                <a:latin typeface="微軟正黑體" panose="020B0604030504040204" pitchFamily="34" charset="-120"/>
                <a:ea typeface="微軟正黑體" panose="020B0604030504040204" pitchFamily="34" charset="-120"/>
              </a:rPr>
              <a:t>重視</a:t>
            </a:r>
            <a:r>
              <a:rPr lang="zh-TW" altLang="en-US" b="1" dirty="0">
                <a:solidFill>
                  <a:prstClr val="black"/>
                </a:solidFill>
                <a:latin typeface="微軟正黑體" panose="020B0604030504040204" pitchFamily="34" charset="-120"/>
                <a:ea typeface="微軟正黑體" panose="020B0604030504040204" pitchFamily="34" charset="-120"/>
              </a:rPr>
              <a:t>學生在</a:t>
            </a:r>
            <a:r>
              <a:rPr lang="zh-TW" altLang="en-US" b="1" dirty="0">
                <a:solidFill>
                  <a:srgbClr val="ED7D31"/>
                </a:solidFill>
                <a:latin typeface="微軟正黑體" panose="020B0604030504040204" pitchFamily="34" charset="-120"/>
                <a:ea typeface="微軟正黑體" panose="020B0604030504040204" pitchFamily="34" charset="-120"/>
              </a:rPr>
              <a:t>運算練習</a:t>
            </a:r>
            <a:r>
              <a:rPr lang="zh-TW" altLang="en-US" b="1" dirty="0">
                <a:solidFill>
                  <a:prstClr val="black"/>
                </a:solidFill>
                <a:latin typeface="微軟正黑體" panose="020B0604030504040204" pitchFamily="34" charset="-120"/>
                <a:ea typeface="微軟正黑體" panose="020B0604030504040204" pitchFamily="34" charset="-120"/>
              </a:rPr>
              <a:t>的</a:t>
            </a:r>
            <a:r>
              <a:rPr lang="zh-TW" altLang="en-US" b="1" dirty="0">
                <a:solidFill>
                  <a:srgbClr val="FF66CC"/>
                </a:solidFill>
                <a:latin typeface="微軟正黑體" panose="020B0604030504040204" pitchFamily="34" charset="-120"/>
                <a:ea typeface="微軟正黑體" panose="020B0604030504040204" pitchFamily="34" charset="-120"/>
              </a:rPr>
              <a:t>精熟度</a:t>
            </a:r>
            <a:r>
              <a:rPr lang="zh-TW" altLang="en-US" b="1" dirty="0">
                <a:solidFill>
                  <a:prstClr val="black"/>
                </a:solidFill>
                <a:latin typeface="微軟正黑體" panose="020B0604030504040204" pitchFamily="34" charset="-120"/>
                <a:ea typeface="微軟正黑體" panose="020B0604030504040204" pitchFamily="34" charset="-120"/>
              </a:rPr>
              <a:t>，並</a:t>
            </a:r>
            <a:r>
              <a:rPr lang="zh-TW" altLang="en-US" b="1" dirty="0">
                <a:solidFill>
                  <a:srgbClr val="FF0000"/>
                </a:solidFill>
                <a:latin typeface="微軟正黑體" panose="020B0604030504040204" pitchFamily="34" charset="-120"/>
                <a:ea typeface="微軟正黑體" panose="020B0604030504040204" pitchFamily="34" charset="-120"/>
              </a:rPr>
              <a:t>營造</a:t>
            </a:r>
            <a:r>
              <a:rPr lang="zh-TW" altLang="en-US" b="1" dirty="0">
                <a:solidFill>
                  <a:prstClr val="black"/>
                </a:solidFill>
                <a:latin typeface="微軟正黑體" panose="020B0604030504040204" pitchFamily="34" charset="-120"/>
                <a:ea typeface="微軟正黑體" panose="020B0604030504040204" pitchFamily="34" charset="-120"/>
              </a:rPr>
              <a:t>一個具有</a:t>
            </a:r>
            <a:r>
              <a:rPr lang="zh-TW" altLang="en-US" b="1" dirty="0">
                <a:solidFill>
                  <a:srgbClr val="0070C0"/>
                </a:solidFill>
                <a:latin typeface="微軟正黑體" panose="020B0604030504040204" pitchFamily="34" charset="-120"/>
                <a:ea typeface="微軟正黑體" panose="020B0604030504040204" pitchFamily="34" charset="-120"/>
              </a:rPr>
              <a:t>深層</a:t>
            </a:r>
            <a:r>
              <a:rPr lang="zh-TW" altLang="zh-TW" b="1" dirty="0">
                <a:solidFill>
                  <a:srgbClr val="0070C0"/>
                </a:solidFill>
                <a:latin typeface="微軟正黑體" panose="020B0604030504040204" pitchFamily="34" charset="-120"/>
                <a:ea typeface="微軟正黑體" panose="020B0604030504040204" pitchFamily="34" charset="-120"/>
              </a:rPr>
              <a:t>思考</a:t>
            </a:r>
            <a:r>
              <a:rPr lang="zh-TW" altLang="zh-TW" b="1" dirty="0">
                <a:solidFill>
                  <a:prstClr val="black"/>
                </a:solidFill>
                <a:latin typeface="微軟正黑體" panose="020B0604030504040204" pitchFamily="34" charset="-120"/>
                <a:ea typeface="微軟正黑體" panose="020B0604030504040204" pitchFamily="34" charset="-120"/>
              </a:rPr>
              <a:t>與</a:t>
            </a:r>
            <a:r>
              <a:rPr lang="zh-TW" altLang="zh-TW" b="1" dirty="0">
                <a:solidFill>
                  <a:srgbClr val="0070C0"/>
                </a:solidFill>
                <a:latin typeface="微軟正黑體" panose="020B0604030504040204" pitchFamily="34" charset="-120"/>
                <a:ea typeface="微軟正黑體" panose="020B0604030504040204" pitchFamily="34" charset="-120"/>
              </a:rPr>
              <a:t>討論</a:t>
            </a:r>
            <a:r>
              <a:rPr lang="zh-TW" altLang="zh-TW" b="1" dirty="0">
                <a:solidFill>
                  <a:prstClr val="black"/>
                </a:solidFill>
                <a:latin typeface="微軟正黑體" panose="020B0604030504040204" pitchFamily="34" charset="-120"/>
                <a:ea typeface="微軟正黑體" panose="020B0604030504040204" pitchFamily="34" charset="-120"/>
              </a:rPr>
              <a:t>的</a:t>
            </a:r>
            <a:r>
              <a:rPr lang="zh-TW" altLang="en-US" b="1" dirty="0">
                <a:solidFill>
                  <a:srgbClr val="3333FF"/>
                </a:solidFill>
                <a:latin typeface="微軟正黑體" panose="020B0604030504040204" pitchFamily="34" charset="-120"/>
                <a:ea typeface="微軟正黑體" panose="020B0604030504040204" pitchFamily="34" charset="-120"/>
              </a:rPr>
              <a:t>課室文化</a:t>
            </a:r>
            <a:r>
              <a:rPr lang="zh-TW" altLang="zh-TW" b="1" dirty="0">
                <a:solidFill>
                  <a:prstClr val="black"/>
                </a:solidFill>
                <a:latin typeface="微軟正黑體" panose="020B0604030504040204" pitchFamily="34" charset="-120"/>
                <a:ea typeface="微軟正黑體" panose="020B0604030504040204" pitchFamily="34" charset="-120"/>
              </a:rPr>
              <a:t>。</a:t>
            </a:r>
            <a:endParaRPr lang="zh-TW" altLang="en-US" b="1"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549531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gs>
            <a:gs pos="100000">
              <a:schemeClr val="bg1"/>
            </a:gs>
          </a:gsLst>
          <a:lin ang="16200000" scaled="0"/>
        </a:gradFill>
        <a:effectLst/>
      </p:bgPr>
    </p:bg>
    <p:spTree>
      <p:nvGrpSpPr>
        <p:cNvPr id="1" name=""/>
        <p:cNvGrpSpPr/>
        <p:nvPr/>
      </p:nvGrpSpPr>
      <p:grpSpPr>
        <a:xfrm>
          <a:off x="0" y="0"/>
          <a:ext cx="0" cy="0"/>
          <a:chOff x="0" y="0"/>
          <a:chExt cx="0" cy="0"/>
        </a:xfrm>
      </p:grpSpPr>
      <p:pic>
        <p:nvPicPr>
          <p:cNvPr id="8" name="圖片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709423" y="5012527"/>
            <a:ext cx="3228975" cy="2583180"/>
          </a:xfrm>
          <a:prstGeom prst="rect">
            <a:avLst/>
          </a:prstGeom>
        </p:spPr>
      </p:pic>
      <p:sp>
        <p:nvSpPr>
          <p:cNvPr id="9" name="矩形 8"/>
          <p:cNvSpPr/>
          <p:nvPr/>
        </p:nvSpPr>
        <p:spPr>
          <a:xfrm>
            <a:off x="232962" y="5626808"/>
            <a:ext cx="11766096" cy="45719"/>
          </a:xfrm>
          <a:prstGeom prst="rect">
            <a:avLst/>
          </a:prstGeom>
          <a:gradFill>
            <a:gsLst>
              <a:gs pos="82000">
                <a:srgbClr val="0070C0"/>
              </a:gs>
              <a:gs pos="64000">
                <a:srgbClr val="7030A0"/>
              </a:gs>
              <a:gs pos="44640">
                <a:srgbClr val="00B0F0"/>
              </a:gs>
              <a:gs pos="24000">
                <a:schemeClr val="accent6">
                  <a:lumMod val="60000"/>
                  <a:lumOff val="40000"/>
                </a:schemeClr>
              </a:gs>
              <a:gs pos="0">
                <a:srgbClr val="FFFF00"/>
              </a:gs>
              <a:gs pos="100000">
                <a:schemeClr val="bg2">
                  <a:lumMod val="5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nvGrpSpPr>
          <p:cNvPr id="21" name="群組 20"/>
          <p:cNvGrpSpPr/>
          <p:nvPr/>
        </p:nvGrpSpPr>
        <p:grpSpPr>
          <a:xfrm>
            <a:off x="8030188" y="3440620"/>
            <a:ext cx="4487699" cy="3274248"/>
            <a:chOff x="7650737" y="2585756"/>
            <a:chExt cx="4487699" cy="3274248"/>
          </a:xfrm>
        </p:grpSpPr>
        <p:pic>
          <p:nvPicPr>
            <p:cNvPr id="13" name="圖片 1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159588" y="3470405"/>
              <a:ext cx="1978848" cy="1978848"/>
            </a:xfrm>
            <a:prstGeom prst="rect">
              <a:avLst/>
            </a:prstGeom>
          </p:spPr>
        </p:pic>
        <p:grpSp>
          <p:nvGrpSpPr>
            <p:cNvPr id="20" name="群組 19"/>
            <p:cNvGrpSpPr/>
            <p:nvPr/>
          </p:nvGrpSpPr>
          <p:grpSpPr>
            <a:xfrm>
              <a:off x="7650737" y="2585756"/>
              <a:ext cx="3796948" cy="3274248"/>
              <a:chOff x="8183151" y="2638425"/>
              <a:chExt cx="3796948" cy="3274248"/>
            </a:xfrm>
          </p:grpSpPr>
          <p:pic>
            <p:nvPicPr>
              <p:cNvPr id="10" name="圖片 9"/>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691068" y="3083748"/>
                <a:ext cx="2828925" cy="2828925"/>
              </a:xfrm>
              <a:prstGeom prst="rect">
                <a:avLst/>
              </a:prstGeom>
            </p:spPr>
          </p:pic>
          <p:pic>
            <p:nvPicPr>
              <p:cNvPr id="11" name="圖片 10"/>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183151" y="2929385"/>
                <a:ext cx="2131248" cy="2131248"/>
              </a:xfrm>
              <a:prstGeom prst="rect">
                <a:avLst/>
              </a:prstGeom>
            </p:spPr>
          </p:pic>
          <p:pic>
            <p:nvPicPr>
              <p:cNvPr id="12" name="圖片 11"/>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420351" y="2638425"/>
                <a:ext cx="1559748" cy="1559748"/>
              </a:xfrm>
              <a:prstGeom prst="rect">
                <a:avLst/>
              </a:prstGeom>
            </p:spPr>
          </p:pic>
        </p:grpSp>
      </p:grpSp>
      <p:pic>
        <p:nvPicPr>
          <p:cNvPr id="3" name="圖片 2"/>
          <p:cNvPicPr>
            <a:picLocks noChangeAspect="1"/>
          </p:cNvPicPr>
          <p:nvPr/>
        </p:nvPicPr>
        <p:blipFill>
          <a:blip r:embed="rId8"/>
          <a:stretch>
            <a:fillRect/>
          </a:stretch>
        </p:blipFill>
        <p:spPr>
          <a:xfrm rot="1323406">
            <a:off x="10366070" y="445093"/>
            <a:ext cx="1908152" cy="848067"/>
          </a:xfrm>
          <a:prstGeom prst="rect">
            <a:avLst/>
          </a:prstGeom>
        </p:spPr>
      </p:pic>
      <p:pic>
        <p:nvPicPr>
          <p:cNvPr id="6" name="圖片 5"/>
          <p:cNvPicPr>
            <a:picLocks noChangeAspect="1"/>
          </p:cNvPicPr>
          <p:nvPr/>
        </p:nvPicPr>
        <p:blipFill>
          <a:blip r:embed="rId9"/>
          <a:stretch>
            <a:fillRect/>
          </a:stretch>
        </p:blipFill>
        <p:spPr>
          <a:xfrm>
            <a:off x="10041943" y="-16552"/>
            <a:ext cx="1355463" cy="603754"/>
          </a:xfrm>
          <a:prstGeom prst="rect">
            <a:avLst/>
          </a:prstGeom>
        </p:spPr>
      </p:pic>
      <p:grpSp>
        <p:nvGrpSpPr>
          <p:cNvPr id="25" name="群組 24"/>
          <p:cNvGrpSpPr/>
          <p:nvPr/>
        </p:nvGrpSpPr>
        <p:grpSpPr>
          <a:xfrm>
            <a:off x="10887342" y="199712"/>
            <a:ext cx="1190143" cy="521889"/>
            <a:chOff x="-16196" y="672070"/>
            <a:chExt cx="2559767" cy="1606440"/>
          </a:xfrm>
        </p:grpSpPr>
        <p:pic>
          <p:nvPicPr>
            <p:cNvPr id="15" name="圖片 14"/>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16196" y="1278553"/>
              <a:ext cx="1076329" cy="699550"/>
            </a:xfrm>
            <a:prstGeom prst="rect">
              <a:avLst/>
            </a:prstGeom>
          </p:spPr>
        </p:pic>
        <p:grpSp>
          <p:nvGrpSpPr>
            <p:cNvPr id="24" name="群組 23"/>
            <p:cNvGrpSpPr/>
            <p:nvPr/>
          </p:nvGrpSpPr>
          <p:grpSpPr>
            <a:xfrm>
              <a:off x="144310" y="672070"/>
              <a:ext cx="2399261" cy="1606440"/>
              <a:chOff x="0" y="172043"/>
              <a:chExt cx="2399261" cy="1606440"/>
            </a:xfrm>
          </p:grpSpPr>
          <p:pic>
            <p:nvPicPr>
              <p:cNvPr id="18" name="圖片 17"/>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a:off x="0" y="1132112"/>
                <a:ext cx="994507" cy="646371"/>
              </a:xfrm>
              <a:prstGeom prst="rect">
                <a:avLst/>
              </a:prstGeom>
            </p:spPr>
          </p:pic>
          <p:pic>
            <p:nvPicPr>
              <p:cNvPr id="17" name="圖片 16"/>
              <p:cNvPicPr>
                <a:picLocks noChangeAspect="1"/>
              </p:cNvPicPr>
              <p:nvPr/>
            </p:nvPicPr>
            <p:blipFill>
              <a:blip r:embed="rId12" cstate="hqprint">
                <a:extLst>
                  <a:ext uri="{28A0092B-C50C-407E-A947-70E740481C1C}">
                    <a14:useLocalDpi xmlns:a14="http://schemas.microsoft.com/office/drawing/2010/main" val="0"/>
                  </a:ext>
                </a:extLst>
              </a:blip>
              <a:stretch>
                <a:fillRect/>
              </a:stretch>
            </p:blipFill>
            <p:spPr>
              <a:xfrm>
                <a:off x="701976" y="172043"/>
                <a:ext cx="1697285" cy="1147762"/>
              </a:xfrm>
              <a:prstGeom prst="rect">
                <a:avLst/>
              </a:prstGeom>
            </p:spPr>
          </p:pic>
        </p:grpSp>
      </p:grpSp>
      <p:sp>
        <p:nvSpPr>
          <p:cNvPr id="22" name="標題 21"/>
          <p:cNvSpPr>
            <a:spLocks noGrp="1"/>
          </p:cNvSpPr>
          <p:nvPr>
            <p:ph type="ctrTitle"/>
          </p:nvPr>
        </p:nvSpPr>
        <p:spPr>
          <a:xfrm>
            <a:off x="376343" y="1738171"/>
            <a:ext cx="9665600" cy="1342640"/>
          </a:xfrm>
        </p:spPr>
        <p:txBody>
          <a:bodyPr>
            <a:normAutofit fontScale="90000"/>
          </a:bodyPr>
          <a:lstStyle/>
          <a:p>
            <a:pPr>
              <a:lnSpc>
                <a:spcPts val="5600"/>
              </a:lnSpc>
            </a:pPr>
            <a:r>
              <a:rPr lang="zh-TW" altLang="en-US" sz="4400" b="1" i="1" dirty="0">
                <a:solidFill>
                  <a:srgbClr val="00B050"/>
                </a:solidFill>
                <a:latin typeface="標楷體" panose="03000509000000000000" pitchFamily="65" charset="-120"/>
                <a:ea typeface="標楷體" panose="03000509000000000000" pitchFamily="65" charset="-120"/>
              </a:rPr>
              <a:t>桃園市國民小學學生學習能力檢測</a:t>
            </a:r>
            <a:br>
              <a:rPr lang="en-US" altLang="zh-TW" sz="4400" b="1" i="1" dirty="0">
                <a:solidFill>
                  <a:srgbClr val="00B050"/>
                </a:solidFill>
                <a:latin typeface="標楷體" panose="03000509000000000000" pitchFamily="65" charset="-120"/>
                <a:ea typeface="標楷體" panose="03000509000000000000" pitchFamily="65" charset="-120"/>
              </a:rPr>
            </a:br>
            <a:r>
              <a:rPr lang="zh-TW" altLang="en-US" sz="4400" b="1" i="1" dirty="0">
                <a:solidFill>
                  <a:srgbClr val="00B050"/>
                </a:solidFill>
                <a:latin typeface="標楷體" panose="03000509000000000000" pitchFamily="65" charset="-120"/>
                <a:ea typeface="標楷體" panose="03000509000000000000" pitchFamily="65" charset="-120"/>
              </a:rPr>
              <a:t>試題分析與教學建議</a:t>
            </a:r>
            <a:endParaRPr lang="zh-TW" altLang="en-US" sz="4400" b="1" dirty="0">
              <a:solidFill>
                <a:srgbClr val="00B05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23" name="副標題 22"/>
          <p:cNvSpPr>
            <a:spLocks noGrp="1"/>
          </p:cNvSpPr>
          <p:nvPr>
            <p:ph type="subTitle" idx="1"/>
          </p:nvPr>
        </p:nvSpPr>
        <p:spPr>
          <a:xfrm>
            <a:off x="793000" y="3570266"/>
            <a:ext cx="7609279" cy="968707"/>
          </a:xfrm>
        </p:spPr>
        <p:txBody>
          <a:bodyPr>
            <a:normAutofit/>
          </a:bodyPr>
          <a:lstStyle/>
          <a:p>
            <a:pPr algn="l">
              <a:lnSpc>
                <a:spcPts val="5600"/>
              </a:lnSpc>
              <a:spcBef>
                <a:spcPts val="0"/>
              </a:spcBef>
            </a:pPr>
            <a:r>
              <a:rPr lang="zh-TW" altLang="en-US" sz="3800" b="1" dirty="0">
                <a:solidFill>
                  <a:srgbClr val="0000FF"/>
                </a:solidFill>
                <a:latin typeface="標楷體" panose="03000509000000000000" pitchFamily="65" charset="-120"/>
                <a:ea typeface="標楷體" panose="03000509000000000000" pitchFamily="65" charset="-120"/>
              </a:rPr>
              <a:t>分享人：五權國小田明智主任</a:t>
            </a:r>
          </a:p>
        </p:txBody>
      </p:sp>
      <p:pic>
        <p:nvPicPr>
          <p:cNvPr id="26" name="圖片 25"/>
          <p:cNvPicPr>
            <a:picLocks noChangeAspect="1"/>
          </p:cNvPicPr>
          <p:nvPr/>
        </p:nvPicPr>
        <p:blipFill>
          <a:blip r:embed="rId13"/>
          <a:stretch>
            <a:fillRect/>
          </a:stretch>
        </p:blipFill>
        <p:spPr>
          <a:xfrm rot="3003718">
            <a:off x="16738" y="432969"/>
            <a:ext cx="1283681" cy="685056"/>
          </a:xfrm>
          <a:prstGeom prst="rect">
            <a:avLst/>
          </a:prstGeom>
        </p:spPr>
      </p:pic>
      <p:pic>
        <p:nvPicPr>
          <p:cNvPr id="27" name="圖片 26"/>
          <p:cNvPicPr>
            <a:picLocks noChangeAspect="1"/>
          </p:cNvPicPr>
          <p:nvPr/>
        </p:nvPicPr>
        <p:blipFill>
          <a:blip r:embed="rId13"/>
          <a:stretch>
            <a:fillRect/>
          </a:stretch>
        </p:blipFill>
        <p:spPr>
          <a:xfrm rot="3524247">
            <a:off x="-28748" y="29633"/>
            <a:ext cx="863542" cy="460843"/>
          </a:xfrm>
          <a:prstGeom prst="rect">
            <a:avLst/>
          </a:prstGeom>
        </p:spPr>
      </p:pic>
      <p:pic>
        <p:nvPicPr>
          <p:cNvPr id="28" name="圖片 27"/>
          <p:cNvPicPr>
            <a:picLocks noChangeAspect="1"/>
          </p:cNvPicPr>
          <p:nvPr/>
        </p:nvPicPr>
        <p:blipFill>
          <a:blip r:embed="rId13"/>
          <a:stretch>
            <a:fillRect/>
          </a:stretch>
        </p:blipFill>
        <p:spPr>
          <a:xfrm rot="3093973">
            <a:off x="5234763" y="24330"/>
            <a:ext cx="864118" cy="461150"/>
          </a:xfrm>
          <a:prstGeom prst="rect">
            <a:avLst/>
          </a:prstGeom>
        </p:spPr>
      </p:pic>
      <p:pic>
        <p:nvPicPr>
          <p:cNvPr id="29" name="圖片 28"/>
          <p:cNvPicPr>
            <a:picLocks noChangeAspect="1"/>
          </p:cNvPicPr>
          <p:nvPr/>
        </p:nvPicPr>
        <p:blipFill>
          <a:blip r:embed="rId14"/>
          <a:stretch>
            <a:fillRect/>
          </a:stretch>
        </p:blipFill>
        <p:spPr>
          <a:xfrm>
            <a:off x="9680270" y="-228602"/>
            <a:ext cx="858769" cy="806472"/>
          </a:xfrm>
          <a:prstGeom prst="rect">
            <a:avLst/>
          </a:prstGeom>
        </p:spPr>
      </p:pic>
    </p:spTree>
    <p:extLst>
      <p:ext uri="{BB962C8B-B14F-4D97-AF65-F5344CB8AC3E}">
        <p14:creationId xmlns:p14="http://schemas.microsoft.com/office/powerpoint/2010/main" val="3744135526"/>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46538" y="791045"/>
            <a:ext cx="7399283" cy="1183917"/>
          </a:xfrm>
        </p:spPr>
        <p:txBody>
          <a:bodyPr>
            <a:normAutofit fontScale="90000"/>
          </a:bodyPr>
          <a:lstStyle/>
          <a:p>
            <a:r>
              <a:rPr lang="zh-TW" altLang="en-US" dirty="0">
                <a:hlinkClick r:id="rId2" action="ppaction://hlinkpres?slideindex=1&amp;slidetitle="/>
              </a:rPr>
              <a:t>學習內容分年註記</a:t>
            </a:r>
            <a:br>
              <a:rPr lang="zh-TW" altLang="en-US" dirty="0"/>
            </a:br>
            <a:endParaRPr lang="zh-TW" altLang="en-US" dirty="0"/>
          </a:p>
        </p:txBody>
      </p:sp>
      <p:sp>
        <p:nvSpPr>
          <p:cNvPr id="4" name="文字方塊 3"/>
          <p:cNvSpPr txBox="1"/>
          <p:nvPr/>
        </p:nvSpPr>
        <p:spPr>
          <a:xfrm>
            <a:off x="5088138" y="998174"/>
            <a:ext cx="1240971" cy="369332"/>
          </a:xfrm>
          <a:prstGeom prst="rect">
            <a:avLst/>
          </a:prstGeom>
          <a:solidFill>
            <a:srgbClr val="FFFF00"/>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Calibri" panose="020F0502020204030204"/>
                <a:ea typeface="新細明體" panose="02020500000000000000" pitchFamily="18" charset="-120"/>
                <a:cs typeface="+mn-cs"/>
              </a:rPr>
              <a:t>操作活動</a:t>
            </a:r>
          </a:p>
        </p:txBody>
      </p:sp>
      <p:sp>
        <p:nvSpPr>
          <p:cNvPr id="6" name="文字方塊 5"/>
          <p:cNvSpPr txBox="1"/>
          <p:nvPr/>
        </p:nvSpPr>
        <p:spPr>
          <a:xfrm>
            <a:off x="6602160" y="1013672"/>
            <a:ext cx="1240971" cy="369332"/>
          </a:xfrm>
          <a:prstGeom prst="rect">
            <a:avLst/>
          </a:prstGeom>
          <a:solidFill>
            <a:srgbClr val="33CC33"/>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Calibri" panose="020F0502020204030204"/>
                <a:ea typeface="新細明體" panose="02020500000000000000" pitchFamily="18" charset="-120"/>
                <a:cs typeface="+mn-cs"/>
              </a:rPr>
              <a:t>情境聯結</a:t>
            </a: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1767835"/>
            <a:ext cx="9740848" cy="4760659"/>
          </a:xfrm>
          <a:prstGeom prst="rect">
            <a:avLst/>
          </a:prstGeom>
          <a:noFill/>
          <a:ln w="9525">
            <a:noFill/>
            <a:miter lim="800000"/>
            <a:headEnd/>
            <a:tailEnd/>
          </a:ln>
          <a:effectLst/>
        </p:spPr>
      </p:pic>
      <p:sp>
        <p:nvSpPr>
          <p:cNvPr id="8" name="矩形 7"/>
          <p:cNvSpPr/>
          <p:nvPr/>
        </p:nvSpPr>
        <p:spPr>
          <a:xfrm>
            <a:off x="1765738" y="1899826"/>
            <a:ext cx="4761186" cy="4490464"/>
          </a:xfrm>
          <a:prstGeom prst="rect">
            <a:avLst/>
          </a:prstGeom>
          <a:noFill/>
          <a:ln w="57150" cmpd="thickThi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9" name="矩形 8"/>
          <p:cNvSpPr/>
          <p:nvPr/>
        </p:nvSpPr>
        <p:spPr>
          <a:xfrm>
            <a:off x="6554812" y="1923880"/>
            <a:ext cx="1128250" cy="4466409"/>
          </a:xfrm>
          <a:prstGeom prst="rect">
            <a:avLst/>
          </a:prstGeom>
          <a:noFill/>
          <a:ln w="57150" cmpd="thickThi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10" name="矩形 9"/>
          <p:cNvSpPr/>
          <p:nvPr/>
        </p:nvSpPr>
        <p:spPr>
          <a:xfrm>
            <a:off x="7739063" y="1899825"/>
            <a:ext cx="2214234" cy="4490463"/>
          </a:xfrm>
          <a:prstGeom prst="rect">
            <a:avLst/>
          </a:prstGeom>
          <a:noFill/>
          <a:ln w="57150" cmpd="thickThin">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11" name="矩形 10"/>
          <p:cNvSpPr/>
          <p:nvPr/>
        </p:nvSpPr>
        <p:spPr>
          <a:xfrm>
            <a:off x="9991130" y="1899824"/>
            <a:ext cx="508704" cy="4490463"/>
          </a:xfrm>
          <a:prstGeom prst="rect">
            <a:avLst/>
          </a:prstGeom>
          <a:noFill/>
          <a:ln w="57150" cmpd="thickThi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12" name="文字方塊 11"/>
          <p:cNvSpPr txBox="1"/>
          <p:nvPr/>
        </p:nvSpPr>
        <p:spPr>
          <a:xfrm>
            <a:off x="7088419" y="6452171"/>
            <a:ext cx="347341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標楷體" pitchFamily="65" charset="-120"/>
                <a:ea typeface="標楷體" pitchFamily="65" charset="-120"/>
                <a:cs typeface="+mn-cs"/>
              </a:rPr>
              <a:t>臺北市立大學 鄭英豪教授整理</a:t>
            </a:r>
          </a:p>
        </p:txBody>
      </p:sp>
    </p:spTree>
    <p:extLst>
      <p:ext uri="{BB962C8B-B14F-4D97-AF65-F5344CB8AC3E}">
        <p14:creationId xmlns:p14="http://schemas.microsoft.com/office/powerpoint/2010/main" val="706609286"/>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1910851" y="869636"/>
            <a:ext cx="6861567" cy="722780"/>
          </a:xfrm>
        </p:spPr>
        <p:txBody>
          <a:bodyPr>
            <a:normAutofit fontScale="90000"/>
          </a:bodyPr>
          <a:lstStyle/>
          <a:p>
            <a:r>
              <a:rPr lang="zh-TW" altLang="en-US" b="1" dirty="0">
                <a:solidFill>
                  <a:schemeClr val="tx1"/>
                </a:solidFill>
                <a:latin typeface="微軟正黑體" pitchFamily="34" charset="-120"/>
                <a:ea typeface="微軟正黑體" pitchFamily="34" charset="-120"/>
              </a:rPr>
              <a:t>三年級</a:t>
            </a:r>
            <a:r>
              <a:rPr lang="zh-TW" altLang="en-US" b="1" dirty="0">
                <a:solidFill>
                  <a:srgbClr val="1302F4"/>
                </a:solidFill>
                <a:latin typeface="微軟正黑體" pitchFamily="34" charset="-120"/>
                <a:ea typeface="微軟正黑體" pitchFamily="34" charset="-120"/>
              </a:rPr>
              <a:t>數學</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評量架構</a:t>
            </a:r>
            <a:r>
              <a:rPr lang="zh-TW" altLang="en-US" b="1" dirty="0">
                <a:solidFill>
                  <a:schemeClr val="tx1"/>
                </a:solidFill>
                <a:latin typeface="微軟正黑體" pitchFamily="34" charset="-120"/>
                <a:ea typeface="微軟正黑體" pitchFamily="34" charset="-120"/>
              </a:rPr>
              <a:t>與</a:t>
            </a:r>
            <a:r>
              <a:rPr lang="zh-TW" altLang="en-US" b="1" dirty="0">
                <a:solidFill>
                  <a:srgbClr val="FF0000"/>
                </a:solidFill>
                <a:latin typeface="微軟正黑體" pitchFamily="34" charset="-120"/>
                <a:ea typeface="微軟正黑體" pitchFamily="34" charset="-120"/>
              </a:rPr>
              <a:t>結果</a:t>
            </a:r>
          </a:p>
        </p:txBody>
      </p:sp>
      <p:graphicFrame>
        <p:nvGraphicFramePr>
          <p:cNvPr id="6" name="表格 5"/>
          <p:cNvGraphicFramePr>
            <a:graphicFrameLocks noGrp="1"/>
          </p:cNvGraphicFramePr>
          <p:nvPr/>
        </p:nvGraphicFramePr>
        <p:xfrm>
          <a:off x="1781109" y="2028813"/>
          <a:ext cx="6428712" cy="3333098"/>
        </p:xfrm>
        <a:graphic>
          <a:graphicData uri="http://schemas.openxmlformats.org/drawingml/2006/table">
            <a:tbl>
              <a:tblPr firstRow="1" firstCol="1" bandRow="1"/>
              <a:tblGrid>
                <a:gridCol w="1376889">
                  <a:extLst>
                    <a:ext uri="{9D8B030D-6E8A-4147-A177-3AD203B41FA5}">
                      <a16:colId xmlns:a16="http://schemas.microsoft.com/office/drawing/2014/main" val="2968274753"/>
                    </a:ext>
                  </a:extLst>
                </a:gridCol>
                <a:gridCol w="1683941">
                  <a:extLst>
                    <a:ext uri="{9D8B030D-6E8A-4147-A177-3AD203B41FA5}">
                      <a16:colId xmlns:a16="http://schemas.microsoft.com/office/drawing/2014/main" val="2934969743"/>
                    </a:ext>
                  </a:extLst>
                </a:gridCol>
                <a:gridCol w="1683941">
                  <a:extLst>
                    <a:ext uri="{9D8B030D-6E8A-4147-A177-3AD203B41FA5}">
                      <a16:colId xmlns:a16="http://schemas.microsoft.com/office/drawing/2014/main" val="1964870965"/>
                    </a:ext>
                  </a:extLst>
                </a:gridCol>
                <a:gridCol w="1683941">
                  <a:extLst>
                    <a:ext uri="{9D8B030D-6E8A-4147-A177-3AD203B41FA5}">
                      <a16:colId xmlns:a16="http://schemas.microsoft.com/office/drawing/2014/main" val="2601895305"/>
                    </a:ext>
                  </a:extLst>
                </a:gridCol>
              </a:tblGrid>
              <a:tr h="609362">
                <a:tc>
                  <a:txBody>
                    <a:bodyPr/>
                    <a:lstStyle/>
                    <a:p>
                      <a:pPr algn="r">
                        <a:spcAft>
                          <a:spcPts val="0"/>
                        </a:spcAft>
                      </a:pPr>
                      <a:r>
                        <a:rPr lang="zh-TW" altLang="en-US" sz="1500" b="1" kern="1200" dirty="0">
                          <a:solidFill>
                            <a:schemeClr val="dk1"/>
                          </a:solidFill>
                          <a:latin typeface="+mn-lt"/>
                          <a:ea typeface="+mn-ea"/>
                          <a:cs typeface="+mn-cs"/>
                        </a:rPr>
                        <a:t>認知向度</a:t>
                      </a:r>
                      <a:endParaRPr lang="en-US" altLang="zh-TW" sz="1500" b="1" kern="1200" dirty="0">
                        <a:solidFill>
                          <a:schemeClr val="dk1"/>
                        </a:solidFill>
                        <a:latin typeface="+mn-lt"/>
                        <a:ea typeface="+mn-ea"/>
                        <a:cs typeface="+mn-cs"/>
                      </a:endParaRPr>
                    </a:p>
                    <a:p>
                      <a:pPr algn="l">
                        <a:spcAft>
                          <a:spcPts val="0"/>
                        </a:spcAft>
                      </a:pPr>
                      <a:r>
                        <a:rPr lang="zh-TW" altLang="en-US" sz="1500" b="1" kern="1200" dirty="0">
                          <a:solidFill>
                            <a:schemeClr val="dk1"/>
                          </a:solidFill>
                          <a:latin typeface="+mn-lt"/>
                          <a:ea typeface="+mn-ea"/>
                          <a:cs typeface="+mn-cs"/>
                        </a:rPr>
                        <a:t>知識向度</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ctr">
                        <a:spcAft>
                          <a:spcPts val="0"/>
                        </a:spcAft>
                      </a:pPr>
                      <a:r>
                        <a:rPr lang="zh-TW" sz="2100" b="1" kern="1200" dirty="0">
                          <a:solidFill>
                            <a:schemeClr val="dk1"/>
                          </a:solidFill>
                          <a:latin typeface="+mn-lt"/>
                          <a:ea typeface="+mn-ea"/>
                          <a:cs typeface="+mn-cs"/>
                        </a:rPr>
                        <a:t>概念理解</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2100" b="1" kern="1200" dirty="0">
                          <a:solidFill>
                            <a:schemeClr val="dk1"/>
                          </a:solidFill>
                          <a:latin typeface="+mn-lt"/>
                          <a:ea typeface="+mn-ea"/>
                          <a:cs typeface="+mn-cs"/>
                        </a:rPr>
                        <a:t>程序執行</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99"/>
                    </a:solidFill>
                  </a:tcPr>
                </a:tc>
                <a:tc>
                  <a:txBody>
                    <a:bodyPr/>
                    <a:lstStyle/>
                    <a:p>
                      <a:pPr algn="ctr">
                        <a:spcAft>
                          <a:spcPts val="0"/>
                        </a:spcAft>
                      </a:pPr>
                      <a:r>
                        <a:rPr lang="zh-TW" sz="2100" b="1" kern="1200" dirty="0">
                          <a:solidFill>
                            <a:schemeClr val="dk1"/>
                          </a:solidFill>
                          <a:latin typeface="+mn-lt"/>
                          <a:ea typeface="+mn-ea"/>
                          <a:cs typeface="+mn-cs"/>
                        </a:rPr>
                        <a:t>解題思考</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76921956"/>
                  </a:ext>
                </a:extLst>
              </a:tr>
              <a:tr h="907912">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2</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2</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6</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8149540"/>
                  </a:ext>
                </a:extLst>
              </a:tr>
              <a:tr h="907912">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0</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4</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2898314"/>
                  </a:ext>
                </a:extLst>
              </a:tr>
              <a:tr h="907912">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8</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0</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2</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8338475"/>
                  </a:ext>
                </a:extLst>
              </a:tr>
            </a:tbl>
          </a:graphicData>
        </a:graphic>
      </p:graphicFrame>
      <p:graphicFrame>
        <p:nvGraphicFramePr>
          <p:cNvPr id="4" name="表格 3"/>
          <p:cNvGraphicFramePr>
            <a:graphicFrameLocks noGrp="1"/>
          </p:cNvGraphicFramePr>
          <p:nvPr/>
        </p:nvGraphicFramePr>
        <p:xfrm>
          <a:off x="8304412" y="2028814"/>
          <a:ext cx="2165132" cy="3333097"/>
        </p:xfrm>
        <a:graphic>
          <a:graphicData uri="http://schemas.openxmlformats.org/drawingml/2006/table">
            <a:tbl>
              <a:tblPr firstRow="1" bandRow="1">
                <a:tableStyleId>{5C22544A-7EE6-4342-B048-85BDC9FD1C3A}</a:tableStyleId>
              </a:tblPr>
              <a:tblGrid>
                <a:gridCol w="1082566">
                  <a:extLst>
                    <a:ext uri="{9D8B030D-6E8A-4147-A177-3AD203B41FA5}">
                      <a16:colId xmlns:a16="http://schemas.microsoft.com/office/drawing/2014/main" val="1296037408"/>
                    </a:ext>
                  </a:extLst>
                </a:gridCol>
                <a:gridCol w="1082566">
                  <a:extLst>
                    <a:ext uri="{9D8B030D-6E8A-4147-A177-3AD203B41FA5}">
                      <a16:colId xmlns:a16="http://schemas.microsoft.com/office/drawing/2014/main" val="1224145360"/>
                    </a:ext>
                  </a:extLst>
                </a:gridCol>
              </a:tblGrid>
              <a:tr h="1396749">
                <a:tc>
                  <a:txBody>
                    <a:bodyPr/>
                    <a:lstStyle/>
                    <a:p>
                      <a:pPr marL="0" algn="ctr" defTabSz="457200" rtl="0" eaLnBrk="1" latinLnBrk="0" hangingPunct="1">
                        <a:spcAft>
                          <a:spcPts val="0"/>
                        </a:spcAft>
                      </a:pPr>
                      <a:r>
                        <a:rPr lang="zh-TW" altLang="en-US" sz="2100" b="1" kern="1200" dirty="0">
                          <a:solidFill>
                            <a:schemeClr val="dk1"/>
                          </a:solidFill>
                          <a:latin typeface="+mn-lt"/>
                          <a:ea typeface="+mn-ea"/>
                          <a:cs typeface="+mn-cs"/>
                        </a:rPr>
                        <a:t>作答</a:t>
                      </a:r>
                      <a:endParaRPr lang="en-US" altLang="zh-TW" sz="2100" b="1" kern="1200" dirty="0">
                        <a:solidFill>
                          <a:schemeClr val="dk1"/>
                        </a:solidFill>
                        <a:latin typeface="+mn-lt"/>
                        <a:ea typeface="+mn-ea"/>
                        <a:cs typeface="+mn-cs"/>
                      </a:endParaRPr>
                    </a:p>
                    <a:p>
                      <a:pPr marL="0" algn="ctr" defTabSz="457200" rtl="0" eaLnBrk="1" latinLnBrk="0" hangingPunct="1">
                        <a:spcAft>
                          <a:spcPts val="0"/>
                        </a:spcAft>
                      </a:pPr>
                      <a:r>
                        <a:rPr lang="zh-TW" altLang="en-US" sz="2100" b="1" kern="1200" dirty="0">
                          <a:solidFill>
                            <a:schemeClr val="dk1"/>
                          </a:solidFill>
                          <a:latin typeface="+mn-lt"/>
                          <a:ea typeface="+mn-ea"/>
                          <a:cs typeface="+mn-cs"/>
                        </a:rPr>
                        <a:t>人數</a:t>
                      </a:r>
                      <a:endParaRPr lang="en-US" altLang="zh-TW" sz="2100" b="1" kern="1200" dirty="0">
                        <a:solidFill>
                          <a:schemeClr val="dk1"/>
                        </a:solidFill>
                        <a:latin typeface="+mn-lt"/>
                        <a:ea typeface="+mn-ea"/>
                        <a:cs typeface="+mn-cs"/>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altLang="zh-TW" sz="2100" b="1" kern="1200" dirty="0">
                          <a:solidFill>
                            <a:schemeClr val="dk1"/>
                          </a:solidFill>
                          <a:latin typeface="Times New Roman" panose="02020603050405020304" pitchFamily="18" charset="0"/>
                          <a:ea typeface="+mn-ea"/>
                          <a:cs typeface="Times New Roman" panose="02020603050405020304" pitchFamily="18" charset="0"/>
                        </a:rPr>
                        <a:t>19783</a:t>
                      </a:r>
                      <a:endParaRPr lang="zh-TW" altLang="en-US" sz="21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376736743"/>
                  </a:ext>
                </a:extLst>
              </a:tr>
              <a:tr h="1047743">
                <a:tc>
                  <a:txBody>
                    <a:bodyPr/>
                    <a:lstStyle/>
                    <a:p>
                      <a:pPr marL="0" algn="ctr" defTabSz="457200" rtl="0" eaLnBrk="1" latinLnBrk="0" hangingPunct="1">
                        <a:spcAft>
                          <a:spcPts val="0"/>
                        </a:spcAft>
                      </a:pPr>
                      <a:r>
                        <a:rPr lang="zh-TW" altLang="en-US" sz="2100" b="1" kern="1200" dirty="0">
                          <a:solidFill>
                            <a:srgbClr val="FF0000"/>
                          </a:solidFill>
                          <a:latin typeface="+mn-lt"/>
                          <a:ea typeface="+mn-ea"/>
                          <a:cs typeface="+mn-cs"/>
                        </a:rPr>
                        <a:t>缺考率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algn="ctr" defTabSz="457200" rtl="0" eaLnBrk="1" latinLnBrk="0" hangingPunct="1">
                        <a:spcAft>
                          <a:spcPts val="0"/>
                        </a:spcAft>
                      </a:pPr>
                      <a:r>
                        <a:rPr lang="en-US" altLang="zh-TW" sz="2100" b="1" kern="1200" dirty="0">
                          <a:solidFill>
                            <a:srgbClr val="FF0000"/>
                          </a:solidFill>
                          <a:latin typeface="Times New Roman" panose="02020603050405020304" pitchFamily="18" charset="0"/>
                          <a:ea typeface="+mn-ea"/>
                          <a:cs typeface="Times New Roman" panose="02020603050405020304" pitchFamily="18" charset="0"/>
                        </a:rPr>
                        <a:t>1.5%</a:t>
                      </a:r>
                      <a:endParaRPr lang="zh-TW" altLang="en-US" sz="21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703949940"/>
                  </a:ext>
                </a:extLst>
              </a:tr>
              <a:tr h="888605">
                <a:tc>
                  <a:txBody>
                    <a:bodyPr/>
                    <a:lstStyle/>
                    <a:p>
                      <a:pPr marL="0" algn="ctr" defTabSz="457200" rtl="0" eaLnBrk="1" latinLnBrk="0" hangingPunct="1">
                        <a:spcAft>
                          <a:spcPts val="0"/>
                        </a:spcAft>
                      </a:pPr>
                      <a:r>
                        <a:rPr lang="zh-TW" altLang="en-US" sz="2100" b="1" kern="1200" dirty="0">
                          <a:solidFill>
                            <a:srgbClr val="3333FF"/>
                          </a:solidFill>
                          <a:latin typeface="+mn-lt"/>
                          <a:ea typeface="+mn-ea"/>
                          <a:cs typeface="+mn-cs"/>
                        </a:rPr>
                        <a:t>平均</a:t>
                      </a:r>
                      <a:endParaRPr lang="en-US" altLang="zh-TW" sz="2100" b="1" kern="1200" dirty="0">
                        <a:solidFill>
                          <a:srgbClr val="3333FF"/>
                        </a:solidFill>
                        <a:latin typeface="+mn-lt"/>
                        <a:ea typeface="+mn-ea"/>
                        <a:cs typeface="+mn-cs"/>
                      </a:endParaRPr>
                    </a:p>
                    <a:p>
                      <a:pPr marL="0" algn="ctr" defTabSz="457200" rtl="0" eaLnBrk="1" latinLnBrk="0" hangingPunct="1">
                        <a:spcAft>
                          <a:spcPts val="0"/>
                        </a:spcAft>
                      </a:pPr>
                      <a:r>
                        <a:rPr lang="zh-TW" altLang="en-US" sz="2100" b="1" kern="1200" dirty="0">
                          <a:solidFill>
                            <a:srgbClr val="3333FF"/>
                          </a:solidFill>
                          <a:latin typeface="+mn-lt"/>
                          <a:ea typeface="+mn-ea"/>
                          <a:cs typeface="+mn-cs"/>
                        </a:rPr>
                        <a:t>通過率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algn="ctr" defTabSz="457200" rtl="0" eaLnBrk="1" latinLnBrk="0" hangingPunct="1">
                        <a:spcAft>
                          <a:spcPts val="0"/>
                        </a:spcAft>
                      </a:pPr>
                      <a:r>
                        <a:rPr lang="en-US" altLang="zh-TW" sz="2100" b="1" kern="1200" dirty="0">
                          <a:solidFill>
                            <a:srgbClr val="3333FF"/>
                          </a:solidFill>
                          <a:latin typeface="Times New Roman" panose="02020603050405020304" pitchFamily="18" charset="0"/>
                          <a:ea typeface="+mn-ea"/>
                          <a:cs typeface="Times New Roman" panose="02020603050405020304" pitchFamily="18" charset="0"/>
                        </a:rPr>
                        <a:t>49%</a:t>
                      </a:r>
                      <a:endParaRPr lang="zh-TW" altLang="en-US" sz="2100" b="1" kern="1200" dirty="0">
                        <a:solidFill>
                          <a:srgbClr val="3333FF"/>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896055596"/>
                  </a:ext>
                </a:extLst>
              </a:tr>
            </a:tbl>
          </a:graphicData>
        </a:graphic>
      </p:graphicFrame>
      <p:sp>
        <p:nvSpPr>
          <p:cNvPr id="2" name="向上箭號圖說文字 1"/>
          <p:cNvSpPr/>
          <p:nvPr/>
        </p:nvSpPr>
        <p:spPr>
          <a:xfrm>
            <a:off x="8772418" y="5118458"/>
            <a:ext cx="1895582" cy="820649"/>
          </a:xfrm>
          <a:prstGeom prst="upArrowCallou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FFFF00"/>
                </a:solidFill>
                <a:effectLst/>
                <a:uLnTx/>
                <a:uFillTx/>
                <a:latin typeface="Trebuchet MS"/>
                <a:ea typeface="微軟正黑體" panose="020B0604030504040204" pitchFamily="34" charset="-120"/>
                <a:cs typeface="+mn-cs"/>
              </a:rPr>
              <a:t>與全國平均相同</a:t>
            </a:r>
          </a:p>
        </p:txBody>
      </p:sp>
    </p:spTree>
    <p:extLst>
      <p:ext uri="{BB962C8B-B14F-4D97-AF65-F5344CB8AC3E}">
        <p14:creationId xmlns:p14="http://schemas.microsoft.com/office/powerpoint/2010/main" val="1403009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p:cNvSpPr>
            <a:spLocks noGrp="1"/>
          </p:cNvSpPr>
          <p:nvPr>
            <p:ph type="title"/>
          </p:nvPr>
        </p:nvSpPr>
        <p:spPr>
          <a:xfrm>
            <a:off x="1835047" y="999140"/>
            <a:ext cx="8362146" cy="480848"/>
          </a:xfrm>
        </p:spPr>
        <p:txBody>
          <a:bodyPr>
            <a:normAutofit fontScale="90000"/>
          </a:bodyPr>
          <a:lstStyle/>
          <a:p>
            <a:r>
              <a:rPr lang="zh-TW" altLang="en-US" b="1" dirty="0">
                <a:solidFill>
                  <a:schemeClr val="tx1"/>
                </a:solidFill>
                <a:latin typeface="微軟正黑體" pitchFamily="34" charset="-120"/>
                <a:ea typeface="微軟正黑體" pitchFamily="34" charset="-120"/>
              </a:rPr>
              <a:t>三年級</a:t>
            </a:r>
            <a:r>
              <a:rPr lang="zh-TW" altLang="en-US" b="1" dirty="0">
                <a:solidFill>
                  <a:srgbClr val="1302F4"/>
                </a:solidFill>
                <a:latin typeface="微軟正黑體" pitchFamily="34" charset="-120"/>
                <a:ea typeface="微軟正黑體" pitchFamily="34" charset="-120"/>
              </a:rPr>
              <a:t>數學</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評量架構</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知識向度</a:t>
            </a:r>
            <a:r>
              <a:rPr lang="zh-TW" altLang="en-US" b="1" dirty="0">
                <a:solidFill>
                  <a:schemeClr val="tx1"/>
                </a:solidFill>
                <a:latin typeface="微軟正黑體" pitchFamily="34" charset="-120"/>
                <a:ea typeface="微軟正黑體" pitchFamily="34" charset="-120"/>
              </a:rPr>
              <a:t>說明</a:t>
            </a:r>
            <a:endParaRPr lang="zh-TW" altLang="en-US" b="1" dirty="0">
              <a:solidFill>
                <a:srgbClr val="FF0000"/>
              </a:solidFill>
              <a:latin typeface="微軟正黑體" pitchFamily="34" charset="-120"/>
              <a:ea typeface="微軟正黑體" pitchFamily="34" charset="-120"/>
            </a:endParaRPr>
          </a:p>
        </p:txBody>
      </p:sp>
      <p:graphicFrame>
        <p:nvGraphicFramePr>
          <p:cNvPr id="5" name="表格 4"/>
          <p:cNvGraphicFramePr>
            <a:graphicFrameLocks noGrp="1"/>
          </p:cNvGraphicFramePr>
          <p:nvPr>
            <p:extLst/>
          </p:nvPr>
        </p:nvGraphicFramePr>
        <p:xfrm>
          <a:off x="1835047" y="1885950"/>
          <a:ext cx="8651650" cy="4212771"/>
        </p:xfrm>
        <a:graphic>
          <a:graphicData uri="http://schemas.openxmlformats.org/drawingml/2006/table">
            <a:tbl>
              <a:tblPr firstRow="1" firstCol="1" bandRow="1"/>
              <a:tblGrid>
                <a:gridCol w="1541402">
                  <a:extLst>
                    <a:ext uri="{9D8B030D-6E8A-4147-A177-3AD203B41FA5}">
                      <a16:colId xmlns:a16="http://schemas.microsoft.com/office/drawing/2014/main" val="2968274753"/>
                    </a:ext>
                  </a:extLst>
                </a:gridCol>
                <a:gridCol w="7110248">
                  <a:extLst>
                    <a:ext uri="{9D8B030D-6E8A-4147-A177-3AD203B41FA5}">
                      <a16:colId xmlns:a16="http://schemas.microsoft.com/office/drawing/2014/main" val="2934969743"/>
                    </a:ext>
                  </a:extLst>
                </a:gridCol>
              </a:tblGrid>
              <a:tr h="549924">
                <a:tc>
                  <a:txBody>
                    <a:bodyPr/>
                    <a:lstStyle/>
                    <a:p>
                      <a:pPr marL="0" algn="ctr" defTabSz="914400" rtl="0" eaLnBrk="1" latinLnBrk="0" hangingPunct="1">
                        <a:spcAft>
                          <a:spcPts val="0"/>
                        </a:spcAft>
                      </a:pPr>
                      <a:r>
                        <a:rPr lang="zh-TW" altLang="en-US" sz="1800" b="1" kern="1200" dirty="0">
                          <a:solidFill>
                            <a:schemeClr val="dk1"/>
                          </a:solidFill>
                          <a:latin typeface="+mn-lt"/>
                          <a:ea typeface="+mn-ea"/>
                          <a:cs typeface="+mn-cs"/>
                        </a:rPr>
                        <a:t>知識向度</a:t>
                      </a:r>
                      <a:endParaRPr lang="zh-TW" sz="18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noFill/>
                      <a:prstDash val="solid"/>
                      <a:round/>
                      <a:headEnd type="none" w="med" len="med"/>
                      <a:tailEnd type="none" w="med" len="med"/>
                    </a:lnTlToBr>
                    <a:solidFill>
                      <a:schemeClr val="bg1">
                        <a:lumMod val="85000"/>
                      </a:schemeClr>
                    </a:solidFill>
                  </a:tcPr>
                </a:tc>
                <a:tc>
                  <a:txBody>
                    <a:bodyPr/>
                    <a:lstStyle/>
                    <a:p>
                      <a:pPr marL="0" algn="ctr" defTabSz="914400" rtl="0" eaLnBrk="1" latinLnBrk="0" hangingPunct="1">
                        <a:spcAft>
                          <a:spcPts val="0"/>
                        </a:spcAft>
                      </a:pPr>
                      <a:r>
                        <a:rPr lang="zh-TW" altLang="en-US" sz="1800" b="1" kern="1200" dirty="0">
                          <a:solidFill>
                            <a:schemeClr val="dk1"/>
                          </a:solidFill>
                          <a:latin typeface="+mn-lt"/>
                          <a:ea typeface="+mn-ea"/>
                          <a:cs typeface="+mn-cs"/>
                        </a:rPr>
                        <a:t>內涵說明</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76921956"/>
                  </a:ext>
                </a:extLst>
              </a:tr>
              <a:tr h="976760">
                <a:tc>
                  <a:txBody>
                    <a:bodyPr/>
                    <a:lstStyle/>
                    <a:p>
                      <a:pPr marL="0" algn="ctr" defTabSz="914400" rtl="0" eaLnBrk="1" latinLnBrk="0" hangingPunct="1">
                        <a:spcAft>
                          <a:spcPts val="0"/>
                        </a:spcAft>
                      </a:pPr>
                      <a:r>
                        <a:rPr lang="zh-TW" sz="18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pPr marL="0" algn="l" defTabSz="914400" rtl="0" eaLnBrk="1" latinLnBrk="0" hangingPunct="1">
                        <a:spcAft>
                          <a:spcPts val="0"/>
                        </a:spcAft>
                      </a:pPr>
                      <a:r>
                        <a:rPr lang="en-US" altLang="zh-TW" sz="1500" b="1" kern="1200" dirty="0">
                          <a:solidFill>
                            <a:schemeClr val="dk1"/>
                          </a:solidFill>
                          <a:latin typeface="+mn-lt"/>
                          <a:ea typeface="+mn-ea"/>
                          <a:cs typeface="+mn-cs"/>
                        </a:rPr>
                        <a:t>1.</a:t>
                      </a:r>
                      <a:r>
                        <a:rPr lang="zh-TW" altLang="zh-TW" sz="1500" b="1" kern="1200" dirty="0">
                          <a:solidFill>
                            <a:schemeClr val="dk1"/>
                          </a:solidFill>
                          <a:latin typeface="+mn-lt"/>
                          <a:ea typeface="+mn-ea"/>
                          <a:cs typeface="+mn-cs"/>
                        </a:rPr>
                        <a:t>認識</a:t>
                      </a:r>
                      <a:r>
                        <a:rPr lang="en-US" altLang="zh-TW" sz="1500" b="1" kern="1200" dirty="0">
                          <a:solidFill>
                            <a:schemeClr val="dk1"/>
                          </a:solidFill>
                          <a:latin typeface="+mn-lt"/>
                          <a:ea typeface="+mn-ea"/>
                          <a:cs typeface="+mn-cs"/>
                        </a:rPr>
                        <a:t> 10000 </a:t>
                      </a:r>
                      <a:r>
                        <a:rPr lang="zh-TW" altLang="zh-TW" sz="1500" b="1" kern="1200" dirty="0">
                          <a:solidFill>
                            <a:schemeClr val="dk1"/>
                          </a:solidFill>
                          <a:latin typeface="+mn-lt"/>
                          <a:ea typeface="+mn-ea"/>
                          <a:cs typeface="+mn-cs"/>
                        </a:rPr>
                        <a:t>以內的數（含位名與位值單位換算）</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273050" indent="-273050" algn="l" defTabSz="914400" rtl="0" eaLnBrk="1" latinLnBrk="0" hangingPunct="1">
                        <a:spcAft>
                          <a:spcPts val="0"/>
                        </a:spcAft>
                      </a:pPr>
                      <a:r>
                        <a:rPr lang="en-US" altLang="zh-TW" sz="1500" b="1" kern="1200" dirty="0">
                          <a:solidFill>
                            <a:schemeClr val="tx1"/>
                          </a:solidFill>
                          <a:latin typeface="+mn-lt"/>
                          <a:ea typeface="+mn-ea"/>
                          <a:cs typeface="+mn-cs"/>
                        </a:rPr>
                        <a:t>2.</a:t>
                      </a:r>
                      <a:r>
                        <a:rPr lang="zh-TW" altLang="en-US" sz="1500" b="1" kern="1200" dirty="0">
                          <a:solidFill>
                            <a:schemeClr val="tx1"/>
                          </a:solidFill>
                          <a:latin typeface="+mn-lt"/>
                          <a:ea typeface="+mn-ea"/>
                          <a:cs typeface="+mn-cs"/>
                        </a:rPr>
                        <a:t>認識一位小數、數線、運用自然數的乘除與四則混合計算解決生活中的問題。</a:t>
                      </a:r>
                      <a:endParaRPr lang="en-US" altLang="zh-TW" sz="1500" b="1" kern="1200" dirty="0">
                        <a:solidFill>
                          <a:schemeClr val="tx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3.</a:t>
                      </a:r>
                      <a:r>
                        <a:rPr lang="zh-TW" altLang="zh-TW" sz="1500" b="1" kern="1200" dirty="0">
                          <a:solidFill>
                            <a:schemeClr val="dk1"/>
                          </a:solidFill>
                          <a:latin typeface="+mn-lt"/>
                          <a:ea typeface="+mn-ea"/>
                          <a:cs typeface="+mn-cs"/>
                        </a:rPr>
                        <a:t>在具體情境中初步認識</a:t>
                      </a:r>
                      <a:r>
                        <a:rPr lang="zh-TW" altLang="zh-TW" sz="1500" b="1" kern="1200" dirty="0">
                          <a:solidFill>
                            <a:srgbClr val="3333FF"/>
                          </a:solidFill>
                          <a:latin typeface="+mn-lt"/>
                          <a:ea typeface="+mn-ea"/>
                          <a:cs typeface="+mn-cs"/>
                        </a:rPr>
                        <a:t>分數</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4.</a:t>
                      </a:r>
                      <a:r>
                        <a:rPr lang="zh-TW" altLang="zh-TW" sz="1500" b="1" kern="1200" dirty="0">
                          <a:solidFill>
                            <a:srgbClr val="3333FF"/>
                          </a:solidFill>
                          <a:latin typeface="+mn-lt"/>
                          <a:ea typeface="+mn-ea"/>
                          <a:cs typeface="+mn-cs"/>
                        </a:rPr>
                        <a:t>同分母分數</a:t>
                      </a:r>
                      <a:r>
                        <a:rPr lang="zh-TW" altLang="zh-TW" sz="1500" b="1" kern="1200" dirty="0">
                          <a:solidFill>
                            <a:schemeClr val="dk1"/>
                          </a:solidFill>
                          <a:latin typeface="+mn-lt"/>
                          <a:ea typeface="+mn-ea"/>
                          <a:cs typeface="+mn-cs"/>
                        </a:rPr>
                        <a:t>的比較與加減</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38149540"/>
                  </a:ext>
                </a:extLst>
              </a:tr>
              <a:tr h="1465138">
                <a:tc>
                  <a:txBody>
                    <a:bodyPr/>
                    <a:lstStyle/>
                    <a:p>
                      <a:pPr marL="0" algn="ctr" defTabSz="914400" rtl="0" eaLnBrk="1" latinLnBrk="0" hangingPunct="1">
                        <a:spcAft>
                          <a:spcPts val="0"/>
                        </a:spcAft>
                      </a:pPr>
                      <a:r>
                        <a:rPr lang="zh-TW" sz="18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pPr marL="0" algn="l" defTabSz="914400" rtl="0" eaLnBrk="1" latinLnBrk="0" hangingPunct="1">
                        <a:spcAft>
                          <a:spcPts val="0"/>
                        </a:spcAft>
                      </a:pPr>
                      <a:r>
                        <a:rPr lang="en-US" altLang="zh-TW" sz="1500" b="1" kern="1200" dirty="0">
                          <a:solidFill>
                            <a:schemeClr val="dk1"/>
                          </a:solidFill>
                          <a:latin typeface="+mn-lt"/>
                          <a:ea typeface="+mn-ea"/>
                          <a:cs typeface="+mn-cs"/>
                        </a:rPr>
                        <a:t>1.</a:t>
                      </a:r>
                      <a:r>
                        <a:rPr lang="zh-TW" altLang="zh-TW" sz="1500" b="1" kern="1200" dirty="0">
                          <a:solidFill>
                            <a:srgbClr val="3333FF"/>
                          </a:solidFill>
                          <a:latin typeface="+mn-lt"/>
                          <a:ea typeface="+mn-ea"/>
                          <a:cs typeface="+mn-cs"/>
                        </a:rPr>
                        <a:t>時間</a:t>
                      </a:r>
                      <a:r>
                        <a:rPr lang="zh-TW" altLang="zh-TW" sz="1500" b="1" kern="1200" dirty="0">
                          <a:solidFill>
                            <a:schemeClr val="dk1"/>
                          </a:solidFill>
                          <a:latin typeface="+mn-lt"/>
                          <a:ea typeface="+mn-ea"/>
                          <a:cs typeface="+mn-cs"/>
                        </a:rPr>
                        <a:t>單位（包括日、時、分、秒）及各單位間的關係</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2.</a:t>
                      </a:r>
                      <a:r>
                        <a:rPr lang="zh-TW" altLang="zh-TW" sz="1500" b="1" kern="1200" dirty="0">
                          <a:solidFill>
                            <a:schemeClr val="dk1"/>
                          </a:solidFill>
                          <a:latin typeface="+mn-lt"/>
                          <a:ea typeface="+mn-ea"/>
                          <a:cs typeface="+mn-cs"/>
                        </a:rPr>
                        <a:t>同時間單位的加減計算</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273050" indent="-273050" algn="l" defTabSz="914400" rtl="0" eaLnBrk="1" latinLnBrk="0" hangingPunct="1">
                        <a:spcAft>
                          <a:spcPts val="0"/>
                        </a:spcAft>
                      </a:pPr>
                      <a:r>
                        <a:rPr lang="en-US" altLang="zh-TW" sz="1500" b="1" kern="1200" dirty="0">
                          <a:solidFill>
                            <a:schemeClr val="dk1"/>
                          </a:solidFill>
                          <a:latin typeface="+mn-lt"/>
                          <a:ea typeface="+mn-ea"/>
                          <a:cs typeface="+mn-cs"/>
                        </a:rPr>
                        <a:t>3.</a:t>
                      </a:r>
                      <a:r>
                        <a:rPr lang="zh-TW" altLang="zh-TW" sz="1500" b="1" kern="1200" dirty="0">
                          <a:solidFill>
                            <a:srgbClr val="3333FF"/>
                          </a:solidFill>
                          <a:latin typeface="+mn-lt"/>
                          <a:ea typeface="+mn-ea"/>
                          <a:cs typeface="+mn-cs"/>
                        </a:rPr>
                        <a:t>長度</a:t>
                      </a:r>
                      <a:r>
                        <a:rPr lang="zh-TW" altLang="zh-TW" sz="1500" b="1" kern="1200" dirty="0">
                          <a:solidFill>
                            <a:schemeClr val="dk1"/>
                          </a:solidFill>
                          <a:latin typeface="+mn-lt"/>
                          <a:ea typeface="+mn-ea"/>
                          <a:cs typeface="+mn-cs"/>
                        </a:rPr>
                        <a:t>單位（包括毫米、公尺、公分）</a:t>
                      </a:r>
                      <a:r>
                        <a:rPr lang="zh-TW" altLang="en-US" sz="1500" b="1" kern="1200" dirty="0">
                          <a:solidFill>
                            <a:schemeClr val="dk1"/>
                          </a:solidFill>
                          <a:latin typeface="+mn-lt"/>
                          <a:ea typeface="+mn-ea"/>
                          <a:cs typeface="+mn-cs"/>
                        </a:rPr>
                        <a:t>與</a:t>
                      </a:r>
                      <a:r>
                        <a:rPr lang="zh-TW" altLang="zh-TW" sz="1500" b="1" kern="1200" dirty="0">
                          <a:solidFill>
                            <a:schemeClr val="dk1"/>
                          </a:solidFill>
                          <a:latin typeface="+mn-lt"/>
                          <a:ea typeface="+mn-ea"/>
                          <a:cs typeface="+mn-cs"/>
                        </a:rPr>
                        <a:t>各單位間的關係</a:t>
                      </a:r>
                      <a:r>
                        <a:rPr lang="zh-TW" altLang="en-US" sz="1500" b="1" kern="1200" dirty="0">
                          <a:solidFill>
                            <a:schemeClr val="dk1"/>
                          </a:solidFill>
                          <a:latin typeface="+mn-lt"/>
                          <a:ea typeface="+mn-ea"/>
                          <a:cs typeface="+mn-cs"/>
                        </a:rPr>
                        <a:t>及</a:t>
                      </a:r>
                      <a:r>
                        <a:rPr lang="zh-TW" altLang="zh-TW" sz="1500" b="1" kern="1200" dirty="0">
                          <a:solidFill>
                            <a:schemeClr val="dk1"/>
                          </a:solidFill>
                          <a:latin typeface="+mn-lt"/>
                          <a:ea typeface="+mn-ea"/>
                          <a:cs typeface="+mn-cs"/>
                        </a:rPr>
                        <a:t>長度的估測與計算</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PMingLiU" panose="02020500000000000000" pitchFamily="18" charset="-120"/>
                        <a:ea typeface="PMingLiU" panose="02020500000000000000" pitchFamily="18" charset="-120"/>
                        <a:cs typeface="+mn-cs"/>
                      </a:endParaRPr>
                    </a:p>
                    <a:p>
                      <a:pPr marL="273050" indent="-273050" algn="l" defTabSz="914400" rtl="0" eaLnBrk="1" latinLnBrk="0" hangingPunct="1">
                        <a:spcAft>
                          <a:spcPts val="0"/>
                        </a:spcAft>
                      </a:pPr>
                      <a:r>
                        <a:rPr lang="en-US" altLang="zh-TW" sz="1500" b="1" kern="1200" dirty="0">
                          <a:solidFill>
                            <a:schemeClr val="dk1"/>
                          </a:solidFill>
                          <a:latin typeface="+mn-lt"/>
                          <a:ea typeface="+mn-ea"/>
                          <a:cs typeface="+mn-cs"/>
                        </a:rPr>
                        <a:t>4.</a:t>
                      </a:r>
                      <a:r>
                        <a:rPr lang="zh-TW" altLang="en-US" sz="1500" b="1" kern="1200" dirty="0">
                          <a:solidFill>
                            <a:schemeClr val="dk1"/>
                          </a:solidFill>
                          <a:latin typeface="+mn-lt"/>
                          <a:ea typeface="+mn-ea"/>
                          <a:cs typeface="+mn-cs"/>
                        </a:rPr>
                        <a:t>長度的估測與計算。</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5.</a:t>
                      </a:r>
                      <a:r>
                        <a:rPr lang="zh-TW" altLang="zh-TW" sz="1500" b="1" kern="1200" dirty="0">
                          <a:solidFill>
                            <a:srgbClr val="3333FF"/>
                          </a:solidFill>
                          <a:latin typeface="+mn-lt"/>
                          <a:ea typeface="+mn-ea"/>
                          <a:cs typeface="+mn-cs"/>
                        </a:rPr>
                        <a:t>重量</a:t>
                      </a:r>
                      <a:r>
                        <a:rPr lang="zh-TW" altLang="zh-TW" sz="1500" b="1" kern="1200" dirty="0">
                          <a:solidFill>
                            <a:schemeClr val="dk1"/>
                          </a:solidFill>
                          <a:latin typeface="+mn-lt"/>
                          <a:ea typeface="+mn-ea"/>
                          <a:cs typeface="+mn-cs"/>
                        </a:rPr>
                        <a:t>單位（包括公斤、公克）及各單位間的關係</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6.</a:t>
                      </a:r>
                      <a:r>
                        <a:rPr lang="zh-TW" altLang="zh-TW" sz="1500" b="1" kern="1200" dirty="0">
                          <a:solidFill>
                            <a:srgbClr val="3333FF"/>
                          </a:solidFill>
                          <a:latin typeface="+mn-lt"/>
                          <a:ea typeface="+mn-ea"/>
                          <a:cs typeface="+mn-cs"/>
                        </a:rPr>
                        <a:t>角</a:t>
                      </a:r>
                      <a:r>
                        <a:rPr lang="zh-TW" altLang="zh-TW" sz="1500" b="1" kern="1200" dirty="0">
                          <a:solidFill>
                            <a:schemeClr val="dk1"/>
                          </a:solidFill>
                          <a:latin typeface="+mn-lt"/>
                          <a:ea typeface="+mn-ea"/>
                          <a:cs typeface="+mn-cs"/>
                        </a:rPr>
                        <a:t>概念以及角的大小比較</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PMingLiU" panose="02020500000000000000" pitchFamily="18" charset="-120"/>
                        <a:ea typeface="PMingLiU" panose="02020500000000000000" pitchFamily="18" charset="-120"/>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62898314"/>
                  </a:ext>
                </a:extLst>
              </a:tr>
              <a:tr h="1220949">
                <a:tc>
                  <a:txBody>
                    <a:bodyPr/>
                    <a:lstStyle/>
                    <a:p>
                      <a:pPr marL="0" algn="ctr" defTabSz="914400" rtl="0" eaLnBrk="1" latinLnBrk="0" hangingPunct="1">
                        <a:spcAft>
                          <a:spcPts val="0"/>
                        </a:spcAft>
                      </a:pPr>
                      <a:r>
                        <a:rPr lang="zh-TW" sz="18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marL="0" algn="l" defTabSz="914400" rtl="0" eaLnBrk="1" latinLnBrk="0" hangingPunct="1">
                        <a:spcAft>
                          <a:spcPts val="0"/>
                        </a:spcAft>
                      </a:pPr>
                      <a:r>
                        <a:rPr lang="en-US" altLang="zh-TW" sz="1500" b="1" kern="1200" dirty="0">
                          <a:solidFill>
                            <a:schemeClr val="dk1"/>
                          </a:solidFill>
                          <a:latin typeface="+mn-lt"/>
                          <a:ea typeface="+mn-ea"/>
                          <a:cs typeface="+mn-cs"/>
                        </a:rPr>
                        <a:t>1.</a:t>
                      </a:r>
                      <a:r>
                        <a:rPr lang="zh-TW" altLang="zh-TW" sz="1500" b="1" kern="1200" dirty="0">
                          <a:solidFill>
                            <a:srgbClr val="3333FF"/>
                          </a:solidFill>
                          <a:latin typeface="+mn-lt"/>
                          <a:ea typeface="+mn-ea"/>
                          <a:cs typeface="+mn-cs"/>
                        </a:rPr>
                        <a:t>平面圖形</a:t>
                      </a:r>
                      <a:r>
                        <a:rPr lang="zh-TW" altLang="zh-TW" sz="1500" b="1" kern="1200" dirty="0">
                          <a:solidFill>
                            <a:schemeClr val="dk1"/>
                          </a:solidFill>
                          <a:latin typeface="+mn-lt"/>
                          <a:ea typeface="+mn-ea"/>
                          <a:cs typeface="+mn-cs"/>
                        </a:rPr>
                        <a:t>的內部、外部與周界、</a:t>
                      </a:r>
                      <a:r>
                        <a:rPr lang="zh-TW" altLang="zh-TW" sz="1500" b="1" kern="1200" dirty="0">
                          <a:solidFill>
                            <a:srgbClr val="3333FF"/>
                          </a:solidFill>
                          <a:latin typeface="+mn-lt"/>
                          <a:ea typeface="+mn-ea"/>
                          <a:cs typeface="+mn-cs"/>
                        </a:rPr>
                        <a:t>周長</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2.</a:t>
                      </a:r>
                      <a:r>
                        <a:rPr lang="zh-TW" altLang="zh-TW" sz="1500" b="1" kern="1200" dirty="0">
                          <a:solidFill>
                            <a:srgbClr val="3333FF"/>
                          </a:solidFill>
                          <a:latin typeface="+mn-lt"/>
                          <a:ea typeface="+mn-ea"/>
                          <a:cs typeface="+mn-cs"/>
                        </a:rPr>
                        <a:t>圓</a:t>
                      </a:r>
                      <a:r>
                        <a:rPr lang="zh-TW" altLang="zh-TW" sz="1500" b="1" kern="1200" dirty="0">
                          <a:solidFill>
                            <a:schemeClr val="dk1"/>
                          </a:solidFill>
                          <a:latin typeface="+mn-lt"/>
                          <a:ea typeface="+mn-ea"/>
                          <a:cs typeface="+mn-cs"/>
                        </a:rPr>
                        <a:t>的構成要素（包括圓心、圓周長、半徑與直徑）</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3.</a:t>
                      </a:r>
                      <a:r>
                        <a:rPr lang="zh-TW" altLang="zh-TW" sz="1500" b="1" kern="1200" dirty="0">
                          <a:solidFill>
                            <a:srgbClr val="3333FF"/>
                          </a:solidFill>
                          <a:latin typeface="+mn-lt"/>
                          <a:ea typeface="+mn-ea"/>
                          <a:cs typeface="+mn-cs"/>
                        </a:rPr>
                        <a:t>將簡單圖形切割重組</a:t>
                      </a:r>
                      <a:r>
                        <a:rPr lang="zh-TW" altLang="zh-TW" sz="1500" b="1" kern="1200" dirty="0">
                          <a:solidFill>
                            <a:schemeClr val="dk1"/>
                          </a:solidFill>
                          <a:latin typeface="+mn-lt"/>
                          <a:ea typeface="+mn-ea"/>
                          <a:cs typeface="+mn-cs"/>
                        </a:rPr>
                        <a:t>成另一已知簡單圖形。</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4.</a:t>
                      </a:r>
                      <a:r>
                        <a:rPr lang="zh-TW" altLang="en-US" sz="1500" b="1" kern="1200" dirty="0">
                          <a:solidFill>
                            <a:schemeClr val="dk1"/>
                          </a:solidFill>
                          <a:latin typeface="+mn-lt"/>
                          <a:ea typeface="+mn-ea"/>
                          <a:cs typeface="+mn-cs"/>
                        </a:rPr>
                        <a:t>面積單位與實測。</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5.</a:t>
                      </a:r>
                      <a:r>
                        <a:rPr lang="zh-TW" altLang="en-US" sz="1500" b="1" kern="1200" dirty="0">
                          <a:solidFill>
                            <a:schemeClr val="dk1"/>
                          </a:solidFill>
                          <a:latin typeface="+mn-lt"/>
                          <a:ea typeface="+mn-ea"/>
                          <a:cs typeface="+mn-cs"/>
                        </a:rPr>
                        <a:t>由邊長和角的特性認識正方形和長方形。</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08338475"/>
                  </a:ext>
                </a:extLst>
              </a:tr>
            </a:tbl>
          </a:graphicData>
        </a:graphic>
      </p:graphicFrame>
    </p:spTree>
    <p:extLst>
      <p:ext uri="{BB962C8B-B14F-4D97-AF65-F5344CB8AC3E}">
        <p14:creationId xmlns:p14="http://schemas.microsoft.com/office/powerpoint/2010/main" val="1067887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774084" y="1047254"/>
            <a:ext cx="9166059" cy="697061"/>
          </a:xfrm>
        </p:spPr>
        <p:txBody>
          <a:bodyPr>
            <a:normAutofit fontScale="90000"/>
          </a:bodyPr>
          <a:lstStyle/>
          <a:p>
            <a:r>
              <a:rPr lang="zh-TW" altLang="en-US" b="1" dirty="0">
                <a:latin typeface="微軟正黑體" pitchFamily="34" charset="-120"/>
                <a:ea typeface="微軟正黑體" pitchFamily="34" charset="-120"/>
              </a:rPr>
              <a:t>桃園市</a:t>
            </a:r>
            <a:r>
              <a:rPr lang="en-US" altLang="zh-TW" b="1" dirty="0">
                <a:latin typeface="微軟正黑體" pitchFamily="34" charset="-120"/>
                <a:ea typeface="微軟正黑體" pitchFamily="34" charset="-120"/>
              </a:rPr>
              <a:t>109</a:t>
            </a:r>
            <a:r>
              <a:rPr lang="zh-TW" altLang="en-US" b="1" dirty="0">
                <a:latin typeface="微軟正黑體" pitchFamily="34" charset="-120"/>
                <a:ea typeface="微軟正黑體" pitchFamily="34" charset="-120"/>
              </a:rPr>
              <a:t>年度</a:t>
            </a:r>
            <a:r>
              <a:rPr lang="zh-TW" altLang="en-US" sz="2400" b="1" dirty="0">
                <a:solidFill>
                  <a:srgbClr val="FF66CC"/>
                </a:solidFill>
                <a:latin typeface="微軟正黑體" pitchFamily="34" charset="-120"/>
                <a:ea typeface="微軟正黑體" pitchFamily="34" charset="-120"/>
              </a:rPr>
              <a:t>國小</a:t>
            </a:r>
            <a:r>
              <a:rPr lang="zh-TW" altLang="en-US" b="1" dirty="0">
                <a:latin typeface="微軟正黑體" pitchFamily="34" charset="-120"/>
                <a:ea typeface="微軟正黑體" pitchFamily="34" charset="-120"/>
              </a:rPr>
              <a:t>學力測驗</a:t>
            </a:r>
            <a:r>
              <a:rPr lang="zh-TW" altLang="en-US" b="1" dirty="0">
                <a:solidFill>
                  <a:srgbClr val="FF0000"/>
                </a:solidFill>
                <a:latin typeface="微軟正黑體" pitchFamily="34" charset="-120"/>
                <a:ea typeface="微軟正黑體" pitchFamily="34" charset="-120"/>
              </a:rPr>
              <a:t>結果</a:t>
            </a:r>
            <a:r>
              <a:rPr lang="en-US" altLang="zh-TW" b="1" dirty="0">
                <a:latin typeface="微軟正黑體" pitchFamily="34" charset="-120"/>
                <a:ea typeface="微軟正黑體" pitchFamily="34" charset="-120"/>
              </a:rPr>
              <a:t>-</a:t>
            </a:r>
            <a:r>
              <a:rPr lang="zh-TW" altLang="en-US" b="1" dirty="0">
                <a:solidFill>
                  <a:srgbClr val="1302F4"/>
                </a:solidFill>
                <a:latin typeface="微軟正黑體" pitchFamily="34" charset="-120"/>
                <a:ea typeface="微軟正黑體" pitchFamily="34" charset="-120"/>
              </a:rPr>
              <a:t>三年級</a:t>
            </a:r>
            <a:endParaRPr lang="zh-TW" altLang="en-US" dirty="0">
              <a:solidFill>
                <a:srgbClr val="1302F4"/>
              </a:solidFill>
            </a:endParaRPr>
          </a:p>
        </p:txBody>
      </p:sp>
      <p:graphicFrame>
        <p:nvGraphicFramePr>
          <p:cNvPr id="4" name="內容版面配置區 3"/>
          <p:cNvGraphicFramePr>
            <a:graphicFrameLocks noGrp="1"/>
          </p:cNvGraphicFramePr>
          <p:nvPr>
            <p:ph idx="1"/>
          </p:nvPr>
        </p:nvGraphicFramePr>
        <p:xfrm>
          <a:off x="1689321" y="1829076"/>
          <a:ext cx="8807524" cy="3832721"/>
        </p:xfrm>
        <a:graphic>
          <a:graphicData uri="http://schemas.openxmlformats.org/drawingml/2006/table">
            <a:tbl>
              <a:tblPr firstRow="1" bandRow="1">
                <a:tableStyleId>{5C22544A-7EE6-4342-B048-85BDC9FD1C3A}</a:tableStyleId>
              </a:tblPr>
              <a:tblGrid>
                <a:gridCol w="792432">
                  <a:extLst>
                    <a:ext uri="{9D8B030D-6E8A-4147-A177-3AD203B41FA5}">
                      <a16:colId xmlns:a16="http://schemas.microsoft.com/office/drawing/2014/main" val="20000"/>
                    </a:ext>
                  </a:extLst>
                </a:gridCol>
                <a:gridCol w="891046">
                  <a:extLst>
                    <a:ext uri="{9D8B030D-6E8A-4147-A177-3AD203B41FA5}">
                      <a16:colId xmlns:a16="http://schemas.microsoft.com/office/drawing/2014/main" val="20001"/>
                    </a:ext>
                  </a:extLst>
                </a:gridCol>
                <a:gridCol w="891046">
                  <a:extLst>
                    <a:ext uri="{9D8B030D-6E8A-4147-A177-3AD203B41FA5}">
                      <a16:colId xmlns:a16="http://schemas.microsoft.com/office/drawing/2014/main" val="20002"/>
                    </a:ext>
                  </a:extLst>
                </a:gridCol>
                <a:gridCol w="891046">
                  <a:extLst>
                    <a:ext uri="{9D8B030D-6E8A-4147-A177-3AD203B41FA5}">
                      <a16:colId xmlns:a16="http://schemas.microsoft.com/office/drawing/2014/main" val="20003"/>
                    </a:ext>
                  </a:extLst>
                </a:gridCol>
                <a:gridCol w="886724">
                  <a:extLst>
                    <a:ext uri="{9D8B030D-6E8A-4147-A177-3AD203B41FA5}">
                      <a16:colId xmlns:a16="http://schemas.microsoft.com/office/drawing/2014/main" val="20004"/>
                    </a:ext>
                  </a:extLst>
                </a:gridCol>
                <a:gridCol w="891046">
                  <a:extLst>
                    <a:ext uri="{9D8B030D-6E8A-4147-A177-3AD203B41FA5}">
                      <a16:colId xmlns:a16="http://schemas.microsoft.com/office/drawing/2014/main" val="20005"/>
                    </a:ext>
                  </a:extLst>
                </a:gridCol>
                <a:gridCol w="891046">
                  <a:extLst>
                    <a:ext uri="{9D8B030D-6E8A-4147-A177-3AD203B41FA5}">
                      <a16:colId xmlns:a16="http://schemas.microsoft.com/office/drawing/2014/main" val="20006"/>
                    </a:ext>
                  </a:extLst>
                </a:gridCol>
                <a:gridCol w="891046">
                  <a:extLst>
                    <a:ext uri="{9D8B030D-6E8A-4147-A177-3AD203B41FA5}">
                      <a16:colId xmlns:a16="http://schemas.microsoft.com/office/drawing/2014/main" val="20007"/>
                    </a:ext>
                  </a:extLst>
                </a:gridCol>
                <a:gridCol w="891046">
                  <a:extLst>
                    <a:ext uri="{9D8B030D-6E8A-4147-A177-3AD203B41FA5}">
                      <a16:colId xmlns:a16="http://schemas.microsoft.com/office/drawing/2014/main" val="20008"/>
                    </a:ext>
                  </a:extLst>
                </a:gridCol>
                <a:gridCol w="891046">
                  <a:extLst>
                    <a:ext uri="{9D8B030D-6E8A-4147-A177-3AD203B41FA5}">
                      <a16:colId xmlns:a16="http://schemas.microsoft.com/office/drawing/2014/main" val="20009"/>
                    </a:ext>
                  </a:extLst>
                </a:gridCol>
              </a:tblGrid>
              <a:tr h="297180">
                <a:tc rowSpan="2">
                  <a:txBody>
                    <a:bodyPr/>
                    <a:lstStyle/>
                    <a:p>
                      <a:pPr algn="ctr"/>
                      <a:r>
                        <a:rPr lang="zh-TW" altLang="en-US" sz="1500" dirty="0">
                          <a:latin typeface="微軟正黑體" panose="020B0604030504040204" pitchFamily="34" charset="-120"/>
                          <a:ea typeface="微軟正黑體" panose="020B0604030504040204" pitchFamily="34" charset="-120"/>
                        </a:rPr>
                        <a:t>答對率</a:t>
                      </a:r>
                    </a:p>
                  </a:txBody>
                  <a:tcPr marL="68580" marR="68580" marT="34290" marB="34290" anchor="ctr">
                    <a:solidFill>
                      <a:schemeClr val="tx1"/>
                    </a:solidFill>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數與計算</a:t>
                      </a:r>
                    </a:p>
                  </a:txBody>
                  <a:tcPr marL="68580" marR="68580" marT="34290" marB="34290" anchor="ctr">
                    <a:solidFill>
                      <a:schemeClr val="accent2"/>
                    </a:solidFill>
                  </a:tcPr>
                </a:tc>
                <a:tc hMerge="1">
                  <a:txBody>
                    <a:bodyPr/>
                    <a:lstStyle/>
                    <a:p>
                      <a:endParaRPr lang="zh-TW" altLang="en-US" dirty="0"/>
                    </a:p>
                  </a:txBody>
                  <a:tcPr>
                    <a:solidFill>
                      <a:schemeClr val="accent2"/>
                    </a:solidFill>
                  </a:tcPr>
                </a:tc>
                <a:tc hMerge="1">
                  <a:txBody>
                    <a:bodyPr/>
                    <a:lstStyle/>
                    <a:p>
                      <a:endParaRPr lang="zh-TW" altLang="en-US" dirty="0"/>
                    </a:p>
                  </a:txBody>
                  <a:tcPr>
                    <a:solidFill>
                      <a:schemeClr val="accent2"/>
                    </a:solidFill>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量與實測</a:t>
                      </a:r>
                    </a:p>
                  </a:txBody>
                  <a:tcPr marL="68580" marR="68580" marT="34290" marB="34290" anchor="ctr"/>
                </a:tc>
                <a:tc hMerge="1">
                  <a:txBody>
                    <a:bodyPr/>
                    <a:lstStyle/>
                    <a:p>
                      <a:endParaRPr lang="zh-TW" altLang="en-US" dirty="0"/>
                    </a:p>
                  </a:txBody>
                  <a:tcPr/>
                </a:tc>
                <a:tc hMerge="1">
                  <a:txBody>
                    <a:bodyPr/>
                    <a:lstStyle/>
                    <a:p>
                      <a:endParaRPr lang="zh-TW" altLang="en-US" dirty="0"/>
                    </a:p>
                  </a:txBody>
                  <a:tcPr/>
                </a:tc>
                <a:tc gridSpan="3">
                  <a:txBody>
                    <a:bodyPr/>
                    <a:lstStyle/>
                    <a:p>
                      <a:pPr algn="ctr"/>
                      <a:r>
                        <a:rPr lang="zh-TW" altLang="en-US" sz="1500" dirty="0">
                          <a:latin typeface="微軟正黑體" panose="020B0604030504040204" pitchFamily="34" charset="-120"/>
                          <a:ea typeface="微軟正黑體" panose="020B0604030504040204" pitchFamily="34" charset="-120"/>
                        </a:rPr>
                        <a:t>幾何</a:t>
                      </a:r>
                    </a:p>
                  </a:txBody>
                  <a:tcPr marL="68580" marR="68580" marT="34290" marB="34290" anchor="ctr">
                    <a:solidFill>
                      <a:schemeClr val="accent6"/>
                    </a:solidFill>
                  </a:tcPr>
                </a:tc>
                <a:tc hMerge="1">
                  <a:txBody>
                    <a:bodyPr/>
                    <a:lstStyle/>
                    <a:p>
                      <a:endParaRPr lang="zh-TW" altLang="en-US" dirty="0"/>
                    </a:p>
                  </a:txBody>
                  <a:tcPr>
                    <a:solidFill>
                      <a:schemeClr val="accent6"/>
                    </a:solidFill>
                  </a:tcPr>
                </a:tc>
                <a:tc hMerge="1">
                  <a:txBody>
                    <a:bodyPr/>
                    <a:lstStyle/>
                    <a:p>
                      <a:endParaRPr lang="zh-TW" altLang="en-US" dirty="0"/>
                    </a:p>
                  </a:txBody>
                  <a:tcPr>
                    <a:solidFill>
                      <a:schemeClr val="accent6"/>
                    </a:solidFill>
                  </a:tcPr>
                </a:tc>
                <a:extLst>
                  <a:ext uri="{0D108BD9-81ED-4DB2-BD59-A6C34878D82A}">
                    <a16:rowId xmlns:a16="http://schemas.microsoft.com/office/drawing/2014/main" val="10000"/>
                  </a:ext>
                </a:extLst>
              </a:tr>
              <a:tr h="279441">
                <a:tc vMerge="1">
                  <a:txBody>
                    <a:bodyPr/>
                    <a:lstStyle/>
                    <a:p>
                      <a:endParaRPr lang="zh-TW" altLang="en-US" dirty="0"/>
                    </a:p>
                  </a:txBody>
                  <a:tcPr>
                    <a:solidFill>
                      <a:schemeClr val="bg1">
                        <a:lumMod val="85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概念理解</a:t>
                      </a:r>
                    </a:p>
                  </a:txBody>
                  <a:tcPr marL="68580" marR="68580" marT="34290" marB="34290">
                    <a:solidFill>
                      <a:schemeClr val="accent5">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程序執行</a:t>
                      </a:r>
                    </a:p>
                  </a:txBody>
                  <a:tcPr marL="68580" marR="68580" marT="34290" marB="34290">
                    <a:solidFill>
                      <a:schemeClr val="accent4">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解題思考</a:t>
                      </a:r>
                    </a:p>
                  </a:txBody>
                  <a:tcPr marL="68580" marR="68580" marT="34290" marB="34290">
                    <a:solidFill>
                      <a:schemeClr val="accent2">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概念理解</a:t>
                      </a:r>
                    </a:p>
                  </a:txBody>
                  <a:tcPr marL="68580" marR="68580" marT="34290" marB="34290">
                    <a:solidFill>
                      <a:schemeClr val="accent5">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程序執行</a:t>
                      </a:r>
                    </a:p>
                  </a:txBody>
                  <a:tcPr marL="68580" marR="68580" marT="34290" marB="34290">
                    <a:solidFill>
                      <a:schemeClr val="accent4">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解題思考</a:t>
                      </a:r>
                    </a:p>
                  </a:txBody>
                  <a:tcPr marL="68580" marR="68580" marT="34290" marB="34290">
                    <a:solidFill>
                      <a:schemeClr val="accent2">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概念理解</a:t>
                      </a:r>
                    </a:p>
                  </a:txBody>
                  <a:tcPr marL="68580" marR="68580" marT="34290" marB="34290">
                    <a:solidFill>
                      <a:schemeClr val="accent5">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程序執行</a:t>
                      </a:r>
                    </a:p>
                  </a:txBody>
                  <a:tcPr marL="68580" marR="68580" marT="34290" marB="34290">
                    <a:solidFill>
                      <a:schemeClr val="accent4">
                        <a:lumMod val="40000"/>
                        <a:lumOff val="60000"/>
                      </a:schemeClr>
                    </a:solidFill>
                  </a:tcPr>
                </a:tc>
                <a:tc>
                  <a:txBody>
                    <a:bodyPr/>
                    <a:lstStyle/>
                    <a:p>
                      <a:pPr algn="ctr"/>
                      <a:r>
                        <a:rPr lang="zh-TW" altLang="en-US" sz="1400" b="1" dirty="0">
                          <a:latin typeface="微軟正黑體" panose="020B0604030504040204" pitchFamily="34" charset="-120"/>
                          <a:ea typeface="微軟正黑體" panose="020B0604030504040204" pitchFamily="34" charset="-120"/>
                        </a:rPr>
                        <a:t>解題思考</a:t>
                      </a:r>
                    </a:p>
                  </a:txBody>
                  <a:tcPr marL="68580" marR="68580" marT="34290" marB="34290">
                    <a:solidFill>
                      <a:schemeClr val="accent2">
                        <a:lumMod val="40000"/>
                        <a:lumOff val="60000"/>
                      </a:schemeClr>
                    </a:solidFill>
                  </a:tcPr>
                </a:tc>
                <a:extLst>
                  <a:ext uri="{0D108BD9-81ED-4DB2-BD59-A6C34878D82A}">
                    <a16:rowId xmlns:a16="http://schemas.microsoft.com/office/drawing/2014/main" val="10001"/>
                  </a:ext>
                </a:extLst>
              </a:tr>
              <a:tr h="350381">
                <a:tc>
                  <a:txBody>
                    <a:bodyPr/>
                    <a:lstStyle/>
                    <a:p>
                      <a:pPr algn="ctr"/>
                      <a:r>
                        <a:rPr lang="en-US" altLang="zh-TW" sz="1500" b="1" dirty="0">
                          <a:latin typeface="Times New Roman" panose="02020603050405020304" pitchFamily="18" charset="0"/>
                          <a:cs typeface="Times New Roman" panose="02020603050405020304" pitchFamily="18" charset="0"/>
                        </a:rPr>
                        <a:t>90~100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2"/>
                  </a:ext>
                </a:extLst>
              </a:tr>
              <a:tr h="297180">
                <a:tc>
                  <a:txBody>
                    <a:bodyPr/>
                    <a:lstStyle/>
                    <a:p>
                      <a:pPr algn="ctr"/>
                      <a:r>
                        <a:rPr lang="en-US" altLang="zh-TW" sz="1500" b="1" dirty="0">
                          <a:latin typeface="Times New Roman" panose="02020603050405020304" pitchFamily="18" charset="0"/>
                          <a:cs typeface="Times New Roman" panose="02020603050405020304" pitchFamily="18" charset="0"/>
                        </a:rPr>
                        <a:t>80~90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rId2" action="ppaction://hlinksldjump"/>
                        </a:rPr>
                        <a:t>3.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3"/>
                  </a:ext>
                </a:extLst>
              </a:tr>
              <a:tr h="297180">
                <a:tc>
                  <a:txBody>
                    <a:bodyPr/>
                    <a:lstStyle/>
                    <a:p>
                      <a:pPr algn="ctr"/>
                      <a:r>
                        <a:rPr lang="en-US" altLang="zh-TW" sz="1500" b="1" dirty="0">
                          <a:latin typeface="Times New Roman" panose="02020603050405020304" pitchFamily="18" charset="0"/>
                          <a:cs typeface="Times New Roman" panose="02020603050405020304" pitchFamily="18" charset="0"/>
                        </a:rPr>
                        <a:t>70~80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500" b="1" dirty="0">
                          <a:latin typeface="Times New Roman" panose="02020603050405020304" pitchFamily="18" charset="0"/>
                          <a:cs typeface="Times New Roman" panose="02020603050405020304" pitchFamily="18" charset="0"/>
                          <a:hlinkClick r:id="rId3" action="ppaction://hlinksldjump"/>
                        </a:rPr>
                        <a:t>1.</a:t>
                      </a:r>
                      <a:r>
                        <a:rPr lang="en-US" altLang="zh-TW" sz="1500" b="1" dirty="0">
                          <a:latin typeface="Times New Roman" panose="02020603050405020304" pitchFamily="18" charset="0"/>
                          <a:cs typeface="Times New Roman" panose="02020603050405020304" pitchFamily="18" charset="0"/>
                        </a:rPr>
                        <a:t> </a:t>
                      </a:r>
                      <a:r>
                        <a:rPr lang="zh-TW" altLang="en-US"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hlinkClick r:id="rId4" action="ppaction://hlinksldjump"/>
                        </a:rPr>
                        <a:t>7.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4"/>
                  </a:ext>
                </a:extLst>
              </a:tr>
              <a:tr h="297180">
                <a:tc>
                  <a:txBody>
                    <a:bodyPr/>
                    <a:lstStyle/>
                    <a:p>
                      <a:pPr algn="ctr"/>
                      <a:r>
                        <a:rPr lang="en-US" altLang="zh-TW" sz="1500" b="1" dirty="0">
                          <a:latin typeface="Times New Roman" panose="02020603050405020304" pitchFamily="18" charset="0"/>
                          <a:cs typeface="Times New Roman" panose="02020603050405020304" pitchFamily="18" charset="0"/>
                        </a:rPr>
                        <a:t>60~70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rId5" action="ppaction://hlinksldjump"/>
                        </a:rPr>
                        <a:t>2.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500" b="1" dirty="0">
                          <a:latin typeface="Times New Roman" panose="02020603050405020304" pitchFamily="18" charset="0"/>
                          <a:cs typeface="Times New Roman" panose="02020603050405020304" pitchFamily="18" charset="0"/>
                          <a:hlinkClick r:id="rId6" action="ppaction://hlinksldjump"/>
                        </a:rPr>
                        <a:t>10.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 action="ppaction://noaction"/>
                        </a:rPr>
                        <a:t>19.</a:t>
                      </a:r>
                      <a:r>
                        <a:rPr lang="en-US" altLang="zh-TW" sz="1500" b="1" dirty="0">
                          <a:latin typeface="Times New Roman" panose="02020603050405020304" pitchFamily="18" charset="0"/>
                          <a:cs typeface="Times New Roman" panose="02020603050405020304" pitchFamily="18" charset="0"/>
                        </a:rPr>
                        <a:t> </a:t>
                      </a:r>
                      <a:r>
                        <a:rPr lang="zh-TW" altLang="en-US"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hlinkClick r:id="" action="ppaction://noaction"/>
                        </a:rPr>
                        <a:t>20.</a:t>
                      </a:r>
                      <a:r>
                        <a:rPr lang="en-US" altLang="zh-TW" sz="1500" b="1" dirty="0">
                          <a:latin typeface="Times New Roman" panose="02020603050405020304" pitchFamily="18" charset="0"/>
                          <a:cs typeface="Times New Roman" panose="02020603050405020304" pitchFamily="18" charset="0"/>
                        </a:rPr>
                        <a:t>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5"/>
                  </a:ext>
                </a:extLst>
              </a:tr>
              <a:tr h="525780">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rPr>
                        <a:t>50~60</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500" b="1" dirty="0">
                          <a:latin typeface="Times New Roman" panose="02020603050405020304" pitchFamily="18" charset="0"/>
                          <a:cs typeface="Times New Roman" panose="02020603050405020304" pitchFamily="18" charset="0"/>
                          <a:hlinkClick r:id="rId5" action="ppaction://hlinksldjump"/>
                        </a:rPr>
                        <a:t>4.</a:t>
                      </a:r>
                      <a:r>
                        <a:rPr lang="en-US" altLang="zh-TW" sz="1500" b="1" dirty="0">
                          <a:latin typeface="Times New Roman" panose="02020603050405020304" pitchFamily="18" charset="0"/>
                          <a:cs typeface="Times New Roman" panose="02020603050405020304" pitchFamily="18" charset="0"/>
                        </a:rPr>
                        <a:t> </a:t>
                      </a:r>
                      <a:r>
                        <a:rPr lang="zh-TW" altLang="en-US"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hlinkClick r:id="rId7" action="ppaction://hlinksldjump"/>
                        </a:rPr>
                        <a:t>5.</a:t>
                      </a:r>
                      <a:r>
                        <a:rPr lang="zh-TW" altLang="en-US"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rPr>
                        <a:t> </a:t>
                      </a:r>
                      <a:r>
                        <a:rPr lang="en-US" altLang="zh-TW" sz="1500" b="1" dirty="0">
                          <a:latin typeface="Times New Roman" panose="02020603050405020304" pitchFamily="18" charset="0"/>
                          <a:cs typeface="Times New Roman" panose="02020603050405020304" pitchFamily="18" charset="0"/>
                          <a:hlinkClick r:id="rId8" action="ppaction://hlinksldjump"/>
                        </a:rPr>
                        <a:t>9.</a:t>
                      </a:r>
                      <a:r>
                        <a:rPr lang="en-US" altLang="zh-TW" sz="1500" b="1" dirty="0">
                          <a:latin typeface="Times New Roman" panose="02020603050405020304" pitchFamily="18" charset="0"/>
                          <a:cs typeface="Times New Roman" panose="02020603050405020304" pitchFamily="18" charset="0"/>
                        </a:rPr>
                        <a:t>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12. </a:t>
                      </a: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16.</a:t>
                      </a:r>
                      <a:r>
                        <a:rPr lang="en-US" altLang="zh-TW" sz="1500" b="1" dirty="0">
                          <a:solidFill>
                            <a:srgbClr val="1302F4"/>
                          </a:solidFill>
                          <a:latin typeface="Times New Roman" panose="02020603050405020304" pitchFamily="18" charset="0"/>
                          <a:cs typeface="Times New Roman" panose="02020603050405020304" pitchFamily="18" charset="0"/>
                        </a:rPr>
                        <a:t> </a:t>
                      </a: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22.</a:t>
                      </a:r>
                      <a:r>
                        <a:rPr lang="en-US" altLang="zh-TW" sz="1500" b="1" dirty="0">
                          <a:solidFill>
                            <a:srgbClr val="1302F4"/>
                          </a:solidFill>
                          <a:latin typeface="Times New Roman" panose="02020603050405020304" pitchFamily="18" charset="0"/>
                          <a:cs typeface="Times New Roman" panose="02020603050405020304" pitchFamily="18" charset="0"/>
                        </a:rPr>
                        <a:t> </a:t>
                      </a: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24</a:t>
                      </a:r>
                      <a:r>
                        <a:rPr lang="en-US" altLang="zh-TW" sz="1500" b="1" dirty="0">
                          <a:solidFill>
                            <a:srgbClr val="1302F4"/>
                          </a:solidFill>
                          <a:latin typeface="Times New Roman" panose="02020603050405020304" pitchFamily="18" charset="0"/>
                          <a:cs typeface="Times New Roman" panose="02020603050405020304" pitchFamily="18" charset="0"/>
                        </a:rPr>
                        <a:t>. </a:t>
                      </a: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25.</a:t>
                      </a: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6"/>
                  </a:ext>
                </a:extLst>
              </a:tr>
              <a:tr h="297180">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rPr>
                        <a:t>40~50</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solidFill>
                            <a:srgbClr val="1302F4"/>
                          </a:solidFill>
                          <a:latin typeface="Times New Roman" panose="02020603050405020304" pitchFamily="18" charset="0"/>
                          <a:cs typeface="Times New Roman" panose="02020603050405020304" pitchFamily="18" charset="0"/>
                          <a:hlinkClick r:id="" action="ppaction://noaction"/>
                        </a:rPr>
                        <a:t>18. </a:t>
                      </a: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1302F4"/>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7"/>
                  </a:ext>
                </a:extLst>
              </a:tr>
              <a:tr h="297180">
                <a:tc>
                  <a:txBody>
                    <a:bodyPr/>
                    <a:lstStyle/>
                    <a:p>
                      <a:pPr marL="0" algn="ctr" defTabSz="914400" rtl="0" eaLnBrk="1" latinLnBrk="0" hangingPunct="1"/>
                      <a:r>
                        <a:rPr lang="en-US" altLang="zh-TW" sz="1500" b="1" kern="1200" dirty="0">
                          <a:solidFill>
                            <a:srgbClr val="FF0000"/>
                          </a:solidFill>
                          <a:latin typeface="Times New Roman" panose="02020603050405020304" pitchFamily="18" charset="0"/>
                          <a:ea typeface="+mn-ea"/>
                          <a:cs typeface="Times New Roman" panose="02020603050405020304" pitchFamily="18" charset="0"/>
                        </a:rPr>
                        <a:t>30~40</a:t>
                      </a:r>
                      <a:endParaRPr lang="zh-TW" altLang="en-US" sz="15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 action="ppaction://noaction"/>
                        </a:rPr>
                        <a:t>11.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rId9" action="ppaction://hlinksldjump"/>
                        </a:rPr>
                        <a:t>6.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 action="ppaction://noaction"/>
                        </a:rPr>
                        <a:t>13.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 action="ppaction://noaction"/>
                        </a:rPr>
                        <a:t>14.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 action="ppaction://noaction"/>
                        </a:rPr>
                        <a:t>21.</a:t>
                      </a:r>
                      <a:r>
                        <a:rPr lang="en-US" altLang="zh-TW" sz="1500" b="1" baseline="0" dirty="0">
                          <a:solidFill>
                            <a:srgbClr val="FF0000"/>
                          </a:solidFill>
                          <a:latin typeface="Times New Roman" panose="02020603050405020304" pitchFamily="18" charset="0"/>
                          <a:cs typeface="Times New Roman" panose="02020603050405020304" pitchFamily="18" charset="0"/>
                          <a:hlinkClick r:id="" action="ppaction://noaction"/>
                        </a:rPr>
                        <a:t> </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 action="ppaction://noaction"/>
                        </a:rPr>
                        <a:t>17.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8"/>
                  </a:ext>
                </a:extLst>
              </a:tr>
              <a:tr h="297180">
                <a:tc>
                  <a:txBody>
                    <a:bodyPr/>
                    <a:lstStyle/>
                    <a:p>
                      <a:pPr marL="0" algn="ctr" defTabSz="914400" rtl="0" eaLnBrk="1" latinLnBrk="0" hangingPunct="1"/>
                      <a:r>
                        <a:rPr lang="en-US" altLang="zh-TW" sz="1500" b="1" kern="1200" dirty="0">
                          <a:solidFill>
                            <a:srgbClr val="FF0000"/>
                          </a:solidFill>
                          <a:latin typeface="Times New Roman" panose="02020603050405020304" pitchFamily="18" charset="0"/>
                          <a:ea typeface="+mn-ea"/>
                          <a:cs typeface="Times New Roman" panose="02020603050405020304" pitchFamily="18" charset="0"/>
                        </a:rPr>
                        <a:t>20~30</a:t>
                      </a:r>
                      <a:endParaRPr lang="zh-TW" altLang="en-US" sz="15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latin typeface="Times New Roman" panose="02020603050405020304" pitchFamily="18" charset="0"/>
                          <a:cs typeface="Times New Roman" panose="02020603050405020304" pitchFamily="18" charset="0"/>
                          <a:hlinkClick r:id="" action="ppaction://noaction"/>
                        </a:rPr>
                        <a:t>23. </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09"/>
                  </a:ext>
                </a:extLst>
              </a:tr>
              <a:tr h="297180">
                <a:tc>
                  <a:txBody>
                    <a:bodyPr/>
                    <a:lstStyle/>
                    <a:p>
                      <a:pPr marL="0" algn="ctr" defTabSz="914400" rtl="0" eaLnBrk="1" latinLnBrk="0" hangingPunct="1"/>
                      <a:r>
                        <a:rPr lang="en-US" altLang="zh-TW" sz="1500" b="1" kern="1200" dirty="0">
                          <a:solidFill>
                            <a:srgbClr val="FF0000"/>
                          </a:solidFill>
                          <a:latin typeface="Times New Roman" panose="02020603050405020304" pitchFamily="18" charset="0"/>
                          <a:ea typeface="+mn-ea"/>
                          <a:cs typeface="Times New Roman" panose="02020603050405020304" pitchFamily="18" charset="0"/>
                        </a:rPr>
                        <a:t>10~20</a:t>
                      </a:r>
                      <a:endParaRPr lang="zh-TW" altLang="en-US" sz="15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r>
                        <a:rPr lang="en-US" altLang="zh-TW" sz="1500" b="1" dirty="0">
                          <a:solidFill>
                            <a:srgbClr val="FF0000"/>
                          </a:solidFill>
                          <a:latin typeface="Times New Roman" panose="02020603050405020304" pitchFamily="18" charset="0"/>
                          <a:cs typeface="Times New Roman" panose="02020603050405020304" pitchFamily="18" charset="0"/>
                          <a:hlinkClick r:id="rId5" action="ppaction://hlinksldjump"/>
                        </a:rPr>
                        <a:t>8.</a:t>
                      </a:r>
                      <a:r>
                        <a:rPr lang="en-US" altLang="zh-TW" sz="1500" b="1" baseline="0" dirty="0">
                          <a:solidFill>
                            <a:srgbClr val="FF0000"/>
                          </a:solidFill>
                          <a:latin typeface="Times New Roman" panose="02020603050405020304" pitchFamily="18" charset="0"/>
                          <a:cs typeface="Times New Roman" panose="02020603050405020304" pitchFamily="18" charset="0"/>
                        </a:rPr>
                        <a:t> </a:t>
                      </a:r>
                      <a:r>
                        <a:rPr lang="zh-TW" altLang="en-US" sz="1500" b="1" baseline="0" dirty="0">
                          <a:solidFill>
                            <a:srgbClr val="FF0000"/>
                          </a:solidFill>
                          <a:latin typeface="Times New Roman" panose="02020603050405020304" pitchFamily="18" charset="0"/>
                          <a:cs typeface="Times New Roman" panose="02020603050405020304" pitchFamily="18" charset="0"/>
                        </a:rPr>
                        <a:t> </a:t>
                      </a:r>
                      <a:r>
                        <a:rPr lang="en-US" altLang="zh-TW" sz="1500" b="1" baseline="0" dirty="0">
                          <a:solidFill>
                            <a:srgbClr val="FF0000"/>
                          </a:solidFill>
                          <a:latin typeface="Times New Roman" panose="02020603050405020304" pitchFamily="18" charset="0"/>
                          <a:cs typeface="Times New Roman" panose="02020603050405020304" pitchFamily="18" charset="0"/>
                          <a:hlinkClick r:id="rId2" action="ppaction://hlinksldjump"/>
                        </a:rPr>
                        <a:t>15.</a:t>
                      </a: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10"/>
                  </a:ext>
                </a:extLst>
              </a:tr>
              <a:tr h="297180">
                <a:tc>
                  <a:txBody>
                    <a:bodyPr/>
                    <a:lstStyle/>
                    <a:p>
                      <a:pPr marL="0" algn="ctr" defTabSz="914400" rtl="0" eaLnBrk="1" latinLnBrk="0" hangingPunct="1"/>
                      <a:r>
                        <a:rPr lang="en-US" altLang="zh-TW" sz="1500" b="1" kern="1200" dirty="0">
                          <a:solidFill>
                            <a:srgbClr val="FF0000"/>
                          </a:solidFill>
                          <a:latin typeface="Times New Roman" panose="02020603050405020304" pitchFamily="18" charset="0"/>
                          <a:ea typeface="+mn-ea"/>
                          <a:cs typeface="Times New Roman" panose="02020603050405020304" pitchFamily="18" charset="0"/>
                        </a:rPr>
                        <a:t>0~10</a:t>
                      </a:r>
                      <a:endParaRPr lang="zh-TW" altLang="en-US" sz="15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solidFill>
                      <a:schemeClr val="bg1">
                        <a:lumMod val="85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5">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4">
                        <a:lumMod val="40000"/>
                        <a:lumOff val="60000"/>
                      </a:schemeClr>
                    </a:solidFill>
                  </a:tcPr>
                </a:tc>
                <a:tc>
                  <a:txBody>
                    <a:bodyPr/>
                    <a:lstStyle/>
                    <a:p>
                      <a:pPr algn="ct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solidFill>
                      <a:schemeClr val="accent2">
                        <a:lumMod val="40000"/>
                        <a:lumOff val="60000"/>
                      </a:schemeClr>
                    </a:solidFill>
                  </a:tcPr>
                </a:tc>
                <a:extLst>
                  <a:ext uri="{0D108BD9-81ED-4DB2-BD59-A6C34878D82A}">
                    <a16:rowId xmlns:a16="http://schemas.microsoft.com/office/drawing/2014/main" val="10011"/>
                  </a:ext>
                </a:extLst>
              </a:tr>
            </a:tbl>
          </a:graphicData>
        </a:graphic>
      </p:graphicFrame>
      <p:cxnSp>
        <p:nvCxnSpPr>
          <p:cNvPr id="6" name="直線接點 5"/>
          <p:cNvCxnSpPr/>
          <p:nvPr/>
        </p:nvCxnSpPr>
        <p:spPr>
          <a:xfrm flipV="1">
            <a:off x="1689321" y="3647223"/>
            <a:ext cx="8807522" cy="33494"/>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2514950" y="3680716"/>
            <a:ext cx="7981895" cy="1978580"/>
          </a:xfrm>
          <a:prstGeom prst="rect">
            <a:avLst/>
          </a:prstGeom>
          <a:solidFill>
            <a:srgbClr val="0070C0">
              <a:alpha val="3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3300" b="1" i="0" u="none" strike="noStrike" kern="120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有 </a:t>
            </a:r>
            <a:r>
              <a:rPr kumimoji="0" lang="en-US" altLang="zh-TW" sz="3300" b="1" i="0" u="none" strike="noStrike" kern="120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18 </a:t>
            </a:r>
            <a:r>
              <a:rPr kumimoji="0" lang="zh-TW" altLang="en-US" sz="3300" b="1" i="0" u="none" strike="noStrike" kern="120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道題目通過率未達 </a:t>
            </a:r>
            <a:r>
              <a:rPr kumimoji="0" lang="en-US" altLang="zh-TW" sz="3300" b="1" i="0" u="none" strike="noStrike" kern="120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60%</a:t>
            </a:r>
            <a:endParaRPr kumimoji="0" lang="zh-TW" altLang="en-US" sz="3300" b="1" i="0" u="none" strike="noStrike" kern="120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2378403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2"/>
          <p:cNvSpPr>
            <a:spLocks noGrp="1"/>
          </p:cNvSpPr>
          <p:nvPr>
            <p:ph type="title"/>
          </p:nvPr>
        </p:nvSpPr>
        <p:spPr>
          <a:xfrm>
            <a:off x="1938536" y="1016031"/>
            <a:ext cx="7540295" cy="722780"/>
          </a:xfrm>
        </p:spPr>
        <p:txBody>
          <a:bodyPr>
            <a:normAutofit fontScale="90000"/>
          </a:bodyPr>
          <a:lstStyle/>
          <a:p>
            <a:r>
              <a:rPr lang="zh-TW" altLang="en-US" b="1" dirty="0">
                <a:solidFill>
                  <a:schemeClr val="tx1"/>
                </a:solidFill>
                <a:latin typeface="微軟正黑體" pitchFamily="34" charset="-120"/>
                <a:ea typeface="微軟正黑體" pitchFamily="34" charset="-120"/>
              </a:rPr>
              <a:t>三年級</a:t>
            </a:r>
            <a:r>
              <a:rPr lang="zh-TW" altLang="en-US" b="1" dirty="0">
                <a:solidFill>
                  <a:srgbClr val="1302F4"/>
                </a:solidFill>
                <a:latin typeface="微軟正黑體" pitchFamily="34" charset="-120"/>
                <a:ea typeface="微軟正黑體" pitchFamily="34" charset="-120"/>
              </a:rPr>
              <a:t>數學</a:t>
            </a:r>
            <a:r>
              <a:rPr lang="en-US" altLang="zh-TW" b="1" dirty="0">
                <a:solidFill>
                  <a:schemeClr val="tx1"/>
                </a:solidFill>
                <a:latin typeface="微軟正黑體" pitchFamily="34" charset="-120"/>
                <a:ea typeface="微軟正黑體" pitchFamily="34" charset="-120"/>
              </a:rPr>
              <a:t>-</a:t>
            </a:r>
            <a:r>
              <a:rPr lang="zh-TW" altLang="en-US" sz="3000" b="1" dirty="0">
                <a:solidFill>
                  <a:srgbClr val="FF0000"/>
                </a:solidFill>
                <a:latin typeface="微軟正黑體" pitchFamily="34" charset="-120"/>
                <a:ea typeface="微軟正黑體" pitchFamily="34" charset="-120"/>
              </a:rPr>
              <a:t>通過率較低</a:t>
            </a:r>
            <a:r>
              <a:rPr lang="zh-TW" altLang="en-US" sz="3000" b="1" dirty="0">
                <a:latin typeface="微軟正黑體" pitchFamily="34" charset="-120"/>
                <a:ea typeface="微軟正黑體" pitchFamily="34" charset="-120"/>
              </a:rPr>
              <a:t>之分年細目 </a:t>
            </a:r>
            <a:r>
              <a:rPr lang="en-US" altLang="zh-TW" sz="3000" b="1" dirty="0">
                <a:latin typeface="微軟正黑體" pitchFamily="34" charset="-120"/>
                <a:ea typeface="微軟正黑體" pitchFamily="34" charset="-120"/>
              </a:rPr>
              <a:t>&amp;</a:t>
            </a:r>
            <a:r>
              <a:rPr lang="zh-TW" altLang="en-US" sz="3000" b="1" dirty="0">
                <a:latin typeface="微軟正黑體" pitchFamily="34" charset="-120"/>
                <a:ea typeface="微軟正黑體" pitchFamily="34" charset="-120"/>
              </a:rPr>
              <a:t> 題號</a:t>
            </a:r>
          </a:p>
        </p:txBody>
      </p:sp>
      <p:graphicFrame>
        <p:nvGraphicFramePr>
          <p:cNvPr id="8" name="表格 7"/>
          <p:cNvGraphicFramePr>
            <a:graphicFrameLocks noGrp="1"/>
          </p:cNvGraphicFramePr>
          <p:nvPr/>
        </p:nvGraphicFramePr>
        <p:xfrm>
          <a:off x="1801402" y="1934753"/>
          <a:ext cx="8658458" cy="3672840"/>
        </p:xfrm>
        <a:graphic>
          <a:graphicData uri="http://schemas.openxmlformats.org/drawingml/2006/table">
            <a:tbl>
              <a:tblPr firstRow="1" bandRow="1">
                <a:tableStyleId>{E8B1032C-EA38-4F05-BA0D-38AFFFC7BED3}</a:tableStyleId>
              </a:tblPr>
              <a:tblGrid>
                <a:gridCol w="877866">
                  <a:extLst>
                    <a:ext uri="{9D8B030D-6E8A-4147-A177-3AD203B41FA5}">
                      <a16:colId xmlns:a16="http://schemas.microsoft.com/office/drawing/2014/main" val="2353772023"/>
                    </a:ext>
                  </a:extLst>
                </a:gridCol>
                <a:gridCol w="5929597">
                  <a:extLst>
                    <a:ext uri="{9D8B030D-6E8A-4147-A177-3AD203B41FA5}">
                      <a16:colId xmlns:a16="http://schemas.microsoft.com/office/drawing/2014/main" val="38737998"/>
                    </a:ext>
                  </a:extLst>
                </a:gridCol>
                <a:gridCol w="889439">
                  <a:extLst>
                    <a:ext uri="{9D8B030D-6E8A-4147-A177-3AD203B41FA5}">
                      <a16:colId xmlns:a16="http://schemas.microsoft.com/office/drawing/2014/main" val="4099982314"/>
                    </a:ext>
                  </a:extLst>
                </a:gridCol>
                <a:gridCol w="961556">
                  <a:extLst>
                    <a:ext uri="{9D8B030D-6E8A-4147-A177-3AD203B41FA5}">
                      <a16:colId xmlns:a16="http://schemas.microsoft.com/office/drawing/2014/main" val="2440385898"/>
                    </a:ext>
                  </a:extLst>
                </a:gridCol>
              </a:tblGrid>
              <a:tr h="571500">
                <a:tc gridSpan="2">
                  <a:txBody>
                    <a:bodyPr/>
                    <a:lstStyle/>
                    <a:p>
                      <a:pPr algn="ctr"/>
                      <a:r>
                        <a:rPr lang="zh-TW" altLang="en-US" sz="1700" dirty="0">
                          <a:latin typeface="微軟正黑體" panose="020B0604030504040204" pitchFamily="34" charset="-120"/>
                          <a:ea typeface="微軟正黑體" panose="020B0604030504040204" pitchFamily="34" charset="-120"/>
                        </a:rPr>
                        <a:t>分年細目</a:t>
                      </a:r>
                    </a:p>
                  </a:txBody>
                  <a:tcPr marL="68580" marR="68580" marT="34290" marB="34290" anchor="ctr"/>
                </a:tc>
                <a:tc hMerge="1">
                  <a:txBody>
                    <a:bodyPr/>
                    <a:lstStyle/>
                    <a:p>
                      <a:endParaRPr lang="zh-TW" altLang="en-US" dirty="0"/>
                    </a:p>
                  </a:txBody>
                  <a:tcPr/>
                </a:tc>
                <a:tc>
                  <a:txBody>
                    <a:bodyPr/>
                    <a:lstStyle/>
                    <a:p>
                      <a:pPr algn="ctr"/>
                      <a:r>
                        <a:rPr lang="zh-TW" altLang="en-US" sz="1700" dirty="0">
                          <a:latin typeface="微軟正黑體" panose="020B0604030504040204" pitchFamily="34" charset="-120"/>
                          <a:ea typeface="微軟正黑體" panose="020B0604030504040204" pitchFamily="34" charset="-120"/>
                        </a:rPr>
                        <a:t>對應</a:t>
                      </a:r>
                      <a:endParaRPr lang="en-US" altLang="zh-TW" sz="1700" dirty="0">
                        <a:latin typeface="微軟正黑體" panose="020B0604030504040204" pitchFamily="34" charset="-120"/>
                        <a:ea typeface="微軟正黑體" panose="020B0604030504040204" pitchFamily="34" charset="-120"/>
                      </a:endParaRPr>
                    </a:p>
                    <a:p>
                      <a:pPr algn="ctr"/>
                      <a:r>
                        <a:rPr lang="zh-TW" altLang="en-US" sz="1700" dirty="0">
                          <a:latin typeface="微軟正黑體" panose="020B0604030504040204" pitchFamily="34" charset="-120"/>
                          <a:ea typeface="微軟正黑體" panose="020B0604030504040204" pitchFamily="34" charset="-120"/>
                        </a:rPr>
                        <a:t>題號</a:t>
                      </a:r>
                    </a:p>
                  </a:txBody>
                  <a:tcPr marL="68580" marR="68580" marT="34290" marB="34290" anchor="ctr"/>
                </a:tc>
                <a:tc>
                  <a:txBody>
                    <a:bodyPr/>
                    <a:lstStyle/>
                    <a:p>
                      <a:pPr algn="ctr"/>
                      <a:r>
                        <a:rPr lang="zh-TW" altLang="en-US" sz="1700" dirty="0">
                          <a:latin typeface="微軟正黑體" panose="020B0604030504040204" pitchFamily="34" charset="-120"/>
                          <a:ea typeface="微軟正黑體" panose="020B0604030504040204" pitchFamily="34" charset="-120"/>
                        </a:rPr>
                        <a:t>通過率</a:t>
                      </a:r>
                      <a:endParaRPr lang="zh-TW" altLang="en-US" sz="1700" dirty="0">
                        <a:solidFill>
                          <a:srgbClr val="FF0000"/>
                        </a:solidFill>
                        <a:latin typeface="微軟正黑體" panose="020B0604030504040204" pitchFamily="34" charset="-120"/>
                        <a:ea typeface="微軟正黑體" panose="020B0604030504040204" pitchFamily="34" charset="-120"/>
                      </a:endParaRPr>
                    </a:p>
                  </a:txBody>
                  <a:tcPr marL="68580" marR="68580" marT="34290" marB="34290" anchor="ctr"/>
                </a:tc>
                <a:extLst>
                  <a:ext uri="{0D108BD9-81ED-4DB2-BD59-A6C34878D82A}">
                    <a16:rowId xmlns:a16="http://schemas.microsoft.com/office/drawing/2014/main" val="4110850616"/>
                  </a:ext>
                </a:extLst>
              </a:tr>
              <a:tr h="617220">
                <a:tc>
                  <a:txBody>
                    <a:bodyPr/>
                    <a:lstStyle/>
                    <a:p>
                      <a:pPr algn="ctr"/>
                      <a:r>
                        <a:rPr lang="en-US" altLang="zh-TW" sz="2100" b="1" dirty="0">
                          <a:solidFill>
                            <a:srgbClr val="FF0000"/>
                          </a:solidFill>
                          <a:latin typeface="Times New Roman" panose="02020603050405020304" pitchFamily="18" charset="0"/>
                          <a:cs typeface="Times New Roman" panose="02020603050405020304" pitchFamily="18" charset="0"/>
                        </a:rPr>
                        <a:t>3-n-16</a:t>
                      </a:r>
                      <a:endParaRPr lang="zh-TW" altLang="en-US" sz="21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tc>
                  <a:txBody>
                    <a:bodyPr/>
                    <a:lstStyle/>
                    <a:p>
                      <a:pPr marL="0" algn="l" defTabSz="457200" rtl="0" eaLnBrk="1" latinLnBrk="0" hangingPunct="1"/>
                      <a:r>
                        <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能認識重量單位「公斤」、「公克」及其關係，並做相關的實測、估測與計算 </a:t>
                      </a:r>
                      <a:r>
                        <a:rPr lang="en-US" altLang="zh-TW" sz="18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(N-2-19, N-2-26)</a:t>
                      </a:r>
                      <a:r>
                        <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solidFill>
                      <a:schemeClr val="accent1">
                        <a:lumMod val="20000"/>
                        <a:lumOff val="80000"/>
                      </a:schemeClr>
                    </a:solidFill>
                  </a:tcPr>
                </a:tc>
                <a:tc>
                  <a:txBody>
                    <a:bodyPr/>
                    <a:lstStyle/>
                    <a:p>
                      <a:pPr algn="ctr"/>
                      <a:r>
                        <a:rPr lang="en-US" altLang="zh-TW" sz="2400" b="1" dirty="0">
                          <a:latin typeface="Times New Roman" panose="02020603050405020304" pitchFamily="18" charset="0"/>
                          <a:cs typeface="Times New Roman" panose="02020603050405020304" pitchFamily="18" charset="0"/>
                          <a:hlinkClick r:id="rId2" action="ppaction://hlinksldjump"/>
                        </a:rPr>
                        <a:t>15</a:t>
                      </a:r>
                      <a:endParaRPr lang="zh-TW" altLang="en-US" sz="2400" b="1" dirty="0">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tc>
                  <a:txBody>
                    <a:bodyPr/>
                    <a:lstStyle/>
                    <a:p>
                      <a:pPr algn="ctr"/>
                      <a:r>
                        <a:rPr lang="en-US" altLang="zh-TW" sz="2400" b="1" dirty="0">
                          <a:solidFill>
                            <a:srgbClr val="FF0000"/>
                          </a:solidFill>
                          <a:latin typeface="Times New Roman" panose="02020603050405020304" pitchFamily="18" charset="0"/>
                          <a:cs typeface="Times New Roman" panose="02020603050405020304" pitchFamily="18" charset="0"/>
                        </a:rPr>
                        <a:t>13%</a:t>
                      </a:r>
                      <a:endParaRPr lang="zh-TW" altLang="en-US" sz="24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extLst>
                  <a:ext uri="{0D108BD9-81ED-4DB2-BD59-A6C34878D82A}">
                    <a16:rowId xmlns:a16="http://schemas.microsoft.com/office/drawing/2014/main" val="1048532687"/>
                  </a:ext>
                </a:extLst>
              </a:tr>
              <a:tr h="6172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100" b="1" dirty="0">
                          <a:solidFill>
                            <a:srgbClr val="FF0000"/>
                          </a:solidFill>
                          <a:latin typeface="Times New Roman" panose="02020603050405020304" pitchFamily="18" charset="0"/>
                          <a:cs typeface="Times New Roman" panose="02020603050405020304" pitchFamily="18" charset="0"/>
                        </a:rPr>
                        <a:t>3-n-07</a:t>
                      </a:r>
                      <a:endParaRPr lang="zh-TW" altLang="en-US" sz="21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能在具體情境中，解決兩步驟問題</a:t>
                      </a:r>
                      <a:r>
                        <a:rPr lang="en-US" altLang="zh-TW"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加、減與除，不含併式</a:t>
                      </a:r>
                      <a:r>
                        <a:rPr lang="en-US" altLang="zh-TW"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18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(N-2-06)</a:t>
                      </a:r>
                      <a:r>
                        <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solidFill>
                      <a:schemeClr val="accent1">
                        <a:lumMod val="20000"/>
                        <a:lumOff val="80000"/>
                      </a:schemeClr>
                    </a:solidFill>
                  </a:tcPr>
                </a:tc>
                <a:tc>
                  <a:txBody>
                    <a:bodyPr/>
                    <a:lstStyle/>
                    <a:p>
                      <a:pPr algn="ctr"/>
                      <a:r>
                        <a:rPr lang="en-US" altLang="zh-TW" sz="2400" b="1" dirty="0">
                          <a:latin typeface="Times New Roman" panose="02020603050405020304" pitchFamily="18" charset="0"/>
                          <a:cs typeface="Times New Roman" panose="02020603050405020304" pitchFamily="18" charset="0"/>
                          <a:hlinkClick r:id="rId3" action="ppaction://hlinksldjump"/>
                        </a:rPr>
                        <a:t>8</a:t>
                      </a:r>
                      <a:endParaRPr lang="zh-TW" altLang="en-US" sz="2400" b="1" dirty="0">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tc>
                  <a:txBody>
                    <a:bodyPr/>
                    <a:lstStyle/>
                    <a:p>
                      <a:pPr algn="ctr"/>
                      <a:r>
                        <a:rPr lang="en-US" altLang="zh-TW" sz="2400" b="1" dirty="0">
                          <a:solidFill>
                            <a:srgbClr val="FF0000"/>
                          </a:solidFill>
                          <a:latin typeface="Times New Roman" panose="02020603050405020304" pitchFamily="18" charset="0"/>
                          <a:cs typeface="Times New Roman" panose="02020603050405020304" pitchFamily="18" charset="0"/>
                        </a:rPr>
                        <a:t>17%</a:t>
                      </a:r>
                      <a:endParaRPr lang="zh-TW" altLang="en-US" sz="24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extLst>
                  <a:ext uri="{0D108BD9-81ED-4DB2-BD59-A6C34878D82A}">
                    <a16:rowId xmlns:a16="http://schemas.microsoft.com/office/drawing/2014/main" val="996939944"/>
                  </a:ext>
                </a:extLst>
              </a:tr>
              <a:tr h="617220">
                <a:tc>
                  <a:txBody>
                    <a:bodyPr/>
                    <a:lstStyle/>
                    <a:p>
                      <a:pPr algn="ctr"/>
                      <a:r>
                        <a:rPr lang="en-US" altLang="zh-TW" sz="2100" b="1" dirty="0">
                          <a:latin typeface="Times New Roman" panose="02020603050405020304" pitchFamily="18" charset="0"/>
                          <a:cs typeface="Times New Roman" panose="02020603050405020304" pitchFamily="18" charset="0"/>
                        </a:rPr>
                        <a:t>3-s-06</a:t>
                      </a:r>
                      <a:endParaRPr lang="zh-TW" altLang="en-US" sz="2100" b="1"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pPr marL="0" algn="l" defTabSz="457200" rtl="0" eaLnBrk="1" latinLnBrk="0" hangingPunct="1"/>
                      <a:r>
                        <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能透過操作，將簡單圖形切割重組成另一已知簡單圖形 </a:t>
                      </a:r>
                      <a:r>
                        <a:rPr lang="en-US" altLang="zh-TW" sz="18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(S-2-02)</a:t>
                      </a:r>
                      <a:r>
                        <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tc>
                <a:tc>
                  <a:txBody>
                    <a:bodyPr/>
                    <a:lstStyle/>
                    <a:p>
                      <a:pPr algn="ctr"/>
                      <a:r>
                        <a:rPr lang="en-US" altLang="zh-TW" sz="2400" b="1" dirty="0">
                          <a:latin typeface="Times New Roman" panose="02020603050405020304" pitchFamily="18" charset="0"/>
                          <a:cs typeface="Times New Roman" panose="02020603050405020304" pitchFamily="18" charset="0"/>
                          <a:hlinkClick r:id="" action="ppaction://noaction"/>
                        </a:rPr>
                        <a:t>23</a:t>
                      </a:r>
                      <a:endParaRPr lang="zh-TW" altLang="en-US" sz="2400" b="1" dirty="0">
                        <a:latin typeface="Times New Roman" panose="02020603050405020304" pitchFamily="18" charset="0"/>
                        <a:cs typeface="Times New Roman" panose="02020603050405020304" pitchFamily="18" charset="0"/>
                      </a:endParaRPr>
                    </a:p>
                  </a:txBody>
                  <a:tcPr marL="68580" marR="68580" marT="34290" marB="34290" anchor="ctr"/>
                </a:tc>
                <a:tc>
                  <a:txBody>
                    <a:bodyPr/>
                    <a:lstStyle/>
                    <a:p>
                      <a:pPr algn="ctr"/>
                      <a:r>
                        <a:rPr lang="en-US" altLang="zh-TW" sz="2400" b="1" dirty="0">
                          <a:solidFill>
                            <a:srgbClr val="FF0000"/>
                          </a:solidFill>
                          <a:latin typeface="Times New Roman" panose="02020603050405020304" pitchFamily="18" charset="0"/>
                          <a:cs typeface="Times New Roman" panose="02020603050405020304" pitchFamily="18" charset="0"/>
                        </a:rPr>
                        <a:t>22%</a:t>
                      </a:r>
                      <a:endParaRPr lang="zh-TW" altLang="en-US" sz="24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tc>
                <a:extLst>
                  <a:ext uri="{0D108BD9-81ED-4DB2-BD59-A6C34878D82A}">
                    <a16:rowId xmlns:a16="http://schemas.microsoft.com/office/drawing/2014/main" val="1279626446"/>
                  </a:ext>
                </a:extLst>
              </a:tr>
              <a:tr h="617220">
                <a:tc>
                  <a:txBody>
                    <a:bodyPr/>
                    <a:lstStyle/>
                    <a:p>
                      <a:pPr algn="ctr"/>
                      <a:r>
                        <a:rPr lang="en-US" altLang="zh-TW" sz="2100" b="1" dirty="0">
                          <a:latin typeface="Times New Roman" panose="02020603050405020304" pitchFamily="18" charset="0"/>
                          <a:cs typeface="Times New Roman" panose="02020603050405020304" pitchFamily="18" charset="0"/>
                        </a:rPr>
                        <a:t>3-n-14</a:t>
                      </a:r>
                      <a:endParaRPr lang="zh-TW" altLang="en-US" sz="2100" b="1" dirty="0">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tc>
                  <a:txBody>
                    <a:bodyPr/>
                    <a:lstStyle/>
                    <a:p>
                      <a:pPr marL="0" algn="l" defTabSz="457200" rtl="0" eaLnBrk="1" latinLnBrk="0" hangingPunct="1"/>
                      <a:r>
                        <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能認識長度單位「毫米」及「公尺」、「公分」、「毫米」間的關係，並做相關的實測、估測與計算 </a:t>
                      </a:r>
                      <a:r>
                        <a:rPr lang="en-US" altLang="zh-TW" sz="18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(N-2-17, N-2-26)</a:t>
                      </a:r>
                      <a:r>
                        <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solidFill>
                      <a:schemeClr val="accent1">
                        <a:lumMod val="20000"/>
                        <a:lumOff val="80000"/>
                      </a:schemeClr>
                    </a:solidFill>
                  </a:tcPr>
                </a:tc>
                <a:tc>
                  <a:txBody>
                    <a:bodyPr/>
                    <a:lstStyle/>
                    <a:p>
                      <a:pPr algn="ctr"/>
                      <a:r>
                        <a:rPr lang="en-US" altLang="zh-TW" sz="2400" b="1" dirty="0">
                          <a:latin typeface="Times New Roman" panose="02020603050405020304" pitchFamily="18" charset="0"/>
                          <a:cs typeface="Times New Roman" panose="02020603050405020304" pitchFamily="18" charset="0"/>
                          <a:hlinkClick r:id="" action="ppaction://noaction"/>
                        </a:rPr>
                        <a:t>14</a:t>
                      </a:r>
                      <a:endParaRPr lang="zh-TW" altLang="en-US" sz="2400" b="1" dirty="0">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tc>
                  <a:txBody>
                    <a:bodyPr/>
                    <a:lstStyle/>
                    <a:p>
                      <a:pPr algn="ctr"/>
                      <a:r>
                        <a:rPr lang="en-US" altLang="zh-TW" sz="2400" b="1" dirty="0">
                          <a:solidFill>
                            <a:srgbClr val="FF0000"/>
                          </a:solidFill>
                          <a:latin typeface="Times New Roman" panose="02020603050405020304" pitchFamily="18" charset="0"/>
                          <a:cs typeface="Times New Roman" panose="02020603050405020304" pitchFamily="18" charset="0"/>
                        </a:rPr>
                        <a:t>32%</a:t>
                      </a:r>
                      <a:endParaRPr lang="zh-TW" altLang="en-US" sz="24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extLst>
                  <a:ext uri="{0D108BD9-81ED-4DB2-BD59-A6C34878D82A}">
                    <a16:rowId xmlns:a16="http://schemas.microsoft.com/office/drawing/2014/main" val="3890966013"/>
                  </a:ext>
                </a:extLst>
              </a:tr>
              <a:tr h="617220">
                <a:tc>
                  <a:txBody>
                    <a:bodyPr/>
                    <a:lstStyle/>
                    <a:p>
                      <a:pPr algn="ctr"/>
                      <a:r>
                        <a:rPr lang="en-US" altLang="zh-TW" sz="2100" b="1" dirty="0">
                          <a:latin typeface="Times New Roman" panose="02020603050405020304" pitchFamily="18" charset="0"/>
                          <a:cs typeface="Times New Roman" panose="02020603050405020304" pitchFamily="18" charset="0"/>
                        </a:rPr>
                        <a:t>3-n-05</a:t>
                      </a:r>
                      <a:endParaRPr lang="zh-TW" altLang="en-US" sz="2100" b="1" dirty="0">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tc>
                  <a:txBody>
                    <a:bodyPr/>
                    <a:lstStyle/>
                    <a:p>
                      <a:pPr marL="0" algn="l" defTabSz="457200" rtl="0" eaLnBrk="1" latinLnBrk="0" hangingPunct="1"/>
                      <a:r>
                        <a:rPr lang="zh-TW" altLang="zh-TW"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能理解除法的意義，運用÷、＝做橫式紀錄</a:t>
                      </a:r>
                      <a:r>
                        <a:rPr lang="en-US" altLang="zh-TW"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包括有餘數的情況</a:t>
                      </a:r>
                      <a:r>
                        <a:rPr lang="en-US" altLang="zh-TW"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，並解決生活中的問題 </a:t>
                      </a:r>
                      <a:r>
                        <a:rPr lang="en-US" altLang="zh-TW" sz="18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(N-2-04)</a:t>
                      </a:r>
                      <a:r>
                        <a:rPr lang="zh-TW" altLang="zh-TW"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en-US" sz="18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34290" marB="34290">
                    <a:solidFill>
                      <a:schemeClr val="accent1">
                        <a:lumMod val="20000"/>
                        <a:lumOff val="80000"/>
                      </a:schemeClr>
                    </a:solidFill>
                  </a:tcPr>
                </a:tc>
                <a:tc>
                  <a:txBody>
                    <a:bodyPr/>
                    <a:lstStyle/>
                    <a:p>
                      <a:pPr algn="ctr"/>
                      <a:r>
                        <a:rPr lang="en-US" altLang="zh-TW" sz="2400" b="1" dirty="0">
                          <a:latin typeface="Times New Roman" panose="02020603050405020304" pitchFamily="18" charset="0"/>
                          <a:cs typeface="Times New Roman" panose="02020603050405020304" pitchFamily="18" charset="0"/>
                        </a:rPr>
                        <a:t>6</a:t>
                      </a:r>
                      <a:endParaRPr lang="zh-TW" altLang="en-US" sz="2400" b="1" dirty="0">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tc>
                  <a:txBody>
                    <a:bodyPr/>
                    <a:lstStyle/>
                    <a:p>
                      <a:pPr algn="ctr"/>
                      <a:r>
                        <a:rPr lang="en-US" altLang="zh-TW" sz="2400" b="1" dirty="0">
                          <a:solidFill>
                            <a:srgbClr val="FF0000"/>
                          </a:solidFill>
                          <a:latin typeface="Times New Roman" panose="02020603050405020304" pitchFamily="18" charset="0"/>
                          <a:cs typeface="Times New Roman" panose="02020603050405020304" pitchFamily="18" charset="0"/>
                        </a:rPr>
                        <a:t>34%</a:t>
                      </a:r>
                      <a:endParaRPr lang="zh-TW" altLang="en-US" sz="2400" b="1"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accent1">
                        <a:lumMod val="20000"/>
                        <a:lumOff val="80000"/>
                      </a:schemeClr>
                    </a:solidFill>
                  </a:tcPr>
                </a:tc>
                <a:extLst>
                  <a:ext uri="{0D108BD9-81ED-4DB2-BD59-A6C34878D82A}">
                    <a16:rowId xmlns:a16="http://schemas.microsoft.com/office/drawing/2014/main" val="776154551"/>
                  </a:ext>
                </a:extLst>
              </a:tr>
            </a:tbl>
          </a:graphicData>
        </a:graphic>
      </p:graphicFrame>
      <p:pic>
        <p:nvPicPr>
          <p:cNvPr id="4" name="Picture 2">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05799" y="1104040"/>
            <a:ext cx="631366" cy="546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57399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nvPr>
        </p:nvGraphicFramePr>
        <p:xfrm>
          <a:off x="1745019" y="1869619"/>
          <a:ext cx="7461480" cy="4029232"/>
        </p:xfrm>
        <a:graphic>
          <a:graphicData uri="http://schemas.openxmlformats.org/drawingml/2006/table">
            <a:tbl>
              <a:tblPr>
                <a:tableStyleId>{5940675A-B579-460E-94D1-54222C63F5DA}</a:tableStyleId>
              </a:tblPr>
              <a:tblGrid>
                <a:gridCol w="573960">
                  <a:extLst>
                    <a:ext uri="{9D8B030D-6E8A-4147-A177-3AD203B41FA5}">
                      <a16:colId xmlns:a16="http://schemas.microsoft.com/office/drawing/2014/main" val="3338673923"/>
                    </a:ext>
                  </a:extLst>
                </a:gridCol>
                <a:gridCol w="573960">
                  <a:extLst>
                    <a:ext uri="{9D8B030D-6E8A-4147-A177-3AD203B41FA5}">
                      <a16:colId xmlns:a16="http://schemas.microsoft.com/office/drawing/2014/main" val="2903143117"/>
                    </a:ext>
                  </a:extLst>
                </a:gridCol>
                <a:gridCol w="573960">
                  <a:extLst>
                    <a:ext uri="{9D8B030D-6E8A-4147-A177-3AD203B41FA5}">
                      <a16:colId xmlns:a16="http://schemas.microsoft.com/office/drawing/2014/main" val="1342694581"/>
                    </a:ext>
                  </a:extLst>
                </a:gridCol>
                <a:gridCol w="573960">
                  <a:extLst>
                    <a:ext uri="{9D8B030D-6E8A-4147-A177-3AD203B41FA5}">
                      <a16:colId xmlns:a16="http://schemas.microsoft.com/office/drawing/2014/main" val="68218601"/>
                    </a:ext>
                  </a:extLst>
                </a:gridCol>
                <a:gridCol w="573960">
                  <a:extLst>
                    <a:ext uri="{9D8B030D-6E8A-4147-A177-3AD203B41FA5}">
                      <a16:colId xmlns:a16="http://schemas.microsoft.com/office/drawing/2014/main" val="2566784171"/>
                    </a:ext>
                  </a:extLst>
                </a:gridCol>
                <a:gridCol w="573960">
                  <a:extLst>
                    <a:ext uri="{9D8B030D-6E8A-4147-A177-3AD203B41FA5}">
                      <a16:colId xmlns:a16="http://schemas.microsoft.com/office/drawing/2014/main" val="1763800762"/>
                    </a:ext>
                  </a:extLst>
                </a:gridCol>
                <a:gridCol w="573960">
                  <a:extLst>
                    <a:ext uri="{9D8B030D-6E8A-4147-A177-3AD203B41FA5}">
                      <a16:colId xmlns:a16="http://schemas.microsoft.com/office/drawing/2014/main" val="440294735"/>
                    </a:ext>
                  </a:extLst>
                </a:gridCol>
                <a:gridCol w="573960">
                  <a:extLst>
                    <a:ext uri="{9D8B030D-6E8A-4147-A177-3AD203B41FA5}">
                      <a16:colId xmlns:a16="http://schemas.microsoft.com/office/drawing/2014/main" val="2865431724"/>
                    </a:ext>
                  </a:extLst>
                </a:gridCol>
                <a:gridCol w="573960">
                  <a:extLst>
                    <a:ext uri="{9D8B030D-6E8A-4147-A177-3AD203B41FA5}">
                      <a16:colId xmlns:a16="http://schemas.microsoft.com/office/drawing/2014/main" val="2487964465"/>
                    </a:ext>
                  </a:extLst>
                </a:gridCol>
                <a:gridCol w="573960">
                  <a:extLst>
                    <a:ext uri="{9D8B030D-6E8A-4147-A177-3AD203B41FA5}">
                      <a16:colId xmlns:a16="http://schemas.microsoft.com/office/drawing/2014/main" val="1300984746"/>
                    </a:ext>
                  </a:extLst>
                </a:gridCol>
                <a:gridCol w="573960">
                  <a:extLst>
                    <a:ext uri="{9D8B030D-6E8A-4147-A177-3AD203B41FA5}">
                      <a16:colId xmlns:a16="http://schemas.microsoft.com/office/drawing/2014/main" val="3449391644"/>
                    </a:ext>
                  </a:extLst>
                </a:gridCol>
                <a:gridCol w="573960">
                  <a:extLst>
                    <a:ext uri="{9D8B030D-6E8A-4147-A177-3AD203B41FA5}">
                      <a16:colId xmlns:a16="http://schemas.microsoft.com/office/drawing/2014/main" val="3030571780"/>
                    </a:ext>
                  </a:extLst>
                </a:gridCol>
                <a:gridCol w="573960">
                  <a:extLst>
                    <a:ext uri="{9D8B030D-6E8A-4147-A177-3AD203B41FA5}">
                      <a16:colId xmlns:a16="http://schemas.microsoft.com/office/drawing/2014/main" val="2105077626"/>
                    </a:ext>
                  </a:extLst>
                </a:gridCol>
              </a:tblGrid>
              <a:tr h="251867">
                <a:tc rowSpan="2">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三</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grid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概念理解</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hMerge="1">
                  <a:txBody>
                    <a:bodyPr/>
                    <a:lstStyle/>
                    <a:p>
                      <a:endParaRPr lang="zh-TW" altLang="en-US"/>
                    </a:p>
                  </a:txBody>
                  <a:tcPr/>
                </a:tc>
                <a:tc hMerge="1">
                  <a:txBody>
                    <a:bodyPr/>
                    <a:lstStyle/>
                    <a:p>
                      <a:endParaRPr lang="zh-TW" altLang="en-US"/>
                    </a:p>
                  </a:txBody>
                  <a:tcPr/>
                </a:tc>
                <a:tc grid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程序執行</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hMerge="1">
                  <a:txBody>
                    <a:bodyPr/>
                    <a:lstStyle/>
                    <a:p>
                      <a:endParaRPr lang="zh-TW" altLang="en-US"/>
                    </a:p>
                  </a:txBody>
                  <a:tcPr/>
                </a:tc>
                <a:tc hMerge="1">
                  <a:txBody>
                    <a:bodyPr/>
                    <a:lstStyle/>
                    <a:p>
                      <a:endParaRPr lang="zh-TW" altLang="en-US"/>
                    </a:p>
                  </a:txBody>
                  <a:tcPr/>
                </a:tc>
                <a:tc grid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解題思考</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hMerge="1">
                  <a:txBody>
                    <a:bodyPr/>
                    <a:lstStyle/>
                    <a:p>
                      <a:endParaRPr lang="zh-TW" altLang="en-US"/>
                    </a:p>
                  </a:txBody>
                  <a:tcPr/>
                </a:tc>
                <a:tc hMerge="1">
                  <a:txBody>
                    <a:bodyPr/>
                    <a:lstStyle/>
                    <a:p>
                      <a:endParaRPr lang="zh-TW" altLang="en-US"/>
                    </a:p>
                  </a:txBody>
                  <a:tcPr/>
                </a:tc>
                <a:tc rowSpan="2" grid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2" hMerge="1">
                  <a:txBody>
                    <a:bodyPr/>
                    <a:lstStyle/>
                    <a:p>
                      <a:endParaRPr lang="zh-TW" altLang="en-US"/>
                    </a:p>
                  </a:txBody>
                  <a:tcPr/>
                </a:tc>
                <a:tc rowSpan="2" hMerge="1">
                  <a:txBody>
                    <a:bodyPr/>
                    <a:lstStyle/>
                    <a:p>
                      <a:endParaRPr lang="zh-TW" altLang="en-US"/>
                    </a:p>
                  </a:txBody>
                  <a:tcPr/>
                </a:tc>
                <a:extLst>
                  <a:ext uri="{0D108BD9-81ED-4DB2-BD59-A6C34878D82A}">
                    <a16:rowId xmlns:a16="http://schemas.microsoft.com/office/drawing/2014/main" val="2048045205"/>
                  </a:ext>
                </a:extLst>
              </a:tr>
              <a:tr h="496366">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gridSpan="3"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extLst>
                  <a:ext uri="{0D108BD9-81ED-4DB2-BD59-A6C34878D82A}">
                    <a16:rowId xmlns:a16="http://schemas.microsoft.com/office/drawing/2014/main" val="1523693002"/>
                  </a:ext>
                </a:extLst>
              </a:tr>
              <a:tr h="251867">
                <a:tc row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數與</a:t>
                      </a:r>
                      <a:endPar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計算</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2,11</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1,7</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l"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3, 4, 5, 6, 9, 10</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3319466022"/>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0.92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1472349799"/>
                  </a:ext>
                </a:extLst>
              </a:tr>
              <a:tr h="28069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60606342"/>
                  </a:ext>
                </a:extLst>
              </a:tr>
              <a:tr h="251867">
                <a:tc row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量與</a:t>
                      </a:r>
                      <a:endPar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實測</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13</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8, 12, 14, 15</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5</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2336491864"/>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3822001208"/>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0.17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0.16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0.16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3803319478"/>
                  </a:ext>
                </a:extLst>
              </a:tr>
              <a:tr h="251867">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幾何</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16, 18, 19, 20, 21, 22, 24, 25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17.23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2136157519"/>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1136516799"/>
                  </a:ext>
                </a:extLst>
              </a:tr>
              <a:tr h="481632">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0.15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1448758327"/>
                  </a:ext>
                </a:extLst>
              </a:tr>
              <a:tr h="251867">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3</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12</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rowSpan="3">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25</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2909249103"/>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0.65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1916796065"/>
                  </a:ext>
                </a:extLst>
              </a:tr>
              <a:tr h="251867">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vMerge="1">
                  <a:txBody>
                    <a:bodyPr/>
                    <a:lstStyle/>
                    <a:p>
                      <a:endParaRPr lang="zh-TW" altLang="en-US"/>
                    </a:p>
                  </a:txBody>
                  <a:tcPr/>
                </a:tc>
                <a:tc>
                  <a:txBody>
                    <a:body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tc>
                  <a:txBody>
                    <a:body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0.28</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88" marR="6888" marT="6888" marB="0" anchor="ctr">
                    <a:solidFill>
                      <a:schemeClr val="bg1"/>
                    </a:solidFill>
                  </a:tcPr>
                </a:tc>
                <a:extLst>
                  <a:ext uri="{0D108BD9-81ED-4DB2-BD59-A6C34878D82A}">
                    <a16:rowId xmlns:a16="http://schemas.microsoft.com/office/drawing/2014/main" val="2277427631"/>
                  </a:ext>
                </a:extLst>
              </a:tr>
            </a:tbl>
          </a:graphicData>
        </a:graphic>
      </p:graphicFrame>
      <p:sp>
        <p:nvSpPr>
          <p:cNvPr id="5" name="標題 1"/>
          <p:cNvSpPr>
            <a:spLocks noGrp="1"/>
          </p:cNvSpPr>
          <p:nvPr>
            <p:ph type="title"/>
          </p:nvPr>
        </p:nvSpPr>
        <p:spPr>
          <a:xfrm>
            <a:off x="1745019" y="951451"/>
            <a:ext cx="9880924" cy="583894"/>
          </a:xfrm>
        </p:spPr>
        <p:txBody>
          <a:bodyPr>
            <a:noAutofit/>
          </a:bodyPr>
          <a:lstStyle/>
          <a:p>
            <a:r>
              <a:rPr lang="zh-TW" altLang="en-US" b="1" baseline="-25000" dirty="0">
                <a:solidFill>
                  <a:srgbClr val="FF66CC"/>
                </a:solidFill>
                <a:latin typeface="微軟正黑體" pitchFamily="34" charset="-120"/>
                <a:ea typeface="微軟正黑體" pitchFamily="34" charset="-120"/>
              </a:rPr>
              <a:t>桃園市</a:t>
            </a:r>
            <a:r>
              <a:rPr lang="zh-TW" altLang="en-US" b="1" dirty="0">
                <a:latin typeface="微軟正黑體" pitchFamily="34" charset="-120"/>
                <a:ea typeface="微軟正黑體" pitchFamily="34" charset="-120"/>
              </a:rPr>
              <a:t>三年級</a:t>
            </a:r>
            <a:r>
              <a:rPr lang="zh-TW" altLang="en-US" b="1" dirty="0">
                <a:solidFill>
                  <a:srgbClr val="3333FF"/>
                </a:solidFill>
                <a:latin typeface="微軟正黑體" pitchFamily="34" charset="-120"/>
                <a:ea typeface="微軟正黑體" pitchFamily="34" charset="-120"/>
              </a:rPr>
              <a:t>數學</a:t>
            </a:r>
            <a:r>
              <a:rPr lang="en-US" altLang="zh-TW" b="1" dirty="0">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施測結果</a:t>
            </a:r>
            <a:r>
              <a:rPr lang="zh-TW" altLang="zh-TW" b="1" dirty="0">
                <a:latin typeface="微軟正黑體" pitchFamily="34" charset="-120"/>
                <a:ea typeface="微軟正黑體" pitchFamily="34" charset="-120"/>
              </a:rPr>
              <a:t>雙向細目表</a:t>
            </a:r>
            <a:endParaRPr lang="zh-TW" altLang="en-US" b="1" dirty="0">
              <a:latin typeface="微軟正黑體" pitchFamily="34" charset="-120"/>
              <a:ea typeface="微軟正黑體" pitchFamily="34" charset="-120"/>
            </a:endParaRPr>
          </a:p>
        </p:txBody>
      </p:sp>
      <p:grpSp>
        <p:nvGrpSpPr>
          <p:cNvPr id="8" name="群組 7"/>
          <p:cNvGrpSpPr/>
          <p:nvPr/>
        </p:nvGrpSpPr>
        <p:grpSpPr>
          <a:xfrm>
            <a:off x="4025374" y="1869619"/>
            <a:ext cx="1729010" cy="4029230"/>
            <a:chOff x="3335165" y="1040519"/>
            <a:chExt cx="2305347" cy="5681612"/>
          </a:xfrm>
        </p:grpSpPr>
        <p:sp>
          <p:nvSpPr>
            <p:cNvPr id="6" name="矩形 5"/>
            <p:cNvSpPr/>
            <p:nvPr/>
          </p:nvSpPr>
          <p:spPr>
            <a:xfrm>
              <a:off x="3335165" y="1040519"/>
              <a:ext cx="2305347" cy="5681612"/>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1200" cap="none" spc="0" normalizeH="0" baseline="0" noProof="0" dirty="0">
                  <a:ln>
                    <a:noFill/>
                  </a:ln>
                  <a:solidFill>
                    <a:srgbClr val="3333FF"/>
                  </a:solidFill>
                  <a:effectLst/>
                  <a:uLnTx/>
                  <a:uFillTx/>
                  <a:latin typeface="微軟正黑體" panose="020B0604030504040204" pitchFamily="34" charset="-120"/>
                  <a:ea typeface="微軟正黑體" panose="020B0604030504040204" pitchFamily="34" charset="-120"/>
                  <a:cs typeface="+mn-cs"/>
                </a:rPr>
                <a:t>表現較佳</a:t>
              </a:r>
            </a:p>
          </p:txBody>
        </p:sp>
        <p:sp>
          <p:nvSpPr>
            <p:cNvPr id="7" name="矩形 6"/>
            <p:cNvSpPr/>
            <p:nvPr/>
          </p:nvSpPr>
          <p:spPr>
            <a:xfrm>
              <a:off x="4099969" y="5691289"/>
              <a:ext cx="1540543" cy="329367"/>
            </a:xfrm>
            <a:prstGeom prst="rect">
              <a:avLst/>
            </a:prstGeom>
            <a:no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grpSp>
        <p:nvGrpSpPr>
          <p:cNvPr id="9" name="群組 8"/>
          <p:cNvGrpSpPr/>
          <p:nvPr/>
        </p:nvGrpSpPr>
        <p:grpSpPr>
          <a:xfrm>
            <a:off x="5754385" y="1869619"/>
            <a:ext cx="1733765" cy="4029230"/>
            <a:chOff x="2942897" y="1040521"/>
            <a:chExt cx="1471448" cy="5570485"/>
          </a:xfrm>
        </p:grpSpPr>
        <p:sp>
          <p:nvSpPr>
            <p:cNvPr id="10" name="矩形 9"/>
            <p:cNvSpPr/>
            <p:nvPr/>
          </p:nvSpPr>
          <p:spPr>
            <a:xfrm>
              <a:off x="2942897" y="1040521"/>
              <a:ext cx="1471448" cy="557048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表現較差</a:t>
              </a:r>
            </a:p>
          </p:txBody>
        </p:sp>
        <p:sp>
          <p:nvSpPr>
            <p:cNvPr id="11" name="矩形 10"/>
            <p:cNvSpPr/>
            <p:nvPr/>
          </p:nvSpPr>
          <p:spPr>
            <a:xfrm>
              <a:off x="3450712" y="5610008"/>
              <a:ext cx="956442" cy="2942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grpSp>
        <p:nvGrpSpPr>
          <p:cNvPr id="14" name="群組 13"/>
          <p:cNvGrpSpPr/>
          <p:nvPr/>
        </p:nvGrpSpPr>
        <p:grpSpPr>
          <a:xfrm>
            <a:off x="8643557" y="4997376"/>
            <a:ext cx="1929437" cy="496614"/>
            <a:chOff x="9492741" y="5520168"/>
            <a:chExt cx="2572582" cy="662152"/>
          </a:xfrm>
        </p:grpSpPr>
        <p:sp>
          <p:nvSpPr>
            <p:cNvPr id="12" name="向左箭號圖說文字 11"/>
            <p:cNvSpPr/>
            <p:nvPr/>
          </p:nvSpPr>
          <p:spPr>
            <a:xfrm>
              <a:off x="10257545" y="5520168"/>
              <a:ext cx="1807778" cy="662152"/>
            </a:xfrm>
            <a:prstGeom prst="leftArrow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1350" b="1" i="0" u="none" strike="noStrike" kern="1200" cap="none" spc="0" normalizeH="0" baseline="0" noProof="0" dirty="0">
                  <a:ln>
                    <a:noFill/>
                  </a:ln>
                  <a:solidFill>
                    <a:prstClr val="white"/>
                  </a:solidFill>
                  <a:effectLst/>
                  <a:uLnTx/>
                  <a:uFillTx/>
                  <a:latin typeface="微軟正黑體" panose="020B0604030504040204" pitchFamily="34" charset="-120"/>
                  <a:ea typeface="微軟正黑體" panose="020B0604030504040204" pitchFamily="34" charset="-120"/>
                  <a:cs typeface="+mn-cs"/>
                </a:rPr>
                <a:t>全體平均通過率</a:t>
              </a:r>
            </a:p>
          </p:txBody>
        </p:sp>
        <p:sp>
          <p:nvSpPr>
            <p:cNvPr id="13" name="矩形 12"/>
            <p:cNvSpPr/>
            <p:nvPr/>
          </p:nvSpPr>
          <p:spPr>
            <a:xfrm>
              <a:off x="9492741" y="5747409"/>
              <a:ext cx="770558" cy="30406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altLang="zh-TW" sz="1500" b="1" i="0" u="none" strike="noStrike" kern="1200" cap="none" spc="0" normalizeH="0" baseline="0" noProof="0" dirty="0">
                  <a:ln>
                    <a:noFill/>
                  </a:ln>
                  <a:solidFill>
                    <a:srgbClr val="FFFF00"/>
                  </a:solidFill>
                  <a:effectLst/>
                  <a:uLnTx/>
                  <a:uFillTx/>
                  <a:latin typeface="微軟正黑體" panose="020B0604030504040204" pitchFamily="34" charset="-120"/>
                  <a:ea typeface="微軟正黑體" panose="020B0604030504040204" pitchFamily="34" charset="-120"/>
                  <a:cs typeface="+mn-cs"/>
                </a:rPr>
                <a:t>0.49</a:t>
              </a:r>
              <a:endParaRPr kumimoji="0" lang="zh-TW" altLang="en-US" sz="1500" b="1" i="0" u="none" strike="noStrike" kern="1200" cap="none" spc="0" normalizeH="0" baseline="0" noProof="0" dirty="0">
                <a:ln>
                  <a:noFill/>
                </a:ln>
                <a:solidFill>
                  <a:srgbClr val="FFFF00"/>
                </a:solidFill>
                <a:effectLst/>
                <a:uLnTx/>
                <a:uFillTx/>
                <a:latin typeface="微軟正黑體" panose="020B0604030504040204" pitchFamily="34" charset="-120"/>
                <a:ea typeface="微軟正黑體" panose="020B0604030504040204" pitchFamily="34" charset="-120"/>
                <a:cs typeface="+mn-cs"/>
              </a:endParaRPr>
            </a:p>
          </p:txBody>
        </p:sp>
      </p:grpSp>
      <p:grpSp>
        <p:nvGrpSpPr>
          <p:cNvPr id="16" name="群組 15"/>
          <p:cNvGrpSpPr/>
          <p:nvPr/>
        </p:nvGrpSpPr>
        <p:grpSpPr>
          <a:xfrm>
            <a:off x="1750349" y="3404506"/>
            <a:ext cx="7461480" cy="759280"/>
            <a:chOff x="1575795" y="2075380"/>
            <a:chExt cx="9948640" cy="1037690"/>
          </a:xfrm>
        </p:grpSpPr>
        <p:sp>
          <p:nvSpPr>
            <p:cNvPr id="2" name="矩形 1"/>
            <p:cNvSpPr/>
            <p:nvPr/>
          </p:nvSpPr>
          <p:spPr>
            <a:xfrm>
              <a:off x="1575795" y="2075380"/>
              <a:ext cx="9948640" cy="1037690"/>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1200" cap="none" spc="0" normalizeH="0" baseline="0" noProof="0" dirty="0">
                  <a:ln>
                    <a:noFill/>
                  </a:ln>
                  <a:solidFill>
                    <a:srgbClr val="FF66CC"/>
                  </a:solidFill>
                  <a:effectLst/>
                  <a:uLnTx/>
                  <a:uFillTx/>
                  <a:latin typeface="微軟正黑體" panose="020B0604030504040204" pitchFamily="34" charset="-120"/>
                  <a:ea typeface="微軟正黑體" panose="020B0604030504040204" pitchFamily="34" charset="-120"/>
                  <a:cs typeface="+mn-cs"/>
                </a:rPr>
                <a:t>表現較差</a:t>
              </a:r>
            </a:p>
          </p:txBody>
        </p:sp>
        <p:sp>
          <p:nvSpPr>
            <p:cNvPr id="3" name="矩形 2"/>
            <p:cNvSpPr/>
            <p:nvPr/>
          </p:nvSpPr>
          <p:spPr>
            <a:xfrm>
              <a:off x="10759631" y="2075380"/>
              <a:ext cx="764804" cy="380144"/>
            </a:xfrm>
            <a:prstGeom prst="rect">
              <a:avLst/>
            </a:prstGeom>
            <a:noFill/>
            <a:ln w="57150">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sp>
        <p:nvSpPr>
          <p:cNvPr id="15" name="文字方塊 14"/>
          <p:cNvSpPr txBox="1"/>
          <p:nvPr/>
        </p:nvSpPr>
        <p:spPr>
          <a:xfrm>
            <a:off x="9318871" y="1860624"/>
            <a:ext cx="2075408" cy="2123658"/>
          </a:xfrm>
          <a:prstGeom prst="rect">
            <a:avLst/>
          </a:prstGeom>
          <a:solidFill>
            <a:schemeClr val="accent6">
              <a:lumMod val="40000"/>
              <a:lumOff val="60000"/>
            </a:schemeClr>
          </a:solidFill>
        </p:spPr>
        <p:txBody>
          <a:bodyPr wrap="square" rtlCol="0">
            <a:spAutoFit/>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srgbClr val="3333FF"/>
                </a:solidFill>
                <a:effectLst/>
                <a:uLnTx/>
                <a:uFillTx/>
                <a:latin typeface="微軟正黑體" panose="020B0604030504040204" pitchFamily="34" charset="-120"/>
                <a:ea typeface="微軟正黑體" panose="020B0604030504040204" pitchFamily="34" charset="-120"/>
                <a:cs typeface="+mn-cs"/>
              </a:rPr>
              <a:t>教學建議</a:t>
            </a:r>
            <a:endParaRPr kumimoji="0" lang="en-US" altLang="zh-TW" sz="2400" b="1" i="0" u="none" strike="noStrike" kern="1200" cap="none" spc="0" normalizeH="0" baseline="0" noProof="0" dirty="0">
              <a:ln>
                <a:noFill/>
              </a:ln>
              <a:solidFill>
                <a:srgbClr val="3333FF"/>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zh-TW" altLang="zh-TW"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建議教師</a:t>
            </a:r>
            <a:r>
              <a:rPr kumimoji="0" lang="zh-TW" altLang="en-US"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未來進行</a:t>
            </a:r>
            <a:r>
              <a:rPr kumimoji="0" lang="zh-TW" altLang="zh-TW"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教學時</a:t>
            </a:r>
            <a:r>
              <a:rPr kumimoji="0" lang="zh-TW" altLang="en-US"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可</a:t>
            </a:r>
            <a:r>
              <a:rPr kumimoji="0" lang="zh-TW" altLang="en-US" sz="1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運用</a:t>
            </a:r>
            <a:r>
              <a:rPr kumimoji="0" lang="zh-TW" altLang="en-US" sz="1800" b="1"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mn-cs"/>
              </a:rPr>
              <a:t>多重表徵</a:t>
            </a:r>
            <a:r>
              <a:rPr kumimoji="0" lang="zh-TW" altLang="zh-TW" sz="1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建立</a:t>
            </a:r>
            <a:r>
              <a:rPr kumimoji="0" lang="zh-TW" altLang="zh-TW"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學生的</a:t>
            </a:r>
            <a:r>
              <a:rPr kumimoji="0" lang="zh-TW" altLang="en-US" sz="1800" b="1" i="0" u="none" strike="noStrike" kern="1200" cap="none" spc="0" normalizeH="0" baseline="0" noProof="0" dirty="0">
                <a:ln>
                  <a:noFill/>
                </a:ln>
                <a:solidFill>
                  <a:srgbClr val="3333FF"/>
                </a:solidFill>
                <a:effectLst/>
                <a:uLnTx/>
                <a:uFillTx/>
                <a:latin typeface="微軟正黑體" panose="020B0604030504040204" pitchFamily="34" charset="-120"/>
                <a:ea typeface="微軟正黑體" panose="020B0604030504040204" pitchFamily="34" charset="-120"/>
                <a:cs typeface="+mn-cs"/>
              </a:rPr>
              <a:t>初始</a:t>
            </a:r>
            <a:r>
              <a:rPr kumimoji="0" lang="zh-TW" altLang="zh-TW" sz="1800" b="1" i="0" u="none" strike="noStrike" kern="1200" cap="none" spc="0" normalizeH="0" baseline="0" noProof="0" dirty="0">
                <a:ln>
                  <a:noFill/>
                </a:ln>
                <a:solidFill>
                  <a:srgbClr val="3333FF"/>
                </a:solidFill>
                <a:effectLst/>
                <a:uLnTx/>
                <a:uFillTx/>
                <a:latin typeface="微軟正黑體" panose="020B0604030504040204" pitchFamily="34" charset="-120"/>
                <a:ea typeface="微軟正黑體" panose="020B0604030504040204" pitchFamily="34" charset="-120"/>
                <a:cs typeface="+mn-cs"/>
              </a:rPr>
              <a:t>概念</a:t>
            </a:r>
            <a:r>
              <a:rPr kumimoji="0" lang="zh-TW" altLang="zh-TW"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r>
              <a:rPr kumimoji="0" lang="zh-TW" altLang="en-US"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以及</a:t>
            </a:r>
            <a:r>
              <a:rPr kumimoji="0" lang="zh-TW" altLang="en-US" sz="1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營造</a:t>
            </a:r>
            <a:r>
              <a:rPr kumimoji="0" lang="zh-TW" altLang="en-US"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一個具有</a:t>
            </a:r>
            <a:r>
              <a:rPr kumimoji="0" lang="zh-TW" altLang="en-US" sz="1800" b="1"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mn-cs"/>
              </a:rPr>
              <a:t>深層</a:t>
            </a:r>
            <a:r>
              <a:rPr kumimoji="0" lang="zh-TW" altLang="zh-TW" sz="1800" b="1"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mn-cs"/>
              </a:rPr>
              <a:t>思考</a:t>
            </a:r>
            <a:r>
              <a:rPr kumimoji="0" lang="zh-TW" altLang="zh-TW"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與</a:t>
            </a:r>
            <a:r>
              <a:rPr kumimoji="0" lang="zh-TW" altLang="zh-TW" sz="1800" b="1"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mn-cs"/>
              </a:rPr>
              <a:t>討論</a:t>
            </a:r>
            <a:r>
              <a:rPr kumimoji="0" lang="zh-TW" altLang="zh-TW"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的</a:t>
            </a:r>
            <a:r>
              <a:rPr kumimoji="0" lang="zh-TW" altLang="en-US" sz="1800" b="1" i="0" u="none" strike="noStrike" kern="1200" cap="none" spc="0" normalizeH="0" baseline="0" noProof="0" dirty="0">
                <a:ln>
                  <a:noFill/>
                </a:ln>
                <a:solidFill>
                  <a:srgbClr val="3333FF"/>
                </a:solidFill>
                <a:effectLst/>
                <a:uLnTx/>
                <a:uFillTx/>
                <a:latin typeface="微軟正黑體" panose="020B0604030504040204" pitchFamily="34" charset="-120"/>
                <a:ea typeface="微軟正黑體" panose="020B0604030504040204" pitchFamily="34" charset="-120"/>
                <a:cs typeface="+mn-cs"/>
              </a:rPr>
              <a:t>課室文化</a:t>
            </a:r>
            <a:r>
              <a:rPr kumimoji="0" lang="zh-TW" altLang="zh-TW"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endParaRPr kumimoji="0" lang="zh-TW" altLang="en-US" sz="1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3562683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barn(inVertical)">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heel(1)">
                                      <p:cBhvr>
                                        <p:cTn id="25"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endParaRPr lang="zh-TW" altLang="en-US"/>
          </a:p>
        </p:txBody>
      </p:sp>
      <p:graphicFrame>
        <p:nvGraphicFramePr>
          <p:cNvPr id="7" name="表格 6"/>
          <p:cNvGraphicFramePr>
            <a:graphicFrameLocks noGrp="1"/>
          </p:cNvGraphicFramePr>
          <p:nvPr>
            <p:extLst/>
          </p:nvPr>
        </p:nvGraphicFramePr>
        <p:xfrm>
          <a:off x="809090" y="171088"/>
          <a:ext cx="10515600" cy="1412783"/>
        </p:xfrm>
        <a:graphic>
          <a:graphicData uri="http://schemas.openxmlformats.org/drawingml/2006/table">
            <a:tbl>
              <a:tblPr firstRow="1" firstCol="1" bandRow="1">
                <a:tableStyleId>{5C22544A-7EE6-4342-B048-85BDC9FD1C3A}</a:tableStyleId>
              </a:tblPr>
              <a:tblGrid>
                <a:gridCol w="2029511">
                  <a:extLst>
                    <a:ext uri="{9D8B030D-6E8A-4147-A177-3AD203B41FA5}">
                      <a16:colId xmlns:a16="http://schemas.microsoft.com/office/drawing/2014/main" val="20000"/>
                    </a:ext>
                  </a:extLst>
                </a:gridCol>
                <a:gridCol w="2715128">
                  <a:extLst>
                    <a:ext uri="{9D8B030D-6E8A-4147-A177-3AD203B41FA5}">
                      <a16:colId xmlns:a16="http://schemas.microsoft.com/office/drawing/2014/main" val="20001"/>
                    </a:ext>
                  </a:extLst>
                </a:gridCol>
                <a:gridCol w="3055833">
                  <a:extLst>
                    <a:ext uri="{9D8B030D-6E8A-4147-A177-3AD203B41FA5}">
                      <a16:colId xmlns:a16="http://schemas.microsoft.com/office/drawing/2014/main" val="20002"/>
                    </a:ext>
                  </a:extLst>
                </a:gridCol>
                <a:gridCol w="2715128">
                  <a:extLst>
                    <a:ext uri="{9D8B030D-6E8A-4147-A177-3AD203B41FA5}">
                      <a16:colId xmlns:a16="http://schemas.microsoft.com/office/drawing/2014/main" val="20003"/>
                    </a:ext>
                  </a:extLst>
                </a:gridCol>
              </a:tblGrid>
              <a:tr h="1009983">
                <a:tc>
                  <a:txBody>
                    <a:bodyPr/>
                    <a:lstStyle/>
                    <a:p>
                      <a:pPr algn="ctr">
                        <a:spcAft>
                          <a:spcPts val="0"/>
                        </a:spcAft>
                      </a:pPr>
                      <a:r>
                        <a:rPr lang="zh-TW" sz="2400" kern="100" dirty="0">
                          <a:solidFill>
                            <a:schemeClr val="bg1"/>
                          </a:solidFill>
                          <a:effectLst/>
                          <a:latin typeface="Times New Roman" panose="02020603050405020304" pitchFamily="18" charset="0"/>
                          <a:cs typeface="Times New Roman" panose="02020603050405020304" pitchFamily="18" charset="0"/>
                        </a:rPr>
                        <a:t>評量指標</a:t>
                      </a:r>
                      <a:endParaRPr lang="zh-TW" sz="2400"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tc>
                <a:tc gridSpan="3">
                  <a:txBody>
                    <a:bodyPr/>
                    <a:lstStyle/>
                    <a:p>
                      <a:r>
                        <a:rPr lang="en-US" altLang="zh-TW" sz="2800" b="1" kern="1200" dirty="0">
                          <a:solidFill>
                            <a:schemeClr val="tx1"/>
                          </a:solidFill>
                          <a:effectLst/>
                          <a:latin typeface="+mn-lt"/>
                          <a:ea typeface="+mn-ea"/>
                          <a:cs typeface="+mn-cs"/>
                        </a:rPr>
                        <a:t>3-n-07 </a:t>
                      </a:r>
                      <a:r>
                        <a:rPr lang="zh-TW" altLang="en-US" sz="2800" b="1" kern="1200" dirty="0">
                          <a:solidFill>
                            <a:schemeClr val="tx1"/>
                          </a:solidFill>
                          <a:effectLst/>
                          <a:latin typeface="+mn-lt"/>
                          <a:ea typeface="+mn-ea"/>
                          <a:cs typeface="+mn-cs"/>
                        </a:rPr>
                        <a:t>能在具體情境中，解決兩步驟問題</a:t>
                      </a:r>
                      <a:r>
                        <a:rPr lang="en-US" altLang="zh-TW" sz="2800" b="1" kern="1200" dirty="0">
                          <a:solidFill>
                            <a:schemeClr val="tx1"/>
                          </a:solidFill>
                          <a:effectLst/>
                          <a:latin typeface="+mn-lt"/>
                          <a:ea typeface="+mn-ea"/>
                          <a:cs typeface="+mn-cs"/>
                        </a:rPr>
                        <a:t>(</a:t>
                      </a:r>
                      <a:r>
                        <a:rPr lang="zh-TW" altLang="en-US" sz="2800" b="1" kern="1200" dirty="0">
                          <a:solidFill>
                            <a:schemeClr val="tx1"/>
                          </a:solidFill>
                          <a:effectLst/>
                          <a:latin typeface="+mn-lt"/>
                          <a:ea typeface="+mn-ea"/>
                          <a:cs typeface="+mn-cs"/>
                        </a:rPr>
                        <a:t>加、減與除，不含併式</a:t>
                      </a:r>
                      <a:r>
                        <a:rPr lang="en-US" altLang="zh-TW" sz="2800" b="1" kern="1200" dirty="0">
                          <a:solidFill>
                            <a:schemeClr val="tx1"/>
                          </a:solidFill>
                          <a:effectLst/>
                          <a:latin typeface="+mn-lt"/>
                          <a:ea typeface="+mn-ea"/>
                          <a:cs typeface="+mn-cs"/>
                        </a:rPr>
                        <a:t>) (N-2-06)</a:t>
                      </a:r>
                      <a:r>
                        <a:rPr lang="zh-TW" altLang="en-US" sz="2800" b="1" kern="1200" dirty="0">
                          <a:solidFill>
                            <a:schemeClr val="tx1"/>
                          </a:solidFill>
                          <a:effectLst/>
                          <a:latin typeface="+mn-lt"/>
                          <a:ea typeface="+mn-ea"/>
                          <a:cs typeface="+mn-cs"/>
                        </a:rPr>
                        <a:t>。</a:t>
                      </a:r>
                    </a:p>
                  </a:txBody>
                  <a:tcPr marL="68580" marR="68580" marT="0" marB="0" anchor="ctr">
                    <a:solidFill>
                      <a:schemeClr val="accent5">
                        <a:lumMod val="20000"/>
                        <a:lumOff val="80000"/>
                      </a:schemeClr>
                    </a:solid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402800">
                <a:tc>
                  <a:txBody>
                    <a:bodyPr/>
                    <a:lstStyle/>
                    <a:p>
                      <a:pPr algn="ctr">
                        <a:spcAft>
                          <a:spcPts val="0"/>
                        </a:spcAft>
                      </a:pPr>
                      <a:r>
                        <a:rPr lang="zh-TW" sz="2400" kern="100" dirty="0">
                          <a:effectLst/>
                          <a:latin typeface="Times New Roman" panose="02020603050405020304" pitchFamily="18" charset="0"/>
                          <a:cs typeface="Times New Roman" panose="02020603050405020304" pitchFamily="18" charset="0"/>
                        </a:rPr>
                        <a:t>知識向度</a:t>
                      </a:r>
                      <a:endParaRPr lang="zh-TW" sz="2400"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量與實測</a:t>
                      </a:r>
                      <a:endParaRPr lang="zh-TW" altLang="zh-TW" sz="2400" b="1"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sz="2400" b="1" kern="100" dirty="0">
                          <a:solidFill>
                            <a:schemeClr val="bg1"/>
                          </a:solidFill>
                          <a:effectLst/>
                          <a:latin typeface="Times New Roman" panose="02020603050405020304" pitchFamily="18" charset="0"/>
                          <a:cs typeface="Times New Roman" panose="02020603050405020304" pitchFamily="18" charset="0"/>
                        </a:rPr>
                        <a:t>認知向度</a:t>
                      </a:r>
                      <a:endParaRPr lang="zh-TW" sz="2400" b="1"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solidFill>
                      <a:schemeClr val="accent1"/>
                    </a:solidFill>
                  </a:tcP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解題思考</a:t>
                      </a:r>
                      <a:endParaRPr lang="en-US" altLang="zh-TW" sz="2400" b="1" kern="100" dirty="0">
                        <a:effectLst/>
                        <a:latin typeface="Times New Roman" panose="02020603050405020304" pitchFamily="18" charset="0"/>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bl>
          </a:graphicData>
        </a:graphic>
      </p:graphicFrame>
      <p:sp>
        <p:nvSpPr>
          <p:cNvPr id="8" name="矩形 7">
            <a:extLst>
              <a:ext uri="{FF2B5EF4-FFF2-40B4-BE49-F238E27FC236}">
                <a16:creationId xmlns:a16="http://schemas.microsoft.com/office/drawing/2014/main" id="{2453B9E8-2451-4B9D-9529-9D6817965318}"/>
              </a:ext>
            </a:extLst>
          </p:cNvPr>
          <p:cNvSpPr/>
          <p:nvPr/>
        </p:nvSpPr>
        <p:spPr>
          <a:xfrm>
            <a:off x="838200" y="1777908"/>
            <a:ext cx="10336430" cy="4307205"/>
          </a:xfrm>
          <a:prstGeom prst="rect">
            <a:avLst/>
          </a:prstGeom>
        </p:spPr>
        <p:txBody>
          <a:bodyPr wrap="square">
            <a:spAutoFit/>
          </a:bodyPr>
          <a:lstStyle/>
          <a:p>
            <a:pPr marL="270272" marR="0" lvl="0" indent="-270272" algn="l" defTabSz="342900" rtl="0" eaLnBrk="1" fontAlgn="auto" latinLnBrk="0" hangingPunct="1">
              <a:lnSpc>
                <a:spcPts val="5600"/>
              </a:lnSpc>
              <a:spcBef>
                <a:spcPts val="0"/>
              </a:spcBef>
              <a:spcAft>
                <a:spcPts val="0"/>
              </a:spcAft>
              <a:buClrTx/>
              <a:buSzTx/>
              <a:buFontTx/>
              <a:buNone/>
              <a:tabLst/>
              <a:defRPr/>
            </a:pP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8. </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有一罐飲料含瓶子重</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600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公克，喝掉半瓶飲料後，剩下</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360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公克重的飲料和瓶子，請問瓶子有多重？</a:t>
            </a:r>
            <a:endPar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0" algn="l" defTabSz="342900" rtl="0" eaLnBrk="1" fontAlgn="auto" latinLnBrk="0" hangingPunct="1">
              <a:lnSpc>
                <a:spcPts val="5600"/>
              </a:lnSpc>
              <a:spcBef>
                <a:spcPts val="0"/>
              </a:spcBef>
              <a:spcAft>
                <a:spcPts val="0"/>
              </a:spcAft>
              <a:buClrTx/>
              <a:buSzTx/>
              <a:buFontTx/>
              <a:buNone/>
              <a:tabLst/>
              <a:defRPr/>
            </a:pP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①</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60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 </a:t>
            </a:r>
            <a:r>
              <a:rPr kumimoji="0" lang="en-US"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(0.20)</a:t>
            </a:r>
            <a:endParaRPr kumimoji="0" lang="zh-TW"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0" algn="l" defTabSz="342900" rtl="0" eaLnBrk="1" fontAlgn="auto" latinLnBrk="0" hangingPunct="1">
              <a:lnSpc>
                <a:spcPts val="5600"/>
              </a:lnSpc>
              <a:spcBef>
                <a:spcPts val="0"/>
              </a:spcBef>
              <a:spcAft>
                <a:spcPts val="0"/>
              </a:spcAft>
              <a:buClrTx/>
              <a:buSzTx/>
              <a:buFontTx/>
              <a:buNone/>
              <a:tabLst/>
              <a:defRPr/>
            </a:pP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②</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120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 </a:t>
            </a:r>
            <a:r>
              <a:rPr kumimoji="0" lang="en-US" altLang="zh-TW" sz="2800" b="0" i="0" u="none" strike="noStrike" kern="1200" cap="none" spc="0" normalizeH="0" baseline="0" noProof="0" dirty="0">
                <a:ln>
                  <a:noFill/>
                </a:ln>
                <a:solidFill>
                  <a:srgbClr val="FF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(0.18)</a:t>
            </a:r>
            <a:endParaRPr kumimoji="0" lang="zh-TW" altLang="zh-TW" sz="2800" b="0" i="0" u="none" strike="noStrike" kern="1200" cap="none" spc="0" normalizeH="0" baseline="0" noProof="0" dirty="0">
              <a:ln>
                <a:noFill/>
              </a:ln>
              <a:solidFill>
                <a:srgbClr val="FF0000"/>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0" algn="l" defTabSz="342900" rtl="0" eaLnBrk="1" fontAlgn="auto" latinLnBrk="0" hangingPunct="1">
              <a:lnSpc>
                <a:spcPts val="5600"/>
              </a:lnSpc>
              <a:spcBef>
                <a:spcPts val="0"/>
              </a:spcBef>
              <a:spcAft>
                <a:spcPts val="0"/>
              </a:spcAft>
              <a:buClrTx/>
              <a:buSzTx/>
              <a:buFontTx/>
              <a:buNone/>
              <a:tabLst/>
              <a:defRPr/>
            </a:pP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③</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240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 </a:t>
            </a:r>
            <a:r>
              <a:rPr kumimoji="0" lang="en-US"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(0.57)</a:t>
            </a:r>
            <a:endParaRPr kumimoji="0" lang="zh-TW"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0" algn="l" defTabSz="342900" rtl="0" eaLnBrk="1" fontAlgn="auto" latinLnBrk="0" hangingPunct="1">
              <a:lnSpc>
                <a:spcPts val="5600"/>
              </a:lnSpc>
              <a:spcBef>
                <a:spcPts val="0"/>
              </a:spcBef>
              <a:spcAft>
                <a:spcPts val="0"/>
              </a:spcAft>
              <a:buClrTx/>
              <a:buSzTx/>
              <a:buFontTx/>
              <a:buNone/>
              <a:tabLst/>
              <a:defRPr/>
            </a:pP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④</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300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a:t>
            </a:r>
            <a:r>
              <a:rPr kumimoji="0" lang="en-US"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(0.05)</a:t>
            </a:r>
            <a:endParaRPr kumimoji="0" lang="zh-TW" altLang="en-US"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1224589301"/>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r>
              <a:rPr lang="zh-TW" altLang="en-US" dirty="0"/>
              <a:t>數據分析</a:t>
            </a:r>
          </a:p>
        </p:txBody>
      </p:sp>
      <p:graphicFrame>
        <p:nvGraphicFramePr>
          <p:cNvPr id="2" name="表格 1"/>
          <p:cNvGraphicFramePr>
            <a:graphicFrameLocks noGrp="1"/>
          </p:cNvGraphicFramePr>
          <p:nvPr>
            <p:extLst/>
          </p:nvPr>
        </p:nvGraphicFramePr>
        <p:xfrm>
          <a:off x="1542472" y="1997003"/>
          <a:ext cx="8866912" cy="3655650"/>
        </p:xfrm>
        <a:graphic>
          <a:graphicData uri="http://schemas.openxmlformats.org/drawingml/2006/table">
            <a:tbl>
              <a:tblPr firstRow="1" firstCol="1" bandRow="1">
                <a:tableStyleId>{5C22544A-7EE6-4342-B048-85BDC9FD1C3A}</a:tableStyleId>
              </a:tblPr>
              <a:tblGrid>
                <a:gridCol w="2216728">
                  <a:extLst>
                    <a:ext uri="{9D8B030D-6E8A-4147-A177-3AD203B41FA5}">
                      <a16:colId xmlns:a16="http://schemas.microsoft.com/office/drawing/2014/main" val="451349683"/>
                    </a:ext>
                  </a:extLst>
                </a:gridCol>
                <a:gridCol w="2216728">
                  <a:extLst>
                    <a:ext uri="{9D8B030D-6E8A-4147-A177-3AD203B41FA5}">
                      <a16:colId xmlns:a16="http://schemas.microsoft.com/office/drawing/2014/main" val="2879426826"/>
                    </a:ext>
                  </a:extLst>
                </a:gridCol>
                <a:gridCol w="2216728">
                  <a:extLst>
                    <a:ext uri="{9D8B030D-6E8A-4147-A177-3AD203B41FA5}">
                      <a16:colId xmlns:a16="http://schemas.microsoft.com/office/drawing/2014/main" val="2637010843"/>
                    </a:ext>
                  </a:extLst>
                </a:gridCol>
                <a:gridCol w="2216728">
                  <a:extLst>
                    <a:ext uri="{9D8B030D-6E8A-4147-A177-3AD203B41FA5}">
                      <a16:colId xmlns:a16="http://schemas.microsoft.com/office/drawing/2014/main" val="109997160"/>
                    </a:ext>
                  </a:extLst>
                </a:gridCol>
              </a:tblGrid>
              <a:tr h="609275">
                <a:tc rowSpan="2">
                  <a:txBody>
                    <a:bodyPr/>
                    <a:lstStyle/>
                    <a:p>
                      <a:pPr algn="just">
                        <a:spcAft>
                          <a:spcPts val="0"/>
                        </a:spcAft>
                      </a:pPr>
                      <a:r>
                        <a:rPr lang="en-US" sz="2000" kern="100" dirty="0">
                          <a:effectLst/>
                        </a:rPr>
                        <a:t>  </a:t>
                      </a:r>
                      <a:r>
                        <a:rPr lang="en-US" altLang="zh-TW" sz="3600" kern="100" dirty="0">
                          <a:effectLst/>
                          <a:latin typeface="Times New Roman" panose="02020603050405020304" pitchFamily="18" charset="0"/>
                          <a:ea typeface="新細明體" panose="02020500000000000000" pitchFamily="18" charset="-120"/>
                          <a:cs typeface="Times New Roman" panose="02020603050405020304" pitchFamily="18" charset="0"/>
                        </a:rPr>
                        <a:t>8</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gridSpan="3">
                  <a:txBody>
                    <a:bodyPr/>
                    <a:lstStyle/>
                    <a:p>
                      <a:pPr algn="ctr">
                        <a:spcAft>
                          <a:spcPts val="0"/>
                        </a:spcAft>
                      </a:pPr>
                      <a:r>
                        <a:rPr lang="zh-TW" sz="2000" kern="100" dirty="0">
                          <a:effectLst/>
                        </a:rPr>
                        <a:t>答題反應比率（＊表正確答案）</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935422222"/>
                  </a:ext>
                </a:extLst>
              </a:tr>
              <a:tr h="609275">
                <a:tc vMerge="1">
                  <a:txBody>
                    <a:bodyPr/>
                    <a:lstStyle/>
                    <a:p>
                      <a:endParaRPr lang="zh-TW" altLang="en-US"/>
                    </a:p>
                  </a:txBody>
                  <a:tcPr/>
                </a:tc>
                <a:tc>
                  <a:txBody>
                    <a:bodyPr/>
                    <a:lstStyle/>
                    <a:p>
                      <a:pPr algn="ctr">
                        <a:spcAft>
                          <a:spcPts val="0"/>
                        </a:spcAft>
                      </a:pPr>
                      <a:r>
                        <a:rPr lang="zh-TW" sz="2000" kern="100" dirty="0">
                          <a:effectLst/>
                        </a:rPr>
                        <a:t>整體</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低分組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高分組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847507511"/>
                  </a:ext>
                </a:extLst>
              </a:tr>
              <a:tr h="609275">
                <a:tc>
                  <a:txBody>
                    <a:bodyPr/>
                    <a:lstStyle/>
                    <a:p>
                      <a:pPr algn="ctr">
                        <a:spcAft>
                          <a:spcPts val="0"/>
                        </a:spcAft>
                      </a:pPr>
                      <a:r>
                        <a:rPr lang="en-US" sz="2000" kern="100">
                          <a:effectLst/>
                        </a:rPr>
                        <a:t>1</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0.20</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0.11</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0.31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055550225"/>
                  </a:ext>
                </a:extLst>
              </a:tr>
              <a:tr h="609275">
                <a:tc>
                  <a:txBody>
                    <a:bodyPr/>
                    <a:lstStyle/>
                    <a:p>
                      <a:pPr algn="ctr">
                        <a:spcAft>
                          <a:spcPts val="0"/>
                        </a:spcAft>
                      </a:pPr>
                      <a:r>
                        <a:rPr lang="en-US" sz="2000" kern="100" dirty="0">
                          <a:solidFill>
                            <a:srgbClr val="FF0000"/>
                          </a:solidFill>
                          <a:effectLst/>
                        </a:rPr>
                        <a:t>2*</a:t>
                      </a:r>
                    </a:p>
                  </a:txBody>
                  <a:tcPr marL="68580" marR="68580" marT="0" marB="0" anchor="ctr"/>
                </a:tc>
                <a:tc>
                  <a:txBody>
                    <a:bodyPr/>
                    <a:lstStyle/>
                    <a:p>
                      <a:pPr algn="ctr">
                        <a:spcAft>
                          <a:spcPts val="0"/>
                        </a:spcAft>
                      </a:pPr>
                      <a:r>
                        <a:rPr lang="en-US" sz="2000" b="1" kern="100" dirty="0">
                          <a:solidFill>
                            <a:srgbClr val="FF0000"/>
                          </a:solidFill>
                          <a:effectLst/>
                        </a:rPr>
                        <a:t>0.18 </a:t>
                      </a:r>
                      <a:endParaRPr lang="zh-TW" sz="1200" b="1"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0" kern="100" dirty="0">
                          <a:solidFill>
                            <a:schemeClr val="tx1"/>
                          </a:solidFill>
                          <a:effectLst/>
                        </a:rPr>
                        <a:t>0.08</a:t>
                      </a:r>
                      <a:r>
                        <a:rPr lang="en-US" sz="2000" b="1" kern="100" dirty="0">
                          <a:solidFill>
                            <a:srgbClr val="FFFF00"/>
                          </a:solidFill>
                          <a:effectLst/>
                        </a:rPr>
                        <a:t> </a:t>
                      </a:r>
                      <a:endParaRPr lang="zh-TW" sz="1200" b="1" kern="100" dirty="0">
                        <a:solidFill>
                          <a:srgbClr val="FFFF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0.39</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4197649295"/>
                  </a:ext>
                </a:extLst>
              </a:tr>
              <a:tr h="609275">
                <a:tc>
                  <a:txBody>
                    <a:bodyPr/>
                    <a:lstStyle/>
                    <a:p>
                      <a:pPr algn="ctr">
                        <a:spcAft>
                          <a:spcPts val="0"/>
                        </a:spcAft>
                      </a:pPr>
                      <a:r>
                        <a:rPr lang="en-US" sz="2000" kern="100">
                          <a:effectLst/>
                        </a:rPr>
                        <a:t>3</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0.57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1" kern="100" dirty="0">
                          <a:solidFill>
                            <a:srgbClr val="0000FF"/>
                          </a:solidFill>
                          <a:effectLst/>
                          <a:latin typeface="+mn-lt"/>
                          <a:ea typeface="+mn-ea"/>
                          <a:cs typeface="+mn-cs"/>
                        </a:rPr>
                        <a:t>0.69</a:t>
                      </a:r>
                      <a:r>
                        <a:rPr lang="en-US" sz="2000" kern="100" dirty="0">
                          <a:effectLst/>
                        </a:rPr>
                        <a:t>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0.28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3864322443"/>
                  </a:ext>
                </a:extLst>
              </a:tr>
              <a:tr h="609275">
                <a:tc>
                  <a:txBody>
                    <a:bodyPr/>
                    <a:lstStyle/>
                    <a:p>
                      <a:pPr algn="ctr">
                        <a:spcAft>
                          <a:spcPts val="0"/>
                        </a:spcAft>
                      </a:pPr>
                      <a:r>
                        <a:rPr lang="en-US" sz="2000" kern="100" dirty="0">
                          <a:solidFill>
                            <a:schemeClr val="bg1"/>
                          </a:solidFill>
                          <a:effectLst/>
                        </a:rPr>
                        <a:t>4</a:t>
                      </a:r>
                      <a:endParaRPr lang="zh-TW" sz="1200" kern="100" dirty="0">
                        <a:solidFill>
                          <a:schemeClr val="bg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1" kern="100" dirty="0">
                          <a:solidFill>
                            <a:schemeClr val="tx1"/>
                          </a:solidFill>
                          <a:effectLst/>
                        </a:rPr>
                        <a:t>0.05</a:t>
                      </a:r>
                      <a:r>
                        <a:rPr lang="en-US" sz="2000" b="1" kern="100" dirty="0">
                          <a:solidFill>
                            <a:srgbClr val="FF0000"/>
                          </a:solidFill>
                          <a:effectLst/>
                        </a:rPr>
                        <a:t> </a:t>
                      </a:r>
                      <a:endParaRPr lang="zh-TW" sz="1200" b="1"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0.11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0.01</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2984977624"/>
                  </a:ext>
                </a:extLst>
              </a:tr>
            </a:tbl>
          </a:graphicData>
        </a:graphic>
      </p:graphicFrame>
    </p:spTree>
    <p:extLst>
      <p:ext uri="{BB962C8B-B14F-4D97-AF65-F5344CB8AC3E}">
        <p14:creationId xmlns:p14="http://schemas.microsoft.com/office/powerpoint/2010/main" val="2359346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評量目標及學生表現說明</a:t>
            </a:r>
          </a:p>
        </p:txBody>
      </p:sp>
      <p:sp>
        <p:nvSpPr>
          <p:cNvPr id="3" name="內容版面配置區 2"/>
          <p:cNvSpPr>
            <a:spLocks noGrp="1"/>
          </p:cNvSpPr>
          <p:nvPr>
            <p:ph sz="half" idx="1"/>
          </p:nvPr>
        </p:nvSpPr>
        <p:spPr>
          <a:xfrm>
            <a:off x="838200" y="1825625"/>
            <a:ext cx="9121726" cy="1353673"/>
          </a:xfrm>
        </p:spPr>
        <p:txBody>
          <a:bodyPr>
            <a:normAutofit/>
          </a:bodyPr>
          <a:lstStyle/>
          <a:p>
            <a:pPr marL="0" indent="0">
              <a:buNone/>
            </a:pPr>
            <a:r>
              <a:rPr lang="zh-TW" altLang="en-US" dirty="0"/>
              <a:t>評量目標：</a:t>
            </a:r>
            <a:endParaRPr lang="en-US" altLang="zh-TW" dirty="0"/>
          </a:p>
          <a:p>
            <a:pPr>
              <a:lnSpc>
                <a:spcPct val="150000"/>
              </a:lnSpc>
              <a:spcBef>
                <a:spcPts val="0"/>
              </a:spcBef>
            </a:pPr>
            <a:r>
              <a:rPr lang="zh-TW" altLang="en-US" dirty="0">
                <a:latin typeface="標楷體" panose="03000509000000000000" pitchFamily="65" charset="-120"/>
                <a:ea typeface="標楷體" panose="03000509000000000000" pitchFamily="65" charset="-120"/>
              </a:rPr>
              <a:t>能否掌握題意，解決先減再減兩步驟不併式的問題。</a:t>
            </a:r>
            <a:endParaRPr lang="en-US" altLang="zh-TW"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sz="half" idx="2"/>
          </p:nvPr>
        </p:nvSpPr>
        <p:spPr>
          <a:xfrm>
            <a:off x="838200" y="3224088"/>
            <a:ext cx="10317480" cy="4351338"/>
          </a:xfrm>
        </p:spPr>
        <p:txBody>
          <a:bodyPr>
            <a:normAutofit/>
          </a:bodyPr>
          <a:lstStyle/>
          <a:p>
            <a:pPr marL="0" indent="0">
              <a:buNone/>
            </a:pPr>
            <a:r>
              <a:rPr lang="zh-TW" altLang="en-US" dirty="0"/>
              <a:t>學生表現：</a:t>
            </a:r>
            <a:endParaRPr lang="en-US" altLang="zh-TW" dirty="0"/>
          </a:p>
          <a:p>
            <a:r>
              <a:rPr lang="zh-TW" altLang="en-US" dirty="0"/>
              <a:t>本題通過率只有 </a:t>
            </a:r>
            <a:r>
              <a:rPr lang="en-US" altLang="zh-TW" dirty="0"/>
              <a:t>18%</a:t>
            </a:r>
            <a:r>
              <a:rPr lang="zh-TW" altLang="en-US" dirty="0"/>
              <a:t>，鑑別度為 </a:t>
            </a:r>
            <a:r>
              <a:rPr lang="en-US" altLang="zh-TW" dirty="0"/>
              <a:t>0.31</a:t>
            </a:r>
            <a:r>
              <a:rPr lang="zh-TW" altLang="en-US" dirty="0"/>
              <a:t>。</a:t>
            </a:r>
            <a:endParaRPr lang="en-US" altLang="zh-TW" dirty="0"/>
          </a:p>
          <a:p>
            <a:r>
              <a:rPr lang="zh-TW" altLang="en-US" dirty="0"/>
              <a:t> </a:t>
            </a:r>
            <a:r>
              <a:rPr lang="zh-TW" altLang="zh-TW" dirty="0"/>
              <a:t>高：</a:t>
            </a:r>
            <a:r>
              <a:rPr lang="en-US" altLang="zh-TW" dirty="0"/>
              <a:t>39%</a:t>
            </a:r>
            <a:r>
              <a:rPr lang="zh-TW" altLang="en-US" dirty="0"/>
              <a:t>、</a:t>
            </a:r>
            <a:r>
              <a:rPr lang="zh-TW" altLang="zh-TW" dirty="0"/>
              <a:t>低：</a:t>
            </a:r>
            <a:r>
              <a:rPr lang="en-US" altLang="zh-TW" dirty="0"/>
              <a:t>8%</a:t>
            </a:r>
            <a:r>
              <a:rPr lang="zh-TW" altLang="en-US" dirty="0"/>
              <a:t>，顯示本題目對於學生較為困難。</a:t>
            </a:r>
            <a:endParaRPr lang="en-US" altLang="zh-TW" dirty="0"/>
          </a:p>
          <a:p>
            <a:r>
              <a:rPr lang="zh-TW" altLang="en-US" dirty="0"/>
              <a:t>根據作答選項結果，顯示學生對此題</a:t>
            </a:r>
            <a:r>
              <a:rPr lang="zh-TW" altLang="en-US" b="1" dirty="0">
                <a:solidFill>
                  <a:srgbClr val="FF0000"/>
                </a:solidFill>
              </a:rPr>
              <a:t>語意訊息理解存在</a:t>
            </a:r>
            <a:r>
              <a:rPr lang="zh-TW" altLang="en-US" dirty="0"/>
              <a:t>的迷思概念紛歧，以致無法有效擷取有用資訊，完成本題計算</a:t>
            </a:r>
            <a:r>
              <a:rPr lang="zh-TW" altLang="zh-TW" dirty="0"/>
              <a:t>。</a:t>
            </a:r>
            <a:endParaRPr lang="zh-TW" altLang="en-US" dirty="0">
              <a:latin typeface="標楷體" panose="03000509000000000000" pitchFamily="65" charset="-120"/>
              <a:ea typeface="標楷體" panose="03000509000000000000" pitchFamily="65" charset="-120"/>
            </a:endParaRPr>
          </a:p>
          <a:p>
            <a:endParaRPr lang="zh-TW" altLang="en-US" dirty="0"/>
          </a:p>
        </p:txBody>
      </p:sp>
    </p:spTree>
    <p:extLst>
      <p:ext uri="{BB962C8B-B14F-4D97-AF65-F5344CB8AC3E}">
        <p14:creationId xmlns:p14="http://schemas.microsoft.com/office/powerpoint/2010/main" val="42446228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作答錯誤分析</a:t>
            </a:r>
          </a:p>
        </p:txBody>
      </p:sp>
      <p:sp>
        <p:nvSpPr>
          <p:cNvPr id="4" name="內容版面配置區 3"/>
          <p:cNvSpPr>
            <a:spLocks noGrp="1"/>
          </p:cNvSpPr>
          <p:nvPr>
            <p:ph sz="half" idx="2"/>
          </p:nvPr>
        </p:nvSpPr>
        <p:spPr>
          <a:xfrm>
            <a:off x="1167618" y="1825625"/>
            <a:ext cx="10186182" cy="4351338"/>
          </a:xfrm>
        </p:spPr>
        <p:txBody>
          <a:bodyPr>
            <a:normAutofit/>
          </a:bodyPr>
          <a:lstStyle/>
          <a:p>
            <a:pPr marL="0" indent="0">
              <a:buNone/>
            </a:pPr>
            <a:r>
              <a:rPr lang="zh-TW" altLang="en-US" dirty="0"/>
              <a:t>錯誤可能</a:t>
            </a:r>
            <a:r>
              <a:rPr lang="zh-TW" altLang="zh-TW" dirty="0"/>
              <a:t>原因：</a:t>
            </a:r>
          </a:p>
          <a:p>
            <a:pPr lvl="0"/>
            <a:r>
              <a:rPr lang="zh-TW" altLang="zh-TW" dirty="0"/>
              <a:t>選①：未理解「一瓶飲料重是瓶重加上飲料重」的意思，把喝掉半瓶先除以 2， 當作半瓶的飲料重。</a:t>
            </a:r>
          </a:p>
          <a:p>
            <a:pPr lvl="0"/>
            <a:r>
              <a:rPr lang="zh-TW" altLang="zh-TW" dirty="0"/>
              <a:t>選③：不理解題意，直接擷取數字訊息，將原飲料重減去剩下的重量。</a:t>
            </a:r>
          </a:p>
          <a:p>
            <a:pPr lvl="0"/>
            <a:r>
              <a:rPr lang="zh-TW" altLang="zh-TW" dirty="0"/>
              <a:t>選④：不理解題意，直接提取 600 公克和「一半」的訊息進行處理。</a:t>
            </a:r>
          </a:p>
          <a:p>
            <a:pPr marL="0" indent="0">
              <a:buNone/>
            </a:pPr>
            <a:endParaRPr lang="zh-TW" altLang="en-US" dirty="0"/>
          </a:p>
        </p:txBody>
      </p:sp>
    </p:spTree>
    <p:extLst>
      <p:ext uri="{BB962C8B-B14F-4D97-AF65-F5344CB8AC3E}">
        <p14:creationId xmlns:p14="http://schemas.microsoft.com/office/powerpoint/2010/main" val="28114383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教學建議</a:t>
            </a:r>
          </a:p>
        </p:txBody>
      </p:sp>
      <p:sp>
        <p:nvSpPr>
          <p:cNvPr id="3" name="內容版面配置區 2"/>
          <p:cNvSpPr>
            <a:spLocks noGrp="1"/>
          </p:cNvSpPr>
          <p:nvPr>
            <p:ph idx="1"/>
          </p:nvPr>
        </p:nvSpPr>
        <p:spPr/>
        <p:txBody>
          <a:bodyPr>
            <a:normAutofit/>
          </a:bodyPr>
          <a:lstStyle/>
          <a:p>
            <a:pPr lvl="0">
              <a:lnSpc>
                <a:spcPts val="4800"/>
              </a:lnSpc>
              <a:spcBef>
                <a:spcPts val="0"/>
              </a:spcBef>
            </a:pPr>
            <a:r>
              <a:rPr lang="zh-TW" altLang="zh-TW" sz="3200" dirty="0"/>
              <a:t>本題核心概念是能根據情境布題，</a:t>
            </a:r>
            <a:r>
              <a:rPr lang="zh-TW" altLang="zh-TW" sz="3200" dirty="0">
                <a:solidFill>
                  <a:srgbClr val="FF0000"/>
                </a:solidFill>
              </a:rPr>
              <a:t>解讀語意列算式步驟</a:t>
            </a:r>
            <a:r>
              <a:rPr lang="zh-TW" altLang="zh-TW" sz="3200" dirty="0"/>
              <a:t>，進而解決問題。</a:t>
            </a:r>
          </a:p>
          <a:p>
            <a:pPr lvl="0">
              <a:lnSpc>
                <a:spcPts val="4800"/>
              </a:lnSpc>
              <a:spcBef>
                <a:spcPts val="0"/>
              </a:spcBef>
            </a:pPr>
            <a:r>
              <a:rPr lang="zh-TW" altLang="zh-TW" sz="3200" dirty="0"/>
              <a:t>在教學上，</a:t>
            </a:r>
            <a:r>
              <a:rPr lang="zh-TW" altLang="zh-TW" sz="3200" b="1" u="sng" dirty="0"/>
              <a:t>不理解題意</a:t>
            </a:r>
            <a:r>
              <a:rPr lang="zh-TW" altLang="zh-TW" sz="3200" dirty="0"/>
              <a:t>是學生不能算出正確答案的主要原因，因此可透過</a:t>
            </a:r>
            <a:r>
              <a:rPr lang="zh-TW" altLang="zh-TW" sz="3200" dirty="0">
                <a:solidFill>
                  <a:srgbClr val="FF0000"/>
                </a:solidFill>
              </a:rPr>
              <a:t>讀題和提問</a:t>
            </a:r>
            <a:r>
              <a:rPr lang="zh-TW" altLang="zh-TW" sz="3200" dirty="0"/>
              <a:t>，輔以</a:t>
            </a:r>
            <a:r>
              <a:rPr lang="zh-TW" altLang="zh-TW" sz="3200" dirty="0">
                <a:solidFill>
                  <a:srgbClr val="FF0000"/>
                </a:solidFill>
              </a:rPr>
              <a:t>線段圖策略</a:t>
            </a:r>
            <a:r>
              <a:rPr lang="zh-TW" altLang="zh-TW" sz="3200" dirty="0"/>
              <a:t>協助孩子釐清題目的意思。引導學生理解題意並熟悉加、減、除的問題語意結構。</a:t>
            </a:r>
          </a:p>
          <a:p>
            <a:endParaRPr lang="zh-TW" altLang="en-US" dirty="0"/>
          </a:p>
        </p:txBody>
      </p:sp>
    </p:spTree>
    <p:extLst>
      <p:ext uri="{BB962C8B-B14F-4D97-AF65-F5344CB8AC3E}">
        <p14:creationId xmlns:p14="http://schemas.microsoft.com/office/powerpoint/2010/main" val="18025684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endParaRPr lang="zh-TW" altLang="en-US"/>
          </a:p>
        </p:txBody>
      </p:sp>
      <p:graphicFrame>
        <p:nvGraphicFramePr>
          <p:cNvPr id="7" name="表格 6"/>
          <p:cNvGraphicFramePr>
            <a:graphicFrameLocks noGrp="1"/>
          </p:cNvGraphicFramePr>
          <p:nvPr>
            <p:extLst/>
          </p:nvPr>
        </p:nvGraphicFramePr>
        <p:xfrm>
          <a:off x="809090" y="171088"/>
          <a:ext cx="10515600" cy="1412783"/>
        </p:xfrm>
        <a:graphic>
          <a:graphicData uri="http://schemas.openxmlformats.org/drawingml/2006/table">
            <a:tbl>
              <a:tblPr firstRow="1" firstCol="1" bandRow="1">
                <a:tableStyleId>{5C22544A-7EE6-4342-B048-85BDC9FD1C3A}</a:tableStyleId>
              </a:tblPr>
              <a:tblGrid>
                <a:gridCol w="2029511">
                  <a:extLst>
                    <a:ext uri="{9D8B030D-6E8A-4147-A177-3AD203B41FA5}">
                      <a16:colId xmlns:a16="http://schemas.microsoft.com/office/drawing/2014/main" val="20000"/>
                    </a:ext>
                  </a:extLst>
                </a:gridCol>
                <a:gridCol w="2715128">
                  <a:extLst>
                    <a:ext uri="{9D8B030D-6E8A-4147-A177-3AD203B41FA5}">
                      <a16:colId xmlns:a16="http://schemas.microsoft.com/office/drawing/2014/main" val="20001"/>
                    </a:ext>
                  </a:extLst>
                </a:gridCol>
                <a:gridCol w="3055833">
                  <a:extLst>
                    <a:ext uri="{9D8B030D-6E8A-4147-A177-3AD203B41FA5}">
                      <a16:colId xmlns:a16="http://schemas.microsoft.com/office/drawing/2014/main" val="20002"/>
                    </a:ext>
                  </a:extLst>
                </a:gridCol>
                <a:gridCol w="2715128">
                  <a:extLst>
                    <a:ext uri="{9D8B030D-6E8A-4147-A177-3AD203B41FA5}">
                      <a16:colId xmlns:a16="http://schemas.microsoft.com/office/drawing/2014/main" val="20003"/>
                    </a:ext>
                  </a:extLst>
                </a:gridCol>
              </a:tblGrid>
              <a:tr h="1009983">
                <a:tc>
                  <a:txBody>
                    <a:bodyPr/>
                    <a:lstStyle/>
                    <a:p>
                      <a:pPr algn="ctr">
                        <a:spcAft>
                          <a:spcPts val="0"/>
                        </a:spcAft>
                      </a:pPr>
                      <a:r>
                        <a:rPr lang="zh-TW" sz="2400" kern="100" dirty="0">
                          <a:solidFill>
                            <a:schemeClr val="bg1"/>
                          </a:solidFill>
                          <a:effectLst/>
                          <a:latin typeface="Times New Roman" panose="02020603050405020304" pitchFamily="18" charset="0"/>
                          <a:cs typeface="Times New Roman" panose="02020603050405020304" pitchFamily="18" charset="0"/>
                        </a:rPr>
                        <a:t>評量指標</a:t>
                      </a:r>
                      <a:endParaRPr lang="zh-TW" sz="2400"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tc>
                <a:tc gridSpan="3">
                  <a:txBody>
                    <a:bodyPr/>
                    <a:lstStyle/>
                    <a:p>
                      <a:r>
                        <a:rPr lang="en-US" altLang="zh-TW" sz="2800" b="1" kern="1200" dirty="0">
                          <a:solidFill>
                            <a:schemeClr val="tx1"/>
                          </a:solidFill>
                          <a:effectLst/>
                          <a:latin typeface="+mn-lt"/>
                          <a:ea typeface="+mn-ea"/>
                          <a:cs typeface="+mn-cs"/>
                        </a:rPr>
                        <a:t>3-n-16 </a:t>
                      </a:r>
                      <a:r>
                        <a:rPr lang="zh-TW" altLang="en-US" sz="2800" b="1" kern="1200" dirty="0">
                          <a:solidFill>
                            <a:schemeClr val="tx1"/>
                          </a:solidFill>
                          <a:effectLst/>
                          <a:latin typeface="+mn-lt"/>
                          <a:ea typeface="+mn-ea"/>
                          <a:cs typeface="+mn-cs"/>
                        </a:rPr>
                        <a:t>能認識重量單位「公斤」、「公克」及其關係，並做相關的實測、估測與計算 </a:t>
                      </a:r>
                      <a:r>
                        <a:rPr lang="en-US" altLang="zh-TW" sz="2800" b="1" kern="1200" dirty="0">
                          <a:solidFill>
                            <a:schemeClr val="tx1"/>
                          </a:solidFill>
                          <a:effectLst/>
                          <a:latin typeface="+mn-lt"/>
                          <a:ea typeface="+mn-ea"/>
                          <a:cs typeface="+mn-cs"/>
                        </a:rPr>
                        <a:t>(N-2-19, N-2-26)</a:t>
                      </a:r>
                      <a:r>
                        <a:rPr lang="zh-TW" altLang="en-US" sz="2800" b="1" kern="1200" dirty="0">
                          <a:solidFill>
                            <a:schemeClr val="tx1"/>
                          </a:solidFill>
                          <a:effectLst/>
                          <a:latin typeface="+mn-lt"/>
                          <a:ea typeface="+mn-ea"/>
                          <a:cs typeface="+mn-cs"/>
                        </a:rPr>
                        <a:t>。</a:t>
                      </a:r>
                    </a:p>
                  </a:txBody>
                  <a:tcPr marL="68580" marR="68580" marT="0" marB="0" anchor="ctr">
                    <a:solidFill>
                      <a:schemeClr val="accent5">
                        <a:lumMod val="20000"/>
                        <a:lumOff val="80000"/>
                      </a:schemeClr>
                    </a:solid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402800">
                <a:tc>
                  <a:txBody>
                    <a:bodyPr/>
                    <a:lstStyle/>
                    <a:p>
                      <a:pPr algn="ctr">
                        <a:spcAft>
                          <a:spcPts val="0"/>
                        </a:spcAft>
                      </a:pPr>
                      <a:r>
                        <a:rPr lang="zh-TW" sz="2400" kern="100" dirty="0">
                          <a:effectLst/>
                          <a:latin typeface="Times New Roman" panose="02020603050405020304" pitchFamily="18" charset="0"/>
                          <a:cs typeface="Times New Roman" panose="02020603050405020304" pitchFamily="18" charset="0"/>
                        </a:rPr>
                        <a:t>知識向度</a:t>
                      </a:r>
                      <a:endParaRPr lang="zh-TW" sz="2400"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量與實測</a:t>
                      </a:r>
                      <a:endParaRPr lang="zh-TW" altLang="zh-TW" sz="2400" b="1"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sz="2400" b="1" kern="100" dirty="0">
                          <a:solidFill>
                            <a:schemeClr val="bg1"/>
                          </a:solidFill>
                          <a:effectLst/>
                          <a:latin typeface="Times New Roman" panose="02020603050405020304" pitchFamily="18" charset="0"/>
                          <a:cs typeface="Times New Roman" panose="02020603050405020304" pitchFamily="18" charset="0"/>
                        </a:rPr>
                        <a:t>認知向度</a:t>
                      </a:r>
                      <a:endParaRPr lang="zh-TW" sz="2400" b="1"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solidFill>
                      <a:schemeClr val="accent1"/>
                    </a:solidFill>
                  </a:tcP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解題思考</a:t>
                      </a:r>
                      <a:endParaRPr lang="en-US" altLang="zh-TW" sz="2400" b="1" kern="100" dirty="0">
                        <a:effectLst/>
                        <a:latin typeface="Times New Roman" panose="02020603050405020304" pitchFamily="18" charset="0"/>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bl>
          </a:graphicData>
        </a:graphic>
      </p:graphicFrame>
      <p:sp>
        <p:nvSpPr>
          <p:cNvPr id="5" name="矩形 4">
            <a:extLst>
              <a:ext uri="{FF2B5EF4-FFF2-40B4-BE49-F238E27FC236}">
                <a16:creationId xmlns:a16="http://schemas.microsoft.com/office/drawing/2014/main" id="{D16E3862-ABE5-40CA-865C-7A80E866C3C5}"/>
              </a:ext>
            </a:extLst>
          </p:cNvPr>
          <p:cNvSpPr/>
          <p:nvPr/>
        </p:nvSpPr>
        <p:spPr>
          <a:xfrm>
            <a:off x="1009606" y="1884725"/>
            <a:ext cx="9627914" cy="3864776"/>
          </a:xfrm>
          <a:prstGeom prst="rect">
            <a:avLst/>
          </a:prstGeom>
        </p:spPr>
        <p:txBody>
          <a:bodyPr wrap="square">
            <a:spAutoFit/>
          </a:bodyPr>
          <a:lstStyle/>
          <a:p>
            <a:pPr marL="401241" marR="0" lvl="0" indent="-401241" algn="l" defTabSz="342900" rtl="0" eaLnBrk="1" fontAlgn="auto" latinLnBrk="0" hangingPunct="1">
              <a:lnSpc>
                <a:spcPts val="5000"/>
              </a:lnSpc>
              <a:spcBef>
                <a:spcPts val="0"/>
              </a:spcBef>
              <a:spcAft>
                <a:spcPts val="0"/>
              </a:spcAft>
              <a:buClrTx/>
              <a:buSzTx/>
              <a:buFontTx/>
              <a:buNone/>
              <a:tabLst/>
              <a:defRPr/>
            </a:pP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15. </a:t>
            </a:r>
            <a:r>
              <a:rPr kumimoji="0" lang="zh-TW" altLang="zh-TW" sz="2800" b="0" i="0" u="sng" strike="noStrike" kern="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王</a:t>
            </a:r>
            <a:r>
              <a:rPr kumimoji="0" lang="zh-TW" altLang="zh-TW" sz="2800" b="0" i="0" u="none" strike="noStrike" kern="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伯伯到市場買了一個鳳梨和一顆西瓜共重</a:t>
            </a:r>
            <a:r>
              <a:rPr kumimoji="0" lang="en-US" altLang="zh-TW" sz="2800" b="0" i="0" u="none" strike="noStrike" kern="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4</a:t>
            </a:r>
            <a:r>
              <a:rPr kumimoji="0" lang="zh-TW" altLang="zh-TW" sz="2800" b="0" i="0" u="none" strike="noStrike" kern="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公斤</a:t>
            </a:r>
            <a:r>
              <a:rPr kumimoji="0" lang="en-US" altLang="zh-TW" sz="2800" b="0" i="0" u="none" strike="noStrike" kern="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900</a:t>
            </a:r>
            <a:r>
              <a:rPr kumimoji="0" lang="zh-TW" altLang="zh-TW" sz="2800" b="0" i="0" u="none" strike="noStrike" kern="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公克，已經知道鳳梨的重量是</a:t>
            </a:r>
            <a:r>
              <a:rPr kumimoji="0" lang="en-US" altLang="zh-TW" sz="2800" b="0" i="0" u="none" strike="noStrike" kern="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1800</a:t>
            </a:r>
            <a:r>
              <a:rPr kumimoji="0" lang="zh-TW" altLang="zh-TW" sz="2800" b="0" i="0" u="none" strike="noStrike" kern="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公克，請問西瓜比鳳梨重多少</a:t>
            </a:r>
            <a:r>
              <a:rPr kumimoji="0" lang="zh-TW"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endPar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401241" algn="l" defTabSz="342900" rtl="0" eaLnBrk="1" fontAlgn="auto" latinLnBrk="0" hangingPunct="1">
              <a:lnSpc>
                <a:spcPts val="5000"/>
              </a:lnSpc>
              <a:spcBef>
                <a:spcPts val="0"/>
              </a:spcBef>
              <a:spcAft>
                <a:spcPts val="0"/>
              </a:spcAft>
              <a:buClrTx/>
              <a:buSzTx/>
              <a:buFontTx/>
              <a:buNone/>
              <a:tabLst/>
              <a:defRPr/>
            </a:pPr>
            <a:r>
              <a:rPr kumimoji="0" lang="zh-TW"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①</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1</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公斤</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300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 </a:t>
            </a:r>
            <a:r>
              <a:rPr kumimoji="0" lang="en-US" altLang="zh-TW" sz="2800" b="0" i="0" u="none" strike="noStrike" kern="1200" cap="none" spc="0" normalizeH="0" baseline="0" noProof="0" dirty="0">
                <a:ln>
                  <a:noFill/>
                </a:ln>
                <a:solidFill>
                  <a:srgbClr val="FF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(0.13)</a:t>
            </a:r>
            <a:endParaRPr kumimoji="0" lang="zh-TW" altLang="zh-TW" sz="2800" b="0" i="0" u="none" strike="noStrike" kern="1200" cap="none" spc="0" normalizeH="0" baseline="0" noProof="0" dirty="0">
              <a:ln>
                <a:noFill/>
              </a:ln>
              <a:solidFill>
                <a:srgbClr val="FF0000"/>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401241" algn="l" defTabSz="342900" rtl="0" eaLnBrk="1" fontAlgn="auto" latinLnBrk="0" hangingPunct="1">
              <a:lnSpc>
                <a:spcPts val="5000"/>
              </a:lnSpc>
              <a:spcBef>
                <a:spcPts val="0"/>
              </a:spcBef>
              <a:spcAft>
                <a:spcPts val="0"/>
              </a:spcAft>
              <a:buClrTx/>
              <a:buSzTx/>
              <a:buFontTx/>
              <a:buNone/>
              <a:tabLst/>
              <a:defRPr/>
            </a:pPr>
            <a:r>
              <a:rPr kumimoji="0" lang="zh-TW"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②</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3</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公斤</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100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 </a:t>
            </a:r>
            <a:r>
              <a:rPr kumimoji="0" lang="en-US"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(0.74)</a:t>
            </a:r>
            <a:endParaRPr kumimoji="0" lang="zh-TW"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401241" algn="l" defTabSz="342900" rtl="0" eaLnBrk="1" fontAlgn="auto" latinLnBrk="0" hangingPunct="1">
              <a:lnSpc>
                <a:spcPts val="5000"/>
              </a:lnSpc>
              <a:spcBef>
                <a:spcPts val="0"/>
              </a:spcBef>
              <a:spcAft>
                <a:spcPts val="0"/>
              </a:spcAft>
              <a:buClrTx/>
              <a:buSzTx/>
              <a:buFontTx/>
              <a:buNone/>
              <a:tabLst/>
              <a:defRPr/>
            </a:pPr>
            <a:r>
              <a:rPr kumimoji="0" lang="zh-TW"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③</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2</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公斤</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700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 </a:t>
            </a:r>
            <a:r>
              <a:rPr kumimoji="0" lang="en-US"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(0.07)</a:t>
            </a:r>
            <a:endParaRPr kumimoji="0" lang="zh-TW"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401241" algn="l" defTabSz="342900" rtl="0" eaLnBrk="1" fontAlgn="auto" latinLnBrk="0" hangingPunct="1">
              <a:lnSpc>
                <a:spcPts val="5000"/>
              </a:lnSpc>
              <a:spcBef>
                <a:spcPts val="0"/>
              </a:spcBef>
              <a:spcAft>
                <a:spcPts val="0"/>
              </a:spcAft>
              <a:buClrTx/>
              <a:buSzTx/>
              <a:buFontTx/>
              <a:buNone/>
              <a:tabLst/>
              <a:defRPr/>
            </a:pPr>
            <a:r>
              <a:rPr kumimoji="0" lang="zh-TW"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④</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  4</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公斤</a:t>
            </a:r>
            <a:r>
              <a:rPr kumimoji="0" lang="en-US" altLang="zh-TW"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900</a:t>
            </a:r>
            <a:r>
              <a:rPr kumimoji="0" lang="zh-TW"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公克 </a:t>
            </a:r>
            <a:r>
              <a:rPr kumimoji="0" lang="en-US" altLang="zh-TW"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(0.06)</a:t>
            </a:r>
            <a:endParaRPr kumimoji="0" lang="zh-TW" altLang="en-US" sz="280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4170017421"/>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r>
              <a:rPr lang="zh-TW" altLang="en-US" dirty="0"/>
              <a:t>數據分析</a:t>
            </a:r>
          </a:p>
        </p:txBody>
      </p:sp>
      <p:graphicFrame>
        <p:nvGraphicFramePr>
          <p:cNvPr id="2" name="表格 1"/>
          <p:cNvGraphicFramePr>
            <a:graphicFrameLocks noGrp="1"/>
          </p:cNvGraphicFramePr>
          <p:nvPr>
            <p:extLst/>
          </p:nvPr>
        </p:nvGraphicFramePr>
        <p:xfrm>
          <a:off x="1542472" y="1997003"/>
          <a:ext cx="8866912" cy="3655650"/>
        </p:xfrm>
        <a:graphic>
          <a:graphicData uri="http://schemas.openxmlformats.org/drawingml/2006/table">
            <a:tbl>
              <a:tblPr firstRow="1" firstCol="1" bandRow="1">
                <a:tableStyleId>{5C22544A-7EE6-4342-B048-85BDC9FD1C3A}</a:tableStyleId>
              </a:tblPr>
              <a:tblGrid>
                <a:gridCol w="2216728">
                  <a:extLst>
                    <a:ext uri="{9D8B030D-6E8A-4147-A177-3AD203B41FA5}">
                      <a16:colId xmlns:a16="http://schemas.microsoft.com/office/drawing/2014/main" val="451349683"/>
                    </a:ext>
                  </a:extLst>
                </a:gridCol>
                <a:gridCol w="2216728">
                  <a:extLst>
                    <a:ext uri="{9D8B030D-6E8A-4147-A177-3AD203B41FA5}">
                      <a16:colId xmlns:a16="http://schemas.microsoft.com/office/drawing/2014/main" val="2879426826"/>
                    </a:ext>
                  </a:extLst>
                </a:gridCol>
                <a:gridCol w="2216728">
                  <a:extLst>
                    <a:ext uri="{9D8B030D-6E8A-4147-A177-3AD203B41FA5}">
                      <a16:colId xmlns:a16="http://schemas.microsoft.com/office/drawing/2014/main" val="2637010843"/>
                    </a:ext>
                  </a:extLst>
                </a:gridCol>
                <a:gridCol w="2216728">
                  <a:extLst>
                    <a:ext uri="{9D8B030D-6E8A-4147-A177-3AD203B41FA5}">
                      <a16:colId xmlns:a16="http://schemas.microsoft.com/office/drawing/2014/main" val="109997160"/>
                    </a:ext>
                  </a:extLst>
                </a:gridCol>
              </a:tblGrid>
              <a:tr h="609275">
                <a:tc rowSpan="2">
                  <a:txBody>
                    <a:bodyPr/>
                    <a:lstStyle/>
                    <a:p>
                      <a:pPr algn="just">
                        <a:spcAft>
                          <a:spcPts val="0"/>
                        </a:spcAft>
                      </a:pPr>
                      <a:r>
                        <a:rPr lang="en-US" sz="2000" kern="100" dirty="0">
                          <a:effectLst/>
                        </a:rPr>
                        <a:t>  </a:t>
                      </a:r>
                      <a:r>
                        <a:rPr lang="en-US" altLang="zh-TW" sz="3600" b="1" kern="100" dirty="0">
                          <a:solidFill>
                            <a:schemeClr val="lt1"/>
                          </a:solidFill>
                          <a:effectLst/>
                          <a:latin typeface="Times New Roman" panose="02020603050405020304" pitchFamily="18" charset="0"/>
                          <a:ea typeface="新細明體" panose="02020500000000000000" pitchFamily="18" charset="-120"/>
                          <a:cs typeface="Times New Roman" panose="02020603050405020304" pitchFamily="18" charset="0"/>
                        </a:rPr>
                        <a:t>15</a:t>
                      </a:r>
                      <a:endParaRPr lang="zh-TW" altLang="en-US" sz="3600" b="1" kern="100" dirty="0">
                        <a:solidFill>
                          <a:schemeClr val="lt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gridSpan="3">
                  <a:txBody>
                    <a:bodyPr/>
                    <a:lstStyle/>
                    <a:p>
                      <a:pPr algn="ctr">
                        <a:spcAft>
                          <a:spcPts val="0"/>
                        </a:spcAft>
                      </a:pPr>
                      <a:r>
                        <a:rPr lang="zh-TW" sz="2000" kern="100" dirty="0">
                          <a:effectLst/>
                        </a:rPr>
                        <a:t>答題反應比率（＊表正確答案）</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935422222"/>
                  </a:ext>
                </a:extLst>
              </a:tr>
              <a:tr h="609275">
                <a:tc vMerge="1">
                  <a:txBody>
                    <a:bodyPr/>
                    <a:lstStyle/>
                    <a:p>
                      <a:endParaRPr lang="zh-TW" altLang="en-US"/>
                    </a:p>
                  </a:txBody>
                  <a:tcPr/>
                </a:tc>
                <a:tc>
                  <a:txBody>
                    <a:bodyPr/>
                    <a:lstStyle/>
                    <a:p>
                      <a:pPr algn="ctr">
                        <a:spcAft>
                          <a:spcPts val="0"/>
                        </a:spcAft>
                      </a:pPr>
                      <a:r>
                        <a:rPr lang="zh-TW" sz="2000" kern="100" dirty="0">
                          <a:effectLst/>
                        </a:rPr>
                        <a:t>整體</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低分組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高分組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847507511"/>
                  </a:ext>
                </a:extLst>
              </a:tr>
              <a:tr h="609275">
                <a:tc>
                  <a:txBody>
                    <a:bodyPr/>
                    <a:lstStyle/>
                    <a:p>
                      <a:pPr algn="ctr">
                        <a:spcAft>
                          <a:spcPts val="0"/>
                        </a:spcAft>
                      </a:pPr>
                      <a:r>
                        <a:rPr lang="en-US" sz="2000" kern="100" dirty="0">
                          <a:solidFill>
                            <a:srgbClr val="FF0000"/>
                          </a:solidFill>
                          <a:effectLst/>
                        </a:rPr>
                        <a:t>1*</a:t>
                      </a:r>
                    </a:p>
                  </a:txBody>
                  <a:tcPr marL="68580" marR="68580" marT="0" marB="0" anchor="ctr"/>
                </a:tc>
                <a:tc>
                  <a:txBody>
                    <a:bodyPr/>
                    <a:lstStyle/>
                    <a:p>
                      <a:pPr algn="ctr">
                        <a:spcAft>
                          <a:spcPts val="0"/>
                        </a:spcAft>
                      </a:pPr>
                      <a:r>
                        <a:rPr lang="en-US" sz="2000" kern="100" dirty="0">
                          <a:solidFill>
                            <a:srgbClr val="FF0000"/>
                          </a:solidFill>
                          <a:effectLst/>
                        </a:rPr>
                        <a:t>0.13</a:t>
                      </a:r>
                      <a:endParaRPr lang="zh-TW" sz="12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0.08</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0.27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055550225"/>
                  </a:ext>
                </a:extLst>
              </a:tr>
              <a:tr h="609275">
                <a:tc>
                  <a:txBody>
                    <a:bodyPr/>
                    <a:lstStyle/>
                    <a:p>
                      <a:pPr algn="ctr">
                        <a:spcAft>
                          <a:spcPts val="0"/>
                        </a:spcAft>
                      </a:pPr>
                      <a:r>
                        <a:rPr lang="en-US" sz="2000" b="0" kern="100" dirty="0">
                          <a:solidFill>
                            <a:schemeClr val="bg1"/>
                          </a:solidFill>
                          <a:effectLst/>
                        </a:rPr>
                        <a:t>2</a:t>
                      </a:r>
                    </a:p>
                  </a:txBody>
                  <a:tcPr marL="68580" marR="68580" marT="0" marB="0" anchor="ctr"/>
                </a:tc>
                <a:tc>
                  <a:txBody>
                    <a:bodyPr/>
                    <a:lstStyle/>
                    <a:p>
                      <a:pPr algn="ctr">
                        <a:spcAft>
                          <a:spcPts val="0"/>
                        </a:spcAft>
                      </a:pPr>
                      <a:r>
                        <a:rPr lang="en-US" sz="2000" b="0" kern="100" dirty="0">
                          <a:solidFill>
                            <a:schemeClr val="tx1"/>
                          </a:solidFill>
                          <a:effectLst/>
                        </a:rPr>
                        <a:t>0.74 </a:t>
                      </a:r>
                      <a:endParaRPr lang="zh-TW" sz="1200" b="0" kern="100" dirty="0">
                        <a:solidFill>
                          <a:schemeClr val="tx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marL="0" algn="ctr" defTabSz="914400" rtl="0" eaLnBrk="1" latinLnBrk="0" hangingPunct="1">
                        <a:spcAft>
                          <a:spcPts val="0"/>
                        </a:spcAft>
                      </a:pPr>
                      <a:r>
                        <a:rPr lang="en-US" sz="2000" b="1" kern="100" dirty="0">
                          <a:solidFill>
                            <a:srgbClr val="0000FF"/>
                          </a:solidFill>
                          <a:effectLst/>
                          <a:latin typeface="+mn-lt"/>
                          <a:ea typeface="+mn-ea"/>
                          <a:cs typeface="+mn-cs"/>
                        </a:rPr>
                        <a:t>0.66</a:t>
                      </a:r>
                      <a:endParaRPr lang="zh-TW" altLang="en-US" sz="2000" b="1" kern="100" dirty="0">
                        <a:solidFill>
                          <a:srgbClr val="0000FF"/>
                        </a:solidFill>
                        <a:effectLst/>
                        <a:latin typeface="+mn-lt"/>
                        <a:ea typeface="+mn-ea"/>
                        <a:cs typeface="+mn-cs"/>
                      </a:endParaRPr>
                    </a:p>
                  </a:txBody>
                  <a:tcPr marL="68580" marR="68580" marT="0" marB="0" anchor="ctr"/>
                </a:tc>
                <a:tc>
                  <a:txBody>
                    <a:bodyPr/>
                    <a:lstStyle/>
                    <a:p>
                      <a:pPr marL="0" algn="ctr" defTabSz="914400" rtl="0" eaLnBrk="1" latinLnBrk="0" hangingPunct="1">
                        <a:spcAft>
                          <a:spcPts val="0"/>
                        </a:spcAft>
                      </a:pPr>
                      <a:r>
                        <a:rPr lang="en-US" sz="2000" b="1" kern="100" dirty="0">
                          <a:solidFill>
                            <a:srgbClr val="0000FF"/>
                          </a:solidFill>
                          <a:effectLst/>
                          <a:latin typeface="+mn-lt"/>
                          <a:ea typeface="+mn-ea"/>
                          <a:cs typeface="+mn-cs"/>
                        </a:rPr>
                        <a:t>0.70</a:t>
                      </a:r>
                      <a:endParaRPr lang="zh-TW" altLang="en-US" sz="2000" b="1" kern="100" dirty="0">
                        <a:solidFill>
                          <a:srgbClr val="0000FF"/>
                        </a:solidFill>
                        <a:effectLst/>
                        <a:latin typeface="+mn-lt"/>
                        <a:ea typeface="+mn-ea"/>
                        <a:cs typeface="+mn-cs"/>
                      </a:endParaRPr>
                    </a:p>
                  </a:txBody>
                  <a:tcPr marL="68580" marR="68580" marT="0" marB="0" anchor="ctr"/>
                </a:tc>
                <a:extLst>
                  <a:ext uri="{0D108BD9-81ED-4DB2-BD59-A6C34878D82A}">
                    <a16:rowId xmlns:a16="http://schemas.microsoft.com/office/drawing/2014/main" val="4197649295"/>
                  </a:ext>
                </a:extLst>
              </a:tr>
              <a:tr h="609275">
                <a:tc>
                  <a:txBody>
                    <a:bodyPr/>
                    <a:lstStyle/>
                    <a:p>
                      <a:pPr algn="ctr">
                        <a:spcAft>
                          <a:spcPts val="0"/>
                        </a:spcAft>
                      </a:pPr>
                      <a:r>
                        <a:rPr lang="en-US" sz="2000" kern="100">
                          <a:effectLst/>
                        </a:rPr>
                        <a:t>3</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0.07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0" kern="100" dirty="0">
                          <a:solidFill>
                            <a:schemeClr val="tx1"/>
                          </a:solidFill>
                          <a:effectLst/>
                          <a:latin typeface="+mn-lt"/>
                          <a:ea typeface="+mn-ea"/>
                          <a:cs typeface="+mn-cs"/>
                        </a:rPr>
                        <a:t>0.13</a:t>
                      </a:r>
                      <a:endParaRPr lang="zh-TW" sz="1200" b="0" kern="100" dirty="0">
                        <a:solidFill>
                          <a:schemeClr val="tx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0.02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3864322443"/>
                  </a:ext>
                </a:extLst>
              </a:tr>
              <a:tr h="609275">
                <a:tc>
                  <a:txBody>
                    <a:bodyPr/>
                    <a:lstStyle/>
                    <a:p>
                      <a:pPr algn="ctr">
                        <a:spcAft>
                          <a:spcPts val="0"/>
                        </a:spcAft>
                      </a:pPr>
                      <a:r>
                        <a:rPr lang="en-US" sz="2000" kern="100" dirty="0">
                          <a:solidFill>
                            <a:schemeClr val="bg1"/>
                          </a:solidFill>
                          <a:effectLst/>
                        </a:rPr>
                        <a:t>4</a:t>
                      </a:r>
                      <a:endParaRPr lang="zh-TW" sz="1200" kern="100" dirty="0">
                        <a:solidFill>
                          <a:schemeClr val="bg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0" kern="100" dirty="0">
                          <a:solidFill>
                            <a:schemeClr val="tx1"/>
                          </a:solidFill>
                          <a:effectLst/>
                        </a:rPr>
                        <a:t>0.06</a:t>
                      </a:r>
                      <a:r>
                        <a:rPr lang="en-US" sz="2000" b="0" kern="100" dirty="0">
                          <a:solidFill>
                            <a:srgbClr val="FF0000"/>
                          </a:solidFill>
                          <a:effectLst/>
                        </a:rPr>
                        <a:t> </a:t>
                      </a:r>
                      <a:endParaRPr lang="zh-TW" sz="1200" b="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0.12</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0.01</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2984977624"/>
                  </a:ext>
                </a:extLst>
              </a:tr>
            </a:tbl>
          </a:graphicData>
        </a:graphic>
      </p:graphicFrame>
    </p:spTree>
    <p:extLst>
      <p:ext uri="{BB962C8B-B14F-4D97-AF65-F5344CB8AC3E}">
        <p14:creationId xmlns:p14="http://schemas.microsoft.com/office/powerpoint/2010/main" val="3246928643"/>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評量目標及學生表現說明</a:t>
            </a:r>
          </a:p>
        </p:txBody>
      </p:sp>
      <p:sp>
        <p:nvSpPr>
          <p:cNvPr id="3" name="內容版面配置區 2"/>
          <p:cNvSpPr>
            <a:spLocks noGrp="1"/>
          </p:cNvSpPr>
          <p:nvPr>
            <p:ph sz="half" idx="1"/>
          </p:nvPr>
        </p:nvSpPr>
        <p:spPr>
          <a:xfrm>
            <a:off x="838199" y="1825625"/>
            <a:ext cx="10515599" cy="1353673"/>
          </a:xfrm>
        </p:spPr>
        <p:txBody>
          <a:bodyPr>
            <a:normAutofit fontScale="92500" lnSpcReduction="20000"/>
          </a:bodyPr>
          <a:lstStyle/>
          <a:p>
            <a:pPr marL="0" indent="0">
              <a:buNone/>
            </a:pPr>
            <a:r>
              <a:rPr lang="zh-TW" altLang="en-US" dirty="0"/>
              <a:t>評量目標：</a:t>
            </a:r>
            <a:endParaRPr lang="en-US" altLang="zh-TW" dirty="0"/>
          </a:p>
          <a:p>
            <a:pPr>
              <a:lnSpc>
                <a:spcPct val="150000"/>
              </a:lnSpc>
              <a:spcBef>
                <a:spcPts val="0"/>
              </a:spcBef>
            </a:pPr>
            <a:r>
              <a:rPr lang="zh-TW" altLang="en-US" dirty="0">
                <a:latin typeface="標楷體" panose="03000509000000000000" pitchFamily="65" charset="-120"/>
                <a:ea typeface="標楷體" panose="03000509000000000000" pitchFamily="65" charset="-120"/>
              </a:rPr>
              <a:t>是否能進行重量單位「公斤」、「公克」之關係，並做計算，並進行兩步驟解題進而選出正確的選項。</a:t>
            </a:r>
            <a:endParaRPr lang="en-US" altLang="zh-TW"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sz="half" idx="2"/>
          </p:nvPr>
        </p:nvSpPr>
        <p:spPr>
          <a:xfrm>
            <a:off x="838199" y="3618412"/>
            <a:ext cx="10317480" cy="4351338"/>
          </a:xfrm>
        </p:spPr>
        <p:txBody>
          <a:bodyPr>
            <a:normAutofit fontScale="92500" lnSpcReduction="20000"/>
          </a:bodyPr>
          <a:lstStyle/>
          <a:p>
            <a:pPr marL="0" indent="0">
              <a:buNone/>
            </a:pPr>
            <a:r>
              <a:rPr lang="zh-TW" altLang="en-US" dirty="0"/>
              <a:t>學生表現：</a:t>
            </a:r>
            <a:endParaRPr lang="en-US" altLang="zh-TW" dirty="0"/>
          </a:p>
          <a:p>
            <a:r>
              <a:rPr lang="zh-TW" altLang="en-US" dirty="0"/>
              <a:t>本題通過率只有 </a:t>
            </a:r>
            <a:r>
              <a:rPr lang="en-US" altLang="zh-TW" dirty="0"/>
              <a:t>13%</a:t>
            </a:r>
            <a:r>
              <a:rPr lang="zh-TW" altLang="en-US" dirty="0"/>
              <a:t>，鑑別度為 </a:t>
            </a:r>
            <a:r>
              <a:rPr lang="en-US" altLang="zh-TW" dirty="0"/>
              <a:t>0.19</a:t>
            </a:r>
            <a:r>
              <a:rPr lang="zh-TW" altLang="en-US" dirty="0"/>
              <a:t>。</a:t>
            </a:r>
            <a:endParaRPr lang="en-US" altLang="zh-TW" dirty="0"/>
          </a:p>
          <a:p>
            <a:r>
              <a:rPr lang="zh-TW" altLang="en-US" dirty="0"/>
              <a:t> </a:t>
            </a:r>
            <a:r>
              <a:rPr lang="zh-TW" altLang="zh-TW" dirty="0"/>
              <a:t>高：</a:t>
            </a:r>
            <a:r>
              <a:rPr lang="en-US" altLang="zh-TW" dirty="0"/>
              <a:t>27%</a:t>
            </a:r>
            <a:r>
              <a:rPr lang="zh-TW" altLang="en-US" dirty="0"/>
              <a:t>、</a:t>
            </a:r>
            <a:r>
              <a:rPr lang="zh-TW" altLang="zh-TW" dirty="0"/>
              <a:t>低：</a:t>
            </a:r>
            <a:r>
              <a:rPr lang="en-US" altLang="zh-TW" dirty="0"/>
              <a:t>8%</a:t>
            </a:r>
            <a:r>
              <a:rPr lang="zh-TW" altLang="en-US" dirty="0"/>
              <a:t>，顯示本題目對於學生較為困難。</a:t>
            </a:r>
            <a:endParaRPr lang="en-US" altLang="zh-TW" dirty="0"/>
          </a:p>
          <a:p>
            <a:r>
              <a:rPr lang="zh-TW" altLang="en-US" dirty="0"/>
              <a:t>呈現出學生對題意的理解不足，僅完成的一步驟的解題。</a:t>
            </a:r>
          </a:p>
        </p:txBody>
      </p:sp>
    </p:spTree>
    <p:extLst>
      <p:ext uri="{BB962C8B-B14F-4D97-AF65-F5344CB8AC3E}">
        <p14:creationId xmlns:p14="http://schemas.microsoft.com/office/powerpoint/2010/main" val="32926811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作答錯誤分析</a:t>
            </a:r>
          </a:p>
        </p:txBody>
      </p:sp>
      <p:sp>
        <p:nvSpPr>
          <p:cNvPr id="4" name="內容版面配置區 3"/>
          <p:cNvSpPr>
            <a:spLocks noGrp="1"/>
          </p:cNvSpPr>
          <p:nvPr>
            <p:ph sz="half" idx="2"/>
          </p:nvPr>
        </p:nvSpPr>
        <p:spPr>
          <a:xfrm>
            <a:off x="1167618" y="1825625"/>
            <a:ext cx="10186182" cy="4351338"/>
          </a:xfrm>
        </p:spPr>
        <p:txBody>
          <a:bodyPr>
            <a:normAutofit/>
          </a:bodyPr>
          <a:lstStyle/>
          <a:p>
            <a:pPr marL="0" indent="0">
              <a:buNone/>
            </a:pPr>
            <a:r>
              <a:rPr lang="zh-TW" altLang="en-US" dirty="0"/>
              <a:t>錯誤可能</a:t>
            </a:r>
            <a:r>
              <a:rPr lang="zh-TW" altLang="zh-TW" dirty="0"/>
              <a:t>原因：</a:t>
            </a:r>
          </a:p>
          <a:p>
            <a:pPr lvl="0"/>
            <a:r>
              <a:rPr lang="zh-TW" altLang="zh-TW" dirty="0"/>
              <a:t>選②：只計算出西瓜的重量</a:t>
            </a:r>
          </a:p>
          <a:p>
            <a:pPr marL="0" indent="0">
              <a:buNone/>
            </a:pPr>
            <a:r>
              <a:rPr lang="zh-TW" altLang="en-US" dirty="0"/>
              <a:t>                </a:t>
            </a:r>
            <a:r>
              <a:rPr lang="zh-TW" altLang="zh-TW" dirty="0"/>
              <a:t>1800 公克＝1 公斤 800 公克</a:t>
            </a:r>
          </a:p>
          <a:p>
            <a:pPr marL="0" indent="0">
              <a:buNone/>
            </a:pPr>
            <a:r>
              <a:rPr lang="zh-TW" altLang="en-US" dirty="0"/>
              <a:t>                </a:t>
            </a:r>
            <a:r>
              <a:rPr lang="zh-TW" altLang="zh-TW" dirty="0"/>
              <a:t>4 公斤 900 公克–1 公斤 800 公克=3 公斤 100 公克。</a:t>
            </a:r>
          </a:p>
          <a:p>
            <a:pPr lvl="0"/>
            <a:r>
              <a:rPr lang="zh-TW" altLang="zh-TW" dirty="0"/>
              <a:t>選③：3 公斤 100 公克–1 公斤 800 公克=2 公斤 700 公克（用大的數字減小的數字，分別得到 3 公斤–1 公斤=2 公斤、800 公克–100 公克＝700 公克）。</a:t>
            </a:r>
          </a:p>
          <a:p>
            <a:pPr lvl="0"/>
            <a:r>
              <a:rPr lang="zh-TW" altLang="zh-TW" dirty="0"/>
              <a:t>選④：誤解題意，直接選擇 1 個西瓜和 1 個鳳梨的總重量。</a:t>
            </a:r>
          </a:p>
          <a:p>
            <a:pPr marL="0" indent="0">
              <a:buNone/>
            </a:pPr>
            <a:endParaRPr lang="zh-TW" altLang="en-US" dirty="0"/>
          </a:p>
        </p:txBody>
      </p:sp>
    </p:spTree>
    <p:extLst>
      <p:ext uri="{BB962C8B-B14F-4D97-AF65-F5344CB8AC3E}">
        <p14:creationId xmlns:p14="http://schemas.microsoft.com/office/powerpoint/2010/main" val="21952274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999067" y="161925"/>
            <a:ext cx="5765800" cy="1325563"/>
          </a:xfrm>
        </p:spPr>
        <p:txBody>
          <a:bodyPr/>
          <a:lstStyle/>
          <a:p>
            <a:r>
              <a:rPr lang="zh-TW" altLang="en-US" dirty="0"/>
              <a:t>教學建議</a:t>
            </a:r>
          </a:p>
        </p:txBody>
      </p:sp>
      <p:sp>
        <p:nvSpPr>
          <p:cNvPr id="3" name="內容版面配置區 2"/>
          <p:cNvSpPr>
            <a:spLocks noGrp="1"/>
          </p:cNvSpPr>
          <p:nvPr>
            <p:ph idx="1"/>
          </p:nvPr>
        </p:nvSpPr>
        <p:spPr>
          <a:xfrm>
            <a:off x="838200" y="1645178"/>
            <a:ext cx="10515600" cy="4865689"/>
          </a:xfrm>
        </p:spPr>
        <p:txBody>
          <a:bodyPr>
            <a:normAutofit fontScale="47500" lnSpcReduction="20000"/>
          </a:bodyPr>
          <a:lstStyle/>
          <a:p>
            <a:pPr lvl="0">
              <a:lnSpc>
                <a:spcPts val="4800"/>
              </a:lnSpc>
              <a:spcBef>
                <a:spcPts val="0"/>
              </a:spcBef>
            </a:pPr>
            <a:r>
              <a:rPr lang="zh-TW" altLang="zh-TW" sz="5100" dirty="0"/>
              <a:t>本學習重點為重量常用單位「公斤」、「公克」。</a:t>
            </a:r>
            <a:r>
              <a:rPr lang="zh-TW" altLang="zh-TW" sz="5100" dirty="0">
                <a:solidFill>
                  <a:srgbClr val="FF0000"/>
                </a:solidFill>
              </a:rPr>
              <a:t>認識「1 公斤=1000  公克」</a:t>
            </a:r>
            <a:r>
              <a:rPr lang="zh-TW" altLang="en-US" sz="5100" dirty="0">
                <a:solidFill>
                  <a:srgbClr val="FF0000"/>
                </a:solidFill>
              </a:rPr>
              <a:t>及</a:t>
            </a:r>
            <a:r>
              <a:rPr lang="zh-TW" altLang="zh-TW" sz="5100" dirty="0">
                <a:solidFill>
                  <a:srgbClr val="FF0000"/>
                </a:solidFill>
              </a:rPr>
              <a:t>「公斤」、「公克」間的轉換</a:t>
            </a:r>
            <a:r>
              <a:rPr lang="zh-TW" altLang="zh-TW" sz="5100" dirty="0"/>
              <a:t>，並利用其不同單位間的關係進行相關的實測、估測與計算。</a:t>
            </a:r>
          </a:p>
          <a:p>
            <a:pPr lvl="0">
              <a:lnSpc>
                <a:spcPts val="4800"/>
              </a:lnSpc>
              <a:spcBef>
                <a:spcPts val="0"/>
              </a:spcBef>
            </a:pPr>
            <a:r>
              <a:rPr lang="zh-TW" altLang="zh-TW" sz="5100" dirty="0"/>
              <a:t>教師應協助強化學生單位換算能力。加減計算可使用複名數協助，加強和位值系統的連結。</a:t>
            </a:r>
          </a:p>
          <a:p>
            <a:pPr lvl="0">
              <a:lnSpc>
                <a:spcPts val="4800"/>
              </a:lnSpc>
              <a:spcBef>
                <a:spcPts val="0"/>
              </a:spcBef>
            </a:pPr>
            <a:r>
              <a:rPr lang="zh-TW" altLang="zh-TW" sz="5100" dirty="0"/>
              <a:t>本題若依內容細目規範直接進行複名數的加減計算則超出命題範圍，教師仍可以指導學生將</a:t>
            </a:r>
            <a:r>
              <a:rPr lang="zh-TW" altLang="zh-TW" sz="5100" dirty="0">
                <a:solidFill>
                  <a:srgbClr val="FF0000"/>
                </a:solidFill>
              </a:rPr>
              <a:t>複名數化為單名數計算後再轉換為複名數</a:t>
            </a:r>
            <a:r>
              <a:rPr lang="zh-TW" altLang="zh-TW" sz="5100" dirty="0"/>
              <a:t>選擇正確答案。</a:t>
            </a:r>
          </a:p>
          <a:p>
            <a:endParaRPr lang="zh-TW" altLang="en-US" dirty="0"/>
          </a:p>
        </p:txBody>
      </p:sp>
    </p:spTree>
    <p:extLst>
      <p:ext uri="{BB962C8B-B14F-4D97-AF65-F5344CB8AC3E}">
        <p14:creationId xmlns:p14="http://schemas.microsoft.com/office/powerpoint/2010/main" val="40685071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endParaRPr lang="zh-TW" altLang="en-US"/>
          </a:p>
        </p:txBody>
      </p:sp>
      <p:sp>
        <p:nvSpPr>
          <p:cNvPr id="10" name="內容版面配置區 9"/>
          <p:cNvSpPr>
            <a:spLocks noGrp="1"/>
          </p:cNvSpPr>
          <p:nvPr>
            <p:ph sz="half" idx="1"/>
          </p:nvPr>
        </p:nvSpPr>
        <p:spPr>
          <a:xfrm>
            <a:off x="838199" y="1825625"/>
            <a:ext cx="10627895" cy="4351338"/>
          </a:xfrm>
        </p:spPr>
        <p:txBody>
          <a:bodyPr>
            <a:normAutofit/>
          </a:bodyPr>
          <a:lstStyle/>
          <a:p>
            <a:pPr>
              <a:lnSpc>
                <a:spcPts val="5000"/>
              </a:lnSpc>
              <a:spcBef>
                <a:spcPts val="0"/>
              </a:spcBef>
            </a:pPr>
            <a:r>
              <a:rPr lang="en-US" altLang="zh-TW" dirty="0">
                <a:latin typeface="標楷體" panose="03000509000000000000" pitchFamily="65" charset="-120"/>
                <a:ea typeface="標楷體" panose="03000509000000000000" pitchFamily="65" charset="-120"/>
              </a:rPr>
              <a:t>6.</a:t>
            </a:r>
            <a:r>
              <a:rPr lang="zh-TW" altLang="en-US" dirty="0">
                <a:latin typeface="標楷體" panose="03000509000000000000" pitchFamily="65" charset="-120"/>
                <a:ea typeface="標楷體" panose="03000509000000000000" pitchFamily="65" charset="-120"/>
              </a:rPr>
              <a:t>王老師帶著 </a:t>
            </a:r>
            <a:r>
              <a:rPr lang="en-US" altLang="zh-TW" dirty="0">
                <a:latin typeface="標楷體" panose="03000509000000000000" pitchFamily="65" charset="-120"/>
                <a:ea typeface="標楷體" panose="03000509000000000000" pitchFamily="65" charset="-120"/>
              </a:rPr>
              <a:t>28 </a:t>
            </a:r>
            <a:r>
              <a:rPr lang="zh-TW" altLang="en-US" dirty="0">
                <a:latin typeface="標楷體" panose="03000509000000000000" pitchFamily="65" charset="-120"/>
                <a:ea typeface="標楷體" panose="03000509000000000000" pitchFamily="65" charset="-120"/>
              </a:rPr>
              <a:t>位同學去遊樂園乘坐馬車，一輛馬車只能載 </a:t>
            </a:r>
            <a:r>
              <a:rPr lang="en-US" altLang="zh-TW" dirty="0">
                <a:latin typeface="標楷體" panose="03000509000000000000" pitchFamily="65" charset="-120"/>
                <a:ea typeface="標楷體" panose="03000509000000000000" pitchFamily="65" charset="-120"/>
              </a:rPr>
              <a:t>4 </a:t>
            </a:r>
            <a:r>
              <a:rPr lang="zh-TW" altLang="en-US" dirty="0">
                <a:latin typeface="標楷體" panose="03000509000000000000" pitchFamily="65" charset="-120"/>
                <a:ea typeface="標楷體" panose="03000509000000000000" pitchFamily="65" charset="-120"/>
              </a:rPr>
              <a:t>位乘客， 請問最少需要幾輛馬車才能把老師和全班同學都載完？</a:t>
            </a:r>
          </a:p>
          <a:p>
            <a:pPr marL="0" indent="0">
              <a:lnSpc>
                <a:spcPts val="5000"/>
              </a:lnSpc>
              <a:spcBef>
                <a:spcPts val="0"/>
              </a:spcBef>
              <a:buNone/>
            </a:pPr>
            <a:r>
              <a:rPr lang="zh-TW" altLang="en-US" dirty="0">
                <a:latin typeface="標楷體" panose="03000509000000000000" pitchFamily="65" charset="-120"/>
                <a:ea typeface="標楷體" panose="03000509000000000000" pitchFamily="65" charset="-120"/>
              </a:rPr>
              <a:t>   ①  </a:t>
            </a:r>
            <a:r>
              <a:rPr lang="en-US" altLang="zh-TW" dirty="0">
                <a:latin typeface="標楷體" panose="03000509000000000000" pitchFamily="65" charset="-120"/>
                <a:ea typeface="標楷體" panose="03000509000000000000" pitchFamily="65" charset="-120"/>
              </a:rPr>
              <a:t>7 </a:t>
            </a:r>
            <a:r>
              <a:rPr lang="zh-TW" altLang="en-US" dirty="0">
                <a:latin typeface="標楷體" panose="03000509000000000000" pitchFamily="65" charset="-120"/>
                <a:ea typeface="標楷體" panose="03000509000000000000" pitchFamily="65" charset="-120"/>
              </a:rPr>
              <a:t>輛 </a:t>
            </a:r>
            <a:r>
              <a:rPr lang="en-US" altLang="zh-TW" dirty="0">
                <a:solidFill>
                  <a:srgbClr val="0000FF"/>
                </a:solidFill>
                <a:latin typeface="標楷體" panose="03000509000000000000" pitchFamily="65" charset="-120"/>
                <a:ea typeface="標楷體" panose="03000509000000000000" pitchFamily="65" charset="-120"/>
              </a:rPr>
              <a:t>(0.58)</a:t>
            </a:r>
            <a:endParaRPr lang="zh-TW" altLang="en-US" dirty="0">
              <a:solidFill>
                <a:srgbClr val="0000FF"/>
              </a:solidFill>
              <a:latin typeface="標楷體" panose="03000509000000000000" pitchFamily="65" charset="-120"/>
              <a:ea typeface="標楷體" panose="03000509000000000000" pitchFamily="65" charset="-120"/>
            </a:endParaRPr>
          </a:p>
          <a:p>
            <a:pPr marL="0" indent="0">
              <a:lnSpc>
                <a:spcPts val="5000"/>
              </a:lnSpc>
              <a:spcBef>
                <a:spcPts val="0"/>
              </a:spcBef>
              <a:buNone/>
            </a:pPr>
            <a:r>
              <a:rPr lang="zh-TW" altLang="en-US" dirty="0">
                <a:latin typeface="標楷體" panose="03000509000000000000" pitchFamily="65" charset="-120"/>
                <a:ea typeface="標楷體" panose="03000509000000000000" pitchFamily="65" charset="-120"/>
              </a:rPr>
              <a:t>   ②  </a:t>
            </a:r>
            <a:r>
              <a:rPr lang="en-US" altLang="zh-TW" dirty="0">
                <a:latin typeface="標楷體" panose="03000509000000000000" pitchFamily="65" charset="-120"/>
                <a:ea typeface="標楷體" panose="03000509000000000000" pitchFamily="65" charset="-120"/>
              </a:rPr>
              <a:t>8 </a:t>
            </a:r>
            <a:r>
              <a:rPr lang="zh-TW" altLang="en-US" dirty="0">
                <a:latin typeface="標楷體" panose="03000509000000000000" pitchFamily="65" charset="-120"/>
                <a:ea typeface="標楷體" panose="03000509000000000000" pitchFamily="65" charset="-120"/>
              </a:rPr>
              <a:t>輛 </a:t>
            </a:r>
            <a:r>
              <a:rPr lang="en-US" altLang="zh-TW" dirty="0">
                <a:solidFill>
                  <a:srgbClr val="FF0000"/>
                </a:solidFill>
                <a:latin typeface="標楷體" panose="03000509000000000000" pitchFamily="65" charset="-120"/>
                <a:ea typeface="標楷體" panose="03000509000000000000" pitchFamily="65" charset="-120"/>
              </a:rPr>
              <a:t>(0.34)</a:t>
            </a:r>
            <a:endParaRPr lang="zh-TW" altLang="en-US" dirty="0">
              <a:solidFill>
                <a:srgbClr val="FF0000"/>
              </a:solidFill>
              <a:latin typeface="標楷體" panose="03000509000000000000" pitchFamily="65" charset="-120"/>
              <a:ea typeface="標楷體" panose="03000509000000000000" pitchFamily="65" charset="-120"/>
            </a:endParaRPr>
          </a:p>
          <a:p>
            <a:pPr marL="0" indent="0">
              <a:lnSpc>
                <a:spcPts val="5000"/>
              </a:lnSpc>
              <a:spcBef>
                <a:spcPts val="0"/>
              </a:spcBef>
              <a:buNone/>
            </a:pPr>
            <a:r>
              <a:rPr lang="zh-TW" altLang="en-US" dirty="0">
                <a:latin typeface="標楷體" panose="03000509000000000000" pitchFamily="65" charset="-120"/>
                <a:ea typeface="標楷體" panose="03000509000000000000" pitchFamily="65" charset="-120"/>
              </a:rPr>
              <a:t>   ③  </a:t>
            </a:r>
            <a:r>
              <a:rPr lang="en-US" altLang="zh-TW" dirty="0">
                <a:latin typeface="標楷體" panose="03000509000000000000" pitchFamily="65" charset="-120"/>
                <a:ea typeface="標楷體" panose="03000509000000000000" pitchFamily="65" charset="-120"/>
              </a:rPr>
              <a:t>9 </a:t>
            </a:r>
            <a:r>
              <a:rPr lang="zh-TW" altLang="en-US" dirty="0">
                <a:latin typeface="標楷體" panose="03000509000000000000" pitchFamily="65" charset="-120"/>
                <a:ea typeface="標楷體" panose="03000509000000000000" pitchFamily="65" charset="-120"/>
              </a:rPr>
              <a:t>輛 </a:t>
            </a:r>
            <a:r>
              <a:rPr lang="en-US" altLang="zh-TW" dirty="0">
                <a:solidFill>
                  <a:srgbClr val="0000FF"/>
                </a:solidFill>
                <a:latin typeface="標楷體" panose="03000509000000000000" pitchFamily="65" charset="-120"/>
                <a:ea typeface="標楷體" panose="03000509000000000000" pitchFamily="65" charset="-120"/>
              </a:rPr>
              <a:t>(0.03)</a:t>
            </a:r>
            <a:endParaRPr lang="zh-TW" altLang="en-US" dirty="0">
              <a:solidFill>
                <a:srgbClr val="0000FF"/>
              </a:solidFill>
              <a:latin typeface="標楷體" panose="03000509000000000000" pitchFamily="65" charset="-120"/>
              <a:ea typeface="標楷體" panose="03000509000000000000" pitchFamily="65" charset="-120"/>
            </a:endParaRPr>
          </a:p>
          <a:p>
            <a:pPr marL="0" indent="0">
              <a:lnSpc>
                <a:spcPts val="5000"/>
              </a:lnSpc>
              <a:spcBef>
                <a:spcPts val="0"/>
              </a:spcBef>
              <a:buNone/>
            </a:pPr>
            <a:r>
              <a:rPr lang="zh-TW" altLang="en-US" dirty="0">
                <a:latin typeface="標楷體" panose="03000509000000000000" pitchFamily="65" charset="-120"/>
                <a:ea typeface="標楷體" panose="03000509000000000000" pitchFamily="65" charset="-120"/>
              </a:rPr>
              <a:t>   ④ </a:t>
            </a:r>
            <a:r>
              <a:rPr lang="en-US" altLang="zh-TW" dirty="0">
                <a:latin typeface="標楷體" panose="03000509000000000000" pitchFamily="65" charset="-120"/>
                <a:ea typeface="標楷體" panose="03000509000000000000" pitchFamily="65" charset="-120"/>
              </a:rPr>
              <a:t>24 </a:t>
            </a:r>
            <a:r>
              <a:rPr lang="zh-TW" altLang="en-US" dirty="0">
                <a:latin typeface="標楷體" panose="03000509000000000000" pitchFamily="65" charset="-120"/>
                <a:ea typeface="標楷體" panose="03000509000000000000" pitchFamily="65" charset="-120"/>
              </a:rPr>
              <a:t>輛 </a:t>
            </a:r>
            <a:r>
              <a:rPr lang="en-US" altLang="zh-TW" dirty="0">
                <a:solidFill>
                  <a:srgbClr val="0000FF"/>
                </a:solidFill>
                <a:latin typeface="標楷體" panose="03000509000000000000" pitchFamily="65" charset="-120"/>
                <a:ea typeface="標楷體" panose="03000509000000000000" pitchFamily="65" charset="-120"/>
              </a:rPr>
              <a:t>(0.04)</a:t>
            </a:r>
            <a:endParaRPr lang="zh-TW" altLang="en-US" dirty="0">
              <a:solidFill>
                <a:srgbClr val="0000FF"/>
              </a:solidFill>
              <a:latin typeface="標楷體" panose="03000509000000000000" pitchFamily="65" charset="-120"/>
              <a:ea typeface="標楷體" panose="03000509000000000000" pitchFamily="65" charset="-120"/>
            </a:endParaRPr>
          </a:p>
          <a:p>
            <a:pPr marL="0" indent="0">
              <a:lnSpc>
                <a:spcPts val="5000"/>
              </a:lnSpc>
              <a:spcBef>
                <a:spcPts val="0"/>
              </a:spcBef>
              <a:buNone/>
            </a:pPr>
            <a:endParaRPr lang="zh-TW" altLang="en-US" dirty="0">
              <a:latin typeface="標楷體" panose="03000509000000000000" pitchFamily="65" charset="-120"/>
              <a:ea typeface="標楷體" panose="03000509000000000000" pitchFamily="65" charset="-120"/>
            </a:endParaRPr>
          </a:p>
          <a:p>
            <a:pPr marL="0" indent="0">
              <a:buNone/>
            </a:pPr>
            <a:endParaRPr lang="zh-TW" altLang="en-US" dirty="0"/>
          </a:p>
        </p:txBody>
      </p:sp>
      <p:graphicFrame>
        <p:nvGraphicFramePr>
          <p:cNvPr id="7" name="表格 6"/>
          <p:cNvGraphicFramePr>
            <a:graphicFrameLocks noGrp="1"/>
          </p:cNvGraphicFramePr>
          <p:nvPr>
            <p:extLst/>
          </p:nvPr>
        </p:nvGraphicFramePr>
        <p:xfrm>
          <a:off x="553455" y="171088"/>
          <a:ext cx="10800345" cy="1412783"/>
        </p:xfrm>
        <a:graphic>
          <a:graphicData uri="http://schemas.openxmlformats.org/drawingml/2006/table">
            <a:tbl>
              <a:tblPr firstRow="1" firstCol="1" bandRow="1">
                <a:tableStyleId>{5C22544A-7EE6-4342-B048-85BDC9FD1C3A}</a:tableStyleId>
              </a:tblPr>
              <a:tblGrid>
                <a:gridCol w="2084467">
                  <a:extLst>
                    <a:ext uri="{9D8B030D-6E8A-4147-A177-3AD203B41FA5}">
                      <a16:colId xmlns:a16="http://schemas.microsoft.com/office/drawing/2014/main" val="20000"/>
                    </a:ext>
                  </a:extLst>
                </a:gridCol>
                <a:gridCol w="2788649">
                  <a:extLst>
                    <a:ext uri="{9D8B030D-6E8A-4147-A177-3AD203B41FA5}">
                      <a16:colId xmlns:a16="http://schemas.microsoft.com/office/drawing/2014/main" val="20001"/>
                    </a:ext>
                  </a:extLst>
                </a:gridCol>
                <a:gridCol w="3138580">
                  <a:extLst>
                    <a:ext uri="{9D8B030D-6E8A-4147-A177-3AD203B41FA5}">
                      <a16:colId xmlns:a16="http://schemas.microsoft.com/office/drawing/2014/main" val="20002"/>
                    </a:ext>
                  </a:extLst>
                </a:gridCol>
                <a:gridCol w="2788649">
                  <a:extLst>
                    <a:ext uri="{9D8B030D-6E8A-4147-A177-3AD203B41FA5}">
                      <a16:colId xmlns:a16="http://schemas.microsoft.com/office/drawing/2014/main" val="20003"/>
                    </a:ext>
                  </a:extLst>
                </a:gridCol>
              </a:tblGrid>
              <a:tr h="1009983">
                <a:tc>
                  <a:txBody>
                    <a:bodyPr/>
                    <a:lstStyle/>
                    <a:p>
                      <a:pPr algn="ctr">
                        <a:spcAft>
                          <a:spcPts val="0"/>
                        </a:spcAft>
                      </a:pPr>
                      <a:r>
                        <a:rPr lang="zh-TW" sz="2400" kern="100" dirty="0">
                          <a:solidFill>
                            <a:schemeClr val="bg1"/>
                          </a:solidFill>
                          <a:effectLst/>
                          <a:latin typeface="Times New Roman" panose="02020603050405020304" pitchFamily="18" charset="0"/>
                          <a:cs typeface="Times New Roman" panose="02020603050405020304" pitchFamily="18" charset="0"/>
                        </a:rPr>
                        <a:t>評量指標</a:t>
                      </a:r>
                      <a:endParaRPr lang="zh-TW" sz="2400"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tc>
                <a:tc gridSpan="3">
                  <a:txBody>
                    <a:bodyPr/>
                    <a:lstStyle/>
                    <a:p>
                      <a:r>
                        <a:rPr lang="en-US" altLang="zh-TW" sz="2800" b="1" kern="1200" dirty="0">
                          <a:solidFill>
                            <a:schemeClr val="tx1"/>
                          </a:solidFill>
                          <a:effectLst/>
                          <a:latin typeface="+mn-lt"/>
                          <a:ea typeface="+mn-ea"/>
                          <a:cs typeface="+mn-cs"/>
                        </a:rPr>
                        <a:t>3-n-05  </a:t>
                      </a:r>
                      <a:r>
                        <a:rPr lang="zh-TW" altLang="en-US" sz="2800" b="1" kern="1200" dirty="0">
                          <a:solidFill>
                            <a:schemeClr val="tx1"/>
                          </a:solidFill>
                          <a:effectLst/>
                          <a:latin typeface="+mn-lt"/>
                          <a:ea typeface="+mn-ea"/>
                          <a:cs typeface="+mn-cs"/>
                        </a:rPr>
                        <a:t>能理解除法的意義，運用</a:t>
                      </a:r>
                      <a:r>
                        <a:rPr lang="en-US" altLang="zh-TW" sz="2800" b="1" kern="1200" dirty="0">
                          <a:solidFill>
                            <a:schemeClr val="tx1"/>
                          </a:solidFill>
                          <a:effectLst/>
                          <a:latin typeface="+mn-lt"/>
                          <a:ea typeface="+mn-ea"/>
                          <a:cs typeface="+mn-cs"/>
                        </a:rPr>
                        <a:t>÷</a:t>
                      </a:r>
                      <a:r>
                        <a:rPr lang="zh-TW" altLang="en-US" sz="2800" b="1" kern="1200" dirty="0">
                          <a:solidFill>
                            <a:schemeClr val="tx1"/>
                          </a:solidFill>
                          <a:effectLst/>
                          <a:latin typeface="+mn-lt"/>
                          <a:ea typeface="+mn-ea"/>
                          <a:cs typeface="+mn-cs"/>
                        </a:rPr>
                        <a:t>、＝做橫式紀錄（包括有餘數的情況），並解決生活中的問題 </a:t>
                      </a:r>
                      <a:r>
                        <a:rPr lang="en-US" altLang="zh-TW" sz="2800" b="1" kern="1200" dirty="0">
                          <a:solidFill>
                            <a:schemeClr val="tx1"/>
                          </a:solidFill>
                          <a:effectLst/>
                          <a:latin typeface="+mn-lt"/>
                          <a:ea typeface="+mn-ea"/>
                          <a:cs typeface="+mn-cs"/>
                        </a:rPr>
                        <a:t>(N-2-04)</a:t>
                      </a:r>
                      <a:r>
                        <a:rPr lang="zh-TW" altLang="en-US" sz="2800" b="1" kern="1200" dirty="0">
                          <a:solidFill>
                            <a:schemeClr val="tx1"/>
                          </a:solidFill>
                          <a:effectLst/>
                          <a:latin typeface="+mn-lt"/>
                          <a:ea typeface="+mn-ea"/>
                          <a:cs typeface="+mn-cs"/>
                        </a:rPr>
                        <a:t>。</a:t>
                      </a:r>
                    </a:p>
                  </a:txBody>
                  <a:tcPr marL="68580" marR="68580" marT="0" marB="0" anchor="ctr">
                    <a:solidFill>
                      <a:schemeClr val="accent5">
                        <a:lumMod val="20000"/>
                        <a:lumOff val="80000"/>
                      </a:schemeClr>
                    </a:solid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402800">
                <a:tc>
                  <a:txBody>
                    <a:bodyPr/>
                    <a:lstStyle/>
                    <a:p>
                      <a:pPr algn="ctr">
                        <a:spcAft>
                          <a:spcPts val="0"/>
                        </a:spcAft>
                      </a:pPr>
                      <a:r>
                        <a:rPr lang="zh-TW" sz="2400" kern="100" dirty="0">
                          <a:effectLst/>
                          <a:latin typeface="Times New Roman" panose="02020603050405020304" pitchFamily="18" charset="0"/>
                          <a:cs typeface="Times New Roman" panose="02020603050405020304" pitchFamily="18" charset="0"/>
                        </a:rPr>
                        <a:t>知識向度</a:t>
                      </a:r>
                      <a:endParaRPr lang="zh-TW" sz="2400"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數與計算</a:t>
                      </a:r>
                      <a:endParaRPr lang="zh-TW" altLang="zh-TW" sz="2400" b="1"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sz="2400" b="1" kern="100" dirty="0">
                          <a:solidFill>
                            <a:schemeClr val="bg1"/>
                          </a:solidFill>
                          <a:effectLst/>
                          <a:latin typeface="Times New Roman" panose="02020603050405020304" pitchFamily="18" charset="0"/>
                          <a:cs typeface="Times New Roman" panose="02020603050405020304" pitchFamily="18" charset="0"/>
                        </a:rPr>
                        <a:t>認知向度</a:t>
                      </a:r>
                      <a:endParaRPr lang="zh-TW" sz="2400" b="1"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solidFill>
                      <a:schemeClr val="accent1"/>
                    </a:solidFill>
                  </a:tcP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解題思考</a:t>
                      </a:r>
                      <a:endParaRPr lang="en-US" altLang="zh-TW" sz="2400" b="1" kern="100" dirty="0">
                        <a:effectLst/>
                        <a:latin typeface="Times New Roman" panose="02020603050405020304" pitchFamily="18" charset="0"/>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92914300"/>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r>
              <a:rPr lang="zh-TW" altLang="en-US" dirty="0"/>
              <a:t>數據分析</a:t>
            </a:r>
          </a:p>
        </p:txBody>
      </p:sp>
      <p:graphicFrame>
        <p:nvGraphicFramePr>
          <p:cNvPr id="2" name="表格 1"/>
          <p:cNvGraphicFramePr>
            <a:graphicFrameLocks noGrp="1"/>
          </p:cNvGraphicFramePr>
          <p:nvPr>
            <p:extLst/>
          </p:nvPr>
        </p:nvGraphicFramePr>
        <p:xfrm>
          <a:off x="1542472" y="1997003"/>
          <a:ext cx="8866912" cy="3655650"/>
        </p:xfrm>
        <a:graphic>
          <a:graphicData uri="http://schemas.openxmlformats.org/drawingml/2006/table">
            <a:tbl>
              <a:tblPr firstRow="1" firstCol="1" bandRow="1">
                <a:tableStyleId>{5C22544A-7EE6-4342-B048-85BDC9FD1C3A}</a:tableStyleId>
              </a:tblPr>
              <a:tblGrid>
                <a:gridCol w="2216728">
                  <a:extLst>
                    <a:ext uri="{9D8B030D-6E8A-4147-A177-3AD203B41FA5}">
                      <a16:colId xmlns:a16="http://schemas.microsoft.com/office/drawing/2014/main" val="451349683"/>
                    </a:ext>
                  </a:extLst>
                </a:gridCol>
                <a:gridCol w="2216728">
                  <a:extLst>
                    <a:ext uri="{9D8B030D-6E8A-4147-A177-3AD203B41FA5}">
                      <a16:colId xmlns:a16="http://schemas.microsoft.com/office/drawing/2014/main" val="2879426826"/>
                    </a:ext>
                  </a:extLst>
                </a:gridCol>
                <a:gridCol w="2216728">
                  <a:extLst>
                    <a:ext uri="{9D8B030D-6E8A-4147-A177-3AD203B41FA5}">
                      <a16:colId xmlns:a16="http://schemas.microsoft.com/office/drawing/2014/main" val="2637010843"/>
                    </a:ext>
                  </a:extLst>
                </a:gridCol>
                <a:gridCol w="2216728">
                  <a:extLst>
                    <a:ext uri="{9D8B030D-6E8A-4147-A177-3AD203B41FA5}">
                      <a16:colId xmlns:a16="http://schemas.microsoft.com/office/drawing/2014/main" val="109997160"/>
                    </a:ext>
                  </a:extLst>
                </a:gridCol>
              </a:tblGrid>
              <a:tr h="609275">
                <a:tc rowSpan="2">
                  <a:txBody>
                    <a:bodyPr/>
                    <a:lstStyle/>
                    <a:p>
                      <a:pPr algn="just">
                        <a:spcAft>
                          <a:spcPts val="0"/>
                        </a:spcAft>
                      </a:pPr>
                      <a:r>
                        <a:rPr lang="en-US" sz="2000" kern="100" dirty="0">
                          <a:effectLst/>
                        </a:rPr>
                        <a:t> </a:t>
                      </a:r>
                      <a:r>
                        <a:rPr lang="en-US" altLang="zh-TW" sz="3600" b="1" kern="100" dirty="0">
                          <a:solidFill>
                            <a:schemeClr val="lt1"/>
                          </a:solidFill>
                          <a:effectLst/>
                          <a:latin typeface="Times New Roman" panose="02020603050405020304" pitchFamily="18" charset="0"/>
                          <a:ea typeface="新細明體" panose="02020500000000000000" pitchFamily="18" charset="-120"/>
                          <a:cs typeface="Times New Roman" panose="02020603050405020304" pitchFamily="18" charset="0"/>
                        </a:rPr>
                        <a:t>6</a:t>
                      </a:r>
                      <a:endParaRPr lang="zh-TW" altLang="en-US" sz="3600" b="1" kern="100" dirty="0">
                        <a:solidFill>
                          <a:schemeClr val="lt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gridSpan="3">
                  <a:txBody>
                    <a:bodyPr/>
                    <a:lstStyle/>
                    <a:p>
                      <a:pPr algn="ctr">
                        <a:spcAft>
                          <a:spcPts val="0"/>
                        </a:spcAft>
                      </a:pPr>
                      <a:r>
                        <a:rPr lang="zh-TW" sz="2000" kern="100" dirty="0">
                          <a:effectLst/>
                        </a:rPr>
                        <a:t>答題反應比率（＊表正確答案）</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935422222"/>
                  </a:ext>
                </a:extLst>
              </a:tr>
              <a:tr h="609275">
                <a:tc vMerge="1">
                  <a:txBody>
                    <a:bodyPr/>
                    <a:lstStyle/>
                    <a:p>
                      <a:endParaRPr lang="zh-TW" altLang="en-US"/>
                    </a:p>
                  </a:txBody>
                  <a:tcPr/>
                </a:tc>
                <a:tc>
                  <a:txBody>
                    <a:bodyPr/>
                    <a:lstStyle/>
                    <a:p>
                      <a:pPr algn="ctr">
                        <a:spcAft>
                          <a:spcPts val="0"/>
                        </a:spcAft>
                      </a:pPr>
                      <a:r>
                        <a:rPr lang="zh-TW" sz="2000" kern="100" dirty="0">
                          <a:effectLst/>
                        </a:rPr>
                        <a:t>整體</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低分組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高分組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847507511"/>
                  </a:ext>
                </a:extLst>
              </a:tr>
              <a:tr h="609275">
                <a:tc>
                  <a:txBody>
                    <a:bodyPr/>
                    <a:lstStyle/>
                    <a:p>
                      <a:pPr algn="ctr">
                        <a:spcAft>
                          <a:spcPts val="0"/>
                        </a:spcAft>
                      </a:pPr>
                      <a:r>
                        <a:rPr lang="en-US" sz="2000" kern="100">
                          <a:effectLst/>
                        </a:rPr>
                        <a:t>1</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0.58</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marL="0" algn="ctr" defTabSz="914400" rtl="0" eaLnBrk="1" latinLnBrk="0" hangingPunct="1">
                        <a:spcAft>
                          <a:spcPts val="0"/>
                        </a:spcAft>
                      </a:pPr>
                      <a:r>
                        <a:rPr lang="en-US" sz="2000" b="1" kern="100" dirty="0">
                          <a:solidFill>
                            <a:srgbClr val="0000FF"/>
                          </a:solidFill>
                          <a:effectLst/>
                          <a:latin typeface="+mn-lt"/>
                          <a:ea typeface="+mn-ea"/>
                          <a:cs typeface="+mn-cs"/>
                        </a:rPr>
                        <a:t>0.69</a:t>
                      </a:r>
                      <a:endParaRPr lang="zh-TW" altLang="en-US" sz="2000" b="1" kern="100" dirty="0">
                        <a:solidFill>
                          <a:srgbClr val="0000FF"/>
                        </a:solidFill>
                        <a:effectLst/>
                        <a:latin typeface="+mn-lt"/>
                        <a:ea typeface="+mn-ea"/>
                        <a:cs typeface="+mn-cs"/>
                      </a:endParaRPr>
                    </a:p>
                  </a:txBody>
                  <a:tcPr marL="68580" marR="68580" marT="0" marB="0" anchor="ctr"/>
                </a:tc>
                <a:tc>
                  <a:txBody>
                    <a:bodyPr/>
                    <a:lstStyle/>
                    <a:p>
                      <a:pPr algn="ctr">
                        <a:spcAft>
                          <a:spcPts val="0"/>
                        </a:spcAft>
                      </a:pPr>
                      <a:r>
                        <a:rPr lang="en-US" sz="2000" kern="100" dirty="0">
                          <a:effectLst/>
                        </a:rPr>
                        <a:t>0.33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055550225"/>
                  </a:ext>
                </a:extLst>
              </a:tr>
              <a:tr h="609275">
                <a:tc>
                  <a:txBody>
                    <a:bodyPr/>
                    <a:lstStyle/>
                    <a:p>
                      <a:pPr algn="ctr">
                        <a:spcAft>
                          <a:spcPts val="0"/>
                        </a:spcAft>
                      </a:pPr>
                      <a:r>
                        <a:rPr lang="en-US" sz="2000" kern="100" dirty="0">
                          <a:solidFill>
                            <a:srgbClr val="FF0000"/>
                          </a:solidFill>
                          <a:effectLst/>
                        </a:rPr>
                        <a:t>2*</a:t>
                      </a:r>
                    </a:p>
                  </a:txBody>
                  <a:tcPr marL="68580" marR="68580" marT="0" marB="0" anchor="ctr"/>
                </a:tc>
                <a:tc>
                  <a:txBody>
                    <a:bodyPr/>
                    <a:lstStyle/>
                    <a:p>
                      <a:pPr algn="ctr">
                        <a:spcAft>
                          <a:spcPts val="0"/>
                        </a:spcAft>
                      </a:pPr>
                      <a:r>
                        <a:rPr lang="en-US" sz="2000" b="1" kern="100" dirty="0">
                          <a:solidFill>
                            <a:srgbClr val="FF0000"/>
                          </a:solidFill>
                          <a:effectLst/>
                        </a:rPr>
                        <a:t>0.34 </a:t>
                      </a:r>
                      <a:endParaRPr lang="zh-TW" sz="1200" b="1"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0" kern="100" dirty="0">
                          <a:solidFill>
                            <a:schemeClr val="tx1"/>
                          </a:solidFill>
                          <a:effectLst/>
                        </a:rPr>
                        <a:t>0.13</a:t>
                      </a:r>
                      <a:endParaRPr lang="zh-TW" sz="1200" b="0" kern="100" dirty="0">
                        <a:solidFill>
                          <a:schemeClr val="tx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0.66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4197649295"/>
                  </a:ext>
                </a:extLst>
              </a:tr>
              <a:tr h="609275">
                <a:tc>
                  <a:txBody>
                    <a:bodyPr/>
                    <a:lstStyle/>
                    <a:p>
                      <a:pPr algn="ctr">
                        <a:spcAft>
                          <a:spcPts val="0"/>
                        </a:spcAft>
                      </a:pPr>
                      <a:r>
                        <a:rPr lang="en-US" sz="2000" kern="100">
                          <a:effectLst/>
                        </a:rPr>
                        <a:t>3</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0.03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0.08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0.01</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3864322443"/>
                  </a:ext>
                </a:extLst>
              </a:tr>
              <a:tr h="609275">
                <a:tc>
                  <a:txBody>
                    <a:bodyPr/>
                    <a:lstStyle/>
                    <a:p>
                      <a:pPr algn="ctr">
                        <a:spcAft>
                          <a:spcPts val="0"/>
                        </a:spcAft>
                      </a:pPr>
                      <a:r>
                        <a:rPr lang="en-US" sz="2000" b="0" kern="100" dirty="0">
                          <a:solidFill>
                            <a:schemeClr val="bg1"/>
                          </a:solidFill>
                          <a:effectLst/>
                        </a:rPr>
                        <a:t>4</a:t>
                      </a:r>
                      <a:endParaRPr lang="zh-TW" sz="1200" b="0" kern="100" dirty="0">
                        <a:solidFill>
                          <a:schemeClr val="bg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0" kern="100" dirty="0">
                          <a:solidFill>
                            <a:schemeClr val="tx1"/>
                          </a:solidFill>
                          <a:effectLst/>
                        </a:rPr>
                        <a:t>0.04</a:t>
                      </a:r>
                      <a:r>
                        <a:rPr lang="en-US" sz="2000" b="1" kern="100" dirty="0">
                          <a:solidFill>
                            <a:srgbClr val="FF0000"/>
                          </a:solidFill>
                          <a:effectLst/>
                        </a:rPr>
                        <a:t> </a:t>
                      </a:r>
                      <a:endParaRPr lang="zh-TW" sz="1200" b="1"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0.10</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0.00</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2984977624"/>
                  </a:ext>
                </a:extLst>
              </a:tr>
            </a:tbl>
          </a:graphicData>
        </a:graphic>
      </p:graphicFrame>
    </p:spTree>
    <p:extLst>
      <p:ext uri="{BB962C8B-B14F-4D97-AF65-F5344CB8AC3E}">
        <p14:creationId xmlns:p14="http://schemas.microsoft.com/office/powerpoint/2010/main" val="720864515"/>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評量目標及學生表現說明</a:t>
            </a:r>
          </a:p>
        </p:txBody>
      </p:sp>
      <p:sp>
        <p:nvSpPr>
          <p:cNvPr id="3" name="內容版面配置區 2"/>
          <p:cNvSpPr>
            <a:spLocks noGrp="1"/>
          </p:cNvSpPr>
          <p:nvPr>
            <p:ph sz="half" idx="1"/>
          </p:nvPr>
        </p:nvSpPr>
        <p:spPr>
          <a:xfrm>
            <a:off x="838200" y="1690688"/>
            <a:ext cx="10880558" cy="1807912"/>
          </a:xfrm>
        </p:spPr>
        <p:txBody>
          <a:bodyPr>
            <a:normAutofit/>
          </a:bodyPr>
          <a:lstStyle/>
          <a:p>
            <a:pPr marL="0" indent="0">
              <a:buNone/>
            </a:pPr>
            <a:r>
              <a:rPr lang="zh-TW" altLang="en-US" dirty="0"/>
              <a:t>評量目標：</a:t>
            </a:r>
            <a:endParaRPr lang="en-US" altLang="zh-TW" dirty="0"/>
          </a:p>
          <a:p>
            <a:pPr>
              <a:lnSpc>
                <a:spcPct val="150000"/>
              </a:lnSpc>
              <a:spcBef>
                <a:spcPts val="0"/>
              </a:spcBef>
            </a:pPr>
            <a:r>
              <a:rPr lang="zh-TW" altLang="en-US" dirty="0">
                <a:latin typeface="標楷體" panose="03000509000000000000" pitchFamily="65" charset="-120"/>
                <a:ea typeface="標楷體" panose="03000509000000000000" pitchFamily="65" charset="-120"/>
              </a:rPr>
              <a:t>能透過讀題、思考要解決的問題是什麼，透過擷取解題之有效訊息，解決生活中有餘數的除法問題。</a:t>
            </a:r>
            <a:endParaRPr lang="en-US" altLang="zh-TW"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sz="half" idx="2"/>
          </p:nvPr>
        </p:nvSpPr>
        <p:spPr>
          <a:xfrm>
            <a:off x="838200" y="3455737"/>
            <a:ext cx="10663989" cy="2562726"/>
          </a:xfrm>
        </p:spPr>
        <p:txBody>
          <a:bodyPr>
            <a:normAutofit/>
          </a:bodyPr>
          <a:lstStyle/>
          <a:p>
            <a:pPr marL="0" indent="0">
              <a:buNone/>
            </a:pPr>
            <a:r>
              <a:rPr lang="zh-TW" altLang="en-US" dirty="0"/>
              <a:t>學生表現：</a:t>
            </a:r>
            <a:endParaRPr lang="en-US" altLang="zh-TW" dirty="0"/>
          </a:p>
          <a:p>
            <a:r>
              <a:rPr lang="zh-TW" altLang="en-US" dirty="0"/>
              <a:t>本題通過率只有 </a:t>
            </a:r>
            <a:r>
              <a:rPr lang="en-US" altLang="zh-TW" dirty="0"/>
              <a:t>34%</a:t>
            </a:r>
            <a:r>
              <a:rPr lang="zh-TW" altLang="en-US" dirty="0"/>
              <a:t>，有良好的鑑別度為 </a:t>
            </a:r>
            <a:r>
              <a:rPr lang="en-US" altLang="zh-TW" dirty="0"/>
              <a:t>0.53</a:t>
            </a:r>
            <a:r>
              <a:rPr lang="zh-TW" altLang="en-US" dirty="0"/>
              <a:t>。</a:t>
            </a:r>
            <a:endParaRPr lang="en-US" altLang="zh-TW" dirty="0"/>
          </a:p>
          <a:p>
            <a:r>
              <a:rPr lang="zh-TW" altLang="en-US" dirty="0"/>
              <a:t> </a:t>
            </a:r>
            <a:r>
              <a:rPr lang="zh-TW" altLang="zh-TW" dirty="0"/>
              <a:t>高：</a:t>
            </a:r>
            <a:r>
              <a:rPr lang="en-US" altLang="zh-TW" dirty="0"/>
              <a:t>66%</a:t>
            </a:r>
            <a:r>
              <a:rPr lang="zh-TW" altLang="en-US" dirty="0"/>
              <a:t>、</a:t>
            </a:r>
            <a:r>
              <a:rPr lang="zh-TW" altLang="zh-TW" dirty="0"/>
              <a:t>低：</a:t>
            </a:r>
            <a:r>
              <a:rPr lang="en-US" altLang="zh-TW" dirty="0"/>
              <a:t>13%</a:t>
            </a:r>
            <a:r>
              <a:rPr lang="zh-TW" altLang="en-US" dirty="0"/>
              <a:t>，顯示高分組同學能理解題意。</a:t>
            </a:r>
            <a:endParaRPr lang="en-US" altLang="zh-TW" dirty="0"/>
          </a:p>
          <a:p>
            <a:r>
              <a:rPr lang="zh-TW" altLang="en-US" dirty="0"/>
              <a:t>顯示 </a:t>
            </a:r>
            <a:r>
              <a:rPr lang="en-US" altLang="zh-TW" dirty="0"/>
              <a:t>33%</a:t>
            </a:r>
            <a:r>
              <a:rPr lang="zh-TW" altLang="en-US" dirty="0"/>
              <a:t>高分組、</a:t>
            </a:r>
            <a:r>
              <a:rPr lang="en-US" altLang="zh-TW" dirty="0"/>
              <a:t>69%</a:t>
            </a:r>
            <a:r>
              <a:rPr lang="zh-TW" altLang="en-US" dirty="0"/>
              <a:t>低分組學生忽略了老師這個語意與總人數之關係。</a:t>
            </a:r>
            <a:endParaRPr lang="zh-TW" altLang="en-US" dirty="0">
              <a:latin typeface="標楷體" panose="03000509000000000000" pitchFamily="65" charset="-120"/>
              <a:ea typeface="標楷體" panose="03000509000000000000" pitchFamily="65" charset="-120"/>
            </a:endParaRPr>
          </a:p>
          <a:p>
            <a:endParaRPr lang="zh-TW" altLang="en-US" dirty="0"/>
          </a:p>
        </p:txBody>
      </p:sp>
    </p:spTree>
    <p:extLst>
      <p:ext uri="{BB962C8B-B14F-4D97-AF65-F5344CB8AC3E}">
        <p14:creationId xmlns:p14="http://schemas.microsoft.com/office/powerpoint/2010/main" val="23624046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作答錯誤分析</a:t>
            </a:r>
          </a:p>
        </p:txBody>
      </p:sp>
      <p:sp>
        <p:nvSpPr>
          <p:cNvPr id="4" name="內容版面配置區 3"/>
          <p:cNvSpPr>
            <a:spLocks noGrp="1"/>
          </p:cNvSpPr>
          <p:nvPr>
            <p:ph sz="half" idx="2"/>
          </p:nvPr>
        </p:nvSpPr>
        <p:spPr>
          <a:xfrm>
            <a:off x="1167618" y="1825625"/>
            <a:ext cx="10186182" cy="4351338"/>
          </a:xfrm>
        </p:spPr>
        <p:txBody>
          <a:bodyPr>
            <a:normAutofit/>
          </a:bodyPr>
          <a:lstStyle/>
          <a:p>
            <a:pPr marL="0" indent="0">
              <a:buNone/>
            </a:pPr>
            <a:r>
              <a:rPr lang="zh-TW" altLang="en-US" dirty="0"/>
              <a:t>錯誤可能</a:t>
            </a:r>
            <a:r>
              <a:rPr lang="zh-TW" altLang="zh-TW" dirty="0"/>
              <a:t>原因：</a:t>
            </a:r>
          </a:p>
          <a:p>
            <a:pPr lvl="0"/>
            <a:r>
              <a:rPr lang="zh-TW" altLang="zh-TW" dirty="0"/>
              <a:t>選①：未掌握題意，忽略老師是總搭乘人數之一。</a:t>
            </a:r>
          </a:p>
          <a:p>
            <a:pPr lvl="0"/>
            <a:r>
              <a:rPr lang="zh-TW" altLang="zh-TW" dirty="0"/>
              <a:t>選③：不理解題意，擷取所有的數字計算。</a:t>
            </a:r>
          </a:p>
          <a:p>
            <a:pPr lvl="0"/>
            <a:r>
              <a:rPr lang="zh-TW" altLang="zh-TW" dirty="0"/>
              <a:t>選④：未掌握題意，用減法處理訊息。</a:t>
            </a:r>
          </a:p>
          <a:p>
            <a:pPr marL="0" indent="0">
              <a:buNone/>
            </a:pPr>
            <a:endParaRPr lang="zh-TW" altLang="en-US" dirty="0"/>
          </a:p>
        </p:txBody>
      </p:sp>
    </p:spTree>
    <p:extLst>
      <p:ext uri="{BB962C8B-B14F-4D97-AF65-F5344CB8AC3E}">
        <p14:creationId xmlns:p14="http://schemas.microsoft.com/office/powerpoint/2010/main" val="29314600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教學建議</a:t>
            </a:r>
          </a:p>
        </p:txBody>
      </p:sp>
      <p:sp>
        <p:nvSpPr>
          <p:cNvPr id="3" name="內容版面配置區 2"/>
          <p:cNvSpPr>
            <a:spLocks noGrp="1"/>
          </p:cNvSpPr>
          <p:nvPr>
            <p:ph idx="1"/>
          </p:nvPr>
        </p:nvSpPr>
        <p:spPr>
          <a:xfrm>
            <a:off x="838200" y="1825624"/>
            <a:ext cx="10515600" cy="4563143"/>
          </a:xfrm>
        </p:spPr>
        <p:txBody>
          <a:bodyPr>
            <a:normAutofit/>
          </a:bodyPr>
          <a:lstStyle/>
          <a:p>
            <a:pPr lvl="0">
              <a:lnSpc>
                <a:spcPts val="4400"/>
              </a:lnSpc>
              <a:spcBef>
                <a:spcPts val="0"/>
              </a:spcBef>
            </a:pPr>
            <a:r>
              <a:rPr lang="zh-TW" altLang="zh-TW" dirty="0"/>
              <a:t>本題核心概念在於</a:t>
            </a:r>
            <a:r>
              <a:rPr lang="zh-TW" altLang="zh-TW" dirty="0">
                <a:solidFill>
                  <a:srgbClr val="FF0000"/>
                </a:solidFill>
              </a:rPr>
              <a:t>處理生活實際情境</a:t>
            </a:r>
            <a:r>
              <a:rPr lang="zh-TW" altLang="zh-TW" dirty="0"/>
              <a:t>中，運用除法算則，當有餘數時，則</a:t>
            </a:r>
            <a:r>
              <a:rPr lang="zh-TW" altLang="zh-TW" dirty="0">
                <a:solidFill>
                  <a:srgbClr val="FF0000"/>
                </a:solidFill>
              </a:rPr>
              <a:t>商數需要加 1 </a:t>
            </a:r>
            <a:r>
              <a:rPr lang="zh-TW" altLang="zh-TW" dirty="0"/>
              <a:t>的情況。</a:t>
            </a:r>
          </a:p>
          <a:p>
            <a:pPr>
              <a:lnSpc>
                <a:spcPts val="4400"/>
              </a:lnSpc>
              <a:spcBef>
                <a:spcPts val="0"/>
              </a:spcBef>
            </a:pPr>
            <a:r>
              <a:rPr lang="zh-TW" altLang="zh-TW" dirty="0"/>
              <a:t>教學上，在進行餘數要小於除數的問題時，老師</a:t>
            </a:r>
            <a:r>
              <a:rPr lang="zh-TW" altLang="zh-TW" dirty="0">
                <a:solidFill>
                  <a:srgbClr val="FF0000"/>
                </a:solidFill>
              </a:rPr>
              <a:t>布題的情境要盡量生活化</a:t>
            </a:r>
            <a:r>
              <a:rPr lang="zh-TW" altLang="zh-TW" dirty="0"/>
              <a:t>，透過具體物之分堆活動，鏈結餘數為不為零情況下，要如何處理。讓學童從日常生活的經驗中理解語意所隱含的總人數，以及驗證這個問題有餘數時，為何其商數要加 1 的問題比較有感覺。</a:t>
            </a:r>
            <a:endParaRPr lang="zh-TW" altLang="en-US" dirty="0"/>
          </a:p>
        </p:txBody>
      </p:sp>
    </p:spTree>
    <p:extLst>
      <p:ext uri="{BB962C8B-B14F-4D97-AF65-F5344CB8AC3E}">
        <p14:creationId xmlns:p14="http://schemas.microsoft.com/office/powerpoint/2010/main" val="32601954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endParaRPr lang="zh-TW" altLang="en-US"/>
          </a:p>
        </p:txBody>
      </p:sp>
      <mc:AlternateContent xmlns:mc="http://schemas.openxmlformats.org/markup-compatibility/2006" xmlns:a14="http://schemas.microsoft.com/office/drawing/2010/main">
        <mc:Choice Requires="a14">
          <p:sp>
            <p:nvSpPr>
              <p:cNvPr id="10" name="內容版面配置區 9"/>
              <p:cNvSpPr>
                <a:spLocks noGrp="1"/>
              </p:cNvSpPr>
              <p:nvPr>
                <p:ph sz="half" idx="1"/>
              </p:nvPr>
            </p:nvSpPr>
            <p:spPr>
              <a:xfrm>
                <a:off x="838200" y="1825625"/>
                <a:ext cx="5485598" cy="4351338"/>
              </a:xfrm>
            </p:spPr>
            <p:txBody>
              <a:bodyPr>
                <a:normAutofit fontScale="85000" lnSpcReduction="10000"/>
              </a:bodyPr>
              <a:lstStyle/>
              <a:p>
                <a:pPr>
                  <a:lnSpc>
                    <a:spcPts val="4400"/>
                  </a:lnSpc>
                  <a:spcBef>
                    <a:spcPts val="0"/>
                  </a:spcBef>
                </a:pPr>
                <a:r>
                  <a:rPr lang="en-US" altLang="zh-TW" dirty="0">
                    <a:latin typeface="標楷體" panose="03000509000000000000" pitchFamily="65" charset="-120"/>
                    <a:ea typeface="標楷體" panose="03000509000000000000" pitchFamily="65" charset="-120"/>
                  </a:rPr>
                  <a:t>11.</a:t>
                </a:r>
                <a:r>
                  <a:rPr lang="zh-TW" altLang="en-US" dirty="0">
                    <a:latin typeface="標楷體" panose="03000509000000000000" pitchFamily="65" charset="-120"/>
                    <a:ea typeface="標楷體" panose="03000509000000000000" pitchFamily="65" charset="-120"/>
                  </a:rPr>
                  <a:t>圖</a:t>
                </a:r>
                <a:r>
                  <a:rPr lang="en-US" altLang="zh-TW" dirty="0">
                    <a:latin typeface="標楷體" panose="03000509000000000000" pitchFamily="65" charset="-120"/>
                    <a:ea typeface="標楷體" panose="03000509000000000000" pitchFamily="65" charset="-120"/>
                  </a:rPr>
                  <a:t>2</a:t>
                </a:r>
                <a:r>
                  <a:rPr lang="zh-TW" altLang="en-US" dirty="0">
                    <a:latin typeface="標楷體" panose="03000509000000000000" pitchFamily="65" charset="-120"/>
                    <a:ea typeface="標楷體" panose="03000509000000000000" pitchFamily="65" charset="-120"/>
                  </a:rPr>
                  <a:t>著色的部份佔全部的</a:t>
                </a:r>
                <a:r>
                  <a:rPr lang="zh-TW" altLang="en-US" dirty="0">
                    <a:latin typeface="標楷體" panose="03000509000000000000" pitchFamily="65" charset="-120"/>
                    <a:ea typeface="標楷體" panose="03000509000000000000" pitchFamily="65" charset="-120"/>
                    <a:hlinkClick r:id="rId2" action="ppaction://hlinkfile"/>
                  </a:rPr>
                  <a:t>幾分之幾？</a:t>
                </a:r>
                <a:endParaRPr lang="en-US" altLang="zh-TW" dirty="0"/>
              </a:p>
              <a:p>
                <a:pPr marL="0" indent="0">
                  <a:lnSpc>
                    <a:spcPts val="200"/>
                  </a:lnSpc>
                  <a:spcBef>
                    <a:spcPts val="0"/>
                  </a:spcBef>
                  <a:buNone/>
                </a:pPr>
                <a:r>
                  <a:rPr lang="zh-TW" altLang="en-US" dirty="0"/>
                  <a:t>  </a:t>
                </a:r>
                <a:endParaRPr lang="en-US" altLang="zh-TW" dirty="0"/>
              </a:p>
              <a:p>
                <a:pPr marL="0" indent="0">
                  <a:lnSpc>
                    <a:spcPts val="200"/>
                  </a:lnSpc>
                  <a:spcBef>
                    <a:spcPts val="0"/>
                  </a:spcBef>
                  <a:buNone/>
                </a:pPr>
                <a:endParaRPr lang="en-US" altLang="zh-TW" dirty="0"/>
              </a:p>
              <a:p>
                <a:pPr marL="0" indent="0">
                  <a:lnSpc>
                    <a:spcPts val="200"/>
                  </a:lnSpc>
                  <a:spcBef>
                    <a:spcPts val="0"/>
                  </a:spcBef>
                  <a:buNone/>
                </a:pPr>
                <a:endParaRPr lang="en-US" altLang="zh-TW" dirty="0"/>
              </a:p>
              <a:p>
                <a:pPr marL="0" indent="0">
                  <a:lnSpc>
                    <a:spcPts val="200"/>
                  </a:lnSpc>
                  <a:spcBef>
                    <a:spcPts val="0"/>
                  </a:spcBef>
                  <a:buNone/>
                </a:pPr>
                <a:endParaRPr lang="en-US" altLang="zh-TW" dirty="0"/>
              </a:p>
              <a:p>
                <a:pPr marL="0" indent="0">
                  <a:lnSpc>
                    <a:spcPts val="200"/>
                  </a:lnSpc>
                  <a:spcBef>
                    <a:spcPts val="0"/>
                  </a:spcBef>
                  <a:buNone/>
                </a:pPr>
                <a:endParaRPr lang="en-US" altLang="zh-TW" dirty="0"/>
              </a:p>
              <a:p>
                <a:pPr marL="0" indent="0">
                  <a:lnSpc>
                    <a:spcPts val="200"/>
                  </a:lnSpc>
                  <a:spcBef>
                    <a:spcPts val="0"/>
                  </a:spcBef>
                  <a:buNone/>
                </a:pPr>
                <a:endParaRPr lang="en-US" altLang="zh-TW" dirty="0"/>
              </a:p>
              <a:p>
                <a:pPr marL="0" indent="0">
                  <a:lnSpc>
                    <a:spcPts val="3600"/>
                  </a:lnSpc>
                  <a:spcBef>
                    <a:spcPts val="0"/>
                  </a:spcBef>
                  <a:buNone/>
                </a:pPr>
                <a:r>
                  <a:rPr lang="en-US" altLang="zh-TW" dirty="0"/>
                  <a:t>  </a:t>
                </a:r>
                <a:r>
                  <a:rPr lang="zh-TW" altLang="zh-TW" dirty="0"/>
                  <a:t>①  </a:t>
                </a:r>
                <a14:m>
                  <m:oMath xmlns:m="http://schemas.openxmlformats.org/officeDocument/2006/math">
                    <m:f>
                      <m:fPr>
                        <m:ctrlPr>
                          <a:rPr lang="zh-TW" altLang="zh-TW" i="1">
                            <a:latin typeface="Cambria Math" panose="02040503050406030204" pitchFamily="18" charset="0"/>
                          </a:rPr>
                        </m:ctrlPr>
                      </m:fPr>
                      <m:num>
                        <m:r>
                          <a:rPr lang="en-US" altLang="zh-TW">
                            <a:latin typeface="Cambria Math" panose="02040503050406030204" pitchFamily="18" charset="0"/>
                          </a:rPr>
                          <m:t>2</m:t>
                        </m:r>
                      </m:num>
                      <m:den>
                        <m:r>
                          <a:rPr lang="en-US" altLang="zh-TW">
                            <a:latin typeface="Cambria Math" panose="02040503050406030204" pitchFamily="18" charset="0"/>
                          </a:rPr>
                          <m:t>2</m:t>
                        </m:r>
                      </m:den>
                    </m:f>
                  </m:oMath>
                </a14:m>
                <a:r>
                  <a:rPr lang="en-US" altLang="zh-TW" dirty="0"/>
                  <a:t>  </a:t>
                </a:r>
                <a:r>
                  <a:rPr lang="en-US" altLang="zh-TW"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rPr>
                  <a:t>(0.07)</a:t>
                </a:r>
                <a:endParaRPr lang="zh-TW" altLang="zh-TW"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lnSpc>
                    <a:spcPts val="3600"/>
                  </a:lnSpc>
                  <a:spcBef>
                    <a:spcPts val="0"/>
                  </a:spcBef>
                  <a:buNone/>
                </a:pPr>
                <a:endParaRPr lang="en-US" altLang="zh-TW" dirty="0"/>
              </a:p>
              <a:p>
                <a:pPr marL="0" indent="0">
                  <a:lnSpc>
                    <a:spcPts val="3600"/>
                  </a:lnSpc>
                  <a:spcBef>
                    <a:spcPts val="0"/>
                  </a:spcBef>
                  <a:buNone/>
                </a:pPr>
                <a:r>
                  <a:rPr lang="zh-TW" altLang="en-US" dirty="0"/>
                  <a:t>  </a:t>
                </a:r>
                <a:r>
                  <a:rPr lang="zh-TW" altLang="zh-TW" dirty="0"/>
                  <a:t>②</a:t>
                </a:r>
                <a:r>
                  <a:rPr lang="zh-TW" altLang="en-US" dirty="0"/>
                  <a:t> </a:t>
                </a:r>
                <a:r>
                  <a:rPr lang="zh-TW" altLang="zh-TW" dirty="0"/>
                  <a:t> </a:t>
                </a:r>
                <a14:m>
                  <m:oMath xmlns:m="http://schemas.openxmlformats.org/officeDocument/2006/math">
                    <m:f>
                      <m:fPr>
                        <m:ctrlPr>
                          <a:rPr lang="zh-TW" altLang="zh-TW" i="1">
                            <a:latin typeface="Cambria Math" panose="02040503050406030204" pitchFamily="18" charset="0"/>
                          </a:rPr>
                        </m:ctrlPr>
                      </m:fPr>
                      <m:num>
                        <m:r>
                          <a:rPr lang="en-US" altLang="zh-TW">
                            <a:latin typeface="Cambria Math" panose="02040503050406030204" pitchFamily="18" charset="0"/>
                          </a:rPr>
                          <m:t>2</m:t>
                        </m:r>
                      </m:num>
                      <m:den>
                        <m:r>
                          <a:rPr lang="en-US" altLang="zh-TW">
                            <a:latin typeface="Cambria Math" panose="02040503050406030204" pitchFamily="18" charset="0"/>
                          </a:rPr>
                          <m:t>4</m:t>
                        </m:r>
                      </m:den>
                    </m:f>
                  </m:oMath>
                </a14:m>
                <a:r>
                  <a:rPr lang="en-US" altLang="zh-TW"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rPr>
                  <a:t>  (0.43)</a:t>
                </a:r>
                <a:endParaRPr lang="zh-TW" altLang="zh-TW"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lnSpc>
                    <a:spcPts val="3600"/>
                  </a:lnSpc>
                  <a:spcBef>
                    <a:spcPts val="0"/>
                  </a:spcBef>
                  <a:buNone/>
                </a:pPr>
                <a:endParaRPr lang="en-US" altLang="zh-TW" dirty="0"/>
              </a:p>
              <a:p>
                <a:pPr marL="0" indent="0">
                  <a:lnSpc>
                    <a:spcPts val="3600"/>
                  </a:lnSpc>
                  <a:spcBef>
                    <a:spcPts val="0"/>
                  </a:spcBef>
                  <a:buNone/>
                </a:pPr>
                <a:r>
                  <a:rPr lang="zh-TW" altLang="en-US" dirty="0"/>
                  <a:t>  </a:t>
                </a:r>
                <a:r>
                  <a:rPr lang="zh-TW" altLang="zh-TW" dirty="0"/>
                  <a:t>③  </a:t>
                </a:r>
                <a14:m>
                  <m:oMath xmlns:m="http://schemas.openxmlformats.org/officeDocument/2006/math">
                    <m:f>
                      <m:fPr>
                        <m:ctrlPr>
                          <a:rPr lang="zh-TW" altLang="zh-TW" i="1">
                            <a:latin typeface="Cambria Math" panose="02040503050406030204" pitchFamily="18" charset="0"/>
                          </a:rPr>
                        </m:ctrlPr>
                      </m:fPr>
                      <m:num>
                        <m:r>
                          <a:rPr lang="en-US" altLang="zh-TW">
                            <a:latin typeface="Cambria Math" panose="02040503050406030204" pitchFamily="18" charset="0"/>
                          </a:rPr>
                          <m:t>2</m:t>
                        </m:r>
                      </m:num>
                      <m:den>
                        <m:r>
                          <a:rPr lang="en-US" altLang="zh-TW">
                            <a:latin typeface="Cambria Math" panose="02040503050406030204" pitchFamily="18" charset="0"/>
                          </a:rPr>
                          <m:t>6</m:t>
                        </m:r>
                      </m:den>
                    </m:f>
                  </m:oMath>
                </a14:m>
                <a:r>
                  <a:rPr lang="en-US" altLang="zh-TW" dirty="0"/>
                  <a:t>  </a:t>
                </a:r>
                <a:r>
                  <a:rPr lang="en-US" altLang="zh-TW"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rPr>
                  <a:t>(0.13)</a:t>
                </a:r>
                <a:endParaRPr lang="zh-TW" altLang="zh-TW"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lnSpc>
                    <a:spcPts val="3600"/>
                  </a:lnSpc>
                  <a:spcBef>
                    <a:spcPts val="0"/>
                  </a:spcBef>
                  <a:buNone/>
                </a:pPr>
                <a:endParaRPr lang="en-US" altLang="zh-TW" dirty="0"/>
              </a:p>
              <a:p>
                <a:pPr marL="0" indent="0">
                  <a:lnSpc>
                    <a:spcPts val="3600"/>
                  </a:lnSpc>
                  <a:spcBef>
                    <a:spcPts val="0"/>
                  </a:spcBef>
                  <a:buNone/>
                </a:pPr>
                <a:r>
                  <a:rPr lang="zh-TW" altLang="en-US" dirty="0"/>
                  <a:t>  </a:t>
                </a:r>
                <a:r>
                  <a:rPr lang="zh-TW" altLang="zh-TW" dirty="0"/>
                  <a:t>④</a:t>
                </a:r>
                <a:r>
                  <a:rPr lang="zh-TW" altLang="en-US" dirty="0"/>
                  <a:t> </a:t>
                </a:r>
                <a:r>
                  <a:rPr lang="zh-TW" altLang="zh-TW" dirty="0"/>
                  <a:t> </a:t>
                </a:r>
                <a14:m>
                  <m:oMath xmlns:m="http://schemas.openxmlformats.org/officeDocument/2006/math">
                    <m:f>
                      <m:fPr>
                        <m:ctrlPr>
                          <a:rPr lang="zh-TW" altLang="zh-TW" i="1">
                            <a:latin typeface="Cambria Math" panose="02040503050406030204" pitchFamily="18" charset="0"/>
                          </a:rPr>
                        </m:ctrlPr>
                      </m:fPr>
                      <m:num>
                        <m:r>
                          <a:rPr lang="en-US" altLang="zh-TW">
                            <a:latin typeface="Cambria Math" panose="02040503050406030204" pitchFamily="18" charset="0"/>
                          </a:rPr>
                          <m:t>2</m:t>
                        </m:r>
                      </m:num>
                      <m:den>
                        <m:r>
                          <a:rPr lang="en-US" altLang="zh-TW">
                            <a:latin typeface="Cambria Math" panose="02040503050406030204" pitchFamily="18" charset="0"/>
                          </a:rPr>
                          <m:t>8</m:t>
                        </m:r>
                      </m:den>
                    </m:f>
                  </m:oMath>
                </a14:m>
                <a:r>
                  <a:rPr lang="en-US" altLang="zh-TW"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(0.38)</a:t>
                </a:r>
                <a:endParaRPr lang="zh-TW" altLang="zh-TW"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buNone/>
                </a:pPr>
                <a:endParaRPr lang="zh-TW" altLang="en-US" dirty="0"/>
              </a:p>
            </p:txBody>
          </p:sp>
        </mc:Choice>
        <mc:Fallback xmlns="">
          <p:sp>
            <p:nvSpPr>
              <p:cNvPr id="10" name="內容版面配置區 9"/>
              <p:cNvSpPr>
                <a:spLocks noGrp="1" noRot="1" noChangeAspect="1" noMove="1" noResize="1" noEditPoints="1" noAdjustHandles="1" noChangeArrowheads="1" noChangeShapeType="1" noTextEdit="1"/>
              </p:cNvSpPr>
              <p:nvPr>
                <p:ph sz="half" idx="1"/>
              </p:nvPr>
            </p:nvSpPr>
            <p:spPr>
              <a:xfrm>
                <a:off x="838200" y="1825625"/>
                <a:ext cx="5485598" cy="4351338"/>
              </a:xfrm>
              <a:blipFill>
                <a:blip r:embed="rId3"/>
                <a:stretch>
                  <a:fillRect l="-1557" r="-3782"/>
                </a:stretch>
              </a:blipFill>
            </p:spPr>
            <p:txBody>
              <a:bodyPr/>
              <a:lstStyle/>
              <a:p>
                <a:r>
                  <a:rPr lang="zh-TW" altLang="en-US">
                    <a:noFill/>
                  </a:rPr>
                  <a:t> </a:t>
                </a:r>
              </a:p>
            </p:txBody>
          </p:sp>
        </mc:Fallback>
      </mc:AlternateContent>
      <p:graphicFrame>
        <p:nvGraphicFramePr>
          <p:cNvPr id="7" name="表格 6"/>
          <p:cNvGraphicFramePr>
            <a:graphicFrameLocks noGrp="1"/>
          </p:cNvGraphicFramePr>
          <p:nvPr>
            <p:extLst/>
          </p:nvPr>
        </p:nvGraphicFramePr>
        <p:xfrm>
          <a:off x="809090" y="171088"/>
          <a:ext cx="10515600" cy="1412783"/>
        </p:xfrm>
        <a:graphic>
          <a:graphicData uri="http://schemas.openxmlformats.org/drawingml/2006/table">
            <a:tbl>
              <a:tblPr firstRow="1" firstCol="1" bandRow="1">
                <a:tableStyleId>{5C22544A-7EE6-4342-B048-85BDC9FD1C3A}</a:tableStyleId>
              </a:tblPr>
              <a:tblGrid>
                <a:gridCol w="2029511">
                  <a:extLst>
                    <a:ext uri="{9D8B030D-6E8A-4147-A177-3AD203B41FA5}">
                      <a16:colId xmlns:a16="http://schemas.microsoft.com/office/drawing/2014/main" val="20000"/>
                    </a:ext>
                  </a:extLst>
                </a:gridCol>
                <a:gridCol w="2715128">
                  <a:extLst>
                    <a:ext uri="{9D8B030D-6E8A-4147-A177-3AD203B41FA5}">
                      <a16:colId xmlns:a16="http://schemas.microsoft.com/office/drawing/2014/main" val="20001"/>
                    </a:ext>
                  </a:extLst>
                </a:gridCol>
                <a:gridCol w="3055833">
                  <a:extLst>
                    <a:ext uri="{9D8B030D-6E8A-4147-A177-3AD203B41FA5}">
                      <a16:colId xmlns:a16="http://schemas.microsoft.com/office/drawing/2014/main" val="20002"/>
                    </a:ext>
                  </a:extLst>
                </a:gridCol>
                <a:gridCol w="2715128">
                  <a:extLst>
                    <a:ext uri="{9D8B030D-6E8A-4147-A177-3AD203B41FA5}">
                      <a16:colId xmlns:a16="http://schemas.microsoft.com/office/drawing/2014/main" val="20003"/>
                    </a:ext>
                  </a:extLst>
                </a:gridCol>
              </a:tblGrid>
              <a:tr h="1009983">
                <a:tc>
                  <a:txBody>
                    <a:bodyPr/>
                    <a:lstStyle/>
                    <a:p>
                      <a:pPr algn="ctr">
                        <a:spcAft>
                          <a:spcPts val="0"/>
                        </a:spcAft>
                      </a:pPr>
                      <a:r>
                        <a:rPr lang="zh-TW" sz="2400" kern="100" dirty="0">
                          <a:solidFill>
                            <a:schemeClr val="bg1"/>
                          </a:solidFill>
                          <a:effectLst/>
                          <a:latin typeface="Times New Roman" panose="02020603050405020304" pitchFamily="18" charset="0"/>
                          <a:cs typeface="Times New Roman" panose="02020603050405020304" pitchFamily="18" charset="0"/>
                        </a:rPr>
                        <a:t>評量指標</a:t>
                      </a:r>
                      <a:endParaRPr lang="zh-TW" sz="2400"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tc>
                <a:tc gridSpan="3">
                  <a:txBody>
                    <a:bodyPr/>
                    <a:lstStyle/>
                    <a:p>
                      <a:r>
                        <a:rPr lang="en-US" altLang="zh-TW" sz="2800" b="1" kern="1200" dirty="0">
                          <a:solidFill>
                            <a:schemeClr val="tx1"/>
                          </a:solidFill>
                          <a:effectLst/>
                          <a:latin typeface="+mn-lt"/>
                          <a:ea typeface="+mn-ea"/>
                          <a:cs typeface="+mn-cs"/>
                        </a:rPr>
                        <a:t>3-n-11</a:t>
                      </a:r>
                      <a:r>
                        <a:rPr lang="en-US" altLang="zh-TW" sz="2400" b="0" i="0" u="none" strike="noStrike" kern="1200" baseline="0" dirty="0">
                          <a:solidFill>
                            <a:schemeClr val="tx1"/>
                          </a:solidFill>
                          <a:latin typeface="標楷體" panose="03000509000000000000" pitchFamily="65" charset="-120"/>
                          <a:ea typeface="標楷體" panose="03000509000000000000" pitchFamily="65" charset="-120"/>
                          <a:cs typeface="+mn-cs"/>
                        </a:rPr>
                        <a:t> </a:t>
                      </a:r>
                      <a:r>
                        <a:rPr lang="zh-TW" altLang="en-US" sz="2400" b="0" i="0" u="none" strike="noStrike" kern="1200" baseline="0" dirty="0">
                          <a:solidFill>
                            <a:schemeClr val="tx1"/>
                          </a:solidFill>
                          <a:latin typeface="標楷體" panose="03000509000000000000" pitchFamily="65" charset="-120"/>
                          <a:ea typeface="標楷體" panose="03000509000000000000" pitchFamily="65" charset="-120"/>
                          <a:cs typeface="+mn-cs"/>
                        </a:rPr>
                        <a:t>能在具體情境中，初步認識分數，並解決同分母分數的比較與加減問題。</a:t>
                      </a:r>
                      <a:r>
                        <a:rPr lang="en-US" altLang="zh-TW" sz="2400" b="0" i="0" u="none" strike="noStrike" kern="1200" baseline="0" dirty="0">
                          <a:solidFill>
                            <a:schemeClr val="tx1"/>
                          </a:solidFill>
                          <a:latin typeface="標楷體" panose="03000509000000000000" pitchFamily="65" charset="-120"/>
                          <a:ea typeface="標楷體" panose="03000509000000000000" pitchFamily="65" charset="-120"/>
                          <a:cs typeface="+mn-cs"/>
                        </a:rPr>
                        <a:t>(N-2-09</a:t>
                      </a:r>
                      <a:r>
                        <a:rPr lang="zh-TW" altLang="en-US" sz="2400" b="0" i="0" u="none" strike="noStrike" kern="1200" baseline="0" dirty="0">
                          <a:solidFill>
                            <a:schemeClr val="tx1"/>
                          </a:solidFill>
                          <a:latin typeface="標楷體" panose="03000509000000000000" pitchFamily="65" charset="-120"/>
                          <a:ea typeface="標楷體" panose="03000509000000000000" pitchFamily="65" charset="-120"/>
                          <a:cs typeface="+mn-cs"/>
                        </a:rPr>
                        <a:t>、</a:t>
                      </a:r>
                      <a:r>
                        <a:rPr lang="en-US" altLang="zh-TW" sz="2400" b="0" i="0" u="none" strike="noStrike" kern="1200" baseline="0" dirty="0">
                          <a:solidFill>
                            <a:schemeClr val="tx1"/>
                          </a:solidFill>
                          <a:latin typeface="標楷體" panose="03000509000000000000" pitchFamily="65" charset="-120"/>
                          <a:ea typeface="標楷體" panose="03000509000000000000" pitchFamily="65" charset="-120"/>
                          <a:cs typeface="+mn-cs"/>
                        </a:rPr>
                        <a:t>N-2-10)</a:t>
                      </a:r>
                      <a:endParaRPr lang="zh-TW" sz="3200" kern="100" dirty="0">
                        <a:solidFill>
                          <a:schemeClr val="tx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solidFill>
                      <a:schemeClr val="accent5">
                        <a:lumMod val="20000"/>
                        <a:lumOff val="80000"/>
                      </a:schemeClr>
                    </a:solid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402800">
                <a:tc>
                  <a:txBody>
                    <a:bodyPr/>
                    <a:lstStyle/>
                    <a:p>
                      <a:pPr algn="ctr">
                        <a:spcAft>
                          <a:spcPts val="0"/>
                        </a:spcAft>
                      </a:pPr>
                      <a:r>
                        <a:rPr lang="zh-TW" sz="2400" kern="100" dirty="0">
                          <a:effectLst/>
                          <a:latin typeface="Times New Roman" panose="02020603050405020304" pitchFamily="18" charset="0"/>
                          <a:cs typeface="Times New Roman" panose="02020603050405020304" pitchFamily="18" charset="0"/>
                        </a:rPr>
                        <a:t>知識向度</a:t>
                      </a:r>
                      <a:endParaRPr lang="zh-TW" sz="2400"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數與計算</a:t>
                      </a:r>
                      <a:endParaRPr lang="zh-TW" altLang="zh-TW" sz="2400" b="1"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sz="2400" b="1" kern="100" dirty="0">
                          <a:solidFill>
                            <a:schemeClr val="bg1"/>
                          </a:solidFill>
                          <a:effectLst/>
                          <a:latin typeface="Times New Roman" panose="02020603050405020304" pitchFamily="18" charset="0"/>
                          <a:cs typeface="Times New Roman" panose="02020603050405020304" pitchFamily="18" charset="0"/>
                        </a:rPr>
                        <a:t>認知向度</a:t>
                      </a:r>
                      <a:endParaRPr lang="zh-TW" sz="2400" b="1"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solidFill>
                      <a:schemeClr val="accent1"/>
                    </a:solidFill>
                  </a:tcP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概念理解</a:t>
                      </a:r>
                      <a:endParaRPr lang="en-US" altLang="zh-TW" sz="2400" b="1" kern="100" dirty="0">
                        <a:effectLst/>
                        <a:latin typeface="Times New Roman" panose="02020603050405020304" pitchFamily="18" charset="0"/>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bl>
          </a:graphicData>
        </a:graphic>
      </p:graphicFrame>
      <p:pic>
        <p:nvPicPr>
          <p:cNvPr id="19" name="圖片 18"/>
          <p:cNvPicPr>
            <a:picLocks noChangeAspect="1"/>
          </p:cNvPicPr>
          <p:nvPr/>
        </p:nvPicPr>
        <p:blipFill>
          <a:blip r:embed="rId4">
            <a:extLst>
              <a:ext uri="{28A0092B-C50C-407E-A947-70E740481C1C}">
                <a14:useLocalDpi xmlns:a14="http://schemas.microsoft.com/office/drawing/2010/main" val="0"/>
              </a:ext>
            </a:extLst>
          </a:blip>
          <a:srcRect l="37375" t="37843" r="39523" b="21663"/>
          <a:stretch>
            <a:fillRect/>
          </a:stretch>
        </p:blipFill>
        <p:spPr bwMode="auto">
          <a:xfrm>
            <a:off x="6673800" y="1690688"/>
            <a:ext cx="4680000" cy="4612472"/>
          </a:xfrm>
          <a:prstGeom prst="rect">
            <a:avLst/>
          </a:prstGeom>
          <a:noFill/>
        </p:spPr>
      </p:pic>
    </p:spTree>
    <p:extLst>
      <p:ext uri="{BB962C8B-B14F-4D97-AF65-F5344CB8AC3E}">
        <p14:creationId xmlns:p14="http://schemas.microsoft.com/office/powerpoint/2010/main" val="325727616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r>
              <a:rPr lang="zh-TW" altLang="en-US" dirty="0"/>
              <a:t>數據分析</a:t>
            </a:r>
          </a:p>
        </p:txBody>
      </p:sp>
      <p:graphicFrame>
        <p:nvGraphicFramePr>
          <p:cNvPr id="2" name="表格 1"/>
          <p:cNvGraphicFramePr>
            <a:graphicFrameLocks noGrp="1"/>
          </p:cNvGraphicFramePr>
          <p:nvPr>
            <p:extLst/>
          </p:nvPr>
        </p:nvGraphicFramePr>
        <p:xfrm>
          <a:off x="1542472" y="1997003"/>
          <a:ext cx="8866912" cy="3655650"/>
        </p:xfrm>
        <a:graphic>
          <a:graphicData uri="http://schemas.openxmlformats.org/drawingml/2006/table">
            <a:tbl>
              <a:tblPr firstRow="1" firstCol="1" bandRow="1">
                <a:tableStyleId>{5C22544A-7EE6-4342-B048-85BDC9FD1C3A}</a:tableStyleId>
              </a:tblPr>
              <a:tblGrid>
                <a:gridCol w="2216728">
                  <a:extLst>
                    <a:ext uri="{9D8B030D-6E8A-4147-A177-3AD203B41FA5}">
                      <a16:colId xmlns:a16="http://schemas.microsoft.com/office/drawing/2014/main" val="451349683"/>
                    </a:ext>
                  </a:extLst>
                </a:gridCol>
                <a:gridCol w="2216728">
                  <a:extLst>
                    <a:ext uri="{9D8B030D-6E8A-4147-A177-3AD203B41FA5}">
                      <a16:colId xmlns:a16="http://schemas.microsoft.com/office/drawing/2014/main" val="2879426826"/>
                    </a:ext>
                  </a:extLst>
                </a:gridCol>
                <a:gridCol w="2216728">
                  <a:extLst>
                    <a:ext uri="{9D8B030D-6E8A-4147-A177-3AD203B41FA5}">
                      <a16:colId xmlns:a16="http://schemas.microsoft.com/office/drawing/2014/main" val="2637010843"/>
                    </a:ext>
                  </a:extLst>
                </a:gridCol>
                <a:gridCol w="2216728">
                  <a:extLst>
                    <a:ext uri="{9D8B030D-6E8A-4147-A177-3AD203B41FA5}">
                      <a16:colId xmlns:a16="http://schemas.microsoft.com/office/drawing/2014/main" val="109997160"/>
                    </a:ext>
                  </a:extLst>
                </a:gridCol>
              </a:tblGrid>
              <a:tr h="609275">
                <a:tc rowSpan="2">
                  <a:txBody>
                    <a:bodyPr/>
                    <a:lstStyle/>
                    <a:p>
                      <a:pPr algn="just">
                        <a:spcAft>
                          <a:spcPts val="0"/>
                        </a:spcAft>
                      </a:pPr>
                      <a:r>
                        <a:rPr lang="en-US" sz="2000" kern="100" dirty="0">
                          <a:effectLst/>
                        </a:rPr>
                        <a:t>  </a:t>
                      </a:r>
                      <a:r>
                        <a:rPr lang="en-US" sz="3600" b="1" kern="100" dirty="0">
                          <a:solidFill>
                            <a:schemeClr val="lt1"/>
                          </a:solidFill>
                          <a:effectLst/>
                          <a:latin typeface="Times New Roman" panose="02020603050405020304" pitchFamily="18" charset="0"/>
                          <a:ea typeface="新細明體" panose="02020500000000000000" pitchFamily="18" charset="-120"/>
                          <a:cs typeface="Times New Roman" panose="02020603050405020304" pitchFamily="18" charset="0"/>
                        </a:rPr>
                        <a:t>11</a:t>
                      </a:r>
                      <a:endParaRPr lang="zh-TW" altLang="en-US" sz="3600" b="1" kern="100" dirty="0">
                        <a:solidFill>
                          <a:schemeClr val="lt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gridSpan="3">
                  <a:txBody>
                    <a:bodyPr/>
                    <a:lstStyle/>
                    <a:p>
                      <a:pPr algn="ctr">
                        <a:spcAft>
                          <a:spcPts val="0"/>
                        </a:spcAft>
                      </a:pPr>
                      <a:r>
                        <a:rPr lang="zh-TW" sz="2000" kern="100" dirty="0">
                          <a:effectLst/>
                        </a:rPr>
                        <a:t>答題反應比率（＊表正確答案）</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935422222"/>
                  </a:ext>
                </a:extLst>
              </a:tr>
              <a:tr h="609275">
                <a:tc vMerge="1">
                  <a:txBody>
                    <a:bodyPr/>
                    <a:lstStyle/>
                    <a:p>
                      <a:endParaRPr lang="zh-TW" altLang="en-US"/>
                    </a:p>
                  </a:txBody>
                  <a:tcPr/>
                </a:tc>
                <a:tc>
                  <a:txBody>
                    <a:bodyPr/>
                    <a:lstStyle/>
                    <a:p>
                      <a:pPr algn="ctr">
                        <a:spcAft>
                          <a:spcPts val="0"/>
                        </a:spcAft>
                      </a:pPr>
                      <a:r>
                        <a:rPr lang="zh-TW" sz="2000" kern="100" dirty="0">
                          <a:effectLst/>
                        </a:rPr>
                        <a:t>整體</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低分組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高分組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847507511"/>
                  </a:ext>
                </a:extLst>
              </a:tr>
              <a:tr h="609275">
                <a:tc>
                  <a:txBody>
                    <a:bodyPr/>
                    <a:lstStyle/>
                    <a:p>
                      <a:pPr algn="ctr">
                        <a:spcAft>
                          <a:spcPts val="0"/>
                        </a:spcAft>
                      </a:pPr>
                      <a:r>
                        <a:rPr lang="en-US" sz="2000" kern="100">
                          <a:effectLst/>
                        </a:rPr>
                        <a:t>1</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a:t>
                      </a:r>
                      <a:r>
                        <a:rPr lang="en-US" altLang="zh-TW" sz="2000" kern="100" dirty="0">
                          <a:effectLst/>
                        </a:rPr>
                        <a:t>7</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a:t>
                      </a:r>
                      <a:r>
                        <a:rPr lang="en-US" altLang="zh-TW" sz="2000" kern="100" dirty="0">
                          <a:effectLst/>
                        </a:rPr>
                        <a:t>2</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a:effectLst/>
                        </a:rPr>
                        <a:t>0.02 </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055550225"/>
                  </a:ext>
                </a:extLst>
              </a:tr>
              <a:tr h="609275">
                <a:tc>
                  <a:txBody>
                    <a:bodyPr/>
                    <a:lstStyle/>
                    <a:p>
                      <a:pPr algn="ctr">
                        <a:spcAft>
                          <a:spcPts val="0"/>
                        </a:spcAft>
                      </a:pPr>
                      <a:r>
                        <a:rPr lang="en-US" sz="2000" kern="100">
                          <a:effectLst/>
                        </a:rPr>
                        <a:t>2</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0.4</a:t>
                      </a:r>
                      <a:r>
                        <a:rPr lang="en-US" altLang="zh-TW" sz="2000" kern="100" dirty="0">
                          <a:effectLst/>
                        </a:rPr>
                        <a:t>3</a:t>
                      </a:r>
                      <a:r>
                        <a:rPr lang="en-US" sz="2000" kern="100" dirty="0">
                          <a:effectLst/>
                        </a:rPr>
                        <a:t>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1" kern="100" dirty="0">
                          <a:solidFill>
                            <a:srgbClr val="0000FF"/>
                          </a:solidFill>
                          <a:effectLst/>
                        </a:rPr>
                        <a:t>0.60 </a:t>
                      </a:r>
                      <a:endParaRPr lang="zh-TW" sz="1200" b="1" kern="100" dirty="0">
                        <a:solidFill>
                          <a:srgbClr val="0000FF"/>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a:t>
                      </a:r>
                      <a:r>
                        <a:rPr lang="en-US" altLang="zh-TW" sz="2000" kern="100" dirty="0">
                          <a:effectLst/>
                        </a:rPr>
                        <a:t>5</a:t>
                      </a:r>
                      <a:r>
                        <a:rPr lang="en-US" sz="2000" kern="100" dirty="0">
                          <a:effectLst/>
                        </a:rPr>
                        <a:t>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4197649295"/>
                  </a:ext>
                </a:extLst>
              </a:tr>
              <a:tr h="609275">
                <a:tc>
                  <a:txBody>
                    <a:bodyPr/>
                    <a:lstStyle/>
                    <a:p>
                      <a:pPr algn="ctr">
                        <a:spcAft>
                          <a:spcPts val="0"/>
                        </a:spcAft>
                      </a:pPr>
                      <a:r>
                        <a:rPr lang="en-US" sz="2000" kern="100">
                          <a:effectLst/>
                        </a:rPr>
                        <a:t>3</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0.13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0.15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0.08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3864322443"/>
                  </a:ext>
                </a:extLst>
              </a:tr>
              <a:tr h="609275">
                <a:tc>
                  <a:txBody>
                    <a:bodyPr/>
                    <a:lstStyle/>
                    <a:p>
                      <a:pPr algn="ctr">
                        <a:spcAft>
                          <a:spcPts val="0"/>
                        </a:spcAft>
                      </a:pPr>
                      <a:r>
                        <a:rPr lang="en-US" sz="2000" kern="100" dirty="0">
                          <a:solidFill>
                            <a:srgbClr val="FF0000"/>
                          </a:solidFill>
                          <a:effectLst/>
                        </a:rPr>
                        <a:t>4*</a:t>
                      </a:r>
                      <a:endParaRPr lang="zh-TW" sz="12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1" kern="100" dirty="0">
                          <a:solidFill>
                            <a:srgbClr val="FF0000"/>
                          </a:solidFill>
                          <a:effectLst/>
                        </a:rPr>
                        <a:t>0.</a:t>
                      </a:r>
                      <a:r>
                        <a:rPr lang="en-US" altLang="zh-TW" sz="2000" b="1" kern="100" dirty="0">
                          <a:solidFill>
                            <a:srgbClr val="FF0000"/>
                          </a:solidFill>
                          <a:effectLst/>
                        </a:rPr>
                        <a:t>38</a:t>
                      </a:r>
                      <a:r>
                        <a:rPr lang="en-US" sz="2000" b="1" kern="100" dirty="0">
                          <a:solidFill>
                            <a:srgbClr val="FF0000"/>
                          </a:solidFill>
                          <a:effectLst/>
                        </a:rPr>
                        <a:t> </a:t>
                      </a:r>
                      <a:endParaRPr lang="zh-TW" sz="1200" b="1"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a:t>
                      </a:r>
                      <a:r>
                        <a:rPr lang="en-US" altLang="zh-TW" sz="2000" kern="100" dirty="0">
                          <a:effectLst/>
                        </a:rPr>
                        <a:t>3</a:t>
                      </a:r>
                      <a:r>
                        <a:rPr lang="en-US" sz="2000" kern="100" dirty="0">
                          <a:effectLst/>
                        </a:rPr>
                        <a:t>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0.7</a:t>
                      </a:r>
                      <a:r>
                        <a:rPr lang="en-US" altLang="zh-TW" sz="2000" kern="100" dirty="0">
                          <a:effectLst/>
                        </a:rPr>
                        <a:t>5</a:t>
                      </a:r>
                      <a:r>
                        <a:rPr lang="en-US" sz="2000" kern="100" dirty="0">
                          <a:effectLst/>
                        </a:rPr>
                        <a:t>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2984977624"/>
                  </a:ext>
                </a:extLst>
              </a:tr>
            </a:tbl>
          </a:graphicData>
        </a:graphic>
      </p:graphicFrame>
    </p:spTree>
    <p:extLst>
      <p:ext uri="{BB962C8B-B14F-4D97-AF65-F5344CB8AC3E}">
        <p14:creationId xmlns:p14="http://schemas.microsoft.com/office/powerpoint/2010/main" val="735044327"/>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評量目標及學生表現說明</a:t>
            </a:r>
          </a:p>
        </p:txBody>
      </p:sp>
      <p:sp>
        <p:nvSpPr>
          <p:cNvPr id="3" name="內容版面配置區 2"/>
          <p:cNvSpPr>
            <a:spLocks noGrp="1"/>
          </p:cNvSpPr>
          <p:nvPr>
            <p:ph sz="half" idx="1"/>
          </p:nvPr>
        </p:nvSpPr>
        <p:spPr>
          <a:xfrm>
            <a:off x="838200" y="1825625"/>
            <a:ext cx="9121726" cy="1353673"/>
          </a:xfrm>
        </p:spPr>
        <p:txBody>
          <a:bodyPr>
            <a:normAutofit/>
          </a:bodyPr>
          <a:lstStyle/>
          <a:p>
            <a:pPr marL="0" indent="0">
              <a:buNone/>
            </a:pPr>
            <a:r>
              <a:rPr lang="zh-TW" altLang="en-US" dirty="0"/>
              <a:t>評量目標：</a:t>
            </a:r>
            <a:endParaRPr lang="en-US" altLang="zh-TW" dirty="0"/>
          </a:p>
          <a:p>
            <a:pPr>
              <a:lnSpc>
                <a:spcPct val="150000"/>
              </a:lnSpc>
              <a:spcBef>
                <a:spcPts val="0"/>
              </a:spcBef>
            </a:pPr>
            <a:r>
              <a:rPr lang="zh-TW" altLang="en-US" dirty="0">
                <a:latin typeface="標楷體" panose="03000509000000000000" pitchFamily="65" charset="-120"/>
                <a:ea typeface="標楷體" panose="03000509000000000000" pitchFamily="65" charset="-120"/>
              </a:rPr>
              <a:t>能否在具體圖形等分情境中，理解分數的意義。</a:t>
            </a:r>
            <a:endParaRPr lang="en-US" altLang="zh-TW"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sz="half" idx="2"/>
          </p:nvPr>
        </p:nvSpPr>
        <p:spPr>
          <a:xfrm>
            <a:off x="838200" y="3224088"/>
            <a:ext cx="10317480" cy="4351338"/>
          </a:xfrm>
        </p:spPr>
        <p:txBody>
          <a:bodyPr>
            <a:normAutofit/>
          </a:bodyPr>
          <a:lstStyle/>
          <a:p>
            <a:pPr marL="0" indent="0">
              <a:buNone/>
            </a:pPr>
            <a:r>
              <a:rPr lang="zh-TW" altLang="en-US" dirty="0"/>
              <a:t>學生表現：</a:t>
            </a:r>
            <a:endParaRPr lang="en-US" altLang="zh-TW" dirty="0"/>
          </a:p>
          <a:p>
            <a:r>
              <a:rPr lang="zh-TW" altLang="en-US" dirty="0"/>
              <a:t>本題通過率只有 </a:t>
            </a:r>
            <a:r>
              <a:rPr lang="en-US" altLang="zh-TW" dirty="0"/>
              <a:t>38%</a:t>
            </a:r>
            <a:r>
              <a:rPr lang="zh-TW" altLang="en-US" dirty="0"/>
              <a:t>，有良好的鑑別度為 </a:t>
            </a:r>
            <a:r>
              <a:rPr lang="en-US" altLang="zh-TW" dirty="0"/>
              <a:t>0.62</a:t>
            </a:r>
            <a:r>
              <a:rPr lang="zh-TW" altLang="en-US" dirty="0"/>
              <a:t>。</a:t>
            </a:r>
            <a:endParaRPr lang="en-US" altLang="zh-TW" dirty="0"/>
          </a:p>
          <a:p>
            <a:r>
              <a:rPr lang="zh-TW" altLang="en-US" dirty="0"/>
              <a:t> </a:t>
            </a:r>
            <a:r>
              <a:rPr lang="zh-TW" altLang="zh-TW" dirty="0"/>
              <a:t>高：</a:t>
            </a:r>
            <a:r>
              <a:rPr lang="en-US" altLang="zh-TW" dirty="0"/>
              <a:t>75%</a:t>
            </a:r>
            <a:r>
              <a:rPr lang="zh-TW" altLang="en-US" dirty="0"/>
              <a:t>、</a:t>
            </a:r>
            <a:r>
              <a:rPr lang="zh-TW" altLang="zh-TW" dirty="0"/>
              <a:t>低：</a:t>
            </a:r>
            <a:r>
              <a:rPr lang="en-US" altLang="zh-TW" dirty="0"/>
              <a:t>13%</a:t>
            </a:r>
            <a:r>
              <a:rPr lang="zh-TW" altLang="en-US" dirty="0"/>
              <a:t>，顯示高分組同學能理解題意。</a:t>
            </a:r>
            <a:endParaRPr lang="en-US" altLang="zh-TW" dirty="0"/>
          </a:p>
          <a:p>
            <a:r>
              <a:rPr lang="zh-TW" altLang="zh-TW" dirty="0"/>
              <a:t>全體有 43%的學生選擇錯誤選項②，其中低分組 60%學生選擇選項②， 顯示低分組學生中，</a:t>
            </a:r>
            <a:r>
              <a:rPr lang="zh-TW" altLang="zh-TW" dirty="0">
                <a:solidFill>
                  <a:srgbClr val="FF0000"/>
                </a:solidFill>
              </a:rPr>
              <a:t>部分與整體的理解概念</a:t>
            </a:r>
            <a:r>
              <a:rPr lang="zh-TW" altLang="zh-TW" dirty="0"/>
              <a:t>不夠完整。</a:t>
            </a:r>
            <a:endParaRPr lang="zh-TW" altLang="en-US" dirty="0">
              <a:latin typeface="標楷體" panose="03000509000000000000" pitchFamily="65" charset="-120"/>
              <a:ea typeface="標楷體" panose="03000509000000000000" pitchFamily="65" charset="-120"/>
            </a:endParaRPr>
          </a:p>
          <a:p>
            <a:endParaRPr lang="zh-TW" altLang="en-US" dirty="0"/>
          </a:p>
        </p:txBody>
      </p:sp>
    </p:spTree>
    <p:extLst>
      <p:ext uri="{BB962C8B-B14F-4D97-AF65-F5344CB8AC3E}">
        <p14:creationId xmlns:p14="http://schemas.microsoft.com/office/powerpoint/2010/main" val="40828571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作答錯誤分析</a:t>
            </a:r>
          </a:p>
        </p:txBody>
      </p:sp>
      <p:sp>
        <p:nvSpPr>
          <p:cNvPr id="4" name="內容版面配置區 3"/>
          <p:cNvSpPr>
            <a:spLocks noGrp="1"/>
          </p:cNvSpPr>
          <p:nvPr>
            <p:ph sz="half" idx="2"/>
          </p:nvPr>
        </p:nvSpPr>
        <p:spPr>
          <a:xfrm>
            <a:off x="1167618" y="1825625"/>
            <a:ext cx="10186182" cy="4351338"/>
          </a:xfrm>
        </p:spPr>
        <p:txBody>
          <a:bodyPr>
            <a:normAutofit/>
          </a:bodyPr>
          <a:lstStyle/>
          <a:p>
            <a:pPr marL="0" indent="0">
              <a:buNone/>
            </a:pPr>
            <a:r>
              <a:rPr lang="zh-TW" altLang="en-US" dirty="0"/>
              <a:t>錯誤可能</a:t>
            </a:r>
            <a:r>
              <a:rPr lang="zh-TW" altLang="zh-TW" dirty="0"/>
              <a:t>原因：</a:t>
            </a:r>
          </a:p>
          <a:p>
            <a:pPr lvl="0">
              <a:lnSpc>
                <a:spcPts val="4800"/>
              </a:lnSpc>
              <a:spcBef>
                <a:spcPts val="0"/>
              </a:spcBef>
            </a:pPr>
            <a:r>
              <a:rPr lang="zh-TW" altLang="zh-TW" dirty="0"/>
              <a:t>選①：不理解分數的意義，無法解讀圖形中部分與整體。</a:t>
            </a:r>
          </a:p>
          <a:p>
            <a:pPr lvl="0">
              <a:lnSpc>
                <a:spcPts val="4800"/>
              </a:lnSpc>
              <a:spcBef>
                <a:spcPts val="0"/>
              </a:spcBef>
            </a:pPr>
            <a:r>
              <a:rPr lang="zh-TW" altLang="zh-TW" dirty="0"/>
              <a:t>選②：只關注到虛線與著色部份，把</a:t>
            </a:r>
            <a:r>
              <a:rPr lang="zh-TW" altLang="zh-TW" dirty="0">
                <a:solidFill>
                  <a:srgbClr val="FF0000"/>
                </a:solidFill>
              </a:rPr>
              <a:t>整體當成四等分，著色部分共 2 等分</a:t>
            </a:r>
            <a:r>
              <a:rPr lang="zh-TW" altLang="zh-TW" dirty="0"/>
              <a:t>。</a:t>
            </a:r>
          </a:p>
          <a:p>
            <a:pPr lvl="0">
              <a:lnSpc>
                <a:spcPts val="4800"/>
              </a:lnSpc>
              <a:spcBef>
                <a:spcPts val="0"/>
              </a:spcBef>
            </a:pPr>
            <a:r>
              <a:rPr lang="zh-TW" altLang="zh-TW" dirty="0"/>
              <a:t>選③：把整體看成 6 等份，著色部分佔 2 等分。</a:t>
            </a:r>
          </a:p>
          <a:p>
            <a:pPr marL="0" indent="0">
              <a:buNone/>
            </a:pPr>
            <a:endParaRPr lang="zh-TW" altLang="en-US" dirty="0"/>
          </a:p>
        </p:txBody>
      </p:sp>
    </p:spTree>
    <p:extLst>
      <p:ext uri="{BB962C8B-B14F-4D97-AF65-F5344CB8AC3E}">
        <p14:creationId xmlns:p14="http://schemas.microsoft.com/office/powerpoint/2010/main" val="41245756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教學建議</a:t>
            </a:r>
          </a:p>
        </p:txBody>
      </p:sp>
      <p:sp>
        <p:nvSpPr>
          <p:cNvPr id="3" name="內容版面配置區 2"/>
          <p:cNvSpPr>
            <a:spLocks noGrp="1"/>
          </p:cNvSpPr>
          <p:nvPr>
            <p:ph idx="1"/>
          </p:nvPr>
        </p:nvSpPr>
        <p:spPr>
          <a:xfrm>
            <a:off x="838200" y="1825625"/>
            <a:ext cx="10866120" cy="4667250"/>
          </a:xfrm>
        </p:spPr>
        <p:txBody>
          <a:bodyPr>
            <a:normAutofit/>
          </a:bodyPr>
          <a:lstStyle/>
          <a:p>
            <a:pPr lvl="0"/>
            <a:r>
              <a:rPr lang="zh-TW" altLang="zh-TW" dirty="0"/>
              <a:t>分數的「認識」包含分數的</a:t>
            </a:r>
            <a:r>
              <a:rPr lang="zh-TW" altLang="zh-TW" dirty="0">
                <a:solidFill>
                  <a:srgbClr val="FF0000"/>
                </a:solidFill>
              </a:rPr>
              <a:t>說、讀、聽、寫、做</a:t>
            </a:r>
            <a:r>
              <a:rPr lang="zh-TW" altLang="zh-TW" dirty="0"/>
              <a:t>，若能讓孩子進行</a:t>
            </a:r>
            <a:r>
              <a:rPr lang="zh-TW" altLang="zh-TW" dirty="0">
                <a:solidFill>
                  <a:srgbClr val="FF0000"/>
                </a:solidFill>
              </a:rPr>
              <a:t>情境、圖形、符號與口語表徵之間的探討與連結</a:t>
            </a:r>
            <a:r>
              <a:rPr lang="zh-TW" altLang="zh-TW" dirty="0"/>
              <a:t>，孩子較能理解分數的意義。</a:t>
            </a:r>
          </a:p>
          <a:p>
            <a:pPr lvl="0"/>
            <a:r>
              <a:rPr lang="zh-TW" altLang="zh-TW" dirty="0"/>
              <a:t>分數教學中，需強調</a:t>
            </a:r>
            <a:r>
              <a:rPr lang="zh-TW" altLang="zh-TW" dirty="0">
                <a:solidFill>
                  <a:srgbClr val="FF0000"/>
                </a:solidFill>
              </a:rPr>
              <a:t>單位分量與整體量</a:t>
            </a:r>
            <a:r>
              <a:rPr lang="zh-TW" altLang="zh-TW" dirty="0"/>
              <a:t>間的關係。許多教材習慣幫學生「填好單位」，學生在作答時完全不需考慮整體量為何，久而久之，學生對於分數的學習就產生困擾了。教學中建立</a:t>
            </a:r>
            <a:r>
              <a:rPr lang="zh-TW" altLang="zh-TW" dirty="0">
                <a:solidFill>
                  <a:srgbClr val="FF0000"/>
                </a:solidFill>
              </a:rPr>
              <a:t>「份」</a:t>
            </a:r>
            <a:r>
              <a:rPr lang="zh-TW" altLang="zh-TW" dirty="0"/>
              <a:t>的語言能協助孩子在不同情境中判斷整體與部分間的關係。</a:t>
            </a:r>
          </a:p>
          <a:p>
            <a:pPr lvl="0"/>
            <a:r>
              <a:rPr lang="zh-TW" altLang="zh-TW" dirty="0"/>
              <a:t>本題必須從已知圖形去推理隱含的一條等分線，這可能是造成學生感到困難的部分，因此在教學時可讓學生透過</a:t>
            </a:r>
            <a:r>
              <a:rPr lang="zh-TW" altLang="zh-TW" dirty="0">
                <a:solidFill>
                  <a:srgbClr val="FF0000"/>
                </a:solidFill>
              </a:rPr>
              <a:t>實際摺紙</a:t>
            </a:r>
            <a:r>
              <a:rPr lang="zh-TW" altLang="zh-TW" dirty="0"/>
              <a:t>，建立心</a:t>
            </a:r>
            <a:r>
              <a:rPr lang="zh-TW" altLang="en-US" dirty="0"/>
              <a:t>像</a:t>
            </a:r>
            <a:r>
              <a:rPr lang="zh-TW" altLang="zh-TW" dirty="0"/>
              <a:t>，理解圖形的等份數。</a:t>
            </a:r>
          </a:p>
          <a:p>
            <a:endParaRPr lang="zh-TW" altLang="en-US" dirty="0"/>
          </a:p>
        </p:txBody>
      </p:sp>
    </p:spTree>
    <p:extLst>
      <p:ext uri="{BB962C8B-B14F-4D97-AF65-F5344CB8AC3E}">
        <p14:creationId xmlns:p14="http://schemas.microsoft.com/office/powerpoint/2010/main" val="7974494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endParaRPr lang="zh-TW" altLang="en-US"/>
          </a:p>
        </p:txBody>
      </p:sp>
      <p:sp>
        <p:nvSpPr>
          <p:cNvPr id="10" name="內容版面配置區 9"/>
          <p:cNvSpPr>
            <a:spLocks noGrp="1"/>
          </p:cNvSpPr>
          <p:nvPr>
            <p:ph sz="half" idx="1"/>
          </p:nvPr>
        </p:nvSpPr>
        <p:spPr>
          <a:xfrm>
            <a:off x="350560" y="1825625"/>
            <a:ext cx="6090880" cy="4667250"/>
          </a:xfrm>
        </p:spPr>
        <p:txBody>
          <a:bodyPr>
            <a:normAutofit/>
          </a:bodyPr>
          <a:lstStyle/>
          <a:p>
            <a:pPr>
              <a:lnSpc>
                <a:spcPts val="4400"/>
              </a:lnSpc>
              <a:spcBef>
                <a:spcPts val="0"/>
              </a:spcBef>
            </a:pPr>
            <a:r>
              <a:rPr lang="en-US" altLang="zh-TW" sz="2400" dirty="0">
                <a:latin typeface="標楷體" panose="03000509000000000000" pitchFamily="65" charset="-120"/>
                <a:ea typeface="標楷體" panose="03000509000000000000" pitchFamily="65" charset="-120"/>
              </a:rPr>
              <a:t>23.</a:t>
            </a:r>
            <a:r>
              <a:rPr lang="zh-TW" altLang="en-US" sz="2400" dirty="0">
                <a:latin typeface="標楷體" panose="03000509000000000000" pitchFamily="65" charset="-120"/>
                <a:ea typeface="標楷體" panose="03000509000000000000" pitchFamily="65" charset="-120"/>
              </a:rPr>
              <a:t>阿德將 </a:t>
            </a:r>
            <a:r>
              <a:rPr lang="en-US" altLang="zh-TW" sz="2400" dirty="0">
                <a:latin typeface="標楷體" panose="03000509000000000000" pitchFamily="65" charset="-120"/>
                <a:ea typeface="標楷體" panose="03000509000000000000" pitchFamily="65" charset="-120"/>
              </a:rPr>
              <a:t>4 </a:t>
            </a:r>
            <a:r>
              <a:rPr lang="zh-TW" altLang="en-US" sz="2400" dirty="0">
                <a:latin typeface="標楷體" panose="03000509000000000000" pitchFamily="65" charset="-120"/>
                <a:ea typeface="標楷體" panose="03000509000000000000" pitchFamily="65" charset="-120"/>
              </a:rPr>
              <a:t>張邊長 </a:t>
            </a:r>
            <a:r>
              <a:rPr lang="en-US" altLang="zh-TW" sz="2400" dirty="0">
                <a:latin typeface="標楷體" panose="03000509000000000000" pitchFamily="65" charset="-120"/>
                <a:ea typeface="標楷體" panose="03000509000000000000" pitchFamily="65" charset="-120"/>
              </a:rPr>
              <a:t>6 </a:t>
            </a:r>
            <a:r>
              <a:rPr lang="zh-TW" altLang="en-US" sz="2400" dirty="0">
                <a:latin typeface="標楷體" panose="03000509000000000000" pitchFamily="65" charset="-120"/>
                <a:ea typeface="標楷體" panose="03000509000000000000" pitchFamily="65" charset="-120"/>
              </a:rPr>
              <a:t>公分的正方形色紙分別剪開成幾塊，再重新拼成新的圖形（如圖 </a:t>
            </a:r>
            <a:r>
              <a:rPr lang="en-US" altLang="zh-TW" sz="2400" dirty="0">
                <a:latin typeface="標楷體" panose="03000509000000000000" pitchFamily="65" charset="-120"/>
                <a:ea typeface="標楷體" panose="03000509000000000000" pitchFamily="65" charset="-120"/>
              </a:rPr>
              <a:t>12</a:t>
            </a:r>
            <a:r>
              <a:rPr lang="zh-TW" altLang="en-US" sz="2400" dirty="0">
                <a:latin typeface="標楷體" panose="03000509000000000000" pitchFamily="65" charset="-120"/>
                <a:ea typeface="標楷體" panose="03000509000000000000" pitchFamily="65" charset="-120"/>
              </a:rPr>
              <a:t>），請問他不可能拼出下列哪</a:t>
            </a:r>
            <a:r>
              <a:rPr lang="zh-TW" altLang="en-US" sz="2400" dirty="0">
                <a:latin typeface="標楷體" panose="03000509000000000000" pitchFamily="65" charset="-120"/>
                <a:ea typeface="標楷體" panose="03000509000000000000" pitchFamily="65" charset="-120"/>
                <a:hlinkClick r:id="rId2" action="ppaction://hlinkfile"/>
              </a:rPr>
              <a:t>一個圖形？</a:t>
            </a:r>
            <a:endParaRPr lang="en-US" altLang="zh-TW" sz="2400" dirty="0"/>
          </a:p>
          <a:p>
            <a:pPr marL="0" indent="0">
              <a:lnSpc>
                <a:spcPts val="200"/>
              </a:lnSpc>
              <a:spcBef>
                <a:spcPts val="0"/>
              </a:spcBef>
              <a:buNone/>
            </a:pPr>
            <a:r>
              <a:rPr lang="zh-TW" altLang="en-US" dirty="0"/>
              <a:t>  </a:t>
            </a:r>
            <a:endParaRPr lang="en-US" altLang="zh-TW" dirty="0"/>
          </a:p>
          <a:p>
            <a:pPr marL="0" indent="0">
              <a:lnSpc>
                <a:spcPts val="200"/>
              </a:lnSpc>
              <a:spcBef>
                <a:spcPts val="0"/>
              </a:spcBef>
              <a:buNone/>
            </a:pPr>
            <a:endParaRPr lang="en-US" altLang="zh-TW" dirty="0"/>
          </a:p>
          <a:p>
            <a:pPr marL="0" indent="0">
              <a:lnSpc>
                <a:spcPts val="200"/>
              </a:lnSpc>
              <a:spcBef>
                <a:spcPts val="0"/>
              </a:spcBef>
              <a:buNone/>
            </a:pPr>
            <a:endParaRPr lang="en-US" altLang="zh-TW" dirty="0"/>
          </a:p>
          <a:p>
            <a:pPr marL="0" indent="0">
              <a:lnSpc>
                <a:spcPts val="200"/>
              </a:lnSpc>
              <a:spcBef>
                <a:spcPts val="0"/>
              </a:spcBef>
              <a:buNone/>
            </a:pPr>
            <a:endParaRPr lang="en-US" altLang="zh-TW" dirty="0"/>
          </a:p>
          <a:p>
            <a:pPr marL="0" indent="0">
              <a:lnSpc>
                <a:spcPts val="200"/>
              </a:lnSpc>
              <a:spcBef>
                <a:spcPts val="0"/>
              </a:spcBef>
              <a:buNone/>
            </a:pPr>
            <a:endParaRPr lang="en-US" altLang="zh-TW" dirty="0"/>
          </a:p>
          <a:p>
            <a:pPr marL="0" indent="0">
              <a:lnSpc>
                <a:spcPts val="200"/>
              </a:lnSpc>
              <a:spcBef>
                <a:spcPts val="0"/>
              </a:spcBef>
              <a:buNone/>
            </a:pPr>
            <a:endParaRPr lang="en-US" altLang="zh-TW" dirty="0"/>
          </a:p>
          <a:p>
            <a:pPr marL="0" indent="0">
              <a:lnSpc>
                <a:spcPts val="3600"/>
              </a:lnSpc>
              <a:spcBef>
                <a:spcPts val="0"/>
              </a:spcBef>
              <a:buNone/>
            </a:pPr>
            <a:r>
              <a:rPr lang="en-US" altLang="zh-TW" dirty="0"/>
              <a:t>       </a:t>
            </a:r>
            <a:r>
              <a:rPr lang="zh-TW" altLang="zh-TW" sz="2400" dirty="0"/>
              <a:t>① </a:t>
            </a:r>
            <a:r>
              <a:rPr lang="zh-TW" altLang="en-US" sz="2400" dirty="0"/>
              <a:t>甲</a:t>
            </a:r>
            <a:r>
              <a:rPr lang="en-US" altLang="zh-TW" sz="24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(0.23)</a:t>
            </a:r>
            <a:endParaRPr lang="zh-TW" altLang="zh-TW" sz="24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lnSpc>
                <a:spcPts val="3600"/>
              </a:lnSpc>
              <a:spcBef>
                <a:spcPts val="0"/>
              </a:spcBef>
              <a:buNone/>
            </a:pPr>
            <a:r>
              <a:rPr lang="zh-TW" altLang="en-US" sz="2400" dirty="0"/>
              <a:t>        </a:t>
            </a:r>
            <a:r>
              <a:rPr lang="zh-TW" altLang="zh-TW" sz="2400" dirty="0"/>
              <a:t>②</a:t>
            </a:r>
            <a:r>
              <a:rPr lang="zh-TW" altLang="en-US" sz="2400" dirty="0"/>
              <a:t> 乙</a:t>
            </a:r>
            <a:r>
              <a:rPr lang="en-US" altLang="zh-TW" sz="2400"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rPr>
              <a:t>(0.12)</a:t>
            </a:r>
            <a:endParaRPr lang="zh-TW" altLang="zh-TW" sz="2400"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lnSpc>
                <a:spcPts val="3600"/>
              </a:lnSpc>
              <a:spcBef>
                <a:spcPts val="0"/>
              </a:spcBef>
              <a:buNone/>
            </a:pPr>
            <a:r>
              <a:rPr lang="zh-TW" altLang="en-US" sz="2400" dirty="0"/>
              <a:t>        </a:t>
            </a:r>
            <a:r>
              <a:rPr lang="zh-TW" altLang="zh-TW" sz="2400" dirty="0"/>
              <a:t>③ </a:t>
            </a:r>
            <a:r>
              <a:rPr lang="zh-TW" altLang="en-US" sz="2400" dirty="0"/>
              <a:t>丙</a:t>
            </a:r>
            <a:r>
              <a:rPr lang="en-US" altLang="zh-TW" sz="2400"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rPr>
              <a:t>(0.28)</a:t>
            </a:r>
            <a:endParaRPr lang="zh-TW" altLang="zh-TW" sz="2400" dirty="0">
              <a:solidFill>
                <a:srgbClr val="3333FF"/>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lnSpc>
                <a:spcPts val="3600"/>
              </a:lnSpc>
              <a:spcBef>
                <a:spcPts val="0"/>
              </a:spcBef>
              <a:buNone/>
            </a:pPr>
            <a:r>
              <a:rPr lang="zh-TW" altLang="en-US" sz="2400" dirty="0"/>
              <a:t>        </a:t>
            </a:r>
            <a:r>
              <a:rPr lang="zh-TW" altLang="zh-TW" sz="2400" dirty="0"/>
              <a:t>④</a:t>
            </a:r>
            <a:r>
              <a:rPr lang="zh-TW" altLang="en-US" sz="2400" dirty="0"/>
              <a:t> 丁</a:t>
            </a:r>
            <a:r>
              <a:rPr lang="en-US"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(0.36)</a:t>
            </a:r>
            <a:endParaRPr lang="zh-TW"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a:p>
            <a:pPr marL="0" indent="0">
              <a:buNone/>
            </a:pPr>
            <a:endParaRPr lang="zh-TW" altLang="en-US" dirty="0"/>
          </a:p>
        </p:txBody>
      </p:sp>
      <p:graphicFrame>
        <p:nvGraphicFramePr>
          <p:cNvPr id="7" name="表格 6"/>
          <p:cNvGraphicFramePr>
            <a:graphicFrameLocks noGrp="1"/>
          </p:cNvGraphicFramePr>
          <p:nvPr>
            <p:extLst/>
          </p:nvPr>
        </p:nvGraphicFramePr>
        <p:xfrm>
          <a:off x="809090" y="171088"/>
          <a:ext cx="10515600" cy="1412783"/>
        </p:xfrm>
        <a:graphic>
          <a:graphicData uri="http://schemas.openxmlformats.org/drawingml/2006/table">
            <a:tbl>
              <a:tblPr firstRow="1" firstCol="1" bandRow="1">
                <a:tableStyleId>{5C22544A-7EE6-4342-B048-85BDC9FD1C3A}</a:tableStyleId>
              </a:tblPr>
              <a:tblGrid>
                <a:gridCol w="2029511">
                  <a:extLst>
                    <a:ext uri="{9D8B030D-6E8A-4147-A177-3AD203B41FA5}">
                      <a16:colId xmlns:a16="http://schemas.microsoft.com/office/drawing/2014/main" val="20000"/>
                    </a:ext>
                  </a:extLst>
                </a:gridCol>
                <a:gridCol w="2715128">
                  <a:extLst>
                    <a:ext uri="{9D8B030D-6E8A-4147-A177-3AD203B41FA5}">
                      <a16:colId xmlns:a16="http://schemas.microsoft.com/office/drawing/2014/main" val="20001"/>
                    </a:ext>
                  </a:extLst>
                </a:gridCol>
                <a:gridCol w="3055833">
                  <a:extLst>
                    <a:ext uri="{9D8B030D-6E8A-4147-A177-3AD203B41FA5}">
                      <a16:colId xmlns:a16="http://schemas.microsoft.com/office/drawing/2014/main" val="20002"/>
                    </a:ext>
                  </a:extLst>
                </a:gridCol>
                <a:gridCol w="2715128">
                  <a:extLst>
                    <a:ext uri="{9D8B030D-6E8A-4147-A177-3AD203B41FA5}">
                      <a16:colId xmlns:a16="http://schemas.microsoft.com/office/drawing/2014/main" val="20003"/>
                    </a:ext>
                  </a:extLst>
                </a:gridCol>
              </a:tblGrid>
              <a:tr h="1009983">
                <a:tc>
                  <a:txBody>
                    <a:bodyPr/>
                    <a:lstStyle/>
                    <a:p>
                      <a:pPr algn="ctr">
                        <a:spcAft>
                          <a:spcPts val="0"/>
                        </a:spcAft>
                      </a:pPr>
                      <a:r>
                        <a:rPr lang="zh-TW" sz="2400" kern="100" dirty="0">
                          <a:solidFill>
                            <a:schemeClr val="bg1"/>
                          </a:solidFill>
                          <a:effectLst/>
                          <a:latin typeface="Times New Roman" panose="02020603050405020304" pitchFamily="18" charset="0"/>
                          <a:cs typeface="Times New Roman" panose="02020603050405020304" pitchFamily="18" charset="0"/>
                        </a:rPr>
                        <a:t>評量指標</a:t>
                      </a:r>
                      <a:endParaRPr lang="zh-TW" sz="2400"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tc>
                <a:tc gridSpan="3">
                  <a:txBody>
                    <a:bodyPr/>
                    <a:lstStyle/>
                    <a:p>
                      <a:r>
                        <a:rPr lang="en-US" altLang="zh-TW" sz="2800" b="1" kern="1200" dirty="0">
                          <a:solidFill>
                            <a:schemeClr val="tx1"/>
                          </a:solidFill>
                          <a:effectLst/>
                          <a:latin typeface="+mn-lt"/>
                          <a:ea typeface="+mn-ea"/>
                          <a:cs typeface="+mn-cs"/>
                        </a:rPr>
                        <a:t>3-s-06 </a:t>
                      </a:r>
                      <a:r>
                        <a:rPr lang="zh-TW" altLang="en-US" sz="2800" b="1" kern="1200" dirty="0">
                          <a:solidFill>
                            <a:schemeClr val="tx1"/>
                          </a:solidFill>
                          <a:effectLst/>
                          <a:latin typeface="+mn-lt"/>
                          <a:ea typeface="+mn-ea"/>
                          <a:cs typeface="+mn-cs"/>
                        </a:rPr>
                        <a:t>能透過操作，將簡單圖形切割重組成另一已知簡單圖形</a:t>
                      </a:r>
                      <a:r>
                        <a:rPr lang="en-US" altLang="zh-TW" sz="2800" b="1" kern="1200" dirty="0">
                          <a:solidFill>
                            <a:schemeClr val="tx1"/>
                          </a:solidFill>
                          <a:effectLst/>
                          <a:latin typeface="+mn-lt"/>
                          <a:ea typeface="+mn-ea"/>
                          <a:cs typeface="+mn-cs"/>
                        </a:rPr>
                        <a:t>(S-2-02)</a:t>
                      </a:r>
                      <a:r>
                        <a:rPr lang="zh-TW" altLang="en-US" sz="2800" b="1" kern="1200" dirty="0">
                          <a:solidFill>
                            <a:schemeClr val="tx1"/>
                          </a:solidFill>
                          <a:effectLst/>
                          <a:latin typeface="+mn-lt"/>
                          <a:ea typeface="+mn-ea"/>
                          <a:cs typeface="+mn-cs"/>
                        </a:rPr>
                        <a:t>。</a:t>
                      </a:r>
                      <a:endParaRPr lang="zh-TW" sz="3200" kern="100" dirty="0">
                        <a:solidFill>
                          <a:schemeClr val="tx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solidFill>
                      <a:schemeClr val="accent5">
                        <a:lumMod val="20000"/>
                        <a:lumOff val="80000"/>
                      </a:schemeClr>
                    </a:solid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402800">
                <a:tc>
                  <a:txBody>
                    <a:bodyPr/>
                    <a:lstStyle/>
                    <a:p>
                      <a:pPr algn="ctr">
                        <a:spcAft>
                          <a:spcPts val="0"/>
                        </a:spcAft>
                      </a:pPr>
                      <a:r>
                        <a:rPr lang="zh-TW" sz="2400" kern="100" dirty="0">
                          <a:effectLst/>
                          <a:latin typeface="Times New Roman" panose="02020603050405020304" pitchFamily="18" charset="0"/>
                          <a:cs typeface="Times New Roman" panose="02020603050405020304" pitchFamily="18" charset="0"/>
                        </a:rPr>
                        <a:t>知識向度</a:t>
                      </a:r>
                      <a:endParaRPr lang="zh-TW" sz="2400"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幾何</a:t>
                      </a:r>
                      <a:endParaRPr lang="zh-TW" altLang="zh-TW" sz="2400" b="1"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sz="2400" b="1" kern="100" dirty="0">
                          <a:solidFill>
                            <a:schemeClr val="bg1"/>
                          </a:solidFill>
                          <a:effectLst/>
                          <a:latin typeface="Times New Roman" panose="02020603050405020304" pitchFamily="18" charset="0"/>
                          <a:cs typeface="Times New Roman" panose="02020603050405020304" pitchFamily="18" charset="0"/>
                        </a:rPr>
                        <a:t>認知向度</a:t>
                      </a:r>
                      <a:endParaRPr lang="zh-TW" sz="2400" b="1"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solidFill>
                      <a:schemeClr val="accent1"/>
                    </a:solidFill>
                  </a:tcPr>
                </a:tc>
                <a:tc>
                  <a:txBody>
                    <a:bodyPr/>
                    <a:lstStyle/>
                    <a:p>
                      <a:pPr algn="ctr">
                        <a:spcAft>
                          <a:spcPts val="0"/>
                        </a:spcAft>
                      </a:pPr>
                      <a:r>
                        <a:rPr lang="zh-TW" altLang="en-US" sz="2400" b="1" kern="100" dirty="0">
                          <a:effectLst/>
                          <a:latin typeface="Times New Roman" panose="02020603050405020304" pitchFamily="18" charset="0"/>
                          <a:ea typeface="+mn-ea"/>
                          <a:cs typeface="Times New Roman" panose="02020603050405020304" pitchFamily="18" charset="0"/>
                        </a:rPr>
                        <a:t>解題思考</a:t>
                      </a:r>
                      <a:endParaRPr lang="en-US" altLang="zh-TW" sz="2400" b="1" kern="100" dirty="0">
                        <a:effectLst/>
                        <a:latin typeface="Times New Roman" panose="02020603050405020304" pitchFamily="18" charset="0"/>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bl>
          </a:graphicData>
        </a:graphic>
      </p:graphicFrame>
      <p:pic>
        <p:nvPicPr>
          <p:cNvPr id="8" name="image78.jpeg">
            <a:extLst>
              <a:ext uri="{FF2B5EF4-FFF2-40B4-BE49-F238E27FC236}">
                <a16:creationId xmlns:a16="http://schemas.microsoft.com/office/drawing/2014/main" id="{BEAFB5EE-74BE-4B03-8CC7-78BE943C4F29}"/>
              </a:ext>
            </a:extLst>
          </p:cNvPr>
          <p:cNvPicPr>
            <a:picLocks noChangeAspect="1"/>
          </p:cNvPicPr>
          <p:nvPr/>
        </p:nvPicPr>
        <p:blipFill rotWithShape="1">
          <a:blip r:embed="rId3" cstate="print"/>
          <a:srcRect l="17821" t="11623" r="16677" b="55049"/>
          <a:stretch/>
        </p:blipFill>
        <p:spPr bwMode="auto">
          <a:xfrm>
            <a:off x="6441440" y="1884725"/>
            <a:ext cx="5400000" cy="40688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84836539"/>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r>
              <a:rPr lang="zh-TW" altLang="en-US" dirty="0"/>
              <a:t>數據分析</a:t>
            </a:r>
          </a:p>
        </p:txBody>
      </p:sp>
      <p:graphicFrame>
        <p:nvGraphicFramePr>
          <p:cNvPr id="2" name="表格 1"/>
          <p:cNvGraphicFramePr>
            <a:graphicFrameLocks noGrp="1"/>
          </p:cNvGraphicFramePr>
          <p:nvPr>
            <p:extLst/>
          </p:nvPr>
        </p:nvGraphicFramePr>
        <p:xfrm>
          <a:off x="1542472" y="1997003"/>
          <a:ext cx="8866912" cy="3655650"/>
        </p:xfrm>
        <a:graphic>
          <a:graphicData uri="http://schemas.openxmlformats.org/drawingml/2006/table">
            <a:tbl>
              <a:tblPr firstRow="1" firstCol="1" bandRow="1">
                <a:tableStyleId>{5C22544A-7EE6-4342-B048-85BDC9FD1C3A}</a:tableStyleId>
              </a:tblPr>
              <a:tblGrid>
                <a:gridCol w="2216728">
                  <a:extLst>
                    <a:ext uri="{9D8B030D-6E8A-4147-A177-3AD203B41FA5}">
                      <a16:colId xmlns:a16="http://schemas.microsoft.com/office/drawing/2014/main" val="451349683"/>
                    </a:ext>
                  </a:extLst>
                </a:gridCol>
                <a:gridCol w="2216728">
                  <a:extLst>
                    <a:ext uri="{9D8B030D-6E8A-4147-A177-3AD203B41FA5}">
                      <a16:colId xmlns:a16="http://schemas.microsoft.com/office/drawing/2014/main" val="2879426826"/>
                    </a:ext>
                  </a:extLst>
                </a:gridCol>
                <a:gridCol w="2216728">
                  <a:extLst>
                    <a:ext uri="{9D8B030D-6E8A-4147-A177-3AD203B41FA5}">
                      <a16:colId xmlns:a16="http://schemas.microsoft.com/office/drawing/2014/main" val="2637010843"/>
                    </a:ext>
                  </a:extLst>
                </a:gridCol>
                <a:gridCol w="2216728">
                  <a:extLst>
                    <a:ext uri="{9D8B030D-6E8A-4147-A177-3AD203B41FA5}">
                      <a16:colId xmlns:a16="http://schemas.microsoft.com/office/drawing/2014/main" val="109997160"/>
                    </a:ext>
                  </a:extLst>
                </a:gridCol>
              </a:tblGrid>
              <a:tr h="609275">
                <a:tc rowSpan="2">
                  <a:txBody>
                    <a:bodyPr/>
                    <a:lstStyle/>
                    <a:p>
                      <a:pPr algn="just">
                        <a:spcAft>
                          <a:spcPts val="0"/>
                        </a:spcAft>
                      </a:pPr>
                      <a:r>
                        <a:rPr lang="en-US" sz="2000" kern="100" dirty="0">
                          <a:effectLst/>
                        </a:rPr>
                        <a:t>  </a:t>
                      </a:r>
                      <a:r>
                        <a:rPr lang="en-US" altLang="zh-TW" sz="3600" b="1" kern="100" dirty="0">
                          <a:solidFill>
                            <a:schemeClr val="lt1"/>
                          </a:solidFill>
                          <a:effectLst/>
                          <a:latin typeface="Times New Roman" panose="02020603050405020304" pitchFamily="18" charset="0"/>
                          <a:ea typeface="新細明體" panose="02020500000000000000" pitchFamily="18" charset="-120"/>
                          <a:cs typeface="Times New Roman" panose="02020603050405020304" pitchFamily="18" charset="0"/>
                        </a:rPr>
                        <a:t>23</a:t>
                      </a:r>
                      <a:endParaRPr lang="zh-TW" altLang="en-US" sz="3600" b="1" kern="100" dirty="0">
                        <a:solidFill>
                          <a:schemeClr val="lt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gridSpan="3">
                  <a:txBody>
                    <a:bodyPr/>
                    <a:lstStyle/>
                    <a:p>
                      <a:pPr algn="ctr">
                        <a:spcAft>
                          <a:spcPts val="0"/>
                        </a:spcAft>
                      </a:pPr>
                      <a:r>
                        <a:rPr lang="zh-TW" sz="2000" kern="100" dirty="0">
                          <a:effectLst/>
                        </a:rPr>
                        <a:t>答題反應比率（＊表正確答案）</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935422222"/>
                  </a:ext>
                </a:extLst>
              </a:tr>
              <a:tr h="609275">
                <a:tc vMerge="1">
                  <a:txBody>
                    <a:bodyPr/>
                    <a:lstStyle/>
                    <a:p>
                      <a:endParaRPr lang="zh-TW" altLang="en-US"/>
                    </a:p>
                  </a:txBody>
                  <a:tcPr/>
                </a:tc>
                <a:tc>
                  <a:txBody>
                    <a:bodyPr/>
                    <a:lstStyle/>
                    <a:p>
                      <a:pPr algn="ctr">
                        <a:spcAft>
                          <a:spcPts val="0"/>
                        </a:spcAft>
                      </a:pPr>
                      <a:r>
                        <a:rPr lang="zh-TW" sz="2000" kern="100" dirty="0">
                          <a:effectLst/>
                        </a:rPr>
                        <a:t>整體</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低分組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2000" kern="100">
                          <a:effectLst/>
                        </a:rPr>
                        <a:t>高分組</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847507511"/>
                  </a:ext>
                </a:extLst>
              </a:tr>
              <a:tr h="6092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kern="100" dirty="0">
                          <a:solidFill>
                            <a:srgbClr val="FF0000"/>
                          </a:solidFill>
                          <a:effectLst/>
                        </a:rPr>
                        <a:t>1*</a:t>
                      </a:r>
                    </a:p>
                  </a:txBody>
                  <a:tcPr marL="68580" marR="68580" marT="0" marB="0" anchor="ctr"/>
                </a:tc>
                <a:tc>
                  <a:txBody>
                    <a:bodyPr/>
                    <a:lstStyle/>
                    <a:p>
                      <a:pPr algn="ctr">
                        <a:spcAft>
                          <a:spcPts val="0"/>
                        </a:spcAft>
                      </a:pPr>
                      <a:r>
                        <a:rPr lang="en-US" sz="2000" b="1" kern="100" dirty="0">
                          <a:solidFill>
                            <a:srgbClr val="FF0000"/>
                          </a:solidFill>
                          <a:effectLst/>
                          <a:latin typeface="+mn-lt"/>
                          <a:ea typeface="+mn-ea"/>
                          <a:cs typeface="+mn-cs"/>
                        </a:rPr>
                        <a:t>0.23</a:t>
                      </a:r>
                      <a:endParaRPr lang="zh-TW" altLang="en-US" sz="2000" b="1" kern="100" dirty="0">
                        <a:solidFill>
                          <a:srgbClr val="FF0000"/>
                        </a:solidFill>
                        <a:effectLst/>
                        <a:latin typeface="+mn-lt"/>
                        <a:ea typeface="+mn-ea"/>
                        <a:cs typeface="+mn-cs"/>
                      </a:endParaRPr>
                    </a:p>
                  </a:txBody>
                  <a:tcPr marL="68580" marR="68580" marT="0" marB="0" anchor="ctr"/>
                </a:tc>
                <a:tc>
                  <a:txBody>
                    <a:bodyPr/>
                    <a:lstStyle/>
                    <a:p>
                      <a:pPr algn="ctr">
                        <a:spcAft>
                          <a:spcPts val="0"/>
                        </a:spcAft>
                      </a:pPr>
                      <a:r>
                        <a:rPr lang="en-US" sz="2000" kern="100" dirty="0">
                          <a:effectLst/>
                        </a:rPr>
                        <a:t>0.13</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0.42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055550225"/>
                  </a:ext>
                </a:extLst>
              </a:tr>
              <a:tr h="609275">
                <a:tc>
                  <a:txBody>
                    <a:bodyPr/>
                    <a:lstStyle/>
                    <a:p>
                      <a:pPr algn="ctr">
                        <a:spcAft>
                          <a:spcPts val="0"/>
                        </a:spcAft>
                      </a:pPr>
                      <a:r>
                        <a:rPr lang="en-US" sz="2000" kern="100">
                          <a:effectLst/>
                        </a:rPr>
                        <a:t>2</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0.12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0" kern="100" dirty="0">
                          <a:solidFill>
                            <a:schemeClr val="tx1"/>
                          </a:solidFill>
                          <a:effectLst/>
                        </a:rPr>
                        <a:t>0.15</a:t>
                      </a:r>
                      <a:r>
                        <a:rPr lang="en-US" sz="2000" b="1" kern="100" dirty="0">
                          <a:solidFill>
                            <a:srgbClr val="FFFF00"/>
                          </a:solidFill>
                          <a:effectLst/>
                        </a:rPr>
                        <a:t> </a:t>
                      </a:r>
                      <a:endParaRPr lang="zh-TW" sz="1200" b="1" kern="100" dirty="0">
                        <a:solidFill>
                          <a:srgbClr val="FFFF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0.09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4197649295"/>
                  </a:ext>
                </a:extLst>
              </a:tr>
              <a:tr h="609275">
                <a:tc>
                  <a:txBody>
                    <a:bodyPr/>
                    <a:lstStyle/>
                    <a:p>
                      <a:pPr algn="ctr">
                        <a:spcAft>
                          <a:spcPts val="0"/>
                        </a:spcAft>
                      </a:pPr>
                      <a:r>
                        <a:rPr lang="en-US" sz="2000" kern="100">
                          <a:effectLst/>
                        </a:rPr>
                        <a:t>3</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rPr>
                        <a:t>0.28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1" kern="100" dirty="0">
                          <a:solidFill>
                            <a:srgbClr val="0000FF"/>
                          </a:solidFill>
                          <a:effectLst/>
                          <a:latin typeface="+mn-lt"/>
                          <a:ea typeface="+mn-ea"/>
                          <a:cs typeface="+mn-cs"/>
                        </a:rPr>
                        <a:t>0.32 </a:t>
                      </a:r>
                      <a:endParaRPr lang="zh-TW" altLang="en-US" sz="2000" b="1" kern="100" dirty="0">
                        <a:solidFill>
                          <a:srgbClr val="0000FF"/>
                        </a:solidFill>
                        <a:effectLst/>
                        <a:latin typeface="+mn-lt"/>
                        <a:ea typeface="+mn-ea"/>
                        <a:cs typeface="+mn-cs"/>
                      </a:endParaRPr>
                    </a:p>
                  </a:txBody>
                  <a:tcPr marL="68580" marR="68580" marT="0" marB="0" anchor="ctr"/>
                </a:tc>
                <a:tc>
                  <a:txBody>
                    <a:bodyPr/>
                    <a:lstStyle/>
                    <a:p>
                      <a:pPr algn="ctr">
                        <a:spcAft>
                          <a:spcPts val="0"/>
                        </a:spcAft>
                      </a:pPr>
                      <a:r>
                        <a:rPr lang="en-US" sz="2000" kern="100" dirty="0">
                          <a:effectLst/>
                        </a:rPr>
                        <a:t>0.20</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3864322443"/>
                  </a:ext>
                </a:extLst>
              </a:tr>
              <a:tr h="609275">
                <a:tc>
                  <a:txBody>
                    <a:bodyPr/>
                    <a:lstStyle/>
                    <a:p>
                      <a:pPr algn="ctr">
                        <a:spcAft>
                          <a:spcPts val="0"/>
                        </a:spcAft>
                      </a:pPr>
                      <a:r>
                        <a:rPr lang="en-US" sz="2000" b="0" kern="100" dirty="0">
                          <a:solidFill>
                            <a:schemeClr val="bg1"/>
                          </a:solidFill>
                          <a:effectLst/>
                        </a:rPr>
                        <a:t>4</a:t>
                      </a:r>
                      <a:endParaRPr lang="zh-TW" sz="1200" b="0" kern="100" dirty="0">
                        <a:solidFill>
                          <a:schemeClr val="bg1"/>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0" kern="100" dirty="0">
                          <a:solidFill>
                            <a:schemeClr val="tx1"/>
                          </a:solidFill>
                          <a:effectLst/>
                        </a:rPr>
                        <a:t>0.36</a:t>
                      </a:r>
                      <a:r>
                        <a:rPr lang="en-US" sz="2000" b="1" kern="100" dirty="0">
                          <a:solidFill>
                            <a:srgbClr val="FF0000"/>
                          </a:solidFill>
                          <a:effectLst/>
                        </a:rPr>
                        <a:t> </a:t>
                      </a:r>
                      <a:endParaRPr lang="zh-TW" sz="1200" b="1"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2000" b="1" kern="100" dirty="0">
                          <a:solidFill>
                            <a:srgbClr val="0000FF"/>
                          </a:solidFill>
                          <a:effectLst/>
                          <a:latin typeface="+mn-lt"/>
                          <a:ea typeface="+mn-ea"/>
                          <a:cs typeface="+mn-cs"/>
                        </a:rPr>
                        <a:t>0.38 </a:t>
                      </a:r>
                      <a:endParaRPr lang="zh-TW" altLang="en-US" sz="2000" b="1" kern="100" dirty="0">
                        <a:solidFill>
                          <a:srgbClr val="0000FF"/>
                        </a:solidFill>
                        <a:effectLst/>
                        <a:latin typeface="+mn-lt"/>
                        <a:ea typeface="+mn-ea"/>
                        <a:cs typeface="+mn-cs"/>
                      </a:endParaRPr>
                    </a:p>
                  </a:txBody>
                  <a:tcPr marL="68580" marR="68580" marT="0" marB="0" anchor="ctr"/>
                </a:tc>
                <a:tc>
                  <a:txBody>
                    <a:bodyPr/>
                    <a:lstStyle/>
                    <a:p>
                      <a:pPr algn="ctr">
                        <a:spcAft>
                          <a:spcPts val="0"/>
                        </a:spcAft>
                      </a:pPr>
                      <a:r>
                        <a:rPr lang="en-US" sz="2000" kern="100" dirty="0">
                          <a:effectLst/>
                        </a:rPr>
                        <a:t>0.28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2984977624"/>
                  </a:ext>
                </a:extLst>
              </a:tr>
            </a:tbl>
          </a:graphicData>
        </a:graphic>
      </p:graphicFrame>
    </p:spTree>
    <p:extLst>
      <p:ext uri="{BB962C8B-B14F-4D97-AF65-F5344CB8AC3E}">
        <p14:creationId xmlns:p14="http://schemas.microsoft.com/office/powerpoint/2010/main" val="2983848107"/>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評量目標及學生表現說明</a:t>
            </a:r>
          </a:p>
        </p:txBody>
      </p:sp>
      <p:sp>
        <p:nvSpPr>
          <p:cNvPr id="3" name="內容版面配置區 2"/>
          <p:cNvSpPr>
            <a:spLocks noGrp="1"/>
          </p:cNvSpPr>
          <p:nvPr>
            <p:ph sz="half" idx="1"/>
          </p:nvPr>
        </p:nvSpPr>
        <p:spPr>
          <a:xfrm>
            <a:off x="838200" y="1825625"/>
            <a:ext cx="9121726" cy="1353673"/>
          </a:xfrm>
        </p:spPr>
        <p:txBody>
          <a:bodyPr>
            <a:normAutofit/>
          </a:bodyPr>
          <a:lstStyle/>
          <a:p>
            <a:pPr marL="0" indent="0">
              <a:buNone/>
            </a:pPr>
            <a:r>
              <a:rPr lang="zh-TW" altLang="en-US" dirty="0"/>
              <a:t>評量目標：</a:t>
            </a:r>
            <a:endParaRPr lang="en-US" altLang="zh-TW" dirty="0"/>
          </a:p>
          <a:p>
            <a:pPr>
              <a:lnSpc>
                <a:spcPct val="150000"/>
              </a:lnSpc>
              <a:spcBef>
                <a:spcPts val="0"/>
              </a:spcBef>
            </a:pPr>
            <a:r>
              <a:rPr lang="zh-TW" altLang="en-US" dirty="0">
                <a:latin typeface="標楷體" panose="03000509000000000000" pitchFamily="65" charset="-120"/>
                <a:ea typeface="標楷體" panose="03000509000000000000" pitchFamily="65" charset="-120"/>
              </a:rPr>
              <a:t>能否認知圖形切割後重組其面積不會改變。</a:t>
            </a:r>
            <a:endParaRPr lang="en-US" altLang="zh-TW"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sz="half" idx="2"/>
          </p:nvPr>
        </p:nvSpPr>
        <p:spPr>
          <a:xfrm>
            <a:off x="838200" y="3224088"/>
            <a:ext cx="10317480" cy="4351338"/>
          </a:xfrm>
        </p:spPr>
        <p:txBody>
          <a:bodyPr>
            <a:normAutofit/>
          </a:bodyPr>
          <a:lstStyle/>
          <a:p>
            <a:pPr marL="0" indent="0">
              <a:buNone/>
            </a:pPr>
            <a:r>
              <a:rPr lang="zh-TW" altLang="en-US" dirty="0"/>
              <a:t>學生表現：</a:t>
            </a:r>
            <a:endParaRPr lang="en-US" altLang="zh-TW" dirty="0"/>
          </a:p>
          <a:p>
            <a:r>
              <a:rPr lang="zh-TW" altLang="en-US" dirty="0"/>
              <a:t>本題通過率只有 </a:t>
            </a:r>
            <a:r>
              <a:rPr lang="en-US" altLang="zh-TW" dirty="0"/>
              <a:t>23%</a:t>
            </a:r>
            <a:r>
              <a:rPr lang="zh-TW" altLang="en-US" dirty="0"/>
              <a:t>，鑑別度為 </a:t>
            </a:r>
            <a:r>
              <a:rPr lang="en-US" altLang="zh-TW" dirty="0"/>
              <a:t>0.29</a:t>
            </a:r>
            <a:r>
              <a:rPr lang="zh-TW" altLang="en-US" dirty="0"/>
              <a:t>。</a:t>
            </a:r>
            <a:endParaRPr lang="en-US" altLang="zh-TW" dirty="0"/>
          </a:p>
          <a:p>
            <a:r>
              <a:rPr lang="zh-TW" altLang="en-US" dirty="0"/>
              <a:t> </a:t>
            </a:r>
            <a:r>
              <a:rPr lang="zh-TW" altLang="zh-TW" dirty="0"/>
              <a:t>高：</a:t>
            </a:r>
            <a:r>
              <a:rPr lang="en-US" altLang="zh-TW" dirty="0"/>
              <a:t>42%</a:t>
            </a:r>
            <a:r>
              <a:rPr lang="zh-TW" altLang="en-US" dirty="0"/>
              <a:t>、</a:t>
            </a:r>
            <a:r>
              <a:rPr lang="zh-TW" altLang="zh-TW" dirty="0"/>
              <a:t>低：</a:t>
            </a:r>
            <a:r>
              <a:rPr lang="en-US" altLang="zh-TW" dirty="0"/>
              <a:t>13%</a:t>
            </a:r>
            <a:r>
              <a:rPr lang="zh-TW" altLang="en-US" dirty="0"/>
              <a:t>。</a:t>
            </a:r>
            <a:endParaRPr lang="en-US" altLang="zh-TW" dirty="0"/>
          </a:p>
          <a:p>
            <a:r>
              <a:rPr lang="zh-TW" altLang="en-US" dirty="0"/>
              <a:t>低分組學生中有 </a:t>
            </a:r>
            <a:r>
              <a:rPr lang="en-US" altLang="zh-TW" dirty="0"/>
              <a:t>87%</a:t>
            </a:r>
            <a:r>
              <a:rPr lang="zh-TW" altLang="en-US" dirty="0"/>
              <a:t>對於圖形切割重組面積不變概念有待操作來加強。</a:t>
            </a:r>
          </a:p>
        </p:txBody>
      </p:sp>
    </p:spTree>
    <p:extLst>
      <p:ext uri="{BB962C8B-B14F-4D97-AF65-F5344CB8AC3E}">
        <p14:creationId xmlns:p14="http://schemas.microsoft.com/office/powerpoint/2010/main" val="25905675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作答錯誤分析</a:t>
            </a:r>
          </a:p>
        </p:txBody>
      </p:sp>
      <p:sp>
        <p:nvSpPr>
          <p:cNvPr id="4" name="內容版面配置區 3"/>
          <p:cNvSpPr>
            <a:spLocks noGrp="1"/>
          </p:cNvSpPr>
          <p:nvPr>
            <p:ph sz="half" idx="2"/>
          </p:nvPr>
        </p:nvSpPr>
        <p:spPr>
          <a:xfrm>
            <a:off x="1167618" y="1690688"/>
            <a:ext cx="10186182" cy="4667250"/>
          </a:xfrm>
        </p:spPr>
        <p:txBody>
          <a:bodyPr>
            <a:normAutofit/>
          </a:bodyPr>
          <a:lstStyle/>
          <a:p>
            <a:pPr marL="0" indent="0">
              <a:lnSpc>
                <a:spcPts val="4400"/>
              </a:lnSpc>
              <a:spcBef>
                <a:spcPts val="0"/>
              </a:spcBef>
              <a:buNone/>
            </a:pPr>
            <a:r>
              <a:rPr lang="zh-TW" altLang="en-US" dirty="0"/>
              <a:t>錯誤可能</a:t>
            </a:r>
            <a:r>
              <a:rPr lang="zh-TW" altLang="zh-TW" dirty="0"/>
              <a:t>原因：</a:t>
            </a:r>
          </a:p>
          <a:p>
            <a:pPr lvl="0">
              <a:lnSpc>
                <a:spcPts val="4400"/>
              </a:lnSpc>
              <a:spcBef>
                <a:spcPts val="0"/>
              </a:spcBef>
            </a:pPr>
            <a:r>
              <a:rPr lang="zh-TW" altLang="en-US" dirty="0"/>
              <a:t>選② ③ ：只要面積相等，都可能透過將原圖多次切割拼成。本題只能依據面積是否相等判斷不可能拼出的圖形，選擇②應是點數錯誤。</a:t>
            </a:r>
          </a:p>
          <a:p>
            <a:pPr lvl="0">
              <a:lnSpc>
                <a:spcPts val="4400"/>
              </a:lnSpc>
              <a:spcBef>
                <a:spcPts val="0"/>
              </a:spcBef>
            </a:pPr>
            <a:r>
              <a:rPr lang="zh-TW" altLang="en-US" dirty="0"/>
              <a:t>選④：除上述原因外，或是沒有發現圖示丁是將原圖沿著對角線切割後重組的結果，面積和原圖相同。</a:t>
            </a:r>
            <a:endParaRPr lang="en-US" altLang="zh-TW" dirty="0"/>
          </a:p>
          <a:p>
            <a:pPr lvl="0">
              <a:lnSpc>
                <a:spcPts val="4400"/>
              </a:lnSpc>
              <a:spcBef>
                <a:spcPts val="0"/>
              </a:spcBef>
            </a:pPr>
            <a:r>
              <a:rPr lang="zh-TW" altLang="en-US" dirty="0"/>
              <a:t>綜整以上除了面積點數錯誤外，可能在切割重組面積不變的概念尚待加強。</a:t>
            </a:r>
          </a:p>
          <a:p>
            <a:pPr marL="0" indent="0">
              <a:buNone/>
            </a:pPr>
            <a:endParaRPr lang="zh-TW" altLang="en-US" dirty="0"/>
          </a:p>
        </p:txBody>
      </p:sp>
    </p:spTree>
    <p:extLst>
      <p:ext uri="{BB962C8B-B14F-4D97-AF65-F5344CB8AC3E}">
        <p14:creationId xmlns:p14="http://schemas.microsoft.com/office/powerpoint/2010/main" val="27936213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教學建議</a:t>
            </a:r>
          </a:p>
        </p:txBody>
      </p:sp>
      <p:sp>
        <p:nvSpPr>
          <p:cNvPr id="3" name="內容版面配置區 2"/>
          <p:cNvSpPr>
            <a:spLocks noGrp="1"/>
          </p:cNvSpPr>
          <p:nvPr>
            <p:ph idx="1"/>
          </p:nvPr>
        </p:nvSpPr>
        <p:spPr>
          <a:xfrm>
            <a:off x="838200" y="1825625"/>
            <a:ext cx="10515600" cy="4667250"/>
          </a:xfrm>
        </p:spPr>
        <p:txBody>
          <a:bodyPr>
            <a:normAutofit/>
          </a:bodyPr>
          <a:lstStyle/>
          <a:p>
            <a:pPr lvl="0">
              <a:lnSpc>
                <a:spcPts val="4400"/>
              </a:lnSpc>
              <a:spcBef>
                <a:spcPts val="0"/>
              </a:spcBef>
            </a:pPr>
            <a:r>
              <a:rPr lang="zh-TW" altLang="en-US" dirty="0"/>
              <a:t>學生應該已經能依給定圖示將簡單圖形作平面舖設；也應該已經能透過疊合判斷兩個圖形是否全等。</a:t>
            </a:r>
          </a:p>
          <a:p>
            <a:pPr lvl="0">
              <a:lnSpc>
                <a:spcPts val="4400"/>
              </a:lnSpc>
              <a:spcBef>
                <a:spcPts val="0"/>
              </a:spcBef>
            </a:pPr>
            <a:r>
              <a:rPr lang="zh-TW" altLang="en-US" dirty="0"/>
              <a:t>教師可以提供學生以</a:t>
            </a:r>
            <a:r>
              <a:rPr lang="zh-TW" altLang="en-US" dirty="0">
                <a:solidFill>
                  <a:srgbClr val="FF0000"/>
                </a:solidFill>
              </a:rPr>
              <a:t>「</a:t>
            </a:r>
            <a:r>
              <a:rPr lang="en-US" altLang="zh-TW" dirty="0">
                <a:solidFill>
                  <a:srgbClr val="FF0000"/>
                </a:solidFill>
              </a:rPr>
              <a:t>1 </a:t>
            </a:r>
            <a:r>
              <a:rPr lang="zh-TW" altLang="en-US" dirty="0">
                <a:solidFill>
                  <a:srgbClr val="FF0000"/>
                </a:solidFill>
              </a:rPr>
              <a:t>平方公分」</a:t>
            </a:r>
            <a:r>
              <a:rPr lang="zh-TW" altLang="en-US" dirty="0"/>
              <a:t>為單位的實測或平面拼組活動，或是讓</a:t>
            </a:r>
            <a:r>
              <a:rPr lang="zh-TW" altLang="en-US" dirty="0">
                <a:solidFill>
                  <a:srgbClr val="FF0000"/>
                </a:solidFill>
              </a:rPr>
              <a:t>學生在方格紙上塗滿指定面積的封閉圖形</a:t>
            </a:r>
            <a:r>
              <a:rPr lang="zh-TW" altLang="en-US" dirty="0"/>
              <a:t>，從</a:t>
            </a:r>
            <a:r>
              <a:rPr lang="zh-TW" altLang="en-US" dirty="0">
                <a:solidFill>
                  <a:srgbClr val="FF0000"/>
                </a:solidFill>
              </a:rPr>
              <a:t>「等積異形」</a:t>
            </a:r>
            <a:r>
              <a:rPr lang="zh-TW" altLang="en-US" dirty="0"/>
              <a:t>的操作中強化圖形切割重組後面積不變的認知。</a:t>
            </a:r>
          </a:p>
          <a:p>
            <a:pPr lvl="0">
              <a:lnSpc>
                <a:spcPts val="4400"/>
              </a:lnSpc>
              <a:spcBef>
                <a:spcPts val="0"/>
              </a:spcBef>
            </a:pPr>
            <a:r>
              <a:rPr lang="zh-TW" altLang="en-US" dirty="0"/>
              <a:t>結合藝術人文領域課程，教師可以鼓勵學生創作和試驗，嘗試運用多元的圖形作為數學和美勞的綜合活動。</a:t>
            </a:r>
          </a:p>
        </p:txBody>
      </p:sp>
    </p:spTree>
    <p:extLst>
      <p:ext uri="{BB962C8B-B14F-4D97-AF65-F5344CB8AC3E}">
        <p14:creationId xmlns:p14="http://schemas.microsoft.com/office/powerpoint/2010/main" val="23600761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內容版面配置區 3" descr="15+ Lovely and Cute Wallpapers - Style Aren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9788" y="4451701"/>
            <a:ext cx="11276012" cy="2406299"/>
          </a:xfrm>
          <a:prstGeom prst="rect">
            <a:avLst/>
          </a:prstGeom>
        </p:spPr>
      </p:pic>
      <p:sp>
        <p:nvSpPr>
          <p:cNvPr id="2" name="標題 1"/>
          <p:cNvSpPr>
            <a:spLocks noGrp="1"/>
          </p:cNvSpPr>
          <p:nvPr>
            <p:ph type="title"/>
          </p:nvPr>
        </p:nvSpPr>
        <p:spPr>
          <a:xfrm>
            <a:off x="1033031" y="1963016"/>
            <a:ext cx="10515600" cy="1325563"/>
          </a:xfrm>
        </p:spPr>
        <p:txBody>
          <a:bodyPr>
            <a:normAutofit fontScale="90000"/>
          </a:bodyPr>
          <a:lstStyle/>
          <a:p>
            <a:br>
              <a:rPr lang="en-US" altLang="zh-TW" dirty="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rPr>
              <a:t>二年級</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希望達到</a:t>
            </a: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直接</a:t>
            </a:r>
            <a:r>
              <a:rPr lang="zh-TW" altLang="en-US" dirty="0">
                <a:latin typeface="微軟正黑體" panose="020B0604030504040204" pitchFamily="34" charset="-120"/>
                <a:ea typeface="微軟正黑體" panose="020B0604030504040204" pitchFamily="34" charset="-120"/>
              </a:rPr>
              <a:t>解題</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希望達到</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解題成功經驗</a:t>
            </a: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endParaRPr lang="zh-TW" altLang="en-US" dirty="0">
              <a:latin typeface="微軟正黑體" panose="020B0604030504040204" pitchFamily="34" charset="-120"/>
              <a:ea typeface="微軟正黑體" panose="020B0604030504040204" pitchFamily="34" charset="-120"/>
            </a:endParaRPr>
          </a:p>
        </p:txBody>
      </p:sp>
      <p:sp>
        <p:nvSpPr>
          <p:cNvPr id="7" name="標題 1"/>
          <p:cNvSpPr txBox="1">
            <a:spLocks/>
          </p:cNvSpPr>
          <p:nvPr/>
        </p:nvSpPr>
        <p:spPr>
          <a:xfrm>
            <a:off x="749182" y="2964873"/>
            <a:ext cx="11008710" cy="3029527"/>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127000" algn="l" defTabSz="914400" rtl="0" eaLnBrk="1" fontAlgn="auto" latinLnBrk="0" hangingPunct="1">
              <a:lnSpc>
                <a:spcPct val="90000"/>
              </a:lnSpc>
              <a:spcBef>
                <a:spcPct val="0"/>
              </a:spcBef>
              <a:spcAft>
                <a:spcPts val="0"/>
              </a:spcAft>
              <a:buClrTx/>
              <a:buSzTx/>
              <a:buFontTx/>
              <a:buNone/>
              <a:tabLst/>
              <a:defRPr/>
            </a:pPr>
            <a:r>
              <a:rPr kumimoji="0" lang="zh-TW" altLang="zh-TW" sz="7600" b="0" i="1"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j-cs"/>
              </a:rPr>
              <a:t>加</a:t>
            </a:r>
            <a:r>
              <a:rPr kumimoji="0" lang="zh-TW" altLang="zh-TW" sz="7600" b="0" i="1"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j-cs"/>
              </a:rPr>
              <a:t>、</a:t>
            </a:r>
            <a:r>
              <a:rPr kumimoji="0" lang="zh-TW" altLang="zh-TW" sz="7600" b="0" i="1"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j-cs"/>
              </a:rPr>
              <a:t>減兩步驟問題。</a:t>
            </a:r>
            <a:endParaRPr kumimoji="0" lang="zh-TW" altLang="zh-TW" sz="7600" b="0" i="1"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zh-TW" altLang="zh-TW" sz="7600" b="0" i="1" u="dbl"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rPr>
              <a:t>加</a:t>
            </a:r>
            <a:r>
              <a:rPr kumimoji="0" lang="zh-TW" altLang="zh-TW" sz="7600" b="0" i="1" u="dbl" strike="noStrike" kern="1200" cap="none" spc="0" normalizeH="0" baseline="0" noProof="0" dirty="0">
                <a:ln>
                  <a:noFill/>
                </a:ln>
                <a:solidFill>
                  <a:prstClr val="black"/>
                </a:solidFill>
                <a:effectLst/>
                <a:uLnTx/>
                <a:uFillTx/>
                <a:latin typeface="Calibri Light" panose="020F0302020204030204"/>
                <a:ea typeface="新細明體" panose="02020500000000000000" pitchFamily="18" charset="-120"/>
                <a:cs typeface="Times New Roman" panose="02020603050405020304" pitchFamily="18" charset="0"/>
              </a:rPr>
              <a:t>、</a:t>
            </a:r>
            <a:r>
              <a:rPr kumimoji="0" lang="zh-TW" altLang="zh-TW" sz="7600" b="0" i="1" u="dbl"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rPr>
              <a:t>減</a:t>
            </a:r>
            <a:r>
              <a:rPr kumimoji="0" lang="zh-TW" altLang="zh-TW" sz="7600" b="0" i="1" u="none"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rPr>
              <a:t>，</a:t>
            </a:r>
            <a:r>
              <a:rPr kumimoji="0" lang="zh-TW" altLang="zh-TW" sz="7600" b="0" i="1" u="dbl"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rPr>
              <a:t>乘</a:t>
            </a:r>
            <a:r>
              <a:rPr kumimoji="0" lang="zh-TW" altLang="zh-TW" sz="7600" b="0" i="1" u="none"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rPr>
              <a:t>兩步驟問題。</a:t>
            </a:r>
            <a:endParaRPr kumimoji="0" lang="en-US" altLang="zh-TW" sz="7600" b="0" i="1" u="none"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altLang="zh-TW" sz="7600" b="1" i="1" u="none" strike="noStrike" kern="1200" cap="none" spc="0" normalizeH="0" baseline="0" noProof="0" dirty="0">
              <a:ln>
                <a:noFill/>
              </a:ln>
              <a:solidFill>
                <a:srgbClr val="7030A0"/>
              </a:solidFill>
              <a:effectLst/>
              <a:uLnTx/>
              <a:uFillTx/>
              <a:latin typeface="標楷體" panose="03000509000000000000" pitchFamily="65" charset="-120"/>
              <a:ea typeface="標楷體" panose="03000509000000000000" pitchFamily="65" charset="-120"/>
              <a:cs typeface="Times New Roman" panose="02020603050405020304" pitchFamily="18" charset="0"/>
              <a:sym typeface="Wingdings" panose="05000000000000000000" pitchFamily="2" charset="2"/>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zh-TW" altLang="zh-TW" sz="7600" b="0" i="1" u="none" strike="noStrike" kern="100" cap="none" spc="0" normalizeH="0" baseline="0" noProof="0" dirty="0">
                <a:ln>
                  <a:noFill/>
                </a:ln>
                <a:solidFill>
                  <a:srgbClr val="00B050"/>
                </a:solidFill>
                <a:effectLst/>
                <a:uLnTx/>
                <a:uFillTx/>
                <a:latin typeface="Times New Roman" panose="02020603050405020304" pitchFamily="18" charset="0"/>
                <a:ea typeface="標楷體" panose="03000509000000000000" pitchFamily="65" charset="-120"/>
                <a:cs typeface="+mj-cs"/>
              </a:rPr>
              <a:t>（不含併式）</a:t>
            </a:r>
            <a:endParaRPr kumimoji="0" lang="zh-TW" altLang="zh-TW" sz="7600" b="0" i="1"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br>
              <a:rPr kumimoji="0" lang="en-US" altLang="zh-TW" sz="4900" b="1" i="0" u="none" strike="noStrike" kern="1200" cap="none" spc="0" normalizeH="0" baseline="0" noProof="0" dirty="0">
                <a:ln>
                  <a:noFill/>
                </a:ln>
                <a:solidFill>
                  <a:srgbClr val="7030A0"/>
                </a:solidFill>
                <a:effectLst/>
                <a:uLnTx/>
                <a:uFillTx/>
                <a:latin typeface="微軟正黑體" panose="020B0604030504040204" pitchFamily="34" charset="-120"/>
                <a:ea typeface="微軟正黑體" panose="020B0604030504040204" pitchFamily="34" charset="-120"/>
                <a:cs typeface="+mj-cs"/>
                <a:sym typeface="Wingdings" panose="05000000000000000000" pitchFamily="2" charset="2"/>
              </a:rPr>
            </a:br>
            <a:br>
              <a:rPr kumimoji="0" lang="en-US" altLang="zh-TW"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rPr>
            </a:br>
            <a:endParaRPr kumimoji="0" lang="zh-TW" altLang="en-US"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Tree>
    <p:extLst>
      <p:ext uri="{BB962C8B-B14F-4D97-AF65-F5344CB8AC3E}">
        <p14:creationId xmlns:p14="http://schemas.microsoft.com/office/powerpoint/2010/main" val="1632026353"/>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內容版面配置區 3" descr="15+ Lovely and Cute Wallpapers - Style Aren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9788" y="4451701"/>
            <a:ext cx="11276012" cy="2406299"/>
          </a:xfrm>
          <a:prstGeom prst="rect">
            <a:avLst/>
          </a:prstGeom>
        </p:spPr>
      </p:pic>
      <p:sp>
        <p:nvSpPr>
          <p:cNvPr id="2" name="標題 1"/>
          <p:cNvSpPr>
            <a:spLocks noGrp="1"/>
          </p:cNvSpPr>
          <p:nvPr>
            <p:ph type="title"/>
          </p:nvPr>
        </p:nvSpPr>
        <p:spPr>
          <a:xfrm>
            <a:off x="1033031" y="1963016"/>
            <a:ext cx="10515600" cy="1325563"/>
          </a:xfrm>
        </p:spPr>
        <p:txBody>
          <a:bodyPr>
            <a:normAutofit fontScale="90000"/>
          </a:bodyPr>
          <a:lstStyle/>
          <a:p>
            <a:br>
              <a:rPr lang="en-US" altLang="zh-TW" dirty="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rPr>
              <a:t>三年級</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希望達到</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endParaRPr lang="zh-TW" altLang="en-US" dirty="0">
              <a:latin typeface="微軟正黑體" panose="020B0604030504040204" pitchFamily="34" charset="-120"/>
              <a:ea typeface="微軟正黑體" panose="020B0604030504040204" pitchFamily="34" charset="-120"/>
            </a:endParaRPr>
          </a:p>
        </p:txBody>
      </p:sp>
      <p:sp>
        <p:nvSpPr>
          <p:cNvPr id="4" name="標題 1"/>
          <p:cNvSpPr txBox="1">
            <a:spLocks/>
          </p:cNvSpPr>
          <p:nvPr/>
        </p:nvSpPr>
        <p:spPr>
          <a:xfrm>
            <a:off x="749182" y="2955636"/>
            <a:ext cx="11442818" cy="35467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127000" algn="l" defTabSz="914400" rtl="0" eaLnBrk="1" fontAlgn="auto" latinLnBrk="0" hangingPunct="1">
              <a:lnSpc>
                <a:spcPct val="90000"/>
              </a:lnSpc>
              <a:spcBef>
                <a:spcPct val="0"/>
              </a:spcBef>
              <a:spcAft>
                <a:spcPts val="0"/>
              </a:spcAft>
              <a:buClrTx/>
              <a:buSzTx/>
              <a:buFontTx/>
              <a:buNone/>
              <a:tabLst/>
              <a:defRPr/>
            </a:pPr>
            <a:r>
              <a:rPr kumimoji="0" lang="zh-TW" altLang="zh-TW" sz="4000" b="0" i="1" u="dbl"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j-cs"/>
              </a:rPr>
              <a:t>加</a:t>
            </a:r>
            <a:r>
              <a:rPr kumimoji="0" lang="zh-TW" altLang="zh-TW" sz="4000" b="0" i="1" u="dbl"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j-cs"/>
              </a:rPr>
              <a:t>、</a:t>
            </a:r>
            <a:r>
              <a:rPr kumimoji="0" lang="zh-TW" altLang="zh-TW" sz="4000" b="0" i="1" u="dbl"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j-cs"/>
              </a:rPr>
              <a:t>減</a:t>
            </a:r>
            <a:r>
              <a:rPr kumimoji="0" lang="zh-TW" altLang="zh-TW" sz="4000" b="0" i="1"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j-cs"/>
              </a:rPr>
              <a:t>，</a:t>
            </a:r>
            <a:r>
              <a:rPr kumimoji="0" lang="zh-TW" altLang="zh-TW" sz="4000" b="0" i="1" u="dbl"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j-cs"/>
              </a:rPr>
              <a:t>除</a:t>
            </a:r>
            <a:r>
              <a:rPr kumimoji="0" lang="zh-TW" altLang="zh-TW" sz="4000" b="0" i="1"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j-cs"/>
              </a:rPr>
              <a:t>兩步驟問題。</a:t>
            </a:r>
            <a:endParaRPr kumimoji="0" lang="zh-TW" altLang="zh-TW" sz="4000" b="0" i="1"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zh-TW" altLang="zh-TW" sz="4000" b="0" i="1" u="none"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rPr>
              <a:t>連乘兩步驟問題。</a:t>
            </a:r>
            <a:endParaRPr kumimoji="0" lang="en-US" altLang="zh-TW" sz="4000" b="0" i="1" u="none"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zh-TW" altLang="zh-TW" sz="4000" b="0" i="1" u="none" strike="noStrike" kern="100" cap="none" spc="0" normalizeH="0" baseline="0" noProof="0" dirty="0">
                <a:ln>
                  <a:noFill/>
                </a:ln>
                <a:solidFill>
                  <a:srgbClr val="00B050"/>
                </a:solidFill>
                <a:effectLst/>
                <a:uLnTx/>
                <a:uFillTx/>
                <a:latin typeface="Times New Roman" panose="02020603050405020304" pitchFamily="18" charset="0"/>
                <a:ea typeface="標楷體" panose="03000509000000000000" pitchFamily="65" charset="-120"/>
                <a:cs typeface="+mj-cs"/>
              </a:rPr>
              <a:t>（不含併式）</a:t>
            </a:r>
            <a:endParaRPr kumimoji="0" lang="zh-TW" altLang="zh-TW" sz="4000" b="0" i="1"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br>
              <a:rPr kumimoji="0" lang="en-US" altLang="zh-TW" sz="4900" b="1" i="0" u="none" strike="noStrike" kern="1200" cap="none" spc="0" normalizeH="0" baseline="0" noProof="0" dirty="0">
                <a:ln>
                  <a:noFill/>
                </a:ln>
                <a:solidFill>
                  <a:srgbClr val="7030A0"/>
                </a:solidFill>
                <a:effectLst/>
                <a:uLnTx/>
                <a:uFillTx/>
                <a:latin typeface="微軟正黑體" panose="020B0604030504040204" pitchFamily="34" charset="-120"/>
                <a:ea typeface="微軟正黑體" panose="020B0604030504040204" pitchFamily="34" charset="-120"/>
                <a:cs typeface="+mj-cs"/>
                <a:sym typeface="Wingdings" panose="05000000000000000000" pitchFamily="2" charset="2"/>
              </a:rPr>
            </a:br>
            <a:br>
              <a:rPr kumimoji="0" lang="en-US" altLang="zh-TW"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rPr>
            </a:br>
            <a:endParaRPr kumimoji="0" lang="zh-TW" altLang="en-US"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Tree>
    <p:extLst>
      <p:ext uri="{BB962C8B-B14F-4D97-AF65-F5344CB8AC3E}">
        <p14:creationId xmlns:p14="http://schemas.microsoft.com/office/powerpoint/2010/main" val="700325910"/>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內容版面配置區 3" descr="15+ Lovely and Cute Wallpapers - Style Aren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9788" y="4451701"/>
            <a:ext cx="11276012" cy="2406299"/>
          </a:xfrm>
          <a:prstGeom prst="rect">
            <a:avLst/>
          </a:prstGeom>
        </p:spPr>
      </p:pic>
      <p:sp>
        <p:nvSpPr>
          <p:cNvPr id="2" name="標題 1"/>
          <p:cNvSpPr>
            <a:spLocks noGrp="1"/>
          </p:cNvSpPr>
          <p:nvPr>
            <p:ph type="title"/>
          </p:nvPr>
        </p:nvSpPr>
        <p:spPr>
          <a:xfrm>
            <a:off x="1033031" y="1963016"/>
            <a:ext cx="10515600" cy="1325563"/>
          </a:xfrm>
        </p:spPr>
        <p:txBody>
          <a:bodyPr>
            <a:normAutofit fontScale="90000"/>
          </a:bodyPr>
          <a:lstStyle/>
          <a:p>
            <a:br>
              <a:rPr lang="en-US" altLang="zh-TW" dirty="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rPr>
              <a:t>四年級</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希望達到</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希望達到</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不會併式</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會併式</a:t>
            </a:r>
            <a:br>
              <a:rPr lang="en-US" altLang="zh-TW" dirty="0">
                <a:latin typeface="微軟正黑體" panose="020B0604030504040204" pitchFamily="34" charset="-120"/>
                <a:ea typeface="微軟正黑體" panose="020B0604030504040204" pitchFamily="34" charset="-120"/>
                <a:sym typeface="Wingdings" panose="05000000000000000000" pitchFamily="2" charset="2"/>
              </a:rPr>
            </a:br>
            <a:br>
              <a:rPr lang="en-US" altLang="zh-TW" dirty="0">
                <a:latin typeface="微軟正黑體" panose="020B0604030504040204" pitchFamily="34" charset="-120"/>
                <a:ea typeface="微軟正黑體" panose="020B0604030504040204" pitchFamily="34" charset="-120"/>
                <a:sym typeface="Wingdings" panose="05000000000000000000" pitchFamily="2" charset="2"/>
              </a:rPr>
            </a:b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目的</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要知道列式怎麼列，這是要為國中鋪路</a:t>
            </a: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endParaRPr lang="zh-TW" altLang="en-US" dirty="0">
              <a:latin typeface="微軟正黑體" panose="020B0604030504040204" pitchFamily="34" charset="-120"/>
              <a:ea typeface="微軟正黑體" panose="020B0604030504040204" pitchFamily="34" charset="-120"/>
            </a:endParaRPr>
          </a:p>
        </p:txBody>
      </p:sp>
      <p:sp>
        <p:nvSpPr>
          <p:cNvPr id="4" name="標題 1"/>
          <p:cNvSpPr txBox="1">
            <a:spLocks/>
          </p:cNvSpPr>
          <p:nvPr/>
        </p:nvSpPr>
        <p:spPr>
          <a:xfrm>
            <a:off x="1078069" y="3703781"/>
            <a:ext cx="10799449" cy="2807854"/>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zh-TW" altLang="zh-TW" sz="4000" b="0" i="1" u="none"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rPr>
              <a:t>乘，除兩步驟問題。</a:t>
            </a:r>
            <a:r>
              <a:rPr kumimoji="0" lang="zh-TW" altLang="zh-TW" sz="4000" b="0" i="1" u="none" strike="noStrike" kern="100" cap="none" spc="0" normalizeH="0" baseline="0" noProof="0" dirty="0">
                <a:ln>
                  <a:noFill/>
                </a:ln>
                <a:solidFill>
                  <a:srgbClr val="00B050"/>
                </a:solidFill>
                <a:effectLst/>
                <a:uLnTx/>
                <a:uFillTx/>
                <a:latin typeface="Times New Roman" panose="02020603050405020304" pitchFamily="18" charset="0"/>
                <a:ea typeface="標楷體" panose="03000509000000000000" pitchFamily="65" charset="-120"/>
                <a:cs typeface="+mj-cs"/>
              </a:rPr>
              <a:t>（不含併式）</a:t>
            </a:r>
            <a:endParaRPr kumimoji="0" lang="zh-TW" altLang="zh-TW" sz="4000" b="0" i="1"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altLang="zh-TW" sz="4000" b="0" i="1" u="none"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zh-TW" altLang="zh-TW" sz="4000" b="0" i="1" u="none"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rPr>
              <a:t>兩步驟問題併式</a:t>
            </a:r>
          </a:p>
          <a:p>
            <a:pPr marL="0" marR="0" lvl="0" indent="0" algn="l" defTabSz="914400" rtl="0" eaLnBrk="1" fontAlgn="auto" latinLnBrk="0" hangingPunct="1">
              <a:lnSpc>
                <a:spcPct val="90000"/>
              </a:lnSpc>
              <a:spcBef>
                <a:spcPct val="0"/>
              </a:spcBef>
              <a:spcAft>
                <a:spcPts val="0"/>
              </a:spcAft>
              <a:buClrTx/>
              <a:buSzTx/>
              <a:buFontTx/>
              <a:buNone/>
              <a:tabLst/>
              <a:defRPr/>
            </a:pPr>
            <a:br>
              <a:rPr kumimoji="0" lang="en-US" altLang="zh-TW" sz="4000" b="0" i="1" u="none" strike="noStrike" kern="1200" cap="none" spc="0" normalizeH="0" baseline="0" noProof="0" dirty="0">
                <a:ln>
                  <a:noFill/>
                </a:ln>
                <a:solidFill>
                  <a:prstClr val="black"/>
                </a:solidFill>
                <a:effectLst/>
                <a:uLnTx/>
                <a:uFillTx/>
                <a:latin typeface="Calibri Light" panose="020F0302020204030204"/>
                <a:ea typeface="標楷體" panose="03000509000000000000" pitchFamily="65" charset="-120"/>
                <a:cs typeface="Times New Roman" panose="02020603050405020304" pitchFamily="18" charset="0"/>
                <a:sym typeface="Wingdings" panose="05000000000000000000" pitchFamily="2" charset="2"/>
              </a:rPr>
            </a:br>
            <a:br>
              <a:rPr kumimoji="0" lang="en-US" altLang="zh-TW"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rPr>
            </a:br>
            <a:endParaRPr kumimoji="0" lang="zh-TW" altLang="en-US"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Tree>
    <p:extLst>
      <p:ext uri="{BB962C8B-B14F-4D97-AF65-F5344CB8AC3E}">
        <p14:creationId xmlns:p14="http://schemas.microsoft.com/office/powerpoint/2010/main" val="216765196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內容版面配置區 3" descr="15+ Lovely and Cute Wallpapers - Style Aren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9788" y="4451701"/>
            <a:ext cx="11276012" cy="2406299"/>
          </a:xfrm>
          <a:prstGeom prst="rect">
            <a:avLst/>
          </a:prstGeom>
        </p:spPr>
      </p:pic>
      <p:sp>
        <p:nvSpPr>
          <p:cNvPr id="2" name="標題 1"/>
          <p:cNvSpPr>
            <a:spLocks noGrp="1"/>
          </p:cNvSpPr>
          <p:nvPr>
            <p:ph type="title"/>
          </p:nvPr>
        </p:nvSpPr>
        <p:spPr>
          <a:xfrm>
            <a:off x="1033031" y="1963016"/>
            <a:ext cx="10515600" cy="1325563"/>
          </a:xfrm>
        </p:spPr>
        <p:txBody>
          <a:bodyPr>
            <a:normAutofit fontScale="90000"/>
          </a:bodyPr>
          <a:lstStyle/>
          <a:p>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rPr>
              <a:t>五年級</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希望達到</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希望達到</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題目</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直接列式</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解題</a:t>
            </a:r>
            <a:br>
              <a:rPr lang="en-US" altLang="zh-TW" dirty="0">
                <a:latin typeface="微軟正黑體" panose="020B0604030504040204" pitchFamily="34" charset="-120"/>
                <a:ea typeface="微軟正黑體" panose="020B0604030504040204" pitchFamily="34" charset="-120"/>
                <a:sym typeface="Wingdings" panose="05000000000000000000" pitchFamily="2" charset="2"/>
              </a:rPr>
            </a:br>
            <a:r>
              <a:rPr lang="zh-TW" altLang="en-US" i="1" u="sng" dirty="0">
                <a:latin typeface="微軟正黑體" panose="020B0604030504040204" pitchFamily="34" charset="-120"/>
                <a:ea typeface="微軟正黑體" panose="020B0604030504040204" pitchFamily="34" charset="-120"/>
                <a:sym typeface="Wingdings" panose="05000000000000000000" pitchFamily="2" charset="2"/>
              </a:rPr>
              <a:t>三步驟問題解題及併式</a:t>
            </a:r>
            <a:br>
              <a:rPr lang="en-US" altLang="zh-TW" i="1" u="sng" dirty="0">
                <a:latin typeface="微軟正黑體" panose="020B0604030504040204" pitchFamily="34" charset="-120"/>
                <a:ea typeface="微軟正黑體" panose="020B0604030504040204" pitchFamily="34" charset="-120"/>
                <a:sym typeface="Wingdings" panose="05000000000000000000" pitchFamily="2" charset="2"/>
              </a:rPr>
            </a:br>
            <a:br>
              <a:rPr lang="en-US" altLang="zh-TW" dirty="0">
                <a:latin typeface="微軟正黑體" panose="020B0604030504040204" pitchFamily="34" charset="-120"/>
                <a:ea typeface="微軟正黑體" panose="020B0604030504040204" pitchFamily="34" charset="-120"/>
                <a:sym typeface="Wingdings" panose="05000000000000000000" pitchFamily="2" charset="2"/>
              </a:rPr>
            </a:br>
            <a:r>
              <a:rPr lang="zh-TW" altLang="en-US" dirty="0">
                <a:latin typeface="微軟正黑體" panose="020B0604030504040204" pitchFamily="34" charset="-120"/>
                <a:ea typeface="微軟正黑體" panose="020B0604030504040204" pitchFamily="34" charset="-120"/>
              </a:rPr>
              <a:t>六年級</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r>
              <a:rPr lang="zh-TW" altLang="en-US" dirty="0">
                <a:latin typeface="微軟正黑體" panose="020B0604030504040204" pitchFamily="34" charset="-120"/>
                <a:ea typeface="微軟正黑體" panose="020B0604030504040204" pitchFamily="34" charset="-120"/>
                <a:sym typeface="Wingdings" panose="05000000000000000000" pitchFamily="2" charset="2"/>
              </a:rPr>
              <a:t>希望達到</a:t>
            </a:r>
            <a:r>
              <a:rPr lang="en-US" altLang="zh-TW" dirty="0">
                <a:latin typeface="微軟正黑體" panose="020B0604030504040204" pitchFamily="34" charset="-120"/>
                <a:ea typeface="微軟正黑體" panose="020B0604030504040204" pitchFamily="34" charset="-120"/>
                <a:sym typeface="Wingdings" panose="05000000000000000000" pitchFamily="2" charset="2"/>
              </a:rPr>
              <a:t>……</a:t>
            </a: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sym typeface="Wingdings" panose="05000000000000000000" pitchFamily="2" charset="2"/>
              </a:rPr>
            </a:br>
            <a:r>
              <a:rPr lang="zh-TW" altLang="en-US" dirty="0">
                <a:latin typeface="微軟正黑體" panose="020B0604030504040204" pitchFamily="34" charset="-120"/>
                <a:ea typeface="微軟正黑體" panose="020B0604030504040204" pitchFamily="34" charset="-120"/>
              </a:rPr>
              <a:t>六年級</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增加分數小數的素材</a:t>
            </a:r>
            <a:br>
              <a:rPr lang="en-US" altLang="zh-TW" dirty="0">
                <a:latin typeface="微軟正黑體" panose="020B0604030504040204" pitchFamily="34" charset="-120"/>
                <a:ea typeface="微軟正黑體" panose="020B0604030504040204" pitchFamily="34" charset="-120"/>
              </a:rPr>
            </a:br>
            <a:r>
              <a:rPr lang="zh-TW" altLang="en-US" i="1" u="sng" dirty="0">
                <a:latin typeface="微軟正黑體" panose="020B0604030504040204" pitchFamily="34" charset="-120"/>
                <a:ea typeface="微軟正黑體" panose="020B0604030504040204" pitchFamily="34" charset="-120"/>
              </a:rPr>
              <a:t>分數及小數兩</a:t>
            </a:r>
            <a:r>
              <a:rPr lang="en-US" altLang="zh-TW" i="1" u="sng" dirty="0">
                <a:latin typeface="微軟正黑體" panose="020B0604030504040204" pitchFamily="34" charset="-120"/>
                <a:ea typeface="微軟正黑體" panose="020B0604030504040204" pitchFamily="34" charset="-120"/>
              </a:rPr>
              <a:t>(</a:t>
            </a:r>
            <a:r>
              <a:rPr lang="zh-TW" altLang="en-US" i="1" u="sng" dirty="0">
                <a:latin typeface="微軟正黑體" panose="020B0604030504040204" pitchFamily="34" charset="-120"/>
                <a:ea typeface="微軟正黑體" panose="020B0604030504040204" pitchFamily="34" charset="-120"/>
              </a:rPr>
              <a:t>三</a:t>
            </a:r>
            <a:r>
              <a:rPr lang="en-US" altLang="zh-TW" i="1" u="sng" dirty="0">
                <a:latin typeface="微軟正黑體" panose="020B0604030504040204" pitchFamily="34" charset="-120"/>
                <a:ea typeface="微軟正黑體" panose="020B0604030504040204" pitchFamily="34" charset="-120"/>
              </a:rPr>
              <a:t>)</a:t>
            </a:r>
            <a:r>
              <a:rPr lang="zh-TW" altLang="en-US" i="1" u="sng" dirty="0">
                <a:latin typeface="微軟正黑體" panose="020B0604030504040204" pitchFamily="34" charset="-120"/>
                <a:ea typeface="微軟正黑體" panose="020B0604030504040204" pitchFamily="34" charset="-120"/>
              </a:rPr>
              <a:t>步驟問題解題及併式</a:t>
            </a: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482734447"/>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內容版面配置區 3" descr="15+ Lovely and Cute Wallpapers - Style Aren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9788" y="4451701"/>
            <a:ext cx="11276012" cy="2406299"/>
          </a:xfrm>
          <a:prstGeom prst="rect">
            <a:avLst/>
          </a:prstGeom>
        </p:spPr>
      </p:pic>
      <p:sp>
        <p:nvSpPr>
          <p:cNvPr id="2" name="標題 1"/>
          <p:cNvSpPr>
            <a:spLocks noGrp="1"/>
          </p:cNvSpPr>
          <p:nvPr>
            <p:ph type="title"/>
          </p:nvPr>
        </p:nvSpPr>
        <p:spPr>
          <a:xfrm>
            <a:off x="608160" y="3788919"/>
            <a:ext cx="10515600" cy="1325563"/>
          </a:xfrm>
        </p:spPr>
        <p:txBody>
          <a:bodyPr>
            <a:normAutofit fontScale="90000"/>
          </a:bodyPr>
          <a:lstStyle/>
          <a:p>
            <a:pPr indent="254000"/>
            <a:br>
              <a:rPr lang="en-US" altLang="zh-TW" dirty="0">
                <a:latin typeface="微軟正黑體" panose="020B0604030504040204" pitchFamily="34" charset="-120"/>
                <a:ea typeface="微軟正黑體" panose="020B0604030504040204" pitchFamily="34" charset="-120"/>
              </a:rPr>
            </a:br>
            <a:r>
              <a:rPr lang="zh-TW" altLang="zh-TW" kern="100" dirty="0">
                <a:solidFill>
                  <a:srgbClr val="FF0000"/>
                </a:solidFill>
                <a:latin typeface="Times New Roman" panose="02020603050405020304" pitchFamily="18" charset="0"/>
                <a:ea typeface="標楷體" panose="03000509000000000000" pitchFamily="65" charset="-120"/>
              </a:rPr>
              <a:t>如果學生無法解題，教師應如何處理？</a:t>
            </a:r>
            <a:br>
              <a:rPr lang="zh-TW" altLang="zh-TW" sz="2800" kern="100" dirty="0">
                <a:latin typeface="Times New Roman" panose="02020603050405020304" pitchFamily="18" charset="0"/>
              </a:rPr>
            </a:br>
            <a:r>
              <a:rPr lang="en-US" altLang="zh-TW" kern="100" dirty="0">
                <a:latin typeface="標楷體" panose="03000509000000000000" pitchFamily="65" charset="-120"/>
              </a:rPr>
              <a:t> </a:t>
            </a:r>
            <a:br>
              <a:rPr lang="zh-TW" altLang="zh-TW" sz="2800" kern="100" dirty="0">
                <a:latin typeface="Times New Roman" panose="02020603050405020304" pitchFamily="18" charset="0"/>
              </a:rPr>
            </a:br>
            <a:r>
              <a:rPr lang="zh-TW" altLang="zh-TW" kern="100" dirty="0">
                <a:latin typeface="Times New Roman" panose="02020603050405020304" pitchFamily="18" charset="0"/>
                <a:ea typeface="標楷體" panose="03000509000000000000" pitchFamily="65" charset="-120"/>
              </a:rPr>
              <a:t>分段布題 </a:t>
            </a:r>
            <a:br>
              <a:rPr lang="zh-TW" altLang="zh-TW" sz="2800" kern="100" dirty="0">
                <a:latin typeface="Times New Roman" panose="02020603050405020304" pitchFamily="18" charset="0"/>
              </a:rPr>
            </a:br>
            <a:r>
              <a:rPr lang="en-US" altLang="zh-TW" kern="100" dirty="0">
                <a:latin typeface="標楷體" panose="03000509000000000000" pitchFamily="65" charset="-120"/>
                <a:ea typeface="標楷體" panose="03000509000000000000" pitchFamily="65" charset="-120"/>
                <a:sym typeface="Wingdings 3" panose="05040102010807070707" pitchFamily="18" charset="2"/>
              </a:rPr>
              <a:t></a:t>
            </a:r>
            <a:r>
              <a:rPr lang="en-US" altLang="zh-TW" kern="100" dirty="0">
                <a:latin typeface="標楷體" panose="03000509000000000000" pitchFamily="65" charset="-120"/>
              </a:rPr>
              <a:t> </a:t>
            </a:r>
            <a:r>
              <a:rPr lang="zh-TW" altLang="zh-TW" kern="100" dirty="0">
                <a:latin typeface="Times New Roman" panose="02020603050405020304" pitchFamily="18" charset="0"/>
                <a:ea typeface="標楷體" panose="03000509000000000000" pitchFamily="65" charset="-120"/>
              </a:rPr>
              <a:t>分段解題 </a:t>
            </a:r>
            <a:br>
              <a:rPr lang="zh-TW" altLang="zh-TW" sz="2800" kern="100" dirty="0">
                <a:latin typeface="Times New Roman" panose="02020603050405020304" pitchFamily="18" charset="0"/>
              </a:rPr>
            </a:br>
            <a:r>
              <a:rPr lang="en-US" altLang="zh-TW" kern="100" dirty="0">
                <a:latin typeface="標楷體" panose="03000509000000000000" pitchFamily="65" charset="-120"/>
                <a:ea typeface="標楷體" panose="03000509000000000000" pitchFamily="65" charset="-120"/>
                <a:sym typeface="Wingdings 3" panose="05040102010807070707" pitchFamily="18" charset="2"/>
              </a:rPr>
              <a:t></a:t>
            </a:r>
            <a:r>
              <a:rPr lang="en-US" altLang="zh-TW" kern="100" dirty="0">
                <a:latin typeface="標楷體" panose="03000509000000000000" pitchFamily="65" charset="-120"/>
              </a:rPr>
              <a:t> </a:t>
            </a:r>
            <a:r>
              <a:rPr lang="zh-TW" altLang="zh-TW" kern="100" dirty="0">
                <a:latin typeface="Times New Roman" panose="02020603050405020304" pitchFamily="18" charset="0"/>
                <a:ea typeface="標楷體" panose="03000509000000000000" pitchFamily="65" charset="-120"/>
              </a:rPr>
              <a:t>一次布題</a:t>
            </a:r>
            <a:br>
              <a:rPr lang="zh-TW" altLang="zh-TW" sz="2800" kern="100" dirty="0">
                <a:latin typeface="Times New Roman" panose="02020603050405020304" pitchFamily="18" charset="0"/>
              </a:rPr>
            </a:br>
            <a:br>
              <a:rPr lang="en-US" altLang="zh-TW" sz="2800" kern="100" dirty="0">
                <a:latin typeface="Times New Roman" panose="02020603050405020304" pitchFamily="18" charset="0"/>
              </a:rPr>
            </a:br>
            <a:br>
              <a:rPr lang="en-US" altLang="zh-TW" sz="2800" kern="100" dirty="0">
                <a:latin typeface="Times New Roman" panose="02020603050405020304" pitchFamily="18" charset="0"/>
              </a:rPr>
            </a:br>
            <a:r>
              <a:rPr lang="zh-TW" altLang="en-US" sz="2800" kern="100" dirty="0">
                <a:latin typeface="Times New Roman" panose="02020603050405020304" pitchFamily="18" charset="0"/>
              </a:rPr>
              <a:t>                                                         </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參考謝堅教授的教材分析</a:t>
            </a:r>
            <a:r>
              <a:rPr lang="en-US" altLang="zh-TW" dirty="0">
                <a:latin typeface="微軟正黑體" panose="020B0604030504040204" pitchFamily="34" charset="-120"/>
                <a:ea typeface="微軟正黑體" panose="020B0604030504040204" pitchFamily="34" charset="-120"/>
              </a:rPr>
              <a:t>)</a:t>
            </a:r>
            <a:br>
              <a:rPr lang="zh-TW" altLang="zh-TW" sz="9600" kern="100" dirty="0">
                <a:latin typeface="Times New Roman" panose="02020603050405020304" pitchFamily="18" charset="0"/>
              </a:rPr>
            </a:b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br>
              <a:rPr lang="en-US" altLang="zh-TW" dirty="0">
                <a:latin typeface="微軟正黑體" panose="020B0604030504040204" pitchFamily="34" charset="-120"/>
                <a:ea typeface="微軟正黑體" panose="020B0604030504040204" pitchFamily="34" charset="-120"/>
              </a:rPr>
            </a:br>
            <a:endParaRPr lang="zh-TW" altLang="en-US" dirty="0">
              <a:latin typeface="微軟正黑體" panose="020B0604030504040204" pitchFamily="34" charset="-120"/>
              <a:ea typeface="微軟正黑體" panose="020B0604030504040204" pitchFamily="34" charset="-120"/>
            </a:endParaRPr>
          </a:p>
        </p:txBody>
      </p:sp>
      <p:sp>
        <p:nvSpPr>
          <p:cNvPr id="4" name="標題 1"/>
          <p:cNvSpPr txBox="1">
            <a:spLocks/>
          </p:cNvSpPr>
          <p:nvPr/>
        </p:nvSpPr>
        <p:spPr>
          <a:xfrm>
            <a:off x="700523" y="70638"/>
            <a:ext cx="4162156" cy="18636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zh-TW" altLang="en-US" sz="7200" b="1" i="0" u="none" strike="noStrike" kern="1200" cap="none" spc="0" normalizeH="0" baseline="0" noProof="0" dirty="0">
                <a:ln>
                  <a:noFill/>
                </a:ln>
                <a:solidFill>
                  <a:srgbClr val="7030A0"/>
                </a:solidFill>
                <a:effectLst/>
                <a:uLnTx/>
                <a:uFillTx/>
                <a:latin typeface="微軟正黑體" panose="020B0604030504040204" pitchFamily="34" charset="-120"/>
                <a:ea typeface="微軟正黑體" panose="020B0604030504040204" pitchFamily="34" charset="-120"/>
                <a:cs typeface="+mj-cs"/>
              </a:rPr>
              <a:t>重要觀念</a:t>
            </a:r>
          </a:p>
        </p:txBody>
      </p:sp>
    </p:spTree>
    <p:extLst>
      <p:ext uri="{BB962C8B-B14F-4D97-AF65-F5344CB8AC3E}">
        <p14:creationId xmlns:p14="http://schemas.microsoft.com/office/powerpoint/2010/main" val="417660016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735925" y="104171"/>
            <a:ext cx="10904875" cy="6104606"/>
          </a:xfrm>
          <a:prstGeom prst="rect">
            <a:avLst/>
          </a:prstGeom>
        </p:spPr>
      </p:pic>
      <p:sp>
        <p:nvSpPr>
          <p:cNvPr id="3" name="矩形 2"/>
          <p:cNvSpPr/>
          <p:nvPr/>
        </p:nvSpPr>
        <p:spPr>
          <a:xfrm>
            <a:off x="92362" y="6042523"/>
            <a:ext cx="6096000" cy="954107"/>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r>
              <a:rPr kumimoji="0" lang="zh-TW" altLang="en-US" sz="28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參考自陳維民老師的教學分析</a:t>
            </a:r>
            <a:r>
              <a:rPr kumimoji="0" lang="en-US" altLang="zh-TW" sz="28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br>
              <a:rPr kumimoji="0" lang="zh-TW" altLang="zh-TW" sz="28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rPr>
            </a:br>
            <a:endParaRPr kumimoji="0" lang="zh-TW" altLang="en-US" sz="2800" b="0" i="0" u="none" strike="noStrike" kern="1200" cap="none" spc="0" normalizeH="0" baseline="0" noProof="0" dirty="0">
              <a:ln>
                <a:noFill/>
              </a:ln>
              <a:solidFill>
                <a:prstClr val="black"/>
              </a:solidFill>
              <a:effectLst/>
              <a:uLnTx/>
              <a:uFillTx/>
              <a:latin typeface="Calibri" panose="020F0502020204030204"/>
              <a:ea typeface="新細明體" panose="02020500000000000000" pitchFamily="18" charset="-120"/>
              <a:cs typeface="+mn-cs"/>
            </a:endParaRPr>
          </a:p>
        </p:txBody>
      </p:sp>
    </p:spTree>
    <p:extLst>
      <p:ext uri="{BB962C8B-B14F-4D97-AF65-F5344CB8AC3E}">
        <p14:creationId xmlns:p14="http://schemas.microsoft.com/office/powerpoint/2010/main" val="1677528355"/>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83434" y="5602071"/>
            <a:ext cx="650007" cy="763487"/>
          </a:xfrm>
          <a:prstGeom prst="rect">
            <a:avLst/>
          </a:prstGeom>
        </p:spPr>
      </p:pic>
      <p:pic>
        <p:nvPicPr>
          <p:cNvPr id="6" name="圖片 5"/>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650432" y="5738260"/>
            <a:ext cx="896462" cy="933814"/>
          </a:xfrm>
          <a:prstGeom prst="rect">
            <a:avLst/>
          </a:prstGeom>
        </p:spPr>
      </p:pic>
      <p:pic>
        <p:nvPicPr>
          <p:cNvPr id="7" name="圖片 6"/>
          <p:cNvPicPr>
            <a:picLocks noChangeAspect="1"/>
          </p:cNvPicPr>
          <p:nvPr/>
        </p:nvPicPr>
        <p:blipFill>
          <a:blip r:embed="rId4"/>
          <a:stretch>
            <a:fillRect/>
          </a:stretch>
        </p:blipFill>
        <p:spPr>
          <a:xfrm flipH="1">
            <a:off x="9795334" y="6044425"/>
            <a:ext cx="686083" cy="804373"/>
          </a:xfrm>
          <a:prstGeom prst="rect">
            <a:avLst/>
          </a:prstGeom>
        </p:spPr>
      </p:pic>
      <p:pic>
        <p:nvPicPr>
          <p:cNvPr id="8" name="圖片 7"/>
          <p:cNvPicPr>
            <a:picLocks noChangeAspect="1"/>
          </p:cNvPicPr>
          <p:nvPr/>
        </p:nvPicPr>
        <p:blipFill>
          <a:blip r:embed="rId5"/>
          <a:stretch>
            <a:fillRect/>
          </a:stretch>
        </p:blipFill>
        <p:spPr>
          <a:xfrm flipH="1">
            <a:off x="3772614" y="5707346"/>
            <a:ext cx="804030" cy="834371"/>
          </a:xfrm>
          <a:prstGeom prst="rect">
            <a:avLst/>
          </a:prstGeom>
        </p:spPr>
      </p:pic>
      <p:pic>
        <p:nvPicPr>
          <p:cNvPr id="20" name="圖片 19"/>
          <p:cNvPicPr>
            <a:picLocks noChangeAspect="1"/>
          </p:cNvPicPr>
          <p:nvPr/>
        </p:nvPicPr>
        <p:blipFill>
          <a:blip r:embed="rId6">
            <a:clrChange>
              <a:clrFrom>
                <a:srgbClr val="F6F6F6"/>
              </a:clrFrom>
              <a:clrTo>
                <a:srgbClr val="F6F6F6">
                  <a:alpha val="0"/>
                </a:srgbClr>
              </a:clrTo>
            </a:clrChange>
          </a:blip>
          <a:stretch>
            <a:fillRect/>
          </a:stretch>
        </p:blipFill>
        <p:spPr>
          <a:xfrm>
            <a:off x="2909643" y="5983814"/>
            <a:ext cx="1196476" cy="984791"/>
          </a:xfrm>
          <a:prstGeom prst="rect">
            <a:avLst/>
          </a:prstGeom>
        </p:spPr>
      </p:pic>
      <p:pic>
        <p:nvPicPr>
          <p:cNvPr id="18" name="圖片 17"/>
          <p:cNvPicPr>
            <a:picLocks noChangeAspect="1"/>
          </p:cNvPicPr>
          <p:nvPr/>
        </p:nvPicPr>
        <p:blipFill>
          <a:blip r:embed="rId7">
            <a:clrChange>
              <a:clrFrom>
                <a:srgbClr val="FFFFFF"/>
              </a:clrFrom>
              <a:clrTo>
                <a:srgbClr val="FFFFFF">
                  <a:alpha val="0"/>
                </a:srgbClr>
              </a:clrTo>
            </a:clrChange>
          </a:blip>
          <a:stretch>
            <a:fillRect/>
          </a:stretch>
        </p:blipFill>
        <p:spPr>
          <a:xfrm>
            <a:off x="1740877" y="5934715"/>
            <a:ext cx="951748" cy="786059"/>
          </a:xfrm>
          <a:prstGeom prst="rect">
            <a:avLst/>
          </a:prstGeom>
        </p:spPr>
      </p:pic>
      <p:pic>
        <p:nvPicPr>
          <p:cNvPr id="21" name="圖片 20"/>
          <p:cNvPicPr>
            <a:picLocks noChangeAspect="1"/>
          </p:cNvPicPr>
          <p:nvPr/>
        </p:nvPicPr>
        <p:blipFill>
          <a:blip r:embed="rId8">
            <a:clrChange>
              <a:clrFrom>
                <a:srgbClr val="F5F5F5"/>
              </a:clrFrom>
              <a:clrTo>
                <a:srgbClr val="F5F5F5">
                  <a:alpha val="0"/>
                </a:srgbClr>
              </a:clrTo>
            </a:clrChange>
          </a:blip>
          <a:stretch>
            <a:fillRect/>
          </a:stretch>
        </p:blipFill>
        <p:spPr>
          <a:xfrm>
            <a:off x="5937182" y="6327745"/>
            <a:ext cx="329478" cy="329478"/>
          </a:xfrm>
          <a:prstGeom prst="rect">
            <a:avLst/>
          </a:prstGeom>
        </p:spPr>
      </p:pic>
      <p:pic>
        <p:nvPicPr>
          <p:cNvPr id="22" name="圖片 2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689553" y="129824"/>
            <a:ext cx="1904503" cy="259781"/>
          </a:xfrm>
          <a:prstGeom prst="rect">
            <a:avLst/>
          </a:prstGeom>
        </p:spPr>
      </p:pic>
      <p:pic>
        <p:nvPicPr>
          <p:cNvPr id="68" name="圖片 67"/>
          <p:cNvPicPr>
            <a:picLocks noChangeAspect="1"/>
          </p:cNvPicPr>
          <p:nvPr/>
        </p:nvPicPr>
        <p:blipFill>
          <a:blip r:embed="rId10"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6171338" y="5678970"/>
            <a:ext cx="1712356" cy="1237988"/>
          </a:xfrm>
          <a:prstGeom prst="rect">
            <a:avLst/>
          </a:prstGeom>
        </p:spPr>
      </p:pic>
      <p:pic>
        <p:nvPicPr>
          <p:cNvPr id="32" name="圖片 31"/>
          <p:cNvPicPr>
            <a:picLocks noChangeAspect="1"/>
          </p:cNvPicPr>
          <p:nvPr/>
        </p:nvPicPr>
        <p:blipFill>
          <a:blip r:embed="rId11">
            <a:extLst>
              <a:ext uri="{BEBA8EAE-BF5A-486C-A8C5-ECC9F3942E4B}">
                <a14:imgProps xmlns:a14="http://schemas.microsoft.com/office/drawing/2010/main">
                  <a14:imgLayer r:embed="rId12">
                    <a14:imgEffect>
                      <a14:colorTemperature colorTemp="11200"/>
                    </a14:imgEffect>
                  </a14:imgLayer>
                </a14:imgProps>
              </a:ext>
            </a:extLst>
          </a:blip>
          <a:stretch>
            <a:fillRect/>
          </a:stretch>
        </p:blipFill>
        <p:spPr>
          <a:xfrm rot="1600274">
            <a:off x="9046712" y="1647520"/>
            <a:ext cx="1608484" cy="1871691"/>
          </a:xfrm>
          <a:prstGeom prst="rect">
            <a:avLst/>
          </a:prstGeom>
        </p:spPr>
      </p:pic>
      <p:grpSp>
        <p:nvGrpSpPr>
          <p:cNvPr id="36" name="群組 35"/>
          <p:cNvGrpSpPr/>
          <p:nvPr/>
        </p:nvGrpSpPr>
        <p:grpSpPr>
          <a:xfrm>
            <a:off x="10332066" y="2746628"/>
            <a:ext cx="818755" cy="506797"/>
            <a:chOff x="6905877" y="3451597"/>
            <a:chExt cx="1554780" cy="729862"/>
          </a:xfrm>
        </p:grpSpPr>
        <p:sp>
          <p:nvSpPr>
            <p:cNvPr id="37" name="橢圓形圖說文字 36"/>
            <p:cNvSpPr/>
            <p:nvPr/>
          </p:nvSpPr>
          <p:spPr>
            <a:xfrm>
              <a:off x="6905877" y="3451597"/>
              <a:ext cx="1401794" cy="729862"/>
            </a:xfrm>
            <a:prstGeom prst="wedgeEllipseCallout">
              <a:avLst>
                <a:gd name="adj1" fmla="val -32985"/>
                <a:gd name="adj2" fmla="val -96447"/>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Euphemia"/>
                <a:ea typeface="+mn-ea"/>
                <a:cs typeface="+mn-cs"/>
              </a:endParaRPr>
            </a:p>
          </p:txBody>
        </p:sp>
        <p:sp>
          <p:nvSpPr>
            <p:cNvPr id="38" name="文字方塊 37"/>
            <p:cNvSpPr txBox="1"/>
            <p:nvPr/>
          </p:nvSpPr>
          <p:spPr>
            <a:xfrm>
              <a:off x="6941669" y="3482906"/>
              <a:ext cx="1518988" cy="53189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TW" altLang="en-US" sz="900" b="1" i="1" u="none" strike="noStrike" kern="1200" cap="none" spc="0" normalizeH="0" baseline="0" noProof="0" dirty="0">
                  <a:ln>
                    <a:noFill/>
                  </a:ln>
                  <a:solidFill>
                    <a:srgbClr val="FFFF00"/>
                  </a:solidFill>
                  <a:effectLst/>
                  <a:uLnTx/>
                  <a:uFillTx/>
                  <a:latin typeface="標楷體" panose="03000509000000000000" pitchFamily="65" charset="-120"/>
                  <a:ea typeface="標楷體" panose="03000509000000000000" pitchFamily="65" charset="-120"/>
                  <a:cs typeface="+mn-cs"/>
                </a:rPr>
                <a:t>新榮</a:t>
              </a:r>
              <a:r>
                <a:rPr kumimoji="0" lang="en-US" altLang="zh-TW" sz="900" b="1" i="1" u="none" strike="noStrike" kern="1200" cap="none" spc="0" normalizeH="0" baseline="0" noProof="0" dirty="0">
                  <a:ln>
                    <a:noFill/>
                  </a:ln>
                  <a:solidFill>
                    <a:srgbClr val="FFFF00"/>
                  </a:solidFill>
                  <a:effectLst/>
                  <a:uLnTx/>
                  <a:uFillTx/>
                  <a:latin typeface="標楷體" panose="03000509000000000000" pitchFamily="65" charset="-120"/>
                  <a:ea typeface="標楷體" panose="03000509000000000000" pitchFamily="65" charset="-120"/>
                  <a:cs typeface="+mn-cs"/>
                </a:rPr>
                <a:t>is here</a:t>
              </a:r>
              <a:endParaRPr kumimoji="0" lang="zh-TW" altLang="en-US" sz="900" b="1" i="1" u="none" strike="noStrike" kern="1200" cap="none" spc="0" normalizeH="0" baseline="0" noProof="0" dirty="0">
                <a:ln>
                  <a:noFill/>
                </a:ln>
                <a:solidFill>
                  <a:srgbClr val="FFFF00"/>
                </a:solidFill>
                <a:effectLst/>
                <a:uLnTx/>
                <a:uFillTx/>
                <a:latin typeface="標楷體" panose="03000509000000000000" pitchFamily="65" charset="-120"/>
                <a:ea typeface="標楷體" panose="03000509000000000000" pitchFamily="65" charset="-120"/>
                <a:cs typeface="+mn-cs"/>
              </a:endParaRPr>
            </a:p>
          </p:txBody>
        </p:sp>
        <p:sp>
          <p:nvSpPr>
            <p:cNvPr id="39" name="拱形 38"/>
            <p:cNvSpPr/>
            <p:nvPr/>
          </p:nvSpPr>
          <p:spPr>
            <a:xfrm rot="10203799">
              <a:off x="7494056" y="3913802"/>
              <a:ext cx="414217" cy="183202"/>
            </a:xfrm>
            <a:prstGeom prst="blockArc">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srgbClr val="595959"/>
                </a:solidFill>
                <a:effectLst/>
                <a:uLnTx/>
                <a:uFillTx/>
                <a:latin typeface="Euphemia"/>
                <a:ea typeface="+mn-ea"/>
                <a:cs typeface="+mn-cs"/>
              </a:endParaRPr>
            </a:p>
          </p:txBody>
        </p:sp>
      </p:grpSp>
      <p:pic>
        <p:nvPicPr>
          <p:cNvPr id="10" name="圖片 9"/>
          <p:cNvPicPr>
            <a:picLocks noChangeAspect="1"/>
          </p:cNvPicPr>
          <p:nvPr/>
        </p:nvPicPr>
        <p:blipFill rotWithShape="1">
          <a:blip r:embed="rId13">
            <a:clrChange>
              <a:clrFrom>
                <a:srgbClr val="AFDDEA"/>
              </a:clrFrom>
              <a:clrTo>
                <a:srgbClr val="AFDDEA">
                  <a:alpha val="0"/>
                </a:srgbClr>
              </a:clrTo>
            </a:clrChange>
          </a:blip>
          <a:srcRect l="20625" t="1213"/>
          <a:stretch/>
        </p:blipFill>
        <p:spPr>
          <a:xfrm>
            <a:off x="9751061" y="3379077"/>
            <a:ext cx="1107346" cy="1946925"/>
          </a:xfrm>
          <a:prstGeom prst="flowChartInputOutput">
            <a:avLst/>
          </a:prstGeom>
        </p:spPr>
      </p:pic>
      <p:cxnSp>
        <p:nvCxnSpPr>
          <p:cNvPr id="12" name="直線單箭頭接點 11"/>
          <p:cNvCxnSpPr/>
          <p:nvPr/>
        </p:nvCxnSpPr>
        <p:spPr>
          <a:xfrm flipH="1" flipV="1">
            <a:off x="10044306" y="3336639"/>
            <a:ext cx="392585" cy="25862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2446446" y="2137279"/>
            <a:ext cx="5437248" cy="461665"/>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TW" altLang="en-US" sz="2400" b="1" i="0" u="none" strike="noStrike" kern="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桃園市平鎮區新榮國民小學   許玉珠</a:t>
            </a:r>
            <a:endParaRPr kumimoji="0" lang="en-US" altLang="zh-TW" sz="2400" b="1" i="0" u="none" strike="noStrike" kern="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4" name="矩形 23"/>
          <p:cNvSpPr/>
          <p:nvPr/>
        </p:nvSpPr>
        <p:spPr>
          <a:xfrm>
            <a:off x="2469336" y="2685385"/>
            <a:ext cx="3634328" cy="32316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12</a:t>
            </a:r>
            <a:r>
              <a:rPr kumimoji="0" lang="zh-TW" altLang="en-US"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年國民基本教育課程綱要總綱種子講師</a:t>
            </a:r>
            <a:endParaRPr kumimoji="0" lang="zh-TW" altLang="en-US" sz="1500" b="0"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endParaRPr>
          </a:p>
        </p:txBody>
      </p:sp>
      <p:sp>
        <p:nvSpPr>
          <p:cNvPr id="25" name="矩形 24"/>
          <p:cNvSpPr/>
          <p:nvPr/>
        </p:nvSpPr>
        <p:spPr>
          <a:xfrm>
            <a:off x="2469336" y="3008282"/>
            <a:ext cx="4525598" cy="32316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12</a:t>
            </a:r>
            <a:r>
              <a:rPr kumimoji="0" lang="zh-TW" altLang="en-US"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年國民基本教育課程綱要</a:t>
            </a:r>
            <a:r>
              <a:rPr kumimoji="0" lang="en-US" altLang="zh-TW"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a:t>
            </a:r>
            <a:r>
              <a:rPr kumimoji="0" lang="zh-TW" altLang="en-US"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數學領域</a:t>
            </a:r>
            <a:r>
              <a:rPr kumimoji="0" lang="en-US" altLang="zh-TW"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a:t>
            </a:r>
            <a:r>
              <a:rPr kumimoji="0" lang="zh-TW" altLang="en-US"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領綱種子講師</a:t>
            </a:r>
            <a:endParaRPr kumimoji="0" lang="zh-TW" altLang="en-US" sz="1500" b="0" i="0" u="none" strike="noStrike" kern="1200" cap="none" spc="0" normalizeH="0" baseline="0" noProof="0" dirty="0">
              <a:ln>
                <a:noFill/>
              </a:ln>
              <a:solidFill>
                <a:srgbClr val="663300"/>
              </a:solidFill>
              <a:effectLst/>
              <a:uLnTx/>
              <a:uFillTx/>
              <a:latin typeface="標楷體" panose="03000509000000000000" pitchFamily="65" charset="-120"/>
              <a:ea typeface="標楷體" panose="03000509000000000000" pitchFamily="65" charset="-120"/>
              <a:cs typeface="+mn-cs"/>
            </a:endParaRPr>
          </a:p>
        </p:txBody>
      </p:sp>
      <p:sp>
        <p:nvSpPr>
          <p:cNvPr id="26" name="矩形 25"/>
          <p:cNvSpPr/>
          <p:nvPr/>
        </p:nvSpPr>
        <p:spPr>
          <a:xfrm>
            <a:off x="2469336" y="3325555"/>
            <a:ext cx="3839513" cy="32316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TW" altLang="en-US"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數學新世界教師種子生根計畫共備種子講師</a:t>
            </a:r>
            <a:endParaRPr kumimoji="0" lang="zh-TW" altLang="en-US" sz="1500" b="0" i="0" u="none" strike="noStrike" kern="1200" cap="none" spc="0" normalizeH="0" baseline="0" noProof="0" dirty="0">
              <a:ln>
                <a:noFill/>
              </a:ln>
              <a:solidFill>
                <a:srgbClr val="663300"/>
              </a:solidFill>
              <a:effectLst/>
              <a:uLnTx/>
              <a:uFillTx/>
              <a:latin typeface="標楷體" panose="03000509000000000000" pitchFamily="65" charset="-120"/>
              <a:ea typeface="標楷體" panose="03000509000000000000" pitchFamily="65" charset="-120"/>
              <a:cs typeface="+mn-cs"/>
            </a:endParaRPr>
          </a:p>
        </p:txBody>
      </p:sp>
      <p:sp>
        <p:nvSpPr>
          <p:cNvPr id="27" name="矩形 26"/>
          <p:cNvSpPr/>
          <p:nvPr/>
        </p:nvSpPr>
        <p:spPr>
          <a:xfrm>
            <a:off x="2481756" y="4303974"/>
            <a:ext cx="6659415" cy="323165"/>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TW" altLang="en-US"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國民小學學生學習成就素養導向標準本位評量研究發展與推廣計畫種子講師</a:t>
            </a:r>
            <a:endParaRPr kumimoji="0" lang="zh-TW" altLang="en-US" sz="1500" b="0" i="0" u="none" strike="noStrike" kern="1200" cap="none" spc="0" normalizeH="0" baseline="0" noProof="0" dirty="0">
              <a:ln>
                <a:noFill/>
              </a:ln>
              <a:solidFill>
                <a:srgbClr val="663300"/>
              </a:solidFill>
              <a:effectLst/>
              <a:uLnTx/>
              <a:uFillTx/>
              <a:latin typeface="標楷體" panose="03000509000000000000" pitchFamily="65" charset="-120"/>
              <a:ea typeface="標楷體" panose="03000509000000000000" pitchFamily="65" charset="-120"/>
              <a:cs typeface="+mn-cs"/>
            </a:endParaRPr>
          </a:p>
        </p:txBody>
      </p:sp>
      <p:sp>
        <p:nvSpPr>
          <p:cNvPr id="28" name="矩形 27"/>
          <p:cNvSpPr/>
          <p:nvPr/>
        </p:nvSpPr>
        <p:spPr>
          <a:xfrm>
            <a:off x="2481756" y="3648182"/>
            <a:ext cx="4416594" cy="32316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TW" altLang="en-US"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桃園市教師專業發展實踐方案地方輔導群輔導夥伴</a:t>
            </a:r>
            <a:endParaRPr kumimoji="0" lang="zh-TW" altLang="en-US" sz="1500" b="0" i="0" u="none" strike="noStrike" kern="1200" cap="none" spc="0" normalizeH="0" baseline="0" noProof="0" dirty="0">
              <a:ln>
                <a:noFill/>
              </a:ln>
              <a:solidFill>
                <a:srgbClr val="FE9E00">
                  <a:lumMod val="75000"/>
                </a:srgbClr>
              </a:solidFill>
              <a:effectLst/>
              <a:uLnTx/>
              <a:uFillTx/>
              <a:latin typeface="標楷體" panose="03000509000000000000" pitchFamily="65" charset="-120"/>
              <a:ea typeface="標楷體" panose="03000509000000000000" pitchFamily="65" charset="-120"/>
              <a:cs typeface="+mn-cs"/>
            </a:endParaRPr>
          </a:p>
        </p:txBody>
      </p:sp>
      <p:sp>
        <p:nvSpPr>
          <p:cNvPr id="29" name="矩形 28"/>
          <p:cNvSpPr/>
          <p:nvPr/>
        </p:nvSpPr>
        <p:spPr>
          <a:xfrm>
            <a:off x="2481756" y="3983089"/>
            <a:ext cx="4538422" cy="32316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TW" altLang="en-US"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桃園市國民教育輔導團數學領域</a:t>
            </a:r>
            <a:r>
              <a:rPr kumimoji="0" lang="en-US" altLang="zh-TW"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a:t>
            </a:r>
            <a:r>
              <a:rPr kumimoji="0" lang="zh-TW" altLang="en-US"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國小組</a:t>
            </a:r>
            <a:r>
              <a:rPr kumimoji="0" lang="en-US" altLang="zh-TW"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a:t>
            </a:r>
            <a:r>
              <a:rPr kumimoji="0" lang="zh-TW" altLang="en-US"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兼任輔導員</a:t>
            </a:r>
            <a:endParaRPr kumimoji="0" lang="zh-TW" altLang="en-US" sz="1500" b="0" i="0" u="none" strike="noStrike" kern="1200" cap="none" spc="0" normalizeH="0" baseline="0" noProof="0" dirty="0">
              <a:ln>
                <a:noFill/>
              </a:ln>
              <a:solidFill>
                <a:srgbClr val="FE9E00">
                  <a:lumMod val="75000"/>
                </a:srgbClr>
              </a:solidFill>
              <a:effectLst/>
              <a:uLnTx/>
              <a:uFillTx/>
              <a:latin typeface="標楷體" panose="03000509000000000000" pitchFamily="65" charset="-120"/>
              <a:ea typeface="標楷體" panose="03000509000000000000" pitchFamily="65" charset="-120"/>
              <a:cs typeface="+mn-cs"/>
            </a:endParaRPr>
          </a:p>
        </p:txBody>
      </p:sp>
      <p:sp>
        <p:nvSpPr>
          <p:cNvPr id="30" name="矩形 29"/>
          <p:cNvSpPr/>
          <p:nvPr/>
        </p:nvSpPr>
        <p:spPr>
          <a:xfrm>
            <a:off x="2481757" y="4631163"/>
            <a:ext cx="4805433" cy="323165"/>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TW" altLang="en-US"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教育部國民及學前教署</a:t>
            </a:r>
            <a:r>
              <a:rPr kumimoji="0" lang="en-US" altLang="zh-TW"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109</a:t>
            </a:r>
            <a:r>
              <a:rPr kumimoji="0" lang="zh-TW" altLang="en-US" sz="1500" b="0" i="0" u="none" strike="noStrike" kern="1200" cap="none" spc="0" normalizeH="0" baseline="0" noProof="0" dirty="0">
                <a:ln>
                  <a:noFill/>
                </a:ln>
                <a:solidFill>
                  <a:srgbClr val="595959"/>
                </a:solidFill>
                <a:effectLst/>
                <a:uLnTx/>
                <a:uFillTx/>
                <a:latin typeface="Euphemia"/>
                <a:ea typeface="新細明體" panose="02020500000000000000" pitchFamily="18" charset="-120"/>
                <a:cs typeface="+mn-cs"/>
              </a:rPr>
              <a:t>年度教師專業審查會輔導員</a:t>
            </a:r>
            <a:endParaRPr kumimoji="0" lang="zh-TW" altLang="en-US" sz="1500" b="0" i="0" u="none" strike="noStrike" kern="1200" cap="none" spc="0" normalizeH="0" baseline="0" noProof="0" dirty="0">
              <a:ln>
                <a:noFill/>
              </a:ln>
              <a:solidFill>
                <a:srgbClr val="663300"/>
              </a:solidFill>
              <a:effectLst/>
              <a:uLnTx/>
              <a:uFillTx/>
              <a:latin typeface="標楷體" panose="03000509000000000000" pitchFamily="65" charset="-120"/>
              <a:ea typeface="標楷體" panose="03000509000000000000" pitchFamily="65" charset="-120"/>
              <a:cs typeface="+mn-cs"/>
            </a:endParaRPr>
          </a:p>
        </p:txBody>
      </p:sp>
      <p:sp>
        <p:nvSpPr>
          <p:cNvPr id="31" name="標題 1"/>
          <p:cNvSpPr txBox="1">
            <a:spLocks/>
          </p:cNvSpPr>
          <p:nvPr/>
        </p:nvSpPr>
        <p:spPr>
          <a:xfrm>
            <a:off x="2122130" y="658533"/>
            <a:ext cx="7343333" cy="1506278"/>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685800" rtl="0" eaLnBrk="1" fontAlgn="auto" latinLnBrk="0" hangingPunct="1">
              <a:lnSpc>
                <a:spcPct val="90000"/>
              </a:lnSpc>
              <a:spcBef>
                <a:spcPct val="0"/>
              </a:spcBef>
              <a:spcAft>
                <a:spcPts val="0"/>
              </a:spcAft>
              <a:buClrTx/>
              <a:buSzTx/>
              <a:buFontTx/>
              <a:buNone/>
              <a:tabLst/>
              <a:defRPr/>
            </a:pPr>
            <a:r>
              <a:rPr kumimoji="0" lang="zh-TW" altLang="en-US" sz="2000" b="1" i="0" u="none" strike="noStrike" kern="1200" cap="none" spc="0" normalizeH="0" baseline="0" noProof="0" dirty="0">
                <a:ln>
                  <a:noFill/>
                </a:ln>
                <a:solidFill>
                  <a:srgbClr val="FF66CC"/>
                </a:solidFill>
                <a:effectLst/>
                <a:uLnTx/>
                <a:uFillTx/>
                <a:latin typeface="微軟正黑體" pitchFamily="34" charset="-120"/>
                <a:ea typeface="微軟正黑體" pitchFamily="34" charset="-120"/>
                <a:cs typeface="+mj-cs"/>
              </a:rPr>
              <a:t>從</a:t>
            </a:r>
            <a:r>
              <a:rPr kumimoji="0" lang="en-US" altLang="zh-TW" sz="24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109</a:t>
            </a:r>
            <a:r>
              <a:rPr kumimoji="0" lang="zh-TW" altLang="en-US" sz="24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年度</a:t>
            </a:r>
            <a:r>
              <a:rPr kumimoji="0" lang="zh-TW" altLang="en-US" sz="2800" b="1" i="0" u="none" strike="noStrike" kern="1200" cap="none" spc="0" normalizeH="0" baseline="0" noProof="0" dirty="0">
                <a:ln>
                  <a:noFill/>
                </a:ln>
                <a:solidFill>
                  <a:srgbClr val="0070C0"/>
                </a:solidFill>
                <a:effectLst/>
                <a:uLnTx/>
                <a:uFillTx/>
                <a:latin typeface="微軟正黑體" pitchFamily="34" charset="-120"/>
                <a:ea typeface="微軟正黑體" pitchFamily="34" charset="-120"/>
                <a:cs typeface="+mj-cs"/>
              </a:rPr>
              <a:t>桃園市</a:t>
            </a:r>
            <a:r>
              <a:rPr kumimoji="0" lang="zh-TW" altLang="en-US" sz="2000" b="1" i="0" u="none" strike="noStrike" kern="1200" cap="none" spc="0" normalizeH="0" baseline="0" noProof="0" dirty="0">
                <a:ln>
                  <a:noFill/>
                </a:ln>
                <a:solidFill>
                  <a:srgbClr val="FF66CC"/>
                </a:solidFill>
                <a:effectLst/>
                <a:uLnTx/>
                <a:uFillTx/>
                <a:latin typeface="微軟正黑體" pitchFamily="34" charset="-120"/>
                <a:ea typeface="微軟正黑體" pitchFamily="34" charset="-120"/>
                <a:cs typeface="+mj-cs"/>
              </a:rPr>
              <a:t>國小</a:t>
            </a:r>
            <a:r>
              <a:rPr kumimoji="0" lang="zh-TW" altLang="en-US" sz="2800" b="1" i="0" u="none" strike="noStrike" kern="1200" cap="none" spc="0" normalizeH="0" baseline="0" noProof="0" dirty="0">
                <a:ln>
                  <a:noFill/>
                </a:ln>
                <a:solidFill>
                  <a:srgbClr val="0070C0"/>
                </a:solidFill>
                <a:effectLst/>
                <a:uLnTx/>
                <a:uFillTx/>
                <a:latin typeface="微軟正黑體" pitchFamily="34" charset="-120"/>
                <a:ea typeface="微軟正黑體" pitchFamily="34" charset="-120"/>
                <a:cs typeface="+mj-cs"/>
              </a:rPr>
              <a:t>學生學習能力檢測分析</a:t>
            </a:r>
            <a:endParaRPr kumimoji="0" lang="en-US" altLang="zh-TW" sz="2800" b="1" i="0" u="none" strike="noStrike" kern="1200" cap="none" spc="0" normalizeH="0" baseline="0" noProof="0" dirty="0">
              <a:ln>
                <a:noFill/>
              </a:ln>
              <a:solidFill>
                <a:srgbClr val="0070C0"/>
              </a:solidFill>
              <a:effectLst/>
              <a:uLnTx/>
              <a:uFillTx/>
              <a:latin typeface="微軟正黑體" pitchFamily="34" charset="-120"/>
              <a:ea typeface="微軟正黑體" pitchFamily="34" charset="-120"/>
              <a:cs typeface="+mj-cs"/>
            </a:endParaRPr>
          </a:p>
          <a:p>
            <a:pPr marL="0" marR="0" lvl="0" indent="0" algn="ctr" defTabSz="685800" rtl="0" eaLnBrk="1" fontAlgn="auto" latinLnBrk="0" hangingPunct="1">
              <a:lnSpc>
                <a:spcPct val="90000"/>
              </a:lnSpc>
              <a:spcBef>
                <a:spcPts val="1200"/>
              </a:spcBef>
              <a:spcAft>
                <a:spcPts val="0"/>
              </a:spcAft>
              <a:buClrTx/>
              <a:buSzTx/>
              <a:buFontTx/>
              <a:buNone/>
              <a:tabLst/>
              <a:defRPr/>
            </a:pPr>
            <a:r>
              <a:rPr kumimoji="0" lang="zh-TW" altLang="en-US" sz="2400" b="1" i="0" u="none" strike="noStrike" kern="1200" cap="none" spc="0" normalizeH="0" baseline="0" noProof="0" dirty="0">
                <a:ln>
                  <a:noFill/>
                </a:ln>
                <a:solidFill>
                  <a:srgbClr val="0070C0"/>
                </a:solidFill>
                <a:effectLst/>
                <a:uLnTx/>
                <a:uFillTx/>
                <a:latin typeface="微軟正黑體" pitchFamily="34" charset="-120"/>
                <a:ea typeface="微軟正黑體" pitchFamily="34" charset="-120"/>
                <a:cs typeface="+mj-cs"/>
              </a:rPr>
              <a:t>探討</a:t>
            </a:r>
            <a:r>
              <a:rPr kumimoji="0" lang="zh-TW" altLang="en-US" sz="2800" b="1" i="0" u="none" strike="noStrike" kern="1200" cap="none" spc="0" normalizeH="0" baseline="0" noProof="0" dirty="0">
                <a:ln>
                  <a:noFill/>
                </a:ln>
                <a:solidFill>
                  <a:srgbClr val="0000FF"/>
                </a:solidFill>
                <a:effectLst/>
                <a:uLnTx/>
                <a:uFillTx/>
                <a:latin typeface="微軟正黑體" pitchFamily="34" charset="-120"/>
                <a:ea typeface="微軟正黑體" pitchFamily="34" charset="-120"/>
                <a:cs typeface="+mj-cs"/>
              </a:rPr>
              <a:t>教學策略</a:t>
            </a:r>
            <a:r>
              <a:rPr kumimoji="0" lang="zh-TW" altLang="en-US" sz="2800" b="1" i="0" u="none" strike="noStrike" kern="1200" cap="none" spc="0" normalizeH="0" baseline="0" noProof="0">
                <a:ln>
                  <a:noFill/>
                </a:ln>
                <a:solidFill>
                  <a:srgbClr val="0070C0"/>
                </a:solidFill>
                <a:effectLst/>
                <a:uLnTx/>
                <a:uFillTx/>
                <a:latin typeface="微軟正黑體" pitchFamily="34" charset="-120"/>
                <a:ea typeface="微軟正黑體" pitchFamily="34" charset="-120"/>
                <a:cs typeface="+mj-cs"/>
              </a:rPr>
              <a:t>與</a:t>
            </a:r>
            <a:r>
              <a:rPr kumimoji="0" lang="zh-TW" altLang="en-US" sz="2800" b="1" i="0" u="none" strike="noStrike" kern="1200" cap="none" spc="0" normalizeH="0" baseline="0" noProof="0">
                <a:ln>
                  <a:noFill/>
                </a:ln>
                <a:solidFill>
                  <a:srgbClr val="0000FF"/>
                </a:solidFill>
                <a:effectLst/>
                <a:uLnTx/>
                <a:uFillTx/>
                <a:latin typeface="微軟正黑體" pitchFamily="34" charset="-120"/>
                <a:ea typeface="微軟正黑體" pitchFamily="34" charset="-120"/>
                <a:cs typeface="+mj-cs"/>
              </a:rPr>
              <a:t>學生學習</a:t>
            </a:r>
            <a:endParaRPr kumimoji="0" lang="zh-TW" altLang="en-US" sz="2800" b="1" i="0" u="none" strike="noStrike" kern="1200" cap="none" spc="0" normalizeH="0" baseline="0" noProof="0" dirty="0">
              <a:ln>
                <a:noFill/>
              </a:ln>
              <a:solidFill>
                <a:srgbClr val="0000FF"/>
              </a:solidFill>
              <a:effectLst/>
              <a:uLnTx/>
              <a:uFillTx/>
              <a:latin typeface="微軟正黑體" pitchFamily="34" charset="-120"/>
              <a:ea typeface="微軟正黑體" pitchFamily="34" charset="-120"/>
              <a:cs typeface="+mj-cs"/>
            </a:endParaRPr>
          </a:p>
        </p:txBody>
      </p:sp>
      <p:sp>
        <p:nvSpPr>
          <p:cNvPr id="33" name="矩形 32"/>
          <p:cNvSpPr/>
          <p:nvPr/>
        </p:nvSpPr>
        <p:spPr>
          <a:xfrm>
            <a:off x="2481757" y="4961508"/>
            <a:ext cx="4805433" cy="323165"/>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TW" altLang="en-US"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師大數學教育中心培訓奠基進教室活動師（小高組達陣）</a:t>
            </a:r>
            <a:endParaRPr kumimoji="0" lang="zh-TW" altLang="en-US" sz="1500" b="0" i="0" u="none" strike="noStrike" kern="1200" cap="none" spc="0" normalizeH="0" baseline="0" noProof="0" dirty="0">
              <a:ln>
                <a:noFill/>
              </a:ln>
              <a:solidFill>
                <a:srgbClr val="FE9E00">
                  <a:lumMod val="75000"/>
                </a:srgbClr>
              </a:solidFill>
              <a:effectLst/>
              <a:uLnTx/>
              <a:uFillTx/>
              <a:latin typeface="標楷體" panose="03000509000000000000" pitchFamily="65" charset="-120"/>
              <a:ea typeface="標楷體" panose="03000509000000000000" pitchFamily="65" charset="-120"/>
              <a:cs typeface="+mn-cs"/>
            </a:endParaRPr>
          </a:p>
        </p:txBody>
      </p:sp>
      <p:sp>
        <p:nvSpPr>
          <p:cNvPr id="34" name="矩形 33">
            <a:extLst>
              <a:ext uri="{FF2B5EF4-FFF2-40B4-BE49-F238E27FC236}">
                <a16:creationId xmlns:a16="http://schemas.microsoft.com/office/drawing/2014/main" id="{DFB89529-B452-44DD-949C-89F93B1250B6}"/>
              </a:ext>
            </a:extLst>
          </p:cNvPr>
          <p:cNvSpPr/>
          <p:nvPr/>
        </p:nvSpPr>
        <p:spPr>
          <a:xfrm>
            <a:off x="2469336" y="5284673"/>
            <a:ext cx="4805433" cy="323165"/>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TW"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a:t>
            </a:r>
            <a:r>
              <a:rPr kumimoji="0" lang="zh-TW" altLang="en-US"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舞動桃</a:t>
            </a:r>
            <a:r>
              <a:rPr kumimoji="0" lang="en-US" altLang="zh-TW"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a:t>
            </a:r>
            <a:r>
              <a:rPr kumimoji="0" lang="zh-TW" altLang="en-US" sz="1500" b="0" i="0" u="none" strike="noStrike" kern="1200" cap="none" spc="0" normalizeH="0" baseline="0" noProof="0" dirty="0">
                <a:ln>
                  <a:noFill/>
                </a:ln>
                <a:solidFill>
                  <a:srgbClr val="FE9E00">
                    <a:lumMod val="75000"/>
                  </a:srgbClr>
                </a:solidFill>
                <a:effectLst/>
                <a:uLnTx/>
                <a:uFillTx/>
                <a:latin typeface="Euphemia"/>
                <a:ea typeface="新細明體" panose="02020500000000000000" pitchFamily="18" charset="-120"/>
                <a:cs typeface="+mn-cs"/>
              </a:rPr>
              <a:t>桃園市跨領域議題種子教師</a:t>
            </a:r>
            <a:endParaRPr kumimoji="0" lang="zh-TW" altLang="en-US" sz="1500" b="0" i="0" u="none" strike="noStrike" kern="1200" cap="none" spc="0" normalizeH="0" baseline="0" noProof="0" dirty="0">
              <a:ln>
                <a:noFill/>
              </a:ln>
              <a:solidFill>
                <a:srgbClr val="FE9E00">
                  <a:lumMod val="75000"/>
                </a:srgbClr>
              </a:solidFill>
              <a:effectLst/>
              <a:uLnTx/>
              <a:uFillTx/>
              <a:latin typeface="標楷體" panose="03000509000000000000" pitchFamily="65" charset="-120"/>
              <a:ea typeface="標楷體" panose="03000509000000000000" pitchFamily="65" charset="-120"/>
              <a:cs typeface="+mn-cs"/>
            </a:endParaRPr>
          </a:p>
        </p:txBody>
      </p:sp>
      <p:pic>
        <p:nvPicPr>
          <p:cNvPr id="2050" name="Picture 2" descr="烤肉卡通】素材推薦：37套可愛的烤肉卡通圖下載- 天天瘋後製-Crazy-Tutorial">
            <a:extLst>
              <a:ext uri="{FF2B5EF4-FFF2-40B4-BE49-F238E27FC236}">
                <a16:creationId xmlns:a16="http://schemas.microsoft.com/office/drawing/2014/main" id="{179262E6-202A-4E17-A2DE-98F461A3E32D}"/>
              </a:ext>
            </a:extLst>
          </p:cNvPr>
          <p:cNvPicPr>
            <a:picLocks noChangeAspect="1" noChangeArrowheads="1"/>
          </p:cNvPicPr>
          <p:nvPr/>
        </p:nvPicPr>
        <p:blipFill rotWithShape="1">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r="69707" b="30363"/>
          <a:stretch/>
        </p:blipFill>
        <p:spPr bwMode="auto">
          <a:xfrm>
            <a:off x="5186108" y="6124532"/>
            <a:ext cx="407057" cy="656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263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wipe(down)">
                                      <p:cBhvr>
                                        <p:cTn id="14" dur="500"/>
                                        <p:tgtEl>
                                          <p:spTgt spid="2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down)">
                                      <p:cBhvr>
                                        <p:cTn id="17" dur="500"/>
                                        <p:tgtEl>
                                          <p:spTgt spid="25"/>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down)">
                                      <p:cBhvr>
                                        <p:cTn id="20" dur="500"/>
                                        <p:tgtEl>
                                          <p:spTgt spid="26"/>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down)">
                                      <p:cBhvr>
                                        <p:cTn id="23" dur="500"/>
                                        <p:tgtEl>
                                          <p:spTgt spid="28"/>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down)">
                                      <p:cBhvr>
                                        <p:cTn id="29" dur="500"/>
                                        <p:tgtEl>
                                          <p:spTgt spid="27"/>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down)">
                                      <p:cBhvr>
                                        <p:cTn id="32" dur="500"/>
                                        <p:tgtEl>
                                          <p:spTgt spid="30"/>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down)">
                                      <p:cBhvr>
                                        <p:cTn id="35" dur="500"/>
                                        <p:tgtEl>
                                          <p:spTgt spid="33"/>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down)">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P spid="29" grpId="0"/>
      <p:bldP spid="30" grpId="0"/>
      <p:bldP spid="33" grpId="0"/>
      <p:bldP spid="3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3">
            <a:extLst>
              <a:ext uri="{FF2B5EF4-FFF2-40B4-BE49-F238E27FC236}">
                <a16:creationId xmlns:a16="http://schemas.microsoft.com/office/drawing/2014/main" id="{DB98404B-E881-49EB-A2F5-027CD8B4EFDF}"/>
              </a:ext>
            </a:extLst>
          </p:cNvPr>
          <p:cNvSpPr txBox="1">
            <a:spLocks/>
          </p:cNvSpPr>
          <p:nvPr/>
        </p:nvSpPr>
        <p:spPr>
          <a:xfrm>
            <a:off x="2301711" y="2069866"/>
            <a:ext cx="7588577" cy="25465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zh-TW"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109</a:t>
            </a:r>
            <a:r>
              <a:rPr kumimoji="0" lang="zh-TW" altLang="en-US"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年桃園</a:t>
            </a:r>
            <a:r>
              <a:rPr kumimoji="0" lang="zh-TW" altLang="en-US"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mj-cs"/>
              </a:rPr>
              <a:t>市</a:t>
            </a:r>
            <a:r>
              <a:rPr kumimoji="0" lang="zh-TW" altLang="en-US"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國民小學學生學習能力檢測</a:t>
            </a:r>
            <a:br>
              <a:rPr kumimoji="0" lang="en-US" altLang="zh-TW"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br>
            <a:r>
              <a:rPr kumimoji="0" lang="zh-TW" altLang="en-US"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試題分析與教學省思</a:t>
            </a:r>
            <a:br>
              <a:rPr kumimoji="0" lang="en-US" altLang="zh-TW" sz="30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br>
            <a:br>
              <a:rPr kumimoji="0" lang="en-US" altLang="zh-TW" sz="30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mj-cs"/>
              </a:rPr>
            </a:br>
            <a:r>
              <a:rPr kumimoji="0" lang="zh-TW" altLang="en-US" sz="4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j-cs"/>
              </a:rPr>
              <a:t>四年級數學</a:t>
            </a:r>
          </a:p>
        </p:txBody>
      </p:sp>
    </p:spTree>
    <p:extLst>
      <p:ext uri="{BB962C8B-B14F-4D97-AF65-F5344CB8AC3E}">
        <p14:creationId xmlns:p14="http://schemas.microsoft.com/office/powerpoint/2010/main" val="30019543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a:extLst>
              <a:ext uri="{FF2B5EF4-FFF2-40B4-BE49-F238E27FC236}">
                <a16:creationId xmlns:a16="http://schemas.microsoft.com/office/drawing/2014/main" id="{98D56BB0-FD9C-4D34-B7C0-3D22C160C1D3}"/>
              </a:ext>
            </a:extLst>
          </p:cNvPr>
          <p:cNvSpPr>
            <a:spLocks noGrp="1"/>
          </p:cNvSpPr>
          <p:nvPr>
            <p:ph type="title"/>
          </p:nvPr>
        </p:nvSpPr>
        <p:spPr>
          <a:xfrm>
            <a:off x="352147" y="1052074"/>
            <a:ext cx="11487705" cy="341661"/>
          </a:xfrm>
        </p:spPr>
        <p:txBody>
          <a:bodyPr>
            <a:noAutofit/>
          </a:bodyPr>
          <a:lstStyle/>
          <a:p>
            <a:r>
              <a:rPr lang="zh-TW" altLang="en-US" sz="3600" b="1" dirty="0">
                <a:solidFill>
                  <a:schemeClr val="tx1"/>
                </a:solidFill>
                <a:latin typeface="微軟正黑體" pitchFamily="34" charset="-120"/>
                <a:ea typeface="微軟正黑體" pitchFamily="34" charset="-120"/>
              </a:rPr>
              <a:t>四年級</a:t>
            </a:r>
            <a:r>
              <a:rPr lang="zh-TW" altLang="en-US" sz="3600" b="1" dirty="0">
                <a:solidFill>
                  <a:srgbClr val="1302F4"/>
                </a:solidFill>
                <a:latin typeface="微軟正黑體" pitchFamily="34" charset="-120"/>
                <a:ea typeface="微軟正黑體" pitchFamily="34" charset="-120"/>
              </a:rPr>
              <a:t>數學</a:t>
            </a:r>
            <a:r>
              <a:rPr lang="en-US" altLang="zh-TW" sz="3600" b="1" dirty="0">
                <a:solidFill>
                  <a:schemeClr val="tx1"/>
                </a:solidFill>
                <a:latin typeface="微軟正黑體" pitchFamily="34" charset="-120"/>
                <a:ea typeface="微軟正黑體" pitchFamily="34" charset="-120"/>
              </a:rPr>
              <a:t>-</a:t>
            </a:r>
            <a:r>
              <a:rPr lang="zh-TW" altLang="en-US" sz="3600" b="1" dirty="0">
                <a:solidFill>
                  <a:srgbClr val="FF0000"/>
                </a:solidFill>
                <a:latin typeface="微軟正黑體" pitchFamily="34" charset="-120"/>
                <a:ea typeface="微軟正黑體" pitchFamily="34" charset="-120"/>
              </a:rPr>
              <a:t>評量架構</a:t>
            </a:r>
            <a:r>
              <a:rPr lang="zh-TW" altLang="en-US" sz="3600" b="1" dirty="0">
                <a:solidFill>
                  <a:schemeClr val="tx1"/>
                </a:solidFill>
                <a:latin typeface="微軟正黑體" pitchFamily="34" charset="-120"/>
                <a:ea typeface="微軟正黑體" pitchFamily="34" charset="-120"/>
              </a:rPr>
              <a:t>與</a:t>
            </a:r>
            <a:r>
              <a:rPr lang="zh-TW" altLang="en-US" sz="3600" b="1" dirty="0">
                <a:solidFill>
                  <a:srgbClr val="FF0000"/>
                </a:solidFill>
                <a:latin typeface="微軟正黑體" pitchFamily="34" charset="-120"/>
                <a:ea typeface="微軟正黑體" pitchFamily="34" charset="-120"/>
              </a:rPr>
              <a:t>結果</a:t>
            </a:r>
          </a:p>
        </p:txBody>
      </p:sp>
      <p:graphicFrame>
        <p:nvGraphicFramePr>
          <p:cNvPr id="5" name="表格 4">
            <a:extLst>
              <a:ext uri="{FF2B5EF4-FFF2-40B4-BE49-F238E27FC236}">
                <a16:creationId xmlns:a16="http://schemas.microsoft.com/office/drawing/2014/main" id="{26817E13-83A0-4364-B06D-BF61AE460292}"/>
              </a:ext>
            </a:extLst>
          </p:cNvPr>
          <p:cNvGraphicFramePr>
            <a:graphicFrameLocks noGrp="1"/>
          </p:cNvGraphicFramePr>
          <p:nvPr>
            <p:extLst/>
          </p:nvPr>
        </p:nvGraphicFramePr>
        <p:xfrm>
          <a:off x="1837956" y="1863807"/>
          <a:ext cx="6428712" cy="3771288"/>
        </p:xfrm>
        <a:graphic>
          <a:graphicData uri="http://schemas.openxmlformats.org/drawingml/2006/table">
            <a:tbl>
              <a:tblPr firstRow="1" firstCol="1" bandRow="1"/>
              <a:tblGrid>
                <a:gridCol w="1376889">
                  <a:extLst>
                    <a:ext uri="{9D8B030D-6E8A-4147-A177-3AD203B41FA5}">
                      <a16:colId xmlns:a16="http://schemas.microsoft.com/office/drawing/2014/main" val="2968274753"/>
                    </a:ext>
                  </a:extLst>
                </a:gridCol>
                <a:gridCol w="1683941">
                  <a:extLst>
                    <a:ext uri="{9D8B030D-6E8A-4147-A177-3AD203B41FA5}">
                      <a16:colId xmlns:a16="http://schemas.microsoft.com/office/drawing/2014/main" val="2934969743"/>
                    </a:ext>
                  </a:extLst>
                </a:gridCol>
                <a:gridCol w="1683941">
                  <a:extLst>
                    <a:ext uri="{9D8B030D-6E8A-4147-A177-3AD203B41FA5}">
                      <a16:colId xmlns:a16="http://schemas.microsoft.com/office/drawing/2014/main" val="1964870965"/>
                    </a:ext>
                  </a:extLst>
                </a:gridCol>
                <a:gridCol w="1683941">
                  <a:extLst>
                    <a:ext uri="{9D8B030D-6E8A-4147-A177-3AD203B41FA5}">
                      <a16:colId xmlns:a16="http://schemas.microsoft.com/office/drawing/2014/main" val="2601895305"/>
                    </a:ext>
                  </a:extLst>
                </a:gridCol>
              </a:tblGrid>
              <a:tr h="628548">
                <a:tc>
                  <a:txBody>
                    <a:bodyPr/>
                    <a:lstStyle/>
                    <a:p>
                      <a:pPr algn="r">
                        <a:spcAft>
                          <a:spcPts val="0"/>
                        </a:spcAft>
                      </a:pPr>
                      <a:r>
                        <a:rPr lang="zh-TW" altLang="en-US" sz="1500" b="1" kern="1200" dirty="0">
                          <a:solidFill>
                            <a:schemeClr val="dk1"/>
                          </a:solidFill>
                          <a:latin typeface="+mn-lt"/>
                          <a:ea typeface="+mn-ea"/>
                          <a:cs typeface="+mn-cs"/>
                        </a:rPr>
                        <a:t>認知向度</a:t>
                      </a:r>
                      <a:endParaRPr lang="en-US" altLang="zh-TW" sz="1500" b="1" kern="1200" dirty="0">
                        <a:solidFill>
                          <a:schemeClr val="dk1"/>
                        </a:solidFill>
                        <a:latin typeface="+mn-lt"/>
                        <a:ea typeface="+mn-ea"/>
                        <a:cs typeface="+mn-cs"/>
                      </a:endParaRPr>
                    </a:p>
                    <a:p>
                      <a:pPr algn="l">
                        <a:spcAft>
                          <a:spcPts val="0"/>
                        </a:spcAft>
                      </a:pPr>
                      <a:r>
                        <a:rPr lang="zh-TW" altLang="en-US" sz="1500" b="1" kern="1200" dirty="0">
                          <a:solidFill>
                            <a:schemeClr val="dk1"/>
                          </a:solidFill>
                          <a:latin typeface="+mn-lt"/>
                          <a:ea typeface="+mn-ea"/>
                          <a:cs typeface="+mn-cs"/>
                        </a:rPr>
                        <a:t>知識向度</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ctr">
                        <a:spcAft>
                          <a:spcPts val="0"/>
                        </a:spcAft>
                      </a:pPr>
                      <a:r>
                        <a:rPr lang="zh-TW" sz="2100" b="1" kern="1200" dirty="0">
                          <a:solidFill>
                            <a:schemeClr val="dk1"/>
                          </a:solidFill>
                          <a:latin typeface="+mn-lt"/>
                          <a:ea typeface="+mn-ea"/>
                          <a:cs typeface="+mn-cs"/>
                        </a:rPr>
                        <a:t>概念理解</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2100" b="1" kern="1200" dirty="0">
                          <a:solidFill>
                            <a:schemeClr val="dk1"/>
                          </a:solidFill>
                          <a:latin typeface="+mn-lt"/>
                          <a:ea typeface="+mn-ea"/>
                          <a:cs typeface="+mn-cs"/>
                        </a:rPr>
                        <a:t>程序執行</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99"/>
                    </a:solidFill>
                  </a:tcPr>
                </a:tc>
                <a:tc>
                  <a:txBody>
                    <a:bodyPr/>
                    <a:lstStyle/>
                    <a:p>
                      <a:pPr algn="ctr">
                        <a:spcAft>
                          <a:spcPts val="0"/>
                        </a:spcAft>
                      </a:pPr>
                      <a:r>
                        <a:rPr lang="zh-TW" sz="2100" b="1" kern="1200" dirty="0">
                          <a:solidFill>
                            <a:schemeClr val="dk1"/>
                          </a:solidFill>
                          <a:latin typeface="+mn-lt"/>
                          <a:ea typeface="+mn-ea"/>
                          <a:cs typeface="+mn-cs"/>
                        </a:rPr>
                        <a:t>解題思考</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76921956"/>
                  </a:ext>
                </a:extLst>
              </a:tr>
              <a:tr h="628548">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8149540"/>
                  </a:ext>
                </a:extLst>
              </a:tr>
              <a:tr h="628548">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2898314"/>
                  </a:ext>
                </a:extLst>
              </a:tr>
              <a:tr h="628548">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CFF99"/>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8338475"/>
                  </a:ext>
                </a:extLst>
              </a:tr>
              <a:tr h="628548">
                <a:tc>
                  <a:txBody>
                    <a:body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代數</a:t>
                      </a:r>
                      <a:endParaRPr lang="zh-TW" sz="21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CC00"/>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8304853"/>
                  </a:ext>
                </a:extLst>
              </a:tr>
              <a:tr h="628548">
                <a:tc>
                  <a:txBody>
                    <a:body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統計</a:t>
                      </a:r>
                      <a:endParaRPr lang="zh-TW" sz="21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66CC"/>
                    </a:solidFill>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3124053"/>
                  </a:ext>
                </a:extLst>
              </a:tr>
            </a:tbl>
          </a:graphicData>
        </a:graphic>
      </p:graphicFrame>
      <p:graphicFrame>
        <p:nvGraphicFramePr>
          <p:cNvPr id="8" name="表格 7">
            <a:extLst>
              <a:ext uri="{FF2B5EF4-FFF2-40B4-BE49-F238E27FC236}">
                <a16:creationId xmlns:a16="http://schemas.microsoft.com/office/drawing/2014/main" id="{1D2E41E6-2470-4E18-B103-62930CC4E309}"/>
              </a:ext>
            </a:extLst>
          </p:cNvPr>
          <p:cNvGraphicFramePr>
            <a:graphicFrameLocks noGrp="1"/>
          </p:cNvGraphicFramePr>
          <p:nvPr>
            <p:extLst/>
          </p:nvPr>
        </p:nvGraphicFramePr>
        <p:xfrm>
          <a:off x="8358351" y="1863807"/>
          <a:ext cx="2165132" cy="3771288"/>
        </p:xfrm>
        <a:graphic>
          <a:graphicData uri="http://schemas.openxmlformats.org/drawingml/2006/table">
            <a:tbl>
              <a:tblPr firstRow="1" bandRow="1">
                <a:tableStyleId>{5C22544A-7EE6-4342-B048-85BDC9FD1C3A}</a:tableStyleId>
              </a:tblPr>
              <a:tblGrid>
                <a:gridCol w="1082566">
                  <a:extLst>
                    <a:ext uri="{9D8B030D-6E8A-4147-A177-3AD203B41FA5}">
                      <a16:colId xmlns:a16="http://schemas.microsoft.com/office/drawing/2014/main" val="1296037408"/>
                    </a:ext>
                  </a:extLst>
                </a:gridCol>
                <a:gridCol w="1082566">
                  <a:extLst>
                    <a:ext uri="{9D8B030D-6E8A-4147-A177-3AD203B41FA5}">
                      <a16:colId xmlns:a16="http://schemas.microsoft.com/office/drawing/2014/main" val="1224145360"/>
                    </a:ext>
                  </a:extLst>
                </a:gridCol>
              </a:tblGrid>
              <a:tr h="1580375">
                <a:tc>
                  <a:txBody>
                    <a:bodyPr/>
                    <a:lstStyle/>
                    <a:p>
                      <a:pPr marL="0" algn="ctr" defTabSz="457200" rtl="0" eaLnBrk="1" latinLnBrk="0" hangingPunct="1">
                        <a:spcAft>
                          <a:spcPts val="0"/>
                        </a:spcAft>
                      </a:pPr>
                      <a:r>
                        <a:rPr lang="zh-TW" altLang="en-US" sz="2100" b="1" kern="1200" dirty="0">
                          <a:solidFill>
                            <a:schemeClr val="dk1"/>
                          </a:solidFill>
                          <a:latin typeface="+mn-lt"/>
                          <a:ea typeface="+mn-ea"/>
                          <a:cs typeface="+mn-cs"/>
                        </a:rPr>
                        <a:t>作答</a:t>
                      </a:r>
                      <a:endParaRPr lang="en-US" altLang="zh-TW" sz="2100" b="1" kern="1200" dirty="0">
                        <a:solidFill>
                          <a:schemeClr val="dk1"/>
                        </a:solidFill>
                        <a:latin typeface="+mn-lt"/>
                        <a:ea typeface="+mn-ea"/>
                        <a:cs typeface="+mn-cs"/>
                      </a:endParaRPr>
                    </a:p>
                    <a:p>
                      <a:pPr marL="0" algn="ctr" defTabSz="457200" rtl="0" eaLnBrk="1" latinLnBrk="0" hangingPunct="1">
                        <a:spcAft>
                          <a:spcPts val="0"/>
                        </a:spcAft>
                      </a:pPr>
                      <a:r>
                        <a:rPr lang="zh-TW" altLang="en-US" sz="2100" b="1" kern="1200" dirty="0">
                          <a:solidFill>
                            <a:schemeClr val="dk1"/>
                          </a:solidFill>
                          <a:latin typeface="+mn-lt"/>
                          <a:ea typeface="+mn-ea"/>
                          <a:cs typeface="+mn-cs"/>
                        </a:rPr>
                        <a:t>人數</a:t>
                      </a:r>
                      <a:endParaRPr lang="en-US" altLang="zh-TW" sz="2100" b="1" kern="1200" dirty="0">
                        <a:solidFill>
                          <a:schemeClr val="dk1"/>
                        </a:solidFill>
                        <a:latin typeface="+mn-lt"/>
                        <a:ea typeface="+mn-ea"/>
                        <a:cs typeface="+mn-cs"/>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algn="ctr" defTabSz="457200" rtl="0" eaLnBrk="1" latinLnBrk="0" hangingPunct="1">
                        <a:spcAft>
                          <a:spcPts val="0"/>
                        </a:spcAft>
                      </a:pPr>
                      <a:r>
                        <a:rPr lang="en-US" altLang="zh-TW" sz="2100" b="1" kern="1200" dirty="0">
                          <a:solidFill>
                            <a:schemeClr val="dk1"/>
                          </a:solidFill>
                          <a:latin typeface="Times New Roman" panose="02020603050405020304" pitchFamily="18" charset="0"/>
                          <a:ea typeface="+mn-ea"/>
                          <a:cs typeface="Times New Roman" panose="02020603050405020304" pitchFamily="18" charset="0"/>
                        </a:rPr>
                        <a:t>18,059/</a:t>
                      </a:r>
                    </a:p>
                    <a:p>
                      <a:pPr marL="0" algn="ctr" defTabSz="457200" rtl="0" eaLnBrk="1" latinLnBrk="0" hangingPunct="1">
                        <a:spcAft>
                          <a:spcPts val="0"/>
                        </a:spcAft>
                      </a:pPr>
                      <a:r>
                        <a:rPr lang="en-US" altLang="zh-TW" sz="2100" b="1" kern="1200" dirty="0">
                          <a:solidFill>
                            <a:srgbClr val="0070C0"/>
                          </a:solidFill>
                          <a:latin typeface="Times New Roman" panose="02020603050405020304" pitchFamily="18" charset="0"/>
                          <a:ea typeface="+mn-ea"/>
                          <a:cs typeface="Times New Roman" panose="02020603050405020304" pitchFamily="18" charset="0"/>
                        </a:rPr>
                        <a:t>18351</a:t>
                      </a:r>
                      <a:endParaRPr lang="zh-TW" altLang="en-US" sz="2100" b="1" kern="1200" dirty="0">
                        <a:solidFill>
                          <a:srgbClr val="0070C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376736743"/>
                  </a:ext>
                </a:extLst>
              </a:tr>
              <a:tr h="1185486">
                <a:tc>
                  <a:txBody>
                    <a:bodyPr/>
                    <a:lstStyle/>
                    <a:p>
                      <a:pPr marL="0" algn="ctr" defTabSz="457200" rtl="0" eaLnBrk="1" latinLnBrk="0" hangingPunct="1">
                        <a:spcAft>
                          <a:spcPts val="0"/>
                        </a:spcAft>
                      </a:pPr>
                      <a:r>
                        <a:rPr lang="zh-TW" altLang="en-US" sz="2100" b="1" kern="1200" dirty="0">
                          <a:solidFill>
                            <a:srgbClr val="FF0000"/>
                          </a:solidFill>
                          <a:latin typeface="+mn-lt"/>
                          <a:ea typeface="+mn-ea"/>
                          <a:cs typeface="+mn-cs"/>
                        </a:rPr>
                        <a:t>缺考率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algn="ctr" defTabSz="457200" rtl="0" eaLnBrk="1" latinLnBrk="0" hangingPunct="1">
                        <a:spcAft>
                          <a:spcPts val="0"/>
                        </a:spcAft>
                      </a:pPr>
                      <a:r>
                        <a:rPr lang="en-US" altLang="zh-TW" sz="2100" b="1" kern="1200" dirty="0">
                          <a:solidFill>
                            <a:srgbClr val="FF0000"/>
                          </a:solidFill>
                          <a:latin typeface="Times New Roman" panose="02020603050405020304" pitchFamily="18" charset="0"/>
                          <a:ea typeface="+mn-ea"/>
                          <a:cs typeface="Times New Roman" panose="02020603050405020304" pitchFamily="18" charset="0"/>
                        </a:rPr>
                        <a:t>1.59%</a:t>
                      </a:r>
                      <a:endParaRPr lang="zh-TW" altLang="en-US" sz="21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703949940"/>
                  </a:ext>
                </a:extLst>
              </a:tr>
              <a:tr h="1005427">
                <a:tc>
                  <a:txBody>
                    <a:bodyPr/>
                    <a:lstStyle/>
                    <a:p>
                      <a:pPr marL="0" algn="ctr" defTabSz="457200" rtl="0" eaLnBrk="1" latinLnBrk="0" hangingPunct="1">
                        <a:spcAft>
                          <a:spcPts val="0"/>
                        </a:spcAft>
                      </a:pPr>
                      <a:r>
                        <a:rPr lang="zh-TW" altLang="en-US" sz="2100" b="1" kern="1200" dirty="0">
                          <a:solidFill>
                            <a:srgbClr val="3333FF"/>
                          </a:solidFill>
                          <a:latin typeface="+mn-lt"/>
                          <a:ea typeface="+mn-ea"/>
                          <a:cs typeface="+mn-cs"/>
                        </a:rPr>
                        <a:t>平均</a:t>
                      </a:r>
                      <a:endParaRPr lang="en-US" altLang="zh-TW" sz="2100" b="1" kern="1200" dirty="0">
                        <a:solidFill>
                          <a:srgbClr val="3333FF"/>
                        </a:solidFill>
                        <a:latin typeface="+mn-lt"/>
                        <a:ea typeface="+mn-ea"/>
                        <a:cs typeface="+mn-cs"/>
                      </a:endParaRPr>
                    </a:p>
                    <a:p>
                      <a:pPr marL="0" algn="ctr" defTabSz="457200" rtl="0" eaLnBrk="1" latinLnBrk="0" hangingPunct="1">
                        <a:spcAft>
                          <a:spcPts val="0"/>
                        </a:spcAft>
                      </a:pPr>
                      <a:r>
                        <a:rPr lang="zh-TW" altLang="en-US" sz="2100" b="1" kern="1200" dirty="0">
                          <a:solidFill>
                            <a:srgbClr val="3333FF"/>
                          </a:solidFill>
                          <a:latin typeface="+mn-lt"/>
                          <a:ea typeface="+mn-ea"/>
                          <a:cs typeface="+mn-cs"/>
                        </a:rPr>
                        <a:t>通過率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algn="ctr" defTabSz="457200" rtl="0" eaLnBrk="1" latinLnBrk="0" hangingPunct="1">
                        <a:spcAft>
                          <a:spcPts val="0"/>
                        </a:spcAft>
                      </a:pPr>
                      <a:r>
                        <a:rPr lang="en-US" altLang="zh-TW" sz="2100" b="1" kern="1200" dirty="0">
                          <a:solidFill>
                            <a:srgbClr val="3333FF"/>
                          </a:solidFill>
                          <a:latin typeface="Times New Roman" panose="02020603050405020304" pitchFamily="18" charset="0"/>
                          <a:ea typeface="+mn-ea"/>
                          <a:cs typeface="Times New Roman" panose="02020603050405020304" pitchFamily="18" charset="0"/>
                        </a:rPr>
                        <a:t>63%</a:t>
                      </a:r>
                      <a:endParaRPr lang="zh-TW" altLang="en-US" sz="2100" b="1" kern="1200" dirty="0">
                        <a:solidFill>
                          <a:srgbClr val="3333FF"/>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896055596"/>
                  </a:ext>
                </a:extLst>
              </a:tr>
            </a:tbl>
          </a:graphicData>
        </a:graphic>
      </p:graphicFrame>
      <p:sp>
        <p:nvSpPr>
          <p:cNvPr id="9" name="文字方塊 8">
            <a:extLst>
              <a:ext uri="{FF2B5EF4-FFF2-40B4-BE49-F238E27FC236}">
                <a16:creationId xmlns:a16="http://schemas.microsoft.com/office/drawing/2014/main" id="{71AF505F-4F1C-4226-90C6-337FC5AFE2CD}"/>
              </a:ext>
            </a:extLst>
          </p:cNvPr>
          <p:cNvSpPr txBox="1"/>
          <p:nvPr/>
        </p:nvSpPr>
        <p:spPr>
          <a:xfrm>
            <a:off x="1837956" y="5677303"/>
            <a:ext cx="6520395" cy="553998"/>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TW" altLang="en-US" sz="15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第</a:t>
            </a:r>
            <a:r>
              <a:rPr kumimoji="0" lang="en-US" altLang="zh-TW" sz="15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18</a:t>
            </a:r>
            <a:r>
              <a:rPr kumimoji="0" lang="zh-TW" altLang="en-US" sz="15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題為幾何之「概念理解」，鑑於考量部分版本未提及「菱形」之公平性 本題不予計分 。</a:t>
            </a:r>
          </a:p>
        </p:txBody>
      </p:sp>
      <p:sp>
        <p:nvSpPr>
          <p:cNvPr id="10" name="向上箭號圖說文字 6">
            <a:extLst>
              <a:ext uri="{FF2B5EF4-FFF2-40B4-BE49-F238E27FC236}">
                <a16:creationId xmlns:a16="http://schemas.microsoft.com/office/drawing/2014/main" id="{9FEC7A86-8F03-4EB6-BCB8-5C68F1EBE5D8}"/>
              </a:ext>
            </a:extLst>
          </p:cNvPr>
          <p:cNvSpPr/>
          <p:nvPr/>
        </p:nvSpPr>
        <p:spPr>
          <a:xfrm>
            <a:off x="8753539" y="5400417"/>
            <a:ext cx="1895582" cy="820649"/>
          </a:xfrm>
          <a:prstGeom prst="upArrowCallou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FFFF00"/>
                </a:solidFill>
                <a:effectLst/>
                <a:uLnTx/>
                <a:uFillTx/>
                <a:latin typeface="Trebuchet MS"/>
                <a:ea typeface="微軟正黑體" panose="020B0604030504040204" pitchFamily="34" charset="-120"/>
                <a:cs typeface="+mn-cs"/>
              </a:rPr>
              <a:t>與全國平均相同</a:t>
            </a:r>
          </a:p>
        </p:txBody>
      </p:sp>
    </p:spTree>
    <p:extLst>
      <p:ext uri="{BB962C8B-B14F-4D97-AF65-F5344CB8AC3E}">
        <p14:creationId xmlns:p14="http://schemas.microsoft.com/office/powerpoint/2010/main" val="2018838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2">
            <a:extLst>
              <a:ext uri="{FF2B5EF4-FFF2-40B4-BE49-F238E27FC236}">
                <a16:creationId xmlns:a16="http://schemas.microsoft.com/office/drawing/2014/main" id="{983ABC40-0551-4543-A2CA-013D71116CF7}"/>
              </a:ext>
            </a:extLst>
          </p:cNvPr>
          <p:cNvSpPr txBox="1">
            <a:spLocks/>
          </p:cNvSpPr>
          <p:nvPr/>
        </p:nvSpPr>
        <p:spPr>
          <a:xfrm>
            <a:off x="230819" y="819597"/>
            <a:ext cx="11691891" cy="72278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1" fontAlgn="auto" latinLnBrk="0" hangingPunct="1">
              <a:lnSpc>
                <a:spcPct val="100000"/>
              </a:lnSpc>
              <a:spcBef>
                <a:spcPct val="0"/>
              </a:spcBef>
              <a:spcAft>
                <a:spcPts val="0"/>
              </a:spcAft>
              <a:buClrTx/>
              <a:buSzTx/>
              <a:buFontTx/>
              <a:buNone/>
              <a:tabLst/>
              <a:defRPr/>
            </a:pPr>
            <a:r>
              <a:rPr kumimoji="0" lang="zh-TW" altLang="en-US" sz="33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四年級</a:t>
            </a:r>
            <a:r>
              <a:rPr kumimoji="0" lang="zh-TW" altLang="en-US" sz="3300" b="1" i="0" u="none" strike="noStrike" kern="1200" cap="none" spc="0" normalizeH="0" baseline="0" noProof="0" dirty="0">
                <a:ln>
                  <a:noFill/>
                </a:ln>
                <a:solidFill>
                  <a:srgbClr val="1302F4"/>
                </a:solidFill>
                <a:effectLst/>
                <a:uLnTx/>
                <a:uFillTx/>
                <a:latin typeface="微軟正黑體" pitchFamily="34" charset="-120"/>
                <a:ea typeface="微軟正黑體" pitchFamily="34" charset="-120"/>
                <a:cs typeface="+mj-cs"/>
              </a:rPr>
              <a:t>數學</a:t>
            </a:r>
            <a:r>
              <a:rPr kumimoji="0" lang="en-US" altLang="zh-TW" sz="33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a:t>
            </a:r>
            <a:r>
              <a:rPr kumimoji="0" lang="zh-TW" altLang="en-US" sz="33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評量架構</a:t>
            </a:r>
            <a:r>
              <a:rPr kumimoji="0" lang="en-US" altLang="zh-TW" sz="33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a:t>
            </a:r>
            <a:r>
              <a:rPr kumimoji="0" lang="zh-TW" altLang="en-US" sz="33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知識向度</a:t>
            </a:r>
            <a:r>
              <a:rPr kumimoji="0" lang="zh-TW" altLang="en-US" sz="33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說明</a:t>
            </a:r>
            <a:endParaRPr kumimoji="0" lang="zh-TW" altLang="en-US" sz="33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endParaRPr>
          </a:p>
        </p:txBody>
      </p:sp>
      <p:graphicFrame>
        <p:nvGraphicFramePr>
          <p:cNvPr id="11" name="表格 10">
            <a:extLst>
              <a:ext uri="{FF2B5EF4-FFF2-40B4-BE49-F238E27FC236}">
                <a16:creationId xmlns:a16="http://schemas.microsoft.com/office/drawing/2014/main" id="{AA901D6D-F6F1-43DD-8610-5C1A458A763F}"/>
              </a:ext>
            </a:extLst>
          </p:cNvPr>
          <p:cNvGraphicFramePr>
            <a:graphicFrameLocks noGrp="1"/>
          </p:cNvGraphicFramePr>
          <p:nvPr>
            <p:extLst/>
          </p:nvPr>
        </p:nvGraphicFramePr>
        <p:xfrm>
          <a:off x="1835048" y="1737686"/>
          <a:ext cx="8517643" cy="4107138"/>
        </p:xfrm>
        <a:graphic>
          <a:graphicData uri="http://schemas.openxmlformats.org/drawingml/2006/table">
            <a:tbl>
              <a:tblPr firstRow="1" firstCol="1" bandRow="1"/>
              <a:tblGrid>
                <a:gridCol w="1824292">
                  <a:extLst>
                    <a:ext uri="{9D8B030D-6E8A-4147-A177-3AD203B41FA5}">
                      <a16:colId xmlns:a16="http://schemas.microsoft.com/office/drawing/2014/main" val="2968274753"/>
                    </a:ext>
                  </a:extLst>
                </a:gridCol>
                <a:gridCol w="6693351">
                  <a:extLst>
                    <a:ext uri="{9D8B030D-6E8A-4147-A177-3AD203B41FA5}">
                      <a16:colId xmlns:a16="http://schemas.microsoft.com/office/drawing/2014/main" val="2934969743"/>
                    </a:ext>
                  </a:extLst>
                </a:gridCol>
              </a:tblGrid>
              <a:tr h="535064">
                <a:tc>
                  <a:txBody>
                    <a:body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知識向度</a:t>
                      </a:r>
                      <a:endParaRPr lang="zh-TW" sz="21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noFill/>
                      <a:prstDash val="solid"/>
                      <a:round/>
                      <a:headEnd type="none" w="med" len="med"/>
                      <a:tailEnd type="none" w="med" len="med"/>
                    </a:lnTlToBr>
                    <a:solidFill>
                      <a:schemeClr val="bg1">
                        <a:lumMod val="85000"/>
                      </a:schemeClr>
                    </a:solidFill>
                  </a:tcPr>
                </a:tc>
                <a:tc>
                  <a:txBody>
                    <a:body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內涵說明</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76921956"/>
                  </a:ext>
                </a:extLst>
              </a:tr>
              <a:tr h="822960">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r>
                        <a:rPr lang="zh-TW" altLang="zh-TW" sz="1800" b="1" kern="1200" dirty="0">
                          <a:solidFill>
                            <a:schemeClr val="tx1"/>
                          </a:solidFill>
                          <a:latin typeface="+mn-lt"/>
                          <a:ea typeface="+mn-ea"/>
                          <a:cs typeface="+mn-cs"/>
                        </a:rPr>
                        <a:t>正整數中大數的位名與位值單位換算、較大整數的加減乘除直式計算、</a:t>
                      </a:r>
                      <a:r>
                        <a:rPr lang="zh-TW" altLang="zh-TW" sz="1800" b="1" kern="1200" dirty="0">
                          <a:solidFill>
                            <a:srgbClr val="3333FF"/>
                          </a:solidFill>
                          <a:latin typeface="+mn-lt"/>
                          <a:ea typeface="+mn-ea"/>
                          <a:cs typeface="+mn-cs"/>
                        </a:rPr>
                        <a:t>正整數的四則混合計算</a:t>
                      </a:r>
                      <a:r>
                        <a:rPr lang="zh-TW" altLang="zh-TW" sz="1800" b="1" kern="1200" dirty="0">
                          <a:solidFill>
                            <a:schemeClr val="tx1"/>
                          </a:solidFill>
                          <a:latin typeface="+mn-lt"/>
                          <a:ea typeface="+mn-ea"/>
                          <a:cs typeface="+mn-cs"/>
                        </a:rPr>
                        <a:t>、二位小數的位名與大小比較、二位小數的加、減與整數倍計算</a:t>
                      </a:r>
                      <a:r>
                        <a:rPr lang="zh-TW" altLang="en-US" sz="1800" b="1" kern="1200" dirty="0">
                          <a:solidFill>
                            <a:schemeClr val="tx1"/>
                          </a:solidFill>
                          <a:latin typeface="PMingLiU" panose="02020500000000000000" pitchFamily="18" charset="-120"/>
                          <a:ea typeface="PMingLiU" panose="02020500000000000000" pitchFamily="18" charset="-120"/>
                          <a:cs typeface="+mn-cs"/>
                        </a:rPr>
                        <a:t>。</a:t>
                      </a:r>
                      <a:endParaRPr lang="zh-TW" altLang="en-US" sz="18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38149540"/>
                  </a:ext>
                </a:extLst>
              </a:tr>
              <a:tr h="490814">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r>
                        <a:rPr lang="zh-TW" altLang="zh-TW" sz="1800" b="1" kern="1200" dirty="0">
                          <a:solidFill>
                            <a:schemeClr val="tx1"/>
                          </a:solidFill>
                          <a:latin typeface="+mn-lt"/>
                          <a:ea typeface="+mn-ea"/>
                          <a:cs typeface="+mn-cs"/>
                        </a:rPr>
                        <a:t>利用複名數解決不同類量（長度、容量、重量）的計算問題</a:t>
                      </a:r>
                      <a:r>
                        <a:rPr lang="zh-TW" altLang="en-US" sz="1800" b="1" kern="1200" dirty="0">
                          <a:solidFill>
                            <a:schemeClr val="tx1"/>
                          </a:solidFill>
                          <a:latin typeface="PMingLiU" panose="02020500000000000000" pitchFamily="18" charset="-120"/>
                          <a:ea typeface="PMingLiU" panose="02020500000000000000" pitchFamily="18" charset="-120"/>
                          <a:cs typeface="+mn-cs"/>
                        </a:rPr>
                        <a:t>。</a:t>
                      </a:r>
                      <a:endParaRPr lang="zh-TW" altLang="en-US" sz="18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62898314"/>
                  </a:ext>
                </a:extLst>
              </a:tr>
              <a:tr h="1097280">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CFF99"/>
                    </a:solidFill>
                  </a:tcPr>
                </a:tc>
                <a:tc>
                  <a:txBody>
                    <a:bodyPr/>
                    <a:lstStyle/>
                    <a:p>
                      <a:r>
                        <a:rPr lang="zh-TW" altLang="zh-TW" sz="1800" b="1" kern="1200" dirty="0">
                          <a:solidFill>
                            <a:schemeClr val="tx1"/>
                          </a:solidFill>
                          <a:latin typeface="+mn-lt"/>
                          <a:ea typeface="+mn-ea"/>
                          <a:cs typeface="+mn-cs"/>
                        </a:rPr>
                        <a:t>運用「角」與「邊」等構成要素辨認簡單平面圖形、基本三角形與四邊形的簡單性質、平面圖形的</a:t>
                      </a:r>
                      <a:r>
                        <a:rPr lang="zh-TW" altLang="zh-TW" sz="1800" b="1" kern="1200" dirty="0">
                          <a:solidFill>
                            <a:srgbClr val="3333FF"/>
                          </a:solidFill>
                          <a:latin typeface="+mn-lt"/>
                          <a:ea typeface="+mn-ea"/>
                          <a:cs typeface="+mn-cs"/>
                        </a:rPr>
                        <a:t>全等意義</a:t>
                      </a:r>
                      <a:r>
                        <a:rPr lang="zh-TW" altLang="zh-TW" sz="1800" b="1" kern="1200" dirty="0">
                          <a:solidFill>
                            <a:schemeClr val="tx1"/>
                          </a:solidFill>
                          <a:latin typeface="+mn-lt"/>
                          <a:ea typeface="+mn-ea"/>
                          <a:cs typeface="+mn-cs"/>
                        </a:rPr>
                        <a:t>、</a:t>
                      </a:r>
                      <a:r>
                        <a:rPr lang="zh-TW" altLang="zh-TW" sz="1800" b="1" kern="1200" dirty="0">
                          <a:solidFill>
                            <a:srgbClr val="FF0000"/>
                          </a:solidFill>
                          <a:latin typeface="+mn-lt"/>
                          <a:ea typeface="+mn-ea"/>
                          <a:cs typeface="+mn-cs"/>
                        </a:rPr>
                        <a:t>使用量角器</a:t>
                      </a:r>
                      <a:r>
                        <a:rPr lang="zh-TW" altLang="zh-TW" sz="1800" b="1" kern="1200" dirty="0">
                          <a:solidFill>
                            <a:schemeClr val="tx1"/>
                          </a:solidFill>
                          <a:latin typeface="+mn-lt"/>
                          <a:ea typeface="+mn-ea"/>
                          <a:cs typeface="+mn-cs"/>
                        </a:rPr>
                        <a:t>實測角度或畫出指定的角、旋轉角（包括平角和周角）的意義、平行四邊形與梯形</a:t>
                      </a:r>
                      <a:r>
                        <a:rPr lang="zh-TW" altLang="en-US" sz="1800" b="1" kern="1200" dirty="0">
                          <a:solidFill>
                            <a:schemeClr val="tx1"/>
                          </a:solidFill>
                          <a:latin typeface="PMingLiU" panose="02020500000000000000" pitchFamily="18" charset="-120"/>
                          <a:ea typeface="PMingLiU" panose="02020500000000000000" pitchFamily="18" charset="-120"/>
                          <a:cs typeface="+mn-cs"/>
                        </a:rPr>
                        <a:t>。</a:t>
                      </a:r>
                      <a:endParaRPr lang="zh-TW" altLang="en-US" sz="18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08338475"/>
                  </a:ext>
                </a:extLst>
              </a:tr>
              <a:tr h="504351">
                <a:tc>
                  <a:txBody>
                    <a:body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代數</a:t>
                      </a:r>
                      <a:endParaRPr lang="zh-TW" sz="21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00"/>
                    </a:solidFill>
                  </a:tcPr>
                </a:tc>
                <a:tc>
                  <a:txBody>
                    <a:bodyPr/>
                    <a:lstStyle/>
                    <a:p>
                      <a:pPr marL="0" algn="l" defTabSz="914400" rtl="0" eaLnBrk="1" latinLnBrk="0" hangingPunct="1">
                        <a:spcAft>
                          <a:spcPts val="0"/>
                        </a:spcAft>
                      </a:pPr>
                      <a:r>
                        <a:rPr lang="zh-TW" altLang="zh-TW" sz="1800" b="1" kern="1200" dirty="0">
                          <a:solidFill>
                            <a:schemeClr val="tx1"/>
                          </a:solidFill>
                          <a:latin typeface="+mn-lt"/>
                          <a:ea typeface="+mn-ea"/>
                          <a:cs typeface="+mn-cs"/>
                        </a:rPr>
                        <a:t>運用數的運算性質進行</a:t>
                      </a:r>
                      <a:r>
                        <a:rPr lang="zh-TW" altLang="zh-TW" sz="1800" b="1" kern="1200" dirty="0">
                          <a:solidFill>
                            <a:srgbClr val="3333FF"/>
                          </a:solidFill>
                          <a:latin typeface="+mn-lt"/>
                          <a:ea typeface="+mn-ea"/>
                          <a:cs typeface="+mn-cs"/>
                        </a:rPr>
                        <a:t>四則混合計算</a:t>
                      </a:r>
                      <a:r>
                        <a:rPr lang="zh-TW" altLang="en-US" sz="1800" b="1" kern="1200" dirty="0">
                          <a:solidFill>
                            <a:schemeClr val="tx1"/>
                          </a:solidFill>
                          <a:latin typeface="PMingLiU" panose="02020500000000000000" pitchFamily="18" charset="-120"/>
                          <a:ea typeface="PMingLiU" panose="02020500000000000000" pitchFamily="18" charset="-120"/>
                          <a:cs typeface="+mn-cs"/>
                        </a:rPr>
                        <a:t>。</a:t>
                      </a:r>
                      <a:endParaRPr lang="zh-TW" sz="18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83418250"/>
                  </a:ext>
                </a:extLst>
              </a:tr>
              <a:tr h="656669">
                <a:tc>
                  <a:txBody>
                    <a:body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統計</a:t>
                      </a:r>
                      <a:endParaRPr lang="zh-TW" sz="21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66CC"/>
                    </a:solidFill>
                  </a:tcPr>
                </a:tc>
                <a:tc>
                  <a:txBody>
                    <a:bodyPr/>
                    <a:lstStyle/>
                    <a:p>
                      <a:pPr marL="0" algn="l" defTabSz="914400" rtl="0" eaLnBrk="1" latinLnBrk="0" hangingPunct="1">
                        <a:spcAft>
                          <a:spcPts val="0"/>
                        </a:spcAft>
                      </a:pPr>
                      <a:r>
                        <a:rPr lang="zh-TW" altLang="zh-TW" sz="1800" b="1" kern="1200" dirty="0">
                          <a:solidFill>
                            <a:schemeClr val="tx1"/>
                          </a:solidFill>
                          <a:latin typeface="+mn-lt"/>
                          <a:ea typeface="+mn-ea"/>
                          <a:cs typeface="+mn-cs"/>
                        </a:rPr>
                        <a:t>報讀生活中常用的折線圖</a:t>
                      </a:r>
                      <a:r>
                        <a:rPr lang="zh-TW" altLang="en-US" sz="1800" b="1" kern="1200" dirty="0">
                          <a:solidFill>
                            <a:schemeClr val="tx1"/>
                          </a:solidFill>
                          <a:latin typeface="PMingLiU" panose="02020500000000000000" pitchFamily="18" charset="-120"/>
                          <a:ea typeface="PMingLiU" panose="02020500000000000000" pitchFamily="18" charset="-120"/>
                          <a:cs typeface="+mn-cs"/>
                        </a:rPr>
                        <a:t>。</a:t>
                      </a:r>
                      <a:endParaRPr lang="zh-TW" sz="18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89443277"/>
                  </a:ext>
                </a:extLst>
              </a:tr>
            </a:tbl>
          </a:graphicData>
        </a:graphic>
      </p:graphicFrame>
    </p:spTree>
    <p:extLst>
      <p:ext uri="{BB962C8B-B14F-4D97-AF65-F5344CB8AC3E}">
        <p14:creationId xmlns:p14="http://schemas.microsoft.com/office/powerpoint/2010/main" val="303383024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07FDA8F-AAC2-42EF-9060-0A22477ACE73}"/>
              </a:ext>
            </a:extLst>
          </p:cNvPr>
          <p:cNvSpPr txBox="1">
            <a:spLocks/>
          </p:cNvSpPr>
          <p:nvPr/>
        </p:nvSpPr>
        <p:spPr>
          <a:xfrm>
            <a:off x="177554" y="764705"/>
            <a:ext cx="11816178" cy="5814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桃園市</a:t>
            </a:r>
            <a:r>
              <a:rPr kumimoji="0" lang="en-US" altLang="zh-TW"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109</a:t>
            </a:r>
            <a:r>
              <a:rPr kumimoji="0" lang="zh-TW" altLang="en-US"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年度</a:t>
            </a:r>
            <a:r>
              <a:rPr kumimoji="0" lang="zh-TW" altLang="en-US" sz="3600" b="1" i="0" u="none" strike="noStrike" kern="1200" cap="none" spc="0" normalizeH="0" baseline="0" noProof="0" dirty="0">
                <a:ln>
                  <a:noFill/>
                </a:ln>
                <a:solidFill>
                  <a:srgbClr val="FF66CC"/>
                </a:solidFill>
                <a:effectLst/>
                <a:uLnTx/>
                <a:uFillTx/>
                <a:latin typeface="微軟正黑體" pitchFamily="34" charset="-120"/>
                <a:ea typeface="微軟正黑體" pitchFamily="34" charset="-120"/>
                <a:cs typeface="+mj-cs"/>
              </a:rPr>
              <a:t>國小</a:t>
            </a:r>
            <a:r>
              <a:rPr kumimoji="0" lang="zh-TW" altLang="en-US"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學力測驗</a:t>
            </a:r>
            <a:r>
              <a:rPr kumimoji="0" lang="en-US" altLang="zh-TW"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a:t>
            </a:r>
            <a:r>
              <a:rPr kumimoji="0" lang="zh-TW" altLang="en-US" sz="3600" b="1" i="0" u="none" strike="noStrike" kern="1200" cap="none" spc="0" normalizeH="0" baseline="0" noProof="0" dirty="0">
                <a:ln>
                  <a:noFill/>
                </a:ln>
                <a:solidFill>
                  <a:srgbClr val="1302F4"/>
                </a:solidFill>
                <a:effectLst/>
                <a:uLnTx/>
                <a:uFillTx/>
                <a:latin typeface="微軟正黑體" pitchFamily="34" charset="-120"/>
                <a:ea typeface="微軟正黑體" pitchFamily="34" charset="-120"/>
                <a:cs typeface="+mj-cs"/>
              </a:rPr>
              <a:t>四年級</a:t>
            </a:r>
            <a:endParaRPr kumimoji="0" lang="zh-TW" altLang="en-US" sz="3600" b="0" i="0" u="none" strike="noStrike" kern="1200" cap="none" spc="0" normalizeH="0" baseline="0" noProof="0" dirty="0">
              <a:ln>
                <a:noFill/>
              </a:ln>
              <a:solidFill>
                <a:srgbClr val="1302F4"/>
              </a:solidFill>
              <a:effectLst/>
              <a:uLnTx/>
              <a:uFillTx/>
              <a:latin typeface="Calibri Light"/>
              <a:ea typeface="新細明體" panose="02020500000000000000" pitchFamily="18" charset="-120"/>
              <a:cs typeface="+mj-cs"/>
            </a:endParaRPr>
          </a:p>
        </p:txBody>
      </p:sp>
      <p:graphicFrame>
        <p:nvGraphicFramePr>
          <p:cNvPr id="3" name="內容版面配置區 3">
            <a:extLst>
              <a:ext uri="{FF2B5EF4-FFF2-40B4-BE49-F238E27FC236}">
                <a16:creationId xmlns:a16="http://schemas.microsoft.com/office/drawing/2014/main" id="{A32650B4-7E27-4C65-8619-665193BF64C6}"/>
              </a:ext>
            </a:extLst>
          </p:cNvPr>
          <p:cNvGraphicFramePr>
            <a:graphicFrameLocks/>
          </p:cNvGraphicFramePr>
          <p:nvPr>
            <p:extLst/>
          </p:nvPr>
        </p:nvGraphicFramePr>
        <p:xfrm>
          <a:off x="1616463" y="1484782"/>
          <a:ext cx="8966906" cy="4392493"/>
        </p:xfrm>
        <a:graphic>
          <a:graphicData uri="http://schemas.openxmlformats.org/drawingml/2006/table">
            <a:tbl>
              <a:tblPr firstRow="1" bandRow="1"/>
              <a:tblGrid>
                <a:gridCol w="754264">
                  <a:extLst>
                    <a:ext uri="{9D8B030D-6E8A-4147-A177-3AD203B41FA5}">
                      <a16:colId xmlns:a16="http://schemas.microsoft.com/office/drawing/2014/main" val="20000"/>
                    </a:ext>
                  </a:extLst>
                </a:gridCol>
                <a:gridCol w="501488">
                  <a:extLst>
                    <a:ext uri="{9D8B030D-6E8A-4147-A177-3AD203B41FA5}">
                      <a16:colId xmlns:a16="http://schemas.microsoft.com/office/drawing/2014/main" val="20001"/>
                    </a:ext>
                  </a:extLst>
                </a:gridCol>
                <a:gridCol w="642037">
                  <a:extLst>
                    <a:ext uri="{9D8B030D-6E8A-4147-A177-3AD203B41FA5}">
                      <a16:colId xmlns:a16="http://schemas.microsoft.com/office/drawing/2014/main" val="20002"/>
                    </a:ext>
                  </a:extLst>
                </a:gridCol>
                <a:gridCol w="502743">
                  <a:extLst>
                    <a:ext uri="{9D8B030D-6E8A-4147-A177-3AD203B41FA5}">
                      <a16:colId xmlns:a16="http://schemas.microsoft.com/office/drawing/2014/main" val="20003"/>
                    </a:ext>
                  </a:extLst>
                </a:gridCol>
                <a:gridCol w="498884">
                  <a:extLst>
                    <a:ext uri="{9D8B030D-6E8A-4147-A177-3AD203B41FA5}">
                      <a16:colId xmlns:a16="http://schemas.microsoft.com/office/drawing/2014/main" val="20004"/>
                    </a:ext>
                  </a:extLst>
                </a:gridCol>
                <a:gridCol w="499244">
                  <a:extLst>
                    <a:ext uri="{9D8B030D-6E8A-4147-A177-3AD203B41FA5}">
                      <a16:colId xmlns:a16="http://schemas.microsoft.com/office/drawing/2014/main" val="20005"/>
                    </a:ext>
                  </a:extLst>
                </a:gridCol>
                <a:gridCol w="545327">
                  <a:extLst>
                    <a:ext uri="{9D8B030D-6E8A-4147-A177-3AD203B41FA5}">
                      <a16:colId xmlns:a16="http://schemas.microsoft.com/office/drawing/2014/main" val="20006"/>
                    </a:ext>
                  </a:extLst>
                </a:gridCol>
                <a:gridCol w="553008">
                  <a:extLst>
                    <a:ext uri="{9D8B030D-6E8A-4147-A177-3AD203B41FA5}">
                      <a16:colId xmlns:a16="http://schemas.microsoft.com/office/drawing/2014/main" val="20007"/>
                    </a:ext>
                  </a:extLst>
                </a:gridCol>
                <a:gridCol w="560689">
                  <a:extLst>
                    <a:ext uri="{9D8B030D-6E8A-4147-A177-3AD203B41FA5}">
                      <a16:colId xmlns:a16="http://schemas.microsoft.com/office/drawing/2014/main" val="20008"/>
                    </a:ext>
                  </a:extLst>
                </a:gridCol>
                <a:gridCol w="599093">
                  <a:extLst>
                    <a:ext uri="{9D8B030D-6E8A-4147-A177-3AD203B41FA5}">
                      <a16:colId xmlns:a16="http://schemas.microsoft.com/office/drawing/2014/main" val="20009"/>
                    </a:ext>
                  </a:extLst>
                </a:gridCol>
                <a:gridCol w="583730">
                  <a:extLst>
                    <a:ext uri="{9D8B030D-6E8A-4147-A177-3AD203B41FA5}">
                      <a16:colId xmlns:a16="http://schemas.microsoft.com/office/drawing/2014/main" val="20010"/>
                    </a:ext>
                  </a:extLst>
                </a:gridCol>
                <a:gridCol w="545327">
                  <a:extLst>
                    <a:ext uri="{9D8B030D-6E8A-4147-A177-3AD203B41FA5}">
                      <a16:colId xmlns:a16="http://schemas.microsoft.com/office/drawing/2014/main" val="20011"/>
                    </a:ext>
                  </a:extLst>
                </a:gridCol>
                <a:gridCol w="545268">
                  <a:extLst>
                    <a:ext uri="{9D8B030D-6E8A-4147-A177-3AD203B41FA5}">
                      <a16:colId xmlns:a16="http://schemas.microsoft.com/office/drawing/2014/main" val="20012"/>
                    </a:ext>
                  </a:extLst>
                </a:gridCol>
                <a:gridCol w="545268">
                  <a:extLst>
                    <a:ext uri="{9D8B030D-6E8A-4147-A177-3AD203B41FA5}">
                      <a16:colId xmlns:a16="http://schemas.microsoft.com/office/drawing/2014/main" val="2073627620"/>
                    </a:ext>
                  </a:extLst>
                </a:gridCol>
                <a:gridCol w="545268">
                  <a:extLst>
                    <a:ext uri="{9D8B030D-6E8A-4147-A177-3AD203B41FA5}">
                      <a16:colId xmlns:a16="http://schemas.microsoft.com/office/drawing/2014/main" val="3526337671"/>
                    </a:ext>
                  </a:extLst>
                </a:gridCol>
                <a:gridCol w="545268">
                  <a:extLst>
                    <a:ext uri="{9D8B030D-6E8A-4147-A177-3AD203B41FA5}">
                      <a16:colId xmlns:a16="http://schemas.microsoft.com/office/drawing/2014/main" val="3849786383"/>
                    </a:ext>
                  </a:extLst>
                </a:gridCol>
              </a:tblGrid>
              <a:tr h="313066">
                <a:tc rowSpan="2">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400" dirty="0">
                          <a:latin typeface="微軟正黑體" panose="020B0604030504040204" pitchFamily="34" charset="-120"/>
                          <a:ea typeface="微軟正黑體" panose="020B0604030504040204" pitchFamily="34" charset="-120"/>
                        </a:rPr>
                        <a:t>答對率</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ysClr val="windowText" lastClr="000000"/>
                    </a:solidFill>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400" dirty="0">
                          <a:solidFill>
                            <a:schemeClr val="tx1"/>
                          </a:solidFill>
                          <a:latin typeface="微軟正黑體" panose="020B0604030504040204" pitchFamily="34" charset="-120"/>
                          <a:ea typeface="微軟正黑體" panose="020B0604030504040204" pitchFamily="34" charset="-120"/>
                        </a:rPr>
                        <a:t>數與計算</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FF9900"/>
                    </a:solidFill>
                  </a:tcPr>
                </a:tc>
                <a:tc hMerge="1">
                  <a:txBody>
                    <a:bodyPr/>
                    <a:lstStyle/>
                    <a:p>
                      <a:endParaRPr lang="zh-TW" altLang="en-US" dirty="0"/>
                    </a:p>
                  </a:txBody>
                  <a:tcPr>
                    <a:solidFill>
                      <a:schemeClr val="accent2"/>
                    </a:solidFill>
                  </a:tcPr>
                </a:tc>
                <a:tc hMerge="1">
                  <a:txBody>
                    <a:bodyPr/>
                    <a:lstStyle/>
                    <a:p>
                      <a:endParaRPr lang="zh-TW" altLang="en-US" dirty="0"/>
                    </a:p>
                  </a:txBody>
                  <a:tcPr>
                    <a:solidFill>
                      <a:schemeClr val="accent2"/>
                    </a:solidFill>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400" dirty="0">
                          <a:solidFill>
                            <a:schemeClr val="tx1"/>
                          </a:solidFill>
                          <a:latin typeface="微軟正黑體" panose="020B0604030504040204" pitchFamily="34" charset="-120"/>
                          <a:ea typeface="微軟正黑體" panose="020B0604030504040204" pitchFamily="34" charset="-120"/>
                        </a:rPr>
                        <a:t>量與實測</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00CCFF"/>
                    </a:solidFill>
                  </a:tcPr>
                </a:tc>
                <a:tc hMerge="1">
                  <a:txBody>
                    <a:bodyPr/>
                    <a:lstStyle/>
                    <a:p>
                      <a:endParaRPr lang="zh-TW" altLang="en-US" dirty="0"/>
                    </a:p>
                  </a:txBody>
                  <a:tcPr/>
                </a:tc>
                <a:tc hMerge="1">
                  <a:txBody>
                    <a:bodyPr/>
                    <a:lstStyle/>
                    <a:p>
                      <a:endParaRPr lang="zh-TW" altLang="en-US" dirty="0"/>
                    </a:p>
                  </a:txBody>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400" dirty="0">
                          <a:solidFill>
                            <a:schemeClr val="tx1"/>
                          </a:solidFill>
                          <a:latin typeface="微軟正黑體" panose="020B0604030504040204" pitchFamily="34" charset="-120"/>
                          <a:ea typeface="微軟正黑體" panose="020B0604030504040204" pitchFamily="34" charset="-120"/>
                        </a:rPr>
                        <a:t>幾何</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CCFF99"/>
                    </a:solidFill>
                  </a:tcPr>
                </a:tc>
                <a:tc hMerge="1">
                  <a:txBody>
                    <a:bodyPr/>
                    <a:lstStyle/>
                    <a:p>
                      <a:endParaRPr lang="zh-TW" altLang="en-US" dirty="0"/>
                    </a:p>
                  </a:txBody>
                  <a:tcPr>
                    <a:solidFill>
                      <a:schemeClr val="accent6"/>
                    </a:solidFill>
                  </a:tcPr>
                </a:tc>
                <a:tc hMerge="1">
                  <a:txBody>
                    <a:bodyPr/>
                    <a:lstStyle/>
                    <a:p>
                      <a:endParaRPr lang="zh-TW" altLang="en-US" dirty="0"/>
                    </a:p>
                  </a:txBody>
                  <a:tcPr>
                    <a:solidFill>
                      <a:schemeClr val="accent6"/>
                    </a:solidFill>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400" dirty="0">
                          <a:solidFill>
                            <a:schemeClr val="tx1"/>
                          </a:solidFill>
                          <a:latin typeface="微軟正黑體" panose="020B0604030504040204" pitchFamily="34" charset="-120"/>
                          <a:ea typeface="微軟正黑體" panose="020B0604030504040204" pitchFamily="34" charset="-120"/>
                        </a:rPr>
                        <a:t>代數</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FFFF00"/>
                    </a:solidFill>
                  </a:tcPr>
                </a:tc>
                <a:tc hMerge="1">
                  <a:txBody>
                    <a:bodyPr/>
                    <a:lstStyle/>
                    <a:p>
                      <a:endParaRPr lang="zh-TW" altLang="en-US" dirty="0"/>
                    </a:p>
                  </a:txBody>
                  <a:tcPr>
                    <a:solidFill>
                      <a:schemeClr val="accent4"/>
                    </a:solidFill>
                  </a:tcPr>
                </a:tc>
                <a:tc hMerge="1">
                  <a:txBody>
                    <a:bodyPr/>
                    <a:lstStyle/>
                    <a:p>
                      <a:endParaRPr lang="zh-TW" altLang="en-US" dirty="0"/>
                    </a:p>
                  </a:txBody>
                  <a:tcPr>
                    <a:solidFill>
                      <a:schemeClr val="accent4"/>
                    </a:solidFill>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400" dirty="0">
                          <a:solidFill>
                            <a:schemeClr val="tx1"/>
                          </a:solidFill>
                          <a:latin typeface="微軟正黑體" panose="020B0604030504040204" pitchFamily="34" charset="-120"/>
                          <a:ea typeface="微軟正黑體" panose="020B0604030504040204" pitchFamily="34" charset="-120"/>
                        </a:rPr>
                        <a:t>統計</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FF66CC"/>
                    </a:solidFill>
                  </a:tcPr>
                </a:tc>
                <a:tc hMerge="1">
                  <a:txBody>
                    <a:bodyPr/>
                    <a:lstStyle/>
                    <a:p>
                      <a:pPr algn="ctr"/>
                      <a:endParaRPr lang="zh-TW" altLang="en-US" dirty="0"/>
                    </a:p>
                  </a:txBody>
                  <a:tcPr anchor="ctr">
                    <a:solidFill>
                      <a:schemeClr val="accent4"/>
                    </a:solidFill>
                  </a:tcPr>
                </a:tc>
                <a:tc hMerge="1">
                  <a:txBody>
                    <a:bodyPr/>
                    <a:lstStyle/>
                    <a:p>
                      <a:pPr algn="ctr"/>
                      <a:endParaRPr lang="zh-TW" altLang="en-US" dirty="0"/>
                    </a:p>
                  </a:txBody>
                  <a:tcPr anchor="ctr">
                    <a:solidFill>
                      <a:schemeClr val="accent4"/>
                    </a:solidFill>
                  </a:tcPr>
                </a:tc>
                <a:extLst>
                  <a:ext uri="{0D108BD9-81ED-4DB2-BD59-A6C34878D82A}">
                    <a16:rowId xmlns:a16="http://schemas.microsoft.com/office/drawing/2014/main" val="10000"/>
                  </a:ext>
                </a:extLst>
              </a:tr>
              <a:tr h="503679">
                <a:tc vMerge="1">
                  <a:txBody>
                    <a:bodyPr/>
                    <a:lstStyle/>
                    <a:p>
                      <a:endParaRPr lang="zh-TW" altLang="en-US" dirty="0"/>
                    </a:p>
                  </a:txBody>
                  <a:tcPr>
                    <a:solidFill>
                      <a:schemeClr val="tx1"/>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概念理解</a:t>
                      </a:r>
                    </a:p>
                  </a:txBody>
                  <a:tcPr marL="68580" marR="68580" marT="34290" marB="34290" anchor="ctr">
                    <a:lnL w="381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程序</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執行</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解題思考</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概念理解</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程序執行</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解題</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思考</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概念</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理解</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程序</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執行</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解題</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思考</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概念</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理解</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程序</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執行</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解題</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思考</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概念</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理解</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程序</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執行</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400" b="1" dirty="0">
                          <a:latin typeface="微軟正黑體" panose="020B0604030504040204" pitchFamily="34" charset="-120"/>
                          <a:ea typeface="微軟正黑體" panose="020B0604030504040204" pitchFamily="34" charset="-120"/>
                        </a:rPr>
                        <a:t>解題</a:t>
                      </a:r>
                      <a:endParaRPr lang="en-US" altLang="zh-TW" sz="1400" b="1" dirty="0">
                        <a:latin typeface="微軟正黑體" panose="020B0604030504040204" pitchFamily="34" charset="-120"/>
                        <a:ea typeface="微軟正黑體" panose="020B0604030504040204" pitchFamily="34" charset="-120"/>
                      </a:endParaRPr>
                    </a:p>
                    <a:p>
                      <a:pPr algn="ctr"/>
                      <a:r>
                        <a:rPr lang="zh-TW" altLang="en-US" sz="1400" b="1" dirty="0">
                          <a:latin typeface="微軟正黑體" panose="020B0604030504040204" pitchFamily="34" charset="-120"/>
                          <a:ea typeface="微軟正黑體" panose="020B0604030504040204" pitchFamily="34" charset="-120"/>
                        </a:rPr>
                        <a:t>思考</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1"/>
                  </a:ext>
                </a:extLst>
              </a:tr>
              <a:tr h="358486">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dirty="0">
                          <a:latin typeface="Times New Roman" panose="02020603050405020304" pitchFamily="18" charset="0"/>
                          <a:cs typeface="Times New Roman" panose="02020603050405020304" pitchFamily="18" charset="0"/>
                        </a:rPr>
                        <a:t>90~100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2"/>
                  </a:ext>
                </a:extLst>
              </a:tr>
              <a:tr h="575894">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dirty="0">
                          <a:latin typeface="Times New Roman" panose="02020603050405020304" pitchFamily="18" charset="0"/>
                          <a:cs typeface="Times New Roman" panose="02020603050405020304" pitchFamily="18" charset="0"/>
                        </a:rPr>
                        <a:t>80~90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7. </a:t>
                      </a:r>
                      <a:endParaRPr lang="zh-TW" altLang="en-US" sz="1500" b="1" dirty="0">
                        <a:solidFill>
                          <a:srgbClr val="C00000"/>
                        </a:solidFill>
                        <a:latin typeface="Times New Roman" panose="02020603050405020304" pitchFamily="18" charset="0"/>
                        <a:cs typeface="Times New Roman" panose="02020603050405020304" pitchFamily="18" charset="0"/>
                      </a:endParaRPr>
                    </a:p>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11.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12.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10.</a:t>
                      </a:r>
                      <a:r>
                        <a:rPr lang="en-US" altLang="zh-TW" sz="1500" b="1" dirty="0">
                          <a:solidFill>
                            <a:srgbClr val="C00000"/>
                          </a:solidFill>
                          <a:latin typeface="Times New Roman" panose="02020603050405020304" pitchFamily="18" charset="0"/>
                          <a:cs typeface="Times New Roman" panose="02020603050405020304" pitchFamily="18" charset="0"/>
                        </a:rPr>
                        <a:t> </a:t>
                      </a: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21.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3"/>
                  </a:ext>
                </a:extLst>
              </a:tr>
              <a:tr h="330171">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dirty="0">
                          <a:latin typeface="Times New Roman" panose="02020603050405020304" pitchFamily="18" charset="0"/>
                          <a:cs typeface="Times New Roman" panose="02020603050405020304" pitchFamily="18" charset="0"/>
                        </a:rPr>
                        <a:t>70~80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a:t>
                      </a:r>
                      <a:r>
                        <a:rPr lang="en-US" altLang="zh-TW" sz="1500" b="1" dirty="0">
                          <a:solidFill>
                            <a:srgbClr val="C00000"/>
                          </a:solidFill>
                          <a:latin typeface="Times New Roman" panose="02020603050405020304" pitchFamily="18" charset="0"/>
                          <a:cs typeface="Times New Roman" panose="02020603050405020304" pitchFamily="18" charset="0"/>
                        </a:rPr>
                        <a:t> </a:t>
                      </a: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3.</a:t>
                      </a:r>
                      <a:r>
                        <a:rPr lang="en-US" altLang="zh-TW" sz="1500" b="1" dirty="0">
                          <a:solidFill>
                            <a:srgbClr val="C00000"/>
                          </a:solidFill>
                          <a:latin typeface="Times New Roman" panose="02020603050405020304" pitchFamily="18" charset="0"/>
                          <a:cs typeface="Times New Roman" panose="02020603050405020304" pitchFamily="18" charset="0"/>
                        </a:rPr>
                        <a:t> </a:t>
                      </a: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9.</a:t>
                      </a:r>
                      <a:r>
                        <a:rPr lang="en-US" altLang="zh-TW" sz="1500" b="1" dirty="0">
                          <a:solidFill>
                            <a:srgbClr val="C00000"/>
                          </a:solidFill>
                          <a:latin typeface="Times New Roman" panose="02020603050405020304" pitchFamily="18" charset="0"/>
                          <a:cs typeface="Times New Roman" panose="02020603050405020304" pitchFamily="18" charset="0"/>
                        </a:rPr>
                        <a:t>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8.</a:t>
                      </a:r>
                      <a:r>
                        <a:rPr lang="en-US" altLang="zh-TW" sz="1500" b="1" baseline="0"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16.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24.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4"/>
                  </a:ext>
                </a:extLst>
              </a:tr>
              <a:tr h="330171">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dirty="0">
                          <a:latin typeface="Times New Roman" panose="02020603050405020304" pitchFamily="18" charset="0"/>
                          <a:cs typeface="Times New Roman" panose="02020603050405020304" pitchFamily="18" charset="0"/>
                        </a:rPr>
                        <a:t>60~70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rId2" action="ppaction://hlinksldjump">
                            <a:extLst>
                              <a:ext uri="{A12FA001-AC4F-418D-AE19-62706E023703}">
                                <ahyp:hlinkClr xmlns:ahyp="http://schemas.microsoft.com/office/drawing/2018/hyperlinkcolor" val="tx"/>
                              </a:ext>
                            </a:extLst>
                          </a:hlinkClick>
                        </a:rPr>
                        <a:t>14.</a:t>
                      </a:r>
                      <a:r>
                        <a:rPr lang="en-US" altLang="zh-TW" sz="1500" b="1" dirty="0">
                          <a:solidFill>
                            <a:srgbClr val="C00000"/>
                          </a:solidFill>
                          <a:latin typeface="Times New Roman" panose="02020603050405020304" pitchFamily="18" charset="0"/>
                          <a:cs typeface="Times New Roman" panose="02020603050405020304" pitchFamily="18" charset="0"/>
                        </a:rPr>
                        <a:t>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15.</a:t>
                      </a:r>
                      <a:r>
                        <a:rPr lang="en-US" altLang="zh-TW" sz="1500" b="1" dirty="0">
                          <a:solidFill>
                            <a:srgbClr val="C00000"/>
                          </a:solidFill>
                          <a:latin typeface="Times New Roman" panose="02020603050405020304" pitchFamily="18" charset="0"/>
                          <a:cs typeface="Times New Roman" panose="02020603050405020304" pitchFamily="18" charset="0"/>
                        </a:rPr>
                        <a:t>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25.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5"/>
                  </a:ext>
                </a:extLst>
              </a:tr>
              <a:tr h="330171">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dirty="0">
                          <a:latin typeface="Times New Roman" panose="02020603050405020304" pitchFamily="18" charset="0"/>
                          <a:cs typeface="Times New Roman" panose="02020603050405020304" pitchFamily="18" charset="0"/>
                        </a:rPr>
                        <a:t>50~60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6.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13.</a:t>
                      </a:r>
                      <a:r>
                        <a:rPr lang="en-US" altLang="zh-TW" sz="1500" b="1" dirty="0">
                          <a:solidFill>
                            <a:srgbClr val="C00000"/>
                          </a:solidFill>
                          <a:latin typeface="Times New Roman" panose="02020603050405020304" pitchFamily="18" charset="0"/>
                          <a:cs typeface="Times New Roman" panose="02020603050405020304" pitchFamily="18" charset="0"/>
                        </a:rPr>
                        <a:t>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20.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6"/>
                  </a:ext>
                </a:extLst>
              </a:tr>
              <a:tr h="330171">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dirty="0">
                          <a:latin typeface="Times New Roman" panose="02020603050405020304" pitchFamily="18" charset="0"/>
                          <a:cs typeface="Times New Roman" panose="02020603050405020304" pitchFamily="18" charset="0"/>
                        </a:rPr>
                        <a:t>40~50</a:t>
                      </a:r>
                      <a:endParaRPr lang="zh-TW" altLang="en-US" sz="1500"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5.</a:t>
                      </a:r>
                      <a:r>
                        <a:rPr lang="en-US" altLang="zh-TW" sz="1500" b="1" dirty="0">
                          <a:solidFill>
                            <a:srgbClr val="C00000"/>
                          </a:solidFill>
                          <a:latin typeface="Times New Roman" panose="02020603050405020304" pitchFamily="18" charset="0"/>
                          <a:cs typeface="Times New Roman" panose="02020603050405020304" pitchFamily="18" charset="0"/>
                        </a:rPr>
                        <a:t>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19.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7"/>
                  </a:ext>
                </a:extLst>
              </a:tr>
              <a:tr h="330171">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914400" rtl="0" eaLnBrk="1" latinLnBrk="0" hangingPunct="1"/>
                      <a:r>
                        <a:rPr lang="en-US" altLang="zh-TW" sz="1500" kern="1200" dirty="0">
                          <a:solidFill>
                            <a:schemeClr val="dk1"/>
                          </a:solidFill>
                          <a:latin typeface="Times New Roman" panose="02020603050405020304" pitchFamily="18" charset="0"/>
                          <a:ea typeface="+mn-ea"/>
                          <a:cs typeface="Times New Roman" panose="02020603050405020304" pitchFamily="18" charset="0"/>
                        </a:rPr>
                        <a:t>30~40</a:t>
                      </a:r>
                      <a:endParaRPr lang="zh-TW" altLang="en-US" sz="1500"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17.</a:t>
                      </a:r>
                      <a:r>
                        <a:rPr lang="en-US" altLang="zh-TW" sz="1500" b="1" dirty="0">
                          <a:solidFill>
                            <a:srgbClr val="C00000"/>
                          </a:solidFill>
                          <a:latin typeface="Times New Roman" panose="02020603050405020304" pitchFamily="18" charset="0"/>
                          <a:cs typeface="Times New Roman" panose="02020603050405020304" pitchFamily="18" charset="0"/>
                        </a:rPr>
                        <a:t>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23.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8"/>
                  </a:ext>
                </a:extLst>
              </a:tr>
              <a:tr h="330171">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914400" rtl="0" eaLnBrk="1" latinLnBrk="0" hangingPunct="1"/>
                      <a:r>
                        <a:rPr lang="en-US" altLang="zh-TW" sz="1500" kern="1200" dirty="0">
                          <a:solidFill>
                            <a:schemeClr val="dk1"/>
                          </a:solidFill>
                          <a:latin typeface="Times New Roman" panose="02020603050405020304" pitchFamily="18" charset="0"/>
                          <a:ea typeface="+mn-ea"/>
                          <a:cs typeface="Times New Roman" panose="02020603050405020304" pitchFamily="18" charset="0"/>
                        </a:rPr>
                        <a:t>20~30</a:t>
                      </a:r>
                      <a:endParaRPr lang="zh-TW" altLang="en-US" sz="1500"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rId3" action="ppaction://hlinksldjump">
                            <a:extLst>
                              <a:ext uri="{A12FA001-AC4F-418D-AE19-62706E023703}">
                                <ahyp:hlinkClr xmlns:ahyp="http://schemas.microsoft.com/office/drawing/2018/hyperlinkcolor" val="tx"/>
                              </a:ext>
                            </a:extLst>
                          </a:hlinkClick>
                        </a:rPr>
                        <a:t>4.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solidFill>
                            <a:srgbClr val="C00000"/>
                          </a:solidFill>
                          <a:latin typeface="Times New Roman" panose="02020603050405020304" pitchFamily="18"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22.</a:t>
                      </a:r>
                      <a:r>
                        <a:rPr lang="en-US" altLang="zh-TW" sz="1500" b="1" dirty="0">
                          <a:solidFill>
                            <a:srgbClr val="C00000"/>
                          </a:solidFill>
                          <a:latin typeface="Times New Roman" panose="02020603050405020304" pitchFamily="18" charset="0"/>
                          <a:cs typeface="Times New Roman" panose="02020603050405020304" pitchFamily="18" charset="0"/>
                        </a:rPr>
                        <a:t> </a:t>
                      </a: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9"/>
                  </a:ext>
                </a:extLst>
              </a:tr>
              <a:tr h="330171">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914400" rtl="0" eaLnBrk="1" latinLnBrk="0" hangingPunct="1"/>
                      <a:r>
                        <a:rPr lang="en-US" altLang="zh-TW" sz="1500" kern="1200" dirty="0">
                          <a:solidFill>
                            <a:schemeClr val="dk1"/>
                          </a:solidFill>
                          <a:latin typeface="Times New Roman" panose="02020603050405020304" pitchFamily="18" charset="0"/>
                          <a:ea typeface="+mn-ea"/>
                          <a:cs typeface="Times New Roman" panose="02020603050405020304" pitchFamily="18" charset="0"/>
                        </a:rPr>
                        <a:t>10~20</a:t>
                      </a:r>
                      <a:endParaRPr lang="zh-TW" altLang="en-US" sz="1500"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10"/>
                  </a:ext>
                </a:extLst>
              </a:tr>
              <a:tr h="330171">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914400" rtl="0" eaLnBrk="1" latinLnBrk="0" hangingPunct="1"/>
                      <a:r>
                        <a:rPr lang="en-US" altLang="zh-TW" sz="1500" kern="1200" dirty="0">
                          <a:solidFill>
                            <a:schemeClr val="dk1"/>
                          </a:solidFill>
                          <a:latin typeface="Times New Roman" panose="02020603050405020304" pitchFamily="18" charset="0"/>
                          <a:ea typeface="+mn-ea"/>
                          <a:cs typeface="Times New Roman" panose="02020603050405020304" pitchFamily="18" charset="0"/>
                        </a:rPr>
                        <a:t>0~10</a:t>
                      </a:r>
                      <a:endParaRPr lang="zh-TW" altLang="en-US" sz="1500"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B4C7E7"/>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E6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endParaRPr lang="zh-TW" altLang="en-US" sz="15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11"/>
                  </a:ext>
                </a:extLst>
              </a:tr>
            </a:tbl>
          </a:graphicData>
        </a:graphic>
      </p:graphicFrame>
      <p:grpSp>
        <p:nvGrpSpPr>
          <p:cNvPr id="4" name="群組 3">
            <a:extLst>
              <a:ext uri="{FF2B5EF4-FFF2-40B4-BE49-F238E27FC236}">
                <a16:creationId xmlns:a16="http://schemas.microsoft.com/office/drawing/2014/main" id="{CF438E9F-30FB-4E54-A378-9C1CAB29C5ED}"/>
              </a:ext>
            </a:extLst>
          </p:cNvPr>
          <p:cNvGrpSpPr/>
          <p:nvPr/>
        </p:nvGrpSpPr>
        <p:grpSpPr>
          <a:xfrm>
            <a:off x="1616461" y="3861049"/>
            <a:ext cx="8966905" cy="2016225"/>
            <a:chOff x="164378" y="4078545"/>
            <a:chExt cx="11955873" cy="2547197"/>
          </a:xfrm>
        </p:grpSpPr>
        <p:cxnSp>
          <p:nvCxnSpPr>
            <p:cNvPr id="5" name="直線接點 4">
              <a:extLst>
                <a:ext uri="{FF2B5EF4-FFF2-40B4-BE49-F238E27FC236}">
                  <a16:creationId xmlns:a16="http://schemas.microsoft.com/office/drawing/2014/main" id="{4961CE19-0B02-4BBF-80EF-D7E8CCD666AB}"/>
                </a:ext>
              </a:extLst>
            </p:cNvPr>
            <p:cNvCxnSpPr/>
            <p:nvPr/>
          </p:nvCxnSpPr>
          <p:spPr>
            <a:xfrm flipV="1">
              <a:off x="164378" y="4078545"/>
              <a:ext cx="11955873" cy="13453"/>
            </a:xfrm>
            <a:prstGeom prst="line">
              <a:avLst/>
            </a:prstGeom>
            <a:noFill/>
            <a:ln w="38100" cap="flat" cmpd="sng" algn="ctr">
              <a:solidFill>
                <a:srgbClr val="FF0000"/>
              </a:solidFill>
              <a:prstDash val="sysDash"/>
            </a:ln>
            <a:effectLst/>
          </p:spPr>
        </p:cxnSp>
        <p:sp>
          <p:nvSpPr>
            <p:cNvPr id="6" name="矩形 5">
              <a:extLst>
                <a:ext uri="{FF2B5EF4-FFF2-40B4-BE49-F238E27FC236}">
                  <a16:creationId xmlns:a16="http://schemas.microsoft.com/office/drawing/2014/main" id="{11810D03-9507-4841-985D-02B67DB70907}"/>
                </a:ext>
              </a:extLst>
            </p:cNvPr>
            <p:cNvSpPr/>
            <p:nvPr/>
          </p:nvSpPr>
          <p:spPr>
            <a:xfrm>
              <a:off x="1158590" y="4091997"/>
              <a:ext cx="10961661" cy="2533745"/>
            </a:xfrm>
            <a:prstGeom prst="rect">
              <a:avLst/>
            </a:prstGeom>
            <a:solidFill>
              <a:srgbClr val="0070C0">
                <a:alpha val="30196"/>
              </a:srgbClr>
            </a:solidFill>
            <a:ln w="12700" cap="flat" cmpd="sng" algn="ctr">
              <a:solidFill>
                <a:srgbClr val="5B9BD5">
                  <a:shade val="50000"/>
                </a:srgbClr>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有 </a:t>
              </a:r>
              <a:r>
                <a:rPr kumimoji="0" lang="en-US" altLang="zh-TW"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9 </a:t>
              </a:r>
              <a:r>
                <a:rPr kumimoji="0" lang="zh-TW" altLang="en-US"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道題目通過率未達 </a:t>
              </a:r>
              <a:r>
                <a:rPr kumimoji="0" lang="en-US" altLang="zh-TW"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60%</a:t>
              </a:r>
              <a:endParaRPr kumimoji="0" lang="zh-TW" altLang="en-US"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endParaRPr>
            </a:p>
          </p:txBody>
        </p:sp>
      </p:grpSp>
    </p:spTree>
    <p:extLst>
      <p:ext uri="{BB962C8B-B14F-4D97-AF65-F5344CB8AC3E}">
        <p14:creationId xmlns:p14="http://schemas.microsoft.com/office/powerpoint/2010/main" val="1543955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2">
            <a:extLst>
              <a:ext uri="{FF2B5EF4-FFF2-40B4-BE49-F238E27FC236}">
                <a16:creationId xmlns:a16="http://schemas.microsoft.com/office/drawing/2014/main" id="{2FE6C968-FCD9-4A0C-9FA2-641A59D3484C}"/>
              </a:ext>
            </a:extLst>
          </p:cNvPr>
          <p:cNvSpPr txBox="1">
            <a:spLocks/>
          </p:cNvSpPr>
          <p:nvPr/>
        </p:nvSpPr>
        <p:spPr>
          <a:xfrm>
            <a:off x="239697" y="996922"/>
            <a:ext cx="11718523" cy="72278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37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四年級</a:t>
            </a:r>
            <a:r>
              <a:rPr kumimoji="0" lang="zh-TW" altLang="en-US" sz="3700" b="1" i="0" u="none" strike="noStrike" kern="1200" cap="none" spc="0" normalizeH="0" baseline="0" noProof="0" dirty="0">
                <a:ln>
                  <a:noFill/>
                </a:ln>
                <a:solidFill>
                  <a:srgbClr val="1302F4"/>
                </a:solidFill>
                <a:effectLst/>
                <a:uLnTx/>
                <a:uFillTx/>
                <a:latin typeface="微軟正黑體" pitchFamily="34" charset="-120"/>
                <a:ea typeface="微軟正黑體" pitchFamily="34" charset="-120"/>
                <a:cs typeface="+mj-cs"/>
              </a:rPr>
              <a:t>數學</a:t>
            </a:r>
            <a:r>
              <a:rPr kumimoji="0" lang="en-US" altLang="zh-TW" sz="44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a:t>
            </a:r>
            <a:r>
              <a:rPr kumimoji="0" lang="zh-TW" altLang="en-US" sz="30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通過率較低</a:t>
            </a:r>
            <a:r>
              <a:rPr kumimoji="0" lang="zh-TW" altLang="en-US" sz="30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之分年細目 </a:t>
            </a:r>
            <a:r>
              <a:rPr kumimoji="0" lang="en-US" altLang="zh-TW" sz="30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&amp;</a:t>
            </a:r>
            <a:r>
              <a:rPr kumimoji="0" lang="zh-TW" altLang="en-US" sz="30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 題號</a:t>
            </a:r>
          </a:p>
        </p:txBody>
      </p:sp>
      <p:graphicFrame>
        <p:nvGraphicFramePr>
          <p:cNvPr id="3" name="表格 2">
            <a:extLst>
              <a:ext uri="{FF2B5EF4-FFF2-40B4-BE49-F238E27FC236}">
                <a16:creationId xmlns:a16="http://schemas.microsoft.com/office/drawing/2014/main" id="{FC1C2D12-71D9-450B-BA1D-83B314FB7219}"/>
              </a:ext>
            </a:extLst>
          </p:cNvPr>
          <p:cNvGraphicFramePr>
            <a:graphicFrameLocks noGrp="1"/>
          </p:cNvGraphicFramePr>
          <p:nvPr>
            <p:extLst/>
          </p:nvPr>
        </p:nvGraphicFramePr>
        <p:xfrm>
          <a:off x="1759064" y="1948668"/>
          <a:ext cx="8673871" cy="4137660"/>
        </p:xfrm>
        <a:graphic>
          <a:graphicData uri="http://schemas.openxmlformats.org/drawingml/2006/table">
            <a:tbl>
              <a:tblPr firstRow="1" bandRow="1"/>
              <a:tblGrid>
                <a:gridCol w="879429">
                  <a:extLst>
                    <a:ext uri="{9D8B030D-6E8A-4147-A177-3AD203B41FA5}">
                      <a16:colId xmlns:a16="http://schemas.microsoft.com/office/drawing/2014/main" val="2353772023"/>
                    </a:ext>
                  </a:extLst>
                </a:gridCol>
                <a:gridCol w="5940151">
                  <a:extLst>
                    <a:ext uri="{9D8B030D-6E8A-4147-A177-3AD203B41FA5}">
                      <a16:colId xmlns:a16="http://schemas.microsoft.com/office/drawing/2014/main" val="38737998"/>
                    </a:ext>
                  </a:extLst>
                </a:gridCol>
                <a:gridCol w="891023">
                  <a:extLst>
                    <a:ext uri="{9D8B030D-6E8A-4147-A177-3AD203B41FA5}">
                      <a16:colId xmlns:a16="http://schemas.microsoft.com/office/drawing/2014/main" val="4099982314"/>
                    </a:ext>
                  </a:extLst>
                </a:gridCol>
                <a:gridCol w="963268">
                  <a:extLst>
                    <a:ext uri="{9D8B030D-6E8A-4147-A177-3AD203B41FA5}">
                      <a16:colId xmlns:a16="http://schemas.microsoft.com/office/drawing/2014/main" val="2440385898"/>
                    </a:ext>
                  </a:extLst>
                </a:gridCol>
              </a:tblGrid>
              <a:tr h="708660">
                <a:tc gridSpan="2">
                  <a:txBody>
                    <a:bodyPr/>
                    <a:lstStyle>
                      <a:lvl1pPr marL="0" algn="l" rtl="0" eaLnBrk="1" latinLnBrk="0" hangingPunct="1">
                        <a:defRPr kumimoji="0" b="1" kern="1200">
                          <a:solidFill>
                            <a:schemeClr val="tx1"/>
                          </a:solidFill>
                          <a:latin typeface="Calibri"/>
                        </a:defRPr>
                      </a:lvl1pPr>
                      <a:lvl2pPr marL="457200" algn="l" rtl="0" eaLnBrk="1" latinLnBrk="0" hangingPunct="1">
                        <a:defRPr kumimoji="0" b="1" kern="1200">
                          <a:solidFill>
                            <a:schemeClr val="tx1"/>
                          </a:solidFill>
                          <a:latin typeface="Calibri"/>
                        </a:defRPr>
                      </a:lvl2pPr>
                      <a:lvl3pPr marL="914400" algn="l" rtl="0" eaLnBrk="1" latinLnBrk="0" hangingPunct="1">
                        <a:defRPr kumimoji="0" b="1" kern="1200">
                          <a:solidFill>
                            <a:schemeClr val="tx1"/>
                          </a:solidFill>
                          <a:latin typeface="Calibri"/>
                        </a:defRPr>
                      </a:lvl3pPr>
                      <a:lvl4pPr marL="1371600" algn="l" rtl="0" eaLnBrk="1" latinLnBrk="0" hangingPunct="1">
                        <a:defRPr kumimoji="0" b="1" kern="1200">
                          <a:solidFill>
                            <a:schemeClr val="tx1"/>
                          </a:solidFill>
                          <a:latin typeface="Calibri"/>
                        </a:defRPr>
                      </a:lvl4pPr>
                      <a:lvl5pPr marL="1828800" algn="l" rtl="0" eaLnBrk="1" latinLnBrk="0" hangingPunct="1">
                        <a:defRPr kumimoji="0" b="1" kern="1200">
                          <a:solidFill>
                            <a:schemeClr val="tx1"/>
                          </a:solidFill>
                          <a:latin typeface="Calibri"/>
                        </a:defRPr>
                      </a:lvl5pPr>
                      <a:lvl6pPr marL="2286000" algn="l" rtl="0" eaLnBrk="1" latinLnBrk="0" hangingPunct="1">
                        <a:defRPr kumimoji="0" b="1" kern="1200">
                          <a:solidFill>
                            <a:schemeClr val="tx1"/>
                          </a:solidFill>
                          <a:latin typeface="Calibri"/>
                        </a:defRPr>
                      </a:lvl6pPr>
                      <a:lvl7pPr marL="2743200" algn="l" rtl="0" eaLnBrk="1" latinLnBrk="0" hangingPunct="1">
                        <a:defRPr kumimoji="0" b="1" kern="1200">
                          <a:solidFill>
                            <a:schemeClr val="tx1"/>
                          </a:solidFill>
                          <a:latin typeface="Calibri"/>
                        </a:defRPr>
                      </a:lvl7pPr>
                      <a:lvl8pPr marL="3200400" algn="l" rtl="0" eaLnBrk="1" latinLnBrk="0" hangingPunct="1">
                        <a:defRPr kumimoji="0" b="1" kern="1200">
                          <a:solidFill>
                            <a:schemeClr val="tx1"/>
                          </a:solidFill>
                          <a:latin typeface="Calibri"/>
                        </a:defRPr>
                      </a:lvl8pPr>
                      <a:lvl9pPr marL="3657600" algn="l" rtl="0" eaLnBrk="1" latinLnBrk="0" hangingPunct="1">
                        <a:defRPr kumimoji="0" b="1" kern="1200">
                          <a:solidFill>
                            <a:schemeClr val="tx1"/>
                          </a:solidFill>
                          <a:latin typeface="Calibri"/>
                        </a:defRPr>
                      </a:lvl9pPr>
                    </a:lstStyle>
                    <a:p>
                      <a:pPr algn="ctr"/>
                      <a:r>
                        <a:rPr lang="zh-TW" altLang="en-US" sz="2100" dirty="0">
                          <a:latin typeface="微軟正黑體" panose="020B0604030504040204" pitchFamily="34" charset="-120"/>
                          <a:ea typeface="微軟正黑體" panose="020B0604030504040204" pitchFamily="34" charset="-120"/>
                        </a:rPr>
                        <a:t>分年細目</a:t>
                      </a:r>
                    </a:p>
                  </a:txBody>
                  <a:tcPr marL="68580" marR="68580" marT="34290" marB="34290" anchor="ctr">
                    <a:lnL w="12700" cmpd="sng">
                      <a:solidFill>
                        <a:srgbClr val="5B9BD5"/>
                      </a:solidFill>
                    </a:lnL>
                    <a:lnR w="12700" cmpd="sng">
                      <a:solidFill>
                        <a:srgbClr val="5B9BD5"/>
                      </a:solidFill>
                    </a:lnR>
                    <a:lnT w="12700" cmpd="sng">
                      <a:solidFill>
                        <a:srgbClr val="5B9BD5"/>
                      </a:solidFill>
                    </a:lnT>
                    <a:lnB w="25400" cmpd="sng">
                      <a:solidFill>
                        <a:srgbClr val="5B9BD5"/>
                      </a:solidFill>
                    </a:lnB>
                    <a:lnTlToBr w="12700" cmpd="sng">
                      <a:noFill/>
                      <a:prstDash val="solid"/>
                    </a:lnTlToBr>
                    <a:lnBlToTr w="12700" cmpd="sng">
                      <a:noFill/>
                      <a:prstDash val="solid"/>
                    </a:lnBlToTr>
                    <a:noFill/>
                  </a:tcPr>
                </a:tc>
                <a:tc hMerge="1">
                  <a:txBody>
                    <a:bodyPr/>
                    <a:lstStyle/>
                    <a:p>
                      <a:endParaRPr lang="zh-TW" altLang="en-US" dirty="0"/>
                    </a:p>
                  </a:txBody>
                  <a:tcPr/>
                </a:tc>
                <a:tc>
                  <a:txBody>
                    <a:bodyPr/>
                    <a:lstStyle>
                      <a:lvl1pPr marL="0" algn="l" rtl="0" eaLnBrk="1" latinLnBrk="0" hangingPunct="1">
                        <a:defRPr kumimoji="0" b="1" kern="1200">
                          <a:solidFill>
                            <a:schemeClr val="tx1"/>
                          </a:solidFill>
                          <a:latin typeface="Calibri"/>
                        </a:defRPr>
                      </a:lvl1pPr>
                      <a:lvl2pPr marL="457200" algn="l" rtl="0" eaLnBrk="1" latinLnBrk="0" hangingPunct="1">
                        <a:defRPr kumimoji="0" b="1" kern="1200">
                          <a:solidFill>
                            <a:schemeClr val="tx1"/>
                          </a:solidFill>
                          <a:latin typeface="Calibri"/>
                        </a:defRPr>
                      </a:lvl2pPr>
                      <a:lvl3pPr marL="914400" algn="l" rtl="0" eaLnBrk="1" latinLnBrk="0" hangingPunct="1">
                        <a:defRPr kumimoji="0" b="1" kern="1200">
                          <a:solidFill>
                            <a:schemeClr val="tx1"/>
                          </a:solidFill>
                          <a:latin typeface="Calibri"/>
                        </a:defRPr>
                      </a:lvl3pPr>
                      <a:lvl4pPr marL="1371600" algn="l" rtl="0" eaLnBrk="1" latinLnBrk="0" hangingPunct="1">
                        <a:defRPr kumimoji="0" b="1" kern="1200">
                          <a:solidFill>
                            <a:schemeClr val="tx1"/>
                          </a:solidFill>
                          <a:latin typeface="Calibri"/>
                        </a:defRPr>
                      </a:lvl4pPr>
                      <a:lvl5pPr marL="1828800" algn="l" rtl="0" eaLnBrk="1" latinLnBrk="0" hangingPunct="1">
                        <a:defRPr kumimoji="0" b="1" kern="1200">
                          <a:solidFill>
                            <a:schemeClr val="tx1"/>
                          </a:solidFill>
                          <a:latin typeface="Calibri"/>
                        </a:defRPr>
                      </a:lvl5pPr>
                      <a:lvl6pPr marL="2286000" algn="l" rtl="0" eaLnBrk="1" latinLnBrk="0" hangingPunct="1">
                        <a:defRPr kumimoji="0" b="1" kern="1200">
                          <a:solidFill>
                            <a:schemeClr val="tx1"/>
                          </a:solidFill>
                          <a:latin typeface="Calibri"/>
                        </a:defRPr>
                      </a:lvl6pPr>
                      <a:lvl7pPr marL="2743200" algn="l" rtl="0" eaLnBrk="1" latinLnBrk="0" hangingPunct="1">
                        <a:defRPr kumimoji="0" b="1" kern="1200">
                          <a:solidFill>
                            <a:schemeClr val="tx1"/>
                          </a:solidFill>
                          <a:latin typeface="Calibri"/>
                        </a:defRPr>
                      </a:lvl7pPr>
                      <a:lvl8pPr marL="3200400" algn="l" rtl="0" eaLnBrk="1" latinLnBrk="0" hangingPunct="1">
                        <a:defRPr kumimoji="0" b="1" kern="1200">
                          <a:solidFill>
                            <a:schemeClr val="tx1"/>
                          </a:solidFill>
                          <a:latin typeface="Calibri"/>
                        </a:defRPr>
                      </a:lvl8pPr>
                      <a:lvl9pPr marL="3657600" algn="l" rtl="0" eaLnBrk="1" latinLnBrk="0" hangingPunct="1">
                        <a:defRPr kumimoji="0" b="1" kern="1200">
                          <a:solidFill>
                            <a:schemeClr val="tx1"/>
                          </a:solidFill>
                          <a:latin typeface="Calibri"/>
                        </a:defRPr>
                      </a:lvl9pPr>
                    </a:lstStyle>
                    <a:p>
                      <a:pPr algn="ctr"/>
                      <a:r>
                        <a:rPr lang="zh-TW" altLang="en-US" sz="2100" dirty="0">
                          <a:latin typeface="微軟正黑體" panose="020B0604030504040204" pitchFamily="34" charset="-120"/>
                          <a:ea typeface="微軟正黑體" panose="020B0604030504040204" pitchFamily="34" charset="-120"/>
                        </a:rPr>
                        <a:t>對應題號</a:t>
                      </a:r>
                    </a:p>
                  </a:txBody>
                  <a:tcPr marL="68580" marR="68580" marT="34290" marB="34290" anchor="ctr">
                    <a:lnL w="12700" cmpd="sng">
                      <a:solidFill>
                        <a:srgbClr val="5B9BD5"/>
                      </a:solidFill>
                    </a:lnL>
                    <a:lnR w="12700" cmpd="sng">
                      <a:solidFill>
                        <a:srgbClr val="5B9BD5"/>
                      </a:solidFill>
                    </a:lnR>
                    <a:lnT w="12700" cmpd="sng">
                      <a:solidFill>
                        <a:srgbClr val="5B9BD5"/>
                      </a:solidFill>
                    </a:lnT>
                    <a:lnB w="25400" cmpd="sng">
                      <a:solidFill>
                        <a:srgbClr val="5B9BD5"/>
                      </a:solidFill>
                    </a:lnB>
                    <a:lnTlToBr w="12700" cmpd="sng">
                      <a:noFill/>
                      <a:prstDash val="solid"/>
                    </a:lnTlToBr>
                    <a:lnBlToTr w="12700" cmpd="sng">
                      <a:noFill/>
                      <a:prstDash val="solid"/>
                    </a:lnBlToTr>
                    <a:noFill/>
                  </a:tcPr>
                </a:tc>
                <a:tc>
                  <a:txBody>
                    <a:bodyPr/>
                    <a:lstStyle>
                      <a:lvl1pPr marL="0" algn="l" rtl="0" eaLnBrk="1" latinLnBrk="0" hangingPunct="1">
                        <a:defRPr kumimoji="0" b="1" kern="1200">
                          <a:solidFill>
                            <a:schemeClr val="tx1"/>
                          </a:solidFill>
                          <a:latin typeface="Calibri"/>
                        </a:defRPr>
                      </a:lvl1pPr>
                      <a:lvl2pPr marL="457200" algn="l" rtl="0" eaLnBrk="1" latinLnBrk="0" hangingPunct="1">
                        <a:defRPr kumimoji="0" b="1" kern="1200">
                          <a:solidFill>
                            <a:schemeClr val="tx1"/>
                          </a:solidFill>
                          <a:latin typeface="Calibri"/>
                        </a:defRPr>
                      </a:lvl2pPr>
                      <a:lvl3pPr marL="914400" algn="l" rtl="0" eaLnBrk="1" latinLnBrk="0" hangingPunct="1">
                        <a:defRPr kumimoji="0" b="1" kern="1200">
                          <a:solidFill>
                            <a:schemeClr val="tx1"/>
                          </a:solidFill>
                          <a:latin typeface="Calibri"/>
                        </a:defRPr>
                      </a:lvl3pPr>
                      <a:lvl4pPr marL="1371600" algn="l" rtl="0" eaLnBrk="1" latinLnBrk="0" hangingPunct="1">
                        <a:defRPr kumimoji="0" b="1" kern="1200">
                          <a:solidFill>
                            <a:schemeClr val="tx1"/>
                          </a:solidFill>
                          <a:latin typeface="Calibri"/>
                        </a:defRPr>
                      </a:lvl4pPr>
                      <a:lvl5pPr marL="1828800" algn="l" rtl="0" eaLnBrk="1" latinLnBrk="0" hangingPunct="1">
                        <a:defRPr kumimoji="0" b="1" kern="1200">
                          <a:solidFill>
                            <a:schemeClr val="tx1"/>
                          </a:solidFill>
                          <a:latin typeface="Calibri"/>
                        </a:defRPr>
                      </a:lvl5pPr>
                      <a:lvl6pPr marL="2286000" algn="l" rtl="0" eaLnBrk="1" latinLnBrk="0" hangingPunct="1">
                        <a:defRPr kumimoji="0" b="1" kern="1200">
                          <a:solidFill>
                            <a:schemeClr val="tx1"/>
                          </a:solidFill>
                          <a:latin typeface="Calibri"/>
                        </a:defRPr>
                      </a:lvl6pPr>
                      <a:lvl7pPr marL="2743200" algn="l" rtl="0" eaLnBrk="1" latinLnBrk="0" hangingPunct="1">
                        <a:defRPr kumimoji="0" b="1" kern="1200">
                          <a:solidFill>
                            <a:schemeClr val="tx1"/>
                          </a:solidFill>
                          <a:latin typeface="Calibri"/>
                        </a:defRPr>
                      </a:lvl7pPr>
                      <a:lvl8pPr marL="3200400" algn="l" rtl="0" eaLnBrk="1" latinLnBrk="0" hangingPunct="1">
                        <a:defRPr kumimoji="0" b="1" kern="1200">
                          <a:solidFill>
                            <a:schemeClr val="tx1"/>
                          </a:solidFill>
                          <a:latin typeface="Calibri"/>
                        </a:defRPr>
                      </a:lvl8pPr>
                      <a:lvl9pPr marL="3657600" algn="l" rtl="0" eaLnBrk="1" latinLnBrk="0" hangingPunct="1">
                        <a:defRPr kumimoji="0" b="1" kern="1200">
                          <a:solidFill>
                            <a:schemeClr val="tx1"/>
                          </a:solidFill>
                          <a:latin typeface="Calibri"/>
                        </a:defRPr>
                      </a:lvl9pPr>
                    </a:lstStyle>
                    <a:p>
                      <a:pPr algn="ctr"/>
                      <a:r>
                        <a:rPr lang="zh-TW" altLang="en-US" sz="2100" dirty="0">
                          <a:latin typeface="微軟正黑體" panose="020B0604030504040204" pitchFamily="34" charset="-120"/>
                          <a:ea typeface="微軟正黑體" panose="020B0604030504040204" pitchFamily="34" charset="-120"/>
                        </a:rPr>
                        <a:t>通過率</a:t>
                      </a:r>
                      <a:endParaRPr lang="zh-TW" altLang="en-US" sz="2100" dirty="0">
                        <a:solidFill>
                          <a:srgbClr val="FF0000"/>
                        </a:solidFill>
                        <a:latin typeface="微軟正黑體" panose="020B0604030504040204" pitchFamily="34" charset="-120"/>
                        <a:ea typeface="微軟正黑體" panose="020B0604030504040204" pitchFamily="34" charset="-12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25400" cmpd="sng">
                      <a:solidFill>
                        <a:srgbClr val="5B9BD5"/>
                      </a:solidFill>
                    </a:lnB>
                    <a:lnTlToBr w="12700" cmpd="sng">
                      <a:noFill/>
                      <a:prstDash val="solid"/>
                    </a:lnTlToBr>
                    <a:lnBlToTr w="12700" cmpd="sng">
                      <a:noFill/>
                      <a:prstDash val="solid"/>
                    </a:lnBlToTr>
                    <a:noFill/>
                  </a:tcPr>
                </a:tc>
                <a:extLst>
                  <a:ext uri="{0D108BD9-81ED-4DB2-BD59-A6C34878D82A}">
                    <a16:rowId xmlns:a16="http://schemas.microsoft.com/office/drawing/2014/main" val="4110850616"/>
                  </a:ext>
                </a:extLst>
              </a:tr>
              <a:tr h="70866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r>
                        <a:rPr lang="en-US" altLang="zh-TW" sz="2100" b="1" kern="1200" dirty="0">
                          <a:solidFill>
                            <a:schemeClr val="tx1"/>
                          </a:solidFill>
                          <a:latin typeface="Times New Roman" panose="02020603050405020304" pitchFamily="18" charset="0"/>
                          <a:ea typeface="+mn-ea"/>
                          <a:cs typeface="Times New Roman" panose="02020603050405020304" pitchFamily="18" charset="0"/>
                        </a:rPr>
                        <a:t>4-s-08</a:t>
                      </a:r>
                      <a:endParaRPr lang="zh-TW" altLang="en-US" sz="2100" b="1"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rgbClr val="5B9BD5"/>
                      </a:solidFill>
                    </a:lnL>
                    <a:lnR w="12700" cmpd="sng">
                      <a:solidFill>
                        <a:srgbClr val="5B9BD5"/>
                      </a:solidFill>
                    </a:lnR>
                    <a:lnT w="25400" cmpd="sng">
                      <a:solidFill>
                        <a:srgbClr val="5B9BD5"/>
                      </a:solidFill>
                    </a:lnT>
                    <a:lnB w="12700" cmpd="sng">
                      <a:solidFill>
                        <a:srgbClr val="5B9BD5"/>
                      </a:solidFill>
                    </a:lnB>
                    <a:lnTlToBr w="12700" cmpd="sng">
                      <a:noFill/>
                      <a:prstDash val="solid"/>
                    </a:lnTlToBr>
                    <a:lnBlToTr w="12700" cmpd="sng">
                      <a:noFill/>
                      <a:prstDash val="solid"/>
                    </a:lnBlToTr>
                    <a:solidFill>
                      <a:srgbClr val="CCFF99"/>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能利用</a:t>
                      </a:r>
                      <a:r>
                        <a:rPr lang="zh-TW" altLang="en-US" sz="2100" b="1" kern="1200" dirty="0">
                          <a:solidFill>
                            <a:schemeClr val="accent2">
                              <a:lumMod val="75000"/>
                            </a:schemeClr>
                          </a:solidFill>
                          <a:latin typeface="微軟正黑體" panose="020B0604030504040204" pitchFamily="34" charset="-120"/>
                          <a:ea typeface="微軟正黑體" panose="020B0604030504040204" pitchFamily="34" charset="-120"/>
                          <a:cs typeface="Times New Roman" panose="02020603050405020304" pitchFamily="18" charset="0"/>
                        </a:rPr>
                        <a:t>三角板</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畫出</a:t>
                      </a:r>
                      <a:r>
                        <a:rPr lang="zh-TW" altLang="en-US" sz="2100" b="1" kern="1200" dirty="0">
                          <a:solidFill>
                            <a:srgbClr val="3333FF"/>
                          </a:solidFill>
                          <a:latin typeface="微軟正黑體" panose="020B0604030504040204" pitchFamily="34" charset="-120"/>
                          <a:ea typeface="微軟正黑體" panose="020B0604030504040204" pitchFamily="34" charset="-120"/>
                          <a:cs typeface="Times New Roman" panose="02020603050405020304" pitchFamily="18" charset="0"/>
                        </a:rPr>
                        <a:t>直角</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與</a:t>
                      </a:r>
                      <a:r>
                        <a:rPr lang="zh-TW" altLang="en-US" sz="2100" b="1" kern="1200" dirty="0">
                          <a:solidFill>
                            <a:srgbClr val="3333FF"/>
                          </a:solidFill>
                          <a:latin typeface="微軟正黑體" panose="020B0604030504040204" pitchFamily="34" charset="-120"/>
                          <a:ea typeface="微軟正黑體" panose="020B0604030504040204" pitchFamily="34" charset="-120"/>
                          <a:cs typeface="Times New Roman" panose="02020603050405020304" pitchFamily="18" charset="0"/>
                        </a:rPr>
                        <a:t>兩平行線段</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，並用來描繪平面圖形 </a:t>
                      </a:r>
                      <a:r>
                        <a:rPr lang="en-US" altLang="zh-TW"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(S-2-03</a:t>
                      </a:r>
                      <a:r>
                        <a:rPr lang="zh-TW" altLang="en-US"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S-2-04)</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rgbClr val="5B9BD5"/>
                      </a:solidFill>
                    </a:lnL>
                    <a:lnR w="12700" cmpd="sng">
                      <a:solidFill>
                        <a:srgbClr val="5B9BD5"/>
                      </a:solidFill>
                    </a:lnR>
                    <a:lnT w="25400" cmpd="sng">
                      <a:solidFill>
                        <a:srgbClr val="5B9BD5"/>
                      </a:solidFill>
                    </a:lnT>
                    <a:lnB w="12700" cmpd="sng">
                      <a:solidFill>
                        <a:srgbClr val="5B9BD5"/>
                      </a:solidFill>
                    </a:lnB>
                    <a:lnTlToBr w="12700" cmpd="sng">
                      <a:noFill/>
                      <a:prstDash val="solid"/>
                    </a:lnTlToBr>
                    <a:lnBlToTr w="12700" cmpd="sng">
                      <a:noFill/>
                      <a:prstDash val="solid"/>
                    </a:lnBlToTr>
                    <a:solidFill>
                      <a:srgbClr val="CCFF99"/>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002060"/>
                          </a:solidFill>
                          <a:latin typeface="Times New Roman" panose="02020603050405020304" pitchFamily="18" charset="0"/>
                          <a:ea typeface="+mn-ea"/>
                          <a:cs typeface="Times New Roman" panose="02020603050405020304" pitchFamily="18" charset="0"/>
                          <a:hlinkClick r:id="rId2" action="ppaction://hlinksldjump">
                            <a:extLst>
                              <a:ext uri="{A12FA001-AC4F-418D-AE19-62706E023703}">
                                <ahyp:hlinkClr xmlns:ahyp="http://schemas.microsoft.com/office/drawing/2018/hyperlinkcolor" val="tx"/>
                              </a:ext>
                            </a:extLst>
                          </a:hlinkClick>
                        </a:rPr>
                        <a:t>22</a:t>
                      </a:r>
                      <a:endParaRPr lang="zh-TW" altLang="en-US" sz="2400" b="1" kern="1200" dirty="0">
                        <a:solidFill>
                          <a:srgbClr val="00206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25400" cmpd="sng">
                      <a:solidFill>
                        <a:srgbClr val="5B9BD5"/>
                      </a:solidFill>
                    </a:lnT>
                    <a:lnB w="12700" cmpd="sng">
                      <a:solidFill>
                        <a:srgbClr val="5B9BD5"/>
                      </a:solidFill>
                    </a:lnB>
                    <a:lnTlToBr w="12700" cmpd="sng">
                      <a:noFill/>
                      <a:prstDash val="solid"/>
                    </a:lnTlToBr>
                    <a:lnBlToTr w="12700" cmpd="sng">
                      <a:noFill/>
                      <a:prstDash val="solid"/>
                    </a:lnBlToTr>
                    <a:solidFill>
                      <a:srgbClr val="CCFF99"/>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C00000"/>
                          </a:solidFill>
                          <a:latin typeface="Times New Roman" panose="02020603050405020304" pitchFamily="18" charset="0"/>
                          <a:ea typeface="+mn-ea"/>
                          <a:cs typeface="Times New Roman" panose="02020603050405020304" pitchFamily="18" charset="0"/>
                        </a:rPr>
                        <a:t>21%</a:t>
                      </a:r>
                      <a:endParaRPr lang="zh-TW" altLang="en-US" sz="2400" b="1" kern="1200" dirty="0">
                        <a:solidFill>
                          <a:srgbClr val="C0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25400" cmpd="sng">
                      <a:solidFill>
                        <a:srgbClr val="5B9BD5"/>
                      </a:solidFill>
                    </a:lnT>
                    <a:lnB w="12700" cmpd="sng">
                      <a:solidFill>
                        <a:srgbClr val="5B9BD5"/>
                      </a:solidFill>
                    </a:lnB>
                    <a:lnTlToBr w="12700" cmpd="sng">
                      <a:noFill/>
                      <a:prstDash val="solid"/>
                    </a:lnTlToBr>
                    <a:lnBlToTr w="12700" cmpd="sng">
                      <a:noFill/>
                      <a:prstDash val="solid"/>
                    </a:lnBlToTr>
                    <a:solidFill>
                      <a:srgbClr val="CCFF99"/>
                    </a:solidFill>
                  </a:tcPr>
                </a:tc>
                <a:extLst>
                  <a:ext uri="{0D108BD9-81ED-4DB2-BD59-A6C34878D82A}">
                    <a16:rowId xmlns:a16="http://schemas.microsoft.com/office/drawing/2014/main" val="1048532687"/>
                  </a:ext>
                </a:extLst>
              </a:tr>
              <a:tr h="43434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r>
                        <a:rPr lang="en-US" altLang="zh-TW" sz="2100" b="1" kern="1200" dirty="0">
                          <a:solidFill>
                            <a:schemeClr val="tx1"/>
                          </a:solidFill>
                          <a:latin typeface="Times New Roman" panose="02020603050405020304" pitchFamily="18" charset="0"/>
                          <a:ea typeface="+mn-ea"/>
                          <a:cs typeface="Times New Roman" panose="02020603050405020304" pitchFamily="18" charset="0"/>
                        </a:rPr>
                        <a:t>4-n-05</a:t>
                      </a:r>
                      <a:endParaRPr lang="zh-TW" altLang="en-US" sz="2100" b="1"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99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能做整數</a:t>
                      </a:r>
                      <a:r>
                        <a:rPr lang="zh-TW" altLang="en-US" sz="2100" b="1" kern="1200" dirty="0">
                          <a:solidFill>
                            <a:srgbClr val="3333FF"/>
                          </a:solidFill>
                          <a:latin typeface="微軟正黑體" panose="020B0604030504040204" pitchFamily="34" charset="-120"/>
                          <a:ea typeface="微軟正黑體" panose="020B0604030504040204" pitchFamily="34" charset="-120"/>
                          <a:cs typeface="Times New Roman" panose="02020603050405020304" pitchFamily="18" charset="0"/>
                        </a:rPr>
                        <a:t>四則混合計算</a:t>
                      </a:r>
                      <a:r>
                        <a:rPr lang="en-US" altLang="zh-TW"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兩步驟</a:t>
                      </a:r>
                      <a:r>
                        <a:rPr lang="en-US" altLang="zh-TW"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(N-2-07)</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99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002060"/>
                          </a:solidFill>
                          <a:latin typeface="Times New Roman" panose="02020603050405020304" pitchFamily="18" charset="0"/>
                          <a:ea typeface="+mn-ea"/>
                          <a:cs typeface="Times New Roman" panose="02020603050405020304" pitchFamily="18" charset="0"/>
                          <a:hlinkClick r:id="rId3" action="ppaction://hlinksldjump">
                            <a:extLst>
                              <a:ext uri="{A12FA001-AC4F-418D-AE19-62706E023703}">
                                <ahyp:hlinkClr xmlns:ahyp="http://schemas.microsoft.com/office/drawing/2018/hyperlinkcolor" val="tx"/>
                              </a:ext>
                            </a:extLst>
                          </a:hlinkClick>
                        </a:rPr>
                        <a:t>4</a:t>
                      </a:r>
                      <a:endParaRPr lang="zh-TW" altLang="en-US" sz="2400" b="1" kern="1200" dirty="0">
                        <a:solidFill>
                          <a:srgbClr val="00206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99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C00000"/>
                          </a:solidFill>
                          <a:latin typeface="Times New Roman" panose="02020603050405020304" pitchFamily="18" charset="0"/>
                          <a:ea typeface="+mn-ea"/>
                          <a:cs typeface="Times New Roman" panose="02020603050405020304" pitchFamily="18" charset="0"/>
                        </a:rPr>
                        <a:t>22%</a:t>
                      </a:r>
                      <a:endParaRPr lang="zh-TW" altLang="en-US" sz="2400" b="1" kern="1200" dirty="0">
                        <a:solidFill>
                          <a:srgbClr val="C0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9900"/>
                    </a:solidFill>
                  </a:tcPr>
                </a:tc>
                <a:extLst>
                  <a:ext uri="{0D108BD9-81ED-4DB2-BD59-A6C34878D82A}">
                    <a16:rowId xmlns:a16="http://schemas.microsoft.com/office/drawing/2014/main" val="996939944"/>
                  </a:ext>
                </a:extLst>
              </a:tr>
              <a:tr h="43434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r>
                        <a:rPr lang="en-US" altLang="zh-TW" sz="2100" kern="1200" dirty="0">
                          <a:solidFill>
                            <a:schemeClr val="tx1"/>
                          </a:solidFill>
                          <a:latin typeface="Times New Roman" panose="02020603050405020304" pitchFamily="18" charset="0"/>
                          <a:ea typeface="+mn-ea"/>
                          <a:cs typeface="Times New Roman" panose="02020603050405020304" pitchFamily="18" charset="0"/>
                        </a:rPr>
                        <a:t>4-a-01</a:t>
                      </a:r>
                      <a:endParaRPr lang="zh-TW" altLang="en-US" sz="2100"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FF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能在具體情境中，理解</a:t>
                      </a:r>
                      <a:r>
                        <a:rPr lang="zh-TW" altLang="en-US" sz="2100" b="1" kern="1200" dirty="0">
                          <a:solidFill>
                            <a:srgbClr val="3333FF"/>
                          </a:solidFill>
                          <a:latin typeface="微軟正黑體" panose="020B0604030504040204" pitchFamily="34" charset="-120"/>
                          <a:ea typeface="微軟正黑體" panose="020B0604030504040204" pitchFamily="34" charset="-120"/>
                          <a:cs typeface="Times New Roman" panose="02020603050405020304" pitchFamily="18" charset="0"/>
                        </a:rPr>
                        <a:t>乘法結合律 </a:t>
                      </a:r>
                      <a:r>
                        <a:rPr lang="en-US" altLang="zh-TW"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(A-2-02)</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FF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002060"/>
                          </a:solidFill>
                          <a:latin typeface="Times New Roman" panose="02020603050405020304" pitchFamily="18" charset="0"/>
                          <a:ea typeface="+mn-ea"/>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23</a:t>
                      </a:r>
                      <a:endParaRPr lang="zh-TW" altLang="en-US" sz="2400" b="1" kern="1200" dirty="0">
                        <a:solidFill>
                          <a:srgbClr val="00206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FF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C00000"/>
                          </a:solidFill>
                          <a:latin typeface="Times New Roman" panose="02020603050405020304" pitchFamily="18" charset="0"/>
                          <a:ea typeface="+mn-ea"/>
                          <a:cs typeface="Times New Roman" panose="02020603050405020304" pitchFamily="18" charset="0"/>
                        </a:rPr>
                        <a:t>30%</a:t>
                      </a:r>
                      <a:endParaRPr lang="zh-TW" altLang="en-US" sz="2400" b="1" kern="1200" dirty="0">
                        <a:solidFill>
                          <a:srgbClr val="C0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279626446"/>
                  </a:ext>
                </a:extLst>
              </a:tr>
              <a:tr h="70866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r>
                        <a:rPr lang="en-US" altLang="zh-TW" sz="2100" kern="1200" dirty="0">
                          <a:solidFill>
                            <a:schemeClr val="tx1"/>
                          </a:solidFill>
                          <a:latin typeface="Times New Roman" panose="02020603050405020304" pitchFamily="18" charset="0"/>
                          <a:ea typeface="+mn-ea"/>
                          <a:cs typeface="Times New Roman" panose="02020603050405020304" pitchFamily="18" charset="0"/>
                        </a:rPr>
                        <a:t>4-n-18</a:t>
                      </a:r>
                      <a:endParaRPr lang="zh-TW" altLang="en-US" sz="2100"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00CC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能理解</a:t>
                      </a:r>
                      <a:r>
                        <a:rPr lang="zh-TW" altLang="en-US" sz="2100" b="1" kern="12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長方形</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和</a:t>
                      </a:r>
                      <a:r>
                        <a:rPr lang="zh-TW" altLang="en-US" sz="2100" b="1" kern="12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正方形</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的</a:t>
                      </a:r>
                      <a:r>
                        <a:rPr lang="zh-TW" altLang="en-US" sz="2100" b="1" kern="1200" dirty="0">
                          <a:solidFill>
                            <a:srgbClr val="3333FF"/>
                          </a:solidFill>
                          <a:latin typeface="微軟正黑體" panose="020B0604030504040204" pitchFamily="34" charset="-120"/>
                          <a:ea typeface="微軟正黑體" panose="020B0604030504040204" pitchFamily="34" charset="-120"/>
                          <a:cs typeface="Times New Roman" panose="02020603050405020304" pitchFamily="18" charset="0"/>
                        </a:rPr>
                        <a:t>面積公式</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與</a:t>
                      </a:r>
                      <a:r>
                        <a:rPr lang="zh-TW" altLang="en-US" sz="2100" b="1" kern="1200" dirty="0">
                          <a:solidFill>
                            <a:srgbClr val="3333FF"/>
                          </a:solidFill>
                          <a:latin typeface="微軟正黑體" panose="020B0604030504040204" pitchFamily="34" charset="-120"/>
                          <a:ea typeface="微軟正黑體" panose="020B0604030504040204" pitchFamily="34" charset="-120"/>
                          <a:cs typeface="Times New Roman" panose="02020603050405020304" pitchFamily="18" charset="0"/>
                        </a:rPr>
                        <a:t>周長公式 </a:t>
                      </a:r>
                      <a:r>
                        <a:rPr lang="en-US" altLang="zh-TW"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同</a:t>
                      </a:r>
                      <a:r>
                        <a:rPr lang="en-US" altLang="zh-TW"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4-s-09) (N-2-22</a:t>
                      </a:r>
                      <a:r>
                        <a:rPr lang="zh-TW" altLang="en-US"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S-2-08)</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00CC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002060"/>
                          </a:solidFill>
                          <a:latin typeface="Times New Roman" panose="02020603050405020304" pitchFamily="18" charset="0"/>
                          <a:ea typeface="+mn-ea"/>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17</a:t>
                      </a:r>
                      <a:endParaRPr lang="zh-TW" altLang="en-US" sz="2400" b="1" kern="1200" dirty="0">
                        <a:solidFill>
                          <a:srgbClr val="00206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00CC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C00000"/>
                          </a:solidFill>
                          <a:latin typeface="Times New Roman" panose="02020603050405020304" pitchFamily="18" charset="0"/>
                          <a:ea typeface="+mn-ea"/>
                          <a:cs typeface="Times New Roman" panose="02020603050405020304" pitchFamily="18" charset="0"/>
                        </a:rPr>
                        <a:t>33%</a:t>
                      </a:r>
                      <a:endParaRPr lang="zh-TW" altLang="en-US" sz="2400" b="1" kern="1200" dirty="0">
                        <a:solidFill>
                          <a:srgbClr val="C0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00CCFF"/>
                    </a:solidFill>
                  </a:tcPr>
                </a:tc>
                <a:extLst>
                  <a:ext uri="{0D108BD9-81ED-4DB2-BD59-A6C34878D82A}">
                    <a16:rowId xmlns:a16="http://schemas.microsoft.com/office/drawing/2014/main" val="3890966013"/>
                  </a:ext>
                </a:extLst>
              </a:tr>
              <a:tr h="21717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r>
                        <a:rPr lang="en-US" altLang="zh-TW" sz="2100" kern="1200" dirty="0">
                          <a:solidFill>
                            <a:schemeClr val="tx1"/>
                          </a:solidFill>
                          <a:latin typeface="Times New Roman" panose="02020603050405020304" pitchFamily="18" charset="0"/>
                          <a:ea typeface="+mn-ea"/>
                          <a:cs typeface="Times New Roman" panose="02020603050405020304" pitchFamily="18" charset="0"/>
                        </a:rPr>
                        <a:t>4-s-03</a:t>
                      </a:r>
                      <a:endParaRPr lang="zh-TW" altLang="en-US" sz="2100"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CCFF99"/>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能認識平面圖形</a:t>
                      </a:r>
                      <a:r>
                        <a:rPr lang="zh-TW" altLang="en-US" sz="2100" b="1" kern="1200" dirty="0">
                          <a:solidFill>
                            <a:srgbClr val="3333FF"/>
                          </a:solidFill>
                          <a:latin typeface="微軟正黑體" panose="020B0604030504040204" pitchFamily="34" charset="-120"/>
                          <a:ea typeface="微軟正黑體" panose="020B0604030504040204" pitchFamily="34" charset="-120"/>
                          <a:cs typeface="Times New Roman" panose="02020603050405020304" pitchFamily="18" charset="0"/>
                        </a:rPr>
                        <a:t>全等</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的意義 </a:t>
                      </a:r>
                      <a:r>
                        <a:rPr lang="en-US" altLang="zh-TW"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(S-2-06) </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CCFF99"/>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002060"/>
                          </a:solidFill>
                          <a:latin typeface="Times New Roman" panose="02020603050405020304" pitchFamily="18" charset="0"/>
                          <a:ea typeface="+mn-ea"/>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19</a:t>
                      </a:r>
                      <a:endParaRPr lang="zh-TW" altLang="en-US" sz="2400" b="1" kern="1200" dirty="0">
                        <a:solidFill>
                          <a:srgbClr val="00206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CCFF99"/>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C00000"/>
                          </a:solidFill>
                          <a:latin typeface="Times New Roman" panose="02020603050405020304" pitchFamily="18" charset="0"/>
                          <a:ea typeface="+mn-ea"/>
                          <a:cs typeface="Times New Roman" panose="02020603050405020304" pitchFamily="18" charset="0"/>
                        </a:rPr>
                        <a:t>42%</a:t>
                      </a:r>
                      <a:endParaRPr lang="zh-TW" altLang="en-US" sz="2400" b="1" kern="1200" dirty="0">
                        <a:solidFill>
                          <a:srgbClr val="C0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CCFF99"/>
                    </a:solidFill>
                  </a:tcPr>
                </a:tc>
                <a:extLst>
                  <a:ext uri="{0D108BD9-81ED-4DB2-BD59-A6C34878D82A}">
                    <a16:rowId xmlns:a16="http://schemas.microsoft.com/office/drawing/2014/main" val="776154551"/>
                  </a:ext>
                </a:extLst>
              </a:tr>
              <a:tr h="21717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r>
                        <a:rPr lang="en-US" altLang="zh-TW" sz="2100" kern="1200" dirty="0">
                          <a:solidFill>
                            <a:schemeClr val="tx1"/>
                          </a:solidFill>
                          <a:latin typeface="Times New Roman" panose="02020603050405020304" pitchFamily="18" charset="0"/>
                          <a:ea typeface="+mn-ea"/>
                          <a:cs typeface="Times New Roman" panose="02020603050405020304" pitchFamily="18" charset="0"/>
                        </a:rPr>
                        <a:t>4-n-06</a:t>
                      </a:r>
                      <a:endParaRPr lang="zh-TW" altLang="en-US" sz="2100"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99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能在具體情境中，對大數在指定位數取概數 </a:t>
                      </a:r>
                      <a:r>
                        <a:rPr lang="en-US" altLang="zh-TW"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含四捨五入法並做加、減之估算 </a:t>
                      </a:r>
                      <a:r>
                        <a:rPr lang="en-US" altLang="zh-TW" sz="2100" b="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(N-2-08)</a:t>
                      </a:r>
                      <a:r>
                        <a:rPr lang="zh-TW" altLang="en-US" sz="2100" b="0"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99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hlinkClick r:id="rId2" action="ppaction://hlinksldjump">
                            <a:extLst>
                              <a:ext uri="{A12FA001-AC4F-418D-AE19-62706E023703}">
                                <ahyp:hlinkClr xmlns:ahyp="http://schemas.microsoft.com/office/drawing/2018/hyperlinkcolor" val="tx"/>
                              </a:ext>
                            </a:extLst>
                          </a:hlinkClick>
                        </a:rPr>
                        <a:t>5</a:t>
                      </a:r>
                      <a:endParaRPr kumimoji="0" lang="zh-TW"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99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C00000"/>
                          </a:solidFill>
                          <a:latin typeface="Times New Roman" panose="02020603050405020304" pitchFamily="18" charset="0"/>
                          <a:ea typeface="+mn-ea"/>
                          <a:cs typeface="Times New Roman" panose="02020603050405020304" pitchFamily="18" charset="0"/>
                        </a:rPr>
                        <a:t>45%</a:t>
                      </a:r>
                      <a:endParaRPr lang="zh-TW" altLang="en-US" sz="2400" b="1" kern="1200" dirty="0">
                        <a:solidFill>
                          <a:srgbClr val="C0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rgbClr val="5B9BD5"/>
                      </a:solidFill>
                    </a:lnL>
                    <a:lnR w="12700" cmpd="sng">
                      <a:solidFill>
                        <a:srgbClr val="5B9BD5"/>
                      </a:solidFill>
                    </a:lnR>
                    <a:lnT w="12700" cmpd="sng">
                      <a:solidFill>
                        <a:srgbClr val="5B9BD5"/>
                      </a:solidFill>
                    </a:lnT>
                    <a:lnB w="12700" cmpd="sng">
                      <a:solidFill>
                        <a:srgbClr val="5B9BD5"/>
                      </a:solidFill>
                    </a:lnB>
                    <a:lnTlToBr w="12700" cmpd="sng">
                      <a:noFill/>
                      <a:prstDash val="solid"/>
                    </a:lnTlToBr>
                    <a:lnBlToTr w="12700" cmpd="sng">
                      <a:noFill/>
                      <a:prstDash val="solid"/>
                    </a:lnBlToTr>
                    <a:solidFill>
                      <a:srgbClr val="FF9900"/>
                    </a:solidFill>
                  </a:tcPr>
                </a:tc>
                <a:extLst>
                  <a:ext uri="{0D108BD9-81ED-4DB2-BD59-A6C34878D82A}">
                    <a16:rowId xmlns:a16="http://schemas.microsoft.com/office/drawing/2014/main" val="3451716738"/>
                  </a:ext>
                </a:extLst>
              </a:tr>
            </a:tbl>
          </a:graphicData>
        </a:graphic>
      </p:graphicFrame>
    </p:spTree>
    <p:extLst>
      <p:ext uri="{BB962C8B-B14F-4D97-AF65-F5344CB8AC3E}">
        <p14:creationId xmlns:p14="http://schemas.microsoft.com/office/powerpoint/2010/main" val="250708240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 name="表格 43">
            <a:extLst>
              <a:ext uri="{FF2B5EF4-FFF2-40B4-BE49-F238E27FC236}">
                <a16:creationId xmlns:a16="http://schemas.microsoft.com/office/drawing/2014/main" id="{EC6E12F1-63FD-4CA7-A8CD-B2433FD0B9BD}"/>
              </a:ext>
            </a:extLst>
          </p:cNvPr>
          <p:cNvGraphicFramePr>
            <a:graphicFrameLocks noGrp="1"/>
          </p:cNvGraphicFramePr>
          <p:nvPr>
            <p:extLst>
              <p:ext uri="{D42A27DB-BD31-4B8C-83A1-F6EECF244321}">
                <p14:modId xmlns:p14="http://schemas.microsoft.com/office/powerpoint/2010/main" val="1952097393"/>
              </p:ext>
            </p:extLst>
          </p:nvPr>
        </p:nvGraphicFramePr>
        <p:xfrm>
          <a:off x="623614" y="368462"/>
          <a:ext cx="8568647" cy="958378"/>
        </p:xfrm>
        <a:graphic>
          <a:graphicData uri="http://schemas.openxmlformats.org/drawingml/2006/table">
            <a:tbl>
              <a:tblPr firstRow="1" firstCol="1" bandRow="1">
                <a:tableStyleId>{5C22544A-7EE6-4342-B048-85BDC9FD1C3A}</a:tableStyleId>
              </a:tblPr>
              <a:tblGrid>
                <a:gridCol w="1416974">
                  <a:extLst>
                    <a:ext uri="{9D8B030D-6E8A-4147-A177-3AD203B41FA5}">
                      <a16:colId xmlns:a16="http://schemas.microsoft.com/office/drawing/2014/main" val="20000"/>
                    </a:ext>
                  </a:extLst>
                </a:gridCol>
                <a:gridCol w="2449200">
                  <a:extLst>
                    <a:ext uri="{9D8B030D-6E8A-4147-A177-3AD203B41FA5}">
                      <a16:colId xmlns:a16="http://schemas.microsoft.com/office/drawing/2014/main" val="20001"/>
                    </a:ext>
                  </a:extLst>
                </a:gridCol>
                <a:gridCol w="2490049">
                  <a:extLst>
                    <a:ext uri="{9D8B030D-6E8A-4147-A177-3AD203B41FA5}">
                      <a16:colId xmlns:a16="http://schemas.microsoft.com/office/drawing/2014/main" val="20002"/>
                    </a:ext>
                  </a:extLst>
                </a:gridCol>
                <a:gridCol w="2212424">
                  <a:extLst>
                    <a:ext uri="{9D8B030D-6E8A-4147-A177-3AD203B41FA5}">
                      <a16:colId xmlns:a16="http://schemas.microsoft.com/office/drawing/2014/main" val="20003"/>
                    </a:ext>
                  </a:extLst>
                </a:gridCol>
              </a:tblGrid>
              <a:tr h="548640">
                <a:tc>
                  <a:txBody>
                    <a:bodyPr/>
                    <a:lstStyle/>
                    <a:p>
                      <a:pPr algn="ctr">
                        <a:spcAft>
                          <a:spcPts val="0"/>
                        </a:spcAft>
                      </a:pPr>
                      <a:r>
                        <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評量指標</a:t>
                      </a:r>
                    </a:p>
                  </a:txBody>
                  <a:tcPr marL="51435" marR="51435" marT="0" marB="0" anchor="ctr"/>
                </a:tc>
                <a:tc gridSpan="3">
                  <a:txBody>
                    <a:bodyPr/>
                    <a:lstStyle/>
                    <a:p>
                      <a:pPr>
                        <a:spcAft>
                          <a:spcPts val="0"/>
                        </a:spcAft>
                      </a:pPr>
                      <a:r>
                        <a:rPr lang="en-US" altLang="zh-TW" sz="1800" b="1" kern="100" dirty="0">
                          <a:solidFill>
                            <a:schemeClr val="tx1"/>
                          </a:solidFill>
                          <a:effectLst/>
                          <a:latin typeface="Times New Roman" panose="02020603050405020304" pitchFamily="18" charset="0"/>
                          <a:ea typeface="+mn-ea"/>
                          <a:cs typeface="Times New Roman" panose="02020603050405020304" pitchFamily="18" charset="0"/>
                        </a:rPr>
                        <a:t>4-s-08 </a:t>
                      </a:r>
                      <a:r>
                        <a:rPr lang="zh-TW" altLang="en-US" sz="18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能利用三角板畫出直角與兩平行線段，並用來描繪平面圖形 </a:t>
                      </a:r>
                      <a:endParaRPr lang="en-US" altLang="zh-TW" sz="18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0" indent="893763">
                        <a:spcAft>
                          <a:spcPts val="0"/>
                        </a:spcAft>
                      </a:pPr>
                      <a:r>
                        <a:rPr lang="en-US" altLang="zh-TW" sz="1800" b="1" kern="100" dirty="0">
                          <a:solidFill>
                            <a:schemeClr val="tx1"/>
                          </a:solidFill>
                          <a:effectLst/>
                          <a:latin typeface="Times New Roman" panose="02020603050405020304" pitchFamily="18" charset="0"/>
                          <a:ea typeface="+mn-ea"/>
                          <a:cs typeface="Times New Roman" panose="02020603050405020304" pitchFamily="18" charset="0"/>
                        </a:rPr>
                        <a:t>(S-2-03</a:t>
                      </a:r>
                      <a:r>
                        <a:rPr lang="zh-TW" altLang="en-US" sz="1800" b="1" kern="100" dirty="0">
                          <a:solidFill>
                            <a:schemeClr val="tx1"/>
                          </a:solidFill>
                          <a:effectLst/>
                          <a:latin typeface="Times New Roman" panose="02020603050405020304" pitchFamily="18" charset="0"/>
                          <a:ea typeface="+mn-ea"/>
                          <a:cs typeface="Times New Roman" panose="02020603050405020304" pitchFamily="18" charset="0"/>
                        </a:rPr>
                        <a:t>、</a:t>
                      </a:r>
                      <a:r>
                        <a:rPr lang="en-US" altLang="zh-TW" sz="1800" b="1" kern="100" dirty="0">
                          <a:solidFill>
                            <a:schemeClr val="tx1"/>
                          </a:solidFill>
                          <a:effectLst/>
                          <a:latin typeface="Times New Roman" panose="02020603050405020304" pitchFamily="18" charset="0"/>
                          <a:ea typeface="+mn-ea"/>
                          <a:cs typeface="Times New Roman" panose="02020603050405020304" pitchFamily="18" charset="0"/>
                        </a:rPr>
                        <a:t>S-2-04)</a:t>
                      </a:r>
                      <a:r>
                        <a:rPr lang="zh-TW" altLang="en-US" sz="1800" b="1" kern="100" dirty="0">
                          <a:solidFill>
                            <a:schemeClr val="tx1"/>
                          </a:solidFill>
                          <a:effectLst/>
                          <a:latin typeface="Times New Roman" panose="02020603050405020304" pitchFamily="18" charset="0"/>
                          <a:ea typeface="+mn-ea"/>
                          <a:cs typeface="Times New Roman" panose="02020603050405020304" pitchFamily="18" charset="0"/>
                        </a:rPr>
                        <a:t>。</a:t>
                      </a:r>
                      <a:endParaRPr lang="zh-TW" sz="1800" b="1" kern="100" dirty="0">
                        <a:solidFill>
                          <a:schemeClr val="tx1"/>
                        </a:solidFill>
                        <a:effectLst/>
                        <a:latin typeface="Times New Roman" panose="02020603050405020304" pitchFamily="18" charset="0"/>
                        <a:ea typeface="+mn-ea"/>
                        <a:cs typeface="Times New Roman" panose="02020603050405020304" pitchFamily="18" charset="0"/>
                      </a:endParaRPr>
                    </a:p>
                  </a:txBody>
                  <a:tcPr marL="51435" marR="51435" marT="0" marB="0" anchor="ctr">
                    <a:solidFill>
                      <a:schemeClr val="accent5">
                        <a:lumMod val="20000"/>
                        <a:lumOff val="80000"/>
                      </a:schemeClr>
                    </a:solidFill>
                  </a:tcPr>
                </a:tc>
                <a:tc hMerge="1">
                  <a:txBody>
                    <a:bodyPr/>
                    <a:lstStyle/>
                    <a:p>
                      <a:endParaRPr lang="zh-TW" altLang="en-US"/>
                    </a:p>
                  </a:txBody>
                  <a:tcPr/>
                </a:tc>
                <a:tc hMerge="1">
                  <a:txBody>
                    <a:bodyPr/>
                    <a:lstStyle/>
                    <a:p>
                      <a:endParaRPr lang="zh-TW" altLang="en-US" dirty="0"/>
                    </a:p>
                  </a:txBody>
                  <a:tcPr/>
                </a:tc>
                <a:extLst>
                  <a:ext uri="{0D108BD9-81ED-4DB2-BD59-A6C34878D82A}">
                    <a16:rowId xmlns:a16="http://schemas.microsoft.com/office/drawing/2014/main" val="10000"/>
                  </a:ext>
                </a:extLst>
              </a:tr>
              <a:tr h="409738">
                <a:tc>
                  <a:txBody>
                    <a:bodyPr/>
                    <a:lstStyle/>
                    <a:p>
                      <a:pPr algn="ctr">
                        <a:spcAft>
                          <a:spcPts val="0"/>
                        </a:spcAft>
                      </a:pPr>
                      <a:r>
                        <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知識向度</a:t>
                      </a:r>
                    </a:p>
                  </a:txBody>
                  <a:tcPr marL="51435" marR="51435" marT="0" marB="0" anchor="ctr"/>
                </a:tc>
                <a:tc>
                  <a:txBody>
                    <a:bodyPr/>
                    <a:lstStyle/>
                    <a:p>
                      <a:pPr algn="ctr">
                        <a:spcAft>
                          <a:spcPts val="0"/>
                        </a:spcAft>
                      </a:pPr>
                      <a:r>
                        <a:rPr lang="zh-TW" altLang="en-US" sz="18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幾何</a:t>
                      </a:r>
                      <a:endParaRPr lang="zh-TW" sz="18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51435" marR="51435" marT="0" marB="0" anchor="ctr"/>
                </a:tc>
                <a:tc>
                  <a:txBody>
                    <a:bodyPr/>
                    <a:lstStyle/>
                    <a:p>
                      <a:pPr algn="ctr">
                        <a:spcAft>
                          <a:spcPts val="0"/>
                        </a:spcAft>
                      </a:pPr>
                      <a:r>
                        <a:rPr lang="zh-TW" sz="18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認知向度</a:t>
                      </a:r>
                    </a:p>
                  </a:txBody>
                  <a:tcPr marL="51435" marR="51435" marT="0" marB="0" anchor="ctr">
                    <a:solidFill>
                      <a:schemeClr val="accent1"/>
                    </a:solidFill>
                  </a:tcPr>
                </a:tc>
                <a:tc>
                  <a:txBody>
                    <a:bodyPr/>
                    <a:lstStyle/>
                    <a:p>
                      <a:pPr algn="ctr">
                        <a:spcAft>
                          <a:spcPts val="0"/>
                        </a:spcAft>
                      </a:pPr>
                      <a:r>
                        <a:rPr lang="zh-TW" altLang="en-US" sz="18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程序執行</a:t>
                      </a:r>
                      <a:endParaRPr lang="en-US" altLang="zh-TW" sz="18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51435" marR="51435" marT="0" marB="0" anchor="ctr"/>
                </a:tc>
                <a:extLst>
                  <a:ext uri="{0D108BD9-81ED-4DB2-BD59-A6C34878D82A}">
                    <a16:rowId xmlns:a16="http://schemas.microsoft.com/office/drawing/2014/main" val="10001"/>
                  </a:ext>
                </a:extLst>
              </a:tr>
            </a:tbl>
          </a:graphicData>
        </a:graphic>
      </p:graphicFrame>
      <p:graphicFrame>
        <p:nvGraphicFramePr>
          <p:cNvPr id="45" name="表格 44">
            <a:extLst>
              <a:ext uri="{FF2B5EF4-FFF2-40B4-BE49-F238E27FC236}">
                <a16:creationId xmlns:a16="http://schemas.microsoft.com/office/drawing/2014/main" id="{6E6EB6F1-0B5B-4A1D-96EA-0A0931B8CDF8}"/>
              </a:ext>
            </a:extLst>
          </p:cNvPr>
          <p:cNvGraphicFramePr>
            <a:graphicFrameLocks noGrp="1"/>
          </p:cNvGraphicFramePr>
          <p:nvPr>
            <p:extLst>
              <p:ext uri="{D42A27DB-BD31-4B8C-83A1-F6EECF244321}">
                <p14:modId xmlns:p14="http://schemas.microsoft.com/office/powerpoint/2010/main" val="1218817821"/>
              </p:ext>
            </p:extLst>
          </p:nvPr>
        </p:nvGraphicFramePr>
        <p:xfrm>
          <a:off x="7047899" y="5530418"/>
          <a:ext cx="4780256" cy="388620"/>
        </p:xfrm>
        <a:graphic>
          <a:graphicData uri="http://schemas.openxmlformats.org/drawingml/2006/table">
            <a:tbl>
              <a:tblPr firstRow="1" bandRow="1">
                <a:tableStyleId>{5C22544A-7EE6-4342-B048-85BDC9FD1C3A}</a:tableStyleId>
              </a:tblPr>
              <a:tblGrid>
                <a:gridCol w="1195064">
                  <a:extLst>
                    <a:ext uri="{9D8B030D-6E8A-4147-A177-3AD203B41FA5}">
                      <a16:colId xmlns:a16="http://schemas.microsoft.com/office/drawing/2014/main" val="20000"/>
                    </a:ext>
                  </a:extLst>
                </a:gridCol>
                <a:gridCol w="1195064">
                  <a:extLst>
                    <a:ext uri="{9D8B030D-6E8A-4147-A177-3AD203B41FA5}">
                      <a16:colId xmlns:a16="http://schemas.microsoft.com/office/drawing/2014/main" val="20001"/>
                    </a:ext>
                  </a:extLst>
                </a:gridCol>
                <a:gridCol w="1195064">
                  <a:extLst>
                    <a:ext uri="{9D8B030D-6E8A-4147-A177-3AD203B41FA5}">
                      <a16:colId xmlns:a16="http://schemas.microsoft.com/office/drawing/2014/main" val="20002"/>
                    </a:ext>
                  </a:extLst>
                </a:gridCol>
                <a:gridCol w="1195064">
                  <a:extLst>
                    <a:ext uri="{9D8B030D-6E8A-4147-A177-3AD203B41FA5}">
                      <a16:colId xmlns:a16="http://schemas.microsoft.com/office/drawing/2014/main" val="20003"/>
                    </a:ext>
                  </a:extLst>
                </a:gridCol>
              </a:tblGrid>
              <a:tr h="388620">
                <a:tc>
                  <a:txBody>
                    <a:bodyPr/>
                    <a:lstStyle/>
                    <a:p>
                      <a:pPr algn="ctr"/>
                      <a:r>
                        <a:rPr lang="zh-TW" altLang="en-US" sz="2100" dirty="0">
                          <a:solidFill>
                            <a:srgbClr val="1302F4"/>
                          </a:solidFill>
                        </a:rPr>
                        <a:t>通過率</a:t>
                      </a:r>
                    </a:p>
                  </a:txBody>
                  <a:tcPr marL="68580" marR="68580" marT="34290" marB="34290" anchor="ctr">
                    <a:solidFill>
                      <a:schemeClr val="accent6">
                        <a:lumMod val="60000"/>
                        <a:lumOff val="40000"/>
                      </a:schemeClr>
                    </a:solidFill>
                  </a:tcPr>
                </a:tc>
                <a:tc>
                  <a:txBody>
                    <a:bodyPr/>
                    <a:lstStyle/>
                    <a:p>
                      <a:pPr algn="ctr"/>
                      <a:r>
                        <a:rPr lang="en-US" altLang="zh-TW" sz="2100" dirty="0">
                          <a:solidFill>
                            <a:srgbClr val="FF0000"/>
                          </a:solidFill>
                          <a:latin typeface="Times New Roman" panose="02020603050405020304" pitchFamily="18" charset="0"/>
                          <a:cs typeface="Times New Roman" panose="02020603050405020304" pitchFamily="18" charset="0"/>
                        </a:rPr>
                        <a:t>21%</a:t>
                      </a:r>
                      <a:endParaRPr lang="zh-TW" altLang="en-US" sz="2100" dirty="0">
                        <a:solidFill>
                          <a:srgbClr val="FF0000"/>
                        </a:solidFill>
                        <a:latin typeface="Times New Roman" panose="02020603050405020304" pitchFamily="18" charset="0"/>
                        <a:cs typeface="Times New Roman" panose="02020603050405020304" pitchFamily="18" charset="0"/>
                      </a:endParaRPr>
                    </a:p>
                  </a:txBody>
                  <a:tcPr marL="68580" marR="68580" marT="34290" marB="34290" anchor="ctr">
                    <a:solidFill>
                      <a:schemeClr val="accent6">
                        <a:lumMod val="60000"/>
                        <a:lumOff val="40000"/>
                      </a:schemeClr>
                    </a:solidFill>
                  </a:tcPr>
                </a:tc>
                <a:tc>
                  <a:txBody>
                    <a:bodyPr/>
                    <a:lstStyle/>
                    <a:p>
                      <a:pPr marL="0" algn="ctr" defTabSz="914400" rtl="0" eaLnBrk="1" latinLnBrk="0" hangingPunct="1"/>
                      <a:r>
                        <a:rPr lang="zh-TW" altLang="en-US" sz="2100" b="1" kern="1200" dirty="0">
                          <a:solidFill>
                            <a:srgbClr val="1302F4"/>
                          </a:solidFill>
                          <a:latin typeface="+mn-lt"/>
                          <a:ea typeface="+mn-ea"/>
                          <a:cs typeface="+mn-cs"/>
                        </a:rPr>
                        <a:t>鑑別度</a:t>
                      </a:r>
                    </a:p>
                  </a:txBody>
                  <a:tcPr marL="68580" marR="68580" marT="34290" marB="34290" anchor="ctr">
                    <a:solidFill>
                      <a:schemeClr val="accent6">
                        <a:lumMod val="60000"/>
                        <a:lumOff val="40000"/>
                      </a:schemeClr>
                    </a:solidFill>
                  </a:tcPr>
                </a:tc>
                <a:tc>
                  <a:txBody>
                    <a:bodyPr/>
                    <a:lstStyle/>
                    <a:p>
                      <a:pPr marL="0" algn="ctr" defTabSz="914400" rtl="0" eaLnBrk="1" latinLnBrk="0" hangingPunct="1"/>
                      <a:r>
                        <a:rPr lang="en-US" altLang="zh-TW" sz="2100" b="1" kern="1200" dirty="0">
                          <a:solidFill>
                            <a:schemeClr val="tx1"/>
                          </a:solidFill>
                          <a:latin typeface="Times New Roman" panose="02020603050405020304" pitchFamily="18" charset="0"/>
                          <a:ea typeface="+mn-ea"/>
                          <a:cs typeface="Times New Roman" panose="02020603050405020304" pitchFamily="18" charset="0"/>
                        </a:rPr>
                        <a:t>0.24</a:t>
                      </a:r>
                      <a:endParaRPr lang="zh-TW" altLang="en-US" sz="2100" b="1"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nchor="ctr">
                    <a:solidFill>
                      <a:schemeClr val="accent6">
                        <a:lumMod val="60000"/>
                        <a:lumOff val="40000"/>
                      </a:schemeClr>
                    </a:solidFill>
                  </a:tcPr>
                </a:tc>
                <a:extLst>
                  <a:ext uri="{0D108BD9-81ED-4DB2-BD59-A6C34878D82A}">
                    <a16:rowId xmlns:a16="http://schemas.microsoft.com/office/drawing/2014/main" val="10000"/>
                  </a:ext>
                </a:extLst>
              </a:tr>
            </a:tbl>
          </a:graphicData>
        </a:graphic>
      </p:graphicFrame>
      <p:sp>
        <p:nvSpPr>
          <p:cNvPr id="2" name="矩形 1"/>
          <p:cNvSpPr/>
          <p:nvPr/>
        </p:nvSpPr>
        <p:spPr>
          <a:xfrm>
            <a:off x="702383" y="1418381"/>
            <a:ext cx="8328060" cy="3816429"/>
          </a:xfrm>
          <a:prstGeom prst="rect">
            <a:avLst/>
          </a:prstGeom>
        </p:spPr>
        <p:txBody>
          <a:bodyPr wrap="square">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altLang="zh-TW" sz="2200" b="0" i="0" u="none" strike="noStrike" kern="10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22. </a:t>
            </a:r>
            <a:r>
              <a:rPr kumimoji="0" lang="zh-TW" altLang="zh-TW" sz="2200" b="0" i="0" u="none" strike="noStrike" kern="120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如圖</a:t>
            </a:r>
            <a:r>
              <a:rPr kumimoji="0" lang="en-US" altLang="zh-TW" sz="2200" b="0" i="0" u="none" strike="noStrike" kern="120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mn-cs"/>
              </a:rPr>
              <a:t>5</a:t>
            </a:r>
            <a:r>
              <a:rPr kumimoji="0" lang="zh-TW" altLang="zh-TW" sz="2200" b="0" i="0" u="none" strike="noStrike" kern="120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zh-TW" altLang="zh-TW" sz="2200" b="0" i="0" u="sng" strike="noStrike" kern="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小奇</a:t>
            </a:r>
            <a:r>
              <a:rPr kumimoji="0" lang="zh-TW" altLang="zh-TW" sz="2200" b="0" i="0" u="none" strike="noStrike" kern="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要用直尺和三角板畫出兩條平行線段，請選出正確的步驟。</a:t>
            </a:r>
            <a:endParaRPr kumimoji="0" lang="en-US" altLang="zh-TW" sz="2200" b="0" i="0" u="none" strike="noStrike" kern="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339329" algn="l" defTabSz="342900" rtl="0" eaLnBrk="1" fontAlgn="auto" latinLnBrk="0" hangingPunct="1">
              <a:lnSpc>
                <a:spcPct val="100000"/>
              </a:lnSpc>
              <a:spcBef>
                <a:spcPts val="0"/>
              </a:spcBef>
              <a:spcAft>
                <a:spcPts val="0"/>
              </a:spcAft>
              <a:buClrTx/>
              <a:buSzTx/>
              <a:buFontTx/>
              <a:buNone/>
              <a:tabLst/>
              <a:defRPr/>
            </a:pPr>
            <a:br>
              <a:rPr kumimoji="0" lang="en-US" altLang="zh-TW" sz="2200" b="0" i="0" u="none" strike="noStrike" kern="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mn-cs"/>
              </a:rPr>
            </a:br>
            <a:r>
              <a:rPr kumimoji="0" lang="zh-TW" altLang="zh-TW" sz="2200" b="0" i="0" u="none" strike="noStrike" kern="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甲：直尺固定，將三角板上直角的一邊貼著直尺移動。</a:t>
            </a:r>
            <a:br>
              <a:rPr kumimoji="0" lang="en-US" altLang="zh-TW" sz="2200" b="0" i="0" u="none" strike="noStrike" kern="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mn-cs"/>
              </a:rPr>
            </a:br>
            <a:r>
              <a:rPr kumimoji="0" lang="zh-TW" altLang="zh-TW" sz="2200" b="0" i="0" u="none" strike="noStrike" kern="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乙：將三角板上直角的其中一邊靠在直尺上，與直尺貼合。</a:t>
            </a:r>
            <a:br>
              <a:rPr kumimoji="0" lang="en-US" altLang="zh-TW" sz="2200" b="0" i="0" u="none" strike="noStrike" kern="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mn-cs"/>
              </a:rPr>
            </a:br>
            <a:r>
              <a:rPr kumimoji="0" lang="zh-TW" altLang="zh-TW" sz="2200" b="0" i="0" u="none" strike="noStrike" kern="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丙：沿著三角板直角的另一邊畫一條直線。</a:t>
            </a:r>
            <a:endParaRPr kumimoji="0" lang="zh-TW" altLang="zh-TW" sz="2200" b="0" i="0" u="none" strike="noStrike" kern="100" cap="none" spc="0" normalizeH="0" baseline="0" noProof="0" dirty="0">
              <a:ln>
                <a:noFill/>
              </a:ln>
              <a:solidFill>
                <a:prstClr val="black"/>
              </a:solidFill>
              <a:effectLst/>
              <a:uLnTx/>
              <a:uFillTx/>
              <a:latin typeface="Calibri" panose="020F0502020204030204" pitchFamily="34" charset="0"/>
              <a:ea typeface="新細明體" panose="02020500000000000000" pitchFamily="18" charset="-120"/>
              <a:cs typeface="Times New Roman" panose="02020603050405020304" pitchFamily="18" charset="0"/>
            </a:endParaRPr>
          </a:p>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en-US" altLang="zh-TW" sz="2200" b="1" i="0" u="none" strike="noStrike" kern="1200" cap="none" spc="0" normalizeH="0" baseline="0" noProof="0" dirty="0">
              <a:ln>
                <a:noFill/>
              </a:ln>
              <a:solidFill>
                <a:srgbClr val="000000"/>
              </a:solidFill>
              <a:effectLst/>
              <a:uLnTx/>
              <a:uFillTx/>
              <a:latin typeface="Calibri" panose="020F0502020204030204"/>
              <a:ea typeface="新細明體" panose="02020500000000000000" pitchFamily="18" charset="-120"/>
              <a:cs typeface="新細明體" panose="02020500000000000000" pitchFamily="18" charset="-120"/>
            </a:endParaRP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zh-TW" altLang="zh-TW" sz="2200" b="0" i="0" u="none" strike="noStrike" kern="1200" cap="none" spc="0" normalizeH="0" baseline="0" noProof="0" dirty="0">
                <a:ln>
                  <a:noFill/>
                </a:ln>
                <a:solidFill>
                  <a:srgbClr val="000000"/>
                </a:solidFill>
                <a:effectLst/>
                <a:uLnTx/>
                <a:uFillTx/>
                <a:latin typeface="Calibri" panose="020F0502020204030204"/>
                <a:ea typeface="新細明體" panose="02020500000000000000" pitchFamily="18" charset="-120"/>
                <a:cs typeface="新細明體" panose="02020500000000000000" pitchFamily="18" charset="-120"/>
              </a:rPr>
              <a:t>①</a:t>
            </a:r>
            <a:r>
              <a:rPr kumimoji="0" lang="en-US" altLang="zh-TW" sz="2200" b="0" i="0" u="none" strike="noStrike" kern="1200" cap="none" spc="0" normalizeH="0" baseline="0" noProof="0" dirty="0">
                <a:ln>
                  <a:noFill/>
                </a:ln>
                <a:solidFill>
                  <a:srgbClr val="000000"/>
                </a:solidFill>
                <a:effectLst/>
                <a:uLnTx/>
                <a:uFillTx/>
                <a:latin typeface="Calibri" panose="020F0502020204030204"/>
                <a:ea typeface="新細明體" panose="02020500000000000000" pitchFamily="18" charset="-120"/>
                <a:cs typeface="新細明體" panose="02020500000000000000" pitchFamily="18" charset="-120"/>
              </a:rPr>
              <a:t> </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甲</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乙</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丙</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丙</a:t>
            </a:r>
            <a:endPar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zh-TW" altLang="zh-TW" sz="2200" b="0" i="0" u="none" strike="noStrike" kern="1200" cap="none" spc="0" normalizeH="0" baseline="0" noProof="0" dirty="0">
                <a:ln>
                  <a:noFill/>
                </a:ln>
                <a:solidFill>
                  <a:srgbClr val="000000"/>
                </a:solidFill>
                <a:effectLst/>
                <a:uLnTx/>
                <a:uFillTx/>
                <a:latin typeface="Calibri" panose="020F0502020204030204"/>
                <a:ea typeface="新細明體" panose="02020500000000000000" pitchFamily="18" charset="-120"/>
                <a:cs typeface="新細明體" panose="02020500000000000000" pitchFamily="18" charset="-120"/>
              </a:rPr>
              <a:t>②</a:t>
            </a:r>
            <a:r>
              <a:rPr kumimoji="0" lang="en-US" altLang="zh-TW" sz="2200" b="0" i="0" u="none" strike="noStrike" kern="1200" cap="none" spc="0" normalizeH="0" baseline="0" noProof="0" dirty="0">
                <a:ln>
                  <a:noFill/>
                </a:ln>
                <a:solidFill>
                  <a:srgbClr val="000000"/>
                </a:solidFill>
                <a:effectLst/>
                <a:uLnTx/>
                <a:uFillTx/>
                <a:latin typeface="Calibri" panose="020F0502020204030204"/>
                <a:ea typeface="新細明體" panose="02020500000000000000" pitchFamily="18" charset="-120"/>
                <a:cs typeface="新細明體" panose="02020500000000000000" pitchFamily="18" charset="-120"/>
              </a:rPr>
              <a:t> </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甲</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丙</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乙</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丙</a:t>
            </a:r>
            <a:endPar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zh-TW" altLang="zh-TW" sz="2200" b="0" i="0" u="none" strike="noStrike" kern="1200" cap="none" spc="0" normalizeH="0" baseline="0" noProof="0" dirty="0">
                <a:ln>
                  <a:noFill/>
                </a:ln>
                <a:solidFill>
                  <a:srgbClr val="000000"/>
                </a:solidFill>
                <a:effectLst/>
                <a:uLnTx/>
                <a:uFillTx/>
                <a:latin typeface="Calibri" panose="020F0502020204030204"/>
                <a:ea typeface="新細明體" panose="02020500000000000000" pitchFamily="18" charset="-120"/>
                <a:cs typeface="新細明體" panose="02020500000000000000" pitchFamily="18" charset="-120"/>
              </a:rPr>
              <a:t>③</a:t>
            </a:r>
            <a:r>
              <a:rPr kumimoji="0" lang="en-US" altLang="zh-TW" sz="2200" b="0" i="0" u="none" strike="noStrike" kern="1200" cap="none" spc="0" normalizeH="0" baseline="0" noProof="0" dirty="0">
                <a:ln>
                  <a:noFill/>
                </a:ln>
                <a:solidFill>
                  <a:srgbClr val="000000"/>
                </a:solidFill>
                <a:effectLst/>
                <a:uLnTx/>
                <a:uFillTx/>
                <a:latin typeface="Calibri" panose="020F0502020204030204"/>
                <a:ea typeface="新細明體" panose="02020500000000000000" pitchFamily="18" charset="-120"/>
                <a:cs typeface="新細明體" panose="02020500000000000000" pitchFamily="18" charset="-120"/>
              </a:rPr>
              <a:t> </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乙</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甲</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丙</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丙</a:t>
            </a:r>
            <a:endPar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zh-TW" altLang="zh-TW" sz="2200" b="0" i="0" u="none" strike="noStrike" kern="1200" cap="none" spc="0" normalizeH="0" baseline="0" noProof="0" dirty="0">
                <a:ln>
                  <a:noFill/>
                </a:ln>
                <a:solidFill>
                  <a:srgbClr val="000000"/>
                </a:solidFill>
                <a:effectLst/>
                <a:uLnTx/>
                <a:uFillTx/>
                <a:latin typeface="Calibri" panose="020F0502020204030204"/>
                <a:ea typeface="新細明體" panose="02020500000000000000" pitchFamily="18" charset="-120"/>
                <a:cs typeface="新細明體" panose="02020500000000000000" pitchFamily="18" charset="-120"/>
              </a:rPr>
              <a:t>④</a:t>
            </a:r>
            <a:r>
              <a:rPr kumimoji="0" lang="en-US" altLang="zh-TW" sz="2200" b="0" i="0" u="none" strike="noStrike" kern="1200" cap="none" spc="0" normalizeH="0" baseline="0" noProof="0" dirty="0">
                <a:ln>
                  <a:noFill/>
                </a:ln>
                <a:solidFill>
                  <a:srgbClr val="000000"/>
                </a:solidFill>
                <a:effectLst/>
                <a:uLnTx/>
                <a:uFillTx/>
                <a:latin typeface="Calibri" panose="020F0502020204030204"/>
                <a:ea typeface="新細明體" panose="02020500000000000000" pitchFamily="18" charset="-120"/>
                <a:cs typeface="新細明體" panose="02020500000000000000" pitchFamily="18" charset="-120"/>
              </a:rPr>
              <a:t> </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乙</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丙</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甲</a:t>
            </a:r>
            <a:r>
              <a:rPr kumimoji="0" lang="en-US"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zh-TW" altLang="zh-TW" sz="22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丙</a:t>
            </a:r>
            <a:endParaRPr kumimoji="0" lang="zh-TW" altLang="en-US" sz="2200" b="0" i="0" u="none" strike="noStrike" kern="1200" cap="none" spc="0" normalizeH="0" baseline="0" noProof="0" dirty="0">
              <a:ln>
                <a:noFill/>
              </a:ln>
              <a:solidFill>
                <a:srgbClr val="FF0000"/>
              </a:solidFill>
              <a:effectLst/>
              <a:uLnTx/>
              <a:uFillTx/>
              <a:latin typeface="Calibri" panose="020F0502020204030204"/>
              <a:ea typeface="新細明體" panose="02020500000000000000" pitchFamily="18" charset="-120"/>
              <a:cs typeface="+mn-cs"/>
            </a:endParaRPr>
          </a:p>
        </p:txBody>
      </p:sp>
      <p:pic>
        <p:nvPicPr>
          <p:cNvPr id="3" name="圖片 2"/>
          <p:cNvPicPr>
            <a:picLocks noChangeAspect="1"/>
          </p:cNvPicPr>
          <p:nvPr/>
        </p:nvPicPr>
        <p:blipFill>
          <a:blip r:embed="rId3"/>
          <a:stretch>
            <a:fillRect/>
          </a:stretch>
        </p:blipFill>
        <p:spPr>
          <a:xfrm>
            <a:off x="3521672" y="3836696"/>
            <a:ext cx="3050414" cy="2576267"/>
          </a:xfrm>
          <a:prstGeom prst="rect">
            <a:avLst/>
          </a:prstGeom>
        </p:spPr>
      </p:pic>
      <p:graphicFrame>
        <p:nvGraphicFramePr>
          <p:cNvPr id="9" name="表格 8">
            <a:extLst>
              <a:ext uri="{FF2B5EF4-FFF2-40B4-BE49-F238E27FC236}">
                <a16:creationId xmlns:a16="http://schemas.microsoft.com/office/drawing/2014/main" id="{F1EFCCBB-9278-4F2A-9A9A-E001D9F23991}"/>
              </a:ext>
            </a:extLst>
          </p:cNvPr>
          <p:cNvGraphicFramePr>
            <a:graphicFrameLocks noGrp="1"/>
          </p:cNvGraphicFramePr>
          <p:nvPr>
            <p:extLst>
              <p:ext uri="{D42A27DB-BD31-4B8C-83A1-F6EECF244321}">
                <p14:modId xmlns:p14="http://schemas.microsoft.com/office/powerpoint/2010/main" val="865933250"/>
              </p:ext>
            </p:extLst>
          </p:nvPr>
        </p:nvGraphicFramePr>
        <p:xfrm>
          <a:off x="7047899" y="3387494"/>
          <a:ext cx="4686952" cy="1847316"/>
        </p:xfrm>
        <a:graphic>
          <a:graphicData uri="http://schemas.openxmlformats.org/drawingml/2006/table">
            <a:tbl>
              <a:tblPr firstRow="1" firstCol="1" bandRow="1"/>
              <a:tblGrid>
                <a:gridCol w="1276726">
                  <a:extLst>
                    <a:ext uri="{9D8B030D-6E8A-4147-A177-3AD203B41FA5}">
                      <a16:colId xmlns:a16="http://schemas.microsoft.com/office/drawing/2014/main" val="3415451927"/>
                    </a:ext>
                  </a:extLst>
                </a:gridCol>
                <a:gridCol w="1136742">
                  <a:extLst>
                    <a:ext uri="{9D8B030D-6E8A-4147-A177-3AD203B41FA5}">
                      <a16:colId xmlns:a16="http://schemas.microsoft.com/office/drawing/2014/main" val="2506225047"/>
                    </a:ext>
                  </a:extLst>
                </a:gridCol>
                <a:gridCol w="1136742">
                  <a:extLst>
                    <a:ext uri="{9D8B030D-6E8A-4147-A177-3AD203B41FA5}">
                      <a16:colId xmlns:a16="http://schemas.microsoft.com/office/drawing/2014/main" val="1296053408"/>
                    </a:ext>
                  </a:extLst>
                </a:gridCol>
                <a:gridCol w="1136742">
                  <a:extLst>
                    <a:ext uri="{9D8B030D-6E8A-4147-A177-3AD203B41FA5}">
                      <a16:colId xmlns:a16="http://schemas.microsoft.com/office/drawing/2014/main" val="445716464"/>
                    </a:ext>
                  </a:extLst>
                </a:gridCol>
              </a:tblGrid>
              <a:tr h="475716">
                <a:tc rowSpan="2">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just">
                        <a:spcAft>
                          <a:spcPts val="0"/>
                        </a:spcAft>
                      </a:pPr>
                      <a:r>
                        <a:rPr lang="en-US" sz="18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p>
                      <a:pPr algn="just">
                        <a:spcAft>
                          <a:spcPts val="0"/>
                        </a:spcAft>
                      </a:pPr>
                      <a:r>
                        <a:rPr lang="en-US" sz="1800" kern="100" dirty="0">
                          <a:effectLst/>
                          <a:latin typeface="標楷體" panose="03000509000000000000" pitchFamily="65" charset="-120"/>
                          <a:ea typeface="新細明體" panose="02020500000000000000" pitchFamily="18" charset="-120"/>
                          <a:cs typeface="Times New Roman" panose="02020603050405020304" pitchFamily="18" charset="0"/>
                        </a:rPr>
                        <a:t>22</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答題反應比率（＊表正確答案）</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503850212"/>
                  </a:ext>
                </a:extLst>
              </a:tr>
              <a:tr h="249032">
                <a:tc vMerge="1">
                  <a:txBody>
                    <a:bodyPr/>
                    <a:lstStyle/>
                    <a:p>
                      <a:endParaRPr lang="zh-TW" altLang="en-US"/>
                    </a:p>
                  </a:txBody>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整體</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低分組</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高分組</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1013881"/>
                  </a:ext>
                </a:extLst>
              </a:tr>
              <a:tr h="249032">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0.27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0.27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0.22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1518602"/>
                  </a:ext>
                </a:extLst>
              </a:tr>
              <a:tr h="249032">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effectLst/>
                          <a:latin typeface="Times New Roman" panose="02020603050405020304" pitchFamily="18" charset="0"/>
                          <a:ea typeface="新細明體" panose="02020500000000000000" pitchFamily="18" charset="-120"/>
                          <a:cs typeface="Times New Roman" panose="02020603050405020304" pitchFamily="18" charset="0"/>
                        </a:rPr>
                        <a:t>2</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0.18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0.26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0.09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374573"/>
                  </a:ext>
                </a:extLst>
              </a:tr>
              <a:tr h="249032">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3</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0.33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0.32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0.31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37271507"/>
                  </a:ext>
                </a:extLst>
              </a:tr>
              <a:tr h="249032">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4*</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0.21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0.13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0.37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6519127"/>
                  </a:ext>
                </a:extLst>
              </a:tr>
            </a:tbl>
          </a:graphicData>
        </a:graphic>
      </p:graphicFrame>
      <p:sp>
        <p:nvSpPr>
          <p:cNvPr id="4" name="圖說文字: 直線加上框線和強調線 3">
            <a:extLst>
              <a:ext uri="{FF2B5EF4-FFF2-40B4-BE49-F238E27FC236}">
                <a16:creationId xmlns:a16="http://schemas.microsoft.com/office/drawing/2014/main" id="{DE0BAAD2-EC73-4FF3-AC70-D4582C72DEF2}"/>
              </a:ext>
            </a:extLst>
          </p:cNvPr>
          <p:cNvSpPr/>
          <p:nvPr/>
        </p:nvSpPr>
        <p:spPr>
          <a:xfrm>
            <a:off x="9515652" y="210886"/>
            <a:ext cx="2052734" cy="541175"/>
          </a:xfrm>
          <a:prstGeom prst="accentBorderCallout1">
            <a:avLst>
              <a:gd name="adj1" fmla="val 54957"/>
              <a:gd name="adj2" fmla="val -3788"/>
              <a:gd name="adj3" fmla="val 71120"/>
              <a:gd name="adj4" fmla="val -13333"/>
            </a:avLst>
          </a:prstGeom>
          <a:solidFill>
            <a:schemeClr val="accent4">
              <a:lumMod val="20000"/>
              <a:lumOff val="80000"/>
            </a:schemeClr>
          </a:solid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a:solidFill>
                  <a:srgbClr val="C00000"/>
                </a:solidFill>
                <a:latin typeface="標楷體" panose="03000509000000000000" pitchFamily="65" charset="-120"/>
                <a:ea typeface="標楷體" panose="03000509000000000000" pitchFamily="65" charset="-120"/>
              </a:rPr>
              <a:t>評量目標</a:t>
            </a:r>
          </a:p>
        </p:txBody>
      </p:sp>
      <p:grpSp>
        <p:nvGrpSpPr>
          <p:cNvPr id="16" name="群組 15">
            <a:extLst>
              <a:ext uri="{FF2B5EF4-FFF2-40B4-BE49-F238E27FC236}">
                <a16:creationId xmlns:a16="http://schemas.microsoft.com/office/drawing/2014/main" id="{18903B55-1A41-4C45-85DA-36D42F0964EF}"/>
              </a:ext>
            </a:extLst>
          </p:cNvPr>
          <p:cNvGrpSpPr/>
          <p:nvPr/>
        </p:nvGrpSpPr>
        <p:grpSpPr>
          <a:xfrm>
            <a:off x="9515652" y="4944727"/>
            <a:ext cx="2243797" cy="978869"/>
            <a:chOff x="9515652" y="4944727"/>
            <a:chExt cx="2243797" cy="978869"/>
          </a:xfrm>
        </p:grpSpPr>
        <p:sp>
          <p:nvSpPr>
            <p:cNvPr id="5" name="橢圓 4">
              <a:extLst>
                <a:ext uri="{FF2B5EF4-FFF2-40B4-BE49-F238E27FC236}">
                  <a16:creationId xmlns:a16="http://schemas.microsoft.com/office/drawing/2014/main" id="{CF93EE64-1215-4536-89EF-26B69917BD28}"/>
                </a:ext>
              </a:extLst>
            </p:cNvPr>
            <p:cNvSpPr/>
            <p:nvPr/>
          </p:nvSpPr>
          <p:spPr>
            <a:xfrm>
              <a:off x="10692262" y="4944727"/>
              <a:ext cx="923731" cy="388620"/>
            </a:xfrm>
            <a:prstGeom prst="ellipse">
              <a:avLst/>
            </a:prstGeom>
            <a:noFill/>
            <a:ln w="19050">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2" name="橢圓 11">
              <a:extLst>
                <a:ext uri="{FF2B5EF4-FFF2-40B4-BE49-F238E27FC236}">
                  <a16:creationId xmlns:a16="http://schemas.microsoft.com/office/drawing/2014/main" id="{9C1351C2-8E61-4893-9EC5-1D7154EA1F06}"/>
                </a:ext>
              </a:extLst>
            </p:cNvPr>
            <p:cNvSpPr/>
            <p:nvPr/>
          </p:nvSpPr>
          <p:spPr>
            <a:xfrm>
              <a:off x="9593690" y="4944727"/>
              <a:ext cx="923731" cy="388620"/>
            </a:xfrm>
            <a:prstGeom prst="ellipse">
              <a:avLst/>
            </a:prstGeom>
            <a:noFill/>
            <a:ln w="19050">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6" name="矩形 5">
              <a:extLst>
                <a:ext uri="{FF2B5EF4-FFF2-40B4-BE49-F238E27FC236}">
                  <a16:creationId xmlns:a16="http://schemas.microsoft.com/office/drawing/2014/main" id="{F1BE84C1-5981-4957-A2B8-FEFDE84EBEEA}"/>
                </a:ext>
              </a:extLst>
            </p:cNvPr>
            <p:cNvSpPr/>
            <p:nvPr/>
          </p:nvSpPr>
          <p:spPr>
            <a:xfrm>
              <a:off x="9515652" y="5534976"/>
              <a:ext cx="2243797" cy="388620"/>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4" name="矩形 13">
            <a:extLst>
              <a:ext uri="{FF2B5EF4-FFF2-40B4-BE49-F238E27FC236}">
                <a16:creationId xmlns:a16="http://schemas.microsoft.com/office/drawing/2014/main" id="{369E6173-7C25-4704-B706-9AE9C9B1BD42}"/>
              </a:ext>
            </a:extLst>
          </p:cNvPr>
          <p:cNvSpPr/>
          <p:nvPr/>
        </p:nvSpPr>
        <p:spPr>
          <a:xfrm>
            <a:off x="4525348" y="928463"/>
            <a:ext cx="4666914" cy="388620"/>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矩形 14">
            <a:extLst>
              <a:ext uri="{FF2B5EF4-FFF2-40B4-BE49-F238E27FC236}">
                <a16:creationId xmlns:a16="http://schemas.microsoft.com/office/drawing/2014/main" id="{05018BA4-4CE7-4A6C-91B9-9D477688A1E3}"/>
              </a:ext>
            </a:extLst>
          </p:cNvPr>
          <p:cNvSpPr/>
          <p:nvPr/>
        </p:nvSpPr>
        <p:spPr>
          <a:xfrm>
            <a:off x="2046515" y="363441"/>
            <a:ext cx="7145745" cy="541174"/>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圖說文字: 直線加上框線和強調線 12">
            <a:extLst>
              <a:ext uri="{FF2B5EF4-FFF2-40B4-BE49-F238E27FC236}">
                <a16:creationId xmlns:a16="http://schemas.microsoft.com/office/drawing/2014/main" id="{12E5248E-8129-41E8-AA5B-773BB18C1125}"/>
              </a:ext>
            </a:extLst>
          </p:cNvPr>
          <p:cNvSpPr/>
          <p:nvPr/>
        </p:nvSpPr>
        <p:spPr>
          <a:xfrm>
            <a:off x="9388529" y="6084573"/>
            <a:ext cx="2156961" cy="656779"/>
          </a:xfrm>
          <a:prstGeom prst="accentBorderCallout1">
            <a:avLst>
              <a:gd name="adj1" fmla="val 24433"/>
              <a:gd name="adj2" fmla="val 105435"/>
              <a:gd name="adj3" fmla="val -35248"/>
              <a:gd name="adj4" fmla="val 86683"/>
            </a:avLst>
          </a:prstGeom>
          <a:solidFill>
            <a:schemeClr val="accent4">
              <a:lumMod val="20000"/>
              <a:lumOff val="80000"/>
            </a:schemeClr>
          </a:solid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altLang="zh-TW" kern="0" dirty="0">
                <a:solidFill>
                  <a:prstClr val="black"/>
                </a:solidFill>
                <a:latin typeface="標楷體" panose="03000509000000000000" pitchFamily="65" charset="-120"/>
                <a:ea typeface="標楷體" panose="03000509000000000000" pitchFamily="65" charset="-120"/>
              </a:rPr>
              <a:t>0.20</a:t>
            </a:r>
            <a:r>
              <a:rPr lang="zh-TW" altLang="en-US" kern="0" dirty="0">
                <a:solidFill>
                  <a:prstClr val="black"/>
                </a:solidFill>
                <a:latin typeface="標楷體" panose="03000509000000000000" pitchFamily="65" charset="-120"/>
                <a:ea typeface="標楷體" panose="03000509000000000000" pitchFamily="65" charset="-120"/>
              </a:rPr>
              <a:t>～</a:t>
            </a:r>
            <a:r>
              <a:rPr lang="en-US" altLang="zh-TW" kern="0" dirty="0">
                <a:solidFill>
                  <a:prstClr val="black"/>
                </a:solidFill>
                <a:latin typeface="標楷體" panose="03000509000000000000" pitchFamily="65" charset="-120"/>
                <a:ea typeface="標楷體" panose="03000509000000000000" pitchFamily="65" charset="-120"/>
              </a:rPr>
              <a:t>0.29</a:t>
            </a:r>
            <a:r>
              <a:rPr lang="zh-TW" altLang="en-US" kern="0" dirty="0">
                <a:solidFill>
                  <a:prstClr val="black"/>
                </a:solidFill>
                <a:latin typeface="標楷體" panose="03000509000000000000" pitchFamily="65" charset="-120"/>
                <a:ea typeface="標楷體" panose="03000509000000000000" pitchFamily="65" charset="-120"/>
              </a:rPr>
              <a:t>：尚可，但通常需要修改</a:t>
            </a:r>
            <a:endParaRPr lang="zh-TW" altLang="en-US" kern="0" dirty="0">
              <a:solidFill>
                <a:sysClr val="windowText" lastClr="000000"/>
              </a:solidFill>
              <a:latin typeface="標楷體" panose="03000509000000000000" pitchFamily="65" charset="-120"/>
              <a:ea typeface="標楷體" panose="03000509000000000000" pitchFamily="65" charset="-120"/>
            </a:endParaRPr>
          </a:p>
        </p:txBody>
      </p:sp>
      <p:sp>
        <p:nvSpPr>
          <p:cNvPr id="19" name="矩形 18">
            <a:extLst>
              <a:ext uri="{FF2B5EF4-FFF2-40B4-BE49-F238E27FC236}">
                <a16:creationId xmlns:a16="http://schemas.microsoft.com/office/drawing/2014/main" id="{45F8B39F-A78C-4212-8952-34E478BCE62D}"/>
              </a:ext>
            </a:extLst>
          </p:cNvPr>
          <p:cNvSpPr/>
          <p:nvPr/>
        </p:nvSpPr>
        <p:spPr>
          <a:xfrm>
            <a:off x="7118561" y="5525860"/>
            <a:ext cx="2243797" cy="388620"/>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026" name="Picture 2" descr="影音／放超開！什麼東西讓林逸欣嚇成這樣哩？ | Fanily 粉絲玩樂">
            <a:extLst>
              <a:ext uri="{FF2B5EF4-FFF2-40B4-BE49-F238E27FC236}">
                <a16:creationId xmlns:a16="http://schemas.microsoft.com/office/drawing/2014/main" id="{C517D36F-6819-429D-AD6C-66621AFB61B1}"/>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60854" y="5850562"/>
            <a:ext cx="959209" cy="1007438"/>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a:extLst>
              <a:ext uri="{FF2B5EF4-FFF2-40B4-BE49-F238E27FC236}">
                <a16:creationId xmlns:a16="http://schemas.microsoft.com/office/drawing/2014/main" id="{15B7FB98-2647-4758-A6EA-7723C2D942C5}"/>
              </a:ext>
            </a:extLst>
          </p:cNvPr>
          <p:cNvSpPr/>
          <p:nvPr/>
        </p:nvSpPr>
        <p:spPr>
          <a:xfrm>
            <a:off x="7024552" y="4654159"/>
            <a:ext cx="4710299" cy="290568"/>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29054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down)">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fade">
                                      <p:cBhvr>
                                        <p:cTn id="23" dur="500"/>
                                        <p:tgtEl>
                                          <p:spTgt spid="4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down)">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026"/>
                                        </p:tgtEl>
                                        <p:attrNameLst>
                                          <p:attrName>style.visibility</p:attrName>
                                        </p:attrNameLst>
                                      </p:cBhvr>
                                      <p:to>
                                        <p:strVal val="visible"/>
                                      </p:to>
                                    </p:set>
                                    <p:animEffect transition="in" filter="fade">
                                      <p:cBhvr>
                                        <p:cTn id="33" dur="500"/>
                                        <p:tgtEl>
                                          <p:spTgt spid="1026"/>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down)">
                                      <p:cBhvr>
                                        <p:cTn id="38" dur="5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xit" presetSubtype="4" fill="hold" grpId="1" nodeType="clickEffect">
                                  <p:stCondLst>
                                    <p:cond delay="0"/>
                                  </p:stCondLst>
                                  <p:childTnLst>
                                    <p:animEffect transition="out" filter="wipe(down)">
                                      <p:cBhvr>
                                        <p:cTn id="42" dur="500"/>
                                        <p:tgtEl>
                                          <p:spTgt spid="21"/>
                                        </p:tgtEl>
                                      </p:cBhvr>
                                    </p:animEffect>
                                    <p:set>
                                      <p:cBhvr>
                                        <p:cTn id="43" dur="1" fill="hold">
                                          <p:stCondLst>
                                            <p:cond delay="499"/>
                                          </p:stCondLst>
                                        </p:cTn>
                                        <p:tgtEl>
                                          <p:spTgt spid="21"/>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down)">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down)">
                                      <p:cBhvr>
                                        <p:cTn id="5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animBg="1"/>
      <p:bldP spid="15" grpId="0" animBg="1"/>
      <p:bldP spid="13" grpId="0" animBg="1"/>
      <p:bldP spid="19" grpId="0" animBg="1"/>
      <p:bldP spid="21" grpId="0" animBg="1"/>
      <p:bldP spid="21" grpId="1"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145">
            <a:extLst>
              <a:ext uri="{FF2B5EF4-FFF2-40B4-BE49-F238E27FC236}">
                <a16:creationId xmlns:a16="http://schemas.microsoft.com/office/drawing/2014/main" id="{FA4B5AC7-50C9-46C6-9E73-4640297BEBAB}"/>
              </a:ext>
            </a:extLst>
          </p:cNvPr>
          <p:cNvSpPr>
            <a:spLocks/>
          </p:cNvSpPr>
          <p:nvPr/>
        </p:nvSpPr>
        <p:spPr bwMode="auto">
          <a:xfrm rot="935833">
            <a:off x="6331500" y="115838"/>
            <a:ext cx="2715994" cy="1083581"/>
          </a:xfrm>
          <a:custGeom>
            <a:avLst/>
            <a:gdLst>
              <a:gd name="T0" fmla="*/ 466 w 483"/>
              <a:gd name="T1" fmla="*/ 104 h 300"/>
              <a:gd name="T2" fmla="*/ 417 w 483"/>
              <a:gd name="T3" fmla="*/ 121 h 300"/>
              <a:gd name="T4" fmla="*/ 407 w 483"/>
              <a:gd name="T5" fmla="*/ 119 h 300"/>
              <a:gd name="T6" fmla="*/ 303 w 483"/>
              <a:gd name="T7" fmla="*/ 150 h 300"/>
              <a:gd name="T8" fmla="*/ 214 w 483"/>
              <a:gd name="T9" fmla="*/ 187 h 300"/>
              <a:gd name="T10" fmla="*/ 120 w 483"/>
              <a:gd name="T11" fmla="*/ 240 h 300"/>
              <a:gd name="T12" fmla="*/ 290 w 483"/>
              <a:gd name="T13" fmla="*/ 152 h 300"/>
              <a:gd name="T14" fmla="*/ 394 w 483"/>
              <a:gd name="T15" fmla="*/ 118 h 300"/>
              <a:gd name="T16" fmla="*/ 394 w 483"/>
              <a:gd name="T17" fmla="*/ 97 h 300"/>
              <a:gd name="T18" fmla="*/ 424 w 483"/>
              <a:gd name="T19" fmla="*/ 86 h 300"/>
              <a:gd name="T20" fmla="*/ 418 w 483"/>
              <a:gd name="T21" fmla="*/ 66 h 300"/>
              <a:gd name="T22" fmla="*/ 380 w 483"/>
              <a:gd name="T23" fmla="*/ 74 h 300"/>
              <a:gd name="T24" fmla="*/ 386 w 483"/>
              <a:gd name="T25" fmla="*/ 71 h 300"/>
              <a:gd name="T26" fmla="*/ 378 w 483"/>
              <a:gd name="T27" fmla="*/ 53 h 300"/>
              <a:gd name="T28" fmla="*/ 218 w 483"/>
              <a:gd name="T29" fmla="*/ 119 h 300"/>
              <a:gd name="T30" fmla="*/ 183 w 483"/>
              <a:gd name="T31" fmla="*/ 133 h 300"/>
              <a:gd name="T32" fmla="*/ 84 w 483"/>
              <a:gd name="T33" fmla="*/ 185 h 300"/>
              <a:gd name="T34" fmla="*/ 193 w 483"/>
              <a:gd name="T35" fmla="*/ 117 h 300"/>
              <a:gd name="T36" fmla="*/ 434 w 483"/>
              <a:gd name="T37" fmla="*/ 20 h 300"/>
              <a:gd name="T38" fmla="*/ 427 w 483"/>
              <a:gd name="T39" fmla="*/ 3 h 300"/>
              <a:gd name="T40" fmla="*/ 142 w 483"/>
              <a:gd name="T41" fmla="*/ 124 h 300"/>
              <a:gd name="T42" fmla="*/ 23 w 483"/>
              <a:gd name="T43" fmla="*/ 195 h 300"/>
              <a:gd name="T44" fmla="*/ 29 w 483"/>
              <a:gd name="T45" fmla="*/ 202 h 300"/>
              <a:gd name="T46" fmla="*/ 43 w 483"/>
              <a:gd name="T47" fmla="*/ 193 h 300"/>
              <a:gd name="T48" fmla="*/ 9 w 483"/>
              <a:gd name="T49" fmla="*/ 223 h 300"/>
              <a:gd name="T50" fmla="*/ 21 w 483"/>
              <a:gd name="T51" fmla="*/ 239 h 300"/>
              <a:gd name="T52" fmla="*/ 22 w 483"/>
              <a:gd name="T53" fmla="*/ 238 h 300"/>
              <a:gd name="T54" fmla="*/ 16 w 483"/>
              <a:gd name="T55" fmla="*/ 244 h 300"/>
              <a:gd name="T56" fmla="*/ 29 w 483"/>
              <a:gd name="T57" fmla="*/ 260 h 300"/>
              <a:gd name="T58" fmla="*/ 32 w 483"/>
              <a:gd name="T59" fmla="*/ 259 h 300"/>
              <a:gd name="T60" fmla="*/ 45 w 483"/>
              <a:gd name="T61" fmla="*/ 267 h 300"/>
              <a:gd name="T62" fmla="*/ 51 w 483"/>
              <a:gd name="T63" fmla="*/ 265 h 300"/>
              <a:gd name="T64" fmla="*/ 35 w 483"/>
              <a:gd name="T65" fmla="*/ 279 h 300"/>
              <a:gd name="T66" fmla="*/ 45 w 483"/>
              <a:gd name="T67" fmla="*/ 297 h 300"/>
              <a:gd name="T68" fmla="*/ 124 w 483"/>
              <a:gd name="T69" fmla="*/ 262 h 300"/>
              <a:gd name="T70" fmla="*/ 128 w 483"/>
              <a:gd name="T71" fmla="*/ 262 h 300"/>
              <a:gd name="T72" fmla="*/ 472 w 483"/>
              <a:gd name="T73" fmla="*/ 122 h 300"/>
              <a:gd name="T74" fmla="*/ 466 w 483"/>
              <a:gd name="T75" fmla="*/ 10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3" h="300">
                <a:moveTo>
                  <a:pt x="466" y="104"/>
                </a:moveTo>
                <a:cubicBezTo>
                  <a:pt x="450" y="109"/>
                  <a:pt x="433" y="115"/>
                  <a:pt x="417" y="121"/>
                </a:cubicBezTo>
                <a:cubicBezTo>
                  <a:pt x="414" y="119"/>
                  <a:pt x="411" y="118"/>
                  <a:pt x="407" y="119"/>
                </a:cubicBezTo>
                <a:cubicBezTo>
                  <a:pt x="371" y="125"/>
                  <a:pt x="337" y="137"/>
                  <a:pt x="303" y="150"/>
                </a:cubicBezTo>
                <a:cubicBezTo>
                  <a:pt x="272" y="161"/>
                  <a:pt x="242" y="173"/>
                  <a:pt x="214" y="187"/>
                </a:cubicBezTo>
                <a:cubicBezTo>
                  <a:pt x="182" y="203"/>
                  <a:pt x="151" y="223"/>
                  <a:pt x="120" y="240"/>
                </a:cubicBezTo>
                <a:cubicBezTo>
                  <a:pt x="173" y="205"/>
                  <a:pt x="231" y="175"/>
                  <a:pt x="290" y="152"/>
                </a:cubicBezTo>
                <a:cubicBezTo>
                  <a:pt x="325" y="140"/>
                  <a:pt x="360" y="129"/>
                  <a:pt x="394" y="118"/>
                </a:cubicBezTo>
                <a:cubicBezTo>
                  <a:pt x="406" y="115"/>
                  <a:pt x="403" y="100"/>
                  <a:pt x="394" y="97"/>
                </a:cubicBezTo>
                <a:cubicBezTo>
                  <a:pt x="404" y="94"/>
                  <a:pt x="414" y="90"/>
                  <a:pt x="424" y="86"/>
                </a:cubicBezTo>
                <a:cubicBezTo>
                  <a:pt x="436" y="81"/>
                  <a:pt x="432" y="64"/>
                  <a:pt x="418" y="66"/>
                </a:cubicBezTo>
                <a:cubicBezTo>
                  <a:pt x="405" y="68"/>
                  <a:pt x="392" y="70"/>
                  <a:pt x="380" y="74"/>
                </a:cubicBezTo>
                <a:cubicBezTo>
                  <a:pt x="382" y="73"/>
                  <a:pt x="384" y="72"/>
                  <a:pt x="386" y="71"/>
                </a:cubicBezTo>
                <a:cubicBezTo>
                  <a:pt x="397" y="66"/>
                  <a:pt x="389" y="51"/>
                  <a:pt x="378" y="53"/>
                </a:cubicBezTo>
                <a:cubicBezTo>
                  <a:pt x="322" y="64"/>
                  <a:pt x="270" y="92"/>
                  <a:pt x="218" y="119"/>
                </a:cubicBezTo>
                <a:cubicBezTo>
                  <a:pt x="206" y="123"/>
                  <a:pt x="195" y="128"/>
                  <a:pt x="183" y="133"/>
                </a:cubicBezTo>
                <a:cubicBezTo>
                  <a:pt x="149" y="148"/>
                  <a:pt x="116" y="167"/>
                  <a:pt x="84" y="185"/>
                </a:cubicBezTo>
                <a:cubicBezTo>
                  <a:pt x="118" y="159"/>
                  <a:pt x="155" y="137"/>
                  <a:pt x="193" y="117"/>
                </a:cubicBezTo>
                <a:cubicBezTo>
                  <a:pt x="274" y="85"/>
                  <a:pt x="357" y="60"/>
                  <a:pt x="434" y="20"/>
                </a:cubicBezTo>
                <a:cubicBezTo>
                  <a:pt x="443" y="15"/>
                  <a:pt x="436" y="0"/>
                  <a:pt x="427" y="3"/>
                </a:cubicBezTo>
                <a:cubicBezTo>
                  <a:pt x="330" y="35"/>
                  <a:pt x="231" y="71"/>
                  <a:pt x="142" y="124"/>
                </a:cubicBezTo>
                <a:cubicBezTo>
                  <a:pt x="100" y="143"/>
                  <a:pt x="60" y="166"/>
                  <a:pt x="23" y="195"/>
                </a:cubicBezTo>
                <a:cubicBezTo>
                  <a:pt x="19" y="198"/>
                  <a:pt x="24" y="205"/>
                  <a:pt x="29" y="202"/>
                </a:cubicBezTo>
                <a:cubicBezTo>
                  <a:pt x="33" y="199"/>
                  <a:pt x="38" y="196"/>
                  <a:pt x="43" y="193"/>
                </a:cubicBezTo>
                <a:cubicBezTo>
                  <a:pt x="31" y="202"/>
                  <a:pt x="20" y="213"/>
                  <a:pt x="9" y="223"/>
                </a:cubicBezTo>
                <a:cubicBezTo>
                  <a:pt x="0" y="232"/>
                  <a:pt x="11" y="243"/>
                  <a:pt x="21" y="239"/>
                </a:cubicBezTo>
                <a:cubicBezTo>
                  <a:pt x="21" y="239"/>
                  <a:pt x="21" y="238"/>
                  <a:pt x="22" y="238"/>
                </a:cubicBezTo>
                <a:cubicBezTo>
                  <a:pt x="20" y="240"/>
                  <a:pt x="18" y="242"/>
                  <a:pt x="16" y="244"/>
                </a:cubicBezTo>
                <a:cubicBezTo>
                  <a:pt x="9" y="254"/>
                  <a:pt x="18" y="265"/>
                  <a:pt x="29" y="260"/>
                </a:cubicBezTo>
                <a:cubicBezTo>
                  <a:pt x="30" y="260"/>
                  <a:pt x="31" y="259"/>
                  <a:pt x="32" y="259"/>
                </a:cubicBezTo>
                <a:cubicBezTo>
                  <a:pt x="33" y="264"/>
                  <a:pt x="38" y="269"/>
                  <a:pt x="45" y="267"/>
                </a:cubicBezTo>
                <a:cubicBezTo>
                  <a:pt x="47" y="267"/>
                  <a:pt x="49" y="266"/>
                  <a:pt x="51" y="265"/>
                </a:cubicBezTo>
                <a:cubicBezTo>
                  <a:pt x="45" y="270"/>
                  <a:pt x="40" y="274"/>
                  <a:pt x="35" y="279"/>
                </a:cubicBezTo>
                <a:cubicBezTo>
                  <a:pt x="27" y="286"/>
                  <a:pt x="35" y="300"/>
                  <a:pt x="45" y="297"/>
                </a:cubicBezTo>
                <a:cubicBezTo>
                  <a:pt x="73" y="288"/>
                  <a:pt x="99" y="276"/>
                  <a:pt x="124" y="262"/>
                </a:cubicBezTo>
                <a:cubicBezTo>
                  <a:pt x="126" y="263"/>
                  <a:pt x="127" y="263"/>
                  <a:pt x="128" y="262"/>
                </a:cubicBezTo>
                <a:cubicBezTo>
                  <a:pt x="248" y="231"/>
                  <a:pt x="355" y="163"/>
                  <a:pt x="472" y="122"/>
                </a:cubicBezTo>
                <a:cubicBezTo>
                  <a:pt x="483" y="118"/>
                  <a:pt x="478" y="100"/>
                  <a:pt x="466"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標題 1">
            <a:extLst>
              <a:ext uri="{FF2B5EF4-FFF2-40B4-BE49-F238E27FC236}">
                <a16:creationId xmlns:a16="http://schemas.microsoft.com/office/drawing/2014/main" id="{C43B3E4F-5A9D-4FE9-A019-3AF03F3B0ACD}"/>
              </a:ext>
            </a:extLst>
          </p:cNvPr>
          <p:cNvSpPr txBox="1">
            <a:spLocks/>
          </p:cNvSpPr>
          <p:nvPr/>
        </p:nvSpPr>
        <p:spPr>
          <a:xfrm>
            <a:off x="2142579" y="316537"/>
            <a:ext cx="7886700" cy="875841"/>
          </a:xfrm>
          <a:prstGeom prst="rect">
            <a:avLst/>
          </a:prstGeom>
          <a:no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TW" altLang="en-US" b="1" dirty="0">
                <a:solidFill>
                  <a:srgbClr val="C00000"/>
                </a:solidFill>
                <a:latin typeface="微軟正黑體" panose="020B0604030504040204" pitchFamily="34" charset="-120"/>
                <a:ea typeface="微軟正黑體" panose="020B0604030504040204" pitchFamily="34" charset="-120"/>
              </a:rPr>
              <a:t>選答分析</a:t>
            </a:r>
            <a:r>
              <a:rPr lang="en-US" altLang="zh-TW" b="1" dirty="0">
                <a:solidFill>
                  <a:srgbClr val="C00000"/>
                </a:solidFill>
                <a:latin typeface="微軟正黑體" panose="020B0604030504040204" pitchFamily="34" charset="-120"/>
                <a:ea typeface="微軟正黑體" panose="020B0604030504040204" pitchFamily="34" charset="-120"/>
              </a:rPr>
              <a:t>--</a:t>
            </a:r>
            <a:r>
              <a:rPr lang="zh-TW" altLang="en-US" b="1" dirty="0">
                <a:solidFill>
                  <a:srgbClr val="C00000"/>
                </a:solidFill>
                <a:latin typeface="微軟正黑體" panose="020B0604030504040204" pitchFamily="34" charset="-120"/>
                <a:ea typeface="微軟正黑體" panose="020B0604030504040204" pitchFamily="34" charset="-120"/>
              </a:rPr>
              <a:t>學生可能的思考邏輯</a:t>
            </a:r>
          </a:p>
        </p:txBody>
      </p:sp>
      <p:graphicFrame>
        <p:nvGraphicFramePr>
          <p:cNvPr id="5" name="表格 4"/>
          <p:cNvGraphicFramePr>
            <a:graphicFrameLocks noGrp="1"/>
          </p:cNvGraphicFramePr>
          <p:nvPr>
            <p:extLst/>
          </p:nvPr>
        </p:nvGraphicFramePr>
        <p:xfrm>
          <a:off x="886851" y="1095083"/>
          <a:ext cx="10667635" cy="5404557"/>
        </p:xfrm>
        <a:graphic>
          <a:graphicData uri="http://schemas.openxmlformats.org/drawingml/2006/table">
            <a:tbl>
              <a:tblPr firstRow="1" bandRow="1">
                <a:tableStyleId>{5C22544A-7EE6-4342-B048-85BDC9FD1C3A}</a:tableStyleId>
              </a:tblPr>
              <a:tblGrid>
                <a:gridCol w="4119143">
                  <a:extLst>
                    <a:ext uri="{9D8B030D-6E8A-4147-A177-3AD203B41FA5}">
                      <a16:colId xmlns:a16="http://schemas.microsoft.com/office/drawing/2014/main" val="20000"/>
                    </a:ext>
                  </a:extLst>
                </a:gridCol>
                <a:gridCol w="6548492">
                  <a:extLst>
                    <a:ext uri="{9D8B030D-6E8A-4147-A177-3AD203B41FA5}">
                      <a16:colId xmlns:a16="http://schemas.microsoft.com/office/drawing/2014/main" val="20001"/>
                    </a:ext>
                  </a:extLst>
                </a:gridCol>
              </a:tblGrid>
              <a:tr h="2290125">
                <a:tc gridSpan="2">
                  <a:txBody>
                    <a:bodyPr/>
                    <a:lstStyle/>
                    <a:p>
                      <a:pPr defTabSz="342900"/>
                      <a: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22. </a:t>
                      </a:r>
                      <a:r>
                        <a:rPr lang="zh-TW" altLang="zh-TW" sz="24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如圖</a:t>
                      </a:r>
                      <a:r>
                        <a:rPr lang="en-US" altLang="zh-TW" sz="2400" dirty="0">
                          <a:solidFill>
                            <a:srgbClr val="000000"/>
                          </a:solidFill>
                          <a:latin typeface="Times New Roman" panose="02020603050405020304" pitchFamily="18" charset="0"/>
                          <a:ea typeface="標楷體" panose="03000509000000000000" pitchFamily="65" charset="-120"/>
                        </a:rPr>
                        <a:t>5</a:t>
                      </a:r>
                      <a:r>
                        <a:rPr lang="zh-TW" altLang="zh-TW" sz="24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400" u="sng"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小奇</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要用直尺和三角板畫出兩條平行線段，</a:t>
                      </a:r>
                      <a:endParaRPr lang="en-US"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defTabSz="342900"/>
                      <a:r>
                        <a:rPr lang="zh-TW" altLang="en-US"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請選出正確的步驟。</a:t>
                      </a:r>
                      <a:br>
                        <a:rPr lang="en-US" altLang="zh-TW" sz="2400" kern="0" dirty="0">
                          <a:solidFill>
                            <a:srgbClr val="000000"/>
                          </a:solidFill>
                          <a:latin typeface="Times New Roman" panose="02020603050405020304" pitchFamily="18" charset="0"/>
                          <a:ea typeface="標楷體" panose="03000509000000000000" pitchFamily="65" charset="-120"/>
                        </a:rPr>
                      </a:br>
                      <a:r>
                        <a:rPr lang="zh-TW" altLang="en-US" sz="2400" kern="0" dirty="0">
                          <a:solidFill>
                            <a:srgbClr val="000000"/>
                          </a:solidFill>
                          <a:latin typeface="Times New Roman" panose="02020603050405020304" pitchFamily="18" charset="0"/>
                          <a:ea typeface="標楷體" panose="03000509000000000000" pitchFamily="65" charset="-12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甲：直尺固定，將三角板上直角的一邊貼著直尺移動。</a:t>
                      </a:r>
                      <a:br>
                        <a:rPr lang="en-US" altLang="zh-TW" sz="2400" kern="0" dirty="0">
                          <a:solidFill>
                            <a:srgbClr val="000000"/>
                          </a:solidFill>
                          <a:latin typeface="Times New Roman" panose="02020603050405020304" pitchFamily="18" charset="0"/>
                          <a:ea typeface="標楷體" panose="03000509000000000000" pitchFamily="65" charset="-120"/>
                        </a:rPr>
                      </a:br>
                      <a:r>
                        <a:rPr lang="zh-TW" altLang="en-US" sz="2400" kern="0" dirty="0">
                          <a:solidFill>
                            <a:srgbClr val="000000"/>
                          </a:solidFill>
                          <a:latin typeface="Times New Roman" panose="02020603050405020304" pitchFamily="18" charset="0"/>
                          <a:ea typeface="標楷體" panose="03000509000000000000" pitchFamily="65" charset="-12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乙：將三角板上直角的其中一邊靠在直尺上，</a:t>
                      </a:r>
                      <a:br>
                        <a:rPr lang="en-US"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400" kern="0" dirty="0">
                          <a:solidFill>
                            <a:srgbClr val="000000"/>
                          </a:solidFill>
                          <a:latin typeface="Times New Roman" panose="02020603050405020304" pitchFamily="18" charset="0"/>
                          <a:ea typeface="標楷體" panose="03000509000000000000" pitchFamily="65" charset="-12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與直尺貼合。</a:t>
                      </a:r>
                      <a:br>
                        <a:rPr lang="en-US" altLang="zh-TW" sz="2400" kern="0" dirty="0">
                          <a:solidFill>
                            <a:srgbClr val="000000"/>
                          </a:solidFill>
                          <a:latin typeface="Times New Roman" panose="02020603050405020304" pitchFamily="18" charset="0"/>
                          <a:ea typeface="標楷體" panose="03000509000000000000" pitchFamily="65" charset="-120"/>
                        </a:rPr>
                      </a:br>
                      <a:r>
                        <a:rPr lang="zh-TW" altLang="en-US" sz="2400" kern="0" dirty="0">
                          <a:solidFill>
                            <a:srgbClr val="000000"/>
                          </a:solidFill>
                          <a:latin typeface="Times New Roman" panose="02020603050405020304" pitchFamily="18" charset="0"/>
                          <a:ea typeface="標楷體" panose="03000509000000000000" pitchFamily="65" charset="-12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丙：沿著三角板直角的另一邊畫一條直線。</a:t>
                      </a:r>
                      <a:endParaRPr lang="zh-TW" altLang="zh-TW" sz="2400" kern="100" dirty="0">
                        <a:solidFill>
                          <a:prstClr val="black"/>
                        </a:solidFill>
                        <a:latin typeface="Calibri" panose="020F0502020204030204" pitchFamily="34" charset="0"/>
                        <a:cs typeface="Times New Roman" panose="02020603050405020304" pitchFamily="18" charset="0"/>
                      </a:endParaRPr>
                    </a:p>
                  </a:txBody>
                  <a:tcPr/>
                </a:tc>
                <a:tc hMerge="1">
                  <a:txBody>
                    <a:bodyPr/>
                    <a:lstStyle/>
                    <a:p>
                      <a:endParaRPr lang="zh-TW" altLang="en-US" dirty="0"/>
                    </a:p>
                  </a:txBody>
                  <a:tcPr/>
                </a:tc>
                <a:extLst>
                  <a:ext uri="{0D108BD9-81ED-4DB2-BD59-A6C34878D82A}">
                    <a16:rowId xmlns:a16="http://schemas.microsoft.com/office/drawing/2014/main" val="10000"/>
                  </a:ext>
                </a:extLst>
              </a:tr>
              <a:tr h="758167">
                <a:tc>
                  <a:txBody>
                    <a:bodyPr/>
                    <a:lstStyle/>
                    <a:p>
                      <a:pPr defTabSz="342900"/>
                      <a:r>
                        <a:rPr lang="zh-TW" altLang="en-US" sz="2400" dirty="0">
                          <a:solidFill>
                            <a:srgbClr val="000000"/>
                          </a:solidFill>
                          <a:latin typeface="Calibri" panose="020F0502020204030204"/>
                          <a:cs typeface="新細明體" panose="02020500000000000000" pitchFamily="18" charset="-120"/>
                        </a:rPr>
                        <a:t>　  </a:t>
                      </a:r>
                      <a:r>
                        <a:rPr lang="zh-TW" altLang="zh-TW" sz="2400" dirty="0">
                          <a:solidFill>
                            <a:srgbClr val="000000"/>
                          </a:solidFill>
                          <a:latin typeface="Calibri" panose="020F0502020204030204"/>
                          <a:cs typeface="新細明體" panose="02020500000000000000" pitchFamily="18" charset="-120"/>
                        </a:rPr>
                        <a:t>①</a:t>
                      </a:r>
                      <a:r>
                        <a:rPr lang="en-US" altLang="zh-TW" sz="2400" dirty="0">
                          <a:solidFill>
                            <a:srgbClr val="000000"/>
                          </a:solidFill>
                          <a:latin typeface="Calibri" panose="020F0502020204030204"/>
                          <a:cs typeface="新細明體" panose="02020500000000000000" pitchFamily="18" charset="-120"/>
                        </a:rPr>
                        <a:t> </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甲</a:t>
                      </a:r>
                      <a:r>
                        <a:rPr lang="en-US" altLang="zh-TW" sz="2400" dirty="0">
                          <a:solidFill>
                            <a:prstClr val="black"/>
                          </a:solidFill>
                          <a:latin typeface="Times New Roman" panose="02020603050405020304" pitchFamily="18" charset="0"/>
                          <a:ea typeface="標楷體" panose="03000509000000000000" pitchFamily="65" charset="-120"/>
                        </a:rPr>
                        <a:t>→</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乙</a:t>
                      </a:r>
                      <a:r>
                        <a:rPr lang="en-US" altLang="zh-TW" sz="2400" dirty="0">
                          <a:solidFill>
                            <a:prstClr val="black"/>
                          </a:solidFill>
                          <a:latin typeface="Times New Roman" panose="02020603050405020304" pitchFamily="18" charset="0"/>
                          <a:ea typeface="標楷體" panose="03000509000000000000" pitchFamily="65" charset="-120"/>
                        </a:rPr>
                        <a:t>→</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400" dirty="0">
                          <a:solidFill>
                            <a:prstClr val="black"/>
                          </a:solidFill>
                          <a:latin typeface="Times New Roman" panose="02020603050405020304" pitchFamily="18" charset="0"/>
                          <a:ea typeface="標楷體" panose="03000509000000000000" pitchFamily="65" charset="-120"/>
                        </a:rPr>
                        <a:t>→</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(0.27)</a:t>
                      </a:r>
                      <a:endParaRPr lang="zh-TW" altLang="en-US" sz="2400" dirty="0">
                        <a:solidFill>
                          <a:srgbClr val="FF0000"/>
                        </a:solidFill>
                        <a:latin typeface="Calibri" panose="020F0502020204030204"/>
                      </a:endParaRPr>
                    </a:p>
                  </a:txBody>
                  <a:tcPr anchor="ctr"/>
                </a:tc>
                <a:tc>
                  <a:txBody>
                    <a:bodyPr/>
                    <a:lstStyle/>
                    <a:p>
                      <a:endParaRPr lang="zh-TW" altLang="zh-TW" sz="2000" kern="1200" dirty="0">
                        <a:solidFill>
                          <a:schemeClr val="dk1"/>
                        </a:solidFill>
                        <a:effectLst/>
                        <a:latin typeface="+mn-ea"/>
                        <a:ea typeface="+mn-ea"/>
                        <a:cs typeface="+mn-cs"/>
                      </a:endParaRPr>
                    </a:p>
                  </a:txBody>
                  <a:tcPr/>
                </a:tc>
                <a:extLst>
                  <a:ext uri="{0D108BD9-81ED-4DB2-BD59-A6C34878D82A}">
                    <a16:rowId xmlns:a16="http://schemas.microsoft.com/office/drawing/2014/main" val="10001"/>
                  </a:ext>
                </a:extLst>
              </a:tr>
              <a:tr h="77110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zh-TW" altLang="en-US" sz="2400" dirty="0">
                          <a:solidFill>
                            <a:srgbClr val="000000"/>
                          </a:solidFill>
                          <a:latin typeface="Calibri" panose="020F0502020204030204"/>
                          <a:cs typeface="新細明體" panose="02020500000000000000" pitchFamily="18" charset="-120"/>
                        </a:rPr>
                        <a:t>　  </a:t>
                      </a:r>
                      <a:r>
                        <a:rPr lang="zh-TW" altLang="zh-TW" sz="2400" dirty="0">
                          <a:solidFill>
                            <a:srgbClr val="000000"/>
                          </a:solidFill>
                          <a:latin typeface="Calibri" panose="020F0502020204030204"/>
                          <a:cs typeface="新細明體" panose="02020500000000000000" pitchFamily="18" charset="-120"/>
                        </a:rPr>
                        <a:t>②</a:t>
                      </a:r>
                      <a:r>
                        <a:rPr lang="en-US" altLang="zh-TW" sz="2400" dirty="0">
                          <a:solidFill>
                            <a:srgbClr val="000000"/>
                          </a:solidFill>
                          <a:latin typeface="Calibri" panose="020F0502020204030204"/>
                          <a:cs typeface="新細明體" panose="02020500000000000000" pitchFamily="18" charset="-120"/>
                        </a:rPr>
                        <a:t> </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甲</a:t>
                      </a:r>
                      <a:r>
                        <a:rPr lang="en-US" altLang="zh-TW" sz="2400" dirty="0">
                          <a:solidFill>
                            <a:prstClr val="black"/>
                          </a:solidFill>
                          <a:latin typeface="Times New Roman" panose="02020603050405020304" pitchFamily="18" charset="0"/>
                          <a:ea typeface="標楷體" panose="03000509000000000000" pitchFamily="65" charset="-120"/>
                        </a:rPr>
                        <a:t>→</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400" dirty="0">
                          <a:solidFill>
                            <a:prstClr val="black"/>
                          </a:solidFill>
                          <a:latin typeface="Times New Roman" panose="02020603050405020304" pitchFamily="18" charset="0"/>
                          <a:ea typeface="標楷體" panose="03000509000000000000" pitchFamily="65" charset="-120"/>
                        </a:rPr>
                        <a:t>→</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乙</a:t>
                      </a:r>
                      <a:r>
                        <a:rPr lang="en-US" altLang="zh-TW" sz="2400" dirty="0">
                          <a:solidFill>
                            <a:prstClr val="black"/>
                          </a:solidFill>
                          <a:latin typeface="Times New Roman" panose="02020603050405020304" pitchFamily="18" charset="0"/>
                          <a:ea typeface="標楷體" panose="03000509000000000000" pitchFamily="65" charset="-120"/>
                        </a:rPr>
                        <a:t>→</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(0.18)</a:t>
                      </a:r>
                      <a:endParaRPr lang="zh-TW" altLang="en-US" sz="2400" dirty="0">
                        <a:solidFill>
                          <a:prstClr val="black"/>
                        </a:solidFill>
                        <a:latin typeface="+mn-ea"/>
                        <a:ea typeface="+mn-ea"/>
                      </a:endParaRPr>
                    </a:p>
                  </a:txBody>
                  <a:tcPr anchor="ctr"/>
                </a:tc>
                <a:tc>
                  <a:txBody>
                    <a:bodyPr/>
                    <a:lstStyle/>
                    <a:p>
                      <a:endParaRPr lang="zh-TW" altLang="en-US" sz="2000" dirty="0">
                        <a:latin typeface="+mn-ea"/>
                        <a:ea typeface="+mn-ea"/>
                      </a:endParaRPr>
                    </a:p>
                  </a:txBody>
                  <a:tcPr/>
                </a:tc>
                <a:extLst>
                  <a:ext uri="{0D108BD9-81ED-4DB2-BD59-A6C34878D82A}">
                    <a16:rowId xmlns:a16="http://schemas.microsoft.com/office/drawing/2014/main" val="10002"/>
                  </a:ext>
                </a:extLst>
              </a:tr>
              <a:tr h="747060">
                <a:tc>
                  <a:txBody>
                    <a:bodyPr/>
                    <a:lstStyle/>
                    <a:p>
                      <a:pPr defTabSz="342900" eaLnBrk="1" fontAlgn="auto" hangingPunct="1">
                        <a:spcBef>
                          <a:spcPts val="0"/>
                        </a:spcBef>
                        <a:spcAft>
                          <a:spcPts val="0"/>
                        </a:spcAft>
                      </a:pPr>
                      <a:r>
                        <a:rPr lang="zh-TW" altLang="en-US" sz="2400" dirty="0">
                          <a:solidFill>
                            <a:srgbClr val="000000"/>
                          </a:solidFill>
                          <a:latin typeface="Calibri" panose="020F0502020204030204"/>
                          <a:cs typeface="新細明體" panose="02020500000000000000" pitchFamily="18" charset="-120"/>
                        </a:rPr>
                        <a:t>　  </a:t>
                      </a:r>
                      <a:r>
                        <a:rPr lang="zh-TW" altLang="zh-TW" sz="2400" dirty="0">
                          <a:solidFill>
                            <a:srgbClr val="000000"/>
                          </a:solidFill>
                          <a:latin typeface="Calibri" panose="020F0502020204030204"/>
                          <a:cs typeface="新細明體" panose="02020500000000000000" pitchFamily="18" charset="-120"/>
                        </a:rPr>
                        <a:t>③</a:t>
                      </a:r>
                      <a:r>
                        <a:rPr lang="en-US" altLang="zh-TW" sz="2400" dirty="0">
                          <a:solidFill>
                            <a:srgbClr val="000000"/>
                          </a:solidFill>
                          <a:latin typeface="Calibri" panose="020F0502020204030204"/>
                          <a:cs typeface="新細明體" panose="02020500000000000000" pitchFamily="18" charset="-120"/>
                        </a:rPr>
                        <a:t> </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乙</a:t>
                      </a:r>
                      <a:r>
                        <a:rPr lang="en-US" altLang="zh-TW" sz="2400" dirty="0">
                          <a:solidFill>
                            <a:prstClr val="black"/>
                          </a:solidFill>
                          <a:latin typeface="Times New Roman" panose="02020603050405020304" pitchFamily="18" charset="0"/>
                          <a:ea typeface="標楷體" panose="03000509000000000000" pitchFamily="65" charset="-120"/>
                        </a:rPr>
                        <a:t>→</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甲</a:t>
                      </a:r>
                      <a:r>
                        <a:rPr lang="en-US" altLang="zh-TW" sz="2400" dirty="0">
                          <a:solidFill>
                            <a:prstClr val="black"/>
                          </a:solidFill>
                          <a:latin typeface="Times New Roman" panose="02020603050405020304" pitchFamily="18" charset="0"/>
                          <a:ea typeface="標楷體" panose="03000509000000000000" pitchFamily="65" charset="-120"/>
                        </a:rPr>
                        <a:t>→</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400" dirty="0">
                          <a:solidFill>
                            <a:prstClr val="black"/>
                          </a:solidFill>
                          <a:latin typeface="Times New Roman" panose="02020603050405020304" pitchFamily="18" charset="0"/>
                          <a:ea typeface="標楷體" panose="03000509000000000000" pitchFamily="65" charset="-120"/>
                        </a:rPr>
                        <a:t>→</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(0.33)</a:t>
                      </a:r>
                      <a:endParaRPr lang="zh-TW" altLang="en-US" sz="2400" dirty="0">
                        <a:solidFill>
                          <a:srgbClr val="FF0000"/>
                        </a:solidFill>
                        <a:latin typeface="+mn-ea"/>
                        <a:ea typeface="+mn-ea"/>
                      </a:endParaRPr>
                    </a:p>
                  </a:txBody>
                  <a:tcPr anchor="ctr"/>
                </a:tc>
                <a:tc>
                  <a:txBody>
                    <a:bodyPr/>
                    <a:lstStyle/>
                    <a:p>
                      <a:endParaRPr lang="zh-TW" altLang="zh-TW" sz="2000" kern="1200" dirty="0">
                        <a:solidFill>
                          <a:schemeClr val="dk1"/>
                        </a:solidFill>
                        <a:effectLst/>
                        <a:latin typeface="+mn-ea"/>
                        <a:ea typeface="+mn-ea"/>
                        <a:cs typeface="+mn-cs"/>
                      </a:endParaRPr>
                    </a:p>
                  </a:txBody>
                  <a:tcPr/>
                </a:tc>
                <a:extLst>
                  <a:ext uri="{0D108BD9-81ED-4DB2-BD59-A6C34878D82A}">
                    <a16:rowId xmlns:a16="http://schemas.microsoft.com/office/drawing/2014/main" val="10003"/>
                  </a:ext>
                </a:extLst>
              </a:tr>
              <a:tr h="838105">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zh-TW" altLang="en-US" sz="2400" dirty="0">
                          <a:solidFill>
                            <a:srgbClr val="FF0000"/>
                          </a:solidFill>
                          <a:latin typeface="Calibri" panose="020F0502020204030204"/>
                          <a:cs typeface="新細明體" panose="02020500000000000000" pitchFamily="18" charset="-120"/>
                        </a:rPr>
                        <a:t>　</a:t>
                      </a:r>
                      <a:r>
                        <a:rPr lang="zh-TW" altLang="en-US" sz="2400" dirty="0">
                          <a:solidFill>
                            <a:schemeClr val="tx1"/>
                          </a:solidFill>
                          <a:latin typeface="Calibri" panose="020F0502020204030204"/>
                          <a:cs typeface="新細明體" panose="02020500000000000000" pitchFamily="18" charset="-120"/>
                        </a:rPr>
                        <a:t>  </a:t>
                      </a:r>
                      <a:r>
                        <a:rPr lang="zh-TW" altLang="zh-TW" sz="2400" dirty="0">
                          <a:solidFill>
                            <a:schemeClr val="tx1"/>
                          </a:solidFill>
                          <a:latin typeface="Calibri" panose="020F0502020204030204"/>
                          <a:cs typeface="新細明體" panose="02020500000000000000" pitchFamily="18" charset="-120"/>
                        </a:rPr>
                        <a:t>④</a:t>
                      </a:r>
                      <a:r>
                        <a:rPr lang="en-US" altLang="zh-TW" sz="2400" dirty="0">
                          <a:solidFill>
                            <a:schemeClr val="tx1"/>
                          </a:solidFill>
                          <a:latin typeface="Calibri" panose="020F0502020204030204"/>
                          <a:cs typeface="新細明體" panose="02020500000000000000" pitchFamily="18" charset="-120"/>
                        </a:rPr>
                        <a:t> </a:t>
                      </a:r>
                      <a:r>
                        <a:rPr lang="zh-TW" altLang="zh-TW" sz="24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乙</a:t>
                      </a:r>
                      <a:r>
                        <a:rPr lang="en-US" altLang="zh-TW" sz="2400" dirty="0">
                          <a:solidFill>
                            <a:schemeClr val="tx1"/>
                          </a:solidFill>
                          <a:latin typeface="Times New Roman" panose="02020603050405020304" pitchFamily="18" charset="0"/>
                          <a:ea typeface="標楷體" panose="03000509000000000000" pitchFamily="65" charset="-120"/>
                        </a:rPr>
                        <a:t>→</a:t>
                      </a:r>
                      <a:r>
                        <a:rPr lang="zh-TW" altLang="zh-TW" sz="24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400" dirty="0">
                          <a:solidFill>
                            <a:schemeClr val="tx1"/>
                          </a:solidFill>
                          <a:latin typeface="Times New Roman" panose="02020603050405020304" pitchFamily="18" charset="0"/>
                          <a:ea typeface="標楷體" panose="03000509000000000000" pitchFamily="65" charset="-120"/>
                        </a:rPr>
                        <a:t>→</a:t>
                      </a:r>
                      <a:r>
                        <a:rPr lang="zh-TW" altLang="zh-TW" sz="24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甲</a:t>
                      </a:r>
                      <a:r>
                        <a:rPr lang="en-US" altLang="zh-TW" sz="2400" dirty="0">
                          <a:solidFill>
                            <a:schemeClr val="tx1"/>
                          </a:solidFill>
                          <a:latin typeface="Times New Roman" panose="02020603050405020304" pitchFamily="18" charset="0"/>
                          <a:ea typeface="標楷體" panose="03000509000000000000" pitchFamily="65" charset="-120"/>
                        </a:rPr>
                        <a:t>→</a:t>
                      </a:r>
                      <a:r>
                        <a:rPr lang="zh-TW" altLang="zh-TW" sz="24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4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(0.21)</a:t>
                      </a:r>
                      <a:endParaRPr lang="zh-TW" altLang="en-US" sz="2400" dirty="0">
                        <a:solidFill>
                          <a:schemeClr val="tx1"/>
                        </a:solidFill>
                        <a:latin typeface="+mn-ea"/>
                        <a:ea typeface="+mn-ea"/>
                      </a:endParaRPr>
                    </a:p>
                  </a:txBody>
                  <a:tcPr anchor="ctr"/>
                </a:tc>
                <a:tc>
                  <a:txBody>
                    <a:bodyPr/>
                    <a:lstStyle/>
                    <a:p>
                      <a:endParaRPr lang="zh-TW" altLang="en-US" sz="2000" dirty="0">
                        <a:solidFill>
                          <a:srgbClr val="FF0000"/>
                        </a:solidFill>
                        <a:latin typeface="+mn-ea"/>
                        <a:ea typeface="+mn-ea"/>
                      </a:endParaRPr>
                    </a:p>
                  </a:txBody>
                  <a:tcPr/>
                </a:tc>
                <a:extLst>
                  <a:ext uri="{0D108BD9-81ED-4DB2-BD59-A6C34878D82A}">
                    <a16:rowId xmlns:a16="http://schemas.microsoft.com/office/drawing/2014/main" val="10004"/>
                  </a:ext>
                </a:extLst>
              </a:tr>
            </a:tbl>
          </a:graphicData>
        </a:graphic>
      </p:graphicFrame>
      <p:sp>
        <p:nvSpPr>
          <p:cNvPr id="6" name="矩形 5"/>
          <p:cNvSpPr/>
          <p:nvPr/>
        </p:nvSpPr>
        <p:spPr>
          <a:xfrm>
            <a:off x="5101571" y="3367230"/>
            <a:ext cx="6345360" cy="830997"/>
          </a:xfrm>
          <a:prstGeom prst="rect">
            <a:avLst/>
          </a:prstGeom>
        </p:spPr>
        <p:txBody>
          <a:bodyPr wrap="square">
            <a:spAutoFit/>
          </a:bodyPr>
          <a:lstStyle/>
          <a:p>
            <a:r>
              <a:rPr lang="zh-TW" altLang="en-US" sz="2400" dirty="0">
                <a:solidFill>
                  <a:schemeClr val="dk1"/>
                </a:solidFill>
                <a:latin typeface="微軟正黑體" panose="020B0604030504040204" pitchFamily="34" charset="-120"/>
                <a:ea typeface="微軟正黑體" panose="020B0604030504040204" pitchFamily="34" charset="-120"/>
              </a:rPr>
              <a:t>直尺固定，三角板貼著直尺移動，最後畫上兩條線</a:t>
            </a:r>
            <a:endParaRPr lang="zh-TW" altLang="zh-TW" sz="2000" dirty="0">
              <a:solidFill>
                <a:schemeClr val="dk1"/>
              </a:solidFill>
              <a:latin typeface="微軟正黑體" panose="020B0604030504040204" pitchFamily="34" charset="-120"/>
              <a:ea typeface="微軟正黑體" panose="020B0604030504040204" pitchFamily="34" charset="-120"/>
            </a:endParaRPr>
          </a:p>
        </p:txBody>
      </p:sp>
      <p:sp>
        <p:nvSpPr>
          <p:cNvPr id="8" name="矩形 7"/>
          <p:cNvSpPr/>
          <p:nvPr/>
        </p:nvSpPr>
        <p:spPr>
          <a:xfrm>
            <a:off x="5101571" y="4891798"/>
            <a:ext cx="6345360" cy="830997"/>
          </a:xfrm>
          <a:prstGeom prst="rect">
            <a:avLst/>
          </a:prstGeom>
        </p:spPr>
        <p:txBody>
          <a:bodyPr wrap="square">
            <a:spAutoFit/>
          </a:bodyPr>
          <a:lstStyle/>
          <a:p>
            <a:r>
              <a:rPr lang="zh-TW" altLang="en-US" sz="2400" dirty="0">
                <a:solidFill>
                  <a:schemeClr val="dk1"/>
                </a:solidFill>
                <a:latin typeface="微軟正黑體" panose="020B0604030504040204" pitchFamily="34" charset="-120"/>
                <a:ea typeface="微軟正黑體" panose="020B0604030504040204" pitchFamily="34" charset="-120"/>
              </a:rPr>
              <a:t>三角板靠在直尺，三角板貼著直尺移動，最後畫上兩條線</a:t>
            </a:r>
            <a:endParaRPr lang="zh-TW" altLang="zh-TW" sz="2400" dirty="0">
              <a:solidFill>
                <a:schemeClr val="dk1"/>
              </a:solidFill>
              <a:latin typeface="微軟正黑體" panose="020B0604030504040204" pitchFamily="34" charset="-120"/>
              <a:ea typeface="微軟正黑體" panose="020B0604030504040204" pitchFamily="34" charset="-120"/>
            </a:endParaRPr>
          </a:p>
        </p:txBody>
      </p:sp>
      <p:pic>
        <p:nvPicPr>
          <p:cNvPr id="10" name="圖片 9"/>
          <p:cNvPicPr>
            <a:picLocks noChangeAspect="1"/>
          </p:cNvPicPr>
          <p:nvPr/>
        </p:nvPicPr>
        <p:blipFill>
          <a:blip r:embed="rId2"/>
          <a:stretch>
            <a:fillRect/>
          </a:stretch>
        </p:blipFill>
        <p:spPr>
          <a:xfrm>
            <a:off x="8504072" y="1088980"/>
            <a:ext cx="3050414" cy="2576267"/>
          </a:xfrm>
          <a:prstGeom prst="rect">
            <a:avLst/>
          </a:prstGeom>
        </p:spPr>
      </p:pic>
      <p:sp>
        <p:nvSpPr>
          <p:cNvPr id="11" name="矩形 10"/>
          <p:cNvSpPr/>
          <p:nvPr/>
        </p:nvSpPr>
        <p:spPr>
          <a:xfrm>
            <a:off x="5101571" y="4153371"/>
            <a:ext cx="6345360" cy="830997"/>
          </a:xfrm>
          <a:prstGeom prst="rect">
            <a:avLst/>
          </a:prstGeom>
        </p:spPr>
        <p:txBody>
          <a:bodyPr wrap="square">
            <a:spAutoFit/>
          </a:bodyPr>
          <a:lstStyle/>
          <a:p>
            <a:r>
              <a:rPr lang="zh-TW" altLang="en-US" sz="2400" dirty="0">
                <a:solidFill>
                  <a:schemeClr val="dk1"/>
                </a:solidFill>
                <a:latin typeface="微軟正黑體" panose="020B0604030504040204" pitchFamily="34" charset="-120"/>
                <a:ea typeface="微軟正黑體" panose="020B0604030504040204" pitchFamily="34" charset="-120"/>
              </a:rPr>
              <a:t>直尺固定，三角板貼著直尺移動，先畫上一條線，再移動三角板，再畫上另一條線</a:t>
            </a:r>
            <a:endParaRPr lang="zh-TW" altLang="zh-TW" sz="2400" dirty="0">
              <a:solidFill>
                <a:schemeClr val="dk1"/>
              </a:solidFill>
              <a:latin typeface="微軟正黑體" panose="020B0604030504040204" pitchFamily="34" charset="-120"/>
              <a:ea typeface="微軟正黑體" panose="020B0604030504040204" pitchFamily="34" charset="-120"/>
            </a:endParaRPr>
          </a:p>
        </p:txBody>
      </p:sp>
      <p:sp>
        <p:nvSpPr>
          <p:cNvPr id="12" name="圓角矩形 11"/>
          <p:cNvSpPr/>
          <p:nvPr/>
        </p:nvSpPr>
        <p:spPr>
          <a:xfrm>
            <a:off x="886851" y="5677939"/>
            <a:ext cx="4107165" cy="792435"/>
          </a:xfrm>
          <a:prstGeom prst="roundRect">
            <a:avLst>
              <a:gd name="adj" fmla="val 6927"/>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904662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randombar(horizontal)">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randombar(horizontal)">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1" grpId="0"/>
      <p:bldP spid="1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145">
            <a:extLst>
              <a:ext uri="{FF2B5EF4-FFF2-40B4-BE49-F238E27FC236}">
                <a16:creationId xmlns:a16="http://schemas.microsoft.com/office/drawing/2014/main" id="{FA4B5AC7-50C9-46C6-9E73-4640297BEBAB}"/>
              </a:ext>
            </a:extLst>
          </p:cNvPr>
          <p:cNvSpPr>
            <a:spLocks/>
          </p:cNvSpPr>
          <p:nvPr/>
        </p:nvSpPr>
        <p:spPr bwMode="auto">
          <a:xfrm rot="935833">
            <a:off x="6331500" y="115838"/>
            <a:ext cx="2715994" cy="1083581"/>
          </a:xfrm>
          <a:custGeom>
            <a:avLst/>
            <a:gdLst>
              <a:gd name="T0" fmla="*/ 466 w 483"/>
              <a:gd name="T1" fmla="*/ 104 h 300"/>
              <a:gd name="T2" fmla="*/ 417 w 483"/>
              <a:gd name="T3" fmla="*/ 121 h 300"/>
              <a:gd name="T4" fmla="*/ 407 w 483"/>
              <a:gd name="T5" fmla="*/ 119 h 300"/>
              <a:gd name="T6" fmla="*/ 303 w 483"/>
              <a:gd name="T7" fmla="*/ 150 h 300"/>
              <a:gd name="T8" fmla="*/ 214 w 483"/>
              <a:gd name="T9" fmla="*/ 187 h 300"/>
              <a:gd name="T10" fmla="*/ 120 w 483"/>
              <a:gd name="T11" fmla="*/ 240 h 300"/>
              <a:gd name="T12" fmla="*/ 290 w 483"/>
              <a:gd name="T13" fmla="*/ 152 h 300"/>
              <a:gd name="T14" fmla="*/ 394 w 483"/>
              <a:gd name="T15" fmla="*/ 118 h 300"/>
              <a:gd name="T16" fmla="*/ 394 w 483"/>
              <a:gd name="T17" fmla="*/ 97 h 300"/>
              <a:gd name="T18" fmla="*/ 424 w 483"/>
              <a:gd name="T19" fmla="*/ 86 h 300"/>
              <a:gd name="T20" fmla="*/ 418 w 483"/>
              <a:gd name="T21" fmla="*/ 66 h 300"/>
              <a:gd name="T22" fmla="*/ 380 w 483"/>
              <a:gd name="T23" fmla="*/ 74 h 300"/>
              <a:gd name="T24" fmla="*/ 386 w 483"/>
              <a:gd name="T25" fmla="*/ 71 h 300"/>
              <a:gd name="T26" fmla="*/ 378 w 483"/>
              <a:gd name="T27" fmla="*/ 53 h 300"/>
              <a:gd name="T28" fmla="*/ 218 w 483"/>
              <a:gd name="T29" fmla="*/ 119 h 300"/>
              <a:gd name="T30" fmla="*/ 183 w 483"/>
              <a:gd name="T31" fmla="*/ 133 h 300"/>
              <a:gd name="T32" fmla="*/ 84 w 483"/>
              <a:gd name="T33" fmla="*/ 185 h 300"/>
              <a:gd name="T34" fmla="*/ 193 w 483"/>
              <a:gd name="T35" fmla="*/ 117 h 300"/>
              <a:gd name="T36" fmla="*/ 434 w 483"/>
              <a:gd name="T37" fmla="*/ 20 h 300"/>
              <a:gd name="T38" fmla="*/ 427 w 483"/>
              <a:gd name="T39" fmla="*/ 3 h 300"/>
              <a:gd name="T40" fmla="*/ 142 w 483"/>
              <a:gd name="T41" fmla="*/ 124 h 300"/>
              <a:gd name="T42" fmla="*/ 23 w 483"/>
              <a:gd name="T43" fmla="*/ 195 h 300"/>
              <a:gd name="T44" fmla="*/ 29 w 483"/>
              <a:gd name="T45" fmla="*/ 202 h 300"/>
              <a:gd name="T46" fmla="*/ 43 w 483"/>
              <a:gd name="T47" fmla="*/ 193 h 300"/>
              <a:gd name="T48" fmla="*/ 9 w 483"/>
              <a:gd name="T49" fmla="*/ 223 h 300"/>
              <a:gd name="T50" fmla="*/ 21 w 483"/>
              <a:gd name="T51" fmla="*/ 239 h 300"/>
              <a:gd name="T52" fmla="*/ 22 w 483"/>
              <a:gd name="T53" fmla="*/ 238 h 300"/>
              <a:gd name="T54" fmla="*/ 16 w 483"/>
              <a:gd name="T55" fmla="*/ 244 h 300"/>
              <a:gd name="T56" fmla="*/ 29 w 483"/>
              <a:gd name="T57" fmla="*/ 260 h 300"/>
              <a:gd name="T58" fmla="*/ 32 w 483"/>
              <a:gd name="T59" fmla="*/ 259 h 300"/>
              <a:gd name="T60" fmla="*/ 45 w 483"/>
              <a:gd name="T61" fmla="*/ 267 h 300"/>
              <a:gd name="T62" fmla="*/ 51 w 483"/>
              <a:gd name="T63" fmla="*/ 265 h 300"/>
              <a:gd name="T64" fmla="*/ 35 w 483"/>
              <a:gd name="T65" fmla="*/ 279 h 300"/>
              <a:gd name="T66" fmla="*/ 45 w 483"/>
              <a:gd name="T67" fmla="*/ 297 h 300"/>
              <a:gd name="T68" fmla="*/ 124 w 483"/>
              <a:gd name="T69" fmla="*/ 262 h 300"/>
              <a:gd name="T70" fmla="*/ 128 w 483"/>
              <a:gd name="T71" fmla="*/ 262 h 300"/>
              <a:gd name="T72" fmla="*/ 472 w 483"/>
              <a:gd name="T73" fmla="*/ 122 h 300"/>
              <a:gd name="T74" fmla="*/ 466 w 483"/>
              <a:gd name="T75" fmla="*/ 10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3" h="300">
                <a:moveTo>
                  <a:pt x="466" y="104"/>
                </a:moveTo>
                <a:cubicBezTo>
                  <a:pt x="450" y="109"/>
                  <a:pt x="433" y="115"/>
                  <a:pt x="417" y="121"/>
                </a:cubicBezTo>
                <a:cubicBezTo>
                  <a:pt x="414" y="119"/>
                  <a:pt x="411" y="118"/>
                  <a:pt x="407" y="119"/>
                </a:cubicBezTo>
                <a:cubicBezTo>
                  <a:pt x="371" y="125"/>
                  <a:pt x="337" y="137"/>
                  <a:pt x="303" y="150"/>
                </a:cubicBezTo>
                <a:cubicBezTo>
                  <a:pt x="272" y="161"/>
                  <a:pt x="242" y="173"/>
                  <a:pt x="214" y="187"/>
                </a:cubicBezTo>
                <a:cubicBezTo>
                  <a:pt x="182" y="203"/>
                  <a:pt x="151" y="223"/>
                  <a:pt x="120" y="240"/>
                </a:cubicBezTo>
                <a:cubicBezTo>
                  <a:pt x="173" y="205"/>
                  <a:pt x="231" y="175"/>
                  <a:pt x="290" y="152"/>
                </a:cubicBezTo>
                <a:cubicBezTo>
                  <a:pt x="325" y="140"/>
                  <a:pt x="360" y="129"/>
                  <a:pt x="394" y="118"/>
                </a:cubicBezTo>
                <a:cubicBezTo>
                  <a:pt x="406" y="115"/>
                  <a:pt x="403" y="100"/>
                  <a:pt x="394" y="97"/>
                </a:cubicBezTo>
                <a:cubicBezTo>
                  <a:pt x="404" y="94"/>
                  <a:pt x="414" y="90"/>
                  <a:pt x="424" y="86"/>
                </a:cubicBezTo>
                <a:cubicBezTo>
                  <a:pt x="436" y="81"/>
                  <a:pt x="432" y="64"/>
                  <a:pt x="418" y="66"/>
                </a:cubicBezTo>
                <a:cubicBezTo>
                  <a:pt x="405" y="68"/>
                  <a:pt x="392" y="70"/>
                  <a:pt x="380" y="74"/>
                </a:cubicBezTo>
                <a:cubicBezTo>
                  <a:pt x="382" y="73"/>
                  <a:pt x="384" y="72"/>
                  <a:pt x="386" y="71"/>
                </a:cubicBezTo>
                <a:cubicBezTo>
                  <a:pt x="397" y="66"/>
                  <a:pt x="389" y="51"/>
                  <a:pt x="378" y="53"/>
                </a:cubicBezTo>
                <a:cubicBezTo>
                  <a:pt x="322" y="64"/>
                  <a:pt x="270" y="92"/>
                  <a:pt x="218" y="119"/>
                </a:cubicBezTo>
                <a:cubicBezTo>
                  <a:pt x="206" y="123"/>
                  <a:pt x="195" y="128"/>
                  <a:pt x="183" y="133"/>
                </a:cubicBezTo>
                <a:cubicBezTo>
                  <a:pt x="149" y="148"/>
                  <a:pt x="116" y="167"/>
                  <a:pt x="84" y="185"/>
                </a:cubicBezTo>
                <a:cubicBezTo>
                  <a:pt x="118" y="159"/>
                  <a:pt x="155" y="137"/>
                  <a:pt x="193" y="117"/>
                </a:cubicBezTo>
                <a:cubicBezTo>
                  <a:pt x="274" y="85"/>
                  <a:pt x="357" y="60"/>
                  <a:pt x="434" y="20"/>
                </a:cubicBezTo>
                <a:cubicBezTo>
                  <a:pt x="443" y="15"/>
                  <a:pt x="436" y="0"/>
                  <a:pt x="427" y="3"/>
                </a:cubicBezTo>
                <a:cubicBezTo>
                  <a:pt x="330" y="35"/>
                  <a:pt x="231" y="71"/>
                  <a:pt x="142" y="124"/>
                </a:cubicBezTo>
                <a:cubicBezTo>
                  <a:pt x="100" y="143"/>
                  <a:pt x="60" y="166"/>
                  <a:pt x="23" y="195"/>
                </a:cubicBezTo>
                <a:cubicBezTo>
                  <a:pt x="19" y="198"/>
                  <a:pt x="24" y="205"/>
                  <a:pt x="29" y="202"/>
                </a:cubicBezTo>
                <a:cubicBezTo>
                  <a:pt x="33" y="199"/>
                  <a:pt x="38" y="196"/>
                  <a:pt x="43" y="193"/>
                </a:cubicBezTo>
                <a:cubicBezTo>
                  <a:pt x="31" y="202"/>
                  <a:pt x="20" y="213"/>
                  <a:pt x="9" y="223"/>
                </a:cubicBezTo>
                <a:cubicBezTo>
                  <a:pt x="0" y="232"/>
                  <a:pt x="11" y="243"/>
                  <a:pt x="21" y="239"/>
                </a:cubicBezTo>
                <a:cubicBezTo>
                  <a:pt x="21" y="239"/>
                  <a:pt x="21" y="238"/>
                  <a:pt x="22" y="238"/>
                </a:cubicBezTo>
                <a:cubicBezTo>
                  <a:pt x="20" y="240"/>
                  <a:pt x="18" y="242"/>
                  <a:pt x="16" y="244"/>
                </a:cubicBezTo>
                <a:cubicBezTo>
                  <a:pt x="9" y="254"/>
                  <a:pt x="18" y="265"/>
                  <a:pt x="29" y="260"/>
                </a:cubicBezTo>
                <a:cubicBezTo>
                  <a:pt x="30" y="260"/>
                  <a:pt x="31" y="259"/>
                  <a:pt x="32" y="259"/>
                </a:cubicBezTo>
                <a:cubicBezTo>
                  <a:pt x="33" y="264"/>
                  <a:pt x="38" y="269"/>
                  <a:pt x="45" y="267"/>
                </a:cubicBezTo>
                <a:cubicBezTo>
                  <a:pt x="47" y="267"/>
                  <a:pt x="49" y="266"/>
                  <a:pt x="51" y="265"/>
                </a:cubicBezTo>
                <a:cubicBezTo>
                  <a:pt x="45" y="270"/>
                  <a:pt x="40" y="274"/>
                  <a:pt x="35" y="279"/>
                </a:cubicBezTo>
                <a:cubicBezTo>
                  <a:pt x="27" y="286"/>
                  <a:pt x="35" y="300"/>
                  <a:pt x="45" y="297"/>
                </a:cubicBezTo>
                <a:cubicBezTo>
                  <a:pt x="73" y="288"/>
                  <a:pt x="99" y="276"/>
                  <a:pt x="124" y="262"/>
                </a:cubicBezTo>
                <a:cubicBezTo>
                  <a:pt x="126" y="263"/>
                  <a:pt x="127" y="263"/>
                  <a:pt x="128" y="262"/>
                </a:cubicBezTo>
                <a:cubicBezTo>
                  <a:pt x="248" y="231"/>
                  <a:pt x="355" y="163"/>
                  <a:pt x="472" y="122"/>
                </a:cubicBezTo>
                <a:cubicBezTo>
                  <a:pt x="483" y="118"/>
                  <a:pt x="478" y="100"/>
                  <a:pt x="466"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標題 1">
            <a:extLst>
              <a:ext uri="{FF2B5EF4-FFF2-40B4-BE49-F238E27FC236}">
                <a16:creationId xmlns:a16="http://schemas.microsoft.com/office/drawing/2014/main" id="{C43B3E4F-5A9D-4FE9-A019-3AF03F3B0ACD}"/>
              </a:ext>
            </a:extLst>
          </p:cNvPr>
          <p:cNvSpPr txBox="1">
            <a:spLocks/>
          </p:cNvSpPr>
          <p:nvPr/>
        </p:nvSpPr>
        <p:spPr>
          <a:xfrm>
            <a:off x="2142579" y="344267"/>
            <a:ext cx="7886700" cy="875841"/>
          </a:xfrm>
          <a:prstGeom prst="rect">
            <a:avLst/>
          </a:prstGeom>
          <a:no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TW" altLang="en-US" b="1" dirty="0">
                <a:solidFill>
                  <a:srgbClr val="C00000"/>
                </a:solidFill>
                <a:latin typeface="微軟正黑體" panose="020B0604030504040204" pitchFamily="34" charset="-120"/>
                <a:ea typeface="微軟正黑體" panose="020B0604030504040204" pitchFamily="34" charset="-120"/>
              </a:rPr>
              <a:t>破解迷思</a:t>
            </a:r>
            <a:r>
              <a:rPr lang="en-US" altLang="zh-TW" b="1" dirty="0">
                <a:solidFill>
                  <a:srgbClr val="C00000"/>
                </a:solidFill>
                <a:latin typeface="微軟正黑體" panose="020B0604030504040204" pitchFamily="34" charset="-120"/>
                <a:ea typeface="微軟正黑體" panose="020B0604030504040204" pitchFamily="34" charset="-120"/>
              </a:rPr>
              <a:t>—</a:t>
            </a:r>
            <a:r>
              <a:rPr lang="zh-TW" altLang="en-US" b="1" dirty="0">
                <a:solidFill>
                  <a:srgbClr val="C00000"/>
                </a:solidFill>
                <a:latin typeface="微軟正黑體" panose="020B0604030504040204" pitchFamily="34" charset="-120"/>
                <a:ea typeface="微軟正黑體" panose="020B0604030504040204" pitchFamily="34" charset="-120"/>
              </a:rPr>
              <a:t>老師的關鍵提問</a:t>
            </a:r>
            <a:r>
              <a:rPr lang="en-US" altLang="zh-TW" b="1" dirty="0">
                <a:solidFill>
                  <a:srgbClr val="C00000"/>
                </a:solidFill>
                <a:latin typeface="微軟正黑體" panose="020B0604030504040204" pitchFamily="34" charset="-120"/>
                <a:ea typeface="微軟正黑體" panose="020B0604030504040204" pitchFamily="34" charset="-120"/>
              </a:rPr>
              <a:t>(</a:t>
            </a:r>
            <a:r>
              <a:rPr lang="zh-TW" altLang="en-US" b="1" dirty="0">
                <a:solidFill>
                  <a:srgbClr val="C00000"/>
                </a:solidFill>
                <a:latin typeface="微軟正黑體" panose="020B0604030504040204" pitchFamily="34" charset="-120"/>
                <a:ea typeface="微軟正黑體" panose="020B0604030504040204" pitchFamily="34" charset="-120"/>
              </a:rPr>
              <a:t>用語</a:t>
            </a:r>
            <a:r>
              <a:rPr lang="en-US" altLang="zh-TW" b="1" dirty="0">
                <a:solidFill>
                  <a:srgbClr val="C00000"/>
                </a:solidFill>
                <a:latin typeface="微軟正黑體" panose="020B0604030504040204" pitchFamily="34" charset="-120"/>
                <a:ea typeface="微軟正黑體" panose="020B0604030504040204" pitchFamily="34" charset="-120"/>
              </a:rPr>
              <a:t>)</a:t>
            </a:r>
            <a:endParaRPr lang="zh-TW" altLang="en-US" b="1" dirty="0">
              <a:solidFill>
                <a:srgbClr val="C00000"/>
              </a:solidFill>
              <a:latin typeface="微軟正黑體" panose="020B0604030504040204" pitchFamily="34" charset="-120"/>
              <a:ea typeface="微軟正黑體" panose="020B0604030504040204" pitchFamily="34" charset="-120"/>
            </a:endParaRPr>
          </a:p>
        </p:txBody>
      </p:sp>
      <p:graphicFrame>
        <p:nvGraphicFramePr>
          <p:cNvPr id="5" name="表格 4"/>
          <p:cNvGraphicFramePr>
            <a:graphicFrameLocks noGrp="1"/>
          </p:cNvGraphicFramePr>
          <p:nvPr>
            <p:extLst>
              <p:ext uri="{D42A27DB-BD31-4B8C-83A1-F6EECF244321}">
                <p14:modId xmlns:p14="http://schemas.microsoft.com/office/powerpoint/2010/main" val="1673769835"/>
              </p:ext>
            </p:extLst>
          </p:nvPr>
        </p:nvGraphicFramePr>
        <p:xfrm>
          <a:off x="886851" y="1095083"/>
          <a:ext cx="10691999" cy="5404557"/>
        </p:xfrm>
        <a:graphic>
          <a:graphicData uri="http://schemas.openxmlformats.org/drawingml/2006/table">
            <a:tbl>
              <a:tblPr firstRow="1" bandRow="1">
                <a:tableStyleId>{5C22544A-7EE6-4342-B048-85BDC9FD1C3A}</a:tableStyleId>
              </a:tblPr>
              <a:tblGrid>
                <a:gridCol w="2558175">
                  <a:extLst>
                    <a:ext uri="{9D8B030D-6E8A-4147-A177-3AD203B41FA5}">
                      <a16:colId xmlns:a16="http://schemas.microsoft.com/office/drawing/2014/main" val="20000"/>
                    </a:ext>
                  </a:extLst>
                </a:gridCol>
                <a:gridCol w="4066912">
                  <a:extLst>
                    <a:ext uri="{9D8B030D-6E8A-4147-A177-3AD203B41FA5}">
                      <a16:colId xmlns:a16="http://schemas.microsoft.com/office/drawing/2014/main" val="20001"/>
                    </a:ext>
                  </a:extLst>
                </a:gridCol>
                <a:gridCol w="4066912">
                  <a:extLst>
                    <a:ext uri="{9D8B030D-6E8A-4147-A177-3AD203B41FA5}">
                      <a16:colId xmlns:a16="http://schemas.microsoft.com/office/drawing/2014/main" val="4007344882"/>
                    </a:ext>
                  </a:extLst>
                </a:gridCol>
              </a:tblGrid>
              <a:tr h="2290125">
                <a:tc gridSpan="3">
                  <a:txBody>
                    <a:bodyPr/>
                    <a:lstStyle/>
                    <a:p>
                      <a:pPr defTabSz="342900"/>
                      <a: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22. </a:t>
                      </a:r>
                      <a:r>
                        <a:rPr lang="zh-TW" altLang="zh-TW" sz="24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如圖</a:t>
                      </a:r>
                      <a:r>
                        <a:rPr lang="en-US" altLang="zh-TW" sz="2400" dirty="0">
                          <a:solidFill>
                            <a:srgbClr val="000000"/>
                          </a:solidFill>
                          <a:latin typeface="Times New Roman" panose="02020603050405020304" pitchFamily="18" charset="0"/>
                          <a:ea typeface="標楷體" panose="03000509000000000000" pitchFamily="65" charset="-120"/>
                        </a:rPr>
                        <a:t>5</a:t>
                      </a:r>
                      <a:r>
                        <a:rPr lang="zh-TW" altLang="zh-TW" sz="24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400" u="sng"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小奇</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要用直尺和三角板畫出兩條平行線段，</a:t>
                      </a:r>
                      <a:endParaRPr lang="en-US"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defTabSz="342900"/>
                      <a:r>
                        <a:rPr lang="zh-TW" altLang="en-US"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請選出正確的步驟。</a:t>
                      </a:r>
                      <a:br>
                        <a:rPr lang="en-US" altLang="zh-TW" sz="2400" kern="0" dirty="0">
                          <a:solidFill>
                            <a:srgbClr val="000000"/>
                          </a:solidFill>
                          <a:latin typeface="Times New Roman" panose="02020603050405020304" pitchFamily="18" charset="0"/>
                          <a:ea typeface="標楷體" panose="03000509000000000000" pitchFamily="65" charset="-120"/>
                        </a:rPr>
                      </a:br>
                      <a:r>
                        <a:rPr lang="zh-TW" altLang="en-US" sz="2400" kern="0" dirty="0">
                          <a:solidFill>
                            <a:srgbClr val="000000"/>
                          </a:solidFill>
                          <a:latin typeface="Times New Roman" panose="02020603050405020304" pitchFamily="18" charset="0"/>
                          <a:ea typeface="標楷體" panose="03000509000000000000" pitchFamily="65" charset="-12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甲：直尺固定，將三角板上直角的一邊貼著直尺移動。</a:t>
                      </a:r>
                      <a:br>
                        <a:rPr lang="en-US" altLang="zh-TW" sz="2400" kern="0" dirty="0">
                          <a:solidFill>
                            <a:srgbClr val="000000"/>
                          </a:solidFill>
                          <a:latin typeface="Times New Roman" panose="02020603050405020304" pitchFamily="18" charset="0"/>
                          <a:ea typeface="標楷體" panose="03000509000000000000" pitchFamily="65" charset="-120"/>
                        </a:rPr>
                      </a:br>
                      <a:r>
                        <a:rPr lang="zh-TW" altLang="en-US" sz="2400" kern="0" dirty="0">
                          <a:solidFill>
                            <a:srgbClr val="000000"/>
                          </a:solidFill>
                          <a:latin typeface="Times New Roman" panose="02020603050405020304" pitchFamily="18" charset="0"/>
                          <a:ea typeface="標楷體" panose="03000509000000000000" pitchFamily="65" charset="-12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乙：將三角板上直角的其中一邊靠在直尺上，</a:t>
                      </a:r>
                      <a:br>
                        <a:rPr lang="en-US"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400" kern="0" dirty="0">
                          <a:solidFill>
                            <a:srgbClr val="000000"/>
                          </a:solidFill>
                          <a:latin typeface="Times New Roman" panose="02020603050405020304" pitchFamily="18" charset="0"/>
                          <a:ea typeface="標楷體" panose="03000509000000000000" pitchFamily="65" charset="-12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與直尺貼合。</a:t>
                      </a:r>
                      <a:br>
                        <a:rPr lang="en-US" altLang="zh-TW" sz="2400" kern="0" dirty="0">
                          <a:solidFill>
                            <a:srgbClr val="000000"/>
                          </a:solidFill>
                          <a:latin typeface="Times New Roman" panose="02020603050405020304" pitchFamily="18" charset="0"/>
                          <a:ea typeface="標楷體" panose="03000509000000000000" pitchFamily="65" charset="-120"/>
                        </a:rPr>
                      </a:br>
                      <a:r>
                        <a:rPr lang="zh-TW" altLang="en-US" sz="2400" kern="0" dirty="0">
                          <a:solidFill>
                            <a:srgbClr val="000000"/>
                          </a:solidFill>
                          <a:latin typeface="Times New Roman" panose="02020603050405020304" pitchFamily="18" charset="0"/>
                          <a:ea typeface="標楷體" panose="03000509000000000000" pitchFamily="65" charset="-120"/>
                        </a:rPr>
                        <a:t>　  </a:t>
                      </a:r>
                      <a:r>
                        <a:rPr lang="zh-TW" altLang="zh-TW" sz="2400" kern="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丙：沿著三角板直角的另一邊畫一條直線。</a:t>
                      </a:r>
                      <a:endParaRPr lang="zh-TW" altLang="zh-TW" sz="2400" kern="100" dirty="0">
                        <a:solidFill>
                          <a:prstClr val="black"/>
                        </a:solidFill>
                        <a:latin typeface="Calibri" panose="020F0502020204030204" pitchFamily="34" charset="0"/>
                        <a:cs typeface="Times New Roman" panose="02020603050405020304" pitchFamily="18" charset="0"/>
                      </a:endParaRPr>
                    </a:p>
                  </a:txBody>
                  <a:tcPr/>
                </a:tc>
                <a:tc hMerge="1">
                  <a:txBody>
                    <a:bodyPr/>
                    <a:lstStyle/>
                    <a:p>
                      <a:endParaRPr lang="zh-TW" altLang="en-US" dirty="0"/>
                    </a:p>
                  </a:txBody>
                  <a:tcPr/>
                </a:tc>
                <a:tc hMerge="1">
                  <a:txBody>
                    <a:bodyPr/>
                    <a:lstStyle/>
                    <a:p>
                      <a:pPr defTabSz="342900"/>
                      <a:endParaRPr lang="zh-TW" altLang="zh-TW" sz="2400" kern="100" dirty="0">
                        <a:solidFill>
                          <a:prstClr val="black"/>
                        </a:solidFill>
                        <a:latin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000"/>
                  </a:ext>
                </a:extLst>
              </a:tr>
              <a:tr h="758167">
                <a:tc>
                  <a:txBody>
                    <a:bodyPr/>
                    <a:lstStyle/>
                    <a:p>
                      <a:pPr defTabSz="342900"/>
                      <a:r>
                        <a:rPr lang="zh-TW" altLang="en-US" sz="2000" dirty="0">
                          <a:solidFill>
                            <a:srgbClr val="000000"/>
                          </a:solidFill>
                          <a:latin typeface="Calibri" panose="020F0502020204030204"/>
                          <a:cs typeface="新細明體" panose="02020500000000000000" pitchFamily="18" charset="-120"/>
                        </a:rPr>
                        <a:t> </a:t>
                      </a:r>
                      <a:r>
                        <a:rPr lang="zh-TW" altLang="zh-TW" sz="2000" dirty="0">
                          <a:solidFill>
                            <a:srgbClr val="000000"/>
                          </a:solidFill>
                          <a:latin typeface="Calibri" panose="020F0502020204030204"/>
                          <a:cs typeface="新細明體" panose="02020500000000000000" pitchFamily="18" charset="-120"/>
                        </a:rPr>
                        <a:t>①</a:t>
                      </a:r>
                      <a:r>
                        <a:rPr lang="en-US" altLang="zh-TW" sz="2000" dirty="0">
                          <a:solidFill>
                            <a:srgbClr val="000000"/>
                          </a:solidFill>
                          <a:latin typeface="Calibri" panose="020F0502020204030204"/>
                          <a:cs typeface="新細明體" panose="02020500000000000000" pitchFamily="18" charset="-120"/>
                        </a:rPr>
                        <a:t> </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甲</a:t>
                      </a:r>
                      <a:r>
                        <a:rPr lang="en-US" altLang="zh-TW" sz="2000" dirty="0">
                          <a:solidFill>
                            <a:prstClr val="black"/>
                          </a:solidFill>
                          <a:latin typeface="Times New Roman" panose="02020603050405020304" pitchFamily="18" charset="0"/>
                          <a:ea typeface="標楷體" panose="03000509000000000000" pitchFamily="65" charset="-120"/>
                        </a:rPr>
                        <a:t>→</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乙</a:t>
                      </a:r>
                      <a:r>
                        <a:rPr lang="en-US" altLang="zh-TW" sz="2000" dirty="0">
                          <a:solidFill>
                            <a:prstClr val="black"/>
                          </a:solidFill>
                          <a:latin typeface="Times New Roman" panose="02020603050405020304" pitchFamily="18" charset="0"/>
                          <a:ea typeface="標楷體" panose="03000509000000000000" pitchFamily="65" charset="-120"/>
                        </a:rPr>
                        <a:t>→</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000" dirty="0">
                          <a:solidFill>
                            <a:prstClr val="black"/>
                          </a:solidFill>
                          <a:latin typeface="Times New Roman" panose="02020603050405020304" pitchFamily="18" charset="0"/>
                          <a:ea typeface="標楷體" panose="03000509000000000000" pitchFamily="65" charset="-120"/>
                        </a:rPr>
                        <a:t>→</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(0.27)</a:t>
                      </a:r>
                      <a:endParaRPr lang="zh-TW" altLang="en-US" sz="2000" dirty="0">
                        <a:solidFill>
                          <a:srgbClr val="FF0000"/>
                        </a:solidFill>
                        <a:latin typeface="Calibri" panose="020F0502020204030204"/>
                      </a:endParaRPr>
                    </a:p>
                  </a:txBody>
                  <a:tcPr anchor="ctr"/>
                </a:tc>
                <a:tc>
                  <a:txBody>
                    <a:bodyPr/>
                    <a:lstStyle/>
                    <a:p>
                      <a:endParaRPr lang="zh-TW" altLang="zh-TW" sz="2000" kern="1200" dirty="0">
                        <a:solidFill>
                          <a:schemeClr val="dk1"/>
                        </a:solidFill>
                        <a:effectLst/>
                        <a:latin typeface="+mn-ea"/>
                        <a:ea typeface="+mn-ea"/>
                        <a:cs typeface="+mn-cs"/>
                      </a:endParaRPr>
                    </a:p>
                  </a:txBody>
                  <a:tcPr/>
                </a:tc>
                <a:tc>
                  <a:txBody>
                    <a:bodyPr/>
                    <a:lstStyle/>
                    <a:p>
                      <a:endParaRPr lang="zh-TW" altLang="zh-TW" sz="2000" kern="1200" dirty="0">
                        <a:solidFill>
                          <a:schemeClr val="dk1"/>
                        </a:solidFill>
                        <a:effectLst/>
                        <a:latin typeface="+mn-ea"/>
                        <a:ea typeface="+mn-ea"/>
                        <a:cs typeface="+mn-cs"/>
                      </a:endParaRPr>
                    </a:p>
                  </a:txBody>
                  <a:tcPr/>
                </a:tc>
                <a:extLst>
                  <a:ext uri="{0D108BD9-81ED-4DB2-BD59-A6C34878D82A}">
                    <a16:rowId xmlns:a16="http://schemas.microsoft.com/office/drawing/2014/main" val="10001"/>
                  </a:ext>
                </a:extLst>
              </a:tr>
              <a:tr h="77110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zh-TW" altLang="zh-TW" sz="2000" dirty="0">
                          <a:solidFill>
                            <a:srgbClr val="000000"/>
                          </a:solidFill>
                          <a:latin typeface="Calibri" panose="020F0502020204030204"/>
                          <a:cs typeface="新細明體" panose="02020500000000000000" pitchFamily="18" charset="-120"/>
                        </a:rPr>
                        <a:t>②</a:t>
                      </a:r>
                      <a:r>
                        <a:rPr lang="en-US" altLang="zh-TW" sz="2000" dirty="0">
                          <a:solidFill>
                            <a:srgbClr val="000000"/>
                          </a:solidFill>
                          <a:latin typeface="Calibri" panose="020F0502020204030204"/>
                          <a:cs typeface="新細明體" panose="02020500000000000000" pitchFamily="18" charset="-120"/>
                        </a:rPr>
                        <a:t> </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甲</a:t>
                      </a:r>
                      <a:r>
                        <a:rPr lang="en-US" altLang="zh-TW" sz="2000" dirty="0">
                          <a:solidFill>
                            <a:prstClr val="black"/>
                          </a:solidFill>
                          <a:latin typeface="Times New Roman" panose="02020603050405020304" pitchFamily="18" charset="0"/>
                          <a:ea typeface="標楷體" panose="03000509000000000000" pitchFamily="65" charset="-120"/>
                        </a:rPr>
                        <a:t>→</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000" dirty="0">
                          <a:solidFill>
                            <a:prstClr val="black"/>
                          </a:solidFill>
                          <a:latin typeface="Times New Roman" panose="02020603050405020304" pitchFamily="18" charset="0"/>
                          <a:ea typeface="標楷體" panose="03000509000000000000" pitchFamily="65" charset="-120"/>
                        </a:rPr>
                        <a:t>→</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乙</a:t>
                      </a:r>
                      <a:r>
                        <a:rPr lang="en-US" altLang="zh-TW" sz="2000" dirty="0">
                          <a:solidFill>
                            <a:prstClr val="black"/>
                          </a:solidFill>
                          <a:latin typeface="Times New Roman" panose="02020603050405020304" pitchFamily="18" charset="0"/>
                          <a:ea typeface="標楷體" panose="03000509000000000000" pitchFamily="65" charset="-120"/>
                        </a:rPr>
                        <a:t>→</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(0.18)</a:t>
                      </a:r>
                      <a:endParaRPr lang="zh-TW" altLang="en-US" sz="2000" dirty="0">
                        <a:solidFill>
                          <a:prstClr val="black"/>
                        </a:solidFill>
                        <a:latin typeface="+mn-ea"/>
                        <a:ea typeface="+mn-ea"/>
                      </a:endParaRPr>
                    </a:p>
                  </a:txBody>
                  <a:tcPr anchor="ctr"/>
                </a:tc>
                <a:tc>
                  <a:txBody>
                    <a:bodyPr/>
                    <a:lstStyle/>
                    <a:p>
                      <a:endParaRPr lang="zh-TW" altLang="en-US" sz="2000" dirty="0">
                        <a:latin typeface="+mn-ea"/>
                        <a:ea typeface="+mn-ea"/>
                      </a:endParaRPr>
                    </a:p>
                  </a:txBody>
                  <a:tcPr/>
                </a:tc>
                <a:tc>
                  <a:txBody>
                    <a:bodyPr/>
                    <a:lstStyle/>
                    <a:p>
                      <a:endParaRPr lang="zh-TW" altLang="en-US" sz="2000" dirty="0">
                        <a:latin typeface="+mn-ea"/>
                        <a:ea typeface="+mn-ea"/>
                      </a:endParaRPr>
                    </a:p>
                  </a:txBody>
                  <a:tcPr/>
                </a:tc>
                <a:extLst>
                  <a:ext uri="{0D108BD9-81ED-4DB2-BD59-A6C34878D82A}">
                    <a16:rowId xmlns:a16="http://schemas.microsoft.com/office/drawing/2014/main" val="10002"/>
                  </a:ext>
                </a:extLst>
              </a:tr>
              <a:tr h="747060">
                <a:tc>
                  <a:txBody>
                    <a:bodyPr/>
                    <a:lstStyle/>
                    <a:p>
                      <a:pPr defTabSz="342900" eaLnBrk="1" fontAlgn="auto" hangingPunct="1">
                        <a:spcBef>
                          <a:spcPts val="0"/>
                        </a:spcBef>
                        <a:spcAft>
                          <a:spcPts val="0"/>
                        </a:spcAft>
                      </a:pPr>
                      <a:r>
                        <a:rPr lang="zh-TW" altLang="zh-TW" sz="2000" dirty="0">
                          <a:solidFill>
                            <a:srgbClr val="000000"/>
                          </a:solidFill>
                          <a:latin typeface="Calibri" panose="020F0502020204030204"/>
                          <a:cs typeface="新細明體" panose="02020500000000000000" pitchFamily="18" charset="-120"/>
                        </a:rPr>
                        <a:t>③</a:t>
                      </a:r>
                      <a:r>
                        <a:rPr lang="en-US" altLang="zh-TW" sz="2000" dirty="0">
                          <a:solidFill>
                            <a:srgbClr val="000000"/>
                          </a:solidFill>
                          <a:latin typeface="Calibri" panose="020F0502020204030204"/>
                          <a:cs typeface="新細明體" panose="02020500000000000000" pitchFamily="18" charset="-120"/>
                        </a:rPr>
                        <a:t> </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乙</a:t>
                      </a:r>
                      <a:r>
                        <a:rPr lang="en-US" altLang="zh-TW" sz="2000" dirty="0">
                          <a:solidFill>
                            <a:prstClr val="black"/>
                          </a:solidFill>
                          <a:latin typeface="Times New Roman" panose="02020603050405020304" pitchFamily="18" charset="0"/>
                          <a:ea typeface="標楷體" panose="03000509000000000000" pitchFamily="65" charset="-120"/>
                        </a:rPr>
                        <a:t>→</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甲</a:t>
                      </a:r>
                      <a:r>
                        <a:rPr lang="en-US" altLang="zh-TW" sz="2000" dirty="0">
                          <a:solidFill>
                            <a:prstClr val="black"/>
                          </a:solidFill>
                          <a:latin typeface="Times New Roman" panose="02020603050405020304" pitchFamily="18" charset="0"/>
                          <a:ea typeface="標楷體" panose="03000509000000000000" pitchFamily="65" charset="-120"/>
                        </a:rPr>
                        <a:t>→</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000" dirty="0">
                          <a:solidFill>
                            <a:prstClr val="black"/>
                          </a:solidFill>
                          <a:latin typeface="Times New Roman" panose="02020603050405020304" pitchFamily="18" charset="0"/>
                          <a:ea typeface="標楷體" panose="03000509000000000000" pitchFamily="65" charset="-120"/>
                        </a:rPr>
                        <a:t>→</a:t>
                      </a:r>
                      <a:r>
                        <a:rPr lang="zh-TW"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(0.33)</a:t>
                      </a:r>
                      <a:endParaRPr lang="zh-TW" altLang="en-US" sz="2000" dirty="0">
                        <a:solidFill>
                          <a:srgbClr val="FF0000"/>
                        </a:solidFill>
                        <a:latin typeface="+mn-ea"/>
                        <a:ea typeface="+mn-ea"/>
                      </a:endParaRPr>
                    </a:p>
                  </a:txBody>
                  <a:tcPr anchor="ctr"/>
                </a:tc>
                <a:tc>
                  <a:txBody>
                    <a:bodyPr/>
                    <a:lstStyle/>
                    <a:p>
                      <a:endParaRPr lang="zh-TW" altLang="zh-TW" sz="2000" kern="1200" dirty="0">
                        <a:solidFill>
                          <a:schemeClr val="dk1"/>
                        </a:solidFill>
                        <a:effectLst/>
                        <a:latin typeface="+mn-ea"/>
                        <a:ea typeface="+mn-ea"/>
                        <a:cs typeface="+mn-cs"/>
                      </a:endParaRPr>
                    </a:p>
                  </a:txBody>
                  <a:tcPr/>
                </a:tc>
                <a:tc>
                  <a:txBody>
                    <a:bodyPr/>
                    <a:lstStyle/>
                    <a:p>
                      <a:endParaRPr lang="zh-TW" altLang="zh-TW" sz="2000" kern="1200" dirty="0">
                        <a:solidFill>
                          <a:schemeClr val="dk1"/>
                        </a:solidFill>
                        <a:effectLst/>
                        <a:latin typeface="+mn-ea"/>
                        <a:ea typeface="+mn-ea"/>
                        <a:cs typeface="+mn-cs"/>
                      </a:endParaRPr>
                    </a:p>
                  </a:txBody>
                  <a:tcPr/>
                </a:tc>
                <a:extLst>
                  <a:ext uri="{0D108BD9-81ED-4DB2-BD59-A6C34878D82A}">
                    <a16:rowId xmlns:a16="http://schemas.microsoft.com/office/drawing/2014/main" val="10003"/>
                  </a:ext>
                </a:extLst>
              </a:tr>
              <a:tr h="838105">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zh-TW" altLang="zh-TW" sz="2000" dirty="0">
                          <a:solidFill>
                            <a:schemeClr val="tx1"/>
                          </a:solidFill>
                          <a:latin typeface="Calibri" panose="020F0502020204030204"/>
                          <a:cs typeface="新細明體" panose="02020500000000000000" pitchFamily="18" charset="-120"/>
                        </a:rPr>
                        <a:t>④</a:t>
                      </a:r>
                      <a:r>
                        <a:rPr lang="en-US" altLang="zh-TW" sz="2000" dirty="0">
                          <a:solidFill>
                            <a:schemeClr val="tx1"/>
                          </a:solidFill>
                          <a:latin typeface="Calibri" panose="020F0502020204030204"/>
                          <a:cs typeface="新細明體" panose="02020500000000000000" pitchFamily="18" charset="-120"/>
                        </a:rPr>
                        <a:t> </a:t>
                      </a:r>
                      <a:r>
                        <a:rPr lang="zh-TW" altLang="zh-TW" sz="20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乙</a:t>
                      </a:r>
                      <a:r>
                        <a:rPr lang="en-US" altLang="zh-TW" sz="2000" dirty="0">
                          <a:solidFill>
                            <a:schemeClr val="tx1"/>
                          </a:solidFill>
                          <a:latin typeface="Times New Roman" panose="02020603050405020304" pitchFamily="18" charset="0"/>
                          <a:ea typeface="標楷體" panose="03000509000000000000" pitchFamily="65" charset="-120"/>
                        </a:rPr>
                        <a:t>→</a:t>
                      </a:r>
                      <a:r>
                        <a:rPr lang="zh-TW" altLang="zh-TW" sz="20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000" dirty="0">
                          <a:solidFill>
                            <a:schemeClr val="tx1"/>
                          </a:solidFill>
                          <a:latin typeface="Times New Roman" panose="02020603050405020304" pitchFamily="18" charset="0"/>
                          <a:ea typeface="標楷體" panose="03000509000000000000" pitchFamily="65" charset="-120"/>
                        </a:rPr>
                        <a:t>→</a:t>
                      </a:r>
                      <a:r>
                        <a:rPr lang="zh-TW" altLang="zh-TW" sz="20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甲</a:t>
                      </a:r>
                      <a:r>
                        <a:rPr lang="en-US" altLang="zh-TW" sz="2000" dirty="0">
                          <a:solidFill>
                            <a:schemeClr val="tx1"/>
                          </a:solidFill>
                          <a:latin typeface="Times New Roman" panose="02020603050405020304" pitchFamily="18" charset="0"/>
                          <a:ea typeface="標楷體" panose="03000509000000000000" pitchFamily="65" charset="-120"/>
                        </a:rPr>
                        <a:t>→</a:t>
                      </a:r>
                      <a:r>
                        <a:rPr lang="zh-TW" altLang="zh-TW" sz="20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丙</a:t>
                      </a:r>
                      <a:r>
                        <a:rPr lang="en-US" altLang="zh-TW" sz="20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(0.21)</a:t>
                      </a:r>
                      <a:endParaRPr lang="zh-TW" altLang="en-US" sz="2000" dirty="0">
                        <a:solidFill>
                          <a:schemeClr val="tx1"/>
                        </a:solidFill>
                        <a:latin typeface="+mn-ea"/>
                        <a:ea typeface="+mn-ea"/>
                      </a:endParaRPr>
                    </a:p>
                  </a:txBody>
                  <a:tcPr anchor="ctr"/>
                </a:tc>
                <a:tc>
                  <a:txBody>
                    <a:bodyPr/>
                    <a:lstStyle/>
                    <a:p>
                      <a:endParaRPr lang="zh-TW" altLang="en-US" sz="2000" dirty="0">
                        <a:solidFill>
                          <a:srgbClr val="FF0000"/>
                        </a:solidFill>
                        <a:latin typeface="+mn-ea"/>
                        <a:ea typeface="+mn-ea"/>
                      </a:endParaRPr>
                    </a:p>
                  </a:txBody>
                  <a:tcPr/>
                </a:tc>
                <a:tc>
                  <a:txBody>
                    <a:bodyPr/>
                    <a:lstStyle/>
                    <a:p>
                      <a:endParaRPr lang="zh-TW" altLang="en-US" sz="2000" dirty="0">
                        <a:solidFill>
                          <a:srgbClr val="FF0000"/>
                        </a:solidFill>
                        <a:latin typeface="+mn-ea"/>
                        <a:ea typeface="+mn-ea"/>
                      </a:endParaRPr>
                    </a:p>
                  </a:txBody>
                  <a:tcPr/>
                </a:tc>
                <a:extLst>
                  <a:ext uri="{0D108BD9-81ED-4DB2-BD59-A6C34878D82A}">
                    <a16:rowId xmlns:a16="http://schemas.microsoft.com/office/drawing/2014/main" val="10004"/>
                  </a:ext>
                </a:extLst>
              </a:tr>
            </a:tbl>
          </a:graphicData>
        </a:graphic>
      </p:graphicFrame>
      <p:sp>
        <p:nvSpPr>
          <p:cNvPr id="6" name="矩形 5"/>
          <p:cNvSpPr/>
          <p:nvPr/>
        </p:nvSpPr>
        <p:spPr>
          <a:xfrm>
            <a:off x="3375406" y="3407496"/>
            <a:ext cx="4107744" cy="707886"/>
          </a:xfrm>
          <a:prstGeom prst="rect">
            <a:avLst/>
          </a:prstGeom>
        </p:spPr>
        <p:txBody>
          <a:bodyPr wrap="square">
            <a:spAutoFit/>
          </a:bodyPr>
          <a:lstStyle/>
          <a:p>
            <a:r>
              <a:rPr lang="zh-TW" altLang="en-US" sz="2000" dirty="0">
                <a:solidFill>
                  <a:schemeClr val="dk1"/>
                </a:solidFill>
                <a:latin typeface="微軟正黑體" panose="020B0604030504040204" pitchFamily="34" charset="-120"/>
                <a:ea typeface="微軟正黑體" panose="020B0604030504040204" pitchFamily="34" charset="-120"/>
              </a:rPr>
              <a:t>直尺固定，三角板貼著直尺移動，最後畫上兩條線。</a:t>
            </a:r>
            <a:endParaRPr lang="zh-TW" altLang="zh-TW" sz="2000" dirty="0">
              <a:solidFill>
                <a:schemeClr val="dk1"/>
              </a:solidFill>
              <a:latin typeface="微軟正黑體" panose="020B0604030504040204" pitchFamily="34" charset="-120"/>
              <a:ea typeface="微軟正黑體" panose="020B0604030504040204" pitchFamily="34" charset="-120"/>
            </a:endParaRPr>
          </a:p>
        </p:txBody>
      </p:sp>
      <p:sp>
        <p:nvSpPr>
          <p:cNvPr id="8" name="矩形 7"/>
          <p:cNvSpPr/>
          <p:nvPr/>
        </p:nvSpPr>
        <p:spPr>
          <a:xfrm>
            <a:off x="3418237" y="5033224"/>
            <a:ext cx="3529245" cy="707886"/>
          </a:xfrm>
          <a:prstGeom prst="rect">
            <a:avLst/>
          </a:prstGeom>
        </p:spPr>
        <p:txBody>
          <a:bodyPr wrap="square">
            <a:spAutoFit/>
          </a:bodyPr>
          <a:lstStyle/>
          <a:p>
            <a:r>
              <a:rPr lang="zh-TW" altLang="en-US" sz="2000" dirty="0">
                <a:solidFill>
                  <a:schemeClr val="dk1"/>
                </a:solidFill>
                <a:latin typeface="微軟正黑體" panose="020B0604030504040204" pitchFamily="34" charset="-120"/>
                <a:ea typeface="微軟正黑體" panose="020B0604030504040204" pitchFamily="34" charset="-120"/>
              </a:rPr>
              <a:t>三角板靠在直尺，三角板貼著直尺移動，最後畫上兩條線。</a:t>
            </a:r>
            <a:endParaRPr lang="zh-TW" altLang="zh-TW" sz="2000" dirty="0">
              <a:solidFill>
                <a:schemeClr val="dk1"/>
              </a:solidFill>
              <a:latin typeface="微軟正黑體" panose="020B0604030504040204" pitchFamily="34" charset="-120"/>
              <a:ea typeface="微軟正黑體" panose="020B0604030504040204" pitchFamily="34" charset="-120"/>
            </a:endParaRPr>
          </a:p>
        </p:txBody>
      </p:sp>
      <p:pic>
        <p:nvPicPr>
          <p:cNvPr id="10" name="圖片 9"/>
          <p:cNvPicPr>
            <a:picLocks noChangeAspect="1"/>
          </p:cNvPicPr>
          <p:nvPr/>
        </p:nvPicPr>
        <p:blipFill>
          <a:blip r:embed="rId2"/>
          <a:stretch>
            <a:fillRect/>
          </a:stretch>
        </p:blipFill>
        <p:spPr>
          <a:xfrm>
            <a:off x="8504072" y="1088980"/>
            <a:ext cx="3050414" cy="2576267"/>
          </a:xfrm>
          <a:prstGeom prst="rect">
            <a:avLst/>
          </a:prstGeom>
        </p:spPr>
      </p:pic>
      <p:sp>
        <p:nvSpPr>
          <p:cNvPr id="11" name="矩形 10"/>
          <p:cNvSpPr/>
          <p:nvPr/>
        </p:nvSpPr>
        <p:spPr>
          <a:xfrm>
            <a:off x="3375406" y="4066472"/>
            <a:ext cx="4107744" cy="1015663"/>
          </a:xfrm>
          <a:prstGeom prst="rect">
            <a:avLst/>
          </a:prstGeom>
        </p:spPr>
        <p:txBody>
          <a:bodyPr wrap="square">
            <a:spAutoFit/>
          </a:bodyPr>
          <a:lstStyle/>
          <a:p>
            <a:r>
              <a:rPr lang="zh-TW" altLang="en-US" sz="2000" dirty="0">
                <a:solidFill>
                  <a:schemeClr val="dk1"/>
                </a:solidFill>
                <a:latin typeface="微軟正黑體" panose="020B0604030504040204" pitchFamily="34" charset="-120"/>
                <a:ea typeface="微軟正黑體" panose="020B0604030504040204" pitchFamily="34" charset="-120"/>
              </a:rPr>
              <a:t>直尺固定，三角板貼著直尺移動，先畫上一條線，再移動三角板，再畫上另一條線。</a:t>
            </a:r>
            <a:endParaRPr lang="zh-TW" altLang="zh-TW" sz="2000" dirty="0">
              <a:solidFill>
                <a:schemeClr val="dk1"/>
              </a:solidFill>
              <a:latin typeface="微軟正黑體" panose="020B0604030504040204" pitchFamily="34" charset="-120"/>
              <a:ea typeface="微軟正黑體" panose="020B0604030504040204" pitchFamily="34" charset="-120"/>
            </a:endParaRPr>
          </a:p>
        </p:txBody>
      </p:sp>
      <p:sp>
        <p:nvSpPr>
          <p:cNvPr id="12" name="圓角矩形 11"/>
          <p:cNvSpPr/>
          <p:nvPr/>
        </p:nvSpPr>
        <p:spPr>
          <a:xfrm>
            <a:off x="886852" y="5677939"/>
            <a:ext cx="2574806" cy="792435"/>
          </a:xfrm>
          <a:prstGeom prst="roundRect">
            <a:avLst>
              <a:gd name="adj" fmla="val 6927"/>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2" name="文字方塊 1">
            <a:extLst>
              <a:ext uri="{FF2B5EF4-FFF2-40B4-BE49-F238E27FC236}">
                <a16:creationId xmlns:a16="http://schemas.microsoft.com/office/drawing/2014/main" id="{B68568FF-5E32-4E49-8D7E-F5CC6ACE681B}"/>
              </a:ext>
            </a:extLst>
          </p:cNvPr>
          <p:cNvSpPr txBox="1"/>
          <p:nvPr/>
        </p:nvSpPr>
        <p:spPr>
          <a:xfrm>
            <a:off x="7986030" y="3300275"/>
            <a:ext cx="2669529" cy="3170099"/>
          </a:xfrm>
          <a:prstGeom prst="rect">
            <a:avLst/>
          </a:prstGeom>
          <a:noFill/>
        </p:spPr>
        <p:txBody>
          <a:bodyPr wrap="square" rtlCol="0">
            <a:spAutoFit/>
          </a:bodyPr>
          <a:lstStyle/>
          <a:p>
            <a:r>
              <a:rPr lang="zh-TW" altLang="en-US" sz="20000" b="1" dirty="0">
                <a:solidFill>
                  <a:srgbClr val="FF0000"/>
                </a:solidFill>
              </a:rPr>
              <a:t>？</a:t>
            </a:r>
          </a:p>
        </p:txBody>
      </p:sp>
      <p:grpSp>
        <p:nvGrpSpPr>
          <p:cNvPr id="7" name="群組 6">
            <a:extLst>
              <a:ext uri="{FF2B5EF4-FFF2-40B4-BE49-F238E27FC236}">
                <a16:creationId xmlns:a16="http://schemas.microsoft.com/office/drawing/2014/main" id="{F6A4A3B0-38F6-4196-9FD5-9F29BEF197B6}"/>
              </a:ext>
            </a:extLst>
          </p:cNvPr>
          <p:cNvGrpSpPr/>
          <p:nvPr/>
        </p:nvGrpSpPr>
        <p:grpSpPr>
          <a:xfrm>
            <a:off x="3556032" y="1884783"/>
            <a:ext cx="3065985" cy="1452425"/>
            <a:chOff x="3556032" y="1884783"/>
            <a:chExt cx="3065985" cy="1452425"/>
          </a:xfrm>
        </p:grpSpPr>
        <p:sp>
          <p:nvSpPr>
            <p:cNvPr id="3" name="矩形 2">
              <a:extLst>
                <a:ext uri="{FF2B5EF4-FFF2-40B4-BE49-F238E27FC236}">
                  <a16:creationId xmlns:a16="http://schemas.microsoft.com/office/drawing/2014/main" id="{90798551-A47F-4754-8255-03CC09EC0065}"/>
                </a:ext>
              </a:extLst>
            </p:cNvPr>
            <p:cNvSpPr/>
            <p:nvPr/>
          </p:nvSpPr>
          <p:spPr>
            <a:xfrm>
              <a:off x="5110457" y="1884783"/>
              <a:ext cx="1511560" cy="324000"/>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矩形 12">
              <a:extLst>
                <a:ext uri="{FF2B5EF4-FFF2-40B4-BE49-F238E27FC236}">
                  <a16:creationId xmlns:a16="http://schemas.microsoft.com/office/drawing/2014/main" id="{727D4A7B-5C97-4B02-93FC-FFE29AAE52FD}"/>
                </a:ext>
              </a:extLst>
            </p:cNvPr>
            <p:cNvSpPr/>
            <p:nvPr/>
          </p:nvSpPr>
          <p:spPr>
            <a:xfrm>
              <a:off x="3564294" y="2278743"/>
              <a:ext cx="2186887" cy="324000"/>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矩形 13">
              <a:extLst>
                <a:ext uri="{FF2B5EF4-FFF2-40B4-BE49-F238E27FC236}">
                  <a16:creationId xmlns:a16="http://schemas.microsoft.com/office/drawing/2014/main" id="{30A61921-5B13-4EE6-8920-ACD18822DA96}"/>
                </a:ext>
              </a:extLst>
            </p:cNvPr>
            <p:cNvSpPr/>
            <p:nvPr/>
          </p:nvSpPr>
          <p:spPr>
            <a:xfrm>
              <a:off x="3556032" y="3013208"/>
              <a:ext cx="1883716" cy="324000"/>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Tree>
    <p:extLst>
      <p:ext uri="{BB962C8B-B14F-4D97-AF65-F5344CB8AC3E}">
        <p14:creationId xmlns:p14="http://schemas.microsoft.com/office/powerpoint/2010/main" val="1982127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80">
                                          <p:stCondLst>
                                            <p:cond delay="0"/>
                                          </p:stCondLst>
                                        </p:cTn>
                                        <p:tgtEl>
                                          <p:spTgt spid="2"/>
                                        </p:tgtEl>
                                      </p:cBhvr>
                                    </p:animEffect>
                                    <p:anim calcmode="lin" valueType="num">
                                      <p:cBhvr>
                                        <p:cTn id="1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0" dur="26">
                                          <p:stCondLst>
                                            <p:cond delay="650"/>
                                          </p:stCondLst>
                                        </p:cTn>
                                        <p:tgtEl>
                                          <p:spTgt spid="2"/>
                                        </p:tgtEl>
                                      </p:cBhvr>
                                      <p:to x="100000" y="60000"/>
                                    </p:animScale>
                                    <p:animScale>
                                      <p:cBhvr>
                                        <p:cTn id="21" dur="166" decel="50000">
                                          <p:stCondLst>
                                            <p:cond delay="676"/>
                                          </p:stCondLst>
                                        </p:cTn>
                                        <p:tgtEl>
                                          <p:spTgt spid="2"/>
                                        </p:tgtEl>
                                      </p:cBhvr>
                                      <p:to x="100000" y="100000"/>
                                    </p:animScale>
                                    <p:animScale>
                                      <p:cBhvr>
                                        <p:cTn id="22" dur="26">
                                          <p:stCondLst>
                                            <p:cond delay="1312"/>
                                          </p:stCondLst>
                                        </p:cTn>
                                        <p:tgtEl>
                                          <p:spTgt spid="2"/>
                                        </p:tgtEl>
                                      </p:cBhvr>
                                      <p:to x="100000" y="80000"/>
                                    </p:animScale>
                                    <p:animScale>
                                      <p:cBhvr>
                                        <p:cTn id="23" dur="166" decel="50000">
                                          <p:stCondLst>
                                            <p:cond delay="1338"/>
                                          </p:stCondLst>
                                        </p:cTn>
                                        <p:tgtEl>
                                          <p:spTgt spid="2"/>
                                        </p:tgtEl>
                                      </p:cBhvr>
                                      <p:to x="100000" y="100000"/>
                                    </p:animScale>
                                    <p:animScale>
                                      <p:cBhvr>
                                        <p:cTn id="24" dur="26">
                                          <p:stCondLst>
                                            <p:cond delay="1642"/>
                                          </p:stCondLst>
                                        </p:cTn>
                                        <p:tgtEl>
                                          <p:spTgt spid="2"/>
                                        </p:tgtEl>
                                      </p:cBhvr>
                                      <p:to x="100000" y="90000"/>
                                    </p:animScale>
                                    <p:animScale>
                                      <p:cBhvr>
                                        <p:cTn id="25" dur="166" decel="50000">
                                          <p:stCondLst>
                                            <p:cond delay="1668"/>
                                          </p:stCondLst>
                                        </p:cTn>
                                        <p:tgtEl>
                                          <p:spTgt spid="2"/>
                                        </p:tgtEl>
                                      </p:cBhvr>
                                      <p:to x="100000" y="100000"/>
                                    </p:animScale>
                                    <p:animScale>
                                      <p:cBhvr>
                                        <p:cTn id="26" dur="26">
                                          <p:stCondLst>
                                            <p:cond delay="1808"/>
                                          </p:stCondLst>
                                        </p:cTn>
                                        <p:tgtEl>
                                          <p:spTgt spid="2"/>
                                        </p:tgtEl>
                                      </p:cBhvr>
                                      <p:to x="100000" y="95000"/>
                                    </p:animScale>
                                    <p:animScale>
                                      <p:cBhvr>
                                        <p:cTn id="27" dur="166" decel="50000">
                                          <p:stCondLst>
                                            <p:cond delay="1834"/>
                                          </p:stCondLst>
                                        </p:cTn>
                                        <p:tgtEl>
                                          <p:spTgt spid="2"/>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ircle(in)">
                                      <p:cBhvr>
                                        <p:cTn id="3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表格 23">
            <a:extLst>
              <a:ext uri="{FF2B5EF4-FFF2-40B4-BE49-F238E27FC236}">
                <a16:creationId xmlns:a16="http://schemas.microsoft.com/office/drawing/2014/main" id="{F33461FD-55B5-42BB-AD9B-E9B4836C00CD}"/>
              </a:ext>
            </a:extLst>
          </p:cNvPr>
          <p:cNvGraphicFramePr>
            <a:graphicFrameLocks noGrp="1"/>
          </p:cNvGraphicFramePr>
          <p:nvPr>
            <p:extLst>
              <p:ext uri="{D42A27DB-BD31-4B8C-83A1-F6EECF244321}">
                <p14:modId xmlns:p14="http://schemas.microsoft.com/office/powerpoint/2010/main" val="2818026650"/>
              </p:ext>
            </p:extLst>
          </p:nvPr>
        </p:nvGraphicFramePr>
        <p:xfrm>
          <a:off x="6757855" y="3961300"/>
          <a:ext cx="4906060" cy="388620"/>
        </p:xfrm>
        <a:graphic>
          <a:graphicData uri="http://schemas.openxmlformats.org/drawingml/2006/table">
            <a:tbl>
              <a:tblPr firstRow="1" bandRow="1"/>
              <a:tblGrid>
                <a:gridCol w="1226515">
                  <a:extLst>
                    <a:ext uri="{9D8B030D-6E8A-4147-A177-3AD203B41FA5}">
                      <a16:colId xmlns:a16="http://schemas.microsoft.com/office/drawing/2014/main" val="20000"/>
                    </a:ext>
                  </a:extLst>
                </a:gridCol>
                <a:gridCol w="1226515">
                  <a:extLst>
                    <a:ext uri="{9D8B030D-6E8A-4147-A177-3AD203B41FA5}">
                      <a16:colId xmlns:a16="http://schemas.microsoft.com/office/drawing/2014/main" val="20001"/>
                    </a:ext>
                  </a:extLst>
                </a:gridCol>
                <a:gridCol w="1226515">
                  <a:extLst>
                    <a:ext uri="{9D8B030D-6E8A-4147-A177-3AD203B41FA5}">
                      <a16:colId xmlns:a16="http://schemas.microsoft.com/office/drawing/2014/main" val="20002"/>
                    </a:ext>
                  </a:extLst>
                </a:gridCol>
                <a:gridCol w="1226515">
                  <a:extLst>
                    <a:ext uri="{9D8B030D-6E8A-4147-A177-3AD203B41FA5}">
                      <a16:colId xmlns:a16="http://schemas.microsoft.com/office/drawing/2014/main" val="20003"/>
                    </a:ext>
                  </a:extLst>
                </a:gridCol>
              </a:tblGrid>
              <a:tr h="388620">
                <a:tc>
                  <a:txBody>
                    <a:bodyPr/>
                    <a:lstStyle>
                      <a:lvl1pPr marL="0" algn="l" defTabSz="914400" rtl="0" eaLnBrk="1" latinLnBrk="0" hangingPunct="1">
                        <a:defRPr kumimoji="0" sz="1800" b="1" kern="1200">
                          <a:solidFill>
                            <a:schemeClr val="lt1"/>
                          </a:solidFill>
                          <a:latin typeface="Calibri"/>
                        </a:defRPr>
                      </a:lvl1pPr>
                      <a:lvl2pPr marL="457200" algn="l" defTabSz="914400" rtl="0" eaLnBrk="1" latinLnBrk="0" hangingPunct="1">
                        <a:defRPr kumimoji="0" sz="1800" b="1" kern="1200">
                          <a:solidFill>
                            <a:schemeClr val="lt1"/>
                          </a:solidFill>
                          <a:latin typeface="Calibri"/>
                        </a:defRPr>
                      </a:lvl2pPr>
                      <a:lvl3pPr marL="914400" algn="l" defTabSz="914400" rtl="0" eaLnBrk="1" latinLnBrk="0" hangingPunct="1">
                        <a:defRPr kumimoji="0" sz="1800" b="1" kern="1200">
                          <a:solidFill>
                            <a:schemeClr val="lt1"/>
                          </a:solidFill>
                          <a:latin typeface="Calibri"/>
                        </a:defRPr>
                      </a:lvl3pPr>
                      <a:lvl4pPr marL="1371600" algn="l" defTabSz="914400" rtl="0" eaLnBrk="1" latinLnBrk="0" hangingPunct="1">
                        <a:defRPr kumimoji="0" sz="1800" b="1" kern="1200">
                          <a:solidFill>
                            <a:schemeClr val="lt1"/>
                          </a:solidFill>
                          <a:latin typeface="Calibri"/>
                        </a:defRPr>
                      </a:lvl4pPr>
                      <a:lvl5pPr marL="1828800" algn="l" defTabSz="914400" rtl="0" eaLnBrk="1" latinLnBrk="0" hangingPunct="1">
                        <a:defRPr kumimoji="0" sz="1800" b="1" kern="1200">
                          <a:solidFill>
                            <a:schemeClr val="lt1"/>
                          </a:solidFill>
                          <a:latin typeface="Calibri"/>
                        </a:defRPr>
                      </a:lvl5pPr>
                      <a:lvl6pPr marL="2286000" algn="l" defTabSz="914400" rtl="0" eaLnBrk="1" latinLnBrk="0" hangingPunct="1">
                        <a:defRPr kumimoji="0" sz="1800" b="1" kern="1200">
                          <a:solidFill>
                            <a:schemeClr val="lt1"/>
                          </a:solidFill>
                          <a:latin typeface="Calibri"/>
                        </a:defRPr>
                      </a:lvl6pPr>
                      <a:lvl7pPr marL="2743200" algn="l" defTabSz="914400" rtl="0" eaLnBrk="1" latinLnBrk="0" hangingPunct="1">
                        <a:defRPr kumimoji="0" sz="1800" b="1" kern="1200">
                          <a:solidFill>
                            <a:schemeClr val="lt1"/>
                          </a:solidFill>
                          <a:latin typeface="Calibri"/>
                        </a:defRPr>
                      </a:lvl7pPr>
                      <a:lvl8pPr marL="3200400" algn="l" defTabSz="914400" rtl="0" eaLnBrk="1" latinLnBrk="0" hangingPunct="1">
                        <a:defRPr kumimoji="0" sz="1800" b="1" kern="1200">
                          <a:solidFill>
                            <a:schemeClr val="lt1"/>
                          </a:solidFill>
                          <a:latin typeface="Calibri"/>
                        </a:defRPr>
                      </a:lvl8pPr>
                      <a:lvl9pPr marL="3657600" algn="l" defTabSz="914400" rtl="0" eaLnBrk="1" latinLnBrk="0" hangingPunct="1">
                        <a:defRPr kumimoji="0" sz="1800" b="1" kern="1200">
                          <a:solidFill>
                            <a:schemeClr val="lt1"/>
                          </a:solidFill>
                          <a:latin typeface="Calibri"/>
                        </a:defRPr>
                      </a:lvl9pPr>
                    </a:lstStyle>
                    <a:p>
                      <a:pPr algn="ctr"/>
                      <a:r>
                        <a:rPr lang="zh-TW" altLang="en-US" sz="2100" dirty="0">
                          <a:solidFill>
                            <a:srgbClr val="1302F4"/>
                          </a:solidFill>
                        </a:rPr>
                        <a:t>通過率</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0AD47">
                        <a:lumMod val="60000"/>
                        <a:lumOff val="40000"/>
                      </a:srgbClr>
                    </a:solidFill>
                  </a:tcPr>
                </a:tc>
                <a:tc>
                  <a:txBody>
                    <a:bodyPr/>
                    <a:lstStyle>
                      <a:lvl1pPr marL="0" algn="l" defTabSz="914400" rtl="0" eaLnBrk="1" latinLnBrk="0" hangingPunct="1">
                        <a:defRPr kumimoji="0" sz="1800" b="1" kern="1200">
                          <a:solidFill>
                            <a:schemeClr val="lt1"/>
                          </a:solidFill>
                          <a:latin typeface="Calibri"/>
                        </a:defRPr>
                      </a:lvl1pPr>
                      <a:lvl2pPr marL="457200" algn="l" defTabSz="914400" rtl="0" eaLnBrk="1" latinLnBrk="0" hangingPunct="1">
                        <a:defRPr kumimoji="0" sz="1800" b="1" kern="1200">
                          <a:solidFill>
                            <a:schemeClr val="lt1"/>
                          </a:solidFill>
                          <a:latin typeface="Calibri"/>
                        </a:defRPr>
                      </a:lvl2pPr>
                      <a:lvl3pPr marL="914400" algn="l" defTabSz="914400" rtl="0" eaLnBrk="1" latinLnBrk="0" hangingPunct="1">
                        <a:defRPr kumimoji="0" sz="1800" b="1" kern="1200">
                          <a:solidFill>
                            <a:schemeClr val="lt1"/>
                          </a:solidFill>
                          <a:latin typeface="Calibri"/>
                        </a:defRPr>
                      </a:lvl3pPr>
                      <a:lvl4pPr marL="1371600" algn="l" defTabSz="914400" rtl="0" eaLnBrk="1" latinLnBrk="0" hangingPunct="1">
                        <a:defRPr kumimoji="0" sz="1800" b="1" kern="1200">
                          <a:solidFill>
                            <a:schemeClr val="lt1"/>
                          </a:solidFill>
                          <a:latin typeface="Calibri"/>
                        </a:defRPr>
                      </a:lvl4pPr>
                      <a:lvl5pPr marL="1828800" algn="l" defTabSz="914400" rtl="0" eaLnBrk="1" latinLnBrk="0" hangingPunct="1">
                        <a:defRPr kumimoji="0" sz="1800" b="1" kern="1200">
                          <a:solidFill>
                            <a:schemeClr val="lt1"/>
                          </a:solidFill>
                          <a:latin typeface="Calibri"/>
                        </a:defRPr>
                      </a:lvl5pPr>
                      <a:lvl6pPr marL="2286000" algn="l" defTabSz="914400" rtl="0" eaLnBrk="1" latinLnBrk="0" hangingPunct="1">
                        <a:defRPr kumimoji="0" sz="1800" b="1" kern="1200">
                          <a:solidFill>
                            <a:schemeClr val="lt1"/>
                          </a:solidFill>
                          <a:latin typeface="Calibri"/>
                        </a:defRPr>
                      </a:lvl6pPr>
                      <a:lvl7pPr marL="2743200" algn="l" defTabSz="914400" rtl="0" eaLnBrk="1" latinLnBrk="0" hangingPunct="1">
                        <a:defRPr kumimoji="0" sz="1800" b="1" kern="1200">
                          <a:solidFill>
                            <a:schemeClr val="lt1"/>
                          </a:solidFill>
                          <a:latin typeface="Calibri"/>
                        </a:defRPr>
                      </a:lvl7pPr>
                      <a:lvl8pPr marL="3200400" algn="l" defTabSz="914400" rtl="0" eaLnBrk="1" latinLnBrk="0" hangingPunct="1">
                        <a:defRPr kumimoji="0" sz="1800" b="1" kern="1200">
                          <a:solidFill>
                            <a:schemeClr val="lt1"/>
                          </a:solidFill>
                          <a:latin typeface="Calibri"/>
                        </a:defRPr>
                      </a:lvl8pPr>
                      <a:lvl9pPr marL="3657600" algn="l" defTabSz="914400" rtl="0" eaLnBrk="1" latinLnBrk="0" hangingPunct="1">
                        <a:defRPr kumimoji="0" sz="1800" b="1" kern="1200">
                          <a:solidFill>
                            <a:schemeClr val="lt1"/>
                          </a:solidFill>
                          <a:latin typeface="Calibri"/>
                        </a:defRPr>
                      </a:lvl9pPr>
                    </a:lstStyle>
                    <a:p>
                      <a:pPr algn="ctr"/>
                      <a:r>
                        <a:rPr lang="en-US" altLang="zh-TW" sz="2100" dirty="0">
                          <a:solidFill>
                            <a:srgbClr val="FF0000"/>
                          </a:solidFill>
                          <a:latin typeface="Times New Roman" panose="02020603050405020304" pitchFamily="18" charset="0"/>
                          <a:cs typeface="Times New Roman" panose="02020603050405020304" pitchFamily="18" charset="0"/>
                        </a:rPr>
                        <a:t>23%</a:t>
                      </a:r>
                      <a:endParaRPr lang="zh-TW" altLang="en-US" sz="2100" dirty="0">
                        <a:solidFill>
                          <a:srgbClr val="FF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0AD47">
                        <a:lumMod val="60000"/>
                        <a:lumOff val="40000"/>
                      </a:srgbClr>
                    </a:solidFill>
                  </a:tcPr>
                </a:tc>
                <a:tc>
                  <a:txBody>
                    <a:bodyPr/>
                    <a:lstStyle>
                      <a:lvl1pPr marL="0" algn="l" defTabSz="914400" rtl="0" eaLnBrk="1" latinLnBrk="0" hangingPunct="1">
                        <a:defRPr kumimoji="0" sz="1800" b="1" kern="1200">
                          <a:solidFill>
                            <a:schemeClr val="lt1"/>
                          </a:solidFill>
                          <a:latin typeface="Calibri"/>
                        </a:defRPr>
                      </a:lvl1pPr>
                      <a:lvl2pPr marL="457200" algn="l" defTabSz="914400" rtl="0" eaLnBrk="1" latinLnBrk="0" hangingPunct="1">
                        <a:defRPr kumimoji="0" sz="1800" b="1" kern="1200">
                          <a:solidFill>
                            <a:schemeClr val="lt1"/>
                          </a:solidFill>
                          <a:latin typeface="Calibri"/>
                        </a:defRPr>
                      </a:lvl2pPr>
                      <a:lvl3pPr marL="914400" algn="l" defTabSz="914400" rtl="0" eaLnBrk="1" latinLnBrk="0" hangingPunct="1">
                        <a:defRPr kumimoji="0" sz="1800" b="1" kern="1200">
                          <a:solidFill>
                            <a:schemeClr val="lt1"/>
                          </a:solidFill>
                          <a:latin typeface="Calibri"/>
                        </a:defRPr>
                      </a:lvl3pPr>
                      <a:lvl4pPr marL="1371600" algn="l" defTabSz="914400" rtl="0" eaLnBrk="1" latinLnBrk="0" hangingPunct="1">
                        <a:defRPr kumimoji="0" sz="1800" b="1" kern="1200">
                          <a:solidFill>
                            <a:schemeClr val="lt1"/>
                          </a:solidFill>
                          <a:latin typeface="Calibri"/>
                        </a:defRPr>
                      </a:lvl4pPr>
                      <a:lvl5pPr marL="1828800" algn="l" defTabSz="914400" rtl="0" eaLnBrk="1" latinLnBrk="0" hangingPunct="1">
                        <a:defRPr kumimoji="0" sz="1800" b="1" kern="1200">
                          <a:solidFill>
                            <a:schemeClr val="lt1"/>
                          </a:solidFill>
                          <a:latin typeface="Calibri"/>
                        </a:defRPr>
                      </a:lvl5pPr>
                      <a:lvl6pPr marL="2286000" algn="l" defTabSz="914400" rtl="0" eaLnBrk="1" latinLnBrk="0" hangingPunct="1">
                        <a:defRPr kumimoji="0" sz="1800" b="1" kern="1200">
                          <a:solidFill>
                            <a:schemeClr val="lt1"/>
                          </a:solidFill>
                          <a:latin typeface="Calibri"/>
                        </a:defRPr>
                      </a:lvl6pPr>
                      <a:lvl7pPr marL="2743200" algn="l" defTabSz="914400" rtl="0" eaLnBrk="1" latinLnBrk="0" hangingPunct="1">
                        <a:defRPr kumimoji="0" sz="1800" b="1" kern="1200">
                          <a:solidFill>
                            <a:schemeClr val="lt1"/>
                          </a:solidFill>
                          <a:latin typeface="Calibri"/>
                        </a:defRPr>
                      </a:lvl7pPr>
                      <a:lvl8pPr marL="3200400" algn="l" defTabSz="914400" rtl="0" eaLnBrk="1" latinLnBrk="0" hangingPunct="1">
                        <a:defRPr kumimoji="0" sz="1800" b="1" kern="1200">
                          <a:solidFill>
                            <a:schemeClr val="lt1"/>
                          </a:solidFill>
                          <a:latin typeface="Calibri"/>
                        </a:defRPr>
                      </a:lvl8pPr>
                      <a:lvl9pPr marL="3657600" algn="l" defTabSz="914400" rtl="0" eaLnBrk="1" latinLnBrk="0" hangingPunct="1">
                        <a:defRPr kumimoji="0" sz="1800" b="1" kern="1200">
                          <a:solidFill>
                            <a:schemeClr val="lt1"/>
                          </a:solidFill>
                          <a:latin typeface="Calibri"/>
                        </a:defRPr>
                      </a:lvl9pPr>
                    </a:lstStyle>
                    <a:p>
                      <a:pPr marL="0" algn="ctr" defTabSz="914400" rtl="0" eaLnBrk="1" latinLnBrk="0" hangingPunct="1"/>
                      <a:r>
                        <a:rPr lang="zh-TW" altLang="en-US" sz="2100" b="1" kern="1200" dirty="0">
                          <a:solidFill>
                            <a:srgbClr val="1302F4"/>
                          </a:solidFill>
                          <a:latin typeface="+mn-lt"/>
                          <a:ea typeface="+mn-ea"/>
                          <a:cs typeface="+mn-cs"/>
                        </a:rPr>
                        <a:t>鑑別度</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0AD47">
                        <a:lumMod val="60000"/>
                        <a:lumOff val="40000"/>
                      </a:srgbClr>
                    </a:solidFill>
                  </a:tcPr>
                </a:tc>
                <a:tc>
                  <a:txBody>
                    <a:bodyPr/>
                    <a:lstStyle>
                      <a:lvl1pPr marL="0" algn="l" defTabSz="914400" rtl="0" eaLnBrk="1" latinLnBrk="0" hangingPunct="1">
                        <a:defRPr kumimoji="0" sz="1800" b="1" kern="1200">
                          <a:solidFill>
                            <a:schemeClr val="lt1"/>
                          </a:solidFill>
                          <a:latin typeface="Calibri"/>
                        </a:defRPr>
                      </a:lvl1pPr>
                      <a:lvl2pPr marL="457200" algn="l" defTabSz="914400" rtl="0" eaLnBrk="1" latinLnBrk="0" hangingPunct="1">
                        <a:defRPr kumimoji="0" sz="1800" b="1" kern="1200">
                          <a:solidFill>
                            <a:schemeClr val="lt1"/>
                          </a:solidFill>
                          <a:latin typeface="Calibri"/>
                        </a:defRPr>
                      </a:lvl2pPr>
                      <a:lvl3pPr marL="914400" algn="l" defTabSz="914400" rtl="0" eaLnBrk="1" latinLnBrk="0" hangingPunct="1">
                        <a:defRPr kumimoji="0" sz="1800" b="1" kern="1200">
                          <a:solidFill>
                            <a:schemeClr val="lt1"/>
                          </a:solidFill>
                          <a:latin typeface="Calibri"/>
                        </a:defRPr>
                      </a:lvl3pPr>
                      <a:lvl4pPr marL="1371600" algn="l" defTabSz="914400" rtl="0" eaLnBrk="1" latinLnBrk="0" hangingPunct="1">
                        <a:defRPr kumimoji="0" sz="1800" b="1" kern="1200">
                          <a:solidFill>
                            <a:schemeClr val="lt1"/>
                          </a:solidFill>
                          <a:latin typeface="Calibri"/>
                        </a:defRPr>
                      </a:lvl4pPr>
                      <a:lvl5pPr marL="1828800" algn="l" defTabSz="914400" rtl="0" eaLnBrk="1" latinLnBrk="0" hangingPunct="1">
                        <a:defRPr kumimoji="0" sz="1800" b="1" kern="1200">
                          <a:solidFill>
                            <a:schemeClr val="lt1"/>
                          </a:solidFill>
                          <a:latin typeface="Calibri"/>
                        </a:defRPr>
                      </a:lvl5pPr>
                      <a:lvl6pPr marL="2286000" algn="l" defTabSz="914400" rtl="0" eaLnBrk="1" latinLnBrk="0" hangingPunct="1">
                        <a:defRPr kumimoji="0" sz="1800" b="1" kern="1200">
                          <a:solidFill>
                            <a:schemeClr val="lt1"/>
                          </a:solidFill>
                          <a:latin typeface="Calibri"/>
                        </a:defRPr>
                      </a:lvl6pPr>
                      <a:lvl7pPr marL="2743200" algn="l" defTabSz="914400" rtl="0" eaLnBrk="1" latinLnBrk="0" hangingPunct="1">
                        <a:defRPr kumimoji="0" sz="1800" b="1" kern="1200">
                          <a:solidFill>
                            <a:schemeClr val="lt1"/>
                          </a:solidFill>
                          <a:latin typeface="Calibri"/>
                        </a:defRPr>
                      </a:lvl7pPr>
                      <a:lvl8pPr marL="3200400" algn="l" defTabSz="914400" rtl="0" eaLnBrk="1" latinLnBrk="0" hangingPunct="1">
                        <a:defRPr kumimoji="0" sz="1800" b="1" kern="1200">
                          <a:solidFill>
                            <a:schemeClr val="lt1"/>
                          </a:solidFill>
                          <a:latin typeface="Calibri"/>
                        </a:defRPr>
                      </a:lvl8pPr>
                      <a:lvl9pPr marL="3657600" algn="l" defTabSz="914400" rtl="0" eaLnBrk="1" latinLnBrk="0" hangingPunct="1">
                        <a:defRPr kumimoji="0" sz="1800" b="1" kern="1200">
                          <a:solidFill>
                            <a:schemeClr val="lt1"/>
                          </a:solidFill>
                          <a:latin typeface="Calibri"/>
                        </a:defRPr>
                      </a:lvl9pPr>
                    </a:lstStyle>
                    <a:p>
                      <a:pPr marL="0" algn="ctr" defTabSz="914400" rtl="0" eaLnBrk="1" latinLnBrk="0" hangingPunct="1"/>
                      <a:r>
                        <a:rPr lang="en-US" altLang="zh-TW" sz="2100" b="1" kern="1200" dirty="0">
                          <a:solidFill>
                            <a:schemeClr val="tx1"/>
                          </a:solidFill>
                          <a:latin typeface="Times New Roman" panose="02020603050405020304" pitchFamily="18" charset="0"/>
                          <a:ea typeface="+mn-ea"/>
                          <a:cs typeface="Times New Roman" panose="02020603050405020304" pitchFamily="18" charset="0"/>
                        </a:rPr>
                        <a:t>0.23</a:t>
                      </a:r>
                      <a:endParaRPr lang="zh-TW" altLang="en-US" sz="2100" b="1"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0"/>
                  </a:ext>
                </a:extLst>
              </a:tr>
            </a:tbl>
          </a:graphicData>
        </a:graphic>
      </p:graphicFrame>
      <p:graphicFrame>
        <p:nvGraphicFramePr>
          <p:cNvPr id="18" name="表格 17">
            <a:extLst>
              <a:ext uri="{FF2B5EF4-FFF2-40B4-BE49-F238E27FC236}">
                <a16:creationId xmlns:a16="http://schemas.microsoft.com/office/drawing/2014/main" id="{B1E27394-C5F8-4BE8-A866-A7D937742BCF}"/>
              </a:ext>
            </a:extLst>
          </p:cNvPr>
          <p:cNvGraphicFramePr>
            <a:graphicFrameLocks noGrp="1"/>
          </p:cNvGraphicFramePr>
          <p:nvPr>
            <p:extLst>
              <p:ext uri="{D42A27DB-BD31-4B8C-83A1-F6EECF244321}">
                <p14:modId xmlns:p14="http://schemas.microsoft.com/office/powerpoint/2010/main" val="940721177"/>
              </p:ext>
            </p:extLst>
          </p:nvPr>
        </p:nvGraphicFramePr>
        <p:xfrm>
          <a:off x="623614" y="376189"/>
          <a:ext cx="8568646" cy="940894"/>
        </p:xfrm>
        <a:graphic>
          <a:graphicData uri="http://schemas.openxmlformats.org/drawingml/2006/table">
            <a:tbl>
              <a:tblPr firstRow="1" firstCol="1" bandRow="1"/>
              <a:tblGrid>
                <a:gridCol w="1416973">
                  <a:extLst>
                    <a:ext uri="{9D8B030D-6E8A-4147-A177-3AD203B41FA5}">
                      <a16:colId xmlns:a16="http://schemas.microsoft.com/office/drawing/2014/main" val="20000"/>
                    </a:ext>
                  </a:extLst>
                </a:gridCol>
                <a:gridCol w="2449200">
                  <a:extLst>
                    <a:ext uri="{9D8B030D-6E8A-4147-A177-3AD203B41FA5}">
                      <a16:colId xmlns:a16="http://schemas.microsoft.com/office/drawing/2014/main" val="20001"/>
                    </a:ext>
                  </a:extLst>
                </a:gridCol>
                <a:gridCol w="2490049">
                  <a:extLst>
                    <a:ext uri="{9D8B030D-6E8A-4147-A177-3AD203B41FA5}">
                      <a16:colId xmlns:a16="http://schemas.microsoft.com/office/drawing/2014/main" val="20002"/>
                    </a:ext>
                  </a:extLst>
                </a:gridCol>
                <a:gridCol w="2212424">
                  <a:extLst>
                    <a:ext uri="{9D8B030D-6E8A-4147-A177-3AD203B41FA5}">
                      <a16:colId xmlns:a16="http://schemas.microsoft.com/office/drawing/2014/main" val="20003"/>
                    </a:ext>
                  </a:extLst>
                </a:gridCol>
              </a:tblGrid>
              <a:tr h="470447">
                <a:tc>
                  <a:txBody>
                    <a:bodyPr/>
                    <a:lstStyle>
                      <a:lvl1pPr marL="0" algn="l" defTabSz="914400" rtl="0" eaLnBrk="1" latinLnBrk="0" hangingPunct="1">
                        <a:defRPr kumimoji="0" sz="1800" b="1" kern="1200">
                          <a:solidFill>
                            <a:schemeClr val="lt1"/>
                          </a:solidFill>
                          <a:latin typeface="Calibri"/>
                        </a:defRPr>
                      </a:lvl1pPr>
                      <a:lvl2pPr marL="457200" algn="l" defTabSz="914400" rtl="0" eaLnBrk="1" latinLnBrk="0" hangingPunct="1">
                        <a:defRPr kumimoji="0" sz="1800" b="1" kern="1200">
                          <a:solidFill>
                            <a:schemeClr val="lt1"/>
                          </a:solidFill>
                          <a:latin typeface="Calibri"/>
                        </a:defRPr>
                      </a:lvl2pPr>
                      <a:lvl3pPr marL="914400" algn="l" defTabSz="914400" rtl="0" eaLnBrk="1" latinLnBrk="0" hangingPunct="1">
                        <a:defRPr kumimoji="0" sz="1800" b="1" kern="1200">
                          <a:solidFill>
                            <a:schemeClr val="lt1"/>
                          </a:solidFill>
                          <a:latin typeface="Calibri"/>
                        </a:defRPr>
                      </a:lvl3pPr>
                      <a:lvl4pPr marL="1371600" algn="l" defTabSz="914400" rtl="0" eaLnBrk="1" latinLnBrk="0" hangingPunct="1">
                        <a:defRPr kumimoji="0" sz="1800" b="1" kern="1200">
                          <a:solidFill>
                            <a:schemeClr val="lt1"/>
                          </a:solidFill>
                          <a:latin typeface="Calibri"/>
                        </a:defRPr>
                      </a:lvl4pPr>
                      <a:lvl5pPr marL="1828800" algn="l" defTabSz="914400" rtl="0" eaLnBrk="1" latinLnBrk="0" hangingPunct="1">
                        <a:defRPr kumimoji="0" sz="1800" b="1" kern="1200">
                          <a:solidFill>
                            <a:schemeClr val="lt1"/>
                          </a:solidFill>
                          <a:latin typeface="Calibri"/>
                        </a:defRPr>
                      </a:lvl5pPr>
                      <a:lvl6pPr marL="2286000" algn="l" defTabSz="914400" rtl="0" eaLnBrk="1" latinLnBrk="0" hangingPunct="1">
                        <a:defRPr kumimoji="0" sz="1800" b="1" kern="1200">
                          <a:solidFill>
                            <a:schemeClr val="lt1"/>
                          </a:solidFill>
                          <a:latin typeface="Calibri"/>
                        </a:defRPr>
                      </a:lvl6pPr>
                      <a:lvl7pPr marL="2743200" algn="l" defTabSz="914400" rtl="0" eaLnBrk="1" latinLnBrk="0" hangingPunct="1">
                        <a:defRPr kumimoji="0" sz="1800" b="1" kern="1200">
                          <a:solidFill>
                            <a:schemeClr val="lt1"/>
                          </a:solidFill>
                          <a:latin typeface="Calibri"/>
                        </a:defRPr>
                      </a:lvl7pPr>
                      <a:lvl8pPr marL="3200400" algn="l" defTabSz="914400" rtl="0" eaLnBrk="1" latinLnBrk="0" hangingPunct="1">
                        <a:defRPr kumimoji="0" sz="1800" b="1" kern="1200">
                          <a:solidFill>
                            <a:schemeClr val="lt1"/>
                          </a:solidFill>
                          <a:latin typeface="Calibri"/>
                        </a:defRPr>
                      </a:lvl8pPr>
                      <a:lvl9pPr marL="3657600" algn="l" defTabSz="914400" rtl="0" eaLnBrk="1" latinLnBrk="0" hangingPunct="1">
                        <a:defRPr kumimoji="0" sz="1800" b="1" kern="1200">
                          <a:solidFill>
                            <a:schemeClr val="lt1"/>
                          </a:solidFill>
                          <a:latin typeface="Calibri"/>
                        </a:defRPr>
                      </a:lvl9pPr>
                    </a:lstStyle>
                    <a:p>
                      <a:pPr algn="ctr">
                        <a:spcAft>
                          <a:spcPts val="0"/>
                        </a:spcAft>
                      </a:pPr>
                      <a:r>
                        <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評量指標</a:t>
                      </a:r>
                    </a:p>
                  </a:txBody>
                  <a:tcPr marL="51435" marR="51435"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tc gridSpan="3">
                  <a:txBody>
                    <a:bodyPr/>
                    <a:lstStyle>
                      <a:lvl1pPr marL="0" algn="l" defTabSz="914400" rtl="0" eaLnBrk="1" latinLnBrk="0" hangingPunct="1">
                        <a:defRPr kumimoji="0" sz="1800" b="1" kern="1200">
                          <a:solidFill>
                            <a:schemeClr val="lt1"/>
                          </a:solidFill>
                          <a:latin typeface="Calibri"/>
                        </a:defRPr>
                      </a:lvl1pPr>
                      <a:lvl2pPr marL="457200" algn="l" defTabSz="914400" rtl="0" eaLnBrk="1" latinLnBrk="0" hangingPunct="1">
                        <a:defRPr kumimoji="0" sz="1800" b="1" kern="1200">
                          <a:solidFill>
                            <a:schemeClr val="lt1"/>
                          </a:solidFill>
                          <a:latin typeface="Calibri"/>
                        </a:defRPr>
                      </a:lvl2pPr>
                      <a:lvl3pPr marL="914400" algn="l" defTabSz="914400" rtl="0" eaLnBrk="1" latinLnBrk="0" hangingPunct="1">
                        <a:defRPr kumimoji="0" sz="1800" b="1" kern="1200">
                          <a:solidFill>
                            <a:schemeClr val="lt1"/>
                          </a:solidFill>
                          <a:latin typeface="Calibri"/>
                        </a:defRPr>
                      </a:lvl3pPr>
                      <a:lvl4pPr marL="1371600" algn="l" defTabSz="914400" rtl="0" eaLnBrk="1" latinLnBrk="0" hangingPunct="1">
                        <a:defRPr kumimoji="0" sz="1800" b="1" kern="1200">
                          <a:solidFill>
                            <a:schemeClr val="lt1"/>
                          </a:solidFill>
                          <a:latin typeface="Calibri"/>
                        </a:defRPr>
                      </a:lvl4pPr>
                      <a:lvl5pPr marL="1828800" algn="l" defTabSz="914400" rtl="0" eaLnBrk="1" latinLnBrk="0" hangingPunct="1">
                        <a:defRPr kumimoji="0" sz="1800" b="1" kern="1200">
                          <a:solidFill>
                            <a:schemeClr val="lt1"/>
                          </a:solidFill>
                          <a:latin typeface="Calibri"/>
                        </a:defRPr>
                      </a:lvl5pPr>
                      <a:lvl6pPr marL="2286000" algn="l" defTabSz="914400" rtl="0" eaLnBrk="1" latinLnBrk="0" hangingPunct="1">
                        <a:defRPr kumimoji="0" sz="1800" b="1" kern="1200">
                          <a:solidFill>
                            <a:schemeClr val="lt1"/>
                          </a:solidFill>
                          <a:latin typeface="Calibri"/>
                        </a:defRPr>
                      </a:lvl6pPr>
                      <a:lvl7pPr marL="2743200" algn="l" defTabSz="914400" rtl="0" eaLnBrk="1" latinLnBrk="0" hangingPunct="1">
                        <a:defRPr kumimoji="0" sz="1800" b="1" kern="1200">
                          <a:solidFill>
                            <a:schemeClr val="lt1"/>
                          </a:solidFill>
                          <a:latin typeface="Calibri"/>
                        </a:defRPr>
                      </a:lvl7pPr>
                      <a:lvl8pPr marL="3200400" algn="l" defTabSz="914400" rtl="0" eaLnBrk="1" latinLnBrk="0" hangingPunct="1">
                        <a:defRPr kumimoji="0" sz="1800" b="1" kern="1200">
                          <a:solidFill>
                            <a:schemeClr val="lt1"/>
                          </a:solidFill>
                          <a:latin typeface="Calibri"/>
                        </a:defRPr>
                      </a:lvl8pPr>
                      <a:lvl9pPr marL="3657600" algn="l" defTabSz="914400" rtl="0" eaLnBrk="1" latinLnBrk="0" hangingPunct="1">
                        <a:defRPr kumimoji="0" sz="1800" b="1" kern="1200">
                          <a:solidFill>
                            <a:schemeClr val="lt1"/>
                          </a:solidFill>
                          <a:latin typeface="Calibri"/>
                        </a:defRPr>
                      </a:lvl9pPr>
                    </a:lstStyle>
                    <a:p>
                      <a:pPr>
                        <a:spcAft>
                          <a:spcPts val="0"/>
                        </a:spcAft>
                      </a:pPr>
                      <a:r>
                        <a:rPr lang="en-US" altLang="zh-TW" sz="1800" b="1" kern="100" dirty="0">
                          <a:solidFill>
                            <a:schemeClr val="tx1"/>
                          </a:solidFill>
                          <a:effectLst/>
                          <a:latin typeface="Times New Roman" panose="02020603050405020304" pitchFamily="18" charset="0"/>
                          <a:ea typeface="+mn-ea"/>
                          <a:cs typeface="Times New Roman" panose="02020603050405020304" pitchFamily="18" charset="0"/>
                        </a:rPr>
                        <a:t>4-n-05 </a:t>
                      </a:r>
                      <a:r>
                        <a:rPr lang="zh-TW" altLang="en-US" sz="18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能做整數四則混合計算</a:t>
                      </a:r>
                      <a:r>
                        <a:rPr lang="en-US" altLang="zh-TW" sz="18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8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兩步驟</a:t>
                      </a:r>
                      <a:r>
                        <a:rPr lang="en-US" altLang="zh-TW" sz="18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1800" b="1" kern="100" dirty="0">
                          <a:solidFill>
                            <a:schemeClr val="tx1"/>
                          </a:solidFill>
                          <a:effectLst/>
                          <a:latin typeface="Times New Roman" panose="02020603050405020304" pitchFamily="18" charset="0"/>
                          <a:ea typeface="+mn-ea"/>
                          <a:cs typeface="Times New Roman" panose="02020603050405020304" pitchFamily="18" charset="0"/>
                        </a:rPr>
                        <a:t> (N-2-07)</a:t>
                      </a:r>
                      <a:r>
                        <a:rPr lang="zh-TW" altLang="en-US" sz="1800" b="1" kern="100" dirty="0">
                          <a:solidFill>
                            <a:schemeClr val="tx1"/>
                          </a:solidFill>
                          <a:effectLst/>
                          <a:latin typeface="Times New Roman" panose="02020603050405020304" pitchFamily="18" charset="0"/>
                          <a:ea typeface="+mn-ea"/>
                          <a:cs typeface="Times New Roman" panose="02020603050405020304" pitchFamily="18" charset="0"/>
                        </a:rPr>
                        <a:t>。</a:t>
                      </a:r>
                      <a:endParaRPr lang="zh-TW" sz="1800" b="1" kern="100" dirty="0">
                        <a:solidFill>
                          <a:schemeClr val="tx1"/>
                        </a:solidFill>
                        <a:effectLst/>
                        <a:latin typeface="Times New Roman" panose="02020603050405020304" pitchFamily="18" charset="0"/>
                        <a:ea typeface="+mn-ea"/>
                        <a:cs typeface="Times New Roman" panose="02020603050405020304" pitchFamily="18" charset="0"/>
                      </a:endParaRPr>
                    </a:p>
                  </a:txBody>
                  <a:tcPr marL="51435" marR="51435"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lumMod val="20000"/>
                        <a:lumOff val="80000"/>
                      </a:srgbClr>
                    </a:solidFill>
                  </a:tcPr>
                </a:tc>
                <a:tc hMerge="1">
                  <a:txBody>
                    <a:bodyPr/>
                    <a:lstStyle/>
                    <a:p>
                      <a:endParaRPr lang="zh-TW" altLang="en-US"/>
                    </a:p>
                  </a:txBody>
                  <a:tcPr/>
                </a:tc>
                <a:tc hMerge="1">
                  <a:txBody>
                    <a:bodyPr/>
                    <a:lstStyle/>
                    <a:p>
                      <a:endParaRPr lang="zh-TW" altLang="en-US" dirty="0"/>
                    </a:p>
                  </a:txBody>
                  <a:tcPr/>
                </a:tc>
                <a:extLst>
                  <a:ext uri="{0D108BD9-81ED-4DB2-BD59-A6C34878D82A}">
                    <a16:rowId xmlns:a16="http://schemas.microsoft.com/office/drawing/2014/main" val="10000"/>
                  </a:ext>
                </a:extLst>
              </a:tr>
              <a:tr h="470447">
                <a:tc>
                  <a:txBody>
                    <a:bodyPr/>
                    <a:lstStyle>
                      <a:lvl1pPr marL="0" algn="l" defTabSz="914400" rtl="0" eaLnBrk="1" latinLnBrk="0" hangingPunct="1">
                        <a:defRPr kumimoji="0" sz="1800" b="1" kern="1200">
                          <a:solidFill>
                            <a:schemeClr val="lt1"/>
                          </a:solidFill>
                          <a:latin typeface="Calibri"/>
                        </a:defRPr>
                      </a:lvl1pPr>
                      <a:lvl2pPr marL="457200" algn="l" defTabSz="914400" rtl="0" eaLnBrk="1" latinLnBrk="0" hangingPunct="1">
                        <a:defRPr kumimoji="0" sz="1800" b="1" kern="1200">
                          <a:solidFill>
                            <a:schemeClr val="lt1"/>
                          </a:solidFill>
                          <a:latin typeface="Calibri"/>
                        </a:defRPr>
                      </a:lvl2pPr>
                      <a:lvl3pPr marL="914400" algn="l" defTabSz="914400" rtl="0" eaLnBrk="1" latinLnBrk="0" hangingPunct="1">
                        <a:defRPr kumimoji="0" sz="1800" b="1" kern="1200">
                          <a:solidFill>
                            <a:schemeClr val="lt1"/>
                          </a:solidFill>
                          <a:latin typeface="Calibri"/>
                        </a:defRPr>
                      </a:lvl3pPr>
                      <a:lvl4pPr marL="1371600" algn="l" defTabSz="914400" rtl="0" eaLnBrk="1" latinLnBrk="0" hangingPunct="1">
                        <a:defRPr kumimoji="0" sz="1800" b="1" kern="1200">
                          <a:solidFill>
                            <a:schemeClr val="lt1"/>
                          </a:solidFill>
                          <a:latin typeface="Calibri"/>
                        </a:defRPr>
                      </a:lvl4pPr>
                      <a:lvl5pPr marL="1828800" algn="l" defTabSz="914400" rtl="0" eaLnBrk="1" latinLnBrk="0" hangingPunct="1">
                        <a:defRPr kumimoji="0" sz="1800" b="1" kern="1200">
                          <a:solidFill>
                            <a:schemeClr val="lt1"/>
                          </a:solidFill>
                          <a:latin typeface="Calibri"/>
                        </a:defRPr>
                      </a:lvl5pPr>
                      <a:lvl6pPr marL="2286000" algn="l" defTabSz="914400" rtl="0" eaLnBrk="1" latinLnBrk="0" hangingPunct="1">
                        <a:defRPr kumimoji="0" sz="1800" b="1" kern="1200">
                          <a:solidFill>
                            <a:schemeClr val="lt1"/>
                          </a:solidFill>
                          <a:latin typeface="Calibri"/>
                        </a:defRPr>
                      </a:lvl6pPr>
                      <a:lvl7pPr marL="2743200" algn="l" defTabSz="914400" rtl="0" eaLnBrk="1" latinLnBrk="0" hangingPunct="1">
                        <a:defRPr kumimoji="0" sz="1800" b="1" kern="1200">
                          <a:solidFill>
                            <a:schemeClr val="lt1"/>
                          </a:solidFill>
                          <a:latin typeface="Calibri"/>
                        </a:defRPr>
                      </a:lvl7pPr>
                      <a:lvl8pPr marL="3200400" algn="l" defTabSz="914400" rtl="0" eaLnBrk="1" latinLnBrk="0" hangingPunct="1">
                        <a:defRPr kumimoji="0" sz="1800" b="1" kern="1200">
                          <a:solidFill>
                            <a:schemeClr val="lt1"/>
                          </a:solidFill>
                          <a:latin typeface="Calibri"/>
                        </a:defRPr>
                      </a:lvl8pPr>
                      <a:lvl9pPr marL="3657600" algn="l" defTabSz="914400" rtl="0" eaLnBrk="1" latinLnBrk="0" hangingPunct="1">
                        <a:defRPr kumimoji="0" sz="1800" b="1" kern="1200">
                          <a:solidFill>
                            <a:schemeClr val="lt1"/>
                          </a:solidFill>
                          <a:latin typeface="Calibri"/>
                        </a:defRPr>
                      </a:lvl9pPr>
                    </a:lstStyle>
                    <a:p>
                      <a:pPr algn="ctr">
                        <a:spcAft>
                          <a:spcPts val="0"/>
                        </a:spcAft>
                      </a:pPr>
                      <a:r>
                        <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知識向度</a:t>
                      </a:r>
                    </a:p>
                  </a:txBody>
                  <a:tcPr marL="51435" marR="51435"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defTabSz="914400" rtl="0" eaLnBrk="1" latinLnBrk="0" hangingPunct="1">
                        <a:defRPr kumimoji="0" sz="1800" kern="1200">
                          <a:solidFill>
                            <a:schemeClr val="dk1"/>
                          </a:solidFill>
                          <a:latin typeface="Calibri"/>
                        </a:defRPr>
                      </a:lvl1pPr>
                      <a:lvl2pPr marL="457200" algn="l" defTabSz="914400" rtl="0" eaLnBrk="1" latinLnBrk="0" hangingPunct="1">
                        <a:defRPr kumimoji="0" sz="1800" kern="1200">
                          <a:solidFill>
                            <a:schemeClr val="dk1"/>
                          </a:solidFill>
                          <a:latin typeface="Calibri"/>
                        </a:defRPr>
                      </a:lvl2pPr>
                      <a:lvl3pPr marL="914400" algn="l" defTabSz="914400" rtl="0" eaLnBrk="1" latinLnBrk="0" hangingPunct="1">
                        <a:defRPr kumimoji="0" sz="1800" kern="1200">
                          <a:solidFill>
                            <a:schemeClr val="dk1"/>
                          </a:solidFill>
                          <a:latin typeface="Calibri"/>
                        </a:defRPr>
                      </a:lvl3pPr>
                      <a:lvl4pPr marL="1371600" algn="l" defTabSz="914400" rtl="0" eaLnBrk="1" latinLnBrk="0" hangingPunct="1">
                        <a:defRPr kumimoji="0" sz="1800" kern="1200">
                          <a:solidFill>
                            <a:schemeClr val="dk1"/>
                          </a:solidFill>
                          <a:latin typeface="Calibri"/>
                        </a:defRPr>
                      </a:lvl4pPr>
                      <a:lvl5pPr marL="1828800" algn="l" defTabSz="914400" rtl="0" eaLnBrk="1" latinLnBrk="0" hangingPunct="1">
                        <a:defRPr kumimoji="0" sz="1800" kern="1200">
                          <a:solidFill>
                            <a:schemeClr val="dk1"/>
                          </a:solidFill>
                          <a:latin typeface="Calibri"/>
                        </a:defRPr>
                      </a:lvl5pPr>
                      <a:lvl6pPr marL="2286000" algn="l" defTabSz="914400" rtl="0" eaLnBrk="1" latinLnBrk="0" hangingPunct="1">
                        <a:defRPr kumimoji="0" sz="1800" kern="1200">
                          <a:solidFill>
                            <a:schemeClr val="dk1"/>
                          </a:solidFill>
                          <a:latin typeface="Calibri"/>
                        </a:defRPr>
                      </a:lvl6pPr>
                      <a:lvl7pPr marL="2743200" algn="l" defTabSz="914400" rtl="0" eaLnBrk="1" latinLnBrk="0" hangingPunct="1">
                        <a:defRPr kumimoji="0" sz="1800" kern="1200">
                          <a:solidFill>
                            <a:schemeClr val="dk1"/>
                          </a:solidFill>
                          <a:latin typeface="Calibri"/>
                        </a:defRPr>
                      </a:lvl7pPr>
                      <a:lvl8pPr marL="3200400" algn="l" defTabSz="914400" rtl="0" eaLnBrk="1" latinLnBrk="0" hangingPunct="1">
                        <a:defRPr kumimoji="0" sz="1800" kern="1200">
                          <a:solidFill>
                            <a:schemeClr val="dk1"/>
                          </a:solidFill>
                          <a:latin typeface="Calibri"/>
                        </a:defRPr>
                      </a:lvl8pPr>
                      <a:lvl9pPr marL="3657600" algn="l" defTabSz="914400" rtl="0" eaLnBrk="1" latinLnBrk="0" hangingPunct="1">
                        <a:defRPr kumimoji="0" sz="1800" kern="1200">
                          <a:solidFill>
                            <a:schemeClr val="dk1"/>
                          </a:solidFill>
                          <a:latin typeface="Calibri"/>
                        </a:defRPr>
                      </a:lvl9pPr>
                    </a:lstStyle>
                    <a:p>
                      <a:pPr algn="ctr">
                        <a:spcAft>
                          <a:spcPts val="0"/>
                        </a:spcAft>
                      </a:pPr>
                      <a:r>
                        <a:rPr lang="zh-TW" altLang="en-US" sz="18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數與計算</a:t>
                      </a:r>
                      <a:endParaRPr lang="zh-TW" sz="18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51435" marR="51435"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kumimoji="0" sz="1800" kern="1200">
                          <a:solidFill>
                            <a:schemeClr val="dk1"/>
                          </a:solidFill>
                          <a:latin typeface="Calibri"/>
                        </a:defRPr>
                      </a:lvl1pPr>
                      <a:lvl2pPr marL="457200" algn="l" defTabSz="914400" rtl="0" eaLnBrk="1" latinLnBrk="0" hangingPunct="1">
                        <a:defRPr kumimoji="0" sz="1800" kern="1200">
                          <a:solidFill>
                            <a:schemeClr val="dk1"/>
                          </a:solidFill>
                          <a:latin typeface="Calibri"/>
                        </a:defRPr>
                      </a:lvl2pPr>
                      <a:lvl3pPr marL="914400" algn="l" defTabSz="914400" rtl="0" eaLnBrk="1" latinLnBrk="0" hangingPunct="1">
                        <a:defRPr kumimoji="0" sz="1800" kern="1200">
                          <a:solidFill>
                            <a:schemeClr val="dk1"/>
                          </a:solidFill>
                          <a:latin typeface="Calibri"/>
                        </a:defRPr>
                      </a:lvl3pPr>
                      <a:lvl4pPr marL="1371600" algn="l" defTabSz="914400" rtl="0" eaLnBrk="1" latinLnBrk="0" hangingPunct="1">
                        <a:defRPr kumimoji="0" sz="1800" kern="1200">
                          <a:solidFill>
                            <a:schemeClr val="dk1"/>
                          </a:solidFill>
                          <a:latin typeface="Calibri"/>
                        </a:defRPr>
                      </a:lvl4pPr>
                      <a:lvl5pPr marL="1828800" algn="l" defTabSz="914400" rtl="0" eaLnBrk="1" latinLnBrk="0" hangingPunct="1">
                        <a:defRPr kumimoji="0" sz="1800" kern="1200">
                          <a:solidFill>
                            <a:schemeClr val="dk1"/>
                          </a:solidFill>
                          <a:latin typeface="Calibri"/>
                        </a:defRPr>
                      </a:lvl5pPr>
                      <a:lvl6pPr marL="2286000" algn="l" defTabSz="914400" rtl="0" eaLnBrk="1" latinLnBrk="0" hangingPunct="1">
                        <a:defRPr kumimoji="0" sz="1800" kern="1200">
                          <a:solidFill>
                            <a:schemeClr val="dk1"/>
                          </a:solidFill>
                          <a:latin typeface="Calibri"/>
                        </a:defRPr>
                      </a:lvl6pPr>
                      <a:lvl7pPr marL="2743200" algn="l" defTabSz="914400" rtl="0" eaLnBrk="1" latinLnBrk="0" hangingPunct="1">
                        <a:defRPr kumimoji="0" sz="1800" kern="1200">
                          <a:solidFill>
                            <a:schemeClr val="dk1"/>
                          </a:solidFill>
                          <a:latin typeface="Calibri"/>
                        </a:defRPr>
                      </a:lvl7pPr>
                      <a:lvl8pPr marL="3200400" algn="l" defTabSz="914400" rtl="0" eaLnBrk="1" latinLnBrk="0" hangingPunct="1">
                        <a:defRPr kumimoji="0" sz="1800" kern="1200">
                          <a:solidFill>
                            <a:schemeClr val="dk1"/>
                          </a:solidFill>
                          <a:latin typeface="Calibri"/>
                        </a:defRPr>
                      </a:lvl8pPr>
                      <a:lvl9pPr marL="3657600" algn="l" defTabSz="914400" rtl="0" eaLnBrk="1" latinLnBrk="0" hangingPunct="1">
                        <a:defRPr kumimoji="0" sz="1800" kern="1200">
                          <a:solidFill>
                            <a:schemeClr val="dk1"/>
                          </a:solidFill>
                          <a:latin typeface="Calibri"/>
                        </a:defRPr>
                      </a:lvl9pPr>
                    </a:lstStyle>
                    <a:p>
                      <a:pPr algn="ctr">
                        <a:spcAft>
                          <a:spcPts val="0"/>
                        </a:spcAft>
                      </a:pPr>
                      <a:r>
                        <a:rPr lang="zh-TW" sz="18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認知向度</a:t>
                      </a:r>
                    </a:p>
                  </a:txBody>
                  <a:tcPr marL="51435" marR="51435"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defTabSz="914400" rtl="0" eaLnBrk="1" latinLnBrk="0" hangingPunct="1">
                        <a:defRPr kumimoji="0" sz="1800" kern="1200">
                          <a:solidFill>
                            <a:schemeClr val="dk1"/>
                          </a:solidFill>
                          <a:latin typeface="Calibri"/>
                        </a:defRPr>
                      </a:lvl1pPr>
                      <a:lvl2pPr marL="457200" algn="l" defTabSz="914400" rtl="0" eaLnBrk="1" latinLnBrk="0" hangingPunct="1">
                        <a:defRPr kumimoji="0" sz="1800" kern="1200">
                          <a:solidFill>
                            <a:schemeClr val="dk1"/>
                          </a:solidFill>
                          <a:latin typeface="Calibri"/>
                        </a:defRPr>
                      </a:lvl2pPr>
                      <a:lvl3pPr marL="914400" algn="l" defTabSz="914400" rtl="0" eaLnBrk="1" latinLnBrk="0" hangingPunct="1">
                        <a:defRPr kumimoji="0" sz="1800" kern="1200">
                          <a:solidFill>
                            <a:schemeClr val="dk1"/>
                          </a:solidFill>
                          <a:latin typeface="Calibri"/>
                        </a:defRPr>
                      </a:lvl3pPr>
                      <a:lvl4pPr marL="1371600" algn="l" defTabSz="914400" rtl="0" eaLnBrk="1" latinLnBrk="0" hangingPunct="1">
                        <a:defRPr kumimoji="0" sz="1800" kern="1200">
                          <a:solidFill>
                            <a:schemeClr val="dk1"/>
                          </a:solidFill>
                          <a:latin typeface="Calibri"/>
                        </a:defRPr>
                      </a:lvl4pPr>
                      <a:lvl5pPr marL="1828800" algn="l" defTabSz="914400" rtl="0" eaLnBrk="1" latinLnBrk="0" hangingPunct="1">
                        <a:defRPr kumimoji="0" sz="1800" kern="1200">
                          <a:solidFill>
                            <a:schemeClr val="dk1"/>
                          </a:solidFill>
                          <a:latin typeface="Calibri"/>
                        </a:defRPr>
                      </a:lvl5pPr>
                      <a:lvl6pPr marL="2286000" algn="l" defTabSz="914400" rtl="0" eaLnBrk="1" latinLnBrk="0" hangingPunct="1">
                        <a:defRPr kumimoji="0" sz="1800" kern="1200">
                          <a:solidFill>
                            <a:schemeClr val="dk1"/>
                          </a:solidFill>
                          <a:latin typeface="Calibri"/>
                        </a:defRPr>
                      </a:lvl6pPr>
                      <a:lvl7pPr marL="2743200" algn="l" defTabSz="914400" rtl="0" eaLnBrk="1" latinLnBrk="0" hangingPunct="1">
                        <a:defRPr kumimoji="0" sz="1800" kern="1200">
                          <a:solidFill>
                            <a:schemeClr val="dk1"/>
                          </a:solidFill>
                          <a:latin typeface="Calibri"/>
                        </a:defRPr>
                      </a:lvl7pPr>
                      <a:lvl8pPr marL="3200400" algn="l" defTabSz="914400" rtl="0" eaLnBrk="1" latinLnBrk="0" hangingPunct="1">
                        <a:defRPr kumimoji="0" sz="1800" kern="1200">
                          <a:solidFill>
                            <a:schemeClr val="dk1"/>
                          </a:solidFill>
                          <a:latin typeface="Calibri"/>
                        </a:defRPr>
                      </a:lvl8pPr>
                      <a:lvl9pPr marL="3657600" algn="l" defTabSz="914400" rtl="0" eaLnBrk="1" latinLnBrk="0" hangingPunct="1">
                        <a:defRPr kumimoji="0" sz="1800" kern="1200">
                          <a:solidFill>
                            <a:schemeClr val="dk1"/>
                          </a:solidFill>
                          <a:latin typeface="Calibri"/>
                        </a:defRPr>
                      </a:lvl9pPr>
                    </a:lstStyle>
                    <a:p>
                      <a:pPr algn="ctr">
                        <a:spcAft>
                          <a:spcPts val="0"/>
                        </a:spcAft>
                      </a:pPr>
                      <a:r>
                        <a:rPr lang="zh-TW" altLang="en-US" sz="18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解題思考</a:t>
                      </a:r>
                      <a:endParaRPr lang="en-US" altLang="zh-TW" sz="18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51435" marR="51435"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001"/>
                  </a:ext>
                </a:extLst>
              </a:tr>
            </a:tbl>
          </a:graphicData>
        </a:graphic>
      </p:graphicFrame>
      <p:sp>
        <p:nvSpPr>
          <p:cNvPr id="4" name="圖說文字: 直線加上框線和強調線 3">
            <a:extLst>
              <a:ext uri="{FF2B5EF4-FFF2-40B4-BE49-F238E27FC236}">
                <a16:creationId xmlns:a16="http://schemas.microsoft.com/office/drawing/2014/main" id="{DE0BAAD2-EC73-4FF3-AC70-D4582C72DEF2}"/>
              </a:ext>
            </a:extLst>
          </p:cNvPr>
          <p:cNvSpPr/>
          <p:nvPr/>
        </p:nvSpPr>
        <p:spPr>
          <a:xfrm>
            <a:off x="9515652" y="210886"/>
            <a:ext cx="2052734" cy="541175"/>
          </a:xfrm>
          <a:prstGeom prst="accentBorderCallout1">
            <a:avLst>
              <a:gd name="adj1" fmla="val 54957"/>
              <a:gd name="adj2" fmla="val -3788"/>
              <a:gd name="adj3" fmla="val 71120"/>
              <a:gd name="adj4" fmla="val -13333"/>
            </a:avLst>
          </a:prstGeom>
          <a:solidFill>
            <a:schemeClr val="accent4">
              <a:lumMod val="20000"/>
              <a:lumOff val="80000"/>
            </a:schemeClr>
          </a:solid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a:solidFill>
                  <a:srgbClr val="C00000"/>
                </a:solidFill>
                <a:latin typeface="標楷體" panose="03000509000000000000" pitchFamily="65" charset="-120"/>
                <a:ea typeface="標楷體" panose="03000509000000000000" pitchFamily="65" charset="-120"/>
              </a:rPr>
              <a:t>評量目標</a:t>
            </a:r>
          </a:p>
        </p:txBody>
      </p:sp>
      <p:grpSp>
        <p:nvGrpSpPr>
          <p:cNvPr id="16" name="群組 15">
            <a:extLst>
              <a:ext uri="{FF2B5EF4-FFF2-40B4-BE49-F238E27FC236}">
                <a16:creationId xmlns:a16="http://schemas.microsoft.com/office/drawing/2014/main" id="{18903B55-1A41-4C45-85DA-36D42F0964EF}"/>
              </a:ext>
            </a:extLst>
          </p:cNvPr>
          <p:cNvGrpSpPr/>
          <p:nvPr/>
        </p:nvGrpSpPr>
        <p:grpSpPr>
          <a:xfrm>
            <a:off x="9345110" y="3282931"/>
            <a:ext cx="2243797" cy="1063207"/>
            <a:chOff x="9440642" y="4944727"/>
            <a:chExt cx="2243797" cy="1063207"/>
          </a:xfrm>
        </p:grpSpPr>
        <p:sp>
          <p:nvSpPr>
            <p:cNvPr id="5" name="橢圓 4">
              <a:extLst>
                <a:ext uri="{FF2B5EF4-FFF2-40B4-BE49-F238E27FC236}">
                  <a16:creationId xmlns:a16="http://schemas.microsoft.com/office/drawing/2014/main" id="{CF93EE64-1215-4536-89EF-26B69917BD28}"/>
                </a:ext>
              </a:extLst>
            </p:cNvPr>
            <p:cNvSpPr/>
            <p:nvPr/>
          </p:nvSpPr>
          <p:spPr>
            <a:xfrm>
              <a:off x="10692262" y="4944727"/>
              <a:ext cx="923731" cy="388620"/>
            </a:xfrm>
            <a:prstGeom prst="ellipse">
              <a:avLst/>
            </a:prstGeom>
            <a:noFill/>
            <a:ln w="19050">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2" name="橢圓 11">
              <a:extLst>
                <a:ext uri="{FF2B5EF4-FFF2-40B4-BE49-F238E27FC236}">
                  <a16:creationId xmlns:a16="http://schemas.microsoft.com/office/drawing/2014/main" id="{9C1351C2-8E61-4893-9EC5-1D7154EA1F06}"/>
                </a:ext>
              </a:extLst>
            </p:cNvPr>
            <p:cNvSpPr/>
            <p:nvPr/>
          </p:nvSpPr>
          <p:spPr>
            <a:xfrm>
              <a:off x="9593690" y="4944727"/>
              <a:ext cx="923731" cy="388620"/>
            </a:xfrm>
            <a:prstGeom prst="ellipse">
              <a:avLst/>
            </a:prstGeom>
            <a:noFill/>
            <a:ln w="19050">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6" name="矩形 5">
              <a:extLst>
                <a:ext uri="{FF2B5EF4-FFF2-40B4-BE49-F238E27FC236}">
                  <a16:creationId xmlns:a16="http://schemas.microsoft.com/office/drawing/2014/main" id="{F1BE84C1-5981-4957-A2B8-FEFDE84EBEEA}"/>
                </a:ext>
              </a:extLst>
            </p:cNvPr>
            <p:cNvSpPr/>
            <p:nvPr/>
          </p:nvSpPr>
          <p:spPr>
            <a:xfrm>
              <a:off x="9440642" y="5619314"/>
              <a:ext cx="2243797" cy="388620"/>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grpSp>
      <p:sp>
        <p:nvSpPr>
          <p:cNvPr id="14" name="矩形 13">
            <a:extLst>
              <a:ext uri="{FF2B5EF4-FFF2-40B4-BE49-F238E27FC236}">
                <a16:creationId xmlns:a16="http://schemas.microsoft.com/office/drawing/2014/main" id="{369E6173-7C25-4704-B706-9AE9C9B1BD42}"/>
              </a:ext>
            </a:extLst>
          </p:cNvPr>
          <p:cNvSpPr/>
          <p:nvPr/>
        </p:nvSpPr>
        <p:spPr>
          <a:xfrm>
            <a:off x="4525348" y="853359"/>
            <a:ext cx="4666914" cy="463724"/>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矩形 14">
            <a:extLst>
              <a:ext uri="{FF2B5EF4-FFF2-40B4-BE49-F238E27FC236}">
                <a16:creationId xmlns:a16="http://schemas.microsoft.com/office/drawing/2014/main" id="{05018BA4-4CE7-4A6C-91B9-9D477688A1E3}"/>
              </a:ext>
            </a:extLst>
          </p:cNvPr>
          <p:cNvSpPr/>
          <p:nvPr/>
        </p:nvSpPr>
        <p:spPr>
          <a:xfrm>
            <a:off x="2046515" y="363441"/>
            <a:ext cx="7145745" cy="463724"/>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圖說文字: 直線加上框線和強調線 12">
            <a:extLst>
              <a:ext uri="{FF2B5EF4-FFF2-40B4-BE49-F238E27FC236}">
                <a16:creationId xmlns:a16="http://schemas.microsoft.com/office/drawing/2014/main" id="{12E5248E-8129-41E8-AA5B-773BB18C1125}"/>
              </a:ext>
            </a:extLst>
          </p:cNvPr>
          <p:cNvSpPr/>
          <p:nvPr/>
        </p:nvSpPr>
        <p:spPr>
          <a:xfrm>
            <a:off x="9431946" y="4569658"/>
            <a:ext cx="2156961" cy="656779"/>
          </a:xfrm>
          <a:prstGeom prst="accentBorderCallout1">
            <a:avLst>
              <a:gd name="adj1" fmla="val 24433"/>
              <a:gd name="adj2" fmla="val 105435"/>
              <a:gd name="adj3" fmla="val -35248"/>
              <a:gd name="adj4" fmla="val 86683"/>
            </a:avLst>
          </a:prstGeom>
          <a:solidFill>
            <a:schemeClr val="accent4">
              <a:lumMod val="20000"/>
              <a:lumOff val="80000"/>
            </a:schemeClr>
          </a:solid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altLang="zh-TW" kern="0" dirty="0">
                <a:solidFill>
                  <a:prstClr val="black"/>
                </a:solidFill>
                <a:latin typeface="標楷體" panose="03000509000000000000" pitchFamily="65" charset="-120"/>
                <a:ea typeface="標楷體" panose="03000509000000000000" pitchFamily="65" charset="-120"/>
              </a:rPr>
              <a:t>0.20</a:t>
            </a:r>
            <a:r>
              <a:rPr lang="zh-TW" altLang="en-US" kern="0" dirty="0">
                <a:solidFill>
                  <a:prstClr val="black"/>
                </a:solidFill>
                <a:latin typeface="標楷體" panose="03000509000000000000" pitchFamily="65" charset="-120"/>
                <a:ea typeface="標楷體" panose="03000509000000000000" pitchFamily="65" charset="-120"/>
              </a:rPr>
              <a:t>～</a:t>
            </a:r>
            <a:r>
              <a:rPr lang="en-US" altLang="zh-TW" kern="0" dirty="0">
                <a:solidFill>
                  <a:prstClr val="black"/>
                </a:solidFill>
                <a:latin typeface="標楷體" panose="03000509000000000000" pitchFamily="65" charset="-120"/>
                <a:ea typeface="標楷體" panose="03000509000000000000" pitchFamily="65" charset="-120"/>
              </a:rPr>
              <a:t>0.29</a:t>
            </a:r>
            <a:r>
              <a:rPr lang="zh-TW" altLang="en-US" kern="0" dirty="0">
                <a:solidFill>
                  <a:prstClr val="black"/>
                </a:solidFill>
                <a:latin typeface="標楷體" panose="03000509000000000000" pitchFamily="65" charset="-120"/>
                <a:ea typeface="標楷體" panose="03000509000000000000" pitchFamily="65" charset="-120"/>
              </a:rPr>
              <a:t>：尚可，但通常需要修改</a:t>
            </a:r>
            <a:endParaRPr lang="zh-TW" altLang="en-US" kern="0" dirty="0">
              <a:solidFill>
                <a:sysClr val="windowText" lastClr="000000"/>
              </a:solidFill>
              <a:latin typeface="標楷體" panose="03000509000000000000" pitchFamily="65" charset="-120"/>
              <a:ea typeface="標楷體" panose="03000509000000000000" pitchFamily="65" charset="-120"/>
            </a:endParaRPr>
          </a:p>
        </p:txBody>
      </p:sp>
      <p:sp>
        <p:nvSpPr>
          <p:cNvPr id="19" name="矩形 18">
            <a:extLst>
              <a:ext uri="{FF2B5EF4-FFF2-40B4-BE49-F238E27FC236}">
                <a16:creationId xmlns:a16="http://schemas.microsoft.com/office/drawing/2014/main" id="{45F8B39F-A78C-4212-8952-34E478BCE62D}"/>
              </a:ext>
            </a:extLst>
          </p:cNvPr>
          <p:cNvSpPr/>
          <p:nvPr/>
        </p:nvSpPr>
        <p:spPr>
          <a:xfrm>
            <a:off x="6871326" y="3965082"/>
            <a:ext cx="2243797" cy="388620"/>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026" name="Picture 2" descr="影音／放超開！什麼東西讓林逸欣嚇成這樣哩？ | Fanily 粉絲玩樂">
            <a:extLst>
              <a:ext uri="{FF2B5EF4-FFF2-40B4-BE49-F238E27FC236}">
                <a16:creationId xmlns:a16="http://schemas.microsoft.com/office/drawing/2014/main" id="{C517D36F-6819-429D-AD6C-66621AFB61B1}"/>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93224" y="4283087"/>
            <a:ext cx="959209" cy="1007438"/>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a:extLst>
              <a:ext uri="{FF2B5EF4-FFF2-40B4-BE49-F238E27FC236}">
                <a16:creationId xmlns:a16="http://schemas.microsoft.com/office/drawing/2014/main" id="{15B7FB98-2647-4758-A6EA-7723C2D942C5}"/>
              </a:ext>
            </a:extLst>
          </p:cNvPr>
          <p:cNvSpPr/>
          <p:nvPr/>
        </p:nvSpPr>
        <p:spPr>
          <a:xfrm>
            <a:off x="6757856" y="2736233"/>
            <a:ext cx="4858137" cy="256949"/>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矩形 19">
            <a:extLst>
              <a:ext uri="{FF2B5EF4-FFF2-40B4-BE49-F238E27FC236}">
                <a16:creationId xmlns:a16="http://schemas.microsoft.com/office/drawing/2014/main" id="{239E3384-418D-4B3E-AD7F-08045AFDF05F}"/>
              </a:ext>
            </a:extLst>
          </p:cNvPr>
          <p:cNvSpPr/>
          <p:nvPr/>
        </p:nvSpPr>
        <p:spPr>
          <a:xfrm>
            <a:off x="655259" y="1616353"/>
            <a:ext cx="6463300" cy="4119076"/>
          </a:xfrm>
          <a:prstGeom prst="rect">
            <a:avLst/>
          </a:prstGeom>
        </p:spPr>
        <p:txBody>
          <a:bodyPr wrap="square">
            <a:spAutoFit/>
          </a:bodyPr>
          <a:lstStyle/>
          <a:p>
            <a:pPr defTabSz="342900">
              <a:lnSpc>
                <a:spcPts val="1950"/>
              </a:lnSpc>
              <a:defRPr/>
            </a:pPr>
            <a:r>
              <a:rPr lang="en-US"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4. </a:t>
            </a:r>
            <a:r>
              <a:rPr lang="zh-TW" altLang="en-US"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好吃披薩店把每一個披薩都平分成</a:t>
            </a:r>
            <a:r>
              <a:rPr lang="en-US"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6</a:t>
            </a:r>
            <a:r>
              <a:rPr lang="zh-TW" altLang="en-US"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片，每種口味的披薩價錢都一樣，且每種飲料的價錢都一樣。</a:t>
            </a:r>
            <a:endParaRPr lang="en-US"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defTabSz="342900">
              <a:lnSpc>
                <a:spcPts val="1950"/>
              </a:lnSpc>
              <a:defRPr/>
            </a:pPr>
            <a:endParaRPr lang="zh-TW" altLang="zh-TW" kern="100" dirty="0">
              <a:solidFill>
                <a:prstClr val="black"/>
              </a:solidFill>
              <a:cs typeface="Times New Roman" panose="02020603050405020304" pitchFamily="18" charset="0"/>
            </a:endParaRPr>
          </a:p>
          <a:p>
            <a:pPr marL="114300" indent="114300" defTabSz="342900">
              <a:lnSpc>
                <a:spcPct val="150000"/>
              </a:lnSpc>
              <a:defRPr/>
            </a:pP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披薩店的價目表： </a:t>
            </a:r>
            <a:endParaRPr lang="zh-TW" altLang="zh-TW" sz="1500"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indent="114300" defTabSz="342900">
              <a:lnSpc>
                <a:spcPct val="150000"/>
              </a:lnSpc>
              <a:defRPr/>
            </a:pP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60</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元，一個披薩（</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330</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zh-TW" altLang="zh-TW" sz="1500"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indent="114300" defTabSz="342900">
              <a:lnSpc>
                <a:spcPct val="150000"/>
              </a:lnSpc>
              <a:defRPr/>
            </a:pP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45</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元，買</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210</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zh-TW" altLang="zh-TW" sz="1500"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indent="114300" defTabSz="342900">
              <a:lnSpc>
                <a:spcPct val="150000"/>
              </a:lnSpc>
              <a:defRPr/>
            </a:pP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套餐：</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99</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zh-TW" altLang="zh-TW" sz="1500"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indent="114300" defTabSz="342900">
              <a:lnSpc>
                <a:spcPct val="150000"/>
              </a:lnSpc>
              <a:defRPr/>
            </a:pP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B</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套餐：</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149</a:t>
            </a:r>
            <a:r>
              <a:rPr lang="zh-TW"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en-US" altLang="zh-TW" sz="1500"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indent="114300" defTabSz="342900">
              <a:lnSpc>
                <a:spcPct val="150000"/>
              </a:lnSpc>
              <a:defRPr/>
            </a:pPr>
            <a:r>
              <a:rPr lang="en-US" altLang="zh-TW" sz="1500" b="1" dirty="0">
                <a:solidFill>
                  <a:srgbClr val="000000"/>
                </a:solidFill>
                <a:latin typeface="微軟正黑體" panose="020B0604030504040204" pitchFamily="34" charset="-120"/>
                <a:ea typeface="微軟正黑體" panose="020B0604030504040204" pitchFamily="34" charset="-120"/>
              </a:rPr>
              <a:t>C</a:t>
            </a:r>
            <a:r>
              <a:rPr lang="zh-TW" altLang="zh-TW" sz="1500"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套餐：</a:t>
            </a:r>
            <a:r>
              <a:rPr lang="en-US" altLang="zh-TW" sz="1500" b="1" dirty="0">
                <a:solidFill>
                  <a:srgbClr val="000000"/>
                </a:solidFill>
                <a:latin typeface="微軟正黑體" panose="020B0604030504040204" pitchFamily="34" charset="-120"/>
                <a:ea typeface="微軟正黑體" panose="020B0604030504040204" pitchFamily="34" charset="-120"/>
              </a:rPr>
              <a:t>2</a:t>
            </a:r>
            <a:r>
              <a:rPr lang="zh-TW" altLang="zh-TW" sz="1500"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sz="1500" b="1" dirty="0">
                <a:solidFill>
                  <a:srgbClr val="000000"/>
                </a:solidFill>
                <a:latin typeface="微軟正黑體" panose="020B0604030504040204" pitchFamily="34" charset="-120"/>
                <a:ea typeface="微軟正黑體" panose="020B0604030504040204" pitchFamily="34" charset="-120"/>
              </a:rPr>
              <a:t>+3</a:t>
            </a:r>
            <a:r>
              <a:rPr lang="zh-TW" altLang="zh-TW" sz="1500"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sz="1500" b="1" dirty="0">
                <a:solidFill>
                  <a:srgbClr val="000000"/>
                </a:solidFill>
                <a:latin typeface="微軟正黑體" panose="020B0604030504040204" pitchFamily="34" charset="-120"/>
                <a:ea typeface="微軟正黑體" panose="020B0604030504040204" pitchFamily="34" charset="-120"/>
              </a:rPr>
              <a:t>229</a:t>
            </a:r>
            <a:r>
              <a:rPr lang="zh-TW" altLang="zh-TW" sz="1500"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en-US" altLang="zh-TW" sz="1500"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defTabSz="342900">
              <a:lnSpc>
                <a:spcPts val="2000"/>
              </a:lnSpc>
              <a:spcBef>
                <a:spcPts val="600"/>
              </a:spcBef>
              <a:defRPr/>
            </a:pPr>
            <a:r>
              <a:rPr lang="zh-TW" altLang="zh-TW" sz="2000" u="sng"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小廷</a:t>
            </a:r>
            <a:r>
              <a:rPr lang="zh-TW"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和</a:t>
            </a:r>
            <a:r>
              <a:rPr lang="en-US"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5</a:t>
            </a:r>
            <a:r>
              <a:rPr lang="zh-TW"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位同學一起去買午餐，每人都要有</a:t>
            </a:r>
            <a:r>
              <a:rPr lang="en-US"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1</a:t>
            </a:r>
            <a:r>
              <a:rPr lang="zh-TW"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片披薩和</a:t>
            </a:r>
            <a:r>
              <a:rPr lang="en-US"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1</a:t>
            </a:r>
            <a:r>
              <a:rPr lang="zh-TW"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杯飲料，下列哪一種買法最划算？</a:t>
            </a:r>
            <a:endParaRPr lang="en-US" altLang="zh-TW" sz="20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defTabSz="342900">
              <a:lnSpc>
                <a:spcPts val="2000"/>
              </a:lnSpc>
              <a:spcBef>
                <a:spcPts val="600"/>
              </a:spcBef>
              <a:defRPr/>
            </a:pPr>
            <a:r>
              <a:rPr lang="zh-TW" altLang="zh-TW" sz="2000" kern="100" dirty="0">
                <a:solidFill>
                  <a:prstClr val="black"/>
                </a:solidFill>
                <a:latin typeface="Times New Roman" panose="02020603050405020304" pitchFamily="18" charset="0"/>
                <a:cs typeface="新細明體" panose="02020500000000000000" pitchFamily="18" charset="-120"/>
              </a:rPr>
              <a:t>①</a:t>
            </a:r>
            <a:r>
              <a:rPr lang="zh-TW" altLang="zh-TW" sz="2000" kern="100" dirty="0">
                <a:solidFill>
                  <a:prstClr val="black"/>
                </a:solidFill>
                <a:latin typeface="Times New Roman" panose="02020603050405020304" pitchFamily="18" charset="0"/>
                <a:ea typeface="標楷體" panose="03000509000000000000" pitchFamily="65" charset="-120"/>
              </a:rPr>
              <a:t> 買</a:t>
            </a:r>
            <a:r>
              <a:rPr lang="en-US" altLang="zh-TW" sz="2000" kern="100" dirty="0">
                <a:solidFill>
                  <a:prstClr val="black"/>
                </a:solidFill>
                <a:latin typeface="Times New Roman" panose="02020603050405020304" pitchFamily="18" charset="0"/>
                <a:ea typeface="標楷體" panose="03000509000000000000" pitchFamily="65" charset="-120"/>
              </a:rPr>
              <a:t>6</a:t>
            </a:r>
            <a:r>
              <a:rPr lang="zh-TW" altLang="zh-TW" sz="2000" kern="100" dirty="0">
                <a:solidFill>
                  <a:prstClr val="black"/>
                </a:solidFill>
                <a:latin typeface="Times New Roman" panose="02020603050405020304" pitchFamily="18" charset="0"/>
                <a:ea typeface="標楷體" panose="03000509000000000000" pitchFamily="65" charset="-120"/>
              </a:rPr>
              <a:t>組</a:t>
            </a:r>
            <a:r>
              <a:rPr lang="en-US" altLang="zh-TW" sz="2000" kern="100" dirty="0">
                <a:solidFill>
                  <a:prstClr val="black"/>
                </a:solidFill>
                <a:latin typeface="Times New Roman" panose="02020603050405020304" pitchFamily="18" charset="0"/>
                <a:ea typeface="標楷體" panose="03000509000000000000" pitchFamily="65" charset="-120"/>
              </a:rPr>
              <a:t>A</a:t>
            </a:r>
            <a:r>
              <a:rPr lang="zh-TW" altLang="zh-TW" sz="2000" kern="100" dirty="0">
                <a:solidFill>
                  <a:prstClr val="black"/>
                </a:solidFill>
                <a:latin typeface="Times New Roman" panose="02020603050405020304" pitchFamily="18" charset="0"/>
                <a:ea typeface="標楷體" panose="03000509000000000000" pitchFamily="65" charset="-120"/>
              </a:rPr>
              <a:t>套餐。</a:t>
            </a:r>
            <a:r>
              <a:rPr lang="en-US" altLang="zh-TW" sz="2000" kern="100" dirty="0">
                <a:solidFill>
                  <a:prstClr val="black"/>
                </a:solidFill>
                <a:latin typeface="Times New Roman" panose="02020603050405020304" pitchFamily="18" charset="0"/>
                <a:ea typeface="標楷體" panose="03000509000000000000" pitchFamily="65" charset="-120"/>
              </a:rPr>
              <a:t>                      </a:t>
            </a:r>
            <a:r>
              <a:rPr lang="zh-TW" altLang="zh-TW" sz="2000" kern="100" dirty="0">
                <a:solidFill>
                  <a:prstClr val="black"/>
                </a:solidFill>
                <a:latin typeface="Times New Roman" panose="02020603050405020304" pitchFamily="18" charset="0"/>
                <a:cs typeface="新細明體" panose="02020500000000000000" pitchFamily="18" charset="-120"/>
              </a:rPr>
              <a:t>②</a:t>
            </a:r>
            <a:r>
              <a:rPr lang="zh-TW" altLang="zh-TW" sz="2000" kern="100" dirty="0">
                <a:solidFill>
                  <a:prstClr val="black"/>
                </a:solidFill>
                <a:latin typeface="Times New Roman" panose="02020603050405020304" pitchFamily="18" charset="0"/>
                <a:ea typeface="標楷體" panose="03000509000000000000" pitchFamily="65" charset="-120"/>
              </a:rPr>
              <a:t> 買</a:t>
            </a:r>
            <a:r>
              <a:rPr lang="en-US" altLang="zh-TW" sz="2000" kern="100" dirty="0">
                <a:solidFill>
                  <a:prstClr val="black"/>
                </a:solidFill>
                <a:latin typeface="Times New Roman" panose="02020603050405020304" pitchFamily="18" charset="0"/>
                <a:ea typeface="標楷體" panose="03000509000000000000" pitchFamily="65" charset="-120"/>
              </a:rPr>
              <a:t>3</a:t>
            </a:r>
            <a:r>
              <a:rPr lang="zh-TW" altLang="zh-TW" sz="2000" kern="100" dirty="0">
                <a:solidFill>
                  <a:prstClr val="black"/>
                </a:solidFill>
                <a:latin typeface="Times New Roman" panose="02020603050405020304" pitchFamily="18" charset="0"/>
                <a:ea typeface="標楷體" panose="03000509000000000000" pitchFamily="65" charset="-120"/>
              </a:rPr>
              <a:t>組</a:t>
            </a:r>
            <a:r>
              <a:rPr lang="en-US" altLang="zh-TW" sz="2000" kern="100" dirty="0">
                <a:solidFill>
                  <a:prstClr val="black"/>
                </a:solidFill>
                <a:latin typeface="Times New Roman" panose="02020603050405020304" pitchFamily="18" charset="0"/>
                <a:ea typeface="標楷體" panose="03000509000000000000" pitchFamily="65" charset="-120"/>
              </a:rPr>
              <a:t>B</a:t>
            </a:r>
            <a:r>
              <a:rPr lang="zh-TW" altLang="zh-TW" sz="2000" kern="100" dirty="0">
                <a:solidFill>
                  <a:prstClr val="black"/>
                </a:solidFill>
                <a:latin typeface="Times New Roman" panose="02020603050405020304" pitchFamily="18" charset="0"/>
                <a:ea typeface="標楷體" panose="03000509000000000000" pitchFamily="65" charset="-120"/>
              </a:rPr>
              <a:t>套餐和</a:t>
            </a:r>
            <a:r>
              <a:rPr lang="en-US" altLang="zh-TW" sz="2000" kern="100" dirty="0">
                <a:solidFill>
                  <a:prstClr val="black"/>
                </a:solidFill>
                <a:latin typeface="Times New Roman" panose="02020603050405020304" pitchFamily="18" charset="0"/>
                <a:ea typeface="標楷體" panose="03000509000000000000" pitchFamily="65" charset="-120"/>
              </a:rPr>
              <a:t>3</a:t>
            </a:r>
            <a:r>
              <a:rPr lang="zh-TW" altLang="zh-TW" sz="2000" kern="100" dirty="0">
                <a:solidFill>
                  <a:prstClr val="black"/>
                </a:solidFill>
                <a:latin typeface="Times New Roman" panose="02020603050405020304" pitchFamily="18" charset="0"/>
                <a:ea typeface="標楷體" panose="03000509000000000000" pitchFamily="65" charset="-120"/>
              </a:rPr>
              <a:t>杯飲料。</a:t>
            </a:r>
            <a:br>
              <a:rPr lang="en-US" altLang="zh-TW" sz="2000" kern="100" dirty="0">
                <a:solidFill>
                  <a:prstClr val="black"/>
                </a:solidFill>
                <a:latin typeface="Times New Roman" panose="02020603050405020304" pitchFamily="18" charset="0"/>
                <a:ea typeface="標楷體" panose="03000509000000000000" pitchFamily="65" charset="-120"/>
              </a:rPr>
            </a:br>
            <a:r>
              <a:rPr lang="zh-TW" altLang="zh-TW" sz="2000" kern="100" dirty="0">
                <a:solidFill>
                  <a:prstClr val="black"/>
                </a:solidFill>
                <a:latin typeface="Times New Roman" panose="02020603050405020304" pitchFamily="18" charset="0"/>
                <a:cs typeface="新細明體" panose="02020500000000000000" pitchFamily="18" charset="-120"/>
              </a:rPr>
              <a:t>③</a:t>
            </a:r>
            <a:r>
              <a:rPr lang="zh-TW" altLang="zh-TW" sz="2000" kern="100" dirty="0">
                <a:solidFill>
                  <a:prstClr val="black"/>
                </a:solidFill>
                <a:latin typeface="Times New Roman" panose="02020603050405020304" pitchFamily="18" charset="0"/>
                <a:ea typeface="標楷體" panose="03000509000000000000" pitchFamily="65" charset="-120"/>
              </a:rPr>
              <a:t> 買</a:t>
            </a:r>
            <a:r>
              <a:rPr lang="en-US" altLang="zh-TW" sz="2000" kern="100" dirty="0">
                <a:solidFill>
                  <a:prstClr val="black"/>
                </a:solidFill>
                <a:latin typeface="Times New Roman" panose="02020603050405020304" pitchFamily="18" charset="0"/>
                <a:ea typeface="標楷體" panose="03000509000000000000" pitchFamily="65" charset="-120"/>
              </a:rPr>
              <a:t>2</a:t>
            </a:r>
            <a:r>
              <a:rPr lang="zh-TW" altLang="zh-TW" sz="2000" kern="100" dirty="0">
                <a:solidFill>
                  <a:prstClr val="black"/>
                </a:solidFill>
                <a:latin typeface="Times New Roman" panose="02020603050405020304" pitchFamily="18" charset="0"/>
                <a:ea typeface="標楷體" panose="03000509000000000000" pitchFamily="65" charset="-120"/>
              </a:rPr>
              <a:t>組</a:t>
            </a:r>
            <a:r>
              <a:rPr lang="en-US" altLang="zh-TW" sz="2000" kern="100" dirty="0">
                <a:solidFill>
                  <a:prstClr val="black"/>
                </a:solidFill>
                <a:latin typeface="Times New Roman" panose="02020603050405020304" pitchFamily="18" charset="0"/>
                <a:ea typeface="標楷體" panose="03000509000000000000" pitchFamily="65" charset="-120"/>
              </a:rPr>
              <a:t>C</a:t>
            </a:r>
            <a:r>
              <a:rPr lang="zh-TW" altLang="zh-TW" sz="2000" kern="100" dirty="0">
                <a:solidFill>
                  <a:prstClr val="black"/>
                </a:solidFill>
                <a:latin typeface="Times New Roman" panose="02020603050405020304" pitchFamily="18" charset="0"/>
                <a:ea typeface="標楷體" panose="03000509000000000000" pitchFamily="65" charset="-120"/>
              </a:rPr>
              <a:t>套餐和</a:t>
            </a:r>
            <a:r>
              <a:rPr lang="en-US" altLang="zh-TW" sz="2000" kern="100" dirty="0">
                <a:solidFill>
                  <a:prstClr val="black"/>
                </a:solidFill>
                <a:latin typeface="Times New Roman" panose="02020603050405020304" pitchFamily="18" charset="0"/>
                <a:ea typeface="標楷體" panose="03000509000000000000" pitchFamily="65" charset="-120"/>
              </a:rPr>
              <a:t>2</a:t>
            </a:r>
            <a:r>
              <a:rPr lang="zh-TW" altLang="zh-TW" sz="2000" kern="100" dirty="0">
                <a:solidFill>
                  <a:prstClr val="black"/>
                </a:solidFill>
                <a:latin typeface="Times New Roman" panose="02020603050405020304" pitchFamily="18" charset="0"/>
                <a:ea typeface="標楷體" panose="03000509000000000000" pitchFamily="65" charset="-120"/>
              </a:rPr>
              <a:t>片披薩。</a:t>
            </a:r>
            <a:r>
              <a:rPr lang="en-US" altLang="zh-TW" sz="2000" kern="100" dirty="0">
                <a:solidFill>
                  <a:prstClr val="black"/>
                </a:solidFill>
                <a:latin typeface="Times New Roman" panose="02020603050405020304" pitchFamily="18" charset="0"/>
                <a:ea typeface="標楷體" panose="03000509000000000000" pitchFamily="65" charset="-120"/>
              </a:rPr>
              <a:t>    </a:t>
            </a:r>
            <a:r>
              <a:rPr lang="zh-TW" altLang="zh-TW" sz="2000" kern="100" dirty="0">
                <a:solidFill>
                  <a:prstClr val="black"/>
                </a:solidFill>
                <a:latin typeface="Times New Roman" panose="02020603050405020304" pitchFamily="18" charset="0"/>
                <a:cs typeface="新細明體" panose="02020500000000000000" pitchFamily="18" charset="-120"/>
              </a:rPr>
              <a:t>④</a:t>
            </a:r>
            <a:r>
              <a:rPr lang="zh-TW" altLang="zh-TW" sz="2000" kern="100" dirty="0">
                <a:solidFill>
                  <a:prstClr val="black"/>
                </a:solidFill>
                <a:latin typeface="Times New Roman" panose="02020603050405020304" pitchFamily="18" charset="0"/>
                <a:ea typeface="標楷體" panose="03000509000000000000" pitchFamily="65" charset="-120"/>
              </a:rPr>
              <a:t> 買一個披薩和</a:t>
            </a:r>
            <a:r>
              <a:rPr lang="en-US" altLang="zh-TW" sz="2000" kern="100" dirty="0">
                <a:solidFill>
                  <a:prstClr val="black"/>
                </a:solidFill>
                <a:latin typeface="Times New Roman" panose="02020603050405020304" pitchFamily="18" charset="0"/>
                <a:ea typeface="標楷體" panose="03000509000000000000" pitchFamily="65" charset="-120"/>
              </a:rPr>
              <a:t>6</a:t>
            </a:r>
            <a:r>
              <a:rPr lang="zh-TW" altLang="zh-TW" sz="2000" kern="100" dirty="0">
                <a:solidFill>
                  <a:prstClr val="black"/>
                </a:solidFill>
                <a:latin typeface="Times New Roman" panose="02020603050405020304" pitchFamily="18" charset="0"/>
                <a:ea typeface="標楷體" panose="03000509000000000000" pitchFamily="65" charset="-120"/>
              </a:rPr>
              <a:t>杯飲料 。</a:t>
            </a:r>
            <a:endParaRPr lang="zh-TW" altLang="zh-TW" sz="2000" kern="100" dirty="0">
              <a:solidFill>
                <a:prstClr val="black"/>
              </a:solidFill>
              <a:latin typeface="Times New Roman" panose="02020603050405020304" pitchFamily="18" charset="0"/>
            </a:endParaRPr>
          </a:p>
        </p:txBody>
      </p:sp>
      <p:sp>
        <p:nvSpPr>
          <p:cNvPr id="22" name="矩形 21">
            <a:extLst>
              <a:ext uri="{FF2B5EF4-FFF2-40B4-BE49-F238E27FC236}">
                <a16:creationId xmlns:a16="http://schemas.microsoft.com/office/drawing/2014/main" id="{4123DCC8-DA83-452F-AF94-52F9D37AFBA3}"/>
              </a:ext>
            </a:extLst>
          </p:cNvPr>
          <p:cNvSpPr/>
          <p:nvPr/>
        </p:nvSpPr>
        <p:spPr>
          <a:xfrm>
            <a:off x="809736" y="2413892"/>
            <a:ext cx="3715611" cy="2102124"/>
          </a:xfrm>
          <a:prstGeom prst="rect">
            <a:avLst/>
          </a:prstGeom>
          <a:noFill/>
          <a:ln w="19050" cap="flat" cmpd="sng" algn="ctr">
            <a:solidFill>
              <a:sysClr val="windowText" lastClr="000000"/>
            </a:solidFill>
            <a:prstDash val="solid"/>
            <a:miter lim="800000"/>
          </a:ln>
          <a:effectLst/>
        </p:spPr>
        <p:txBody>
          <a:bodyPr rot="0" spcFirstLastPara="0" vert="horz" wrap="square" lIns="68580" tIns="34290" rIns="68580" bIns="34290" numCol="1" spcCol="0" rtlCol="0" fromWordArt="0" anchor="ctr" anchorCtr="0" forceAA="0" compatLnSpc="1">
            <a:prstTxWarp prst="textNoShape">
              <a:avLst/>
            </a:prstTxWarp>
            <a:noAutofit/>
          </a:bodyPr>
          <a:lstStyle/>
          <a:p>
            <a:pPr marL="0" marR="0" lvl="0" indent="0" defTabSz="34290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black"/>
              </a:solidFill>
              <a:effectLst/>
              <a:uLnTx/>
              <a:uFillTx/>
            </a:endParaRPr>
          </a:p>
        </p:txBody>
      </p:sp>
      <p:graphicFrame>
        <p:nvGraphicFramePr>
          <p:cNvPr id="23" name="表格 22">
            <a:extLst>
              <a:ext uri="{FF2B5EF4-FFF2-40B4-BE49-F238E27FC236}">
                <a16:creationId xmlns:a16="http://schemas.microsoft.com/office/drawing/2014/main" id="{63DE6766-7CAF-4532-A49C-2742D9CEC653}"/>
              </a:ext>
            </a:extLst>
          </p:cNvPr>
          <p:cNvGraphicFramePr>
            <a:graphicFrameLocks noGrp="1"/>
          </p:cNvGraphicFramePr>
          <p:nvPr>
            <p:extLst>
              <p:ext uri="{D42A27DB-BD31-4B8C-83A1-F6EECF244321}">
                <p14:modId xmlns:p14="http://schemas.microsoft.com/office/powerpoint/2010/main" val="3192858461"/>
              </p:ext>
            </p:extLst>
          </p:nvPr>
        </p:nvGraphicFramePr>
        <p:xfrm>
          <a:off x="6757856" y="2203841"/>
          <a:ext cx="4858137" cy="1645920"/>
        </p:xfrm>
        <a:graphic>
          <a:graphicData uri="http://schemas.openxmlformats.org/drawingml/2006/table">
            <a:tbl>
              <a:tblPr firstRow="1" firstCol="1" bandRow="1"/>
              <a:tblGrid>
                <a:gridCol w="1323355">
                  <a:extLst>
                    <a:ext uri="{9D8B030D-6E8A-4147-A177-3AD203B41FA5}">
                      <a16:colId xmlns:a16="http://schemas.microsoft.com/office/drawing/2014/main" val="2927203287"/>
                    </a:ext>
                  </a:extLst>
                </a:gridCol>
                <a:gridCol w="1250244">
                  <a:extLst>
                    <a:ext uri="{9D8B030D-6E8A-4147-A177-3AD203B41FA5}">
                      <a16:colId xmlns:a16="http://schemas.microsoft.com/office/drawing/2014/main" val="477737148"/>
                    </a:ext>
                  </a:extLst>
                </a:gridCol>
                <a:gridCol w="1100801">
                  <a:extLst>
                    <a:ext uri="{9D8B030D-6E8A-4147-A177-3AD203B41FA5}">
                      <a16:colId xmlns:a16="http://schemas.microsoft.com/office/drawing/2014/main" val="4068801674"/>
                    </a:ext>
                  </a:extLst>
                </a:gridCol>
                <a:gridCol w="1183737">
                  <a:extLst>
                    <a:ext uri="{9D8B030D-6E8A-4147-A177-3AD203B41FA5}">
                      <a16:colId xmlns:a16="http://schemas.microsoft.com/office/drawing/2014/main" val="2277259753"/>
                    </a:ext>
                  </a:extLst>
                </a:gridCol>
              </a:tblGrid>
              <a:tr h="0">
                <a:tc rowSpan="2">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just">
                        <a:spcAft>
                          <a:spcPts val="0"/>
                        </a:spcAft>
                      </a:pPr>
                      <a:r>
                        <a:rPr lang="en-US" sz="18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p>
                      <a:pPr algn="just">
                        <a:spcAft>
                          <a:spcPts val="0"/>
                        </a:spcAft>
                      </a:pPr>
                      <a:r>
                        <a:rPr lang="en-US" sz="1800" kern="100" dirty="0">
                          <a:effectLst/>
                          <a:latin typeface="標楷體" panose="03000509000000000000" pitchFamily="65" charset="-120"/>
                          <a:ea typeface="新細明體" panose="02020500000000000000" pitchFamily="18" charset="-120"/>
                          <a:cs typeface="Times New Roman" panose="02020603050405020304" pitchFamily="18" charset="0"/>
                        </a:rPr>
                        <a:t> 4</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答題反應比率（＊表正確答案）</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533110350"/>
                  </a:ext>
                </a:extLst>
              </a:tr>
              <a:tr h="0">
                <a:tc vMerge="1">
                  <a:txBody>
                    <a:bodyPr/>
                    <a:lstStyle/>
                    <a:p>
                      <a:endParaRPr lang="zh-TW" altLang="en-US"/>
                    </a:p>
                  </a:txBody>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整體</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zh-TW" sz="1800" kern="100">
                          <a:effectLst/>
                          <a:latin typeface="Times New Roman" panose="02020603050405020304" pitchFamily="18" charset="0"/>
                          <a:ea typeface="標楷體" panose="03000509000000000000" pitchFamily="65" charset="-120"/>
                          <a:cs typeface="Times New Roman" panose="02020603050405020304" pitchFamily="18" charset="0"/>
                        </a:rPr>
                        <a:t>低分組</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zh-TW" sz="1800" kern="100">
                          <a:effectLst/>
                          <a:latin typeface="Times New Roman" panose="02020603050405020304" pitchFamily="18" charset="0"/>
                          <a:ea typeface="標楷體" panose="03000509000000000000" pitchFamily="65" charset="-120"/>
                          <a:cs typeface="Times New Roman" panose="02020603050405020304" pitchFamily="18" charset="0"/>
                        </a:rPr>
                        <a:t>高分組</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4698293"/>
                  </a:ext>
                </a:extLst>
              </a:tr>
              <a:tr h="0">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0.37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0.45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0.23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4552329"/>
                  </a:ext>
                </a:extLst>
              </a:tr>
              <a:tr h="0">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effectLst/>
                          <a:latin typeface="Times New Roman" panose="02020603050405020304" pitchFamily="18" charset="0"/>
                          <a:ea typeface="新細明體" panose="02020500000000000000" pitchFamily="18" charset="-120"/>
                          <a:cs typeface="Times New Roman" panose="02020603050405020304" pitchFamily="18" charset="0"/>
                        </a:rPr>
                        <a:t>2</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effectLst/>
                          <a:latin typeface="Times New Roman" panose="02020603050405020304" pitchFamily="18" charset="0"/>
                          <a:ea typeface="新細明體" panose="02020500000000000000" pitchFamily="18" charset="-120"/>
                          <a:cs typeface="Times New Roman" panose="02020603050405020304" pitchFamily="18" charset="0"/>
                        </a:rPr>
                        <a:t>0.11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0.13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0.11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91747274"/>
                  </a:ext>
                </a:extLst>
              </a:tr>
              <a:tr h="0">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3*</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0.23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0.13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0.41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5584879"/>
                  </a:ext>
                </a:extLst>
              </a:tr>
              <a:tr h="0">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4</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0.29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0.29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onstantia"/>
                        </a:defRPr>
                      </a:lvl1pPr>
                      <a:lvl2pPr marL="457200" algn="l" defTabSz="914400" rtl="0" eaLnBrk="1" latinLnBrk="0" hangingPunct="1">
                        <a:defRPr sz="1800" kern="1200">
                          <a:solidFill>
                            <a:schemeClr val="tx1"/>
                          </a:solidFill>
                          <a:latin typeface="Constantia"/>
                        </a:defRPr>
                      </a:lvl2pPr>
                      <a:lvl3pPr marL="914400" algn="l" defTabSz="914400" rtl="0" eaLnBrk="1" latinLnBrk="0" hangingPunct="1">
                        <a:defRPr sz="1800" kern="1200">
                          <a:solidFill>
                            <a:schemeClr val="tx1"/>
                          </a:solidFill>
                          <a:latin typeface="Constantia"/>
                        </a:defRPr>
                      </a:lvl3pPr>
                      <a:lvl4pPr marL="1371600" algn="l" defTabSz="914400" rtl="0" eaLnBrk="1" latinLnBrk="0" hangingPunct="1">
                        <a:defRPr sz="1800" kern="1200">
                          <a:solidFill>
                            <a:schemeClr val="tx1"/>
                          </a:solidFill>
                          <a:latin typeface="Constantia"/>
                        </a:defRPr>
                      </a:lvl4pPr>
                      <a:lvl5pPr marL="1828800" algn="l" defTabSz="914400" rtl="0" eaLnBrk="1" latinLnBrk="0" hangingPunct="1">
                        <a:defRPr sz="1800" kern="1200">
                          <a:solidFill>
                            <a:schemeClr val="tx1"/>
                          </a:solidFill>
                          <a:latin typeface="Constantia"/>
                        </a:defRPr>
                      </a:lvl5pPr>
                      <a:lvl6pPr marL="2286000" algn="l" defTabSz="914400" rtl="0" eaLnBrk="1" latinLnBrk="0" hangingPunct="1">
                        <a:defRPr sz="1800" kern="1200">
                          <a:solidFill>
                            <a:schemeClr val="tx1"/>
                          </a:solidFill>
                          <a:latin typeface="Constantia"/>
                        </a:defRPr>
                      </a:lvl6pPr>
                      <a:lvl7pPr marL="2743200" algn="l" defTabSz="914400" rtl="0" eaLnBrk="1" latinLnBrk="0" hangingPunct="1">
                        <a:defRPr sz="1800" kern="1200">
                          <a:solidFill>
                            <a:schemeClr val="tx1"/>
                          </a:solidFill>
                          <a:latin typeface="Constantia"/>
                        </a:defRPr>
                      </a:lvl7pPr>
                      <a:lvl8pPr marL="3200400" algn="l" defTabSz="914400" rtl="0" eaLnBrk="1" latinLnBrk="0" hangingPunct="1">
                        <a:defRPr sz="1800" kern="1200">
                          <a:solidFill>
                            <a:schemeClr val="tx1"/>
                          </a:solidFill>
                          <a:latin typeface="Constantia"/>
                        </a:defRPr>
                      </a:lvl8pPr>
                      <a:lvl9pPr marL="3657600" algn="l" defTabSz="914400" rtl="0" eaLnBrk="1" latinLnBrk="0" hangingPunct="1">
                        <a:defRPr sz="1800" kern="1200">
                          <a:solidFill>
                            <a:schemeClr val="tx1"/>
                          </a:solidFill>
                          <a:latin typeface="Constantia"/>
                        </a:defRPr>
                      </a:lvl9pPr>
                    </a:lstStyle>
                    <a:p>
                      <a:pPr algn="ctr">
                        <a:spcAft>
                          <a:spcPts val="0"/>
                        </a:spcAft>
                      </a:pPr>
                      <a:r>
                        <a:rPr lang="en-US" sz="18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0.25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34939550"/>
                  </a:ext>
                </a:extLst>
              </a:tr>
            </a:tbl>
          </a:graphicData>
        </a:graphic>
      </p:graphicFrame>
      <p:grpSp>
        <p:nvGrpSpPr>
          <p:cNvPr id="7" name="群組 6">
            <a:extLst>
              <a:ext uri="{FF2B5EF4-FFF2-40B4-BE49-F238E27FC236}">
                <a16:creationId xmlns:a16="http://schemas.microsoft.com/office/drawing/2014/main" id="{A5E7B56C-7F79-414D-B95D-2F66EE83F364}"/>
              </a:ext>
            </a:extLst>
          </p:cNvPr>
          <p:cNvGrpSpPr/>
          <p:nvPr/>
        </p:nvGrpSpPr>
        <p:grpSpPr>
          <a:xfrm>
            <a:off x="2152565" y="5950894"/>
            <a:ext cx="7886870" cy="568269"/>
            <a:chOff x="3023118" y="6053434"/>
            <a:chExt cx="7886870" cy="568269"/>
          </a:xfrm>
        </p:grpSpPr>
        <p:sp>
          <p:nvSpPr>
            <p:cNvPr id="25" name="圓角矩形 256">
              <a:extLst>
                <a:ext uri="{FF2B5EF4-FFF2-40B4-BE49-F238E27FC236}">
                  <a16:creationId xmlns:a16="http://schemas.microsoft.com/office/drawing/2014/main" id="{10D0CE89-BAB4-4084-A346-BC7CCF1CE672}"/>
                </a:ext>
              </a:extLst>
            </p:cNvPr>
            <p:cNvSpPr/>
            <p:nvPr/>
          </p:nvSpPr>
          <p:spPr>
            <a:xfrm>
              <a:off x="3023118" y="6053434"/>
              <a:ext cx="7886870" cy="568269"/>
            </a:xfrm>
            <a:prstGeom prst="roundRect">
              <a:avLst/>
            </a:prstGeom>
            <a:no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sysClr val="window" lastClr="FFFFFF"/>
                </a:solidFill>
                <a:effectLst/>
                <a:uLnTx/>
                <a:uFillTx/>
              </a:endParaRPr>
            </a:p>
          </p:txBody>
        </p:sp>
        <p:sp>
          <p:nvSpPr>
            <p:cNvPr id="26" name="矩形 25">
              <a:extLst>
                <a:ext uri="{FF2B5EF4-FFF2-40B4-BE49-F238E27FC236}">
                  <a16:creationId xmlns:a16="http://schemas.microsoft.com/office/drawing/2014/main" id="{2B8EB96D-C869-41ED-8AB1-B1DDD4F1A1E8}"/>
                </a:ext>
              </a:extLst>
            </p:cNvPr>
            <p:cNvSpPr/>
            <p:nvPr/>
          </p:nvSpPr>
          <p:spPr>
            <a:xfrm>
              <a:off x="3095386" y="6122862"/>
              <a:ext cx="7742334" cy="400110"/>
            </a:xfrm>
            <a:prstGeom prst="rect">
              <a:avLst/>
            </a:prstGeom>
          </p:spPr>
          <p:txBody>
            <a:bodyPr wrap="square">
              <a:spAutoFit/>
            </a:bodyPr>
            <a:lstStyle/>
            <a:p>
              <a:pPr indent="254000">
                <a:defRPr/>
              </a:pPr>
              <a:r>
                <a:rPr lang="zh-TW" altLang="zh-TW" sz="2000" kern="100" dirty="0">
                  <a:solidFill>
                    <a:srgbClr val="FF0000"/>
                  </a:solidFill>
                  <a:latin typeface="Times New Roman" panose="02020603050405020304" pitchFamily="18" charset="0"/>
                  <a:ea typeface="標楷體" panose="03000509000000000000" pitchFamily="65" charset="-120"/>
                </a:rPr>
                <a:t>本題屬於四個是非題形式的選擇題</a:t>
              </a:r>
              <a:r>
                <a:rPr lang="zh-TW" altLang="zh-TW" sz="2000" kern="100" dirty="0">
                  <a:solidFill>
                    <a:prstClr val="black"/>
                  </a:solidFill>
                  <a:latin typeface="Times New Roman" panose="02020603050405020304" pitchFamily="18" charset="0"/>
                  <a:ea typeface="標楷體" panose="03000509000000000000" pitchFamily="65" charset="-120"/>
                </a:rPr>
                <a:t>且解題過程複雜</a:t>
              </a:r>
              <a:r>
                <a:rPr lang="en-US" altLang="zh-TW" sz="2000" kern="100" dirty="0">
                  <a:solidFill>
                    <a:srgbClr val="00B050"/>
                  </a:solidFill>
                  <a:latin typeface="Times New Roman" panose="02020603050405020304" pitchFamily="18" charset="0"/>
                  <a:ea typeface="標楷體" panose="03000509000000000000" pitchFamily="65" charset="-120"/>
                </a:rPr>
                <a:t>(</a:t>
              </a:r>
              <a:r>
                <a:rPr lang="zh-TW" altLang="zh-TW" sz="2000" kern="100" dirty="0">
                  <a:solidFill>
                    <a:srgbClr val="00B050"/>
                  </a:solidFill>
                  <a:latin typeface="Times New Roman" panose="02020603050405020304" pitchFamily="18" charset="0"/>
                  <a:ea typeface="標楷體" panose="03000509000000000000" pitchFamily="65" charset="-120"/>
                </a:rPr>
                <a:t>計算加比較</a:t>
              </a:r>
              <a:r>
                <a:rPr lang="en-US" altLang="zh-TW" sz="2000" kern="100" dirty="0">
                  <a:solidFill>
                    <a:srgbClr val="00B050"/>
                  </a:solidFill>
                  <a:latin typeface="Times New Roman" panose="02020603050405020304" pitchFamily="18" charset="0"/>
                  <a:ea typeface="標楷體" panose="03000509000000000000" pitchFamily="65" charset="-120"/>
                </a:rPr>
                <a:t>)</a:t>
              </a:r>
              <a:endParaRPr lang="zh-TW" altLang="zh-TW" sz="2000" kern="100" dirty="0">
                <a:solidFill>
                  <a:prstClr val="black"/>
                </a:solidFill>
                <a:latin typeface="Times New Roman" panose="02020603050405020304" pitchFamily="18" charset="0"/>
              </a:endParaRPr>
            </a:p>
          </p:txBody>
        </p:sp>
      </p:grpSp>
    </p:spTree>
    <p:extLst>
      <p:ext uri="{BB962C8B-B14F-4D97-AF65-F5344CB8AC3E}">
        <p14:creationId xmlns:p14="http://schemas.microsoft.com/office/powerpoint/2010/main" val="413312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down)">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5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down)">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026"/>
                                        </p:tgtEl>
                                        <p:attrNameLst>
                                          <p:attrName>style.visibility</p:attrName>
                                        </p:attrNameLst>
                                      </p:cBhvr>
                                      <p:to>
                                        <p:strVal val="visible"/>
                                      </p:to>
                                    </p:set>
                                    <p:animEffect transition="in" filter="fade">
                                      <p:cBhvr>
                                        <p:cTn id="35" dur="500"/>
                                        <p:tgtEl>
                                          <p:spTgt spid="1026"/>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down)">
                                      <p:cBhvr>
                                        <p:cTn id="40" dur="500"/>
                                        <p:tgtEl>
                                          <p:spTgt spid="21"/>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xit" presetSubtype="4" fill="hold" grpId="1" nodeType="clickEffect">
                                  <p:stCondLst>
                                    <p:cond delay="0"/>
                                  </p:stCondLst>
                                  <p:childTnLst>
                                    <p:animEffect transition="out" filter="wipe(down)">
                                      <p:cBhvr>
                                        <p:cTn id="44" dur="500"/>
                                        <p:tgtEl>
                                          <p:spTgt spid="21"/>
                                        </p:tgtEl>
                                      </p:cBhvr>
                                    </p:animEffect>
                                    <p:set>
                                      <p:cBhvr>
                                        <p:cTn id="45" dur="1" fill="hold">
                                          <p:stCondLst>
                                            <p:cond delay="499"/>
                                          </p:stCondLst>
                                        </p:cTn>
                                        <p:tgtEl>
                                          <p:spTgt spid="21"/>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down)">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down)">
                                      <p:cBhvr>
                                        <p:cTn id="6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animBg="1"/>
      <p:bldP spid="15" grpId="0" animBg="1"/>
      <p:bldP spid="13" grpId="0" animBg="1"/>
      <p:bldP spid="19" grpId="0" animBg="1"/>
      <p:bldP spid="21" grpId="0" animBg="1"/>
      <p:bldP spid="21" grpId="1"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145">
            <a:extLst>
              <a:ext uri="{FF2B5EF4-FFF2-40B4-BE49-F238E27FC236}">
                <a16:creationId xmlns:a16="http://schemas.microsoft.com/office/drawing/2014/main" id="{FA4B5AC7-50C9-46C6-9E73-4640297BEBAB}"/>
              </a:ext>
            </a:extLst>
          </p:cNvPr>
          <p:cNvSpPr>
            <a:spLocks/>
          </p:cNvSpPr>
          <p:nvPr/>
        </p:nvSpPr>
        <p:spPr bwMode="auto">
          <a:xfrm rot="935833">
            <a:off x="6331500" y="115838"/>
            <a:ext cx="2715994" cy="1083581"/>
          </a:xfrm>
          <a:custGeom>
            <a:avLst/>
            <a:gdLst>
              <a:gd name="T0" fmla="*/ 466 w 483"/>
              <a:gd name="T1" fmla="*/ 104 h 300"/>
              <a:gd name="T2" fmla="*/ 417 w 483"/>
              <a:gd name="T3" fmla="*/ 121 h 300"/>
              <a:gd name="T4" fmla="*/ 407 w 483"/>
              <a:gd name="T5" fmla="*/ 119 h 300"/>
              <a:gd name="T6" fmla="*/ 303 w 483"/>
              <a:gd name="T7" fmla="*/ 150 h 300"/>
              <a:gd name="T8" fmla="*/ 214 w 483"/>
              <a:gd name="T9" fmla="*/ 187 h 300"/>
              <a:gd name="T10" fmla="*/ 120 w 483"/>
              <a:gd name="T11" fmla="*/ 240 h 300"/>
              <a:gd name="T12" fmla="*/ 290 w 483"/>
              <a:gd name="T13" fmla="*/ 152 h 300"/>
              <a:gd name="T14" fmla="*/ 394 w 483"/>
              <a:gd name="T15" fmla="*/ 118 h 300"/>
              <a:gd name="T16" fmla="*/ 394 w 483"/>
              <a:gd name="T17" fmla="*/ 97 h 300"/>
              <a:gd name="T18" fmla="*/ 424 w 483"/>
              <a:gd name="T19" fmla="*/ 86 h 300"/>
              <a:gd name="T20" fmla="*/ 418 w 483"/>
              <a:gd name="T21" fmla="*/ 66 h 300"/>
              <a:gd name="T22" fmla="*/ 380 w 483"/>
              <a:gd name="T23" fmla="*/ 74 h 300"/>
              <a:gd name="T24" fmla="*/ 386 w 483"/>
              <a:gd name="T25" fmla="*/ 71 h 300"/>
              <a:gd name="T26" fmla="*/ 378 w 483"/>
              <a:gd name="T27" fmla="*/ 53 h 300"/>
              <a:gd name="T28" fmla="*/ 218 w 483"/>
              <a:gd name="T29" fmla="*/ 119 h 300"/>
              <a:gd name="T30" fmla="*/ 183 w 483"/>
              <a:gd name="T31" fmla="*/ 133 h 300"/>
              <a:gd name="T32" fmla="*/ 84 w 483"/>
              <a:gd name="T33" fmla="*/ 185 h 300"/>
              <a:gd name="T34" fmla="*/ 193 w 483"/>
              <a:gd name="T35" fmla="*/ 117 h 300"/>
              <a:gd name="T36" fmla="*/ 434 w 483"/>
              <a:gd name="T37" fmla="*/ 20 h 300"/>
              <a:gd name="T38" fmla="*/ 427 w 483"/>
              <a:gd name="T39" fmla="*/ 3 h 300"/>
              <a:gd name="T40" fmla="*/ 142 w 483"/>
              <a:gd name="T41" fmla="*/ 124 h 300"/>
              <a:gd name="T42" fmla="*/ 23 w 483"/>
              <a:gd name="T43" fmla="*/ 195 h 300"/>
              <a:gd name="T44" fmla="*/ 29 w 483"/>
              <a:gd name="T45" fmla="*/ 202 h 300"/>
              <a:gd name="T46" fmla="*/ 43 w 483"/>
              <a:gd name="T47" fmla="*/ 193 h 300"/>
              <a:gd name="T48" fmla="*/ 9 w 483"/>
              <a:gd name="T49" fmla="*/ 223 h 300"/>
              <a:gd name="T50" fmla="*/ 21 w 483"/>
              <a:gd name="T51" fmla="*/ 239 h 300"/>
              <a:gd name="T52" fmla="*/ 22 w 483"/>
              <a:gd name="T53" fmla="*/ 238 h 300"/>
              <a:gd name="T54" fmla="*/ 16 w 483"/>
              <a:gd name="T55" fmla="*/ 244 h 300"/>
              <a:gd name="T56" fmla="*/ 29 w 483"/>
              <a:gd name="T57" fmla="*/ 260 h 300"/>
              <a:gd name="T58" fmla="*/ 32 w 483"/>
              <a:gd name="T59" fmla="*/ 259 h 300"/>
              <a:gd name="T60" fmla="*/ 45 w 483"/>
              <a:gd name="T61" fmla="*/ 267 h 300"/>
              <a:gd name="T62" fmla="*/ 51 w 483"/>
              <a:gd name="T63" fmla="*/ 265 h 300"/>
              <a:gd name="T64" fmla="*/ 35 w 483"/>
              <a:gd name="T65" fmla="*/ 279 h 300"/>
              <a:gd name="T66" fmla="*/ 45 w 483"/>
              <a:gd name="T67" fmla="*/ 297 h 300"/>
              <a:gd name="T68" fmla="*/ 124 w 483"/>
              <a:gd name="T69" fmla="*/ 262 h 300"/>
              <a:gd name="T70" fmla="*/ 128 w 483"/>
              <a:gd name="T71" fmla="*/ 262 h 300"/>
              <a:gd name="T72" fmla="*/ 472 w 483"/>
              <a:gd name="T73" fmla="*/ 122 h 300"/>
              <a:gd name="T74" fmla="*/ 466 w 483"/>
              <a:gd name="T75" fmla="*/ 10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3" h="300">
                <a:moveTo>
                  <a:pt x="466" y="104"/>
                </a:moveTo>
                <a:cubicBezTo>
                  <a:pt x="450" y="109"/>
                  <a:pt x="433" y="115"/>
                  <a:pt x="417" y="121"/>
                </a:cubicBezTo>
                <a:cubicBezTo>
                  <a:pt x="414" y="119"/>
                  <a:pt x="411" y="118"/>
                  <a:pt x="407" y="119"/>
                </a:cubicBezTo>
                <a:cubicBezTo>
                  <a:pt x="371" y="125"/>
                  <a:pt x="337" y="137"/>
                  <a:pt x="303" y="150"/>
                </a:cubicBezTo>
                <a:cubicBezTo>
                  <a:pt x="272" y="161"/>
                  <a:pt x="242" y="173"/>
                  <a:pt x="214" y="187"/>
                </a:cubicBezTo>
                <a:cubicBezTo>
                  <a:pt x="182" y="203"/>
                  <a:pt x="151" y="223"/>
                  <a:pt x="120" y="240"/>
                </a:cubicBezTo>
                <a:cubicBezTo>
                  <a:pt x="173" y="205"/>
                  <a:pt x="231" y="175"/>
                  <a:pt x="290" y="152"/>
                </a:cubicBezTo>
                <a:cubicBezTo>
                  <a:pt x="325" y="140"/>
                  <a:pt x="360" y="129"/>
                  <a:pt x="394" y="118"/>
                </a:cubicBezTo>
                <a:cubicBezTo>
                  <a:pt x="406" y="115"/>
                  <a:pt x="403" y="100"/>
                  <a:pt x="394" y="97"/>
                </a:cubicBezTo>
                <a:cubicBezTo>
                  <a:pt x="404" y="94"/>
                  <a:pt x="414" y="90"/>
                  <a:pt x="424" y="86"/>
                </a:cubicBezTo>
                <a:cubicBezTo>
                  <a:pt x="436" y="81"/>
                  <a:pt x="432" y="64"/>
                  <a:pt x="418" y="66"/>
                </a:cubicBezTo>
                <a:cubicBezTo>
                  <a:pt x="405" y="68"/>
                  <a:pt x="392" y="70"/>
                  <a:pt x="380" y="74"/>
                </a:cubicBezTo>
                <a:cubicBezTo>
                  <a:pt x="382" y="73"/>
                  <a:pt x="384" y="72"/>
                  <a:pt x="386" y="71"/>
                </a:cubicBezTo>
                <a:cubicBezTo>
                  <a:pt x="397" y="66"/>
                  <a:pt x="389" y="51"/>
                  <a:pt x="378" y="53"/>
                </a:cubicBezTo>
                <a:cubicBezTo>
                  <a:pt x="322" y="64"/>
                  <a:pt x="270" y="92"/>
                  <a:pt x="218" y="119"/>
                </a:cubicBezTo>
                <a:cubicBezTo>
                  <a:pt x="206" y="123"/>
                  <a:pt x="195" y="128"/>
                  <a:pt x="183" y="133"/>
                </a:cubicBezTo>
                <a:cubicBezTo>
                  <a:pt x="149" y="148"/>
                  <a:pt x="116" y="167"/>
                  <a:pt x="84" y="185"/>
                </a:cubicBezTo>
                <a:cubicBezTo>
                  <a:pt x="118" y="159"/>
                  <a:pt x="155" y="137"/>
                  <a:pt x="193" y="117"/>
                </a:cubicBezTo>
                <a:cubicBezTo>
                  <a:pt x="274" y="85"/>
                  <a:pt x="357" y="60"/>
                  <a:pt x="434" y="20"/>
                </a:cubicBezTo>
                <a:cubicBezTo>
                  <a:pt x="443" y="15"/>
                  <a:pt x="436" y="0"/>
                  <a:pt x="427" y="3"/>
                </a:cubicBezTo>
                <a:cubicBezTo>
                  <a:pt x="330" y="35"/>
                  <a:pt x="231" y="71"/>
                  <a:pt x="142" y="124"/>
                </a:cubicBezTo>
                <a:cubicBezTo>
                  <a:pt x="100" y="143"/>
                  <a:pt x="60" y="166"/>
                  <a:pt x="23" y="195"/>
                </a:cubicBezTo>
                <a:cubicBezTo>
                  <a:pt x="19" y="198"/>
                  <a:pt x="24" y="205"/>
                  <a:pt x="29" y="202"/>
                </a:cubicBezTo>
                <a:cubicBezTo>
                  <a:pt x="33" y="199"/>
                  <a:pt x="38" y="196"/>
                  <a:pt x="43" y="193"/>
                </a:cubicBezTo>
                <a:cubicBezTo>
                  <a:pt x="31" y="202"/>
                  <a:pt x="20" y="213"/>
                  <a:pt x="9" y="223"/>
                </a:cubicBezTo>
                <a:cubicBezTo>
                  <a:pt x="0" y="232"/>
                  <a:pt x="11" y="243"/>
                  <a:pt x="21" y="239"/>
                </a:cubicBezTo>
                <a:cubicBezTo>
                  <a:pt x="21" y="239"/>
                  <a:pt x="21" y="238"/>
                  <a:pt x="22" y="238"/>
                </a:cubicBezTo>
                <a:cubicBezTo>
                  <a:pt x="20" y="240"/>
                  <a:pt x="18" y="242"/>
                  <a:pt x="16" y="244"/>
                </a:cubicBezTo>
                <a:cubicBezTo>
                  <a:pt x="9" y="254"/>
                  <a:pt x="18" y="265"/>
                  <a:pt x="29" y="260"/>
                </a:cubicBezTo>
                <a:cubicBezTo>
                  <a:pt x="30" y="260"/>
                  <a:pt x="31" y="259"/>
                  <a:pt x="32" y="259"/>
                </a:cubicBezTo>
                <a:cubicBezTo>
                  <a:pt x="33" y="264"/>
                  <a:pt x="38" y="269"/>
                  <a:pt x="45" y="267"/>
                </a:cubicBezTo>
                <a:cubicBezTo>
                  <a:pt x="47" y="267"/>
                  <a:pt x="49" y="266"/>
                  <a:pt x="51" y="265"/>
                </a:cubicBezTo>
                <a:cubicBezTo>
                  <a:pt x="45" y="270"/>
                  <a:pt x="40" y="274"/>
                  <a:pt x="35" y="279"/>
                </a:cubicBezTo>
                <a:cubicBezTo>
                  <a:pt x="27" y="286"/>
                  <a:pt x="35" y="300"/>
                  <a:pt x="45" y="297"/>
                </a:cubicBezTo>
                <a:cubicBezTo>
                  <a:pt x="73" y="288"/>
                  <a:pt x="99" y="276"/>
                  <a:pt x="124" y="262"/>
                </a:cubicBezTo>
                <a:cubicBezTo>
                  <a:pt x="126" y="263"/>
                  <a:pt x="127" y="263"/>
                  <a:pt x="128" y="262"/>
                </a:cubicBezTo>
                <a:cubicBezTo>
                  <a:pt x="248" y="231"/>
                  <a:pt x="355" y="163"/>
                  <a:pt x="472" y="122"/>
                </a:cubicBezTo>
                <a:cubicBezTo>
                  <a:pt x="483" y="118"/>
                  <a:pt x="478" y="100"/>
                  <a:pt x="466"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標題 1">
            <a:extLst>
              <a:ext uri="{FF2B5EF4-FFF2-40B4-BE49-F238E27FC236}">
                <a16:creationId xmlns:a16="http://schemas.microsoft.com/office/drawing/2014/main" id="{C43B3E4F-5A9D-4FE9-A019-3AF03F3B0ACD}"/>
              </a:ext>
            </a:extLst>
          </p:cNvPr>
          <p:cNvSpPr txBox="1">
            <a:spLocks/>
          </p:cNvSpPr>
          <p:nvPr/>
        </p:nvSpPr>
        <p:spPr>
          <a:xfrm>
            <a:off x="2142579" y="316537"/>
            <a:ext cx="7886700" cy="875841"/>
          </a:xfrm>
          <a:prstGeom prst="rect">
            <a:avLst/>
          </a:prstGeom>
          <a:no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TW" altLang="en-US" b="1" dirty="0">
                <a:solidFill>
                  <a:srgbClr val="C00000"/>
                </a:solidFill>
                <a:latin typeface="微軟正黑體" panose="020B0604030504040204" pitchFamily="34" charset="-120"/>
                <a:ea typeface="微軟正黑體" panose="020B0604030504040204" pitchFamily="34" charset="-120"/>
              </a:rPr>
              <a:t>選答分析</a:t>
            </a:r>
            <a:r>
              <a:rPr lang="en-US" altLang="zh-TW" b="1" dirty="0">
                <a:solidFill>
                  <a:srgbClr val="C00000"/>
                </a:solidFill>
                <a:latin typeface="微軟正黑體" panose="020B0604030504040204" pitchFamily="34" charset="-120"/>
                <a:ea typeface="微軟正黑體" panose="020B0604030504040204" pitchFamily="34" charset="-120"/>
              </a:rPr>
              <a:t>--</a:t>
            </a:r>
            <a:r>
              <a:rPr lang="zh-TW" altLang="en-US" b="1" dirty="0">
                <a:solidFill>
                  <a:srgbClr val="C00000"/>
                </a:solidFill>
                <a:latin typeface="微軟正黑體" panose="020B0604030504040204" pitchFamily="34" charset="-120"/>
                <a:ea typeface="微軟正黑體" panose="020B0604030504040204" pitchFamily="34" charset="-120"/>
              </a:rPr>
              <a:t>學生可能的思考邏輯</a:t>
            </a:r>
          </a:p>
        </p:txBody>
      </p:sp>
      <p:graphicFrame>
        <p:nvGraphicFramePr>
          <p:cNvPr id="5" name="表格 4"/>
          <p:cNvGraphicFramePr>
            <a:graphicFrameLocks noGrp="1"/>
          </p:cNvGraphicFramePr>
          <p:nvPr>
            <p:extLst>
              <p:ext uri="{D42A27DB-BD31-4B8C-83A1-F6EECF244321}">
                <p14:modId xmlns:p14="http://schemas.microsoft.com/office/powerpoint/2010/main" val="3765817217"/>
              </p:ext>
            </p:extLst>
          </p:nvPr>
        </p:nvGraphicFramePr>
        <p:xfrm>
          <a:off x="886851" y="1095083"/>
          <a:ext cx="10667635" cy="5532317"/>
        </p:xfrm>
        <a:graphic>
          <a:graphicData uri="http://schemas.openxmlformats.org/drawingml/2006/table">
            <a:tbl>
              <a:tblPr firstRow="1" bandRow="1">
                <a:tableStyleId>{5C22544A-7EE6-4342-B048-85BDC9FD1C3A}</a:tableStyleId>
              </a:tblPr>
              <a:tblGrid>
                <a:gridCol w="4119143">
                  <a:extLst>
                    <a:ext uri="{9D8B030D-6E8A-4147-A177-3AD203B41FA5}">
                      <a16:colId xmlns:a16="http://schemas.microsoft.com/office/drawing/2014/main" val="20000"/>
                    </a:ext>
                  </a:extLst>
                </a:gridCol>
                <a:gridCol w="6548492">
                  <a:extLst>
                    <a:ext uri="{9D8B030D-6E8A-4147-A177-3AD203B41FA5}">
                      <a16:colId xmlns:a16="http://schemas.microsoft.com/office/drawing/2014/main" val="20001"/>
                    </a:ext>
                  </a:extLst>
                </a:gridCol>
              </a:tblGrid>
              <a:tr h="2290125">
                <a:tc gridSpan="2">
                  <a:txBody>
                    <a:bodyPr/>
                    <a:lstStyle/>
                    <a:p>
                      <a:pPr defTabSz="342900">
                        <a:lnSpc>
                          <a:spcPct val="150000"/>
                        </a:lnSpc>
                        <a:defRPr/>
                      </a:pPr>
                      <a: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4. </a:t>
                      </a:r>
                      <a:r>
                        <a:rPr lang="zh-TW" altLang="en-US"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好吃披薩店把每一個披薩都平分成</a:t>
                      </a:r>
                      <a: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6</a:t>
                      </a:r>
                      <a:r>
                        <a:rPr lang="zh-TW" altLang="en-US"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片，</a:t>
                      </a:r>
                      <a:b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每種口味的披薩價錢都一樣，</a:t>
                      </a:r>
                      <a:b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且每種飲料的價錢都一樣。</a:t>
                      </a:r>
                      <a:endPar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defTabSz="342900">
                        <a:lnSpc>
                          <a:spcPts val="1950"/>
                        </a:lnSpc>
                        <a:defRPr/>
                      </a:pPr>
                      <a:endParaRPr lang="zh-TW" altLang="zh-TW" sz="2400" kern="100" dirty="0">
                        <a:solidFill>
                          <a:prstClr val="black"/>
                        </a:solidFill>
                        <a:cs typeface="Times New Roman" panose="02020603050405020304" pitchFamily="18" charset="0"/>
                      </a:endParaRPr>
                    </a:p>
                  </a:txBody>
                  <a:tcPr/>
                </a:tc>
                <a:tc hMerge="1">
                  <a:txBody>
                    <a:bodyPr/>
                    <a:lstStyle/>
                    <a:p>
                      <a:endParaRPr lang="zh-TW" altLang="en-US" dirty="0"/>
                    </a:p>
                  </a:txBody>
                  <a:tcPr/>
                </a:tc>
                <a:extLst>
                  <a:ext uri="{0D108BD9-81ED-4DB2-BD59-A6C34878D82A}">
                    <a16:rowId xmlns:a16="http://schemas.microsoft.com/office/drawing/2014/main" val="10000"/>
                  </a:ext>
                </a:extLst>
              </a:tr>
              <a:tr h="758167">
                <a:tc>
                  <a:txBody>
                    <a:bodyPr/>
                    <a:lstStyle/>
                    <a:p>
                      <a:pPr defTabSz="342900"/>
                      <a:r>
                        <a:rPr lang="zh-TW" altLang="zh-TW" sz="2400" kern="100" dirty="0">
                          <a:solidFill>
                            <a:prstClr val="black"/>
                          </a:solidFill>
                          <a:latin typeface="Times New Roman" panose="02020603050405020304" pitchFamily="18" charset="0"/>
                          <a:cs typeface="新細明體" panose="02020500000000000000" pitchFamily="18" charset="-120"/>
                        </a:rPr>
                        <a:t>①</a:t>
                      </a:r>
                      <a:r>
                        <a:rPr lang="zh-TW" altLang="zh-TW" sz="2400" kern="100" dirty="0">
                          <a:solidFill>
                            <a:prstClr val="black"/>
                          </a:solidFill>
                          <a:latin typeface="Times New Roman" panose="02020603050405020304" pitchFamily="18" charset="0"/>
                          <a:ea typeface="標楷體" panose="03000509000000000000" pitchFamily="65" charset="-120"/>
                        </a:rPr>
                        <a:t> 買</a:t>
                      </a:r>
                      <a:r>
                        <a:rPr lang="en-US" altLang="zh-TW" sz="2400" kern="100" dirty="0">
                          <a:solidFill>
                            <a:prstClr val="black"/>
                          </a:solidFill>
                          <a:latin typeface="Times New Roman" panose="02020603050405020304" pitchFamily="18" charset="0"/>
                          <a:ea typeface="標楷體" panose="03000509000000000000" pitchFamily="65" charset="-120"/>
                        </a:rPr>
                        <a:t>6</a:t>
                      </a:r>
                      <a:r>
                        <a:rPr lang="zh-TW" altLang="zh-TW" sz="2400" kern="100" dirty="0">
                          <a:solidFill>
                            <a:prstClr val="black"/>
                          </a:solidFill>
                          <a:latin typeface="Times New Roman" panose="02020603050405020304" pitchFamily="18" charset="0"/>
                          <a:ea typeface="標楷體" panose="03000509000000000000" pitchFamily="65" charset="-120"/>
                        </a:rPr>
                        <a:t>組</a:t>
                      </a:r>
                      <a:r>
                        <a:rPr lang="en-US" altLang="zh-TW" sz="2400" kern="100" dirty="0">
                          <a:solidFill>
                            <a:prstClr val="black"/>
                          </a:solidFill>
                          <a:latin typeface="Times New Roman" panose="02020603050405020304" pitchFamily="18" charset="0"/>
                          <a:ea typeface="標楷體" panose="03000509000000000000" pitchFamily="65" charset="-120"/>
                        </a:rPr>
                        <a:t>A</a:t>
                      </a:r>
                      <a:r>
                        <a:rPr lang="zh-TW" altLang="zh-TW" sz="2400" kern="100" dirty="0">
                          <a:solidFill>
                            <a:prstClr val="black"/>
                          </a:solidFill>
                          <a:latin typeface="Times New Roman" panose="02020603050405020304" pitchFamily="18" charset="0"/>
                          <a:ea typeface="標楷體" panose="03000509000000000000" pitchFamily="65" charset="-120"/>
                        </a:rPr>
                        <a:t>套餐</a:t>
                      </a:r>
                      <a:r>
                        <a:rPr lang="en-US"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(0.37)</a:t>
                      </a:r>
                      <a:endParaRPr lang="zh-TW" altLang="en-US" sz="2400" dirty="0">
                        <a:solidFill>
                          <a:srgbClr val="FF0000"/>
                        </a:solidFill>
                        <a:latin typeface="Calibri" panose="020F0502020204030204"/>
                      </a:endParaRPr>
                    </a:p>
                  </a:txBody>
                  <a:tcPr anchor="ctr"/>
                </a:tc>
                <a:tc>
                  <a:txBody>
                    <a:bodyPr/>
                    <a:lstStyle/>
                    <a:p>
                      <a:endParaRPr lang="zh-TW" altLang="zh-TW" sz="2000" kern="1200" dirty="0">
                        <a:solidFill>
                          <a:schemeClr val="dk1"/>
                        </a:solidFill>
                        <a:effectLst/>
                        <a:latin typeface="+mn-ea"/>
                        <a:ea typeface="+mn-ea"/>
                        <a:cs typeface="+mn-cs"/>
                      </a:endParaRPr>
                    </a:p>
                  </a:txBody>
                  <a:tcPr/>
                </a:tc>
                <a:extLst>
                  <a:ext uri="{0D108BD9-81ED-4DB2-BD59-A6C34878D82A}">
                    <a16:rowId xmlns:a16="http://schemas.microsoft.com/office/drawing/2014/main" val="10001"/>
                  </a:ext>
                </a:extLst>
              </a:tr>
              <a:tr h="77110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zh-TW" altLang="zh-TW" sz="2400" kern="100" dirty="0">
                          <a:solidFill>
                            <a:prstClr val="black"/>
                          </a:solidFill>
                          <a:latin typeface="Times New Roman" panose="02020603050405020304" pitchFamily="18" charset="0"/>
                          <a:cs typeface="新細明體" panose="02020500000000000000" pitchFamily="18" charset="-120"/>
                        </a:rPr>
                        <a:t>②</a:t>
                      </a:r>
                      <a:r>
                        <a:rPr lang="zh-TW" altLang="zh-TW" sz="2400" kern="100" dirty="0">
                          <a:solidFill>
                            <a:prstClr val="black"/>
                          </a:solidFill>
                          <a:latin typeface="Times New Roman" panose="02020603050405020304" pitchFamily="18" charset="0"/>
                          <a:ea typeface="標楷體" panose="03000509000000000000" pitchFamily="65" charset="-120"/>
                        </a:rPr>
                        <a:t> 買</a:t>
                      </a:r>
                      <a:r>
                        <a:rPr lang="en-US" altLang="zh-TW" sz="2400" kern="100" dirty="0">
                          <a:solidFill>
                            <a:prstClr val="black"/>
                          </a:solidFill>
                          <a:latin typeface="Times New Roman" panose="02020603050405020304" pitchFamily="18" charset="0"/>
                          <a:ea typeface="標楷體" panose="03000509000000000000" pitchFamily="65" charset="-120"/>
                        </a:rPr>
                        <a:t>3</a:t>
                      </a:r>
                      <a:r>
                        <a:rPr lang="zh-TW" altLang="zh-TW" sz="2400" kern="100" dirty="0">
                          <a:solidFill>
                            <a:prstClr val="black"/>
                          </a:solidFill>
                          <a:latin typeface="Times New Roman" panose="02020603050405020304" pitchFamily="18" charset="0"/>
                          <a:ea typeface="標楷體" panose="03000509000000000000" pitchFamily="65" charset="-120"/>
                        </a:rPr>
                        <a:t>組</a:t>
                      </a:r>
                      <a:r>
                        <a:rPr lang="en-US" altLang="zh-TW" sz="2400" kern="100" dirty="0">
                          <a:solidFill>
                            <a:prstClr val="black"/>
                          </a:solidFill>
                          <a:latin typeface="Times New Roman" panose="02020603050405020304" pitchFamily="18" charset="0"/>
                          <a:ea typeface="標楷體" panose="03000509000000000000" pitchFamily="65" charset="-120"/>
                        </a:rPr>
                        <a:t>B</a:t>
                      </a:r>
                      <a:r>
                        <a:rPr lang="zh-TW" altLang="zh-TW" sz="2400" kern="100" dirty="0">
                          <a:solidFill>
                            <a:prstClr val="black"/>
                          </a:solidFill>
                          <a:latin typeface="Times New Roman" panose="02020603050405020304" pitchFamily="18" charset="0"/>
                          <a:ea typeface="標楷體" panose="03000509000000000000" pitchFamily="65" charset="-120"/>
                        </a:rPr>
                        <a:t>套餐和</a:t>
                      </a:r>
                      <a:r>
                        <a:rPr lang="en-US" altLang="zh-TW" sz="2400" kern="100" dirty="0">
                          <a:solidFill>
                            <a:prstClr val="black"/>
                          </a:solidFill>
                          <a:latin typeface="Times New Roman" panose="02020603050405020304" pitchFamily="18" charset="0"/>
                          <a:ea typeface="標楷體" panose="03000509000000000000" pitchFamily="65" charset="-120"/>
                        </a:rPr>
                        <a:t>3</a:t>
                      </a:r>
                      <a:r>
                        <a:rPr lang="zh-TW" altLang="zh-TW" sz="2400" kern="100" dirty="0">
                          <a:solidFill>
                            <a:prstClr val="black"/>
                          </a:solidFill>
                          <a:latin typeface="Times New Roman" panose="02020603050405020304" pitchFamily="18" charset="0"/>
                          <a:ea typeface="標楷體" panose="03000509000000000000" pitchFamily="65" charset="-120"/>
                        </a:rPr>
                        <a:t>杯飲料</a:t>
                      </a:r>
                      <a:br>
                        <a:rPr lang="en-US" altLang="zh-TW" sz="2400" kern="100" dirty="0">
                          <a:solidFill>
                            <a:prstClr val="black"/>
                          </a:solidFill>
                          <a:latin typeface="Times New Roman" panose="02020603050405020304" pitchFamily="18" charset="0"/>
                          <a:ea typeface="標楷體" panose="03000509000000000000" pitchFamily="65" charset="-120"/>
                        </a:rPr>
                      </a:br>
                      <a:r>
                        <a:rPr lang="en-US" altLang="zh-TW" sz="2400" kern="100" dirty="0">
                          <a:solidFill>
                            <a:prstClr val="black"/>
                          </a:solidFill>
                          <a:latin typeface="Times New Roman" panose="02020603050405020304" pitchFamily="18" charset="0"/>
                          <a:ea typeface="標楷體" panose="03000509000000000000" pitchFamily="65" charset="-120"/>
                        </a:rPr>
                        <a:t>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(0.11)</a:t>
                      </a:r>
                      <a:endParaRPr lang="zh-TW" altLang="en-US" sz="2400" dirty="0">
                        <a:solidFill>
                          <a:prstClr val="black"/>
                        </a:solidFill>
                        <a:latin typeface="+mn-ea"/>
                        <a:ea typeface="+mn-ea"/>
                      </a:endParaRPr>
                    </a:p>
                  </a:txBody>
                  <a:tcPr anchor="ctr"/>
                </a:tc>
                <a:tc>
                  <a:txBody>
                    <a:bodyPr/>
                    <a:lstStyle/>
                    <a:p>
                      <a:endParaRPr lang="zh-TW" altLang="en-US" sz="2000" dirty="0">
                        <a:latin typeface="+mn-ea"/>
                        <a:ea typeface="+mn-ea"/>
                      </a:endParaRPr>
                    </a:p>
                  </a:txBody>
                  <a:tcPr/>
                </a:tc>
                <a:extLst>
                  <a:ext uri="{0D108BD9-81ED-4DB2-BD59-A6C34878D82A}">
                    <a16:rowId xmlns:a16="http://schemas.microsoft.com/office/drawing/2014/main" val="10002"/>
                  </a:ext>
                </a:extLst>
              </a:tr>
              <a:tr h="747060">
                <a:tc>
                  <a:txBody>
                    <a:bodyPr/>
                    <a:lstStyle/>
                    <a:p>
                      <a:pPr defTabSz="342900" eaLnBrk="1" fontAlgn="auto" hangingPunct="1">
                        <a:spcBef>
                          <a:spcPts val="0"/>
                        </a:spcBef>
                        <a:spcAft>
                          <a:spcPts val="0"/>
                        </a:spcAft>
                      </a:pPr>
                      <a:r>
                        <a:rPr lang="zh-TW" altLang="zh-TW" sz="2400" kern="100" dirty="0">
                          <a:solidFill>
                            <a:prstClr val="black"/>
                          </a:solidFill>
                          <a:latin typeface="Times New Roman" panose="02020603050405020304" pitchFamily="18" charset="0"/>
                          <a:cs typeface="新細明體" panose="02020500000000000000" pitchFamily="18" charset="-120"/>
                        </a:rPr>
                        <a:t>③</a:t>
                      </a:r>
                      <a:r>
                        <a:rPr lang="zh-TW" altLang="zh-TW" sz="2400" kern="100" dirty="0">
                          <a:solidFill>
                            <a:prstClr val="black"/>
                          </a:solidFill>
                          <a:latin typeface="Times New Roman" panose="02020603050405020304" pitchFamily="18" charset="0"/>
                          <a:ea typeface="標楷體" panose="03000509000000000000" pitchFamily="65" charset="-120"/>
                        </a:rPr>
                        <a:t> 買</a:t>
                      </a:r>
                      <a:r>
                        <a:rPr lang="en-US" altLang="zh-TW" sz="2400" kern="100" dirty="0">
                          <a:solidFill>
                            <a:prstClr val="black"/>
                          </a:solidFill>
                          <a:latin typeface="Times New Roman" panose="02020603050405020304" pitchFamily="18" charset="0"/>
                          <a:ea typeface="標楷體" panose="03000509000000000000" pitchFamily="65" charset="-120"/>
                        </a:rPr>
                        <a:t>2</a:t>
                      </a:r>
                      <a:r>
                        <a:rPr lang="zh-TW" altLang="zh-TW" sz="2400" kern="100" dirty="0">
                          <a:solidFill>
                            <a:prstClr val="black"/>
                          </a:solidFill>
                          <a:latin typeface="Times New Roman" panose="02020603050405020304" pitchFamily="18" charset="0"/>
                          <a:ea typeface="標楷體" panose="03000509000000000000" pitchFamily="65" charset="-120"/>
                        </a:rPr>
                        <a:t>組</a:t>
                      </a:r>
                      <a:r>
                        <a:rPr lang="en-US" altLang="zh-TW" sz="2400" kern="100" dirty="0">
                          <a:solidFill>
                            <a:prstClr val="black"/>
                          </a:solidFill>
                          <a:latin typeface="Times New Roman" panose="02020603050405020304" pitchFamily="18" charset="0"/>
                          <a:ea typeface="標楷體" panose="03000509000000000000" pitchFamily="65" charset="-120"/>
                        </a:rPr>
                        <a:t>C</a:t>
                      </a:r>
                      <a:r>
                        <a:rPr lang="zh-TW" altLang="zh-TW" sz="2400" kern="100" dirty="0">
                          <a:solidFill>
                            <a:prstClr val="black"/>
                          </a:solidFill>
                          <a:latin typeface="Times New Roman" panose="02020603050405020304" pitchFamily="18" charset="0"/>
                          <a:ea typeface="標楷體" panose="03000509000000000000" pitchFamily="65" charset="-120"/>
                        </a:rPr>
                        <a:t>套餐和</a:t>
                      </a:r>
                      <a:r>
                        <a:rPr lang="en-US" altLang="zh-TW" sz="2400" kern="100" dirty="0">
                          <a:solidFill>
                            <a:prstClr val="black"/>
                          </a:solidFill>
                          <a:latin typeface="Times New Roman" panose="02020603050405020304" pitchFamily="18" charset="0"/>
                          <a:ea typeface="標楷體" panose="03000509000000000000" pitchFamily="65" charset="-120"/>
                        </a:rPr>
                        <a:t>2</a:t>
                      </a:r>
                      <a:r>
                        <a:rPr lang="zh-TW" altLang="zh-TW" sz="2400" kern="100" dirty="0">
                          <a:solidFill>
                            <a:prstClr val="black"/>
                          </a:solidFill>
                          <a:latin typeface="Times New Roman" panose="02020603050405020304" pitchFamily="18" charset="0"/>
                          <a:ea typeface="標楷體" panose="03000509000000000000" pitchFamily="65" charset="-120"/>
                        </a:rPr>
                        <a:t>片披薩</a:t>
                      </a:r>
                      <a:br>
                        <a:rPr lang="en-US" altLang="zh-TW" sz="2400" kern="100" dirty="0">
                          <a:solidFill>
                            <a:prstClr val="black"/>
                          </a:solidFill>
                          <a:latin typeface="Times New Roman" panose="02020603050405020304" pitchFamily="18" charset="0"/>
                          <a:ea typeface="標楷體" panose="03000509000000000000" pitchFamily="65" charset="-120"/>
                        </a:rPr>
                      </a:br>
                      <a:r>
                        <a:rPr lang="en-US" altLang="zh-TW" sz="2400" kern="100" dirty="0">
                          <a:solidFill>
                            <a:prstClr val="black"/>
                          </a:solidFill>
                          <a:latin typeface="Times New Roman" panose="02020603050405020304" pitchFamily="18" charset="0"/>
                          <a:ea typeface="標楷體" panose="03000509000000000000" pitchFamily="65" charset="-120"/>
                        </a:rPr>
                        <a:t>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(0.23)</a:t>
                      </a:r>
                      <a:endParaRPr lang="zh-TW" altLang="en-US" sz="2400" dirty="0">
                        <a:solidFill>
                          <a:srgbClr val="FF0000"/>
                        </a:solidFill>
                        <a:latin typeface="+mn-ea"/>
                        <a:ea typeface="+mn-ea"/>
                      </a:endParaRPr>
                    </a:p>
                  </a:txBody>
                  <a:tcPr anchor="ctr"/>
                </a:tc>
                <a:tc>
                  <a:txBody>
                    <a:bodyPr/>
                    <a:lstStyle/>
                    <a:p>
                      <a:endParaRPr lang="zh-TW" altLang="zh-TW" sz="2000" kern="1200" dirty="0">
                        <a:solidFill>
                          <a:schemeClr val="dk1"/>
                        </a:solidFill>
                        <a:effectLst/>
                        <a:latin typeface="+mn-ea"/>
                        <a:ea typeface="+mn-ea"/>
                        <a:cs typeface="+mn-cs"/>
                      </a:endParaRPr>
                    </a:p>
                  </a:txBody>
                  <a:tcPr/>
                </a:tc>
                <a:extLst>
                  <a:ext uri="{0D108BD9-81ED-4DB2-BD59-A6C34878D82A}">
                    <a16:rowId xmlns:a16="http://schemas.microsoft.com/office/drawing/2014/main" val="10003"/>
                  </a:ext>
                </a:extLst>
              </a:tr>
              <a:tr h="838105">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zh-TW" altLang="zh-TW" sz="2400" kern="100" dirty="0">
                          <a:solidFill>
                            <a:prstClr val="black"/>
                          </a:solidFill>
                          <a:latin typeface="Times New Roman" panose="02020603050405020304" pitchFamily="18" charset="0"/>
                          <a:cs typeface="新細明體" panose="02020500000000000000" pitchFamily="18" charset="-120"/>
                        </a:rPr>
                        <a:t>④</a:t>
                      </a:r>
                      <a:r>
                        <a:rPr lang="zh-TW" altLang="zh-TW" sz="2400" kern="100" dirty="0">
                          <a:solidFill>
                            <a:prstClr val="black"/>
                          </a:solidFill>
                          <a:latin typeface="Times New Roman" panose="02020603050405020304" pitchFamily="18" charset="0"/>
                          <a:ea typeface="標楷體" panose="03000509000000000000" pitchFamily="65" charset="-120"/>
                        </a:rPr>
                        <a:t> 買一個披薩和</a:t>
                      </a:r>
                      <a:r>
                        <a:rPr lang="en-US" altLang="zh-TW" sz="2400" kern="100" dirty="0">
                          <a:solidFill>
                            <a:prstClr val="black"/>
                          </a:solidFill>
                          <a:latin typeface="Times New Roman" panose="02020603050405020304" pitchFamily="18" charset="0"/>
                          <a:ea typeface="標楷體" panose="03000509000000000000" pitchFamily="65" charset="-120"/>
                        </a:rPr>
                        <a:t>6</a:t>
                      </a:r>
                      <a:r>
                        <a:rPr lang="zh-TW" altLang="zh-TW" sz="2400" kern="100" dirty="0">
                          <a:solidFill>
                            <a:prstClr val="black"/>
                          </a:solidFill>
                          <a:latin typeface="Times New Roman" panose="02020603050405020304" pitchFamily="18" charset="0"/>
                          <a:ea typeface="標楷體" panose="03000509000000000000" pitchFamily="65" charset="-120"/>
                        </a:rPr>
                        <a:t>杯飲料 </a:t>
                      </a:r>
                      <a:br>
                        <a:rPr lang="en-US" altLang="zh-TW" sz="2400" kern="100" dirty="0">
                          <a:solidFill>
                            <a:prstClr val="black"/>
                          </a:solidFill>
                          <a:latin typeface="Times New Roman" panose="02020603050405020304" pitchFamily="18" charset="0"/>
                          <a:ea typeface="標楷體" panose="03000509000000000000" pitchFamily="65" charset="-120"/>
                        </a:rPr>
                      </a:br>
                      <a:r>
                        <a:rPr lang="en-US" altLang="zh-TW" sz="2400" kern="100" dirty="0">
                          <a:solidFill>
                            <a:prstClr val="black"/>
                          </a:solidFill>
                          <a:latin typeface="Times New Roman" panose="02020603050405020304" pitchFamily="18" charset="0"/>
                          <a:ea typeface="標楷體" panose="03000509000000000000" pitchFamily="65" charset="-120"/>
                        </a:rPr>
                        <a:t>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(0.29)</a:t>
                      </a:r>
                      <a:endParaRPr lang="zh-TW" altLang="en-US" sz="2400" dirty="0">
                        <a:solidFill>
                          <a:schemeClr val="tx1"/>
                        </a:solidFill>
                        <a:latin typeface="+mn-ea"/>
                        <a:ea typeface="+mn-ea"/>
                      </a:endParaRPr>
                    </a:p>
                  </a:txBody>
                  <a:tcPr anchor="ctr"/>
                </a:tc>
                <a:tc>
                  <a:txBody>
                    <a:bodyPr/>
                    <a:lstStyle/>
                    <a:p>
                      <a:endParaRPr lang="zh-TW" altLang="en-US" sz="2400" dirty="0">
                        <a:solidFill>
                          <a:srgbClr val="FF0000"/>
                        </a:solidFill>
                        <a:latin typeface="+mn-ea"/>
                        <a:ea typeface="+mn-ea"/>
                      </a:endParaRPr>
                    </a:p>
                  </a:txBody>
                  <a:tcPr anchor="ctr"/>
                </a:tc>
                <a:extLst>
                  <a:ext uri="{0D108BD9-81ED-4DB2-BD59-A6C34878D82A}">
                    <a16:rowId xmlns:a16="http://schemas.microsoft.com/office/drawing/2014/main" val="10004"/>
                  </a:ext>
                </a:extLst>
              </a:tr>
            </a:tbl>
          </a:graphicData>
        </a:graphic>
      </p:graphicFrame>
      <p:sp>
        <p:nvSpPr>
          <p:cNvPr id="6" name="矩形 5"/>
          <p:cNvSpPr/>
          <p:nvPr/>
        </p:nvSpPr>
        <p:spPr>
          <a:xfrm>
            <a:off x="4802992" y="3361768"/>
            <a:ext cx="6345360" cy="830997"/>
          </a:xfrm>
          <a:prstGeom prst="rect">
            <a:avLst/>
          </a:prstGeom>
        </p:spPr>
        <p:txBody>
          <a:bodyPr wrap="square">
            <a:spAutoFit/>
          </a:bodyPr>
          <a:lstStyle/>
          <a:p>
            <a:pPr lvl="0" indent="254000">
              <a:defRPr/>
            </a:pPr>
            <a:r>
              <a:rPr lang="en-US" altLang="zh-TW" sz="2400" kern="100" dirty="0">
                <a:solidFill>
                  <a:srgbClr val="C00000"/>
                </a:solidFill>
                <a:latin typeface="標楷體" panose="03000509000000000000" pitchFamily="65" charset="-120"/>
                <a:ea typeface="標楷體" panose="03000509000000000000" pitchFamily="65" charset="-120"/>
                <a:sym typeface="Wingdings 2" panose="05020102010507070707" pitchFamily="18" charset="2"/>
              </a:rPr>
              <a:t></a:t>
            </a:r>
            <a:r>
              <a:rPr lang="zh-TW" altLang="zh-TW" sz="2400" kern="100" dirty="0">
                <a:solidFill>
                  <a:srgbClr val="C00000"/>
                </a:solidFill>
                <a:latin typeface="Times New Roman" panose="02020603050405020304" pitchFamily="18" charset="0"/>
                <a:ea typeface="標楷體" panose="03000509000000000000" pitchFamily="65" charset="-120"/>
              </a:rPr>
              <a:t>日常生活中，套餐一定比零買便宜</a:t>
            </a:r>
            <a:r>
              <a:rPr lang="zh-TW" altLang="zh-TW" sz="2400" kern="0" dirty="0">
                <a:solidFill>
                  <a:srgbClr val="C00000"/>
                </a:solidFill>
                <a:latin typeface="Times New Roman" panose="02020603050405020304" pitchFamily="18" charset="0"/>
                <a:ea typeface="標楷體" panose="03000509000000000000" pitchFamily="65" charset="-120"/>
              </a:rPr>
              <a:t>。</a:t>
            </a:r>
            <a:endParaRPr lang="zh-TW" altLang="zh-TW" sz="2400" kern="100" dirty="0">
              <a:solidFill>
                <a:prstClr val="black"/>
              </a:solidFill>
              <a:latin typeface="Times New Roman" panose="02020603050405020304" pitchFamily="18" charset="0"/>
            </a:endParaRPr>
          </a:p>
          <a:p>
            <a:pPr lvl="0" indent="254000">
              <a:defRPr/>
            </a:pPr>
            <a:r>
              <a:rPr lang="en-US" altLang="zh-TW" sz="2400" kern="0" dirty="0">
                <a:solidFill>
                  <a:srgbClr val="C00000"/>
                </a:solidFill>
                <a:latin typeface="標楷體" panose="03000509000000000000" pitchFamily="65" charset="-120"/>
                <a:ea typeface="標楷體" panose="03000509000000000000" pitchFamily="65" charset="-120"/>
                <a:sym typeface="Wingdings 2" panose="05020102010507070707" pitchFamily="18" charset="2"/>
              </a:rPr>
              <a:t></a:t>
            </a:r>
            <a:r>
              <a:rPr lang="zh-TW" altLang="zh-TW" sz="2400" kern="0" dirty="0">
                <a:solidFill>
                  <a:srgbClr val="C00000"/>
                </a:solidFill>
                <a:latin typeface="Times New Roman" panose="02020603050405020304" pitchFamily="18" charset="0"/>
                <a:ea typeface="標楷體" panose="03000509000000000000" pitchFamily="65" charset="-120"/>
              </a:rPr>
              <a:t>買</a:t>
            </a:r>
            <a:r>
              <a:rPr lang="en-US" altLang="zh-TW" sz="2400" kern="0" dirty="0">
                <a:solidFill>
                  <a:srgbClr val="C00000"/>
                </a:solidFill>
                <a:latin typeface="Times New Roman" panose="02020603050405020304" pitchFamily="18" charset="0"/>
                <a:ea typeface="標楷體" panose="03000509000000000000" pitchFamily="65" charset="-120"/>
              </a:rPr>
              <a:t>6</a:t>
            </a:r>
            <a:r>
              <a:rPr lang="zh-TW" altLang="zh-TW" sz="2400" kern="0" dirty="0">
                <a:solidFill>
                  <a:srgbClr val="C00000"/>
                </a:solidFill>
                <a:latin typeface="Times New Roman" panose="02020603050405020304" pitchFamily="18" charset="0"/>
                <a:ea typeface="標楷體" panose="03000509000000000000" pitchFamily="65" charset="-120"/>
              </a:rPr>
              <a:t>組</a:t>
            </a:r>
            <a:r>
              <a:rPr lang="en-US" altLang="zh-TW" sz="2400" kern="0" dirty="0">
                <a:solidFill>
                  <a:srgbClr val="C00000"/>
                </a:solidFill>
                <a:latin typeface="Times New Roman" panose="02020603050405020304" pitchFamily="18" charset="0"/>
                <a:ea typeface="標楷體" panose="03000509000000000000" pitchFamily="65" charset="-120"/>
              </a:rPr>
              <a:t>A</a:t>
            </a:r>
            <a:r>
              <a:rPr lang="zh-TW" altLang="zh-TW" sz="2400" kern="0" dirty="0">
                <a:solidFill>
                  <a:srgbClr val="C00000"/>
                </a:solidFill>
                <a:latin typeface="Times New Roman" panose="02020603050405020304" pitchFamily="18" charset="0"/>
                <a:ea typeface="標楷體" panose="03000509000000000000" pitchFamily="65" charset="-120"/>
              </a:rPr>
              <a:t>套餐滿足題意。</a:t>
            </a:r>
            <a:endParaRPr lang="zh-TW" altLang="zh-TW" sz="2400" kern="100" dirty="0">
              <a:solidFill>
                <a:prstClr val="black"/>
              </a:solidFill>
              <a:latin typeface="Times New Roman" panose="02020603050405020304" pitchFamily="18" charset="0"/>
            </a:endParaRPr>
          </a:p>
        </p:txBody>
      </p:sp>
      <p:sp>
        <p:nvSpPr>
          <p:cNvPr id="12" name="圓角矩形 11"/>
          <p:cNvSpPr/>
          <p:nvPr/>
        </p:nvSpPr>
        <p:spPr>
          <a:xfrm>
            <a:off x="886851" y="4989295"/>
            <a:ext cx="4107165" cy="792435"/>
          </a:xfrm>
          <a:prstGeom prst="roundRect">
            <a:avLst>
              <a:gd name="adj" fmla="val 6927"/>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grpSp>
        <p:nvGrpSpPr>
          <p:cNvPr id="3" name="群組 2">
            <a:extLst>
              <a:ext uri="{FF2B5EF4-FFF2-40B4-BE49-F238E27FC236}">
                <a16:creationId xmlns:a16="http://schemas.microsoft.com/office/drawing/2014/main" id="{C6EFC5B7-7A67-430A-86FB-AA69E3557F27}"/>
              </a:ext>
            </a:extLst>
          </p:cNvPr>
          <p:cNvGrpSpPr/>
          <p:nvPr/>
        </p:nvGrpSpPr>
        <p:grpSpPr>
          <a:xfrm>
            <a:off x="6800725" y="1177364"/>
            <a:ext cx="4956828" cy="2417271"/>
            <a:chOff x="6800725" y="1177364"/>
            <a:chExt cx="4956828" cy="2417271"/>
          </a:xfrm>
        </p:grpSpPr>
        <p:sp>
          <p:nvSpPr>
            <p:cNvPr id="13" name="矩形 12">
              <a:extLst>
                <a:ext uri="{FF2B5EF4-FFF2-40B4-BE49-F238E27FC236}">
                  <a16:creationId xmlns:a16="http://schemas.microsoft.com/office/drawing/2014/main" id="{D1909A8D-D549-4E96-9528-7B9DBDD3EA1E}"/>
                </a:ext>
              </a:extLst>
            </p:cNvPr>
            <p:cNvSpPr/>
            <p:nvPr/>
          </p:nvSpPr>
          <p:spPr>
            <a:xfrm>
              <a:off x="6800726" y="1177364"/>
              <a:ext cx="4347626" cy="2102124"/>
            </a:xfrm>
            <a:prstGeom prst="rect">
              <a:avLst/>
            </a:prstGeom>
            <a:noFill/>
            <a:ln w="19050" cap="flat" cmpd="sng" algn="ctr">
              <a:solidFill>
                <a:sysClr val="windowText" lastClr="000000"/>
              </a:solidFill>
              <a:prstDash val="solid"/>
              <a:miter lim="800000"/>
            </a:ln>
            <a:effectLst/>
          </p:spPr>
          <p:txBody>
            <a:bodyPr rot="0" spcFirstLastPara="0" vert="horz" wrap="square" lIns="68580" tIns="34290" rIns="68580" bIns="34290" numCol="1" spcCol="0" rtlCol="0" fromWordArt="0" anchor="ctr" anchorCtr="0" forceAA="0" compatLnSpc="1">
              <a:prstTxWarp prst="textNoShape">
                <a:avLst/>
              </a:prstTxWarp>
              <a:noAutofit/>
            </a:bodyPr>
            <a:lstStyle/>
            <a:p>
              <a:pPr marL="0" marR="0" lvl="0" indent="0" defTabSz="34290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black"/>
                </a:solidFill>
                <a:effectLst/>
                <a:uLnTx/>
                <a:uFillTx/>
              </a:endParaRPr>
            </a:p>
          </p:txBody>
        </p:sp>
        <p:sp>
          <p:nvSpPr>
            <p:cNvPr id="2" name="文字方塊 1">
              <a:extLst>
                <a:ext uri="{FF2B5EF4-FFF2-40B4-BE49-F238E27FC236}">
                  <a16:creationId xmlns:a16="http://schemas.microsoft.com/office/drawing/2014/main" id="{15E7DA06-024A-46F2-B557-FDD17D0A80C4}"/>
                </a:ext>
              </a:extLst>
            </p:cNvPr>
            <p:cNvSpPr txBox="1"/>
            <p:nvPr/>
          </p:nvSpPr>
          <p:spPr>
            <a:xfrm>
              <a:off x="6800725" y="1224755"/>
              <a:ext cx="4956828" cy="2369880"/>
            </a:xfrm>
            <a:prstGeom prst="rect">
              <a:avLst/>
            </a:prstGeom>
            <a:noFill/>
          </p:spPr>
          <p:txBody>
            <a:bodyPr wrap="square" rtlCol="0">
              <a:spAutoFit/>
            </a:bodyPr>
            <a:lstStyle/>
            <a:p>
              <a:pPr marL="114300" lvl="0" indent="114300" defTabSz="342900">
                <a:lnSpc>
                  <a:spcPts val="2600"/>
                </a:lnSpc>
                <a:defRPr/>
              </a:pP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披薩店的價目表： </a:t>
              </a:r>
              <a:endParaRPr lang="zh-TW" altLang="zh-TW"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60</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元，一個披薩（</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330</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zh-TW" altLang="zh-TW"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45</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元，買</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210</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zh-TW" altLang="zh-TW"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套餐：</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99</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zh-TW" altLang="zh-TW"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B</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套餐：</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149</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dirty="0">
                  <a:solidFill>
                    <a:srgbClr val="000000"/>
                  </a:solidFill>
                  <a:latin typeface="微軟正黑體" panose="020B0604030504040204" pitchFamily="34" charset="-120"/>
                  <a:ea typeface="微軟正黑體" panose="020B0604030504040204" pitchFamily="34" charset="-120"/>
                </a:rPr>
                <a:t>C</a:t>
              </a:r>
              <a:r>
                <a:rPr lang="zh-TW"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套餐：</a:t>
              </a:r>
              <a:r>
                <a:rPr lang="en-US" altLang="zh-TW" b="1" dirty="0">
                  <a:solidFill>
                    <a:srgbClr val="000000"/>
                  </a:solidFill>
                  <a:latin typeface="微軟正黑體" panose="020B0604030504040204" pitchFamily="34" charset="-120"/>
                  <a:ea typeface="微軟正黑體" panose="020B0604030504040204" pitchFamily="34" charset="-120"/>
                </a:rPr>
                <a:t>2</a:t>
              </a:r>
              <a:r>
                <a:rPr lang="zh-TW"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b="1" dirty="0">
                  <a:solidFill>
                    <a:srgbClr val="000000"/>
                  </a:solidFill>
                  <a:latin typeface="微軟正黑體" panose="020B0604030504040204" pitchFamily="34" charset="-120"/>
                  <a:ea typeface="微軟正黑體" panose="020B0604030504040204" pitchFamily="34" charset="-120"/>
                </a:rPr>
                <a:t>+3</a:t>
              </a:r>
              <a:r>
                <a:rPr lang="zh-TW"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dirty="0">
                  <a:solidFill>
                    <a:srgbClr val="000000"/>
                  </a:solidFill>
                  <a:latin typeface="微軟正黑體" panose="020B0604030504040204" pitchFamily="34" charset="-120"/>
                  <a:ea typeface="微軟正黑體" panose="020B0604030504040204" pitchFamily="34" charset="-120"/>
                </a:rPr>
                <a:t>229</a:t>
              </a:r>
              <a:r>
                <a:rPr lang="zh-TW"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en-US"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a:p>
              <a:endParaRPr lang="zh-TW" altLang="en-US" dirty="0"/>
            </a:p>
          </p:txBody>
        </p:sp>
      </p:grpSp>
      <p:sp>
        <p:nvSpPr>
          <p:cNvPr id="7" name="文字方塊 6">
            <a:extLst>
              <a:ext uri="{FF2B5EF4-FFF2-40B4-BE49-F238E27FC236}">
                <a16:creationId xmlns:a16="http://schemas.microsoft.com/office/drawing/2014/main" id="{8C95FF8A-06F4-4124-BC6E-AE716A6A64BE}"/>
              </a:ext>
            </a:extLst>
          </p:cNvPr>
          <p:cNvSpPr txBox="1"/>
          <p:nvPr/>
        </p:nvSpPr>
        <p:spPr>
          <a:xfrm>
            <a:off x="4994016" y="5926075"/>
            <a:ext cx="4680001" cy="461665"/>
          </a:xfrm>
          <a:prstGeom prst="rect">
            <a:avLst/>
          </a:prstGeom>
          <a:noFill/>
        </p:spPr>
        <p:txBody>
          <a:bodyPr wrap="square" rtlCol="0">
            <a:spAutoFit/>
          </a:bodyPr>
          <a:lstStyle/>
          <a:p>
            <a:r>
              <a:rPr lang="zh-TW" altLang="zh-TW" sz="2400" kern="100" dirty="0">
                <a:solidFill>
                  <a:srgbClr val="C00000"/>
                </a:solidFill>
                <a:latin typeface="Times New Roman" panose="02020603050405020304" pitchFamily="18" charset="0"/>
                <a:ea typeface="標楷體" panose="03000509000000000000" pitchFamily="65" charset="-120"/>
              </a:rPr>
              <a:t>買</a:t>
            </a:r>
            <a:r>
              <a:rPr lang="en-US" altLang="zh-TW" sz="2400" kern="100" dirty="0">
                <a:solidFill>
                  <a:srgbClr val="C00000"/>
                </a:solidFill>
                <a:latin typeface="Times New Roman" panose="02020603050405020304" pitchFamily="18" charset="0"/>
                <a:ea typeface="標楷體" panose="03000509000000000000" pitchFamily="65" charset="-120"/>
              </a:rPr>
              <a:t>1</a:t>
            </a:r>
            <a:r>
              <a:rPr lang="zh-TW" altLang="zh-TW" sz="2400" kern="100" dirty="0">
                <a:solidFill>
                  <a:srgbClr val="C00000"/>
                </a:solidFill>
                <a:latin typeface="Times New Roman" panose="02020603050405020304" pitchFamily="18" charset="0"/>
                <a:ea typeface="標楷體" panose="03000509000000000000" pitchFamily="65" charset="-120"/>
              </a:rPr>
              <a:t>個披薩和</a:t>
            </a:r>
            <a:r>
              <a:rPr lang="en-US" altLang="zh-TW" sz="2400" kern="100" dirty="0">
                <a:solidFill>
                  <a:srgbClr val="C00000"/>
                </a:solidFill>
                <a:latin typeface="Times New Roman" panose="02020603050405020304" pitchFamily="18" charset="0"/>
                <a:ea typeface="標楷體" panose="03000509000000000000" pitchFamily="65" charset="-120"/>
              </a:rPr>
              <a:t>6</a:t>
            </a:r>
            <a:r>
              <a:rPr lang="zh-TW" altLang="zh-TW" sz="2400" kern="100" dirty="0">
                <a:solidFill>
                  <a:srgbClr val="C00000"/>
                </a:solidFill>
                <a:latin typeface="Times New Roman" panose="02020603050405020304" pitchFamily="18" charset="0"/>
                <a:ea typeface="標楷體" panose="03000509000000000000" pitchFamily="65" charset="-120"/>
              </a:rPr>
              <a:t>杯飲料</a:t>
            </a:r>
            <a:r>
              <a:rPr lang="zh-TW" altLang="zh-TW" sz="2400" kern="0" dirty="0">
                <a:solidFill>
                  <a:srgbClr val="C00000"/>
                </a:solidFill>
                <a:latin typeface="Times New Roman" panose="02020603050405020304" pitchFamily="18" charset="0"/>
                <a:ea typeface="標楷體" panose="03000509000000000000" pitchFamily="65" charset="-120"/>
              </a:rPr>
              <a:t>滿足題意</a:t>
            </a:r>
            <a:endParaRPr lang="zh-TW" altLang="en-US" sz="2400" dirty="0">
              <a:solidFill>
                <a:srgbClr val="FF0000"/>
              </a:solidFill>
              <a:latin typeface="+mn-ea"/>
            </a:endParaRPr>
          </a:p>
        </p:txBody>
      </p:sp>
    </p:spTree>
    <p:extLst>
      <p:ext uri="{BB962C8B-B14F-4D97-AF65-F5344CB8AC3E}">
        <p14:creationId xmlns:p14="http://schemas.microsoft.com/office/powerpoint/2010/main" val="112236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14" presetClass="entr" presetSubtype="1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2" grpId="0" animBg="1"/>
      <p:bldP spid="7"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145">
            <a:extLst>
              <a:ext uri="{FF2B5EF4-FFF2-40B4-BE49-F238E27FC236}">
                <a16:creationId xmlns:a16="http://schemas.microsoft.com/office/drawing/2014/main" id="{FA4B5AC7-50C9-46C6-9E73-4640297BEBAB}"/>
              </a:ext>
            </a:extLst>
          </p:cNvPr>
          <p:cNvSpPr>
            <a:spLocks/>
          </p:cNvSpPr>
          <p:nvPr/>
        </p:nvSpPr>
        <p:spPr bwMode="auto">
          <a:xfrm rot="935833">
            <a:off x="6331500" y="115838"/>
            <a:ext cx="2715994" cy="1083581"/>
          </a:xfrm>
          <a:custGeom>
            <a:avLst/>
            <a:gdLst>
              <a:gd name="T0" fmla="*/ 466 w 483"/>
              <a:gd name="T1" fmla="*/ 104 h 300"/>
              <a:gd name="T2" fmla="*/ 417 w 483"/>
              <a:gd name="T3" fmla="*/ 121 h 300"/>
              <a:gd name="T4" fmla="*/ 407 w 483"/>
              <a:gd name="T5" fmla="*/ 119 h 300"/>
              <a:gd name="T6" fmla="*/ 303 w 483"/>
              <a:gd name="T7" fmla="*/ 150 h 300"/>
              <a:gd name="T8" fmla="*/ 214 w 483"/>
              <a:gd name="T9" fmla="*/ 187 h 300"/>
              <a:gd name="T10" fmla="*/ 120 w 483"/>
              <a:gd name="T11" fmla="*/ 240 h 300"/>
              <a:gd name="T12" fmla="*/ 290 w 483"/>
              <a:gd name="T13" fmla="*/ 152 h 300"/>
              <a:gd name="T14" fmla="*/ 394 w 483"/>
              <a:gd name="T15" fmla="*/ 118 h 300"/>
              <a:gd name="T16" fmla="*/ 394 w 483"/>
              <a:gd name="T17" fmla="*/ 97 h 300"/>
              <a:gd name="T18" fmla="*/ 424 w 483"/>
              <a:gd name="T19" fmla="*/ 86 h 300"/>
              <a:gd name="T20" fmla="*/ 418 w 483"/>
              <a:gd name="T21" fmla="*/ 66 h 300"/>
              <a:gd name="T22" fmla="*/ 380 w 483"/>
              <a:gd name="T23" fmla="*/ 74 h 300"/>
              <a:gd name="T24" fmla="*/ 386 w 483"/>
              <a:gd name="T25" fmla="*/ 71 h 300"/>
              <a:gd name="T26" fmla="*/ 378 w 483"/>
              <a:gd name="T27" fmla="*/ 53 h 300"/>
              <a:gd name="T28" fmla="*/ 218 w 483"/>
              <a:gd name="T29" fmla="*/ 119 h 300"/>
              <a:gd name="T30" fmla="*/ 183 w 483"/>
              <a:gd name="T31" fmla="*/ 133 h 300"/>
              <a:gd name="T32" fmla="*/ 84 w 483"/>
              <a:gd name="T33" fmla="*/ 185 h 300"/>
              <a:gd name="T34" fmla="*/ 193 w 483"/>
              <a:gd name="T35" fmla="*/ 117 h 300"/>
              <a:gd name="T36" fmla="*/ 434 w 483"/>
              <a:gd name="T37" fmla="*/ 20 h 300"/>
              <a:gd name="T38" fmla="*/ 427 w 483"/>
              <a:gd name="T39" fmla="*/ 3 h 300"/>
              <a:gd name="T40" fmla="*/ 142 w 483"/>
              <a:gd name="T41" fmla="*/ 124 h 300"/>
              <a:gd name="T42" fmla="*/ 23 w 483"/>
              <a:gd name="T43" fmla="*/ 195 h 300"/>
              <a:gd name="T44" fmla="*/ 29 w 483"/>
              <a:gd name="T45" fmla="*/ 202 h 300"/>
              <a:gd name="T46" fmla="*/ 43 w 483"/>
              <a:gd name="T47" fmla="*/ 193 h 300"/>
              <a:gd name="T48" fmla="*/ 9 w 483"/>
              <a:gd name="T49" fmla="*/ 223 h 300"/>
              <a:gd name="T50" fmla="*/ 21 w 483"/>
              <a:gd name="T51" fmla="*/ 239 h 300"/>
              <a:gd name="T52" fmla="*/ 22 w 483"/>
              <a:gd name="T53" fmla="*/ 238 h 300"/>
              <a:gd name="T54" fmla="*/ 16 w 483"/>
              <a:gd name="T55" fmla="*/ 244 h 300"/>
              <a:gd name="T56" fmla="*/ 29 w 483"/>
              <a:gd name="T57" fmla="*/ 260 h 300"/>
              <a:gd name="T58" fmla="*/ 32 w 483"/>
              <a:gd name="T59" fmla="*/ 259 h 300"/>
              <a:gd name="T60" fmla="*/ 45 w 483"/>
              <a:gd name="T61" fmla="*/ 267 h 300"/>
              <a:gd name="T62" fmla="*/ 51 w 483"/>
              <a:gd name="T63" fmla="*/ 265 h 300"/>
              <a:gd name="T64" fmla="*/ 35 w 483"/>
              <a:gd name="T65" fmla="*/ 279 h 300"/>
              <a:gd name="T66" fmla="*/ 45 w 483"/>
              <a:gd name="T67" fmla="*/ 297 h 300"/>
              <a:gd name="T68" fmla="*/ 124 w 483"/>
              <a:gd name="T69" fmla="*/ 262 h 300"/>
              <a:gd name="T70" fmla="*/ 128 w 483"/>
              <a:gd name="T71" fmla="*/ 262 h 300"/>
              <a:gd name="T72" fmla="*/ 472 w 483"/>
              <a:gd name="T73" fmla="*/ 122 h 300"/>
              <a:gd name="T74" fmla="*/ 466 w 483"/>
              <a:gd name="T75" fmla="*/ 10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3" h="300">
                <a:moveTo>
                  <a:pt x="466" y="104"/>
                </a:moveTo>
                <a:cubicBezTo>
                  <a:pt x="450" y="109"/>
                  <a:pt x="433" y="115"/>
                  <a:pt x="417" y="121"/>
                </a:cubicBezTo>
                <a:cubicBezTo>
                  <a:pt x="414" y="119"/>
                  <a:pt x="411" y="118"/>
                  <a:pt x="407" y="119"/>
                </a:cubicBezTo>
                <a:cubicBezTo>
                  <a:pt x="371" y="125"/>
                  <a:pt x="337" y="137"/>
                  <a:pt x="303" y="150"/>
                </a:cubicBezTo>
                <a:cubicBezTo>
                  <a:pt x="272" y="161"/>
                  <a:pt x="242" y="173"/>
                  <a:pt x="214" y="187"/>
                </a:cubicBezTo>
                <a:cubicBezTo>
                  <a:pt x="182" y="203"/>
                  <a:pt x="151" y="223"/>
                  <a:pt x="120" y="240"/>
                </a:cubicBezTo>
                <a:cubicBezTo>
                  <a:pt x="173" y="205"/>
                  <a:pt x="231" y="175"/>
                  <a:pt x="290" y="152"/>
                </a:cubicBezTo>
                <a:cubicBezTo>
                  <a:pt x="325" y="140"/>
                  <a:pt x="360" y="129"/>
                  <a:pt x="394" y="118"/>
                </a:cubicBezTo>
                <a:cubicBezTo>
                  <a:pt x="406" y="115"/>
                  <a:pt x="403" y="100"/>
                  <a:pt x="394" y="97"/>
                </a:cubicBezTo>
                <a:cubicBezTo>
                  <a:pt x="404" y="94"/>
                  <a:pt x="414" y="90"/>
                  <a:pt x="424" y="86"/>
                </a:cubicBezTo>
                <a:cubicBezTo>
                  <a:pt x="436" y="81"/>
                  <a:pt x="432" y="64"/>
                  <a:pt x="418" y="66"/>
                </a:cubicBezTo>
                <a:cubicBezTo>
                  <a:pt x="405" y="68"/>
                  <a:pt x="392" y="70"/>
                  <a:pt x="380" y="74"/>
                </a:cubicBezTo>
                <a:cubicBezTo>
                  <a:pt x="382" y="73"/>
                  <a:pt x="384" y="72"/>
                  <a:pt x="386" y="71"/>
                </a:cubicBezTo>
                <a:cubicBezTo>
                  <a:pt x="397" y="66"/>
                  <a:pt x="389" y="51"/>
                  <a:pt x="378" y="53"/>
                </a:cubicBezTo>
                <a:cubicBezTo>
                  <a:pt x="322" y="64"/>
                  <a:pt x="270" y="92"/>
                  <a:pt x="218" y="119"/>
                </a:cubicBezTo>
                <a:cubicBezTo>
                  <a:pt x="206" y="123"/>
                  <a:pt x="195" y="128"/>
                  <a:pt x="183" y="133"/>
                </a:cubicBezTo>
                <a:cubicBezTo>
                  <a:pt x="149" y="148"/>
                  <a:pt x="116" y="167"/>
                  <a:pt x="84" y="185"/>
                </a:cubicBezTo>
                <a:cubicBezTo>
                  <a:pt x="118" y="159"/>
                  <a:pt x="155" y="137"/>
                  <a:pt x="193" y="117"/>
                </a:cubicBezTo>
                <a:cubicBezTo>
                  <a:pt x="274" y="85"/>
                  <a:pt x="357" y="60"/>
                  <a:pt x="434" y="20"/>
                </a:cubicBezTo>
                <a:cubicBezTo>
                  <a:pt x="443" y="15"/>
                  <a:pt x="436" y="0"/>
                  <a:pt x="427" y="3"/>
                </a:cubicBezTo>
                <a:cubicBezTo>
                  <a:pt x="330" y="35"/>
                  <a:pt x="231" y="71"/>
                  <a:pt x="142" y="124"/>
                </a:cubicBezTo>
                <a:cubicBezTo>
                  <a:pt x="100" y="143"/>
                  <a:pt x="60" y="166"/>
                  <a:pt x="23" y="195"/>
                </a:cubicBezTo>
                <a:cubicBezTo>
                  <a:pt x="19" y="198"/>
                  <a:pt x="24" y="205"/>
                  <a:pt x="29" y="202"/>
                </a:cubicBezTo>
                <a:cubicBezTo>
                  <a:pt x="33" y="199"/>
                  <a:pt x="38" y="196"/>
                  <a:pt x="43" y="193"/>
                </a:cubicBezTo>
                <a:cubicBezTo>
                  <a:pt x="31" y="202"/>
                  <a:pt x="20" y="213"/>
                  <a:pt x="9" y="223"/>
                </a:cubicBezTo>
                <a:cubicBezTo>
                  <a:pt x="0" y="232"/>
                  <a:pt x="11" y="243"/>
                  <a:pt x="21" y="239"/>
                </a:cubicBezTo>
                <a:cubicBezTo>
                  <a:pt x="21" y="239"/>
                  <a:pt x="21" y="238"/>
                  <a:pt x="22" y="238"/>
                </a:cubicBezTo>
                <a:cubicBezTo>
                  <a:pt x="20" y="240"/>
                  <a:pt x="18" y="242"/>
                  <a:pt x="16" y="244"/>
                </a:cubicBezTo>
                <a:cubicBezTo>
                  <a:pt x="9" y="254"/>
                  <a:pt x="18" y="265"/>
                  <a:pt x="29" y="260"/>
                </a:cubicBezTo>
                <a:cubicBezTo>
                  <a:pt x="30" y="260"/>
                  <a:pt x="31" y="259"/>
                  <a:pt x="32" y="259"/>
                </a:cubicBezTo>
                <a:cubicBezTo>
                  <a:pt x="33" y="264"/>
                  <a:pt x="38" y="269"/>
                  <a:pt x="45" y="267"/>
                </a:cubicBezTo>
                <a:cubicBezTo>
                  <a:pt x="47" y="267"/>
                  <a:pt x="49" y="266"/>
                  <a:pt x="51" y="265"/>
                </a:cubicBezTo>
                <a:cubicBezTo>
                  <a:pt x="45" y="270"/>
                  <a:pt x="40" y="274"/>
                  <a:pt x="35" y="279"/>
                </a:cubicBezTo>
                <a:cubicBezTo>
                  <a:pt x="27" y="286"/>
                  <a:pt x="35" y="300"/>
                  <a:pt x="45" y="297"/>
                </a:cubicBezTo>
                <a:cubicBezTo>
                  <a:pt x="73" y="288"/>
                  <a:pt x="99" y="276"/>
                  <a:pt x="124" y="262"/>
                </a:cubicBezTo>
                <a:cubicBezTo>
                  <a:pt x="126" y="263"/>
                  <a:pt x="127" y="263"/>
                  <a:pt x="128" y="262"/>
                </a:cubicBezTo>
                <a:cubicBezTo>
                  <a:pt x="248" y="231"/>
                  <a:pt x="355" y="163"/>
                  <a:pt x="472" y="122"/>
                </a:cubicBezTo>
                <a:cubicBezTo>
                  <a:pt x="483" y="118"/>
                  <a:pt x="478" y="100"/>
                  <a:pt x="466"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標題 1">
            <a:extLst>
              <a:ext uri="{FF2B5EF4-FFF2-40B4-BE49-F238E27FC236}">
                <a16:creationId xmlns:a16="http://schemas.microsoft.com/office/drawing/2014/main" id="{C43B3E4F-5A9D-4FE9-A019-3AF03F3B0ACD}"/>
              </a:ext>
            </a:extLst>
          </p:cNvPr>
          <p:cNvSpPr txBox="1">
            <a:spLocks/>
          </p:cNvSpPr>
          <p:nvPr/>
        </p:nvSpPr>
        <p:spPr>
          <a:xfrm>
            <a:off x="2142579" y="316537"/>
            <a:ext cx="7886700" cy="875841"/>
          </a:xfrm>
          <a:prstGeom prst="rect">
            <a:avLst/>
          </a:prstGeom>
          <a:no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TW" altLang="en-US" b="1" dirty="0">
                <a:solidFill>
                  <a:srgbClr val="C00000"/>
                </a:solidFill>
                <a:latin typeface="微軟正黑體" panose="020B0604030504040204" pitchFamily="34" charset="-120"/>
                <a:ea typeface="微軟正黑體" panose="020B0604030504040204" pitchFamily="34" charset="-120"/>
              </a:rPr>
              <a:t>破解迷思</a:t>
            </a:r>
            <a:r>
              <a:rPr lang="en-US" altLang="zh-TW" b="1" dirty="0">
                <a:solidFill>
                  <a:srgbClr val="C00000"/>
                </a:solidFill>
                <a:latin typeface="微軟正黑體" panose="020B0604030504040204" pitchFamily="34" charset="-120"/>
                <a:ea typeface="微軟正黑體" panose="020B0604030504040204" pitchFamily="34" charset="-120"/>
              </a:rPr>
              <a:t>—</a:t>
            </a:r>
            <a:r>
              <a:rPr lang="zh-TW" altLang="en-US" b="1" dirty="0">
                <a:solidFill>
                  <a:srgbClr val="C00000"/>
                </a:solidFill>
                <a:latin typeface="微軟正黑體" panose="020B0604030504040204" pitchFamily="34" charset="-120"/>
                <a:ea typeface="微軟正黑體" panose="020B0604030504040204" pitchFamily="34" charset="-120"/>
              </a:rPr>
              <a:t>老師的關鍵提問</a:t>
            </a:r>
            <a:r>
              <a:rPr lang="en-US" altLang="zh-TW" b="1" dirty="0">
                <a:solidFill>
                  <a:srgbClr val="C00000"/>
                </a:solidFill>
                <a:latin typeface="微軟正黑體" panose="020B0604030504040204" pitchFamily="34" charset="-120"/>
                <a:ea typeface="微軟正黑體" panose="020B0604030504040204" pitchFamily="34" charset="-120"/>
              </a:rPr>
              <a:t>(</a:t>
            </a:r>
            <a:r>
              <a:rPr lang="zh-TW" altLang="en-US" b="1" dirty="0">
                <a:solidFill>
                  <a:srgbClr val="C00000"/>
                </a:solidFill>
                <a:latin typeface="微軟正黑體" panose="020B0604030504040204" pitchFamily="34" charset="-120"/>
                <a:ea typeface="微軟正黑體" panose="020B0604030504040204" pitchFamily="34" charset="-120"/>
              </a:rPr>
              <a:t>用語</a:t>
            </a:r>
            <a:r>
              <a:rPr lang="en-US" altLang="zh-TW" b="1" dirty="0">
                <a:solidFill>
                  <a:srgbClr val="C00000"/>
                </a:solidFill>
                <a:latin typeface="微軟正黑體" panose="020B0604030504040204" pitchFamily="34" charset="-120"/>
                <a:ea typeface="微軟正黑體" panose="020B0604030504040204" pitchFamily="34" charset="-120"/>
              </a:rPr>
              <a:t>)</a:t>
            </a:r>
            <a:endParaRPr lang="zh-TW" altLang="en-US" b="1" dirty="0">
              <a:solidFill>
                <a:srgbClr val="C00000"/>
              </a:solidFill>
              <a:latin typeface="微軟正黑體" panose="020B0604030504040204" pitchFamily="34" charset="-120"/>
              <a:ea typeface="微軟正黑體" panose="020B0604030504040204" pitchFamily="34" charset="-120"/>
            </a:endParaRPr>
          </a:p>
        </p:txBody>
      </p:sp>
      <p:graphicFrame>
        <p:nvGraphicFramePr>
          <p:cNvPr id="5" name="表格 4"/>
          <p:cNvGraphicFramePr>
            <a:graphicFrameLocks noGrp="1"/>
          </p:cNvGraphicFramePr>
          <p:nvPr>
            <p:extLst>
              <p:ext uri="{D42A27DB-BD31-4B8C-83A1-F6EECF244321}">
                <p14:modId xmlns:p14="http://schemas.microsoft.com/office/powerpoint/2010/main" val="1318374262"/>
              </p:ext>
            </p:extLst>
          </p:nvPr>
        </p:nvGraphicFramePr>
        <p:xfrm>
          <a:off x="886851" y="1095083"/>
          <a:ext cx="10691999" cy="5404557"/>
        </p:xfrm>
        <a:graphic>
          <a:graphicData uri="http://schemas.openxmlformats.org/drawingml/2006/table">
            <a:tbl>
              <a:tblPr firstRow="1" bandRow="1">
                <a:tableStyleId>{5C22544A-7EE6-4342-B048-85BDC9FD1C3A}</a:tableStyleId>
              </a:tblPr>
              <a:tblGrid>
                <a:gridCol w="2558175">
                  <a:extLst>
                    <a:ext uri="{9D8B030D-6E8A-4147-A177-3AD203B41FA5}">
                      <a16:colId xmlns:a16="http://schemas.microsoft.com/office/drawing/2014/main" val="20000"/>
                    </a:ext>
                  </a:extLst>
                </a:gridCol>
                <a:gridCol w="4066912">
                  <a:extLst>
                    <a:ext uri="{9D8B030D-6E8A-4147-A177-3AD203B41FA5}">
                      <a16:colId xmlns:a16="http://schemas.microsoft.com/office/drawing/2014/main" val="20001"/>
                    </a:ext>
                  </a:extLst>
                </a:gridCol>
                <a:gridCol w="4066912">
                  <a:extLst>
                    <a:ext uri="{9D8B030D-6E8A-4147-A177-3AD203B41FA5}">
                      <a16:colId xmlns:a16="http://schemas.microsoft.com/office/drawing/2014/main" val="4007344882"/>
                    </a:ext>
                  </a:extLst>
                </a:gridCol>
              </a:tblGrid>
              <a:tr h="2290125">
                <a:tc gridSpan="3">
                  <a:txBody>
                    <a:bodyPr/>
                    <a:lstStyle/>
                    <a:p>
                      <a:pPr marL="0" marR="0" lvl="0" indent="0" algn="l" defTabSz="342900" rtl="0" eaLnBrk="1" fontAlgn="auto" latinLnBrk="0" hangingPunct="1">
                        <a:lnSpc>
                          <a:spcPct val="150000"/>
                        </a:lnSpc>
                        <a:spcBef>
                          <a:spcPts val="0"/>
                        </a:spcBef>
                        <a:spcAft>
                          <a:spcPts val="0"/>
                        </a:spcAft>
                        <a:buClrTx/>
                        <a:buSzTx/>
                        <a:buFontTx/>
                        <a:buNone/>
                        <a:tabLst/>
                        <a:defRPr/>
                      </a:pPr>
                      <a: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4. </a:t>
                      </a:r>
                      <a:r>
                        <a:rPr lang="zh-TW" altLang="en-US"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好吃披薩店把每一個披薩都平分成</a:t>
                      </a:r>
                      <a: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6</a:t>
                      </a:r>
                      <a:r>
                        <a:rPr lang="zh-TW" altLang="en-US"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片，</a:t>
                      </a:r>
                      <a:b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每種口味的披薩價錢都一樣，</a:t>
                      </a:r>
                      <a:br>
                        <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且每種飲料的價錢都一樣。</a:t>
                      </a:r>
                      <a:endParaRPr lang="en-US" altLang="zh-TW" sz="24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endParaRPr>
                    </a:p>
                    <a:p>
                      <a:pPr defTabSz="342900"/>
                      <a:endParaRPr lang="zh-TW" altLang="zh-TW" sz="2400" kern="100" dirty="0">
                        <a:solidFill>
                          <a:prstClr val="black"/>
                        </a:solidFill>
                        <a:latin typeface="Calibri" panose="020F0502020204030204" pitchFamily="34" charset="0"/>
                        <a:cs typeface="Times New Roman" panose="02020603050405020304" pitchFamily="18" charset="0"/>
                      </a:endParaRPr>
                    </a:p>
                  </a:txBody>
                  <a:tcPr/>
                </a:tc>
                <a:tc hMerge="1">
                  <a:txBody>
                    <a:bodyPr/>
                    <a:lstStyle/>
                    <a:p>
                      <a:endParaRPr lang="zh-TW" altLang="en-US" dirty="0"/>
                    </a:p>
                  </a:txBody>
                  <a:tcPr/>
                </a:tc>
                <a:tc hMerge="1">
                  <a:txBody>
                    <a:bodyPr/>
                    <a:lstStyle/>
                    <a:p>
                      <a:pPr defTabSz="342900"/>
                      <a:endParaRPr lang="zh-TW" altLang="zh-TW" sz="2400" kern="100" dirty="0">
                        <a:solidFill>
                          <a:prstClr val="black"/>
                        </a:solidFill>
                        <a:latin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000"/>
                  </a:ext>
                </a:extLst>
              </a:tr>
              <a:tr h="758167">
                <a:tc>
                  <a:txBody>
                    <a:bodyPr/>
                    <a:lstStyle/>
                    <a:p>
                      <a:pPr defTabSz="342900"/>
                      <a:r>
                        <a:rPr lang="zh-TW" altLang="zh-TW" sz="1800" kern="100" dirty="0">
                          <a:solidFill>
                            <a:prstClr val="black"/>
                          </a:solidFill>
                          <a:latin typeface="Times New Roman" panose="02020603050405020304" pitchFamily="18" charset="0"/>
                          <a:cs typeface="新細明體" panose="02020500000000000000" pitchFamily="18" charset="-120"/>
                        </a:rPr>
                        <a:t>①</a:t>
                      </a:r>
                      <a:r>
                        <a:rPr lang="zh-TW" altLang="zh-TW" sz="1800" kern="100" dirty="0">
                          <a:solidFill>
                            <a:prstClr val="black"/>
                          </a:solidFill>
                          <a:latin typeface="Times New Roman" panose="02020603050405020304" pitchFamily="18" charset="0"/>
                          <a:ea typeface="標楷體" panose="03000509000000000000" pitchFamily="65" charset="-120"/>
                        </a:rPr>
                        <a:t> 買</a:t>
                      </a:r>
                      <a:r>
                        <a:rPr lang="en-US" altLang="zh-TW" sz="1800" kern="100" dirty="0">
                          <a:solidFill>
                            <a:prstClr val="black"/>
                          </a:solidFill>
                          <a:latin typeface="Times New Roman" panose="02020603050405020304" pitchFamily="18" charset="0"/>
                          <a:ea typeface="標楷體" panose="03000509000000000000" pitchFamily="65" charset="-120"/>
                        </a:rPr>
                        <a:t>6</a:t>
                      </a:r>
                      <a:r>
                        <a:rPr lang="zh-TW" altLang="zh-TW" sz="1800" kern="100" dirty="0">
                          <a:solidFill>
                            <a:prstClr val="black"/>
                          </a:solidFill>
                          <a:latin typeface="Times New Roman" panose="02020603050405020304" pitchFamily="18" charset="0"/>
                          <a:ea typeface="標楷體" panose="03000509000000000000" pitchFamily="65" charset="-120"/>
                        </a:rPr>
                        <a:t>組</a:t>
                      </a:r>
                      <a:r>
                        <a:rPr lang="en-US" altLang="zh-TW" sz="1800" kern="100" dirty="0">
                          <a:solidFill>
                            <a:prstClr val="black"/>
                          </a:solidFill>
                          <a:latin typeface="Times New Roman" panose="02020603050405020304" pitchFamily="18" charset="0"/>
                          <a:ea typeface="標楷體" panose="03000509000000000000" pitchFamily="65" charset="-120"/>
                        </a:rPr>
                        <a:t>A</a:t>
                      </a:r>
                      <a:r>
                        <a:rPr lang="zh-TW" altLang="zh-TW" sz="1800" kern="100" dirty="0">
                          <a:solidFill>
                            <a:prstClr val="black"/>
                          </a:solidFill>
                          <a:latin typeface="Times New Roman" panose="02020603050405020304" pitchFamily="18" charset="0"/>
                          <a:ea typeface="標楷體" panose="03000509000000000000" pitchFamily="65" charset="-120"/>
                        </a:rPr>
                        <a:t>套餐</a:t>
                      </a:r>
                      <a:r>
                        <a:rPr lang="en-US" altLang="zh-TW" sz="18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8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(0.37)</a:t>
                      </a:r>
                      <a:endParaRPr lang="zh-TW" altLang="en-US" sz="1800" dirty="0">
                        <a:solidFill>
                          <a:srgbClr val="FF0000"/>
                        </a:solidFill>
                        <a:latin typeface="Calibri" panose="020F0502020204030204"/>
                      </a:endParaRPr>
                    </a:p>
                  </a:txBody>
                  <a:tcPr anchor="ctr"/>
                </a:tc>
                <a:tc>
                  <a:txBody>
                    <a:bodyPr/>
                    <a:lstStyle/>
                    <a:p>
                      <a:endParaRPr lang="zh-TW" altLang="zh-TW" sz="2000" kern="1200" dirty="0">
                        <a:solidFill>
                          <a:schemeClr val="dk1"/>
                        </a:solidFill>
                        <a:effectLst/>
                        <a:latin typeface="+mn-ea"/>
                        <a:ea typeface="+mn-ea"/>
                        <a:cs typeface="+mn-cs"/>
                      </a:endParaRPr>
                    </a:p>
                  </a:txBody>
                  <a:tcPr/>
                </a:tc>
                <a:tc>
                  <a:txBody>
                    <a:bodyPr/>
                    <a:lstStyle/>
                    <a:p>
                      <a:endParaRPr lang="zh-TW" altLang="zh-TW" sz="2000" kern="1200" dirty="0">
                        <a:solidFill>
                          <a:schemeClr val="dk1"/>
                        </a:solidFill>
                        <a:effectLst/>
                        <a:latin typeface="+mn-ea"/>
                        <a:ea typeface="+mn-ea"/>
                        <a:cs typeface="+mn-cs"/>
                      </a:endParaRPr>
                    </a:p>
                  </a:txBody>
                  <a:tcPr/>
                </a:tc>
                <a:extLst>
                  <a:ext uri="{0D108BD9-81ED-4DB2-BD59-A6C34878D82A}">
                    <a16:rowId xmlns:a16="http://schemas.microsoft.com/office/drawing/2014/main" val="10001"/>
                  </a:ext>
                </a:extLst>
              </a:tr>
              <a:tr h="771100">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zh-TW" altLang="zh-TW" sz="1800" kern="100" dirty="0">
                          <a:solidFill>
                            <a:prstClr val="black"/>
                          </a:solidFill>
                          <a:latin typeface="Times New Roman" panose="02020603050405020304" pitchFamily="18" charset="0"/>
                          <a:cs typeface="新細明體" panose="02020500000000000000" pitchFamily="18" charset="-120"/>
                        </a:rPr>
                        <a:t>②</a:t>
                      </a:r>
                      <a:r>
                        <a:rPr lang="zh-TW" altLang="zh-TW" sz="1800" kern="100" dirty="0">
                          <a:solidFill>
                            <a:prstClr val="black"/>
                          </a:solidFill>
                          <a:latin typeface="Times New Roman" panose="02020603050405020304" pitchFamily="18" charset="0"/>
                          <a:ea typeface="標楷體" panose="03000509000000000000" pitchFamily="65" charset="-120"/>
                        </a:rPr>
                        <a:t> 買</a:t>
                      </a:r>
                      <a:r>
                        <a:rPr lang="en-US" altLang="zh-TW" sz="1800" kern="100" dirty="0">
                          <a:solidFill>
                            <a:prstClr val="black"/>
                          </a:solidFill>
                          <a:latin typeface="Times New Roman" panose="02020603050405020304" pitchFamily="18" charset="0"/>
                          <a:ea typeface="標楷體" panose="03000509000000000000" pitchFamily="65" charset="-120"/>
                        </a:rPr>
                        <a:t>3</a:t>
                      </a:r>
                      <a:r>
                        <a:rPr lang="zh-TW" altLang="zh-TW" sz="1800" kern="100" dirty="0">
                          <a:solidFill>
                            <a:prstClr val="black"/>
                          </a:solidFill>
                          <a:latin typeface="Times New Roman" panose="02020603050405020304" pitchFamily="18" charset="0"/>
                          <a:ea typeface="標楷體" panose="03000509000000000000" pitchFamily="65" charset="-120"/>
                        </a:rPr>
                        <a:t>組</a:t>
                      </a:r>
                      <a:r>
                        <a:rPr lang="en-US" altLang="zh-TW" sz="1800" kern="100" dirty="0">
                          <a:solidFill>
                            <a:prstClr val="black"/>
                          </a:solidFill>
                          <a:latin typeface="Times New Roman" panose="02020603050405020304" pitchFamily="18" charset="0"/>
                          <a:ea typeface="標楷體" panose="03000509000000000000" pitchFamily="65" charset="-120"/>
                        </a:rPr>
                        <a:t>B</a:t>
                      </a:r>
                      <a:r>
                        <a:rPr lang="zh-TW" altLang="zh-TW" sz="1800" kern="100" dirty="0">
                          <a:solidFill>
                            <a:prstClr val="black"/>
                          </a:solidFill>
                          <a:latin typeface="Times New Roman" panose="02020603050405020304" pitchFamily="18" charset="0"/>
                          <a:ea typeface="標楷體" panose="03000509000000000000" pitchFamily="65" charset="-120"/>
                        </a:rPr>
                        <a:t>套餐和</a:t>
                      </a:r>
                      <a:r>
                        <a:rPr lang="en-US" altLang="zh-TW" sz="1800" kern="100" dirty="0">
                          <a:solidFill>
                            <a:prstClr val="black"/>
                          </a:solidFill>
                          <a:latin typeface="Times New Roman" panose="02020603050405020304" pitchFamily="18" charset="0"/>
                          <a:ea typeface="標楷體" panose="03000509000000000000" pitchFamily="65" charset="-120"/>
                        </a:rPr>
                        <a:t>3</a:t>
                      </a:r>
                      <a:r>
                        <a:rPr lang="zh-TW" altLang="zh-TW" sz="1800" kern="100" dirty="0">
                          <a:solidFill>
                            <a:prstClr val="black"/>
                          </a:solidFill>
                          <a:latin typeface="Times New Roman" panose="02020603050405020304" pitchFamily="18" charset="0"/>
                          <a:ea typeface="標楷體" panose="03000509000000000000" pitchFamily="65" charset="-120"/>
                        </a:rPr>
                        <a:t>杯飲</a:t>
                      </a:r>
                      <a:br>
                        <a:rPr lang="en-US" altLang="zh-TW" sz="1800" kern="100" dirty="0">
                          <a:solidFill>
                            <a:prstClr val="black"/>
                          </a:solidFill>
                          <a:latin typeface="Times New Roman" panose="02020603050405020304" pitchFamily="18" charset="0"/>
                          <a:ea typeface="標楷體" panose="03000509000000000000" pitchFamily="65" charset="-120"/>
                        </a:rPr>
                      </a:br>
                      <a:r>
                        <a:rPr lang="en-US" altLang="zh-TW" sz="1800" kern="100" dirty="0">
                          <a:solidFill>
                            <a:prstClr val="black"/>
                          </a:solidFill>
                          <a:latin typeface="Times New Roman" panose="02020603050405020304" pitchFamily="18" charset="0"/>
                          <a:ea typeface="標楷體" panose="03000509000000000000" pitchFamily="65" charset="-120"/>
                        </a:rPr>
                        <a:t>     </a:t>
                      </a:r>
                      <a:r>
                        <a:rPr lang="zh-TW" altLang="zh-TW" sz="1800" kern="100" dirty="0">
                          <a:solidFill>
                            <a:prstClr val="black"/>
                          </a:solidFill>
                          <a:latin typeface="Times New Roman" panose="02020603050405020304" pitchFamily="18" charset="0"/>
                          <a:ea typeface="標楷體" panose="03000509000000000000" pitchFamily="65" charset="-120"/>
                        </a:rPr>
                        <a:t>料</a:t>
                      </a:r>
                      <a:r>
                        <a:rPr lang="en-US" altLang="zh-TW" sz="1800" kern="100" dirty="0">
                          <a:solidFill>
                            <a:prstClr val="black"/>
                          </a:solidFill>
                          <a:latin typeface="Times New Roman" panose="02020603050405020304" pitchFamily="18" charset="0"/>
                          <a:ea typeface="標楷體" panose="03000509000000000000" pitchFamily="65" charset="-120"/>
                        </a:rPr>
                        <a:t> </a:t>
                      </a:r>
                      <a:r>
                        <a:rPr lang="en-US" altLang="zh-TW" sz="18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(0.11)</a:t>
                      </a:r>
                      <a:endParaRPr lang="zh-TW" altLang="en-US" sz="1800" dirty="0">
                        <a:solidFill>
                          <a:prstClr val="black"/>
                        </a:solidFill>
                        <a:latin typeface="+mn-ea"/>
                        <a:ea typeface="+mn-ea"/>
                      </a:endParaRPr>
                    </a:p>
                  </a:txBody>
                  <a:tcPr anchor="ctr"/>
                </a:tc>
                <a:tc>
                  <a:txBody>
                    <a:bodyPr/>
                    <a:lstStyle/>
                    <a:p>
                      <a:endParaRPr lang="zh-TW" altLang="en-US" sz="2000" dirty="0">
                        <a:latin typeface="+mn-ea"/>
                        <a:ea typeface="+mn-ea"/>
                      </a:endParaRPr>
                    </a:p>
                  </a:txBody>
                  <a:tcPr/>
                </a:tc>
                <a:tc>
                  <a:txBody>
                    <a:bodyPr/>
                    <a:lstStyle/>
                    <a:p>
                      <a:endParaRPr lang="zh-TW" altLang="en-US" sz="2000" dirty="0">
                        <a:latin typeface="+mn-ea"/>
                        <a:ea typeface="+mn-ea"/>
                      </a:endParaRPr>
                    </a:p>
                  </a:txBody>
                  <a:tcPr/>
                </a:tc>
                <a:extLst>
                  <a:ext uri="{0D108BD9-81ED-4DB2-BD59-A6C34878D82A}">
                    <a16:rowId xmlns:a16="http://schemas.microsoft.com/office/drawing/2014/main" val="10002"/>
                  </a:ext>
                </a:extLst>
              </a:tr>
              <a:tr h="747060">
                <a:tc>
                  <a:txBody>
                    <a:bodyPr/>
                    <a:lstStyle/>
                    <a:p>
                      <a:pPr defTabSz="342900" eaLnBrk="1" fontAlgn="auto" hangingPunct="1">
                        <a:spcBef>
                          <a:spcPts val="0"/>
                        </a:spcBef>
                        <a:spcAft>
                          <a:spcPts val="0"/>
                        </a:spcAft>
                      </a:pPr>
                      <a:r>
                        <a:rPr lang="zh-TW" altLang="zh-TW" sz="1800" kern="100" dirty="0">
                          <a:solidFill>
                            <a:prstClr val="black"/>
                          </a:solidFill>
                          <a:latin typeface="Times New Roman" panose="02020603050405020304" pitchFamily="18" charset="0"/>
                          <a:cs typeface="新細明體" panose="02020500000000000000" pitchFamily="18" charset="-120"/>
                        </a:rPr>
                        <a:t>③</a:t>
                      </a:r>
                      <a:r>
                        <a:rPr lang="zh-TW" altLang="zh-TW" sz="1800" kern="100" dirty="0">
                          <a:solidFill>
                            <a:prstClr val="black"/>
                          </a:solidFill>
                          <a:latin typeface="Times New Roman" panose="02020603050405020304" pitchFamily="18" charset="0"/>
                          <a:ea typeface="標楷體" panose="03000509000000000000" pitchFamily="65" charset="-120"/>
                        </a:rPr>
                        <a:t> 買</a:t>
                      </a:r>
                      <a:r>
                        <a:rPr lang="en-US" altLang="zh-TW" sz="1800" kern="100" dirty="0">
                          <a:solidFill>
                            <a:prstClr val="black"/>
                          </a:solidFill>
                          <a:latin typeface="Times New Roman" panose="02020603050405020304" pitchFamily="18" charset="0"/>
                          <a:ea typeface="標楷體" panose="03000509000000000000" pitchFamily="65" charset="-120"/>
                        </a:rPr>
                        <a:t>2</a:t>
                      </a:r>
                      <a:r>
                        <a:rPr lang="zh-TW" altLang="zh-TW" sz="1800" kern="100" dirty="0">
                          <a:solidFill>
                            <a:prstClr val="black"/>
                          </a:solidFill>
                          <a:latin typeface="Times New Roman" panose="02020603050405020304" pitchFamily="18" charset="0"/>
                          <a:ea typeface="標楷體" panose="03000509000000000000" pitchFamily="65" charset="-120"/>
                        </a:rPr>
                        <a:t>組</a:t>
                      </a:r>
                      <a:r>
                        <a:rPr lang="en-US" altLang="zh-TW" sz="1800" kern="100" dirty="0">
                          <a:solidFill>
                            <a:prstClr val="black"/>
                          </a:solidFill>
                          <a:latin typeface="Times New Roman" panose="02020603050405020304" pitchFamily="18" charset="0"/>
                          <a:ea typeface="標楷體" panose="03000509000000000000" pitchFamily="65" charset="-120"/>
                        </a:rPr>
                        <a:t>C</a:t>
                      </a:r>
                      <a:r>
                        <a:rPr lang="zh-TW" altLang="zh-TW" sz="1800" kern="100" dirty="0">
                          <a:solidFill>
                            <a:prstClr val="black"/>
                          </a:solidFill>
                          <a:latin typeface="Times New Roman" panose="02020603050405020304" pitchFamily="18" charset="0"/>
                          <a:ea typeface="標楷體" panose="03000509000000000000" pitchFamily="65" charset="-120"/>
                        </a:rPr>
                        <a:t>套餐和</a:t>
                      </a:r>
                      <a:r>
                        <a:rPr lang="en-US" altLang="zh-TW" sz="1800" kern="100" dirty="0">
                          <a:solidFill>
                            <a:prstClr val="black"/>
                          </a:solidFill>
                          <a:latin typeface="Times New Roman" panose="02020603050405020304" pitchFamily="18" charset="0"/>
                          <a:ea typeface="標楷體" panose="03000509000000000000" pitchFamily="65" charset="-120"/>
                        </a:rPr>
                        <a:t>2</a:t>
                      </a:r>
                      <a:r>
                        <a:rPr lang="zh-TW" altLang="zh-TW" sz="1800" kern="100" dirty="0">
                          <a:solidFill>
                            <a:prstClr val="black"/>
                          </a:solidFill>
                          <a:latin typeface="Times New Roman" panose="02020603050405020304" pitchFamily="18" charset="0"/>
                          <a:ea typeface="標楷體" panose="03000509000000000000" pitchFamily="65" charset="-120"/>
                        </a:rPr>
                        <a:t>片披</a:t>
                      </a:r>
                      <a:br>
                        <a:rPr lang="en-US" altLang="zh-TW" sz="1800" kern="100" dirty="0">
                          <a:solidFill>
                            <a:prstClr val="black"/>
                          </a:solidFill>
                          <a:latin typeface="Times New Roman" panose="02020603050405020304" pitchFamily="18" charset="0"/>
                          <a:ea typeface="標楷體" panose="03000509000000000000" pitchFamily="65" charset="-120"/>
                        </a:rPr>
                      </a:br>
                      <a:r>
                        <a:rPr lang="en-US" altLang="zh-TW" sz="1800" kern="100" dirty="0">
                          <a:solidFill>
                            <a:prstClr val="black"/>
                          </a:solidFill>
                          <a:latin typeface="Times New Roman" panose="02020603050405020304" pitchFamily="18" charset="0"/>
                          <a:ea typeface="標楷體" panose="03000509000000000000" pitchFamily="65" charset="-120"/>
                        </a:rPr>
                        <a:t>     </a:t>
                      </a:r>
                      <a:r>
                        <a:rPr lang="zh-TW" altLang="zh-TW" sz="1800" kern="100" dirty="0">
                          <a:solidFill>
                            <a:prstClr val="black"/>
                          </a:solidFill>
                          <a:latin typeface="Times New Roman" panose="02020603050405020304" pitchFamily="18" charset="0"/>
                          <a:ea typeface="標楷體" panose="03000509000000000000" pitchFamily="65" charset="-120"/>
                        </a:rPr>
                        <a:t>薩</a:t>
                      </a:r>
                      <a:r>
                        <a:rPr lang="en-US" altLang="zh-TW" sz="1800" kern="100" dirty="0">
                          <a:solidFill>
                            <a:prstClr val="black"/>
                          </a:solidFill>
                          <a:latin typeface="Times New Roman" panose="02020603050405020304" pitchFamily="18" charset="0"/>
                          <a:ea typeface="標楷體" panose="03000509000000000000" pitchFamily="65" charset="-120"/>
                        </a:rPr>
                        <a:t> </a:t>
                      </a:r>
                      <a:r>
                        <a:rPr lang="en-US" altLang="zh-TW" sz="18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(0.23)</a:t>
                      </a:r>
                      <a:endParaRPr lang="zh-TW" altLang="en-US" sz="1800" dirty="0">
                        <a:solidFill>
                          <a:srgbClr val="FF0000"/>
                        </a:solidFill>
                        <a:latin typeface="+mn-ea"/>
                        <a:ea typeface="+mn-ea"/>
                      </a:endParaRPr>
                    </a:p>
                  </a:txBody>
                  <a:tcPr anchor="ctr"/>
                </a:tc>
                <a:tc>
                  <a:txBody>
                    <a:bodyPr/>
                    <a:lstStyle/>
                    <a:p>
                      <a:endParaRPr lang="zh-TW" altLang="zh-TW" sz="2000" kern="1200" dirty="0">
                        <a:solidFill>
                          <a:schemeClr val="dk1"/>
                        </a:solidFill>
                        <a:effectLst/>
                        <a:latin typeface="+mn-ea"/>
                        <a:ea typeface="+mn-ea"/>
                        <a:cs typeface="+mn-cs"/>
                      </a:endParaRPr>
                    </a:p>
                  </a:txBody>
                  <a:tcPr/>
                </a:tc>
                <a:tc>
                  <a:txBody>
                    <a:bodyPr/>
                    <a:lstStyle/>
                    <a:p>
                      <a:endParaRPr lang="zh-TW" altLang="zh-TW" sz="2000" kern="1200" dirty="0">
                        <a:solidFill>
                          <a:schemeClr val="dk1"/>
                        </a:solidFill>
                        <a:effectLst/>
                        <a:latin typeface="+mn-ea"/>
                        <a:ea typeface="+mn-ea"/>
                        <a:cs typeface="+mn-cs"/>
                      </a:endParaRPr>
                    </a:p>
                  </a:txBody>
                  <a:tcPr/>
                </a:tc>
                <a:extLst>
                  <a:ext uri="{0D108BD9-81ED-4DB2-BD59-A6C34878D82A}">
                    <a16:rowId xmlns:a16="http://schemas.microsoft.com/office/drawing/2014/main" val="10003"/>
                  </a:ext>
                </a:extLst>
              </a:tr>
              <a:tr h="838105">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zh-TW" altLang="zh-TW" sz="1800" kern="100" dirty="0">
                          <a:solidFill>
                            <a:prstClr val="black"/>
                          </a:solidFill>
                          <a:latin typeface="Times New Roman" panose="02020603050405020304" pitchFamily="18" charset="0"/>
                          <a:cs typeface="新細明體" panose="02020500000000000000" pitchFamily="18" charset="-120"/>
                        </a:rPr>
                        <a:t>④</a:t>
                      </a:r>
                      <a:r>
                        <a:rPr lang="zh-TW" altLang="zh-TW" sz="1800" kern="100" dirty="0">
                          <a:solidFill>
                            <a:prstClr val="black"/>
                          </a:solidFill>
                          <a:latin typeface="Times New Roman" panose="02020603050405020304" pitchFamily="18" charset="0"/>
                          <a:ea typeface="標楷體" panose="03000509000000000000" pitchFamily="65" charset="-120"/>
                        </a:rPr>
                        <a:t> 買一個披薩和</a:t>
                      </a:r>
                      <a:r>
                        <a:rPr lang="en-US" altLang="zh-TW" sz="1800" kern="100" dirty="0">
                          <a:solidFill>
                            <a:prstClr val="black"/>
                          </a:solidFill>
                          <a:latin typeface="Times New Roman" panose="02020603050405020304" pitchFamily="18" charset="0"/>
                          <a:ea typeface="標楷體" panose="03000509000000000000" pitchFamily="65" charset="-120"/>
                        </a:rPr>
                        <a:t>6</a:t>
                      </a:r>
                      <a:r>
                        <a:rPr lang="zh-TW" altLang="zh-TW" sz="1800" kern="100" dirty="0">
                          <a:solidFill>
                            <a:prstClr val="black"/>
                          </a:solidFill>
                          <a:latin typeface="Times New Roman" panose="02020603050405020304" pitchFamily="18" charset="0"/>
                          <a:ea typeface="標楷體" panose="03000509000000000000" pitchFamily="65" charset="-120"/>
                        </a:rPr>
                        <a:t>杯飲</a:t>
                      </a:r>
                      <a:br>
                        <a:rPr lang="en-US" altLang="zh-TW" sz="1800" kern="100" dirty="0">
                          <a:solidFill>
                            <a:prstClr val="black"/>
                          </a:solidFill>
                          <a:latin typeface="Times New Roman" panose="02020603050405020304" pitchFamily="18" charset="0"/>
                          <a:ea typeface="標楷體" panose="03000509000000000000" pitchFamily="65" charset="-120"/>
                        </a:rPr>
                      </a:br>
                      <a:r>
                        <a:rPr lang="en-US" altLang="zh-TW" sz="1800" kern="100" dirty="0">
                          <a:solidFill>
                            <a:prstClr val="black"/>
                          </a:solidFill>
                          <a:latin typeface="Times New Roman" panose="02020603050405020304" pitchFamily="18" charset="0"/>
                          <a:ea typeface="標楷體" panose="03000509000000000000" pitchFamily="65" charset="-120"/>
                        </a:rPr>
                        <a:t>     </a:t>
                      </a:r>
                      <a:r>
                        <a:rPr lang="zh-TW" altLang="zh-TW" sz="1800" kern="100" dirty="0">
                          <a:solidFill>
                            <a:prstClr val="black"/>
                          </a:solidFill>
                          <a:latin typeface="Times New Roman" panose="02020603050405020304" pitchFamily="18" charset="0"/>
                          <a:ea typeface="標楷體" panose="03000509000000000000" pitchFamily="65" charset="-120"/>
                        </a:rPr>
                        <a:t>料</a:t>
                      </a:r>
                      <a:r>
                        <a:rPr lang="en-US" altLang="zh-TW" sz="1800" kern="100" dirty="0">
                          <a:solidFill>
                            <a:prstClr val="black"/>
                          </a:solidFill>
                          <a:latin typeface="Times New Roman" panose="02020603050405020304" pitchFamily="18" charset="0"/>
                          <a:ea typeface="標楷體" panose="03000509000000000000" pitchFamily="65" charset="-120"/>
                        </a:rPr>
                        <a:t> </a:t>
                      </a:r>
                      <a:r>
                        <a:rPr lang="en-US" altLang="zh-TW" sz="18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(0.29)</a:t>
                      </a:r>
                      <a:endParaRPr lang="zh-TW" altLang="en-US" sz="1800" dirty="0">
                        <a:solidFill>
                          <a:schemeClr val="tx1"/>
                        </a:solidFill>
                        <a:latin typeface="+mn-ea"/>
                        <a:ea typeface="+mn-e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2000" dirty="0">
                        <a:solidFill>
                          <a:srgbClr val="FF0000"/>
                        </a:solidFill>
                        <a:latin typeface="+mn-ea"/>
                        <a:ea typeface="+mn-ea"/>
                      </a:endParaRPr>
                    </a:p>
                  </a:txBody>
                  <a:tcPr anchor="ctr"/>
                </a:tc>
                <a:tc>
                  <a:txBody>
                    <a:bodyPr/>
                    <a:lstStyle/>
                    <a:p>
                      <a:endParaRPr lang="zh-TW" altLang="en-US" sz="2000" dirty="0">
                        <a:solidFill>
                          <a:srgbClr val="FF0000"/>
                        </a:solidFill>
                        <a:latin typeface="+mn-ea"/>
                        <a:ea typeface="+mn-ea"/>
                      </a:endParaRPr>
                    </a:p>
                  </a:txBody>
                  <a:tcPr/>
                </a:tc>
                <a:extLst>
                  <a:ext uri="{0D108BD9-81ED-4DB2-BD59-A6C34878D82A}">
                    <a16:rowId xmlns:a16="http://schemas.microsoft.com/office/drawing/2014/main" val="10004"/>
                  </a:ext>
                </a:extLst>
              </a:tr>
            </a:tbl>
          </a:graphicData>
        </a:graphic>
      </p:graphicFrame>
      <p:sp>
        <p:nvSpPr>
          <p:cNvPr id="12" name="圓角矩形 11"/>
          <p:cNvSpPr/>
          <p:nvPr/>
        </p:nvSpPr>
        <p:spPr>
          <a:xfrm>
            <a:off x="855176" y="4912125"/>
            <a:ext cx="2574806" cy="792435"/>
          </a:xfrm>
          <a:prstGeom prst="roundRect">
            <a:avLst>
              <a:gd name="adj" fmla="val 6927"/>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2" name="文字方塊 1">
            <a:extLst>
              <a:ext uri="{FF2B5EF4-FFF2-40B4-BE49-F238E27FC236}">
                <a16:creationId xmlns:a16="http://schemas.microsoft.com/office/drawing/2014/main" id="{B68568FF-5E32-4E49-8D7E-F5CC6ACE681B}"/>
              </a:ext>
            </a:extLst>
          </p:cNvPr>
          <p:cNvSpPr txBox="1"/>
          <p:nvPr/>
        </p:nvSpPr>
        <p:spPr>
          <a:xfrm>
            <a:off x="7986030" y="3300275"/>
            <a:ext cx="2669529" cy="3170099"/>
          </a:xfrm>
          <a:prstGeom prst="rect">
            <a:avLst/>
          </a:prstGeom>
          <a:noFill/>
        </p:spPr>
        <p:txBody>
          <a:bodyPr wrap="square" rtlCol="0">
            <a:spAutoFit/>
          </a:bodyPr>
          <a:lstStyle/>
          <a:p>
            <a:r>
              <a:rPr lang="zh-TW" altLang="en-US" sz="20000" b="1" dirty="0">
                <a:solidFill>
                  <a:srgbClr val="FF0000"/>
                </a:solidFill>
              </a:rPr>
              <a:t>？</a:t>
            </a:r>
          </a:p>
        </p:txBody>
      </p:sp>
      <p:grpSp>
        <p:nvGrpSpPr>
          <p:cNvPr id="15" name="群組 14">
            <a:extLst>
              <a:ext uri="{FF2B5EF4-FFF2-40B4-BE49-F238E27FC236}">
                <a16:creationId xmlns:a16="http://schemas.microsoft.com/office/drawing/2014/main" id="{89270C70-5784-49D3-A929-49169024117E}"/>
              </a:ext>
            </a:extLst>
          </p:cNvPr>
          <p:cNvGrpSpPr/>
          <p:nvPr/>
        </p:nvGrpSpPr>
        <p:grpSpPr>
          <a:xfrm>
            <a:off x="6800725" y="1177364"/>
            <a:ext cx="4956828" cy="2417271"/>
            <a:chOff x="6800725" y="1177364"/>
            <a:chExt cx="4956828" cy="2417271"/>
          </a:xfrm>
        </p:grpSpPr>
        <p:sp>
          <p:nvSpPr>
            <p:cNvPr id="16" name="矩形 15">
              <a:extLst>
                <a:ext uri="{FF2B5EF4-FFF2-40B4-BE49-F238E27FC236}">
                  <a16:creationId xmlns:a16="http://schemas.microsoft.com/office/drawing/2014/main" id="{F3712C27-486A-431B-A201-432B13472E69}"/>
                </a:ext>
              </a:extLst>
            </p:cNvPr>
            <p:cNvSpPr/>
            <p:nvPr/>
          </p:nvSpPr>
          <p:spPr>
            <a:xfrm>
              <a:off x="6800726" y="1177364"/>
              <a:ext cx="4347626" cy="2102124"/>
            </a:xfrm>
            <a:prstGeom prst="rect">
              <a:avLst/>
            </a:prstGeom>
            <a:noFill/>
            <a:ln w="19050" cap="flat" cmpd="sng" algn="ctr">
              <a:solidFill>
                <a:sysClr val="windowText" lastClr="000000"/>
              </a:solidFill>
              <a:prstDash val="solid"/>
              <a:miter lim="800000"/>
            </a:ln>
            <a:effectLst/>
          </p:spPr>
          <p:txBody>
            <a:bodyPr rot="0" spcFirstLastPara="0" vert="horz" wrap="square" lIns="68580" tIns="34290" rIns="68580" bIns="34290" numCol="1" spcCol="0" rtlCol="0" fromWordArt="0" anchor="ctr" anchorCtr="0" forceAA="0" compatLnSpc="1">
              <a:prstTxWarp prst="textNoShape">
                <a:avLst/>
              </a:prstTxWarp>
              <a:noAutofit/>
            </a:bodyPr>
            <a:lstStyle/>
            <a:p>
              <a:pPr marL="0" marR="0" lvl="0" indent="0" defTabSz="34290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black"/>
                </a:solidFill>
                <a:effectLst/>
                <a:uLnTx/>
                <a:uFillTx/>
              </a:endParaRPr>
            </a:p>
          </p:txBody>
        </p:sp>
        <p:sp>
          <p:nvSpPr>
            <p:cNvPr id="17" name="文字方塊 16">
              <a:extLst>
                <a:ext uri="{FF2B5EF4-FFF2-40B4-BE49-F238E27FC236}">
                  <a16:creationId xmlns:a16="http://schemas.microsoft.com/office/drawing/2014/main" id="{F53B7A09-DDFD-4621-BA90-4B283CD5C2F1}"/>
                </a:ext>
              </a:extLst>
            </p:cNvPr>
            <p:cNvSpPr txBox="1"/>
            <p:nvPr/>
          </p:nvSpPr>
          <p:spPr>
            <a:xfrm>
              <a:off x="6800725" y="1224755"/>
              <a:ext cx="4956828" cy="2369880"/>
            </a:xfrm>
            <a:prstGeom prst="rect">
              <a:avLst/>
            </a:prstGeom>
            <a:noFill/>
          </p:spPr>
          <p:txBody>
            <a:bodyPr wrap="square" rtlCol="0">
              <a:spAutoFit/>
            </a:bodyPr>
            <a:lstStyle/>
            <a:p>
              <a:pPr marL="114300" lvl="0" indent="114300" defTabSz="342900">
                <a:lnSpc>
                  <a:spcPts val="2600"/>
                </a:lnSpc>
                <a:defRPr/>
              </a:pP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披薩店的價目表： </a:t>
              </a:r>
              <a:endParaRPr lang="zh-TW" altLang="zh-TW"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60</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元，一個披薩（</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330</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zh-TW" altLang="zh-TW"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45</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元，買</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210</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zh-TW" altLang="zh-TW"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套餐：</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99</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zh-TW" altLang="zh-TW" b="1"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B</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套餐：</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149</a:t>
              </a:r>
              <a:r>
                <a:rPr lang="zh-TW"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en-US" altLang="zh-TW" b="1" kern="100"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114300" lvl="0" indent="114300" defTabSz="342900">
                <a:lnSpc>
                  <a:spcPts val="2600"/>
                </a:lnSpc>
                <a:defRPr/>
              </a:pPr>
              <a:r>
                <a:rPr lang="en-US" altLang="zh-TW" b="1" dirty="0">
                  <a:solidFill>
                    <a:srgbClr val="000000"/>
                  </a:solidFill>
                  <a:latin typeface="微軟正黑體" panose="020B0604030504040204" pitchFamily="34" charset="-120"/>
                  <a:ea typeface="微軟正黑體" panose="020B0604030504040204" pitchFamily="34" charset="-120"/>
                </a:rPr>
                <a:t>C</a:t>
              </a:r>
              <a:r>
                <a:rPr lang="zh-TW"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套餐：</a:t>
              </a:r>
              <a:r>
                <a:rPr lang="en-US" altLang="zh-TW" b="1" dirty="0">
                  <a:solidFill>
                    <a:srgbClr val="000000"/>
                  </a:solidFill>
                  <a:latin typeface="微軟正黑體" panose="020B0604030504040204" pitchFamily="34" charset="-120"/>
                  <a:ea typeface="微軟正黑體" panose="020B0604030504040204" pitchFamily="34" charset="-120"/>
                </a:rPr>
                <a:t>2</a:t>
              </a:r>
              <a:r>
                <a:rPr lang="zh-TW"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片披薩</a:t>
              </a:r>
              <a:r>
                <a:rPr lang="en-US" altLang="zh-TW" b="1" dirty="0">
                  <a:solidFill>
                    <a:srgbClr val="000000"/>
                  </a:solidFill>
                  <a:latin typeface="微軟正黑體" panose="020B0604030504040204" pitchFamily="34" charset="-120"/>
                  <a:ea typeface="微軟正黑體" panose="020B0604030504040204" pitchFamily="34" charset="-120"/>
                </a:rPr>
                <a:t>+3</a:t>
              </a:r>
              <a:r>
                <a:rPr lang="zh-TW"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杯飲料</a:t>
              </a:r>
              <a:r>
                <a:rPr lang="en-US" altLang="zh-TW" b="1" dirty="0">
                  <a:solidFill>
                    <a:srgbClr val="000000"/>
                  </a:solidFill>
                  <a:latin typeface="微軟正黑體" panose="020B0604030504040204" pitchFamily="34" charset="-120"/>
                  <a:ea typeface="微軟正黑體" panose="020B0604030504040204" pitchFamily="34" charset="-120"/>
                </a:rPr>
                <a:t>229</a:t>
              </a:r>
              <a:r>
                <a:rPr lang="zh-TW"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元</a:t>
              </a:r>
              <a:endParaRPr lang="en-US" altLang="zh-TW" b="1"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a:p>
              <a:endParaRPr lang="zh-TW" altLang="en-US" dirty="0"/>
            </a:p>
          </p:txBody>
        </p:sp>
      </p:grpSp>
      <p:sp>
        <p:nvSpPr>
          <p:cNvPr id="18" name="矩形 17">
            <a:extLst>
              <a:ext uri="{FF2B5EF4-FFF2-40B4-BE49-F238E27FC236}">
                <a16:creationId xmlns:a16="http://schemas.microsoft.com/office/drawing/2014/main" id="{2D446670-D388-430C-B818-9839FE375E6D}"/>
              </a:ext>
            </a:extLst>
          </p:cNvPr>
          <p:cNvSpPr/>
          <p:nvPr/>
        </p:nvSpPr>
        <p:spPr>
          <a:xfrm>
            <a:off x="3159829" y="3409160"/>
            <a:ext cx="4826200" cy="707886"/>
          </a:xfrm>
          <a:prstGeom prst="rect">
            <a:avLst/>
          </a:prstGeom>
        </p:spPr>
        <p:txBody>
          <a:bodyPr wrap="square">
            <a:spAutoFit/>
          </a:bodyPr>
          <a:lstStyle/>
          <a:p>
            <a:pPr lvl="0" indent="254000">
              <a:defRPr/>
            </a:pPr>
            <a:r>
              <a:rPr lang="en-US" altLang="zh-TW" sz="2000" kern="100" dirty="0">
                <a:solidFill>
                  <a:srgbClr val="C00000"/>
                </a:solidFill>
                <a:latin typeface="標楷體" panose="03000509000000000000" pitchFamily="65" charset="-120"/>
                <a:ea typeface="標楷體" panose="03000509000000000000" pitchFamily="65" charset="-120"/>
                <a:sym typeface="Wingdings 2" panose="05020102010507070707" pitchFamily="18" charset="2"/>
              </a:rPr>
              <a:t></a:t>
            </a:r>
            <a:r>
              <a:rPr lang="zh-TW" altLang="zh-TW" sz="2000" kern="100" dirty="0">
                <a:solidFill>
                  <a:srgbClr val="C00000"/>
                </a:solidFill>
                <a:latin typeface="Times New Roman" panose="02020603050405020304" pitchFamily="18" charset="0"/>
                <a:ea typeface="標楷體" panose="03000509000000000000" pitchFamily="65" charset="-120"/>
              </a:rPr>
              <a:t>日常生活中，套餐一定比零買便宜</a:t>
            </a:r>
            <a:r>
              <a:rPr lang="zh-TW" altLang="zh-TW" sz="2000" kern="0" dirty="0">
                <a:solidFill>
                  <a:srgbClr val="C00000"/>
                </a:solidFill>
                <a:latin typeface="Times New Roman" panose="02020603050405020304" pitchFamily="18" charset="0"/>
                <a:ea typeface="標楷體" panose="03000509000000000000" pitchFamily="65" charset="-120"/>
              </a:rPr>
              <a:t>。</a:t>
            </a:r>
            <a:endParaRPr lang="zh-TW" altLang="zh-TW" sz="2000" kern="100" dirty="0">
              <a:solidFill>
                <a:prstClr val="black"/>
              </a:solidFill>
              <a:latin typeface="Times New Roman" panose="02020603050405020304" pitchFamily="18" charset="0"/>
            </a:endParaRPr>
          </a:p>
          <a:p>
            <a:pPr lvl="0" indent="254000">
              <a:defRPr/>
            </a:pPr>
            <a:r>
              <a:rPr lang="en-US" altLang="zh-TW" sz="2000" kern="0" dirty="0">
                <a:solidFill>
                  <a:srgbClr val="C00000"/>
                </a:solidFill>
                <a:latin typeface="標楷體" panose="03000509000000000000" pitchFamily="65" charset="-120"/>
                <a:ea typeface="標楷體" panose="03000509000000000000" pitchFamily="65" charset="-120"/>
                <a:sym typeface="Wingdings 2" panose="05020102010507070707" pitchFamily="18" charset="2"/>
              </a:rPr>
              <a:t></a:t>
            </a:r>
            <a:r>
              <a:rPr lang="zh-TW" altLang="zh-TW" sz="2000" kern="0" dirty="0">
                <a:solidFill>
                  <a:srgbClr val="C00000"/>
                </a:solidFill>
                <a:latin typeface="Times New Roman" panose="02020603050405020304" pitchFamily="18" charset="0"/>
                <a:ea typeface="標楷體" panose="03000509000000000000" pitchFamily="65" charset="-120"/>
              </a:rPr>
              <a:t>買</a:t>
            </a:r>
            <a:r>
              <a:rPr lang="en-US" altLang="zh-TW" sz="2000" kern="0" dirty="0">
                <a:solidFill>
                  <a:srgbClr val="C00000"/>
                </a:solidFill>
                <a:latin typeface="Times New Roman" panose="02020603050405020304" pitchFamily="18" charset="0"/>
                <a:ea typeface="標楷體" panose="03000509000000000000" pitchFamily="65" charset="-120"/>
              </a:rPr>
              <a:t>6</a:t>
            </a:r>
            <a:r>
              <a:rPr lang="zh-TW" altLang="zh-TW" sz="2000" kern="0" dirty="0">
                <a:solidFill>
                  <a:srgbClr val="C00000"/>
                </a:solidFill>
                <a:latin typeface="Times New Roman" panose="02020603050405020304" pitchFamily="18" charset="0"/>
                <a:ea typeface="標楷體" panose="03000509000000000000" pitchFamily="65" charset="-120"/>
              </a:rPr>
              <a:t>組</a:t>
            </a:r>
            <a:r>
              <a:rPr lang="en-US" altLang="zh-TW" sz="2000" kern="0" dirty="0">
                <a:solidFill>
                  <a:srgbClr val="C00000"/>
                </a:solidFill>
                <a:latin typeface="Times New Roman" panose="02020603050405020304" pitchFamily="18" charset="0"/>
                <a:ea typeface="標楷體" panose="03000509000000000000" pitchFamily="65" charset="-120"/>
              </a:rPr>
              <a:t>A</a:t>
            </a:r>
            <a:r>
              <a:rPr lang="zh-TW" altLang="zh-TW" sz="2000" kern="0" dirty="0">
                <a:solidFill>
                  <a:srgbClr val="C00000"/>
                </a:solidFill>
                <a:latin typeface="Times New Roman" panose="02020603050405020304" pitchFamily="18" charset="0"/>
                <a:ea typeface="標楷體" panose="03000509000000000000" pitchFamily="65" charset="-120"/>
              </a:rPr>
              <a:t>套餐滿足題意。</a:t>
            </a:r>
            <a:endParaRPr lang="zh-TW" altLang="zh-TW" sz="2000" kern="100" dirty="0">
              <a:solidFill>
                <a:prstClr val="black"/>
              </a:solidFill>
              <a:latin typeface="Times New Roman" panose="02020603050405020304" pitchFamily="18" charset="0"/>
            </a:endParaRPr>
          </a:p>
        </p:txBody>
      </p:sp>
      <p:sp>
        <p:nvSpPr>
          <p:cNvPr id="20" name="文字方塊 19">
            <a:extLst>
              <a:ext uri="{FF2B5EF4-FFF2-40B4-BE49-F238E27FC236}">
                <a16:creationId xmlns:a16="http://schemas.microsoft.com/office/drawing/2014/main" id="{D05A913B-0DE0-42EB-81A5-7423D707CCA2}"/>
              </a:ext>
            </a:extLst>
          </p:cNvPr>
          <p:cNvSpPr txBox="1"/>
          <p:nvPr/>
        </p:nvSpPr>
        <p:spPr>
          <a:xfrm>
            <a:off x="3429982" y="5884842"/>
            <a:ext cx="4680001" cy="400110"/>
          </a:xfrm>
          <a:prstGeom prst="rect">
            <a:avLst/>
          </a:prstGeom>
          <a:noFill/>
        </p:spPr>
        <p:txBody>
          <a:bodyPr wrap="square" rtlCol="0">
            <a:spAutoFit/>
          </a:bodyPr>
          <a:lstStyle/>
          <a:p>
            <a:r>
              <a:rPr lang="zh-TW" altLang="zh-TW" sz="2000" kern="100" dirty="0">
                <a:solidFill>
                  <a:srgbClr val="C00000"/>
                </a:solidFill>
                <a:latin typeface="Times New Roman" panose="02020603050405020304" pitchFamily="18" charset="0"/>
                <a:ea typeface="標楷體" panose="03000509000000000000" pitchFamily="65" charset="-120"/>
              </a:rPr>
              <a:t>買</a:t>
            </a:r>
            <a:r>
              <a:rPr lang="en-US" altLang="zh-TW" sz="2000" kern="100" dirty="0">
                <a:solidFill>
                  <a:srgbClr val="C00000"/>
                </a:solidFill>
                <a:latin typeface="Times New Roman" panose="02020603050405020304" pitchFamily="18" charset="0"/>
                <a:ea typeface="標楷體" panose="03000509000000000000" pitchFamily="65" charset="-120"/>
              </a:rPr>
              <a:t>1</a:t>
            </a:r>
            <a:r>
              <a:rPr lang="zh-TW" altLang="zh-TW" sz="2000" kern="100" dirty="0">
                <a:solidFill>
                  <a:srgbClr val="C00000"/>
                </a:solidFill>
                <a:latin typeface="Times New Roman" panose="02020603050405020304" pitchFamily="18" charset="0"/>
                <a:ea typeface="標楷體" panose="03000509000000000000" pitchFamily="65" charset="-120"/>
              </a:rPr>
              <a:t>個披薩和</a:t>
            </a:r>
            <a:r>
              <a:rPr lang="en-US" altLang="zh-TW" sz="2000" kern="100" dirty="0">
                <a:solidFill>
                  <a:srgbClr val="C00000"/>
                </a:solidFill>
                <a:latin typeface="Times New Roman" panose="02020603050405020304" pitchFamily="18" charset="0"/>
                <a:ea typeface="標楷體" panose="03000509000000000000" pitchFamily="65" charset="-120"/>
              </a:rPr>
              <a:t>6</a:t>
            </a:r>
            <a:r>
              <a:rPr lang="zh-TW" altLang="zh-TW" sz="2000" kern="100" dirty="0">
                <a:solidFill>
                  <a:srgbClr val="C00000"/>
                </a:solidFill>
                <a:latin typeface="Times New Roman" panose="02020603050405020304" pitchFamily="18" charset="0"/>
                <a:ea typeface="標楷體" panose="03000509000000000000" pitchFamily="65" charset="-120"/>
              </a:rPr>
              <a:t>杯飲料</a:t>
            </a:r>
            <a:r>
              <a:rPr lang="zh-TW" altLang="zh-TW" sz="2000" kern="0" dirty="0">
                <a:solidFill>
                  <a:srgbClr val="C00000"/>
                </a:solidFill>
                <a:latin typeface="Times New Roman" panose="02020603050405020304" pitchFamily="18" charset="0"/>
                <a:ea typeface="標楷體" panose="03000509000000000000" pitchFamily="65" charset="-120"/>
              </a:rPr>
              <a:t>滿足題意</a:t>
            </a:r>
            <a:endParaRPr lang="zh-TW" altLang="en-US" sz="2000" dirty="0">
              <a:solidFill>
                <a:srgbClr val="FF0000"/>
              </a:solidFill>
              <a:latin typeface="+mn-ea"/>
            </a:endParaRPr>
          </a:p>
        </p:txBody>
      </p:sp>
    </p:spTree>
    <p:extLst>
      <p:ext uri="{BB962C8B-B14F-4D97-AF65-F5344CB8AC3E}">
        <p14:creationId xmlns:p14="http://schemas.microsoft.com/office/powerpoint/2010/main" val="4005417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down)">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down)">
                                      <p:cBhvr>
                                        <p:cTn id="24" dur="580">
                                          <p:stCondLst>
                                            <p:cond delay="0"/>
                                          </p:stCondLst>
                                        </p:cTn>
                                        <p:tgtEl>
                                          <p:spTgt spid="2"/>
                                        </p:tgtEl>
                                      </p:cBhvr>
                                    </p:animEffect>
                                    <p:anim calcmode="lin" valueType="num">
                                      <p:cBhvr>
                                        <p:cTn id="2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30" dur="26">
                                          <p:stCondLst>
                                            <p:cond delay="650"/>
                                          </p:stCondLst>
                                        </p:cTn>
                                        <p:tgtEl>
                                          <p:spTgt spid="2"/>
                                        </p:tgtEl>
                                      </p:cBhvr>
                                      <p:to x="100000" y="60000"/>
                                    </p:animScale>
                                    <p:animScale>
                                      <p:cBhvr>
                                        <p:cTn id="31" dur="166" decel="50000">
                                          <p:stCondLst>
                                            <p:cond delay="676"/>
                                          </p:stCondLst>
                                        </p:cTn>
                                        <p:tgtEl>
                                          <p:spTgt spid="2"/>
                                        </p:tgtEl>
                                      </p:cBhvr>
                                      <p:to x="100000" y="100000"/>
                                    </p:animScale>
                                    <p:animScale>
                                      <p:cBhvr>
                                        <p:cTn id="32" dur="26">
                                          <p:stCondLst>
                                            <p:cond delay="1312"/>
                                          </p:stCondLst>
                                        </p:cTn>
                                        <p:tgtEl>
                                          <p:spTgt spid="2"/>
                                        </p:tgtEl>
                                      </p:cBhvr>
                                      <p:to x="100000" y="80000"/>
                                    </p:animScale>
                                    <p:animScale>
                                      <p:cBhvr>
                                        <p:cTn id="33" dur="166" decel="50000">
                                          <p:stCondLst>
                                            <p:cond delay="1338"/>
                                          </p:stCondLst>
                                        </p:cTn>
                                        <p:tgtEl>
                                          <p:spTgt spid="2"/>
                                        </p:tgtEl>
                                      </p:cBhvr>
                                      <p:to x="100000" y="100000"/>
                                    </p:animScale>
                                    <p:animScale>
                                      <p:cBhvr>
                                        <p:cTn id="34" dur="26">
                                          <p:stCondLst>
                                            <p:cond delay="1642"/>
                                          </p:stCondLst>
                                        </p:cTn>
                                        <p:tgtEl>
                                          <p:spTgt spid="2"/>
                                        </p:tgtEl>
                                      </p:cBhvr>
                                      <p:to x="100000" y="90000"/>
                                    </p:animScale>
                                    <p:animScale>
                                      <p:cBhvr>
                                        <p:cTn id="35" dur="166" decel="50000">
                                          <p:stCondLst>
                                            <p:cond delay="1668"/>
                                          </p:stCondLst>
                                        </p:cTn>
                                        <p:tgtEl>
                                          <p:spTgt spid="2"/>
                                        </p:tgtEl>
                                      </p:cBhvr>
                                      <p:to x="100000" y="100000"/>
                                    </p:animScale>
                                    <p:animScale>
                                      <p:cBhvr>
                                        <p:cTn id="36" dur="26">
                                          <p:stCondLst>
                                            <p:cond delay="1808"/>
                                          </p:stCondLst>
                                        </p:cTn>
                                        <p:tgtEl>
                                          <p:spTgt spid="2"/>
                                        </p:tgtEl>
                                      </p:cBhvr>
                                      <p:to x="100000" y="95000"/>
                                    </p:animScale>
                                    <p:animScale>
                                      <p:cBhvr>
                                        <p:cTn id="37"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18" grpId="0"/>
      <p:bldP spid="20"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82031C39-A912-4E83-B770-A2CDAEA041D9}"/>
              </a:ext>
            </a:extLst>
          </p:cNvPr>
          <p:cNvGraphicFramePr>
            <a:graphicFrameLocks noGrp="1"/>
          </p:cNvGraphicFramePr>
          <p:nvPr/>
        </p:nvGraphicFramePr>
        <p:xfrm>
          <a:off x="1865201" y="1628617"/>
          <a:ext cx="8029879" cy="4399520"/>
        </p:xfrm>
        <a:graphic>
          <a:graphicData uri="http://schemas.openxmlformats.org/drawingml/2006/table">
            <a:tbl>
              <a:tblPr/>
              <a:tblGrid>
                <a:gridCol w="617683">
                  <a:extLst>
                    <a:ext uri="{9D8B030D-6E8A-4147-A177-3AD203B41FA5}">
                      <a16:colId xmlns:a16="http://schemas.microsoft.com/office/drawing/2014/main" val="2334866760"/>
                    </a:ext>
                  </a:extLst>
                </a:gridCol>
                <a:gridCol w="617683">
                  <a:extLst>
                    <a:ext uri="{9D8B030D-6E8A-4147-A177-3AD203B41FA5}">
                      <a16:colId xmlns:a16="http://schemas.microsoft.com/office/drawing/2014/main" val="3460010592"/>
                    </a:ext>
                  </a:extLst>
                </a:gridCol>
                <a:gridCol w="617683">
                  <a:extLst>
                    <a:ext uri="{9D8B030D-6E8A-4147-A177-3AD203B41FA5}">
                      <a16:colId xmlns:a16="http://schemas.microsoft.com/office/drawing/2014/main" val="3708521982"/>
                    </a:ext>
                  </a:extLst>
                </a:gridCol>
                <a:gridCol w="617683">
                  <a:extLst>
                    <a:ext uri="{9D8B030D-6E8A-4147-A177-3AD203B41FA5}">
                      <a16:colId xmlns:a16="http://schemas.microsoft.com/office/drawing/2014/main" val="1194068740"/>
                    </a:ext>
                  </a:extLst>
                </a:gridCol>
                <a:gridCol w="617683">
                  <a:extLst>
                    <a:ext uri="{9D8B030D-6E8A-4147-A177-3AD203B41FA5}">
                      <a16:colId xmlns:a16="http://schemas.microsoft.com/office/drawing/2014/main" val="3221103270"/>
                    </a:ext>
                  </a:extLst>
                </a:gridCol>
                <a:gridCol w="617683">
                  <a:extLst>
                    <a:ext uri="{9D8B030D-6E8A-4147-A177-3AD203B41FA5}">
                      <a16:colId xmlns:a16="http://schemas.microsoft.com/office/drawing/2014/main" val="2776823052"/>
                    </a:ext>
                  </a:extLst>
                </a:gridCol>
                <a:gridCol w="617683">
                  <a:extLst>
                    <a:ext uri="{9D8B030D-6E8A-4147-A177-3AD203B41FA5}">
                      <a16:colId xmlns:a16="http://schemas.microsoft.com/office/drawing/2014/main" val="724586639"/>
                    </a:ext>
                  </a:extLst>
                </a:gridCol>
                <a:gridCol w="617683">
                  <a:extLst>
                    <a:ext uri="{9D8B030D-6E8A-4147-A177-3AD203B41FA5}">
                      <a16:colId xmlns:a16="http://schemas.microsoft.com/office/drawing/2014/main" val="2198576205"/>
                    </a:ext>
                  </a:extLst>
                </a:gridCol>
                <a:gridCol w="617683">
                  <a:extLst>
                    <a:ext uri="{9D8B030D-6E8A-4147-A177-3AD203B41FA5}">
                      <a16:colId xmlns:a16="http://schemas.microsoft.com/office/drawing/2014/main" val="1973730566"/>
                    </a:ext>
                  </a:extLst>
                </a:gridCol>
                <a:gridCol w="617683">
                  <a:extLst>
                    <a:ext uri="{9D8B030D-6E8A-4147-A177-3AD203B41FA5}">
                      <a16:colId xmlns:a16="http://schemas.microsoft.com/office/drawing/2014/main" val="3528521779"/>
                    </a:ext>
                  </a:extLst>
                </a:gridCol>
                <a:gridCol w="617683">
                  <a:extLst>
                    <a:ext uri="{9D8B030D-6E8A-4147-A177-3AD203B41FA5}">
                      <a16:colId xmlns:a16="http://schemas.microsoft.com/office/drawing/2014/main" val="3281884630"/>
                    </a:ext>
                  </a:extLst>
                </a:gridCol>
                <a:gridCol w="617683">
                  <a:extLst>
                    <a:ext uri="{9D8B030D-6E8A-4147-A177-3AD203B41FA5}">
                      <a16:colId xmlns:a16="http://schemas.microsoft.com/office/drawing/2014/main" val="4074791450"/>
                    </a:ext>
                  </a:extLst>
                </a:gridCol>
                <a:gridCol w="617683">
                  <a:extLst>
                    <a:ext uri="{9D8B030D-6E8A-4147-A177-3AD203B41FA5}">
                      <a16:colId xmlns:a16="http://schemas.microsoft.com/office/drawing/2014/main" val="3382482362"/>
                    </a:ext>
                  </a:extLst>
                </a:gridCol>
              </a:tblGrid>
              <a:tr h="212356">
                <a:tc rowSpan="2">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四</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grid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概念理解</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hMerge="1">
                  <a:txBody>
                    <a:bodyPr/>
                    <a:lstStyle/>
                    <a:p>
                      <a:endParaRPr lang="zh-TW" altLang="en-US"/>
                    </a:p>
                  </a:txBody>
                  <a:tcPr/>
                </a:tc>
                <a:tc hMerge="1">
                  <a:txBody>
                    <a:bodyPr/>
                    <a:lstStyle/>
                    <a:p>
                      <a:endParaRPr lang="zh-TW" altLang="en-US"/>
                    </a:p>
                  </a:txBody>
                  <a:tcPr/>
                </a:tc>
                <a:tc grid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程序執行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hMerge="1">
                  <a:txBody>
                    <a:bodyPr/>
                    <a:lstStyle/>
                    <a:p>
                      <a:endParaRPr lang="zh-TW" altLang="en-US"/>
                    </a:p>
                  </a:txBody>
                  <a:tcPr/>
                </a:tc>
                <a:tc hMerge="1">
                  <a:txBody>
                    <a:bodyPr/>
                    <a:lstStyle/>
                    <a:p>
                      <a:endParaRPr lang="zh-TW" altLang="en-US"/>
                    </a:p>
                  </a:txBody>
                  <a:tcPr/>
                </a:tc>
                <a:tc grid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解題思考</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hMerge="1">
                  <a:txBody>
                    <a:bodyPr/>
                    <a:lstStyle/>
                    <a:p>
                      <a:endParaRPr lang="zh-TW" altLang="en-US"/>
                    </a:p>
                  </a:txBody>
                  <a:tcPr/>
                </a:tc>
                <a:tc hMerge="1">
                  <a:txBody>
                    <a:bodyPr/>
                    <a:lstStyle/>
                    <a:p>
                      <a:endParaRPr lang="zh-TW" altLang="en-US"/>
                    </a:p>
                  </a:txBody>
                  <a:tcPr/>
                </a:tc>
                <a:tc rowSpan="2" grid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2" hMerge="1">
                  <a:txBody>
                    <a:bodyPr/>
                    <a:lstStyle/>
                    <a:p>
                      <a:endParaRPr lang="zh-TW" altLang="en-US"/>
                    </a:p>
                  </a:txBody>
                  <a:tcPr/>
                </a:tc>
                <a:tc rowSpan="2" hMerge="1">
                  <a:txBody>
                    <a:bodyPr/>
                    <a:lstStyle/>
                    <a:p>
                      <a:endParaRPr lang="zh-TW" altLang="en-US"/>
                    </a:p>
                  </a:txBody>
                  <a:tcPr/>
                </a:tc>
                <a:extLst>
                  <a:ext uri="{0D108BD9-81ED-4DB2-BD59-A6C34878D82A}">
                    <a16:rowId xmlns:a16="http://schemas.microsoft.com/office/drawing/2014/main" val="91191783"/>
                  </a:ext>
                </a:extLst>
              </a:tr>
              <a:tr h="212356">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gridSpan="3"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extLst>
                  <a:ext uri="{0D108BD9-81ED-4DB2-BD59-A6C34878D82A}">
                    <a16:rowId xmlns:a16="http://schemas.microsoft.com/office/drawing/2014/main" val="3716329061"/>
                  </a:ext>
                </a:extLst>
              </a:tr>
              <a:tr h="212356">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數與</a:t>
                      </a:r>
                      <a:endPar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計算</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1, 6, 7, 11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2, 3, 9, 12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4, 5, 8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11</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984282691"/>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861650758"/>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0.50</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668319475"/>
                  </a:ext>
                </a:extLst>
              </a:tr>
              <a:tr h="212356">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量與</a:t>
                      </a:r>
                      <a:endPar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實測</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13, 15, 16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17</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5</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452510553"/>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332319185"/>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0.35</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0.15</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636277877"/>
                  </a:ext>
                </a:extLst>
              </a:tr>
              <a:tr h="212356">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幾何</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10, 21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19, 20</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0.49</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5</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564167563"/>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606262304"/>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0.13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747362692"/>
                  </a:ext>
                </a:extLst>
              </a:tr>
              <a:tr h="212356">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代數</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0.30</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25</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537087159"/>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0.48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0.89</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0.69</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4044695089"/>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0.18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466731413"/>
                  </a:ext>
                </a:extLst>
              </a:tr>
              <a:tr h="212356">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統計與機率</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4139733702"/>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0.94</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857328401"/>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901919852"/>
                  </a:ext>
                </a:extLst>
              </a:tr>
              <a:tr h="212356">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7</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0.76</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9</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0.61</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8</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24</a:t>
                      </a: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0.62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863043432"/>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0.93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0.80</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0.75</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0.82</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955453920"/>
                  </a:ext>
                </a:extLst>
              </a:tr>
              <a:tr h="212356">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0.38</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0.39</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616" marR="6616" marT="6616"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165555730"/>
                  </a:ext>
                </a:extLst>
              </a:tr>
            </a:tbl>
          </a:graphicData>
        </a:graphic>
      </p:graphicFrame>
      <p:sp>
        <p:nvSpPr>
          <p:cNvPr id="3" name="標題 1">
            <a:extLst>
              <a:ext uri="{FF2B5EF4-FFF2-40B4-BE49-F238E27FC236}">
                <a16:creationId xmlns:a16="http://schemas.microsoft.com/office/drawing/2014/main" id="{6CD78737-DB93-4419-8AAE-8C463358833E}"/>
              </a:ext>
            </a:extLst>
          </p:cNvPr>
          <p:cNvSpPr txBox="1">
            <a:spLocks/>
          </p:cNvSpPr>
          <p:nvPr/>
        </p:nvSpPr>
        <p:spPr>
          <a:xfrm>
            <a:off x="329953" y="852541"/>
            <a:ext cx="11532094" cy="58389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四年級</a:t>
            </a:r>
            <a:r>
              <a:rPr kumimoji="0" lang="zh-TW" altLang="en-US" sz="3600" b="1" i="0" u="none" strike="noStrike" kern="1200" cap="none" spc="0" normalizeH="0" baseline="0" noProof="0" dirty="0">
                <a:ln>
                  <a:noFill/>
                </a:ln>
                <a:solidFill>
                  <a:srgbClr val="3333FF"/>
                </a:solidFill>
                <a:effectLst/>
                <a:uLnTx/>
                <a:uFillTx/>
                <a:latin typeface="微軟正黑體" pitchFamily="34" charset="-120"/>
                <a:ea typeface="微軟正黑體" pitchFamily="34" charset="-120"/>
                <a:cs typeface="+mj-cs"/>
              </a:rPr>
              <a:t>數學</a:t>
            </a:r>
            <a:r>
              <a:rPr kumimoji="0" lang="en-US" altLang="zh-TW" sz="36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a:t>
            </a:r>
            <a:r>
              <a:rPr kumimoji="0" lang="zh-TW" altLang="en-US" sz="36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施測結果</a:t>
            </a:r>
            <a:r>
              <a:rPr kumimoji="0" lang="zh-TW" altLang="zh-TW" sz="36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雙向細目表</a:t>
            </a:r>
            <a:endParaRPr kumimoji="0" lang="zh-TW" altLang="en-US" sz="36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endParaRPr>
          </a:p>
        </p:txBody>
      </p:sp>
      <p:grpSp>
        <p:nvGrpSpPr>
          <p:cNvPr id="4" name="群組 3">
            <a:extLst>
              <a:ext uri="{FF2B5EF4-FFF2-40B4-BE49-F238E27FC236}">
                <a16:creationId xmlns:a16="http://schemas.microsoft.com/office/drawing/2014/main" id="{CC307DA7-51D9-4269-B0A0-D50EA86CB661}"/>
              </a:ext>
            </a:extLst>
          </p:cNvPr>
          <p:cNvGrpSpPr/>
          <p:nvPr/>
        </p:nvGrpSpPr>
        <p:grpSpPr>
          <a:xfrm>
            <a:off x="2482953" y="1605499"/>
            <a:ext cx="5586397" cy="4422637"/>
            <a:chOff x="1278602" y="997667"/>
            <a:chExt cx="7448529" cy="5724464"/>
          </a:xfrm>
        </p:grpSpPr>
        <p:grpSp>
          <p:nvGrpSpPr>
            <p:cNvPr id="5" name="群組 4">
              <a:extLst>
                <a:ext uri="{FF2B5EF4-FFF2-40B4-BE49-F238E27FC236}">
                  <a16:creationId xmlns:a16="http://schemas.microsoft.com/office/drawing/2014/main" id="{6B01FCDA-069C-4CBA-80C0-43502CA21E7E}"/>
                </a:ext>
              </a:extLst>
            </p:cNvPr>
            <p:cNvGrpSpPr/>
            <p:nvPr/>
          </p:nvGrpSpPr>
          <p:grpSpPr>
            <a:xfrm>
              <a:off x="1278602" y="997667"/>
              <a:ext cx="2475692" cy="5684442"/>
              <a:chOff x="1278602" y="997667"/>
              <a:chExt cx="2475692" cy="5684442"/>
            </a:xfrm>
          </p:grpSpPr>
          <p:sp>
            <p:nvSpPr>
              <p:cNvPr id="9" name="矩形 8">
                <a:extLst>
                  <a:ext uri="{FF2B5EF4-FFF2-40B4-BE49-F238E27FC236}">
                    <a16:creationId xmlns:a16="http://schemas.microsoft.com/office/drawing/2014/main" id="{84FB50DE-6444-4CF5-87C5-6DE08B24FC9E}"/>
                  </a:ext>
                </a:extLst>
              </p:cNvPr>
              <p:cNvSpPr/>
              <p:nvPr/>
            </p:nvSpPr>
            <p:spPr>
              <a:xfrm>
                <a:off x="1278602" y="997667"/>
                <a:ext cx="2471465" cy="5684442"/>
              </a:xfrm>
              <a:prstGeom prst="rect">
                <a:avLst/>
              </a:prstGeom>
              <a:noFill/>
              <a:ln w="38100" cap="flat" cmpd="sng" algn="ctr">
                <a:solidFill>
                  <a:srgbClr val="0070C0"/>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0" cap="none" spc="0" normalizeH="0" baseline="0" noProof="0" dirty="0">
                    <a:ln>
                      <a:noFill/>
                    </a:ln>
                    <a:solidFill>
                      <a:srgbClr val="3333FF"/>
                    </a:solidFill>
                    <a:effectLst/>
                    <a:uLnTx/>
                    <a:uFillTx/>
                    <a:latin typeface="微軟正黑體" panose="020B0604030504040204" pitchFamily="34" charset="-120"/>
                    <a:ea typeface="微軟正黑體" panose="020B0604030504040204" pitchFamily="34" charset="-120"/>
                    <a:cs typeface="+mn-cs"/>
                  </a:rPr>
                  <a:t>表現較佳</a:t>
                </a:r>
              </a:p>
            </p:txBody>
          </p:sp>
          <p:sp>
            <p:nvSpPr>
              <p:cNvPr id="10" name="矩形 9">
                <a:extLst>
                  <a:ext uri="{FF2B5EF4-FFF2-40B4-BE49-F238E27FC236}">
                    <a16:creationId xmlns:a16="http://schemas.microsoft.com/office/drawing/2014/main" id="{D6610523-8A05-4EE0-AD07-2B9B216FAA9B}"/>
                  </a:ext>
                </a:extLst>
              </p:cNvPr>
              <p:cNvSpPr/>
              <p:nvPr/>
            </p:nvSpPr>
            <p:spPr>
              <a:xfrm>
                <a:off x="2102743" y="5836477"/>
                <a:ext cx="1651551" cy="329531"/>
              </a:xfrm>
              <a:prstGeom prst="rect">
                <a:avLst/>
              </a:prstGeom>
              <a:noFill/>
              <a:ln w="38100" cap="flat" cmpd="sng" algn="ctr">
                <a:solidFill>
                  <a:srgbClr val="3333FF"/>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grpSp>
          <p:nvGrpSpPr>
            <p:cNvPr id="6" name="群組 5">
              <a:extLst>
                <a:ext uri="{FF2B5EF4-FFF2-40B4-BE49-F238E27FC236}">
                  <a16:creationId xmlns:a16="http://schemas.microsoft.com/office/drawing/2014/main" id="{DDA85454-5269-44DE-A35A-17939205B3D8}"/>
                </a:ext>
              </a:extLst>
            </p:cNvPr>
            <p:cNvGrpSpPr/>
            <p:nvPr/>
          </p:nvGrpSpPr>
          <p:grpSpPr>
            <a:xfrm>
              <a:off x="6210628" y="1028489"/>
              <a:ext cx="2516503" cy="5693642"/>
              <a:chOff x="6210628" y="1028489"/>
              <a:chExt cx="2516503" cy="5693642"/>
            </a:xfrm>
          </p:grpSpPr>
          <p:sp>
            <p:nvSpPr>
              <p:cNvPr id="7" name="矩形 6">
                <a:extLst>
                  <a:ext uri="{FF2B5EF4-FFF2-40B4-BE49-F238E27FC236}">
                    <a16:creationId xmlns:a16="http://schemas.microsoft.com/office/drawing/2014/main" id="{40BC852E-9B4A-4CB2-893B-2C7782522B3A}"/>
                  </a:ext>
                </a:extLst>
              </p:cNvPr>
              <p:cNvSpPr/>
              <p:nvPr/>
            </p:nvSpPr>
            <p:spPr>
              <a:xfrm>
                <a:off x="6210628" y="1028489"/>
                <a:ext cx="2516503" cy="5693642"/>
              </a:xfrm>
              <a:prstGeom prst="rect">
                <a:avLst/>
              </a:prstGeom>
              <a:noFill/>
              <a:ln w="38100" cap="flat" cmpd="sng" algn="ctr">
                <a:solidFill>
                  <a:srgbClr val="FF0000"/>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表現較差</a:t>
                </a:r>
              </a:p>
            </p:txBody>
          </p:sp>
          <p:sp>
            <p:nvSpPr>
              <p:cNvPr id="8" name="矩形 7">
                <a:extLst>
                  <a:ext uri="{FF2B5EF4-FFF2-40B4-BE49-F238E27FC236}">
                    <a16:creationId xmlns:a16="http://schemas.microsoft.com/office/drawing/2014/main" id="{47649C8D-57FE-4A6F-9901-737CB7C20BEB}"/>
                  </a:ext>
                </a:extLst>
              </p:cNvPr>
              <p:cNvSpPr/>
              <p:nvPr/>
            </p:nvSpPr>
            <p:spPr>
              <a:xfrm>
                <a:off x="7051171" y="5845080"/>
                <a:ext cx="1672249" cy="320928"/>
              </a:xfrm>
              <a:prstGeom prst="rect">
                <a:avLst/>
              </a:prstGeom>
              <a:noFill/>
              <a:ln w="38100" cap="flat" cmpd="sng" algn="ctr">
                <a:solidFill>
                  <a:srgbClr val="FF0000"/>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grpSp>
      <p:grpSp>
        <p:nvGrpSpPr>
          <p:cNvPr id="14" name="群組 13">
            <a:extLst>
              <a:ext uri="{FF2B5EF4-FFF2-40B4-BE49-F238E27FC236}">
                <a16:creationId xmlns:a16="http://schemas.microsoft.com/office/drawing/2014/main" id="{38984168-2907-4C3D-98BB-3C3AA4A3CA54}"/>
              </a:ext>
            </a:extLst>
          </p:cNvPr>
          <p:cNvGrpSpPr/>
          <p:nvPr/>
        </p:nvGrpSpPr>
        <p:grpSpPr>
          <a:xfrm>
            <a:off x="1865199" y="2667876"/>
            <a:ext cx="8036218" cy="1406974"/>
            <a:chOff x="454932" y="2414168"/>
            <a:chExt cx="10714957" cy="1746866"/>
          </a:xfrm>
        </p:grpSpPr>
        <p:grpSp>
          <p:nvGrpSpPr>
            <p:cNvPr id="15" name="群組 14">
              <a:extLst>
                <a:ext uri="{FF2B5EF4-FFF2-40B4-BE49-F238E27FC236}">
                  <a16:creationId xmlns:a16="http://schemas.microsoft.com/office/drawing/2014/main" id="{274667DC-BDCA-4AA7-854B-FA7543630BB1}"/>
                </a:ext>
              </a:extLst>
            </p:cNvPr>
            <p:cNvGrpSpPr/>
            <p:nvPr/>
          </p:nvGrpSpPr>
          <p:grpSpPr>
            <a:xfrm>
              <a:off x="454933" y="3244676"/>
              <a:ext cx="10706501" cy="916358"/>
              <a:chOff x="1575795" y="2075380"/>
              <a:chExt cx="9948640" cy="1037690"/>
            </a:xfrm>
          </p:grpSpPr>
          <p:sp>
            <p:nvSpPr>
              <p:cNvPr id="19" name="矩形 18">
                <a:extLst>
                  <a:ext uri="{FF2B5EF4-FFF2-40B4-BE49-F238E27FC236}">
                    <a16:creationId xmlns:a16="http://schemas.microsoft.com/office/drawing/2014/main" id="{74DFECDF-33D6-4512-8B44-D2D010538C20}"/>
                  </a:ext>
                </a:extLst>
              </p:cNvPr>
              <p:cNvSpPr/>
              <p:nvPr/>
            </p:nvSpPr>
            <p:spPr>
              <a:xfrm>
                <a:off x="1575795" y="2075380"/>
                <a:ext cx="9948640" cy="1037690"/>
              </a:xfrm>
              <a:prstGeom prst="rect">
                <a:avLst/>
              </a:prstGeom>
              <a:noFill/>
              <a:ln w="57150" cap="flat" cmpd="sng" algn="ctr">
                <a:solidFill>
                  <a:srgbClr val="FF66CC"/>
                </a:solidFill>
                <a:prstDash val="solid"/>
              </a:ln>
              <a:effectLst/>
            </p:spPr>
            <p:txBody>
              <a:bodyPr rtlCol="0" anchor="ct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0" cap="none" spc="0" normalizeH="0" baseline="0" noProof="0" dirty="0">
                    <a:ln>
                      <a:noFill/>
                    </a:ln>
                    <a:solidFill>
                      <a:srgbClr val="FF66CC"/>
                    </a:solidFill>
                    <a:effectLst/>
                    <a:uLnTx/>
                    <a:uFillTx/>
                    <a:latin typeface="微軟正黑體" panose="020B0604030504040204" pitchFamily="34" charset="-120"/>
                    <a:ea typeface="微軟正黑體" panose="020B0604030504040204" pitchFamily="34" charset="-120"/>
                    <a:cs typeface="+mn-cs"/>
                  </a:rPr>
                  <a:t>表現較差</a:t>
                </a:r>
              </a:p>
            </p:txBody>
          </p:sp>
          <p:sp>
            <p:nvSpPr>
              <p:cNvPr id="20" name="矩形 19">
                <a:extLst>
                  <a:ext uri="{FF2B5EF4-FFF2-40B4-BE49-F238E27FC236}">
                    <a16:creationId xmlns:a16="http://schemas.microsoft.com/office/drawing/2014/main" id="{9D678F13-7A95-46EC-87FB-4B102E2FBFD2}"/>
                  </a:ext>
                </a:extLst>
              </p:cNvPr>
              <p:cNvSpPr/>
              <p:nvPr/>
            </p:nvSpPr>
            <p:spPr>
              <a:xfrm>
                <a:off x="10759631" y="2075380"/>
                <a:ext cx="764804" cy="380144"/>
              </a:xfrm>
              <a:prstGeom prst="rect">
                <a:avLst/>
              </a:prstGeom>
              <a:noFill/>
              <a:ln w="57150" cap="flat" cmpd="sng" algn="ctr">
                <a:solidFill>
                  <a:srgbClr val="FF66CC"/>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grpSp>
          <p:nvGrpSpPr>
            <p:cNvPr id="16" name="群組 15">
              <a:extLst>
                <a:ext uri="{FF2B5EF4-FFF2-40B4-BE49-F238E27FC236}">
                  <a16:creationId xmlns:a16="http://schemas.microsoft.com/office/drawing/2014/main" id="{42BA5ABB-8944-42D5-9A56-71ECB27C22FF}"/>
                </a:ext>
              </a:extLst>
            </p:cNvPr>
            <p:cNvGrpSpPr/>
            <p:nvPr/>
          </p:nvGrpSpPr>
          <p:grpSpPr>
            <a:xfrm>
              <a:off x="454932" y="2414168"/>
              <a:ext cx="10714957" cy="846377"/>
              <a:chOff x="454932" y="2414168"/>
              <a:chExt cx="10714957" cy="846377"/>
            </a:xfrm>
          </p:grpSpPr>
          <p:sp>
            <p:nvSpPr>
              <p:cNvPr id="17" name="矩形 16">
                <a:extLst>
                  <a:ext uri="{FF2B5EF4-FFF2-40B4-BE49-F238E27FC236}">
                    <a16:creationId xmlns:a16="http://schemas.microsoft.com/office/drawing/2014/main" id="{D21BDFD7-C536-40A1-A302-B5DA4A427EAF}"/>
                  </a:ext>
                </a:extLst>
              </p:cNvPr>
              <p:cNvSpPr/>
              <p:nvPr/>
            </p:nvSpPr>
            <p:spPr>
              <a:xfrm>
                <a:off x="454932" y="2414168"/>
                <a:ext cx="10706501" cy="846377"/>
              </a:xfrm>
              <a:prstGeom prst="rect">
                <a:avLst/>
              </a:prstGeom>
              <a:noFill/>
              <a:ln w="57150" cap="flat" cmpd="sng" algn="ctr">
                <a:solidFill>
                  <a:srgbClr val="FF66CC"/>
                </a:solidFill>
                <a:prstDash val="solid"/>
              </a:ln>
              <a:effectLst/>
            </p:spPr>
            <p:txBody>
              <a:bodyPr rtlCol="0" anchor="ct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0" cap="none" spc="0" normalizeH="0" baseline="0" noProof="0" dirty="0">
                    <a:ln>
                      <a:noFill/>
                    </a:ln>
                    <a:solidFill>
                      <a:srgbClr val="FF66CC"/>
                    </a:solidFill>
                    <a:effectLst/>
                    <a:uLnTx/>
                    <a:uFillTx/>
                    <a:latin typeface="微軟正黑體" panose="020B0604030504040204" pitchFamily="34" charset="-120"/>
                    <a:ea typeface="微軟正黑體" panose="020B0604030504040204" pitchFamily="34" charset="-120"/>
                    <a:cs typeface="+mn-cs"/>
                  </a:rPr>
                  <a:t>表現較差</a:t>
                </a:r>
              </a:p>
            </p:txBody>
          </p:sp>
          <p:sp>
            <p:nvSpPr>
              <p:cNvPr id="18" name="矩形 17">
                <a:extLst>
                  <a:ext uri="{FF2B5EF4-FFF2-40B4-BE49-F238E27FC236}">
                    <a16:creationId xmlns:a16="http://schemas.microsoft.com/office/drawing/2014/main" id="{0D98154F-3260-44D5-BE44-C1306E06827A}"/>
                  </a:ext>
                </a:extLst>
              </p:cNvPr>
              <p:cNvSpPr/>
              <p:nvPr/>
            </p:nvSpPr>
            <p:spPr>
              <a:xfrm>
                <a:off x="10346824" y="2426461"/>
                <a:ext cx="823065" cy="335696"/>
              </a:xfrm>
              <a:prstGeom prst="rect">
                <a:avLst/>
              </a:prstGeom>
              <a:noFill/>
              <a:ln w="57150" cap="flat" cmpd="sng" algn="ctr">
                <a:solidFill>
                  <a:srgbClr val="FF66CC"/>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grpSp>
    </p:spTree>
    <p:extLst>
      <p:ext uri="{BB962C8B-B14F-4D97-AF65-F5344CB8AC3E}">
        <p14:creationId xmlns:p14="http://schemas.microsoft.com/office/powerpoint/2010/main" val="328360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3">
            <a:extLst>
              <a:ext uri="{FF2B5EF4-FFF2-40B4-BE49-F238E27FC236}">
                <a16:creationId xmlns:a16="http://schemas.microsoft.com/office/drawing/2014/main" id="{DB98404B-E881-49EB-A2F5-027CD8B4EFDF}"/>
              </a:ext>
            </a:extLst>
          </p:cNvPr>
          <p:cNvSpPr txBox="1">
            <a:spLocks/>
          </p:cNvSpPr>
          <p:nvPr/>
        </p:nvSpPr>
        <p:spPr>
          <a:xfrm>
            <a:off x="2301711" y="2069866"/>
            <a:ext cx="7588577" cy="25465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zh-TW"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109</a:t>
            </a:r>
            <a:r>
              <a:rPr kumimoji="0" lang="zh-TW" altLang="en-US"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年桃園</a:t>
            </a:r>
            <a:r>
              <a:rPr kumimoji="0" lang="zh-TW" altLang="en-US"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mj-cs"/>
              </a:rPr>
              <a:t>市</a:t>
            </a:r>
            <a:r>
              <a:rPr kumimoji="0" lang="zh-TW" altLang="en-US"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國民小學學生學習能力檢測</a:t>
            </a:r>
            <a:br>
              <a:rPr kumimoji="0" lang="en-US" altLang="zh-TW"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br>
            <a:r>
              <a:rPr kumimoji="0" lang="zh-TW" altLang="en-US" sz="32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試題分析與教學省思</a:t>
            </a:r>
            <a:br>
              <a:rPr kumimoji="0" lang="en-US" altLang="zh-TW" sz="30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br>
            <a:br>
              <a:rPr kumimoji="0" lang="en-US" altLang="zh-TW" sz="3000" b="0"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mj-cs"/>
              </a:rPr>
            </a:br>
            <a:r>
              <a:rPr kumimoji="0" lang="zh-TW" altLang="en-US" sz="4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j-cs"/>
              </a:rPr>
              <a:t>五年級數學</a:t>
            </a:r>
          </a:p>
        </p:txBody>
      </p:sp>
    </p:spTree>
    <p:extLst>
      <p:ext uri="{BB962C8B-B14F-4D97-AF65-F5344CB8AC3E}">
        <p14:creationId xmlns:p14="http://schemas.microsoft.com/office/powerpoint/2010/main" val="24207414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2">
            <a:extLst>
              <a:ext uri="{FF2B5EF4-FFF2-40B4-BE49-F238E27FC236}">
                <a16:creationId xmlns:a16="http://schemas.microsoft.com/office/drawing/2014/main" id="{1B66434A-33E7-4A5C-AB90-9F0347A01E4A}"/>
              </a:ext>
            </a:extLst>
          </p:cNvPr>
          <p:cNvSpPr txBox="1">
            <a:spLocks/>
          </p:cNvSpPr>
          <p:nvPr/>
        </p:nvSpPr>
        <p:spPr>
          <a:xfrm>
            <a:off x="254493" y="1016762"/>
            <a:ext cx="11683014" cy="7227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300" b="0" kern="1200" cap="none">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33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五年級</a:t>
            </a:r>
            <a:r>
              <a:rPr kumimoji="0" lang="zh-TW" altLang="en-US" sz="3300" b="1" i="0" u="none" strike="noStrike" kern="1200" cap="none" spc="0" normalizeH="0" baseline="0" noProof="0" dirty="0">
                <a:ln>
                  <a:noFill/>
                </a:ln>
                <a:solidFill>
                  <a:srgbClr val="1302F4"/>
                </a:solidFill>
                <a:effectLst/>
                <a:uLnTx/>
                <a:uFillTx/>
                <a:latin typeface="微軟正黑體" pitchFamily="34" charset="-120"/>
                <a:ea typeface="微軟正黑體" pitchFamily="34" charset="-120"/>
                <a:cs typeface="+mj-cs"/>
              </a:rPr>
              <a:t>數學</a:t>
            </a:r>
            <a:r>
              <a:rPr kumimoji="0" lang="en-US" altLang="zh-TW" sz="33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a:t>
            </a:r>
            <a:r>
              <a:rPr kumimoji="0" lang="zh-TW" altLang="en-US" sz="33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評量架構</a:t>
            </a:r>
            <a:r>
              <a:rPr kumimoji="0" lang="zh-TW" altLang="en-US" sz="33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與</a:t>
            </a:r>
            <a:r>
              <a:rPr kumimoji="0" lang="zh-TW" altLang="en-US" sz="33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結果</a:t>
            </a:r>
          </a:p>
        </p:txBody>
      </p:sp>
      <p:graphicFrame>
        <p:nvGraphicFramePr>
          <p:cNvPr id="7" name="表格 6">
            <a:extLst>
              <a:ext uri="{FF2B5EF4-FFF2-40B4-BE49-F238E27FC236}">
                <a16:creationId xmlns:a16="http://schemas.microsoft.com/office/drawing/2014/main" id="{3B07184B-7976-4613-A211-C78410B822E2}"/>
              </a:ext>
            </a:extLst>
          </p:cNvPr>
          <p:cNvGraphicFramePr>
            <a:graphicFrameLocks noGrp="1"/>
          </p:cNvGraphicFramePr>
          <p:nvPr/>
        </p:nvGraphicFramePr>
        <p:xfrm>
          <a:off x="1830073" y="1892906"/>
          <a:ext cx="6428712" cy="3541795"/>
        </p:xfrm>
        <a:graphic>
          <a:graphicData uri="http://schemas.openxmlformats.org/drawingml/2006/table">
            <a:tbl>
              <a:tblPr firstRow="1" firstCol="1" bandRow="1"/>
              <a:tblGrid>
                <a:gridCol w="1376889">
                  <a:extLst>
                    <a:ext uri="{9D8B030D-6E8A-4147-A177-3AD203B41FA5}">
                      <a16:colId xmlns:a16="http://schemas.microsoft.com/office/drawing/2014/main" val="2968274753"/>
                    </a:ext>
                  </a:extLst>
                </a:gridCol>
                <a:gridCol w="1683941">
                  <a:extLst>
                    <a:ext uri="{9D8B030D-6E8A-4147-A177-3AD203B41FA5}">
                      <a16:colId xmlns:a16="http://schemas.microsoft.com/office/drawing/2014/main" val="2934969743"/>
                    </a:ext>
                  </a:extLst>
                </a:gridCol>
                <a:gridCol w="1683941">
                  <a:extLst>
                    <a:ext uri="{9D8B030D-6E8A-4147-A177-3AD203B41FA5}">
                      <a16:colId xmlns:a16="http://schemas.microsoft.com/office/drawing/2014/main" val="1964870965"/>
                    </a:ext>
                  </a:extLst>
                </a:gridCol>
                <a:gridCol w="1683941">
                  <a:extLst>
                    <a:ext uri="{9D8B030D-6E8A-4147-A177-3AD203B41FA5}">
                      <a16:colId xmlns:a16="http://schemas.microsoft.com/office/drawing/2014/main" val="2601895305"/>
                    </a:ext>
                  </a:extLst>
                </a:gridCol>
              </a:tblGrid>
              <a:tr h="708359">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r">
                        <a:spcAft>
                          <a:spcPts val="0"/>
                        </a:spcAft>
                      </a:pPr>
                      <a:r>
                        <a:rPr lang="zh-TW" altLang="en-US" sz="1500" b="1" kern="1200" dirty="0">
                          <a:solidFill>
                            <a:schemeClr val="dk1"/>
                          </a:solidFill>
                          <a:latin typeface="+mn-lt"/>
                          <a:ea typeface="+mn-ea"/>
                          <a:cs typeface="+mn-cs"/>
                        </a:rPr>
                        <a:t>認知向度</a:t>
                      </a:r>
                      <a:endParaRPr lang="en-US" altLang="zh-TW" sz="1500" b="1" kern="1200" dirty="0">
                        <a:solidFill>
                          <a:schemeClr val="dk1"/>
                        </a:solidFill>
                        <a:latin typeface="+mn-lt"/>
                        <a:ea typeface="+mn-ea"/>
                        <a:cs typeface="+mn-cs"/>
                      </a:endParaRPr>
                    </a:p>
                    <a:p>
                      <a:pPr algn="l">
                        <a:spcAft>
                          <a:spcPts val="0"/>
                        </a:spcAft>
                      </a:pPr>
                      <a:r>
                        <a:rPr lang="zh-TW" altLang="en-US" sz="1500" b="1" kern="1200" dirty="0">
                          <a:solidFill>
                            <a:schemeClr val="dk1"/>
                          </a:solidFill>
                          <a:latin typeface="+mn-lt"/>
                          <a:ea typeface="+mn-ea"/>
                          <a:cs typeface="+mn-cs"/>
                        </a:rPr>
                        <a:t>知識向度</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solidFill>
                        <a:sysClr val="windowText" lastClr="000000"/>
                      </a:solidFill>
                      <a:prstDash val="solid"/>
                      <a:round/>
                      <a:headEnd type="none" w="med" len="med"/>
                      <a:tailEnd type="none" w="med" len="me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zh-TW" sz="2100" b="1" kern="1200" dirty="0">
                          <a:solidFill>
                            <a:schemeClr val="dk1"/>
                          </a:solidFill>
                          <a:latin typeface="+mn-lt"/>
                          <a:ea typeface="+mn-ea"/>
                          <a:cs typeface="+mn-cs"/>
                        </a:rPr>
                        <a:t>概念理解</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5B9BD5">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zh-TW" sz="2100" b="1" kern="1200" dirty="0">
                          <a:solidFill>
                            <a:schemeClr val="dk1"/>
                          </a:solidFill>
                          <a:latin typeface="+mn-lt"/>
                          <a:ea typeface="+mn-ea"/>
                          <a:cs typeface="+mn-cs"/>
                        </a:rPr>
                        <a:t>程序執行</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zh-TW" sz="2100" b="1" kern="1200" dirty="0">
                          <a:solidFill>
                            <a:schemeClr val="dk1"/>
                          </a:solidFill>
                          <a:latin typeface="+mn-lt"/>
                          <a:ea typeface="+mn-ea"/>
                          <a:cs typeface="+mn-cs"/>
                        </a:rPr>
                        <a:t>解題思考</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76921956"/>
                  </a:ext>
                </a:extLst>
              </a:tr>
              <a:tr h="708359">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sz="21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99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38149540"/>
                  </a:ext>
                </a:extLst>
              </a:tr>
              <a:tr h="708359">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sz="21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CC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62898314"/>
                  </a:ext>
                </a:extLst>
              </a:tr>
              <a:tr h="708359">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sz="21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5</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08338475"/>
                  </a:ext>
                </a:extLst>
              </a:tr>
              <a:tr h="708359">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代數</a:t>
                      </a:r>
                      <a:endParaRPr lang="zh-TW" sz="21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CC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4572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68304853"/>
                  </a:ext>
                </a:extLst>
              </a:tr>
            </a:tbl>
          </a:graphicData>
        </a:graphic>
      </p:graphicFrame>
      <p:graphicFrame>
        <p:nvGraphicFramePr>
          <p:cNvPr id="8" name="表格 7">
            <a:extLst>
              <a:ext uri="{FF2B5EF4-FFF2-40B4-BE49-F238E27FC236}">
                <a16:creationId xmlns:a16="http://schemas.microsoft.com/office/drawing/2014/main" id="{0067766A-D85B-4744-A0B1-3F417A9B536C}"/>
              </a:ext>
            </a:extLst>
          </p:cNvPr>
          <p:cNvGraphicFramePr>
            <a:graphicFrameLocks noGrp="1"/>
          </p:cNvGraphicFramePr>
          <p:nvPr/>
        </p:nvGraphicFramePr>
        <p:xfrm>
          <a:off x="8358351" y="1863807"/>
          <a:ext cx="2165132" cy="3570890"/>
        </p:xfrm>
        <a:graphic>
          <a:graphicData uri="http://schemas.openxmlformats.org/drawingml/2006/table">
            <a:tbl>
              <a:tblPr firstRow="1" bandRow="1"/>
              <a:tblGrid>
                <a:gridCol w="1082566">
                  <a:extLst>
                    <a:ext uri="{9D8B030D-6E8A-4147-A177-3AD203B41FA5}">
                      <a16:colId xmlns:a16="http://schemas.microsoft.com/office/drawing/2014/main" val="1296037408"/>
                    </a:ext>
                  </a:extLst>
                </a:gridCol>
                <a:gridCol w="1082566">
                  <a:extLst>
                    <a:ext uri="{9D8B030D-6E8A-4147-A177-3AD203B41FA5}">
                      <a16:colId xmlns:a16="http://schemas.microsoft.com/office/drawing/2014/main" val="1224145360"/>
                    </a:ext>
                  </a:extLst>
                </a:gridCol>
              </a:tblGrid>
              <a:tr h="1496397">
                <a:tc>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marL="0" algn="ctr" defTabSz="457200" rtl="0" eaLnBrk="1" latinLnBrk="0" hangingPunct="1">
                        <a:spcAft>
                          <a:spcPts val="0"/>
                        </a:spcAft>
                      </a:pPr>
                      <a:r>
                        <a:rPr lang="zh-TW" altLang="en-US" sz="2100" b="1" kern="1200" dirty="0">
                          <a:solidFill>
                            <a:schemeClr val="dk1"/>
                          </a:solidFill>
                          <a:latin typeface="+mn-lt"/>
                          <a:ea typeface="+mn-ea"/>
                          <a:cs typeface="+mn-cs"/>
                        </a:rPr>
                        <a:t>作答</a:t>
                      </a:r>
                      <a:endParaRPr lang="en-US" altLang="zh-TW" sz="2100" b="1" kern="1200" dirty="0">
                        <a:solidFill>
                          <a:schemeClr val="dk1"/>
                        </a:solidFill>
                        <a:latin typeface="+mn-lt"/>
                        <a:ea typeface="+mn-ea"/>
                        <a:cs typeface="+mn-cs"/>
                      </a:endParaRPr>
                    </a:p>
                    <a:p>
                      <a:pPr marL="0" algn="ctr" defTabSz="457200" rtl="0" eaLnBrk="1" latinLnBrk="0" hangingPunct="1">
                        <a:spcAft>
                          <a:spcPts val="0"/>
                        </a:spcAft>
                      </a:pPr>
                      <a:r>
                        <a:rPr lang="zh-TW" altLang="en-US" sz="2100" b="1" kern="1200" dirty="0">
                          <a:solidFill>
                            <a:schemeClr val="dk1"/>
                          </a:solidFill>
                          <a:latin typeface="+mn-lt"/>
                          <a:ea typeface="+mn-ea"/>
                          <a:cs typeface="+mn-cs"/>
                        </a:rPr>
                        <a:t>人數</a:t>
                      </a:r>
                      <a:endParaRPr lang="en-US" altLang="zh-TW" sz="2100" b="1" kern="1200" dirty="0">
                        <a:solidFill>
                          <a:schemeClr val="dk1"/>
                        </a:solidFill>
                        <a:latin typeface="+mn-lt"/>
                        <a:ea typeface="+mn-ea"/>
                        <a:cs typeface="+mn-cs"/>
                      </a:endParaRPr>
                    </a:p>
                  </a:txBody>
                  <a:tcPr marL="68580" marR="68580" marT="34290" marB="3429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marL="0" algn="ctr" defTabSz="457200" rtl="0" eaLnBrk="1" latinLnBrk="0" hangingPunct="1">
                        <a:spcAft>
                          <a:spcPts val="0"/>
                        </a:spcAft>
                      </a:pPr>
                      <a:r>
                        <a:rPr lang="en-US" altLang="zh-TW" sz="2100" b="1" kern="1200" dirty="0">
                          <a:solidFill>
                            <a:schemeClr val="dk1"/>
                          </a:solidFill>
                          <a:latin typeface="Times New Roman" panose="02020603050405020304" pitchFamily="18" charset="0"/>
                          <a:ea typeface="+mn-ea"/>
                          <a:cs typeface="Times New Roman" panose="02020603050405020304" pitchFamily="18" charset="0"/>
                        </a:rPr>
                        <a:t>20,439</a:t>
                      </a:r>
                    </a:p>
                  </a:txBody>
                  <a:tcPr marL="68580" marR="68580" marT="34290" marB="3429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FFCC99"/>
                    </a:solidFill>
                  </a:tcPr>
                </a:tc>
                <a:extLst>
                  <a:ext uri="{0D108BD9-81ED-4DB2-BD59-A6C34878D82A}">
                    <a16:rowId xmlns:a16="http://schemas.microsoft.com/office/drawing/2014/main" val="1376736743"/>
                  </a:ext>
                </a:extLst>
              </a:tr>
              <a:tr h="1122492">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457200" rtl="0" eaLnBrk="1" latinLnBrk="0" hangingPunct="1">
                        <a:spcAft>
                          <a:spcPts val="0"/>
                        </a:spcAft>
                      </a:pPr>
                      <a:r>
                        <a:rPr lang="zh-TW" altLang="en-US" sz="2100" b="1" kern="1200" dirty="0">
                          <a:solidFill>
                            <a:srgbClr val="FF0000"/>
                          </a:solidFill>
                          <a:latin typeface="+mn-lt"/>
                          <a:ea typeface="+mn-ea"/>
                          <a:cs typeface="+mn-cs"/>
                        </a:rPr>
                        <a:t>缺考率</a:t>
                      </a:r>
                    </a:p>
                  </a:txBody>
                  <a:tcPr marL="68580" marR="68580" marT="34290" marB="3429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457200" rtl="0" eaLnBrk="1" latinLnBrk="0" hangingPunct="1">
                        <a:spcAft>
                          <a:spcPts val="0"/>
                        </a:spcAft>
                      </a:pPr>
                      <a:r>
                        <a:rPr lang="en-US" altLang="zh-TW" sz="2100" b="1" kern="1200" dirty="0">
                          <a:solidFill>
                            <a:srgbClr val="FF0000"/>
                          </a:solidFill>
                          <a:latin typeface="Times New Roman" panose="02020603050405020304" pitchFamily="18" charset="0"/>
                          <a:ea typeface="+mn-ea"/>
                          <a:cs typeface="Times New Roman" panose="02020603050405020304" pitchFamily="18" charset="0"/>
                        </a:rPr>
                        <a:t>1.7%</a:t>
                      </a:r>
                      <a:endParaRPr lang="zh-TW" altLang="en-US" sz="21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FFCC99"/>
                    </a:solidFill>
                  </a:tcPr>
                </a:tc>
                <a:extLst>
                  <a:ext uri="{0D108BD9-81ED-4DB2-BD59-A6C34878D82A}">
                    <a16:rowId xmlns:a16="http://schemas.microsoft.com/office/drawing/2014/main" val="3703949940"/>
                  </a:ext>
                </a:extLst>
              </a:tr>
              <a:tr h="952001">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457200" rtl="0" eaLnBrk="1" latinLnBrk="0" hangingPunct="1">
                        <a:spcAft>
                          <a:spcPts val="0"/>
                        </a:spcAft>
                      </a:pPr>
                      <a:r>
                        <a:rPr lang="zh-TW" altLang="en-US" sz="2100" b="1" kern="1200" dirty="0">
                          <a:solidFill>
                            <a:srgbClr val="3333FF"/>
                          </a:solidFill>
                          <a:latin typeface="+mn-lt"/>
                          <a:ea typeface="+mn-ea"/>
                          <a:cs typeface="+mn-cs"/>
                        </a:rPr>
                        <a:t>平均</a:t>
                      </a:r>
                      <a:endParaRPr lang="en-US" altLang="zh-TW" sz="2100" b="1" kern="1200" dirty="0">
                        <a:solidFill>
                          <a:srgbClr val="3333FF"/>
                        </a:solidFill>
                        <a:latin typeface="+mn-lt"/>
                        <a:ea typeface="+mn-ea"/>
                        <a:cs typeface="+mn-cs"/>
                      </a:endParaRPr>
                    </a:p>
                    <a:p>
                      <a:pPr marL="0" algn="ctr" defTabSz="457200" rtl="0" eaLnBrk="1" latinLnBrk="0" hangingPunct="1">
                        <a:spcAft>
                          <a:spcPts val="0"/>
                        </a:spcAft>
                      </a:pPr>
                      <a:r>
                        <a:rPr lang="zh-TW" altLang="en-US" sz="2100" b="1" kern="1200" dirty="0">
                          <a:solidFill>
                            <a:srgbClr val="3333FF"/>
                          </a:solidFill>
                          <a:latin typeface="+mn-lt"/>
                          <a:ea typeface="+mn-ea"/>
                          <a:cs typeface="+mn-cs"/>
                        </a:rPr>
                        <a:t>通過率</a:t>
                      </a:r>
                    </a:p>
                  </a:txBody>
                  <a:tcPr marL="68580" marR="68580" marT="34290" marB="3429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457200" rtl="0" eaLnBrk="1" latinLnBrk="0" hangingPunct="1">
                        <a:spcAft>
                          <a:spcPts val="0"/>
                        </a:spcAft>
                      </a:pPr>
                      <a:r>
                        <a:rPr lang="en-US" altLang="zh-TW" sz="2100" b="1" kern="1200" dirty="0">
                          <a:solidFill>
                            <a:srgbClr val="3333FF"/>
                          </a:solidFill>
                          <a:latin typeface="Times New Roman" panose="02020603050405020304" pitchFamily="18" charset="0"/>
                          <a:ea typeface="+mn-ea"/>
                          <a:cs typeface="Times New Roman" panose="02020603050405020304" pitchFamily="18" charset="0"/>
                        </a:rPr>
                        <a:t>52%</a:t>
                      </a:r>
                      <a:endParaRPr lang="zh-TW" altLang="en-US" sz="2100" b="1" kern="1200" dirty="0">
                        <a:solidFill>
                          <a:srgbClr val="3333FF"/>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FFCC99"/>
                    </a:solidFill>
                  </a:tcPr>
                </a:tc>
                <a:extLst>
                  <a:ext uri="{0D108BD9-81ED-4DB2-BD59-A6C34878D82A}">
                    <a16:rowId xmlns:a16="http://schemas.microsoft.com/office/drawing/2014/main" val="896055596"/>
                  </a:ext>
                </a:extLst>
              </a:tr>
            </a:tbl>
          </a:graphicData>
        </a:graphic>
      </p:graphicFrame>
      <p:sp>
        <p:nvSpPr>
          <p:cNvPr id="9" name="向上箭號圖說文字 4">
            <a:extLst>
              <a:ext uri="{FF2B5EF4-FFF2-40B4-BE49-F238E27FC236}">
                <a16:creationId xmlns:a16="http://schemas.microsoft.com/office/drawing/2014/main" id="{B821122A-C521-4FE7-A3EE-F17A81CAFEBB}"/>
              </a:ext>
            </a:extLst>
          </p:cNvPr>
          <p:cNvSpPr/>
          <p:nvPr/>
        </p:nvSpPr>
        <p:spPr>
          <a:xfrm>
            <a:off x="8772418" y="5118458"/>
            <a:ext cx="1895582" cy="820649"/>
          </a:xfrm>
          <a:prstGeom prst="upArrowCallout">
            <a:avLst/>
          </a:prstGeom>
          <a:solidFill>
            <a:sysClr val="windowText" lastClr="000000"/>
          </a:solidFill>
          <a:ln w="12700" cap="flat" cmpd="sng" algn="ctr">
            <a:solidFill>
              <a:sysClr val="windowText" lastClr="000000">
                <a:shade val="50000"/>
              </a:sysClr>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1800" b="1" i="0" u="none" strike="noStrike" kern="0" cap="none" spc="0" normalizeH="0" baseline="0" noProof="0" dirty="0">
                <a:ln>
                  <a:noFill/>
                </a:ln>
                <a:solidFill>
                  <a:srgbClr val="FFFF00"/>
                </a:solidFill>
                <a:effectLst/>
                <a:uLnTx/>
                <a:uFillTx/>
                <a:latin typeface="Trebuchet MS"/>
                <a:ea typeface="微軟正黑體" panose="020B0604030504040204" pitchFamily="34" charset="-120"/>
                <a:cs typeface="+mn-cs"/>
              </a:rPr>
              <a:t>與全國平均相同</a:t>
            </a:r>
          </a:p>
        </p:txBody>
      </p:sp>
    </p:spTree>
    <p:extLst>
      <p:ext uri="{BB962C8B-B14F-4D97-AF65-F5344CB8AC3E}">
        <p14:creationId xmlns:p14="http://schemas.microsoft.com/office/powerpoint/2010/main" val="3077524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2">
            <a:extLst>
              <a:ext uri="{FF2B5EF4-FFF2-40B4-BE49-F238E27FC236}">
                <a16:creationId xmlns:a16="http://schemas.microsoft.com/office/drawing/2014/main" id="{8A888F21-3F0E-4430-8A7A-C8A88F68930C}"/>
              </a:ext>
            </a:extLst>
          </p:cNvPr>
          <p:cNvSpPr txBox="1">
            <a:spLocks/>
          </p:cNvSpPr>
          <p:nvPr/>
        </p:nvSpPr>
        <p:spPr>
          <a:xfrm>
            <a:off x="206340" y="928195"/>
            <a:ext cx="11760759" cy="7227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300" b="0" kern="1200" cap="none">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33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五年級</a:t>
            </a:r>
            <a:r>
              <a:rPr kumimoji="0" lang="zh-TW" altLang="en-US" sz="3300" b="1" i="0" u="none" strike="noStrike" kern="1200" cap="none" spc="0" normalizeH="0" baseline="0" noProof="0" dirty="0">
                <a:ln>
                  <a:noFill/>
                </a:ln>
                <a:solidFill>
                  <a:srgbClr val="1302F4"/>
                </a:solidFill>
                <a:effectLst/>
                <a:uLnTx/>
                <a:uFillTx/>
                <a:latin typeface="微軟正黑體" pitchFamily="34" charset="-120"/>
                <a:ea typeface="微軟正黑體" pitchFamily="34" charset="-120"/>
                <a:cs typeface="+mj-cs"/>
              </a:rPr>
              <a:t>數學</a:t>
            </a:r>
            <a:r>
              <a:rPr kumimoji="0" lang="en-US" altLang="zh-TW" sz="33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a:t>
            </a:r>
            <a:r>
              <a:rPr kumimoji="0" lang="zh-TW" altLang="en-US" sz="33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評量架構</a:t>
            </a:r>
            <a:r>
              <a:rPr kumimoji="0" lang="en-US" altLang="zh-TW" sz="33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a:t>
            </a:r>
            <a:r>
              <a:rPr kumimoji="0" lang="zh-TW" altLang="en-US" sz="33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知識向度</a:t>
            </a:r>
            <a:r>
              <a:rPr kumimoji="0" lang="zh-TW" altLang="en-US" sz="33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說明</a:t>
            </a:r>
            <a:endParaRPr kumimoji="0" lang="zh-TW" altLang="en-US" sz="33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endParaRPr>
          </a:p>
        </p:txBody>
      </p:sp>
      <p:graphicFrame>
        <p:nvGraphicFramePr>
          <p:cNvPr id="3" name="表格 2">
            <a:extLst>
              <a:ext uri="{FF2B5EF4-FFF2-40B4-BE49-F238E27FC236}">
                <a16:creationId xmlns:a16="http://schemas.microsoft.com/office/drawing/2014/main" id="{9A7DF543-DE1A-40F3-A973-F0D4242AE1C7}"/>
              </a:ext>
            </a:extLst>
          </p:cNvPr>
          <p:cNvGraphicFramePr>
            <a:graphicFrameLocks noGrp="1"/>
          </p:cNvGraphicFramePr>
          <p:nvPr>
            <p:extLst/>
          </p:nvPr>
        </p:nvGraphicFramePr>
        <p:xfrm>
          <a:off x="1837178" y="1828988"/>
          <a:ext cx="8517643" cy="4100817"/>
        </p:xfrm>
        <a:graphic>
          <a:graphicData uri="http://schemas.openxmlformats.org/drawingml/2006/table">
            <a:tbl>
              <a:tblPr firstRow="1" firstCol="1" bandRow="1"/>
              <a:tblGrid>
                <a:gridCol w="1824292">
                  <a:extLst>
                    <a:ext uri="{9D8B030D-6E8A-4147-A177-3AD203B41FA5}">
                      <a16:colId xmlns:a16="http://schemas.microsoft.com/office/drawing/2014/main" val="2968274753"/>
                    </a:ext>
                  </a:extLst>
                </a:gridCol>
                <a:gridCol w="6693351">
                  <a:extLst>
                    <a:ext uri="{9D8B030D-6E8A-4147-A177-3AD203B41FA5}">
                      <a16:colId xmlns:a16="http://schemas.microsoft.com/office/drawing/2014/main" val="2934969743"/>
                    </a:ext>
                  </a:extLst>
                </a:gridCol>
              </a:tblGrid>
              <a:tr h="553264">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知識向度</a:t>
                      </a:r>
                      <a:endParaRPr lang="zh-TW" sz="21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ysClr val="window" lastClr="FFFFFF">
                        <a:lumMod val="85000"/>
                      </a:sys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內涵說明</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85000"/>
                      </a:sysClr>
                    </a:solidFill>
                  </a:tcPr>
                </a:tc>
                <a:extLst>
                  <a:ext uri="{0D108BD9-81ED-4DB2-BD59-A6C34878D82A}">
                    <a16:rowId xmlns:a16="http://schemas.microsoft.com/office/drawing/2014/main" val="376921956"/>
                  </a:ext>
                </a:extLst>
              </a:tr>
              <a:tr h="1144195">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sz="21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99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zh-TW" altLang="zh-TW" sz="1800" b="1" kern="1200" dirty="0">
                          <a:solidFill>
                            <a:schemeClr val="tx1"/>
                          </a:solidFill>
                          <a:latin typeface="+mn-lt"/>
                          <a:ea typeface="+mn-ea"/>
                          <a:cs typeface="+mn-cs"/>
                        </a:rPr>
                        <a:t>在具體情境中的整數的四則與混合計算、因數與倍數（含公因數、公倍數、最大公因數與最小公倍數）、分數的擴分、約分以及四則運算、數線上的分數與小數、運用小數的加、減與乘法解決生活中的問題</a:t>
                      </a:r>
                      <a:r>
                        <a:rPr lang="zh-TW" altLang="en-US" sz="1800" b="1" kern="1200" dirty="0">
                          <a:solidFill>
                            <a:schemeClr val="tx1"/>
                          </a:solidFill>
                          <a:latin typeface="PMingLiU" panose="02020500000000000000" pitchFamily="18" charset="-120"/>
                          <a:ea typeface="PMingLiU" panose="02020500000000000000" pitchFamily="18" charset="-120"/>
                          <a:cs typeface="+mn-cs"/>
                        </a:rPr>
                        <a:t>。</a:t>
                      </a:r>
                      <a:endParaRPr lang="en-US" altLang="zh-TW" sz="18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338149540"/>
                  </a:ext>
                </a:extLst>
              </a:tr>
              <a:tr h="701335">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sz="21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CC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r>
                        <a:rPr lang="zh-TW" altLang="zh-TW" sz="1800" b="1" kern="1200" dirty="0">
                          <a:solidFill>
                            <a:schemeClr val="tx1"/>
                          </a:solidFill>
                          <a:latin typeface="+mn-lt"/>
                          <a:ea typeface="+mn-ea"/>
                          <a:cs typeface="+mn-cs"/>
                        </a:rPr>
                        <a:t>體積單位「立方公尺」、「立方公分」以及「立方公尺」的換算與相關計算</a:t>
                      </a:r>
                      <a:r>
                        <a:rPr lang="zh-TW" altLang="en-US" sz="1800" b="1" kern="1200" dirty="0">
                          <a:solidFill>
                            <a:schemeClr val="tx1"/>
                          </a:solidFill>
                          <a:latin typeface="PMingLiU" panose="02020500000000000000" pitchFamily="18" charset="-120"/>
                          <a:ea typeface="PMingLiU" panose="02020500000000000000" pitchFamily="18" charset="-120"/>
                          <a:cs typeface="+mn-cs"/>
                        </a:rPr>
                        <a:t>。</a:t>
                      </a:r>
                      <a:endParaRPr lang="zh-TW" altLang="en-US" sz="18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162898314"/>
                  </a:ext>
                </a:extLst>
              </a:tr>
              <a:tr h="858146">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sz="21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r>
                        <a:rPr lang="zh-TW" altLang="zh-TW" sz="1800" b="1" kern="1200" dirty="0">
                          <a:solidFill>
                            <a:schemeClr val="tx1"/>
                          </a:solidFill>
                          <a:latin typeface="+mn-lt"/>
                          <a:ea typeface="+mn-ea"/>
                          <a:cs typeface="+mn-cs"/>
                        </a:rPr>
                        <a:t>三角形的性質（內角和、邊長關係）、扇形與圓心角、平面圖形的面積公式、長方體和正方體的體積公式、長方體和正方體的表面積</a:t>
                      </a:r>
                      <a:r>
                        <a:rPr lang="zh-TW" altLang="en-US" sz="1800" b="1" kern="1200" dirty="0">
                          <a:solidFill>
                            <a:schemeClr val="tx1"/>
                          </a:solidFill>
                          <a:latin typeface="PMingLiU" panose="02020500000000000000" pitchFamily="18" charset="-120"/>
                          <a:ea typeface="PMingLiU" panose="02020500000000000000" pitchFamily="18" charset="-120"/>
                          <a:cs typeface="+mn-cs"/>
                        </a:rPr>
                        <a:t>。</a:t>
                      </a:r>
                      <a:endParaRPr lang="zh-TW" altLang="en-US" sz="18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508338475"/>
                  </a:ext>
                </a:extLst>
              </a:tr>
              <a:tr h="843877">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spcAft>
                          <a:spcPts val="0"/>
                        </a:spcAft>
                      </a:pPr>
                      <a:r>
                        <a:rPr lang="zh-TW" altLang="en-US" sz="2100" b="1" kern="1200" dirty="0">
                          <a:solidFill>
                            <a:schemeClr val="dk1"/>
                          </a:solidFill>
                          <a:latin typeface="+mn-lt"/>
                          <a:ea typeface="+mn-ea"/>
                          <a:cs typeface="+mn-cs"/>
                        </a:rPr>
                        <a:t>代數</a:t>
                      </a:r>
                      <a:endParaRPr lang="zh-TW" sz="21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CC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r>
                        <a:rPr lang="zh-TW" altLang="zh-TW" sz="1800" b="1" kern="1200" dirty="0">
                          <a:solidFill>
                            <a:schemeClr val="tx1"/>
                          </a:solidFill>
                          <a:latin typeface="+mn-lt"/>
                          <a:ea typeface="+mn-ea"/>
                          <a:cs typeface="+mn-cs"/>
                        </a:rPr>
                        <a:t>在具體情境中，理解乘法對加法的分配律與其他乘除混合計算之性質，並運用於簡化計算。</a:t>
                      </a:r>
                      <a:endParaRPr lang="zh-TW" altLang="en-US" sz="1800" b="1" kern="1200" dirty="0">
                        <a:solidFill>
                          <a:schemeClr val="tx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183418250"/>
                  </a:ext>
                </a:extLst>
              </a:tr>
            </a:tbl>
          </a:graphicData>
        </a:graphic>
      </p:graphicFrame>
    </p:spTree>
    <p:extLst>
      <p:ext uri="{BB962C8B-B14F-4D97-AF65-F5344CB8AC3E}">
        <p14:creationId xmlns:p14="http://schemas.microsoft.com/office/powerpoint/2010/main" val="124981705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07FDA8F-AAC2-42EF-9060-0A22477ACE73}"/>
              </a:ext>
            </a:extLst>
          </p:cNvPr>
          <p:cNvSpPr txBox="1">
            <a:spLocks/>
          </p:cNvSpPr>
          <p:nvPr/>
        </p:nvSpPr>
        <p:spPr>
          <a:xfrm>
            <a:off x="177554" y="764705"/>
            <a:ext cx="11816178" cy="5814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桃園市</a:t>
            </a:r>
            <a:r>
              <a:rPr kumimoji="0" lang="en-US" altLang="zh-TW"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109</a:t>
            </a:r>
            <a:r>
              <a:rPr kumimoji="0" lang="zh-TW" altLang="en-US"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年度</a:t>
            </a:r>
            <a:r>
              <a:rPr kumimoji="0" lang="zh-TW" altLang="en-US" sz="3600" b="1" i="0" u="none" strike="noStrike" kern="1200" cap="none" spc="0" normalizeH="0" baseline="0" noProof="0" dirty="0">
                <a:ln>
                  <a:noFill/>
                </a:ln>
                <a:solidFill>
                  <a:srgbClr val="FF66CC"/>
                </a:solidFill>
                <a:effectLst/>
                <a:uLnTx/>
                <a:uFillTx/>
                <a:latin typeface="微軟正黑體" pitchFamily="34" charset="-120"/>
                <a:ea typeface="微軟正黑體" pitchFamily="34" charset="-120"/>
                <a:cs typeface="+mj-cs"/>
              </a:rPr>
              <a:t>國小</a:t>
            </a:r>
            <a:r>
              <a:rPr kumimoji="0" lang="zh-TW" altLang="en-US"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學力測驗</a:t>
            </a:r>
            <a:r>
              <a:rPr kumimoji="0" lang="en-US" altLang="zh-TW" sz="3600" b="1" i="0" u="none" strike="noStrike" kern="1200" cap="none" spc="0" normalizeH="0" baseline="0" noProof="0" dirty="0">
                <a:ln>
                  <a:noFill/>
                </a:ln>
                <a:solidFill>
                  <a:sysClr val="windowText" lastClr="000000"/>
                </a:solidFill>
                <a:effectLst/>
                <a:uLnTx/>
                <a:uFillTx/>
                <a:latin typeface="微軟正黑體" pitchFamily="34" charset="-120"/>
                <a:ea typeface="微軟正黑體" pitchFamily="34" charset="-120"/>
                <a:cs typeface="+mj-cs"/>
              </a:rPr>
              <a:t>-</a:t>
            </a:r>
            <a:r>
              <a:rPr kumimoji="0" lang="zh-TW" altLang="en-US" sz="3600" b="1" i="0" u="none" strike="noStrike" kern="1200" cap="none" spc="0" normalizeH="0" baseline="0" noProof="0" dirty="0">
                <a:ln>
                  <a:noFill/>
                </a:ln>
                <a:solidFill>
                  <a:srgbClr val="1302F4"/>
                </a:solidFill>
                <a:effectLst/>
                <a:uLnTx/>
                <a:uFillTx/>
                <a:latin typeface="微軟正黑體" pitchFamily="34" charset="-120"/>
                <a:ea typeface="微軟正黑體" pitchFamily="34" charset="-120"/>
                <a:cs typeface="+mj-cs"/>
              </a:rPr>
              <a:t>五年級</a:t>
            </a:r>
            <a:endParaRPr kumimoji="0" lang="zh-TW" altLang="en-US" sz="3600" b="0" i="0" u="none" strike="noStrike" kern="1200" cap="none" spc="0" normalizeH="0" baseline="0" noProof="0" dirty="0">
              <a:ln>
                <a:noFill/>
              </a:ln>
              <a:solidFill>
                <a:srgbClr val="1302F4"/>
              </a:solidFill>
              <a:effectLst/>
              <a:uLnTx/>
              <a:uFillTx/>
              <a:latin typeface="Calibri Light"/>
              <a:ea typeface="新細明體" panose="02020500000000000000" pitchFamily="18" charset="-120"/>
              <a:cs typeface="+mj-cs"/>
            </a:endParaRPr>
          </a:p>
        </p:txBody>
      </p:sp>
      <p:graphicFrame>
        <p:nvGraphicFramePr>
          <p:cNvPr id="10" name="內容版面配置區 3">
            <a:extLst>
              <a:ext uri="{FF2B5EF4-FFF2-40B4-BE49-F238E27FC236}">
                <a16:creationId xmlns:a16="http://schemas.microsoft.com/office/drawing/2014/main" id="{141A0B09-80CC-4DD4-BA23-004EB65E4626}"/>
              </a:ext>
            </a:extLst>
          </p:cNvPr>
          <p:cNvGraphicFramePr>
            <a:graphicFrameLocks/>
          </p:cNvGraphicFramePr>
          <p:nvPr>
            <p:extLst/>
          </p:nvPr>
        </p:nvGraphicFramePr>
        <p:xfrm>
          <a:off x="1616466" y="1585849"/>
          <a:ext cx="8930812" cy="4350935"/>
        </p:xfrm>
        <a:graphic>
          <a:graphicData uri="http://schemas.openxmlformats.org/drawingml/2006/table">
            <a:tbl>
              <a:tblPr firstRow="1" bandRow="1"/>
              <a:tblGrid>
                <a:gridCol w="732038">
                  <a:extLst>
                    <a:ext uri="{9D8B030D-6E8A-4147-A177-3AD203B41FA5}">
                      <a16:colId xmlns:a16="http://schemas.microsoft.com/office/drawing/2014/main" val="20000"/>
                    </a:ext>
                  </a:extLst>
                </a:gridCol>
                <a:gridCol w="683231">
                  <a:extLst>
                    <a:ext uri="{9D8B030D-6E8A-4147-A177-3AD203B41FA5}">
                      <a16:colId xmlns:a16="http://schemas.microsoft.com/office/drawing/2014/main" val="20001"/>
                    </a:ext>
                  </a:extLst>
                </a:gridCol>
                <a:gridCol w="657544">
                  <a:extLst>
                    <a:ext uri="{9D8B030D-6E8A-4147-A177-3AD203B41FA5}">
                      <a16:colId xmlns:a16="http://schemas.microsoft.com/office/drawing/2014/main" val="20002"/>
                    </a:ext>
                  </a:extLst>
                </a:gridCol>
                <a:gridCol w="708919">
                  <a:extLst>
                    <a:ext uri="{9D8B030D-6E8A-4147-A177-3AD203B41FA5}">
                      <a16:colId xmlns:a16="http://schemas.microsoft.com/office/drawing/2014/main" val="20003"/>
                    </a:ext>
                  </a:extLst>
                </a:gridCol>
                <a:gridCol w="642134">
                  <a:extLst>
                    <a:ext uri="{9D8B030D-6E8A-4147-A177-3AD203B41FA5}">
                      <a16:colId xmlns:a16="http://schemas.microsoft.com/office/drawing/2014/main" val="20004"/>
                    </a:ext>
                  </a:extLst>
                </a:gridCol>
                <a:gridCol w="642134">
                  <a:extLst>
                    <a:ext uri="{9D8B030D-6E8A-4147-A177-3AD203B41FA5}">
                      <a16:colId xmlns:a16="http://schemas.microsoft.com/office/drawing/2014/main" val="20005"/>
                    </a:ext>
                  </a:extLst>
                </a:gridCol>
                <a:gridCol w="642134">
                  <a:extLst>
                    <a:ext uri="{9D8B030D-6E8A-4147-A177-3AD203B41FA5}">
                      <a16:colId xmlns:a16="http://schemas.microsoft.com/office/drawing/2014/main" val="20006"/>
                    </a:ext>
                  </a:extLst>
                </a:gridCol>
                <a:gridCol w="778268">
                  <a:extLst>
                    <a:ext uri="{9D8B030D-6E8A-4147-A177-3AD203B41FA5}">
                      <a16:colId xmlns:a16="http://schemas.microsoft.com/office/drawing/2014/main" val="20007"/>
                    </a:ext>
                  </a:extLst>
                </a:gridCol>
                <a:gridCol w="755150">
                  <a:extLst>
                    <a:ext uri="{9D8B030D-6E8A-4147-A177-3AD203B41FA5}">
                      <a16:colId xmlns:a16="http://schemas.microsoft.com/office/drawing/2014/main" val="20008"/>
                    </a:ext>
                  </a:extLst>
                </a:gridCol>
                <a:gridCol w="639567">
                  <a:extLst>
                    <a:ext uri="{9D8B030D-6E8A-4147-A177-3AD203B41FA5}">
                      <a16:colId xmlns:a16="http://schemas.microsoft.com/office/drawing/2014/main" val="20009"/>
                    </a:ext>
                  </a:extLst>
                </a:gridCol>
                <a:gridCol w="683231">
                  <a:extLst>
                    <a:ext uri="{9D8B030D-6E8A-4147-A177-3AD203B41FA5}">
                      <a16:colId xmlns:a16="http://schemas.microsoft.com/office/drawing/2014/main" val="20010"/>
                    </a:ext>
                  </a:extLst>
                </a:gridCol>
                <a:gridCol w="683231">
                  <a:extLst>
                    <a:ext uri="{9D8B030D-6E8A-4147-A177-3AD203B41FA5}">
                      <a16:colId xmlns:a16="http://schemas.microsoft.com/office/drawing/2014/main" val="20011"/>
                    </a:ext>
                  </a:extLst>
                </a:gridCol>
                <a:gridCol w="683231">
                  <a:extLst>
                    <a:ext uri="{9D8B030D-6E8A-4147-A177-3AD203B41FA5}">
                      <a16:colId xmlns:a16="http://schemas.microsoft.com/office/drawing/2014/main" val="20012"/>
                    </a:ext>
                  </a:extLst>
                </a:gridCol>
              </a:tblGrid>
              <a:tr h="297180">
                <a:tc rowSpan="2">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000" dirty="0">
                          <a:latin typeface="微軟正黑體" panose="020B0604030504040204" pitchFamily="34" charset="-120"/>
                          <a:ea typeface="微軟正黑體" panose="020B0604030504040204" pitchFamily="34" charset="-120"/>
                        </a:rPr>
                        <a:t>答對率</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ysClr val="windowText" lastClr="000000"/>
                    </a:solidFill>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500" dirty="0">
                          <a:latin typeface="微軟正黑體" panose="020B0604030504040204" pitchFamily="34" charset="-120"/>
                          <a:ea typeface="微軟正黑體" panose="020B0604030504040204" pitchFamily="34" charset="-120"/>
                        </a:rPr>
                        <a:t>數與計算</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tc hMerge="1">
                  <a:txBody>
                    <a:bodyPr/>
                    <a:lstStyle/>
                    <a:p>
                      <a:endParaRPr lang="zh-TW" altLang="en-US" dirty="0"/>
                    </a:p>
                  </a:txBody>
                  <a:tcPr>
                    <a:solidFill>
                      <a:schemeClr val="accent2"/>
                    </a:solidFill>
                  </a:tcPr>
                </a:tc>
                <a:tc hMerge="1">
                  <a:txBody>
                    <a:bodyPr/>
                    <a:lstStyle/>
                    <a:p>
                      <a:endParaRPr lang="zh-TW" altLang="en-US" dirty="0"/>
                    </a:p>
                  </a:txBody>
                  <a:tcPr>
                    <a:solidFill>
                      <a:schemeClr val="accent2"/>
                    </a:solidFill>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500" dirty="0">
                          <a:latin typeface="微軟正黑體" panose="020B0604030504040204" pitchFamily="34" charset="-120"/>
                          <a:ea typeface="微軟正黑體" panose="020B0604030504040204" pitchFamily="34" charset="-120"/>
                        </a:rPr>
                        <a:t>量與實測</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tc hMerge="1">
                  <a:txBody>
                    <a:bodyPr/>
                    <a:lstStyle/>
                    <a:p>
                      <a:endParaRPr lang="zh-TW" altLang="en-US" dirty="0"/>
                    </a:p>
                  </a:txBody>
                  <a:tcPr/>
                </a:tc>
                <a:tc hMerge="1">
                  <a:txBody>
                    <a:bodyPr/>
                    <a:lstStyle/>
                    <a:p>
                      <a:endParaRPr lang="zh-TW" altLang="en-US" dirty="0"/>
                    </a:p>
                  </a:txBody>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500" dirty="0">
                          <a:latin typeface="微軟正黑體" panose="020B0604030504040204" pitchFamily="34" charset="-120"/>
                          <a:ea typeface="微軟正黑體" panose="020B0604030504040204" pitchFamily="34" charset="-120"/>
                        </a:rPr>
                        <a:t>幾何</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0AD47"/>
                    </a:solidFill>
                  </a:tcPr>
                </a:tc>
                <a:tc hMerge="1">
                  <a:txBody>
                    <a:bodyPr/>
                    <a:lstStyle/>
                    <a:p>
                      <a:endParaRPr lang="zh-TW" altLang="en-US" dirty="0"/>
                    </a:p>
                  </a:txBody>
                  <a:tcPr>
                    <a:solidFill>
                      <a:schemeClr val="accent6"/>
                    </a:solidFill>
                  </a:tcPr>
                </a:tc>
                <a:tc hMerge="1">
                  <a:txBody>
                    <a:bodyPr/>
                    <a:lstStyle/>
                    <a:p>
                      <a:endParaRPr lang="zh-TW" altLang="en-US" dirty="0"/>
                    </a:p>
                  </a:txBody>
                  <a:tcPr>
                    <a:solidFill>
                      <a:schemeClr val="accent6"/>
                    </a:solidFill>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1500" dirty="0">
                          <a:latin typeface="微軟正黑體" panose="020B0604030504040204" pitchFamily="34" charset="-120"/>
                          <a:ea typeface="微軟正黑體" panose="020B0604030504040204" pitchFamily="34" charset="-120"/>
                        </a:rPr>
                        <a:t>代數</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FFC000"/>
                    </a:solidFill>
                  </a:tcPr>
                </a:tc>
                <a:tc hMerge="1">
                  <a:txBody>
                    <a:bodyPr/>
                    <a:lstStyle/>
                    <a:p>
                      <a:endParaRPr lang="zh-TW" altLang="en-US" dirty="0"/>
                    </a:p>
                  </a:txBody>
                  <a:tcPr>
                    <a:solidFill>
                      <a:schemeClr val="accent4"/>
                    </a:solidFill>
                  </a:tcPr>
                </a:tc>
                <a:tc hMerge="1">
                  <a:txBody>
                    <a:bodyPr/>
                    <a:lstStyle/>
                    <a:p>
                      <a:endParaRPr lang="zh-TW" altLang="en-US" dirty="0"/>
                    </a:p>
                  </a:txBody>
                  <a:tcPr>
                    <a:solidFill>
                      <a:schemeClr val="accent4"/>
                    </a:solidFill>
                  </a:tcPr>
                </a:tc>
                <a:extLst>
                  <a:ext uri="{0D108BD9-81ED-4DB2-BD59-A6C34878D82A}">
                    <a16:rowId xmlns:a16="http://schemas.microsoft.com/office/drawing/2014/main" val="10000"/>
                  </a:ext>
                </a:extLst>
              </a:tr>
              <a:tr h="434340">
                <a:tc vMerge="1">
                  <a:txBody>
                    <a:bodyPr/>
                    <a:lstStyle/>
                    <a:p>
                      <a:endParaRPr lang="zh-TW" altLang="en-US" dirty="0"/>
                    </a:p>
                  </a:txBody>
                  <a:tcPr>
                    <a:solidFill>
                      <a:schemeClr val="tx1"/>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概念</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理解</a:t>
                      </a:r>
                    </a:p>
                  </a:txBody>
                  <a:tcPr marL="68580" marR="68580" marT="34290" marB="34290" anchor="ctr">
                    <a:lnL w="381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程序</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執行</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解題</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思考</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概念</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理解</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程序</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執行</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解題</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思考</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概念</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理解</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程序</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執行</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解題</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思考</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概念</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理解</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程序</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執行</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zh-TW" altLang="en-US" sz="1200" b="1" dirty="0">
                          <a:latin typeface="微軟正黑體" panose="020B0604030504040204" pitchFamily="34" charset="-120"/>
                          <a:ea typeface="微軟正黑體" panose="020B0604030504040204" pitchFamily="34" charset="-120"/>
                        </a:rPr>
                        <a:t>解題</a:t>
                      </a:r>
                      <a:endParaRPr lang="en-US" altLang="zh-TW" sz="1200" b="1" dirty="0">
                        <a:latin typeface="微軟正黑體" panose="020B0604030504040204" pitchFamily="34" charset="-120"/>
                        <a:ea typeface="微軟正黑體" panose="020B0604030504040204" pitchFamily="34" charset="-120"/>
                      </a:endParaRPr>
                    </a:p>
                    <a:p>
                      <a:pPr algn="ctr"/>
                      <a:r>
                        <a:rPr lang="zh-TW" altLang="en-US" sz="1200" b="1" dirty="0">
                          <a:latin typeface="微軟正黑體" panose="020B0604030504040204" pitchFamily="34" charset="-120"/>
                          <a:ea typeface="微軟正黑體" panose="020B0604030504040204" pitchFamily="34" charset="-120"/>
                        </a:rPr>
                        <a:t>思考</a:t>
                      </a: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1"/>
                  </a:ext>
                </a:extLst>
              </a:tr>
              <a:tr h="533315">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latin typeface="Times New Roman" panose="02020603050405020304" pitchFamily="18" charset="0"/>
                          <a:cs typeface="Times New Roman" panose="02020603050405020304" pitchFamily="18" charset="0"/>
                        </a:rPr>
                        <a:t>90~100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2"/>
                  </a:ext>
                </a:extLst>
              </a:tr>
              <a:tr h="342900">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latin typeface="Times New Roman" panose="02020603050405020304" pitchFamily="18" charset="0"/>
                          <a:cs typeface="Times New Roman" panose="02020603050405020304" pitchFamily="18" charset="0"/>
                        </a:rPr>
                        <a:t>80~90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3"/>
                  </a:ext>
                </a:extLst>
              </a:tr>
              <a:tr h="342900">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latin typeface="Times New Roman" panose="02020603050405020304" pitchFamily="18" charset="0"/>
                          <a:cs typeface="Times New Roman" panose="02020603050405020304" pitchFamily="18" charset="0"/>
                        </a:rPr>
                        <a:t>70~80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6.</a:t>
                      </a:r>
                      <a:r>
                        <a:rPr lang="en-US" altLang="zh-TW" sz="1800" b="1" baseline="0"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 </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11. 12. </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4"/>
                  </a:ext>
                </a:extLst>
              </a:tr>
              <a:tr h="342900">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latin typeface="Times New Roman" panose="02020603050405020304" pitchFamily="18" charset="0"/>
                          <a:cs typeface="Times New Roman" panose="02020603050405020304" pitchFamily="18" charset="0"/>
                        </a:rPr>
                        <a:t>60~70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3.</a:t>
                      </a:r>
                      <a:r>
                        <a:rPr lang="en-US" altLang="zh-TW" sz="1800" b="1" dirty="0">
                          <a:solidFill>
                            <a:srgbClr val="C00000"/>
                          </a:solidFill>
                          <a:latin typeface="Times New Roman" panose="02020603050405020304" pitchFamily="18" charset="0"/>
                          <a:cs typeface="Times New Roman" panose="02020603050405020304" pitchFamily="18" charset="0"/>
                        </a:rPr>
                        <a:t> </a:t>
                      </a: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9.</a:t>
                      </a:r>
                      <a:r>
                        <a:rPr lang="en-US" altLang="zh-TW" sz="1800" b="1" dirty="0">
                          <a:solidFill>
                            <a:srgbClr val="C00000"/>
                          </a:solidFill>
                          <a:latin typeface="Times New Roman" panose="02020603050405020304" pitchFamily="18" charset="0"/>
                          <a:cs typeface="Times New Roman" panose="02020603050405020304" pitchFamily="18" charset="0"/>
                        </a:rPr>
                        <a:t> </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16.</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18.</a:t>
                      </a:r>
                      <a:r>
                        <a:rPr lang="en-US" altLang="zh-TW" sz="1800" b="1" dirty="0">
                          <a:solidFill>
                            <a:srgbClr val="C00000"/>
                          </a:solidFill>
                          <a:latin typeface="Times New Roman" panose="02020603050405020304" pitchFamily="18" charset="0"/>
                          <a:cs typeface="Times New Roman" panose="02020603050405020304" pitchFamily="18" charset="0"/>
                        </a:rPr>
                        <a:t> </a:t>
                      </a: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20.</a:t>
                      </a:r>
                      <a:r>
                        <a:rPr lang="en-US" altLang="zh-TW" sz="1800" b="1" dirty="0">
                          <a:solidFill>
                            <a:srgbClr val="C00000"/>
                          </a:solidFill>
                          <a:latin typeface="Times New Roman" panose="02020603050405020304" pitchFamily="18" charset="0"/>
                          <a:cs typeface="Times New Roman" panose="02020603050405020304" pitchFamily="18" charset="0"/>
                        </a:rPr>
                        <a:t> </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24.</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5"/>
                  </a:ext>
                </a:extLst>
              </a:tr>
              <a:tr h="342900">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latin typeface="Times New Roman" panose="02020603050405020304" pitchFamily="18" charset="0"/>
                          <a:cs typeface="Times New Roman" panose="02020603050405020304" pitchFamily="18" charset="0"/>
                        </a:rPr>
                        <a:t>50~60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a:t>
                      </a:r>
                      <a:r>
                        <a:rPr lang="en-US" altLang="zh-TW" sz="1800" b="1" dirty="0">
                          <a:solidFill>
                            <a:srgbClr val="C00000"/>
                          </a:solidFill>
                          <a:latin typeface="Times New Roman" panose="02020603050405020304" pitchFamily="18" charset="0"/>
                          <a:cs typeface="Times New Roman" panose="02020603050405020304" pitchFamily="18" charset="0"/>
                        </a:rPr>
                        <a:t> </a:t>
                      </a: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5.</a:t>
                      </a:r>
                      <a:r>
                        <a:rPr lang="en-US" altLang="zh-TW" sz="1800" b="1" dirty="0">
                          <a:solidFill>
                            <a:srgbClr val="C00000"/>
                          </a:solidFill>
                          <a:latin typeface="Times New Roman" panose="02020603050405020304" pitchFamily="18" charset="0"/>
                          <a:cs typeface="Times New Roman" panose="02020603050405020304" pitchFamily="18" charset="0"/>
                        </a:rPr>
                        <a:t> </a:t>
                      </a: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7. </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en-US" altLang="zh-TW"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17.</a:t>
                      </a:r>
                      <a:r>
                        <a:rPr lang="en-US" altLang="zh-TW" sz="1800" b="1" dirty="0">
                          <a:solidFill>
                            <a:srgbClr val="C00000"/>
                          </a:solidFill>
                          <a:latin typeface="Times New Roman" panose="02020603050405020304" pitchFamily="18" charset="0"/>
                          <a:cs typeface="Times New Roman" panose="02020603050405020304" pitchFamily="18" charset="0"/>
                        </a:rPr>
                        <a:t> </a:t>
                      </a: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19.</a:t>
                      </a:r>
                      <a:r>
                        <a:rPr lang="en-US" altLang="zh-TW" sz="1800" b="1" dirty="0">
                          <a:solidFill>
                            <a:srgbClr val="C00000"/>
                          </a:solidFill>
                          <a:latin typeface="Times New Roman" panose="02020603050405020304" pitchFamily="18" charset="0"/>
                          <a:cs typeface="Times New Roman" panose="02020603050405020304" pitchFamily="18" charset="0"/>
                        </a:rPr>
                        <a:t> </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22.</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6"/>
                  </a:ext>
                </a:extLst>
              </a:tr>
              <a:tr h="342900">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r>
                        <a:rPr lang="en-US" altLang="zh-TW" sz="1500" b="1" dirty="0">
                          <a:latin typeface="Times New Roman" panose="02020603050405020304" pitchFamily="18" charset="0"/>
                          <a:cs typeface="Times New Roman" panose="02020603050405020304" pitchFamily="18" charset="0"/>
                        </a:rPr>
                        <a:t>40~50</a:t>
                      </a:r>
                      <a:endParaRPr lang="zh-TW" altLang="en-US" sz="1500" b="1" dirty="0">
                        <a:latin typeface="Times New Roman" panose="02020603050405020304" pitchFamily="18" charset="0"/>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14.</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4.</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21.</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25. </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7"/>
                  </a:ext>
                </a:extLst>
              </a:tr>
              <a:tr h="342900">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914400" rtl="0" eaLnBrk="1" latinLnBrk="0" hangingPunct="1"/>
                      <a:r>
                        <a:rPr lang="en-US" altLang="zh-TW" sz="1500" b="1" kern="1200" dirty="0">
                          <a:solidFill>
                            <a:schemeClr val="dk1"/>
                          </a:solidFill>
                          <a:latin typeface="Times New Roman" panose="02020603050405020304" pitchFamily="18" charset="0"/>
                          <a:ea typeface="+mn-ea"/>
                          <a:cs typeface="Times New Roman" panose="02020603050405020304" pitchFamily="18" charset="0"/>
                        </a:rPr>
                        <a:t>30~40</a:t>
                      </a:r>
                      <a:endParaRPr lang="zh-TW" altLang="en-US" sz="15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10.</a:t>
                      </a:r>
                      <a:r>
                        <a:rPr lang="en-US" altLang="zh-TW" sz="1800" b="1" baseline="0"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 </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latin typeface="Times New Roman" panose="02020603050405020304" pitchFamily="18" charset="0"/>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15.</a:t>
                      </a: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8"/>
                  </a:ext>
                </a:extLst>
              </a:tr>
              <a:tr h="342900">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914400" rtl="0" eaLnBrk="1" latinLnBrk="0" hangingPunct="1"/>
                      <a:r>
                        <a:rPr lang="en-US" altLang="zh-TW" sz="1500" b="1" kern="1200" dirty="0">
                          <a:solidFill>
                            <a:schemeClr val="dk1"/>
                          </a:solidFill>
                          <a:latin typeface="Times New Roman" panose="02020603050405020304" pitchFamily="18" charset="0"/>
                          <a:ea typeface="+mn-ea"/>
                          <a:cs typeface="Times New Roman" panose="02020603050405020304" pitchFamily="18" charset="0"/>
                        </a:rPr>
                        <a:t>20~30</a:t>
                      </a:r>
                      <a:endParaRPr lang="zh-TW" altLang="en-US" sz="15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hlinkClick r:id="rId2" action="ppaction://hlinksldjump">
                            <a:extLst>
                              <a:ext uri="{A12FA001-AC4F-418D-AE19-62706E023703}">
                                <ahyp:hlinkClr xmlns:ahyp="http://schemas.microsoft.com/office/drawing/2018/hyperlinkcolor" val="tx"/>
                              </a:ext>
                            </a:extLst>
                          </a:hlinkClick>
                        </a:rPr>
                        <a:t>13.</a:t>
                      </a:r>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hlinkClick r:id="" action="ppaction://noaction">
                            <a:extLst>
                              <a:ext uri="{A12FA001-AC4F-418D-AE19-62706E023703}">
                                <ahyp:hlinkClr xmlns:ahyp="http://schemas.microsoft.com/office/drawing/2018/hyperlinkcolor" val="tx"/>
                              </a:ext>
                            </a:extLst>
                          </a:hlinkClick>
                        </a:rPr>
                        <a:t>8. </a:t>
                      </a:r>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r>
                        <a:rPr lang="en-US" altLang="zh-TW" sz="1800" b="1" dirty="0">
                          <a:solidFill>
                            <a:srgbClr val="C00000"/>
                          </a:solidFill>
                          <a:hlinkClick r:id="rId3" action="ppaction://hlinksldjump">
                            <a:extLst>
                              <a:ext uri="{A12FA001-AC4F-418D-AE19-62706E023703}">
                                <ahyp:hlinkClr xmlns:ahyp="http://schemas.microsoft.com/office/drawing/2018/hyperlinkcolor" val="tx"/>
                              </a:ext>
                            </a:extLst>
                          </a:hlinkClick>
                        </a:rPr>
                        <a:t>23. </a:t>
                      </a:r>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09"/>
                  </a:ext>
                </a:extLst>
              </a:tr>
              <a:tr h="342900">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914400" rtl="0" eaLnBrk="1" latinLnBrk="0" hangingPunct="1"/>
                      <a:r>
                        <a:rPr lang="en-US" altLang="zh-TW" sz="1500" b="1" kern="1200" dirty="0">
                          <a:solidFill>
                            <a:schemeClr val="dk1"/>
                          </a:solidFill>
                          <a:latin typeface="Times New Roman" panose="02020603050405020304" pitchFamily="18" charset="0"/>
                          <a:ea typeface="+mn-ea"/>
                          <a:cs typeface="Times New Roman" panose="02020603050405020304" pitchFamily="18" charset="0"/>
                        </a:rPr>
                        <a:t>10~20</a:t>
                      </a:r>
                      <a:endParaRPr lang="zh-TW" altLang="en-US" sz="15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b="1"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10"/>
                  </a:ext>
                </a:extLst>
              </a:tr>
              <a:tr h="342900">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marL="0" algn="ctr" defTabSz="914400" rtl="0" eaLnBrk="1" latinLnBrk="0" hangingPunct="1"/>
                      <a:r>
                        <a:rPr lang="en-US" altLang="zh-TW" sz="1500" b="1" kern="1200" dirty="0">
                          <a:solidFill>
                            <a:schemeClr val="dk1"/>
                          </a:solidFill>
                          <a:latin typeface="Times New Roman" panose="02020603050405020304" pitchFamily="18" charset="0"/>
                          <a:ea typeface="+mn-ea"/>
                          <a:cs typeface="Times New Roman" panose="02020603050405020304" pitchFamily="18" charset="0"/>
                        </a:rPr>
                        <a:t>0~10</a:t>
                      </a:r>
                      <a:endParaRPr lang="zh-TW" altLang="en-US" sz="15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lumMod val="40000"/>
                        <a:lumOff val="6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endParaRPr lang="zh-TW" altLang="en-US" sz="1800" dirty="0">
                        <a:solidFill>
                          <a:srgbClr val="C00000"/>
                        </a:solidFill>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0011"/>
                  </a:ext>
                </a:extLst>
              </a:tr>
            </a:tbl>
          </a:graphicData>
        </a:graphic>
      </p:graphicFrame>
      <p:cxnSp>
        <p:nvCxnSpPr>
          <p:cNvPr id="11" name="直線接點 10">
            <a:extLst>
              <a:ext uri="{FF2B5EF4-FFF2-40B4-BE49-F238E27FC236}">
                <a16:creationId xmlns:a16="http://schemas.microsoft.com/office/drawing/2014/main" id="{C2A2B85E-A8F5-4F0D-9958-E30DA7AC8383}"/>
              </a:ext>
            </a:extLst>
          </p:cNvPr>
          <p:cNvCxnSpPr/>
          <p:nvPr/>
        </p:nvCxnSpPr>
        <p:spPr>
          <a:xfrm>
            <a:off x="1616466" y="3893437"/>
            <a:ext cx="8907694" cy="7706"/>
          </a:xfrm>
          <a:prstGeom prst="line">
            <a:avLst/>
          </a:prstGeom>
          <a:noFill/>
          <a:ln w="38100" cap="flat" cmpd="sng" algn="ctr">
            <a:solidFill>
              <a:srgbClr val="FF0000"/>
            </a:solidFill>
            <a:prstDash val="sysDash"/>
          </a:ln>
          <a:effectLst/>
        </p:spPr>
      </p:cxnSp>
      <p:sp>
        <p:nvSpPr>
          <p:cNvPr id="12" name="矩形 11">
            <a:extLst>
              <a:ext uri="{FF2B5EF4-FFF2-40B4-BE49-F238E27FC236}">
                <a16:creationId xmlns:a16="http://schemas.microsoft.com/office/drawing/2014/main" id="{DF28297B-0B33-4F0A-98B9-08A2CC6D73E3}"/>
              </a:ext>
            </a:extLst>
          </p:cNvPr>
          <p:cNvSpPr/>
          <p:nvPr/>
        </p:nvSpPr>
        <p:spPr>
          <a:xfrm>
            <a:off x="2388161" y="3901144"/>
            <a:ext cx="8170264" cy="2008377"/>
          </a:xfrm>
          <a:prstGeom prst="rect">
            <a:avLst/>
          </a:prstGeom>
          <a:solidFill>
            <a:srgbClr val="0070C0">
              <a:alpha val="30196"/>
            </a:srgbClr>
          </a:solidFill>
          <a:ln w="12700" cap="flat" cmpd="sng" algn="ctr">
            <a:solidFill>
              <a:srgbClr val="5B9BD5">
                <a:shade val="50000"/>
              </a:srgbClr>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有 </a:t>
            </a:r>
            <a:r>
              <a:rPr kumimoji="0" lang="en-US" altLang="zh-TW"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16 </a:t>
            </a:r>
            <a:r>
              <a:rPr kumimoji="0" lang="zh-TW" altLang="en-US"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道題目通過率未達 </a:t>
            </a:r>
            <a:r>
              <a:rPr kumimoji="0" lang="en-US" altLang="zh-TW"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rPr>
              <a:t>60%</a:t>
            </a:r>
            <a:endParaRPr kumimoji="0" lang="zh-TW" altLang="en-US" sz="3300" b="1" i="0" u="none" strike="noStrike" kern="0" cap="none" spc="0" normalizeH="0" baseline="0" noProof="0" dirty="0">
              <a:ln>
                <a:noFill/>
              </a:ln>
              <a:solidFill>
                <a:srgbClr val="FF0000"/>
              </a:solidFill>
              <a:effectLst/>
              <a:uLnTx/>
              <a:uFillTx/>
              <a:latin typeface="Times New Roman" panose="02020603050405020304" pitchFamily="18" charset="0"/>
              <a:ea typeface="新細明體"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2424140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2">
            <a:extLst>
              <a:ext uri="{FF2B5EF4-FFF2-40B4-BE49-F238E27FC236}">
                <a16:creationId xmlns:a16="http://schemas.microsoft.com/office/drawing/2014/main" id="{2FE6C968-FCD9-4A0C-9FA2-641A59D3484C}"/>
              </a:ext>
            </a:extLst>
          </p:cNvPr>
          <p:cNvSpPr txBox="1">
            <a:spLocks/>
          </p:cNvSpPr>
          <p:nvPr/>
        </p:nvSpPr>
        <p:spPr>
          <a:xfrm>
            <a:off x="239697" y="996922"/>
            <a:ext cx="11718523" cy="72278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37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五年級</a:t>
            </a:r>
            <a:r>
              <a:rPr kumimoji="0" lang="zh-TW" altLang="en-US" sz="3700" b="1" i="0" u="none" strike="noStrike" kern="1200" cap="none" spc="0" normalizeH="0" baseline="0" noProof="0" dirty="0">
                <a:ln>
                  <a:noFill/>
                </a:ln>
                <a:solidFill>
                  <a:srgbClr val="1302F4"/>
                </a:solidFill>
                <a:effectLst/>
                <a:uLnTx/>
                <a:uFillTx/>
                <a:latin typeface="微軟正黑體" pitchFamily="34" charset="-120"/>
                <a:ea typeface="微軟正黑體" pitchFamily="34" charset="-120"/>
                <a:cs typeface="+mj-cs"/>
              </a:rPr>
              <a:t>數學</a:t>
            </a:r>
            <a:r>
              <a:rPr kumimoji="0" lang="en-US" altLang="zh-TW" sz="44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a:t>
            </a:r>
            <a:r>
              <a:rPr kumimoji="0" lang="zh-TW" altLang="en-US" sz="30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通過率較低</a:t>
            </a:r>
            <a:r>
              <a:rPr kumimoji="0" lang="zh-TW" altLang="en-US" sz="30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之分年細目 </a:t>
            </a:r>
            <a:r>
              <a:rPr kumimoji="0" lang="en-US" altLang="zh-TW" sz="30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&amp;</a:t>
            </a:r>
            <a:r>
              <a:rPr kumimoji="0" lang="zh-TW" altLang="en-US" sz="30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 題號</a:t>
            </a:r>
          </a:p>
        </p:txBody>
      </p:sp>
      <p:graphicFrame>
        <p:nvGraphicFramePr>
          <p:cNvPr id="5" name="表格 4">
            <a:extLst>
              <a:ext uri="{FF2B5EF4-FFF2-40B4-BE49-F238E27FC236}">
                <a16:creationId xmlns:a16="http://schemas.microsoft.com/office/drawing/2014/main" id="{03F9A097-B228-4085-8C79-455DFD0A3BA6}"/>
              </a:ext>
            </a:extLst>
          </p:cNvPr>
          <p:cNvGraphicFramePr>
            <a:graphicFrameLocks noGrp="1"/>
          </p:cNvGraphicFramePr>
          <p:nvPr>
            <p:extLst/>
          </p:nvPr>
        </p:nvGraphicFramePr>
        <p:xfrm>
          <a:off x="1895869" y="2055833"/>
          <a:ext cx="8517759" cy="3459480"/>
        </p:xfrm>
        <a:graphic>
          <a:graphicData uri="http://schemas.openxmlformats.org/drawingml/2006/table">
            <a:tbl>
              <a:tblPr firstRow="1" bandRow="1"/>
              <a:tblGrid>
                <a:gridCol w="863601">
                  <a:extLst>
                    <a:ext uri="{9D8B030D-6E8A-4147-A177-3AD203B41FA5}">
                      <a16:colId xmlns:a16="http://schemas.microsoft.com/office/drawing/2014/main" val="2353772023"/>
                    </a:ext>
                  </a:extLst>
                </a:gridCol>
                <a:gridCol w="5833241">
                  <a:extLst>
                    <a:ext uri="{9D8B030D-6E8A-4147-A177-3AD203B41FA5}">
                      <a16:colId xmlns:a16="http://schemas.microsoft.com/office/drawing/2014/main" val="38737998"/>
                    </a:ext>
                  </a:extLst>
                </a:gridCol>
                <a:gridCol w="874986">
                  <a:extLst>
                    <a:ext uri="{9D8B030D-6E8A-4147-A177-3AD203B41FA5}">
                      <a16:colId xmlns:a16="http://schemas.microsoft.com/office/drawing/2014/main" val="4099982314"/>
                    </a:ext>
                  </a:extLst>
                </a:gridCol>
                <a:gridCol w="945931">
                  <a:extLst>
                    <a:ext uri="{9D8B030D-6E8A-4147-A177-3AD203B41FA5}">
                      <a16:colId xmlns:a16="http://schemas.microsoft.com/office/drawing/2014/main" val="2440385898"/>
                    </a:ext>
                  </a:extLst>
                </a:gridCol>
              </a:tblGrid>
              <a:tr h="640080">
                <a:tc gridSpan="2">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zh-TW" altLang="en-US" sz="1900" b="1" dirty="0">
                          <a:latin typeface="微軟正黑體" panose="020B0604030504040204" pitchFamily="34" charset="-120"/>
                          <a:ea typeface="微軟正黑體" panose="020B0604030504040204" pitchFamily="34" charset="-120"/>
                          <a:cs typeface="Times New Roman" panose="02020603050405020304" pitchFamily="18" charset="0"/>
                        </a:rPr>
                        <a:t>分年細目</a:t>
                      </a: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hMerge="1">
                  <a:txBody>
                    <a:bodyPr/>
                    <a:lstStyle/>
                    <a:p>
                      <a:endParaRPr lang="zh-TW" altLang="en-US" dirty="0"/>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zh-TW" altLang="en-US" sz="1900" b="1" dirty="0">
                          <a:latin typeface="微軟正黑體" panose="020B0604030504040204" pitchFamily="34" charset="-120"/>
                          <a:ea typeface="微軟正黑體" panose="020B0604030504040204" pitchFamily="34" charset="-120"/>
                          <a:cs typeface="Times New Roman" panose="02020603050405020304" pitchFamily="18" charset="0"/>
                        </a:rPr>
                        <a:t>對應</a:t>
                      </a:r>
                      <a:endParaRPr lang="en-US" altLang="zh-TW" sz="1900" b="1" dirty="0">
                        <a:latin typeface="微軟正黑體" panose="020B0604030504040204" pitchFamily="34" charset="-120"/>
                        <a:ea typeface="微軟正黑體" panose="020B0604030504040204" pitchFamily="34" charset="-120"/>
                        <a:cs typeface="Times New Roman" panose="02020603050405020304" pitchFamily="18" charset="0"/>
                      </a:endParaRPr>
                    </a:p>
                    <a:p>
                      <a:pPr algn="ctr"/>
                      <a:r>
                        <a:rPr lang="zh-TW" altLang="en-US" sz="1900" b="1" dirty="0">
                          <a:latin typeface="微軟正黑體" panose="020B0604030504040204" pitchFamily="34" charset="-120"/>
                          <a:ea typeface="微軟正黑體" panose="020B0604030504040204" pitchFamily="34" charset="-120"/>
                          <a:cs typeface="Times New Roman" panose="02020603050405020304" pitchFamily="18" charset="0"/>
                        </a:rPr>
                        <a:t>題號</a:t>
                      </a: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zh-TW" altLang="en-US" sz="1900" b="1" dirty="0">
                          <a:latin typeface="微軟正黑體" panose="020B0604030504040204" pitchFamily="34" charset="-120"/>
                          <a:ea typeface="微軟正黑體" panose="020B0604030504040204" pitchFamily="34" charset="-120"/>
                          <a:cs typeface="Times New Roman" panose="02020603050405020304" pitchFamily="18" charset="0"/>
                        </a:rPr>
                        <a:t>通過率</a:t>
                      </a:r>
                      <a:endParaRPr lang="zh-TW" altLang="en-US" sz="19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4110850616"/>
                  </a:ext>
                </a:extLst>
              </a:tr>
              <a:tr h="64008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en-US" altLang="zh-TW" sz="1900" b="1" kern="1200" dirty="0">
                          <a:solidFill>
                            <a:srgbClr val="FF0000"/>
                          </a:solidFill>
                          <a:latin typeface="Times New Roman" panose="02020603050405020304" pitchFamily="18" charset="0"/>
                          <a:ea typeface="+mn-ea"/>
                          <a:cs typeface="Times New Roman" panose="02020603050405020304" pitchFamily="18" charset="0"/>
                        </a:rPr>
                        <a:t>5-a-01</a:t>
                      </a:r>
                      <a:endParaRPr lang="zh-TW" altLang="en-US" sz="19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FF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能在具體情境中，理解乘法對加法的分配律，並運用於簡化計算 </a:t>
                      </a:r>
                      <a:r>
                        <a:rPr lang="en-US" altLang="zh-TW" sz="19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(N-3-02, A-3-01)</a:t>
                      </a: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FF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0033CC"/>
                          </a:solidFill>
                          <a:latin typeface="Times New Roman" panose="02020603050405020304" pitchFamily="18" charset="0"/>
                          <a:ea typeface="+mn-ea"/>
                          <a:cs typeface="Times New Roman" panose="02020603050405020304" pitchFamily="18" charset="0"/>
                          <a:hlinkClick r:id="rId2" action="ppaction://hlinksldjump">
                            <a:extLst>
                              <a:ext uri="{A12FA001-AC4F-418D-AE19-62706E023703}">
                                <ahyp:hlinkClr xmlns:ahyp="http://schemas.microsoft.com/office/drawing/2018/hyperlinkcolor" val="tx"/>
                              </a:ext>
                            </a:extLst>
                          </a:hlinkClick>
                        </a:rPr>
                        <a:t>23</a:t>
                      </a:r>
                      <a:endParaRPr lang="zh-TW" altLang="en-US" sz="2400" b="1" kern="1200" dirty="0">
                        <a:solidFill>
                          <a:srgbClr val="0033CC"/>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FF00"/>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FF0000"/>
                          </a:solidFill>
                          <a:latin typeface="Times New Roman" panose="02020603050405020304" pitchFamily="18" charset="0"/>
                          <a:ea typeface="+mn-ea"/>
                          <a:cs typeface="Times New Roman" panose="02020603050405020304" pitchFamily="18" charset="0"/>
                        </a:rPr>
                        <a:t>23%</a:t>
                      </a:r>
                      <a:endParaRPr lang="zh-TW" altLang="en-US" sz="24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48532687"/>
                  </a:ext>
                </a:extLst>
              </a:tr>
              <a:tr h="64008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en-US" altLang="zh-TW" sz="1900" b="1" kern="1200" dirty="0">
                          <a:solidFill>
                            <a:srgbClr val="FF0000"/>
                          </a:solidFill>
                          <a:latin typeface="Times New Roman" panose="02020603050405020304" pitchFamily="18" charset="0"/>
                          <a:ea typeface="+mn-ea"/>
                          <a:cs typeface="Times New Roman" panose="02020603050405020304" pitchFamily="18" charset="0"/>
                        </a:rPr>
                        <a:t>5-n-12</a:t>
                      </a:r>
                      <a:endParaRPr lang="zh-TW" altLang="en-US" sz="19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能用直式處理整數除以整數，商為三位小數的計算</a:t>
                      </a:r>
                      <a:endParaRPr lang="en-US" altLang="zh-TW"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zh-TW" altLang="en-US" sz="19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19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(N-3-11, N-3-13</a:t>
                      </a:r>
                      <a:r>
                        <a:rPr lang="en-US" altLang="zh-TW"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400" b="1" kern="1200" dirty="0">
                          <a:solidFill>
                            <a:srgbClr val="0033CC"/>
                          </a:solidFill>
                          <a:latin typeface="Times New Roman" panose="02020603050405020304" pitchFamily="18" charset="0"/>
                          <a:ea typeface="+mn-ea"/>
                          <a:cs typeface="Times New Roman" panose="02020603050405020304" pitchFamily="18" charset="0"/>
                          <a:hlinkClick r:id="rId3" action="ppaction://hlinksldjump">
                            <a:extLst>
                              <a:ext uri="{A12FA001-AC4F-418D-AE19-62706E023703}">
                                <ahyp:hlinkClr xmlns:ahyp="http://schemas.microsoft.com/office/drawing/2018/hyperlinkcolor" val="tx"/>
                              </a:ext>
                            </a:extLst>
                          </a:hlinkClick>
                        </a:rPr>
                        <a:t>13</a:t>
                      </a:r>
                      <a:endParaRPr lang="zh-TW" altLang="en-US" sz="2400" b="1" kern="1200" dirty="0">
                        <a:solidFill>
                          <a:srgbClr val="0033CC"/>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FF0000"/>
                          </a:solidFill>
                          <a:latin typeface="Times New Roman" panose="02020603050405020304" pitchFamily="18" charset="0"/>
                          <a:ea typeface="+mn-ea"/>
                          <a:cs typeface="Times New Roman" panose="02020603050405020304" pitchFamily="18" charset="0"/>
                        </a:rPr>
                        <a:t>26%</a:t>
                      </a:r>
                      <a:endParaRPr lang="zh-TW" altLang="en-US" sz="24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996939944"/>
                  </a:ext>
                </a:extLst>
              </a:tr>
              <a:tr h="43434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en-US" altLang="zh-TW" sz="1900" b="1" kern="1200" dirty="0">
                          <a:solidFill>
                            <a:schemeClr val="tx1"/>
                          </a:solidFill>
                          <a:latin typeface="Times New Roman" panose="02020603050405020304" pitchFamily="18" charset="0"/>
                          <a:ea typeface="+mn-ea"/>
                          <a:cs typeface="Times New Roman" panose="02020603050405020304" pitchFamily="18" charset="0"/>
                        </a:rPr>
                        <a:t>5-n-07</a:t>
                      </a:r>
                      <a:endParaRPr lang="zh-TW" altLang="en-US" sz="1900" b="1"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能用通分做簡單異分母分數的比較與加減</a:t>
                      </a:r>
                      <a:r>
                        <a:rPr lang="zh-TW" altLang="en-US" sz="19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19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(N-3-07)</a:t>
                      </a: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0033CC"/>
                          </a:solidFill>
                          <a:latin typeface="Times New Roman" panose="02020603050405020304" pitchFamily="18" charset="0"/>
                          <a:ea typeface="+mn-ea"/>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8</a:t>
                      </a:r>
                      <a:endParaRPr lang="zh-TW" altLang="en-US" sz="2400" b="1" kern="1200" dirty="0">
                        <a:solidFill>
                          <a:srgbClr val="0033CC"/>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FF0000"/>
                          </a:solidFill>
                          <a:latin typeface="Times New Roman" panose="02020603050405020304" pitchFamily="18" charset="0"/>
                          <a:ea typeface="+mn-ea"/>
                          <a:cs typeface="Times New Roman" panose="02020603050405020304" pitchFamily="18" charset="0"/>
                        </a:rPr>
                        <a:t>29%</a:t>
                      </a:r>
                      <a:endParaRPr lang="zh-TW" altLang="en-US" sz="24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1279626446"/>
                  </a:ext>
                </a:extLst>
              </a:tr>
              <a:tr h="64008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en-US" altLang="zh-TW" sz="1900" b="1" kern="1200" dirty="0">
                          <a:solidFill>
                            <a:schemeClr val="tx1"/>
                          </a:solidFill>
                          <a:latin typeface="Times New Roman" panose="02020603050405020304" pitchFamily="18" charset="0"/>
                          <a:ea typeface="+mn-ea"/>
                          <a:cs typeface="Times New Roman" panose="02020603050405020304" pitchFamily="18" charset="0"/>
                        </a:rPr>
                        <a:t>5-n-09</a:t>
                      </a:r>
                      <a:endParaRPr lang="zh-TW" altLang="en-US" sz="1900" b="1"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能理解除數為整數的分數除法的意義，並解決生活中的問題 </a:t>
                      </a:r>
                      <a:r>
                        <a:rPr lang="en-US" altLang="zh-TW" sz="19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(N-3-10)</a:t>
                      </a: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txBody>
                  <a:tcPr marL="68580" marR="68580" marT="34290" marB="3429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0033CC"/>
                          </a:solidFill>
                          <a:latin typeface="Times New Roman" panose="02020603050405020304" pitchFamily="18" charset="0"/>
                          <a:ea typeface="+mn-ea"/>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10</a:t>
                      </a:r>
                      <a:endParaRPr lang="zh-TW" altLang="en-US" sz="2400" b="1" kern="1200" dirty="0">
                        <a:solidFill>
                          <a:srgbClr val="0033CC"/>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FF0000"/>
                          </a:solidFill>
                          <a:latin typeface="Times New Roman" panose="02020603050405020304" pitchFamily="18" charset="0"/>
                          <a:ea typeface="+mn-ea"/>
                          <a:cs typeface="Times New Roman" panose="02020603050405020304" pitchFamily="18" charset="0"/>
                        </a:rPr>
                        <a:t>31%</a:t>
                      </a:r>
                      <a:endParaRPr lang="zh-TW" altLang="en-US" sz="24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ED7D31">
                        <a:lumMod val="40000"/>
                        <a:lumOff val="60000"/>
                      </a:srgbClr>
                    </a:solidFill>
                  </a:tcPr>
                </a:tc>
                <a:extLst>
                  <a:ext uri="{0D108BD9-81ED-4DB2-BD59-A6C34878D82A}">
                    <a16:rowId xmlns:a16="http://schemas.microsoft.com/office/drawing/2014/main" val="3890966013"/>
                  </a:ext>
                </a:extLst>
              </a:tr>
              <a:tr h="434340">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l" defTabSz="457200" rtl="0" eaLnBrk="1" latinLnBrk="0" hangingPunct="1"/>
                      <a:r>
                        <a:rPr lang="en-US" altLang="zh-TW" sz="1900" b="1" kern="1200" dirty="0">
                          <a:solidFill>
                            <a:schemeClr val="tx1"/>
                          </a:solidFill>
                          <a:latin typeface="Times New Roman" panose="02020603050405020304" pitchFamily="18" charset="0"/>
                          <a:ea typeface="+mn-ea"/>
                          <a:cs typeface="Times New Roman" panose="02020603050405020304" pitchFamily="18" charset="0"/>
                        </a:rPr>
                        <a:t>5-n-15</a:t>
                      </a:r>
                      <a:endParaRPr lang="zh-TW" altLang="en-US" sz="1900" b="1"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5B9BD5">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能解決時間的乘除計算問題 </a:t>
                      </a:r>
                      <a:r>
                        <a:rPr lang="en-US" altLang="zh-TW" sz="1900" b="1"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(N-3-19)</a:t>
                      </a:r>
                      <a:r>
                        <a:rPr lang="zh-TW" altLang="en-US"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zh-TW" sz="19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txBody>
                  <a:tcPr marL="51435" marR="51435" marT="0"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5B9BD5">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0033CC"/>
                          </a:solidFill>
                          <a:latin typeface="Times New Roman" panose="02020603050405020304" pitchFamily="18" charset="0"/>
                          <a:ea typeface="+mn-ea"/>
                          <a:cs typeface="Times New Roman" panose="02020603050405020304" pitchFamily="18" charset="0"/>
                          <a:hlinkClick r:id="" action="ppaction://noaction">
                            <a:extLst>
                              <a:ext uri="{A12FA001-AC4F-418D-AE19-62706E023703}">
                                <ahyp:hlinkClr xmlns:ahyp="http://schemas.microsoft.com/office/drawing/2018/hyperlinkcolor" val="tx"/>
                              </a:ext>
                            </a:extLst>
                          </a:hlinkClick>
                        </a:rPr>
                        <a:t>15</a:t>
                      </a:r>
                      <a:endParaRPr lang="zh-TW" altLang="en-US" sz="2400" b="1" kern="1200" dirty="0">
                        <a:solidFill>
                          <a:srgbClr val="0033CC"/>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5B9BD5">
                        <a:lumMod val="40000"/>
                        <a:lumOff val="60000"/>
                      </a:srgbClr>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0" algn="ctr" defTabSz="914400" rtl="0" eaLnBrk="1" latinLnBrk="0" hangingPunct="1"/>
                      <a:r>
                        <a:rPr lang="en-US" altLang="zh-TW" sz="2400" b="1" kern="1200" dirty="0">
                          <a:solidFill>
                            <a:srgbClr val="FF0000"/>
                          </a:solidFill>
                          <a:latin typeface="Times New Roman" panose="02020603050405020304" pitchFamily="18" charset="0"/>
                          <a:ea typeface="+mn-ea"/>
                          <a:cs typeface="Times New Roman" panose="02020603050405020304" pitchFamily="18" charset="0"/>
                        </a:rPr>
                        <a:t>39%</a:t>
                      </a:r>
                      <a:endParaRPr lang="zh-TW" altLang="en-US" sz="24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5B9BD5">
                        <a:lumMod val="40000"/>
                        <a:lumOff val="60000"/>
                      </a:srgbClr>
                    </a:solidFill>
                  </a:tcPr>
                </a:tc>
                <a:extLst>
                  <a:ext uri="{0D108BD9-81ED-4DB2-BD59-A6C34878D82A}">
                    <a16:rowId xmlns:a16="http://schemas.microsoft.com/office/drawing/2014/main" val="776154551"/>
                  </a:ext>
                </a:extLst>
              </a:tr>
            </a:tbl>
          </a:graphicData>
        </a:graphic>
      </p:graphicFrame>
    </p:spTree>
    <p:extLst>
      <p:ext uri="{BB962C8B-B14F-4D97-AF65-F5344CB8AC3E}">
        <p14:creationId xmlns:p14="http://schemas.microsoft.com/office/powerpoint/2010/main" val="290818786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表格 29">
            <a:extLst>
              <a:ext uri="{FF2B5EF4-FFF2-40B4-BE49-F238E27FC236}">
                <a16:creationId xmlns:a16="http://schemas.microsoft.com/office/drawing/2014/main" id="{A98E4796-0072-4C53-B502-6BB5A7EA5726}"/>
              </a:ext>
            </a:extLst>
          </p:cNvPr>
          <p:cNvGraphicFramePr>
            <a:graphicFrameLocks noGrp="1"/>
          </p:cNvGraphicFramePr>
          <p:nvPr>
            <p:extLst>
              <p:ext uri="{D42A27DB-BD31-4B8C-83A1-F6EECF244321}">
                <p14:modId xmlns:p14="http://schemas.microsoft.com/office/powerpoint/2010/main" val="168651458"/>
              </p:ext>
            </p:extLst>
          </p:nvPr>
        </p:nvGraphicFramePr>
        <p:xfrm>
          <a:off x="6710250" y="3996760"/>
          <a:ext cx="4858136" cy="388620"/>
        </p:xfrm>
        <a:graphic>
          <a:graphicData uri="http://schemas.openxmlformats.org/drawingml/2006/table">
            <a:tbl>
              <a:tblPr firstRow="1" bandRow="1"/>
              <a:tblGrid>
                <a:gridCol w="1214534">
                  <a:extLst>
                    <a:ext uri="{9D8B030D-6E8A-4147-A177-3AD203B41FA5}">
                      <a16:colId xmlns:a16="http://schemas.microsoft.com/office/drawing/2014/main" val="20000"/>
                    </a:ext>
                  </a:extLst>
                </a:gridCol>
                <a:gridCol w="1214534">
                  <a:extLst>
                    <a:ext uri="{9D8B030D-6E8A-4147-A177-3AD203B41FA5}">
                      <a16:colId xmlns:a16="http://schemas.microsoft.com/office/drawing/2014/main" val="20001"/>
                    </a:ext>
                  </a:extLst>
                </a:gridCol>
                <a:gridCol w="1214534">
                  <a:extLst>
                    <a:ext uri="{9D8B030D-6E8A-4147-A177-3AD203B41FA5}">
                      <a16:colId xmlns:a16="http://schemas.microsoft.com/office/drawing/2014/main" val="20002"/>
                    </a:ext>
                  </a:extLst>
                </a:gridCol>
                <a:gridCol w="1214534">
                  <a:extLst>
                    <a:ext uri="{9D8B030D-6E8A-4147-A177-3AD203B41FA5}">
                      <a16:colId xmlns:a16="http://schemas.microsoft.com/office/drawing/2014/main" val="20003"/>
                    </a:ext>
                  </a:extLst>
                </a:gridCol>
              </a:tblGrid>
              <a:tr h="388620">
                <a:tc>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zh-TW" altLang="en-US" sz="2100" dirty="0">
                          <a:solidFill>
                            <a:srgbClr val="1302F4"/>
                          </a:solidFill>
                          <a:latin typeface="微軟正黑體" panose="020B0604030504040204" pitchFamily="34" charset="-120"/>
                          <a:ea typeface="微軟正黑體" panose="020B0604030504040204" pitchFamily="34" charset="-120"/>
                        </a:rPr>
                        <a:t>通過率</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0AD47">
                        <a:lumMod val="60000"/>
                        <a:lumOff val="40000"/>
                      </a:srgbClr>
                    </a:solidFill>
                  </a:tcPr>
                </a:tc>
                <a:tc>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r>
                        <a:rPr lang="en-US" altLang="zh-TW" sz="2100" dirty="0">
                          <a:solidFill>
                            <a:srgbClr val="FF0000"/>
                          </a:solidFill>
                          <a:latin typeface="Times New Roman" panose="02020603050405020304" pitchFamily="18" charset="0"/>
                          <a:cs typeface="Times New Roman" panose="02020603050405020304" pitchFamily="18" charset="0"/>
                        </a:rPr>
                        <a:t>27%</a:t>
                      </a:r>
                      <a:endParaRPr lang="zh-TW" altLang="en-US" sz="2100" dirty="0">
                        <a:solidFill>
                          <a:srgbClr val="FF0000"/>
                        </a:solidFill>
                        <a:latin typeface="Times New Roman" panose="02020603050405020304" pitchFamily="18" charset="0"/>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0AD47">
                        <a:lumMod val="60000"/>
                        <a:lumOff val="40000"/>
                      </a:srgbClr>
                    </a:solidFill>
                  </a:tcPr>
                </a:tc>
                <a:tc>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marL="0" algn="ctr" defTabSz="914400" rtl="0" eaLnBrk="1" latinLnBrk="0" hangingPunct="1"/>
                      <a:r>
                        <a:rPr lang="zh-TW" altLang="en-US" sz="2100" b="1" kern="1200" dirty="0">
                          <a:solidFill>
                            <a:srgbClr val="1302F4"/>
                          </a:solidFill>
                          <a:latin typeface="微軟正黑體" panose="020B0604030504040204" pitchFamily="34" charset="-120"/>
                          <a:ea typeface="微軟正黑體" panose="020B0604030504040204" pitchFamily="34" charset="-120"/>
                          <a:cs typeface="+mn-cs"/>
                        </a:rPr>
                        <a:t>鑑別度</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0AD47">
                        <a:lumMod val="60000"/>
                        <a:lumOff val="40000"/>
                      </a:srgbClr>
                    </a:solidFill>
                  </a:tcPr>
                </a:tc>
                <a:tc>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marL="0" algn="ctr" defTabSz="914400" rtl="0" eaLnBrk="1" latinLnBrk="0" hangingPunct="1"/>
                      <a:r>
                        <a:rPr lang="en-US" altLang="zh-TW" sz="2100" b="1" kern="1200" dirty="0">
                          <a:solidFill>
                            <a:schemeClr val="tx1"/>
                          </a:solidFill>
                          <a:latin typeface="Times New Roman" panose="02020603050405020304" pitchFamily="18" charset="0"/>
                          <a:ea typeface="+mn-ea"/>
                          <a:cs typeface="Times New Roman" panose="02020603050405020304" pitchFamily="18" charset="0"/>
                        </a:rPr>
                        <a:t>0.19</a:t>
                      </a:r>
                      <a:endParaRPr lang="zh-TW" altLang="en-US" sz="2100" b="1"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0"/>
                  </a:ext>
                </a:extLst>
              </a:tr>
            </a:tbl>
          </a:graphicData>
        </a:graphic>
      </p:graphicFrame>
      <p:graphicFrame>
        <p:nvGraphicFramePr>
          <p:cNvPr id="29" name="表格 28">
            <a:extLst>
              <a:ext uri="{FF2B5EF4-FFF2-40B4-BE49-F238E27FC236}">
                <a16:creationId xmlns:a16="http://schemas.microsoft.com/office/drawing/2014/main" id="{C1194153-F255-4502-B787-DC10D098B969}"/>
              </a:ext>
            </a:extLst>
          </p:cNvPr>
          <p:cNvGraphicFramePr>
            <a:graphicFrameLocks noGrp="1"/>
          </p:cNvGraphicFramePr>
          <p:nvPr>
            <p:extLst>
              <p:ext uri="{D42A27DB-BD31-4B8C-83A1-F6EECF244321}">
                <p14:modId xmlns:p14="http://schemas.microsoft.com/office/powerpoint/2010/main" val="4217433085"/>
              </p:ext>
            </p:extLst>
          </p:nvPr>
        </p:nvGraphicFramePr>
        <p:xfrm>
          <a:off x="6733894" y="1964324"/>
          <a:ext cx="4906060" cy="1864752"/>
        </p:xfrm>
        <a:graphic>
          <a:graphicData uri="http://schemas.openxmlformats.org/drawingml/2006/table">
            <a:tbl>
              <a:tblPr firstRow="1" firstCol="1" bandRow="1"/>
              <a:tblGrid>
                <a:gridCol w="778138">
                  <a:extLst>
                    <a:ext uri="{9D8B030D-6E8A-4147-A177-3AD203B41FA5}">
                      <a16:colId xmlns:a16="http://schemas.microsoft.com/office/drawing/2014/main" val="324984827"/>
                    </a:ext>
                  </a:extLst>
                </a:gridCol>
                <a:gridCol w="1375974">
                  <a:extLst>
                    <a:ext uri="{9D8B030D-6E8A-4147-A177-3AD203B41FA5}">
                      <a16:colId xmlns:a16="http://schemas.microsoft.com/office/drawing/2014/main" val="4267299600"/>
                    </a:ext>
                  </a:extLst>
                </a:gridCol>
                <a:gridCol w="1375974">
                  <a:extLst>
                    <a:ext uri="{9D8B030D-6E8A-4147-A177-3AD203B41FA5}">
                      <a16:colId xmlns:a16="http://schemas.microsoft.com/office/drawing/2014/main" val="56245066"/>
                    </a:ext>
                  </a:extLst>
                </a:gridCol>
                <a:gridCol w="1375974">
                  <a:extLst>
                    <a:ext uri="{9D8B030D-6E8A-4147-A177-3AD203B41FA5}">
                      <a16:colId xmlns:a16="http://schemas.microsoft.com/office/drawing/2014/main" val="7010059"/>
                    </a:ext>
                  </a:extLst>
                </a:gridCol>
              </a:tblGrid>
              <a:tr h="310792">
                <a:tc rowSpan="2">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just">
                        <a:spcAft>
                          <a:spcPts val="0"/>
                        </a:spcAft>
                      </a:pPr>
                      <a:r>
                        <a:rPr lang="en-US" sz="20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p>
                      <a:pPr algn="just">
                        <a:spcAft>
                          <a:spcPts val="0"/>
                        </a:spcAft>
                      </a:pPr>
                      <a:r>
                        <a:rPr lang="en-US" sz="2000" kern="100" dirty="0">
                          <a:effectLst/>
                          <a:latin typeface="標楷體" panose="03000509000000000000" pitchFamily="65" charset="-120"/>
                          <a:ea typeface="新細明體" panose="02020500000000000000" pitchFamily="18" charset="-120"/>
                          <a:cs typeface="Times New Roman" panose="02020603050405020304" pitchFamily="18" charset="0"/>
                        </a:rPr>
                        <a:t>13</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lnBlToTr w="12700" cmpd="sng">
                      <a:noFill/>
                      <a:prstDash val="solid"/>
                    </a:lnBlToTr>
                    <a:noFill/>
                  </a:tcPr>
                </a:tc>
                <a:tc grid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zh-TW" sz="2000" kern="100" dirty="0">
                          <a:effectLst/>
                          <a:latin typeface="Times New Roman" panose="02020603050405020304" pitchFamily="18" charset="0"/>
                          <a:ea typeface="標楷體" panose="03000509000000000000" pitchFamily="65" charset="-120"/>
                          <a:cs typeface="Times New Roman" panose="02020603050405020304" pitchFamily="18" charset="0"/>
                        </a:rPr>
                        <a:t>答題反應比率（＊表正確答案）</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3408582433"/>
                  </a:ext>
                </a:extLst>
              </a:tr>
              <a:tr h="310792">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zh-TW" sz="2000" kern="100" dirty="0">
                          <a:effectLst/>
                          <a:latin typeface="Times New Roman" panose="02020603050405020304" pitchFamily="18" charset="0"/>
                          <a:ea typeface="標楷體" panose="03000509000000000000" pitchFamily="65" charset="-120"/>
                          <a:cs typeface="Times New Roman" panose="02020603050405020304" pitchFamily="18" charset="0"/>
                        </a:rPr>
                        <a:t>整體</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zh-TW" sz="2000" kern="100" dirty="0">
                          <a:effectLst/>
                          <a:latin typeface="Times New Roman" panose="02020603050405020304" pitchFamily="18" charset="0"/>
                          <a:ea typeface="標楷體" panose="03000509000000000000" pitchFamily="65" charset="-120"/>
                          <a:cs typeface="Times New Roman" panose="02020603050405020304" pitchFamily="18" charset="0"/>
                        </a:rPr>
                        <a:t>低分組</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zh-TW" sz="2000" kern="100">
                          <a:effectLst/>
                          <a:latin typeface="Times New Roman" panose="02020603050405020304" pitchFamily="18" charset="0"/>
                          <a:ea typeface="標楷體" panose="03000509000000000000" pitchFamily="65" charset="-120"/>
                          <a:cs typeface="Times New Roman" panose="02020603050405020304" pitchFamily="18" charset="0"/>
                        </a:rPr>
                        <a:t>高分組</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84047429"/>
                  </a:ext>
                </a:extLst>
              </a:tr>
              <a:tr h="310792">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dirty="0">
                          <a:effectLst/>
                          <a:latin typeface="Times New Roman" panose="02020603050405020304" pitchFamily="18" charset="0"/>
                          <a:ea typeface="新細明體" panose="02020500000000000000" pitchFamily="18" charset="-120"/>
                          <a:cs typeface="Times New Roman" panose="02020603050405020304" pitchFamily="18" charset="0"/>
                        </a:rPr>
                        <a:t>0.07 </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dirty="0">
                          <a:effectLst/>
                          <a:latin typeface="Times New Roman" panose="02020603050405020304" pitchFamily="18" charset="0"/>
                          <a:ea typeface="新細明體" panose="02020500000000000000" pitchFamily="18" charset="-120"/>
                          <a:cs typeface="Times New Roman" panose="02020603050405020304" pitchFamily="18" charset="0"/>
                        </a:rPr>
                        <a:t>0.14 </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a:effectLst/>
                          <a:latin typeface="Times New Roman" panose="02020603050405020304" pitchFamily="18" charset="0"/>
                          <a:ea typeface="新細明體" panose="02020500000000000000" pitchFamily="18" charset="-120"/>
                          <a:cs typeface="Times New Roman" panose="02020603050405020304" pitchFamily="18" charset="0"/>
                        </a:rPr>
                        <a:t>0.02 </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28654664"/>
                  </a:ext>
                </a:extLst>
              </a:tr>
              <a:tr h="310792">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2</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0.49 </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dirty="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0.41 </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a:solidFill>
                            <a:srgbClr val="7030A0"/>
                          </a:solidFill>
                          <a:effectLst/>
                          <a:latin typeface="Times New Roman" panose="02020603050405020304" pitchFamily="18" charset="0"/>
                          <a:ea typeface="新細明體" panose="02020500000000000000" pitchFamily="18" charset="-120"/>
                          <a:cs typeface="Times New Roman" panose="02020603050405020304" pitchFamily="18" charset="0"/>
                        </a:rPr>
                        <a:t>0.50 </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69119064"/>
                  </a:ext>
                </a:extLst>
              </a:tr>
              <a:tr h="310792">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3*</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0.27 </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0.20 </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0.40 </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28475375"/>
                  </a:ext>
                </a:extLst>
              </a:tr>
              <a:tr h="310792">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a:effectLst/>
                          <a:latin typeface="Times New Roman" panose="02020603050405020304" pitchFamily="18" charset="0"/>
                          <a:ea typeface="新細明體" panose="02020500000000000000" pitchFamily="18" charset="-120"/>
                          <a:cs typeface="Times New Roman" panose="02020603050405020304" pitchFamily="18" charset="0"/>
                        </a:rPr>
                        <a:t>4</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0.17 </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0.24 </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spcAft>
                          <a:spcPts val="0"/>
                        </a:spcAft>
                      </a:pPr>
                      <a:r>
                        <a:rPr lang="en-US" sz="2000" kern="100" dirty="0">
                          <a:solidFill>
                            <a:srgbClr val="00B050"/>
                          </a:solidFill>
                          <a:effectLst/>
                          <a:latin typeface="Times New Roman" panose="02020603050405020304" pitchFamily="18" charset="0"/>
                          <a:ea typeface="新細明體" panose="02020500000000000000" pitchFamily="18" charset="-120"/>
                          <a:cs typeface="Times New Roman" panose="02020603050405020304" pitchFamily="18" charset="0"/>
                        </a:rPr>
                        <a:t>0.08 </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8732651"/>
                  </a:ext>
                </a:extLst>
              </a:tr>
            </a:tbl>
          </a:graphicData>
        </a:graphic>
      </p:graphicFrame>
      <p:graphicFrame>
        <p:nvGraphicFramePr>
          <p:cNvPr id="27" name="表格 26">
            <a:extLst>
              <a:ext uri="{FF2B5EF4-FFF2-40B4-BE49-F238E27FC236}">
                <a16:creationId xmlns:a16="http://schemas.microsoft.com/office/drawing/2014/main" id="{EB2C0889-49B8-49A1-A448-F8807C055CBA}"/>
              </a:ext>
            </a:extLst>
          </p:cNvPr>
          <p:cNvGraphicFramePr>
            <a:graphicFrameLocks noGrp="1"/>
          </p:cNvGraphicFramePr>
          <p:nvPr>
            <p:extLst>
              <p:ext uri="{D42A27DB-BD31-4B8C-83A1-F6EECF244321}">
                <p14:modId xmlns:p14="http://schemas.microsoft.com/office/powerpoint/2010/main" val="2238714614"/>
              </p:ext>
            </p:extLst>
          </p:nvPr>
        </p:nvGraphicFramePr>
        <p:xfrm>
          <a:off x="623614" y="374170"/>
          <a:ext cx="8568646" cy="958378"/>
        </p:xfrm>
        <a:graphic>
          <a:graphicData uri="http://schemas.openxmlformats.org/drawingml/2006/table">
            <a:tbl>
              <a:tblPr firstRow="1" firstCol="1" bandRow="1"/>
              <a:tblGrid>
                <a:gridCol w="1416973">
                  <a:extLst>
                    <a:ext uri="{9D8B030D-6E8A-4147-A177-3AD203B41FA5}">
                      <a16:colId xmlns:a16="http://schemas.microsoft.com/office/drawing/2014/main" val="20000"/>
                    </a:ext>
                  </a:extLst>
                </a:gridCol>
                <a:gridCol w="2449200">
                  <a:extLst>
                    <a:ext uri="{9D8B030D-6E8A-4147-A177-3AD203B41FA5}">
                      <a16:colId xmlns:a16="http://schemas.microsoft.com/office/drawing/2014/main" val="20001"/>
                    </a:ext>
                  </a:extLst>
                </a:gridCol>
                <a:gridCol w="2490049">
                  <a:extLst>
                    <a:ext uri="{9D8B030D-6E8A-4147-A177-3AD203B41FA5}">
                      <a16:colId xmlns:a16="http://schemas.microsoft.com/office/drawing/2014/main" val="20002"/>
                    </a:ext>
                  </a:extLst>
                </a:gridCol>
                <a:gridCol w="2212424">
                  <a:extLst>
                    <a:ext uri="{9D8B030D-6E8A-4147-A177-3AD203B41FA5}">
                      <a16:colId xmlns:a16="http://schemas.microsoft.com/office/drawing/2014/main" val="20003"/>
                    </a:ext>
                  </a:extLst>
                </a:gridCol>
              </a:tblGrid>
              <a:tr h="548640">
                <a:tc>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spcAft>
                          <a:spcPts val="0"/>
                        </a:spcAft>
                      </a:pPr>
                      <a:r>
                        <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評量指標</a:t>
                      </a:r>
                    </a:p>
                  </a:txBody>
                  <a:tcPr marL="51435" marR="51435"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tc gridSpan="3">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spcAft>
                          <a:spcPts val="0"/>
                        </a:spcAft>
                      </a:pPr>
                      <a:r>
                        <a:rPr lang="en-US" altLang="zh-TW" sz="1800" b="1" kern="100" dirty="0">
                          <a:solidFill>
                            <a:schemeClr val="tx1"/>
                          </a:solidFill>
                          <a:effectLst/>
                          <a:latin typeface="Times New Roman" panose="02020603050405020304" pitchFamily="18" charset="0"/>
                          <a:ea typeface="+mn-ea"/>
                          <a:cs typeface="Times New Roman" panose="02020603050405020304" pitchFamily="18" charset="0"/>
                        </a:rPr>
                        <a:t>5-n-12 </a:t>
                      </a:r>
                      <a:r>
                        <a:rPr lang="zh-TW" altLang="en-US" sz="18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能用直式處理整數除以整數，商為三位小數的計算</a:t>
                      </a:r>
                      <a:r>
                        <a:rPr lang="zh-TW" altLang="en-US" sz="1800" b="1" kern="100" dirty="0">
                          <a:solidFill>
                            <a:schemeClr val="tx1"/>
                          </a:solidFill>
                          <a:effectLst/>
                          <a:latin typeface="Times New Roman" panose="02020603050405020304" pitchFamily="18" charset="0"/>
                          <a:ea typeface="+mn-ea"/>
                          <a:cs typeface="Times New Roman" panose="02020603050405020304" pitchFamily="18" charset="0"/>
                        </a:rPr>
                        <a:t> </a:t>
                      </a:r>
                      <a:endParaRPr lang="en-US" altLang="zh-TW" sz="1800" b="1" kern="100" dirty="0">
                        <a:solidFill>
                          <a:schemeClr val="tx1"/>
                        </a:solidFill>
                        <a:effectLst/>
                        <a:latin typeface="Times New Roman" panose="02020603050405020304" pitchFamily="18" charset="0"/>
                        <a:ea typeface="+mn-ea"/>
                        <a:cs typeface="Times New Roman" panose="02020603050405020304" pitchFamily="18" charset="0"/>
                      </a:endParaRPr>
                    </a:p>
                    <a:p>
                      <a:pPr marL="0" indent="893763">
                        <a:spcAft>
                          <a:spcPts val="0"/>
                        </a:spcAft>
                      </a:pPr>
                      <a:r>
                        <a:rPr lang="en-US" altLang="zh-TW" sz="1800" b="1" kern="100" dirty="0">
                          <a:solidFill>
                            <a:schemeClr val="tx1"/>
                          </a:solidFill>
                          <a:effectLst/>
                          <a:latin typeface="Times New Roman" panose="02020603050405020304" pitchFamily="18" charset="0"/>
                          <a:ea typeface="+mn-ea"/>
                          <a:cs typeface="Times New Roman" panose="02020603050405020304" pitchFamily="18" charset="0"/>
                        </a:rPr>
                        <a:t>(N-3-11, N-3-13)</a:t>
                      </a:r>
                      <a:r>
                        <a:rPr lang="zh-TW" altLang="en-US" sz="1800" b="1" kern="100" dirty="0">
                          <a:solidFill>
                            <a:schemeClr val="tx1"/>
                          </a:solidFill>
                          <a:effectLst/>
                          <a:latin typeface="Times New Roman" panose="02020603050405020304" pitchFamily="18" charset="0"/>
                          <a:ea typeface="+mn-ea"/>
                          <a:cs typeface="Times New Roman" panose="02020603050405020304" pitchFamily="18" charset="0"/>
                        </a:rPr>
                        <a:t>。</a:t>
                      </a:r>
                      <a:endParaRPr lang="zh-TW" sz="1800" b="1" kern="100" dirty="0">
                        <a:solidFill>
                          <a:schemeClr val="tx1"/>
                        </a:solidFill>
                        <a:effectLst/>
                        <a:latin typeface="Times New Roman" panose="02020603050405020304" pitchFamily="18" charset="0"/>
                        <a:ea typeface="+mn-ea"/>
                        <a:cs typeface="Times New Roman" panose="02020603050405020304" pitchFamily="18" charset="0"/>
                      </a:endParaRPr>
                    </a:p>
                  </a:txBody>
                  <a:tcPr marL="51435" marR="51435" marT="0"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lumMod val="20000"/>
                        <a:lumOff val="80000"/>
                      </a:srgbClr>
                    </a:solidFill>
                  </a:tcPr>
                </a:tc>
                <a:tc hMerge="1">
                  <a:txBody>
                    <a:bodyPr/>
                    <a:lstStyle/>
                    <a:p>
                      <a:endParaRPr lang="zh-TW" altLang="en-US"/>
                    </a:p>
                  </a:txBody>
                  <a:tcPr/>
                </a:tc>
                <a:tc hMerge="1">
                  <a:txBody>
                    <a:bodyPr/>
                    <a:lstStyle/>
                    <a:p>
                      <a:endParaRPr lang="zh-TW" altLang="en-US" dirty="0"/>
                    </a:p>
                  </a:txBody>
                  <a:tcPr/>
                </a:tc>
                <a:extLst>
                  <a:ext uri="{0D108BD9-81ED-4DB2-BD59-A6C34878D82A}">
                    <a16:rowId xmlns:a16="http://schemas.microsoft.com/office/drawing/2014/main" val="10000"/>
                  </a:ext>
                </a:extLst>
              </a:tr>
              <a:tr h="409738">
                <a:tc>
                  <a:txBody>
                    <a:bodyPr/>
                    <a:lstStyle>
                      <a:lvl1pPr marL="0" algn="l" rtl="0" eaLnBrk="1" latinLnBrk="0" hangingPunct="1">
                        <a:defRPr kumimoji="0" b="1" kern="1200">
                          <a:solidFill>
                            <a:schemeClr val="lt1"/>
                          </a:solidFill>
                          <a:latin typeface="Calibri"/>
                        </a:defRPr>
                      </a:lvl1pPr>
                      <a:lvl2pPr marL="457200" algn="l" rtl="0" eaLnBrk="1" latinLnBrk="0" hangingPunct="1">
                        <a:defRPr kumimoji="0" b="1" kern="1200">
                          <a:solidFill>
                            <a:schemeClr val="lt1"/>
                          </a:solidFill>
                          <a:latin typeface="Calibri"/>
                        </a:defRPr>
                      </a:lvl2pPr>
                      <a:lvl3pPr marL="914400" algn="l" rtl="0" eaLnBrk="1" latinLnBrk="0" hangingPunct="1">
                        <a:defRPr kumimoji="0" b="1" kern="1200">
                          <a:solidFill>
                            <a:schemeClr val="lt1"/>
                          </a:solidFill>
                          <a:latin typeface="Calibri"/>
                        </a:defRPr>
                      </a:lvl3pPr>
                      <a:lvl4pPr marL="1371600" algn="l" rtl="0" eaLnBrk="1" latinLnBrk="0" hangingPunct="1">
                        <a:defRPr kumimoji="0" b="1" kern="1200">
                          <a:solidFill>
                            <a:schemeClr val="lt1"/>
                          </a:solidFill>
                          <a:latin typeface="Calibri"/>
                        </a:defRPr>
                      </a:lvl4pPr>
                      <a:lvl5pPr marL="1828800" algn="l" rtl="0" eaLnBrk="1" latinLnBrk="0" hangingPunct="1">
                        <a:defRPr kumimoji="0" b="1" kern="1200">
                          <a:solidFill>
                            <a:schemeClr val="lt1"/>
                          </a:solidFill>
                          <a:latin typeface="Calibri"/>
                        </a:defRPr>
                      </a:lvl5pPr>
                      <a:lvl6pPr marL="2286000" algn="l" rtl="0" eaLnBrk="1" latinLnBrk="0" hangingPunct="1">
                        <a:defRPr kumimoji="0" b="1" kern="1200">
                          <a:solidFill>
                            <a:schemeClr val="lt1"/>
                          </a:solidFill>
                          <a:latin typeface="Calibri"/>
                        </a:defRPr>
                      </a:lvl6pPr>
                      <a:lvl7pPr marL="2743200" algn="l" rtl="0" eaLnBrk="1" latinLnBrk="0" hangingPunct="1">
                        <a:defRPr kumimoji="0" b="1" kern="1200">
                          <a:solidFill>
                            <a:schemeClr val="lt1"/>
                          </a:solidFill>
                          <a:latin typeface="Calibri"/>
                        </a:defRPr>
                      </a:lvl7pPr>
                      <a:lvl8pPr marL="3200400" algn="l" rtl="0" eaLnBrk="1" latinLnBrk="0" hangingPunct="1">
                        <a:defRPr kumimoji="0" b="1" kern="1200">
                          <a:solidFill>
                            <a:schemeClr val="lt1"/>
                          </a:solidFill>
                          <a:latin typeface="Calibri"/>
                        </a:defRPr>
                      </a:lvl8pPr>
                      <a:lvl9pPr marL="3657600" algn="l" rtl="0" eaLnBrk="1" latinLnBrk="0" hangingPunct="1">
                        <a:defRPr kumimoji="0" b="1" kern="1200">
                          <a:solidFill>
                            <a:schemeClr val="lt1"/>
                          </a:solidFill>
                          <a:latin typeface="Calibri"/>
                        </a:defRPr>
                      </a:lvl9pPr>
                    </a:lstStyle>
                    <a:p>
                      <a:pPr algn="ctr">
                        <a:spcAft>
                          <a:spcPts val="0"/>
                        </a:spcAft>
                      </a:pPr>
                      <a:r>
                        <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知識向度</a:t>
                      </a:r>
                    </a:p>
                  </a:txBody>
                  <a:tcPr marL="51435" marR="51435"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spcAft>
                          <a:spcPts val="0"/>
                        </a:spcAft>
                      </a:pPr>
                      <a:r>
                        <a:rPr lang="zh-TW" altLang="en-US" sz="18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數與計算</a:t>
                      </a:r>
                      <a:endParaRPr lang="zh-TW" sz="18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51435" marR="51435"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spcAft>
                          <a:spcPts val="0"/>
                        </a:spcAft>
                      </a:pPr>
                      <a:r>
                        <a:rPr lang="zh-TW" sz="18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認知向度</a:t>
                      </a:r>
                    </a:p>
                  </a:txBody>
                  <a:tcPr marL="51435" marR="51435"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rtl="0" eaLnBrk="1" latinLnBrk="0" hangingPunct="1">
                        <a:defRPr kumimoji="0" kern="1200">
                          <a:solidFill>
                            <a:schemeClr val="dk1"/>
                          </a:solidFill>
                          <a:latin typeface="Calibri"/>
                        </a:defRPr>
                      </a:lvl1pPr>
                      <a:lvl2pPr marL="457200" algn="l" rtl="0" eaLnBrk="1" latinLnBrk="0" hangingPunct="1">
                        <a:defRPr kumimoji="0" kern="1200">
                          <a:solidFill>
                            <a:schemeClr val="dk1"/>
                          </a:solidFill>
                          <a:latin typeface="Calibri"/>
                        </a:defRPr>
                      </a:lvl2pPr>
                      <a:lvl3pPr marL="914400" algn="l" rtl="0" eaLnBrk="1" latinLnBrk="0" hangingPunct="1">
                        <a:defRPr kumimoji="0" kern="1200">
                          <a:solidFill>
                            <a:schemeClr val="dk1"/>
                          </a:solidFill>
                          <a:latin typeface="Calibri"/>
                        </a:defRPr>
                      </a:lvl3pPr>
                      <a:lvl4pPr marL="1371600" algn="l" rtl="0" eaLnBrk="1" latinLnBrk="0" hangingPunct="1">
                        <a:defRPr kumimoji="0" kern="1200">
                          <a:solidFill>
                            <a:schemeClr val="dk1"/>
                          </a:solidFill>
                          <a:latin typeface="Calibri"/>
                        </a:defRPr>
                      </a:lvl4pPr>
                      <a:lvl5pPr marL="1828800" algn="l" rtl="0" eaLnBrk="1" latinLnBrk="0" hangingPunct="1">
                        <a:defRPr kumimoji="0" kern="1200">
                          <a:solidFill>
                            <a:schemeClr val="dk1"/>
                          </a:solidFill>
                          <a:latin typeface="Calibri"/>
                        </a:defRPr>
                      </a:lvl5pPr>
                      <a:lvl6pPr marL="2286000" algn="l" rtl="0" eaLnBrk="1" latinLnBrk="0" hangingPunct="1">
                        <a:defRPr kumimoji="0" kern="1200">
                          <a:solidFill>
                            <a:schemeClr val="dk1"/>
                          </a:solidFill>
                          <a:latin typeface="Calibri"/>
                        </a:defRPr>
                      </a:lvl6pPr>
                      <a:lvl7pPr marL="2743200" algn="l" rtl="0" eaLnBrk="1" latinLnBrk="0" hangingPunct="1">
                        <a:defRPr kumimoji="0" kern="1200">
                          <a:solidFill>
                            <a:schemeClr val="dk1"/>
                          </a:solidFill>
                          <a:latin typeface="Calibri"/>
                        </a:defRPr>
                      </a:lvl7pPr>
                      <a:lvl8pPr marL="3200400" algn="l" rtl="0" eaLnBrk="1" latinLnBrk="0" hangingPunct="1">
                        <a:defRPr kumimoji="0" kern="1200">
                          <a:solidFill>
                            <a:schemeClr val="dk1"/>
                          </a:solidFill>
                          <a:latin typeface="Calibri"/>
                        </a:defRPr>
                      </a:lvl8pPr>
                      <a:lvl9pPr marL="3657600" algn="l" rtl="0" eaLnBrk="1" latinLnBrk="0" hangingPunct="1">
                        <a:defRPr kumimoji="0" kern="1200">
                          <a:solidFill>
                            <a:schemeClr val="dk1"/>
                          </a:solidFill>
                          <a:latin typeface="Calibri"/>
                        </a:defRPr>
                      </a:lvl9pPr>
                    </a:lstStyle>
                    <a:p>
                      <a:pPr algn="ctr">
                        <a:spcAft>
                          <a:spcPts val="0"/>
                        </a:spcAft>
                      </a:pPr>
                      <a:r>
                        <a:rPr lang="zh-TW" altLang="en-US" sz="18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程序執行</a:t>
                      </a:r>
                      <a:endParaRPr lang="en-US" altLang="zh-TW" sz="18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51435" marR="51435"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001"/>
                  </a:ext>
                </a:extLst>
              </a:tr>
            </a:tbl>
          </a:graphicData>
        </a:graphic>
      </p:graphicFrame>
      <p:sp>
        <p:nvSpPr>
          <p:cNvPr id="4" name="圖說文字: 直線加上框線和強調線 3">
            <a:extLst>
              <a:ext uri="{FF2B5EF4-FFF2-40B4-BE49-F238E27FC236}">
                <a16:creationId xmlns:a16="http://schemas.microsoft.com/office/drawing/2014/main" id="{DE0BAAD2-EC73-4FF3-AC70-D4582C72DEF2}"/>
              </a:ext>
            </a:extLst>
          </p:cNvPr>
          <p:cNvSpPr/>
          <p:nvPr/>
        </p:nvSpPr>
        <p:spPr>
          <a:xfrm>
            <a:off x="9515652" y="210886"/>
            <a:ext cx="2052734" cy="541175"/>
          </a:xfrm>
          <a:prstGeom prst="accentBorderCallout1">
            <a:avLst>
              <a:gd name="adj1" fmla="val 54957"/>
              <a:gd name="adj2" fmla="val -3788"/>
              <a:gd name="adj3" fmla="val 71120"/>
              <a:gd name="adj4" fmla="val -13333"/>
            </a:avLst>
          </a:prstGeom>
          <a:solidFill>
            <a:schemeClr val="accent4">
              <a:lumMod val="20000"/>
              <a:lumOff val="80000"/>
            </a:schemeClr>
          </a:solid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a:solidFill>
                  <a:srgbClr val="C00000"/>
                </a:solidFill>
                <a:latin typeface="標楷體" panose="03000509000000000000" pitchFamily="65" charset="-120"/>
                <a:ea typeface="標楷體" panose="03000509000000000000" pitchFamily="65" charset="-120"/>
              </a:rPr>
              <a:t>評量目標</a:t>
            </a:r>
          </a:p>
        </p:txBody>
      </p:sp>
      <p:grpSp>
        <p:nvGrpSpPr>
          <p:cNvPr id="16" name="群組 15">
            <a:extLst>
              <a:ext uri="{FF2B5EF4-FFF2-40B4-BE49-F238E27FC236}">
                <a16:creationId xmlns:a16="http://schemas.microsoft.com/office/drawing/2014/main" id="{18903B55-1A41-4C45-85DA-36D42F0964EF}"/>
              </a:ext>
            </a:extLst>
          </p:cNvPr>
          <p:cNvGrpSpPr/>
          <p:nvPr/>
        </p:nvGrpSpPr>
        <p:grpSpPr>
          <a:xfrm>
            <a:off x="9149404" y="2892918"/>
            <a:ext cx="2371057" cy="1461460"/>
            <a:chOff x="9593690" y="4944727"/>
            <a:chExt cx="2371057" cy="1461460"/>
          </a:xfrm>
        </p:grpSpPr>
        <p:sp>
          <p:nvSpPr>
            <p:cNvPr id="5" name="橢圓 4">
              <a:extLst>
                <a:ext uri="{FF2B5EF4-FFF2-40B4-BE49-F238E27FC236}">
                  <a16:creationId xmlns:a16="http://schemas.microsoft.com/office/drawing/2014/main" id="{CF93EE64-1215-4536-89EF-26B69917BD28}"/>
                </a:ext>
              </a:extLst>
            </p:cNvPr>
            <p:cNvSpPr/>
            <p:nvPr/>
          </p:nvSpPr>
          <p:spPr>
            <a:xfrm>
              <a:off x="10838965" y="4953684"/>
              <a:ext cx="923731" cy="388620"/>
            </a:xfrm>
            <a:prstGeom prst="ellipse">
              <a:avLst/>
            </a:prstGeom>
            <a:noFill/>
            <a:ln w="19050">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2" name="橢圓 11">
              <a:extLst>
                <a:ext uri="{FF2B5EF4-FFF2-40B4-BE49-F238E27FC236}">
                  <a16:creationId xmlns:a16="http://schemas.microsoft.com/office/drawing/2014/main" id="{9C1351C2-8E61-4893-9EC5-1D7154EA1F06}"/>
                </a:ext>
              </a:extLst>
            </p:cNvPr>
            <p:cNvSpPr/>
            <p:nvPr/>
          </p:nvSpPr>
          <p:spPr>
            <a:xfrm>
              <a:off x="9593690" y="4944727"/>
              <a:ext cx="923731" cy="388620"/>
            </a:xfrm>
            <a:prstGeom prst="ellipse">
              <a:avLst/>
            </a:prstGeom>
            <a:noFill/>
            <a:ln w="19050">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6" name="矩形 5">
              <a:extLst>
                <a:ext uri="{FF2B5EF4-FFF2-40B4-BE49-F238E27FC236}">
                  <a16:creationId xmlns:a16="http://schemas.microsoft.com/office/drawing/2014/main" id="{F1BE84C1-5981-4957-A2B8-FEFDE84EBEEA}"/>
                </a:ext>
              </a:extLst>
            </p:cNvPr>
            <p:cNvSpPr/>
            <p:nvPr/>
          </p:nvSpPr>
          <p:spPr>
            <a:xfrm>
              <a:off x="9720950" y="6017567"/>
              <a:ext cx="2243797" cy="388620"/>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grpSp>
      <p:sp>
        <p:nvSpPr>
          <p:cNvPr id="14" name="矩形 13">
            <a:extLst>
              <a:ext uri="{FF2B5EF4-FFF2-40B4-BE49-F238E27FC236}">
                <a16:creationId xmlns:a16="http://schemas.microsoft.com/office/drawing/2014/main" id="{369E6173-7C25-4704-B706-9AE9C9B1BD42}"/>
              </a:ext>
            </a:extLst>
          </p:cNvPr>
          <p:cNvSpPr/>
          <p:nvPr/>
        </p:nvSpPr>
        <p:spPr>
          <a:xfrm>
            <a:off x="4525348" y="970383"/>
            <a:ext cx="4666914" cy="346699"/>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矩形 14">
            <a:extLst>
              <a:ext uri="{FF2B5EF4-FFF2-40B4-BE49-F238E27FC236}">
                <a16:creationId xmlns:a16="http://schemas.microsoft.com/office/drawing/2014/main" id="{05018BA4-4CE7-4A6C-91B9-9D477688A1E3}"/>
              </a:ext>
            </a:extLst>
          </p:cNvPr>
          <p:cNvSpPr/>
          <p:nvPr/>
        </p:nvSpPr>
        <p:spPr>
          <a:xfrm>
            <a:off x="2046516" y="403930"/>
            <a:ext cx="7145745" cy="463724"/>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圖說文字: 直線加上框線和強調線 12">
            <a:extLst>
              <a:ext uri="{FF2B5EF4-FFF2-40B4-BE49-F238E27FC236}">
                <a16:creationId xmlns:a16="http://schemas.microsoft.com/office/drawing/2014/main" id="{12E5248E-8129-41E8-AA5B-773BB18C1125}"/>
              </a:ext>
            </a:extLst>
          </p:cNvPr>
          <p:cNvSpPr/>
          <p:nvPr/>
        </p:nvSpPr>
        <p:spPr>
          <a:xfrm>
            <a:off x="9431946" y="4569658"/>
            <a:ext cx="2156961" cy="656779"/>
          </a:xfrm>
          <a:prstGeom prst="accentBorderCallout1">
            <a:avLst>
              <a:gd name="adj1" fmla="val 24433"/>
              <a:gd name="adj2" fmla="val 105435"/>
              <a:gd name="adj3" fmla="val -35248"/>
              <a:gd name="adj4" fmla="val 86683"/>
            </a:avLst>
          </a:prstGeom>
          <a:solidFill>
            <a:schemeClr val="accent4">
              <a:lumMod val="20000"/>
              <a:lumOff val="80000"/>
            </a:schemeClr>
          </a:solid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altLang="zh-TW" kern="0" dirty="0">
                <a:solidFill>
                  <a:prstClr val="black"/>
                </a:solidFill>
                <a:latin typeface="標楷體" panose="03000509000000000000" pitchFamily="65" charset="-120"/>
                <a:ea typeface="標楷體" panose="03000509000000000000" pitchFamily="65" charset="-120"/>
              </a:rPr>
              <a:t>0.19</a:t>
            </a:r>
            <a:r>
              <a:rPr lang="zh-TW" altLang="en-US" kern="0" dirty="0">
                <a:solidFill>
                  <a:prstClr val="black"/>
                </a:solidFill>
                <a:latin typeface="標楷體" panose="03000509000000000000" pitchFamily="65" charset="-120"/>
                <a:ea typeface="標楷體" panose="03000509000000000000" pitchFamily="65" charset="-120"/>
              </a:rPr>
              <a:t>以下：劣，需要淘汰或修改</a:t>
            </a:r>
          </a:p>
        </p:txBody>
      </p:sp>
      <p:sp>
        <p:nvSpPr>
          <p:cNvPr id="19" name="矩形 18">
            <a:extLst>
              <a:ext uri="{FF2B5EF4-FFF2-40B4-BE49-F238E27FC236}">
                <a16:creationId xmlns:a16="http://schemas.microsoft.com/office/drawing/2014/main" id="{45F8B39F-A78C-4212-8952-34E478BCE62D}"/>
              </a:ext>
            </a:extLst>
          </p:cNvPr>
          <p:cNvSpPr/>
          <p:nvPr/>
        </p:nvSpPr>
        <p:spPr>
          <a:xfrm>
            <a:off x="6871326" y="3965082"/>
            <a:ext cx="2243797" cy="388620"/>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026" name="Picture 2" descr="影音／放超開！什麼東西讓林逸欣嚇成這樣哩？ | Fanily 粉絲玩樂">
            <a:extLst>
              <a:ext uri="{FF2B5EF4-FFF2-40B4-BE49-F238E27FC236}">
                <a16:creationId xmlns:a16="http://schemas.microsoft.com/office/drawing/2014/main" id="{C517D36F-6819-429D-AD6C-66621AFB61B1}"/>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93224" y="4283087"/>
            <a:ext cx="959209" cy="1007438"/>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a:extLst>
              <a:ext uri="{FF2B5EF4-FFF2-40B4-BE49-F238E27FC236}">
                <a16:creationId xmlns:a16="http://schemas.microsoft.com/office/drawing/2014/main" id="{15B7FB98-2647-4758-A6EA-7723C2D942C5}"/>
              </a:ext>
            </a:extLst>
          </p:cNvPr>
          <p:cNvSpPr/>
          <p:nvPr/>
        </p:nvSpPr>
        <p:spPr>
          <a:xfrm>
            <a:off x="6733894" y="2928620"/>
            <a:ext cx="4858137" cy="256949"/>
          </a:xfrm>
          <a:prstGeom prst="rect">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8" name="矩形 27">
            <a:extLst>
              <a:ext uri="{FF2B5EF4-FFF2-40B4-BE49-F238E27FC236}">
                <a16:creationId xmlns:a16="http://schemas.microsoft.com/office/drawing/2014/main" id="{64BE322A-46DE-4B12-A458-933D8272B048}"/>
              </a:ext>
            </a:extLst>
          </p:cNvPr>
          <p:cNvSpPr/>
          <p:nvPr/>
        </p:nvSpPr>
        <p:spPr>
          <a:xfrm>
            <a:off x="671539" y="1692649"/>
            <a:ext cx="7815788" cy="2431435"/>
          </a:xfrm>
          <a:prstGeom prst="rect">
            <a:avLst/>
          </a:prstGeom>
        </p:spPr>
        <p:txBody>
          <a:bodyPr wrap="square">
            <a:spAutoFit/>
          </a:bodyPr>
          <a:lstStyle/>
          <a:p>
            <a:pPr marL="402431" indent="-402431" defTabSz="685800">
              <a:spcAft>
                <a:spcPts val="270"/>
              </a:spcAft>
              <a:defRPr/>
            </a:pPr>
            <a:r>
              <a:rPr lang="en-US" altLang="zh-TW" sz="2700" b="1" kern="100" dirty="0">
                <a:solidFill>
                  <a:prstClr val="black"/>
                </a:solidFill>
                <a:latin typeface="Times New Roman" panose="02020603050405020304" pitchFamily="18" charset="0"/>
                <a:ea typeface="標楷體" panose="03000509000000000000" pitchFamily="65" charset="-120"/>
              </a:rPr>
              <a:t>13.</a:t>
            </a:r>
            <a:r>
              <a:rPr lang="en-US" altLang="zh-TW" sz="2700" dirty="0">
                <a:solidFill>
                  <a:prstClr val="black"/>
                </a:solidFill>
                <a:latin typeface="Times New Roman" panose="02020603050405020304" pitchFamily="18" charset="0"/>
                <a:ea typeface="標楷體" panose="03000509000000000000" pitchFamily="65" charset="-120"/>
              </a:rPr>
              <a:t> 75÷7=(    )</a:t>
            </a:r>
            <a:r>
              <a:rPr lang="zh-TW" altLang="zh-TW" sz="27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，請選出正確答案</a:t>
            </a:r>
            <a:r>
              <a:rPr lang="zh-TW" altLang="zh-TW" sz="2700" kern="100" dirty="0">
                <a:solidFill>
                  <a:prstClr val="black"/>
                </a:solidFill>
                <a:latin typeface="Times New Roman" panose="02020603050405020304" pitchFamily="18" charset="0"/>
              </a:rPr>
              <a:t>？</a:t>
            </a:r>
            <a:endParaRPr lang="en-US" altLang="zh-TW" sz="2700" kern="100" dirty="0">
              <a:solidFill>
                <a:prstClr val="black"/>
              </a:solidFill>
              <a:latin typeface="Times New Roman" panose="02020603050405020304" pitchFamily="18" charset="0"/>
            </a:endParaRPr>
          </a:p>
          <a:p>
            <a:pPr marL="267176" indent="-267176" defTabSz="685800">
              <a:spcAft>
                <a:spcPts val="270"/>
              </a:spcAft>
              <a:defRPr/>
            </a:pPr>
            <a:endParaRPr lang="zh-TW" altLang="zh-TW" sz="2400" kern="100" dirty="0">
              <a:solidFill>
                <a:prstClr val="black"/>
              </a:solidFill>
              <a:latin typeface="Times New Roman" panose="02020603050405020304" pitchFamily="18" charset="0"/>
              <a:ea typeface="標楷體" panose="03000509000000000000" pitchFamily="65" charset="-120"/>
            </a:endParaRPr>
          </a:p>
          <a:p>
            <a:pPr marL="266700" defTabSz="685800">
              <a:defRPr/>
            </a:pPr>
            <a:r>
              <a:rPr lang="zh-TW" altLang="zh-TW" sz="2400" kern="100" dirty="0">
                <a:solidFill>
                  <a:prstClr val="black"/>
                </a:solidFill>
                <a:latin typeface="Times New Roman" panose="02020603050405020304" pitchFamily="18" charset="0"/>
                <a:cs typeface="新細明體" panose="02020500000000000000" pitchFamily="18" charset="-120"/>
              </a:rPr>
              <a:t>①</a:t>
            </a:r>
            <a:r>
              <a:rPr lang="en-US" altLang="zh-TW" sz="2400" kern="100" dirty="0">
                <a:solidFill>
                  <a:prstClr val="black"/>
                </a:solidFill>
                <a:latin typeface="Times New Roman" panose="02020603050405020304" pitchFamily="18" charset="0"/>
                <a:ea typeface="標楷體" panose="03000509000000000000" pitchFamily="65" charset="-120"/>
              </a:rPr>
              <a:t> </a:t>
            </a:r>
            <a:r>
              <a:rPr lang="en-US" altLang="zh-TW" sz="2400" dirty="0">
                <a:solidFill>
                  <a:prstClr val="black"/>
                </a:solidFill>
                <a:latin typeface="Times New Roman" panose="02020603050405020304" pitchFamily="18" charset="0"/>
                <a:ea typeface="標楷體" panose="03000509000000000000" pitchFamily="65" charset="-120"/>
              </a:rPr>
              <a:t>75÷7=17.142…0.006 </a:t>
            </a:r>
          </a:p>
          <a:p>
            <a:pPr marL="266700" defTabSz="685800">
              <a:defRPr/>
            </a:pPr>
            <a:r>
              <a:rPr lang="zh-TW" altLang="zh-TW" sz="2400" kern="100" dirty="0">
                <a:solidFill>
                  <a:prstClr val="black"/>
                </a:solidFill>
                <a:latin typeface="Times New Roman" panose="02020603050405020304" pitchFamily="18" charset="0"/>
                <a:cs typeface="新細明體" panose="02020500000000000000" pitchFamily="18" charset="-120"/>
              </a:rPr>
              <a:t>②</a:t>
            </a:r>
            <a:r>
              <a:rPr lang="zh-TW" altLang="zh-TW" sz="2400" kern="100" dirty="0">
                <a:solidFill>
                  <a:prstClr val="black"/>
                </a:solidFill>
                <a:latin typeface="Times New Roman" panose="02020603050405020304" pitchFamily="18" charset="0"/>
                <a:ea typeface="標楷體" panose="03000509000000000000" pitchFamily="65" charset="-120"/>
              </a:rPr>
              <a:t> </a:t>
            </a:r>
            <a:r>
              <a:rPr lang="en-US" altLang="zh-TW" sz="2400" kern="100" dirty="0">
                <a:solidFill>
                  <a:prstClr val="black"/>
                </a:solidFill>
                <a:latin typeface="Times New Roman" panose="02020603050405020304" pitchFamily="18" charset="0"/>
                <a:ea typeface="標楷體" panose="03000509000000000000" pitchFamily="65" charset="-120"/>
              </a:rPr>
              <a:t>75÷7=10.7142…0.006 </a:t>
            </a:r>
          </a:p>
          <a:p>
            <a:pPr marL="266700" defTabSz="685800">
              <a:defRPr/>
            </a:pPr>
            <a:r>
              <a:rPr lang="zh-TW" altLang="zh-TW" sz="2400" kern="100" dirty="0">
                <a:solidFill>
                  <a:prstClr val="black"/>
                </a:solidFill>
                <a:latin typeface="Times New Roman" panose="02020603050405020304" pitchFamily="18" charset="0"/>
                <a:cs typeface="新細明體" panose="02020500000000000000" pitchFamily="18" charset="-120"/>
              </a:rPr>
              <a:t>③</a:t>
            </a:r>
            <a:r>
              <a:rPr lang="zh-TW" altLang="zh-TW" sz="2400" kern="100" dirty="0">
                <a:solidFill>
                  <a:prstClr val="black"/>
                </a:solidFill>
                <a:latin typeface="Times New Roman" panose="02020603050405020304" pitchFamily="18" charset="0"/>
                <a:ea typeface="標楷體" panose="03000509000000000000" pitchFamily="65" charset="-120"/>
              </a:rPr>
              <a:t> </a:t>
            </a:r>
            <a:r>
              <a:rPr lang="en-US" altLang="zh-TW" sz="2400" dirty="0">
                <a:solidFill>
                  <a:prstClr val="black"/>
                </a:solidFill>
                <a:latin typeface="Times New Roman" panose="02020603050405020304" pitchFamily="18" charset="0"/>
                <a:ea typeface="標楷體" panose="03000509000000000000" pitchFamily="65" charset="-120"/>
              </a:rPr>
              <a:t>75÷7=10.714…0.002  </a:t>
            </a:r>
          </a:p>
          <a:p>
            <a:pPr marL="266700" defTabSz="685800">
              <a:defRPr/>
            </a:pPr>
            <a:r>
              <a:rPr lang="zh-TW" altLang="zh-TW" sz="2400" kern="100" dirty="0">
                <a:solidFill>
                  <a:prstClr val="black"/>
                </a:solidFill>
                <a:latin typeface="Times New Roman" panose="02020603050405020304" pitchFamily="18" charset="0"/>
                <a:cs typeface="新細明體" panose="02020500000000000000" pitchFamily="18" charset="-120"/>
              </a:rPr>
              <a:t>④</a:t>
            </a:r>
            <a:r>
              <a:rPr lang="zh-TW" altLang="zh-TW" sz="2400" kern="100" dirty="0">
                <a:solidFill>
                  <a:prstClr val="black"/>
                </a:solidFill>
                <a:latin typeface="Times New Roman" panose="02020603050405020304" pitchFamily="18" charset="0"/>
                <a:ea typeface="標楷體" panose="03000509000000000000" pitchFamily="65" charset="-120"/>
              </a:rPr>
              <a:t> </a:t>
            </a:r>
            <a:r>
              <a:rPr lang="en-US" altLang="zh-TW" sz="2400" dirty="0">
                <a:solidFill>
                  <a:prstClr val="black"/>
                </a:solidFill>
                <a:latin typeface="Times New Roman" panose="02020603050405020304" pitchFamily="18" charset="0"/>
                <a:ea typeface="標楷體" panose="03000509000000000000" pitchFamily="65" charset="-120"/>
              </a:rPr>
              <a:t>75÷7=1.714…0.002</a:t>
            </a:r>
            <a:endParaRPr lang="zh-TW" altLang="zh-TW" sz="2400" kern="100" baseline="-25000" dirty="0">
              <a:solidFill>
                <a:srgbClr val="3333FF"/>
              </a:solidFill>
              <a:latin typeface="Times New Roman" panose="02020603050405020304" pitchFamily="18" charset="0"/>
              <a:ea typeface="標楷體" panose="03000509000000000000" pitchFamily="65" charset="-120"/>
            </a:endParaRPr>
          </a:p>
        </p:txBody>
      </p:sp>
      <p:grpSp>
        <p:nvGrpSpPr>
          <p:cNvPr id="31" name="群組 30">
            <a:extLst>
              <a:ext uri="{FF2B5EF4-FFF2-40B4-BE49-F238E27FC236}">
                <a16:creationId xmlns:a16="http://schemas.microsoft.com/office/drawing/2014/main" id="{A25E533C-F614-4C00-95A4-1B1397C7D521}"/>
              </a:ext>
            </a:extLst>
          </p:cNvPr>
          <p:cNvGrpSpPr/>
          <p:nvPr/>
        </p:nvGrpSpPr>
        <p:grpSpPr>
          <a:xfrm>
            <a:off x="391229" y="5766977"/>
            <a:ext cx="7237799" cy="538853"/>
            <a:chOff x="1849162" y="5640318"/>
            <a:chExt cx="7539846" cy="538853"/>
          </a:xfrm>
        </p:grpSpPr>
        <p:sp>
          <p:nvSpPr>
            <p:cNvPr id="32" name="矩形 31">
              <a:extLst>
                <a:ext uri="{FF2B5EF4-FFF2-40B4-BE49-F238E27FC236}">
                  <a16:creationId xmlns:a16="http://schemas.microsoft.com/office/drawing/2014/main" id="{A1A38355-40C5-473B-B137-69EC44C45E91}"/>
                </a:ext>
              </a:extLst>
            </p:cNvPr>
            <p:cNvSpPr/>
            <p:nvPr/>
          </p:nvSpPr>
          <p:spPr>
            <a:xfrm>
              <a:off x="1849162" y="5709651"/>
              <a:ext cx="7241219" cy="400110"/>
            </a:xfrm>
            <a:prstGeom prst="rect">
              <a:avLst/>
            </a:prstGeom>
          </p:spPr>
          <p:txBody>
            <a:bodyPr wrap="square">
              <a:spAutoFit/>
            </a:bodyPr>
            <a:lstStyle/>
            <a:p>
              <a:pPr marL="152400" indent="127000">
                <a:defRPr/>
              </a:pPr>
              <a:r>
                <a:rPr lang="zh-TW" altLang="zh-TW" sz="2000" kern="100" dirty="0">
                  <a:solidFill>
                    <a:prstClr val="black"/>
                  </a:solidFill>
                  <a:latin typeface="Times New Roman" panose="02020603050405020304" pitchFamily="18" charset="0"/>
                  <a:ea typeface="標楷體" panose="03000509000000000000" pitchFamily="65" charset="-120"/>
                </a:rPr>
                <a:t>本題同時問商與餘數，題幹應呈現「</a:t>
              </a:r>
              <a:r>
                <a:rPr lang="en-US" altLang="zh-TW" sz="2000" kern="100" dirty="0">
                  <a:solidFill>
                    <a:prstClr val="black"/>
                  </a:solidFill>
                  <a:latin typeface="Times New Roman" panose="02020603050405020304" pitchFamily="18" charset="0"/>
                  <a:ea typeface="標楷體" panose="03000509000000000000" pitchFamily="65" charset="-120"/>
                </a:rPr>
                <a:t>75</a:t>
              </a:r>
              <a:r>
                <a:rPr lang="zh-TW" altLang="zh-TW" sz="2000" kern="100" dirty="0">
                  <a:solidFill>
                    <a:prstClr val="black"/>
                  </a:solidFill>
                  <a:latin typeface="Times New Roman" panose="02020603050405020304" pitchFamily="18" charset="0"/>
                  <a:ea typeface="標楷體" panose="03000509000000000000" pitchFamily="65" charset="-120"/>
                </a:rPr>
                <a:t>÷</a:t>
              </a:r>
              <a:r>
                <a:rPr lang="en-US" altLang="zh-TW" sz="2000" kern="100" dirty="0">
                  <a:solidFill>
                    <a:prstClr val="black"/>
                  </a:solidFill>
                  <a:latin typeface="Times New Roman" panose="02020603050405020304" pitchFamily="18" charset="0"/>
                  <a:ea typeface="標楷體" panose="03000509000000000000" pitchFamily="65" charset="-120"/>
                </a:rPr>
                <a:t>7</a:t>
              </a:r>
              <a:r>
                <a:rPr lang="zh-TW" altLang="zh-TW" sz="2000" kern="100" dirty="0">
                  <a:solidFill>
                    <a:prstClr val="black"/>
                  </a:solidFill>
                  <a:latin typeface="Times New Roman" panose="02020603050405020304" pitchFamily="18" charset="0"/>
                  <a:ea typeface="標楷體" panose="03000509000000000000" pitchFamily="65" charset="-120"/>
                </a:rPr>
                <a:t>＝</a:t>
              </a:r>
              <a:r>
                <a:rPr lang="en-US" altLang="zh-TW" sz="2000" kern="100" dirty="0">
                  <a:solidFill>
                    <a:prstClr val="black"/>
                  </a:solidFill>
                  <a:latin typeface="Times New Roman" panose="02020603050405020304" pitchFamily="18" charset="0"/>
                  <a:ea typeface="標楷體" panose="03000509000000000000" pitchFamily="65" charset="-120"/>
                </a:rPr>
                <a:t>(     )...(     )</a:t>
              </a:r>
              <a:r>
                <a:rPr lang="zh-TW" altLang="zh-TW" sz="2000" kern="100" dirty="0">
                  <a:solidFill>
                    <a:prstClr val="black"/>
                  </a:solidFill>
                  <a:latin typeface="Times New Roman" panose="02020603050405020304" pitchFamily="18" charset="0"/>
                  <a:ea typeface="標楷體" panose="03000509000000000000" pitchFamily="65" charset="-120"/>
                </a:rPr>
                <a:t>」。</a:t>
              </a:r>
              <a:endParaRPr lang="zh-TW" altLang="zh-TW" sz="1200" kern="100" dirty="0">
                <a:solidFill>
                  <a:prstClr val="black"/>
                </a:solidFill>
                <a:latin typeface="Times New Roman" panose="02020603050405020304" pitchFamily="18" charset="0"/>
              </a:endParaRPr>
            </a:p>
          </p:txBody>
        </p:sp>
        <p:sp>
          <p:nvSpPr>
            <p:cNvPr id="33" name="圓角矩形 63">
              <a:extLst>
                <a:ext uri="{FF2B5EF4-FFF2-40B4-BE49-F238E27FC236}">
                  <a16:creationId xmlns:a16="http://schemas.microsoft.com/office/drawing/2014/main" id="{BFEF5229-2DFB-47F2-9654-8A301CC40AFE}"/>
                </a:ext>
              </a:extLst>
            </p:cNvPr>
            <p:cNvSpPr/>
            <p:nvPr/>
          </p:nvSpPr>
          <p:spPr>
            <a:xfrm>
              <a:off x="1890547" y="5640318"/>
              <a:ext cx="7498461" cy="538853"/>
            </a:xfrm>
            <a:prstGeom prst="roundRect">
              <a:avLst/>
            </a:prstGeom>
            <a:no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defRPr/>
              </a:pPr>
              <a:endParaRPr lang="zh-TW" altLang="en-US" kern="0">
                <a:solidFill>
                  <a:sysClr val="window" lastClr="FFFFFF"/>
                </a:solidFill>
                <a:latin typeface="Calibri"/>
              </a:endParaRPr>
            </a:p>
          </p:txBody>
        </p:sp>
      </p:grpSp>
      <p:grpSp>
        <p:nvGrpSpPr>
          <p:cNvPr id="11" name="群組 10">
            <a:extLst>
              <a:ext uri="{FF2B5EF4-FFF2-40B4-BE49-F238E27FC236}">
                <a16:creationId xmlns:a16="http://schemas.microsoft.com/office/drawing/2014/main" id="{D87ED026-ACF5-4F09-9B2D-6CDA2DCAE1F9}"/>
              </a:ext>
            </a:extLst>
          </p:cNvPr>
          <p:cNvGrpSpPr/>
          <p:nvPr/>
        </p:nvGrpSpPr>
        <p:grpSpPr>
          <a:xfrm>
            <a:off x="312514" y="4761649"/>
            <a:ext cx="8964150" cy="853891"/>
            <a:chOff x="312514" y="4479421"/>
            <a:chExt cx="8964150" cy="853891"/>
          </a:xfrm>
        </p:grpSpPr>
        <p:grpSp>
          <p:nvGrpSpPr>
            <p:cNvPr id="8" name="群組 7">
              <a:extLst>
                <a:ext uri="{FF2B5EF4-FFF2-40B4-BE49-F238E27FC236}">
                  <a16:creationId xmlns:a16="http://schemas.microsoft.com/office/drawing/2014/main" id="{22DD7456-9057-4E49-96B3-A444D689F04F}"/>
                </a:ext>
              </a:extLst>
            </p:cNvPr>
            <p:cNvGrpSpPr/>
            <p:nvPr/>
          </p:nvGrpSpPr>
          <p:grpSpPr>
            <a:xfrm>
              <a:off x="312514" y="4479422"/>
              <a:ext cx="6258690" cy="853890"/>
              <a:chOff x="312514" y="4479422"/>
              <a:chExt cx="6258690" cy="853890"/>
            </a:xfrm>
          </p:grpSpPr>
          <p:sp>
            <p:nvSpPr>
              <p:cNvPr id="34" name="圓角矩形 56">
                <a:extLst>
                  <a:ext uri="{FF2B5EF4-FFF2-40B4-BE49-F238E27FC236}">
                    <a16:creationId xmlns:a16="http://schemas.microsoft.com/office/drawing/2014/main" id="{CAB480CB-7C26-41E6-BD0E-C51A8CF8C07F}"/>
                  </a:ext>
                </a:extLst>
              </p:cNvPr>
              <p:cNvSpPr/>
              <p:nvPr/>
            </p:nvSpPr>
            <p:spPr>
              <a:xfrm>
                <a:off x="475204" y="4479422"/>
                <a:ext cx="6096000" cy="853890"/>
              </a:xfrm>
              <a:prstGeom prst="roundRect">
                <a:avLst/>
              </a:prstGeom>
              <a:no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sysClr val="window" lastClr="FFFFFF"/>
                  </a:solidFill>
                  <a:effectLst/>
                  <a:uLnTx/>
                  <a:uFillTx/>
                  <a:latin typeface="Calibri"/>
                  <a:ea typeface="新細明體" panose="02020500000000000000" pitchFamily="18" charset="-120"/>
                  <a:cs typeface="+mn-cs"/>
                </a:endParaRPr>
              </a:p>
            </p:txBody>
          </p:sp>
          <p:sp>
            <p:nvSpPr>
              <p:cNvPr id="3" name="矩形 2">
                <a:extLst>
                  <a:ext uri="{FF2B5EF4-FFF2-40B4-BE49-F238E27FC236}">
                    <a16:creationId xmlns:a16="http://schemas.microsoft.com/office/drawing/2014/main" id="{2603810D-E33C-4FE8-AFBC-26403482DB2C}"/>
                  </a:ext>
                </a:extLst>
              </p:cNvPr>
              <p:cNvSpPr/>
              <p:nvPr/>
            </p:nvSpPr>
            <p:spPr>
              <a:xfrm>
                <a:off x="312514" y="4543740"/>
                <a:ext cx="6096000" cy="707886"/>
              </a:xfrm>
              <a:prstGeom prst="rect">
                <a:avLst/>
              </a:prstGeom>
            </p:spPr>
            <p:txBody>
              <a:bodyPr>
                <a:spAutoFit/>
              </a:bodyPr>
              <a:lstStyle/>
              <a:p>
                <a:pPr marL="152400" indent="127000">
                  <a:spcAft>
                    <a:spcPts val="0"/>
                  </a:spcAft>
                </a:pPr>
                <a:r>
                  <a:rPr lang="zh-TW" altLang="zh-TW" sz="2000" kern="100" dirty="0">
                    <a:solidFill>
                      <a:srgbClr val="00B050"/>
                    </a:solidFill>
                    <a:latin typeface="Times New Roman" panose="02020603050405020304" pitchFamily="18" charset="0"/>
                    <a:ea typeface="標楷體" panose="03000509000000000000" pitchFamily="65" charset="-120"/>
                  </a:rPr>
                  <a:t>除法問題有「</a:t>
                </a:r>
                <a:r>
                  <a:rPr lang="en-US" altLang="zh-TW" sz="2000" kern="100" dirty="0">
                    <a:solidFill>
                      <a:srgbClr val="00B050"/>
                    </a:solidFill>
                    <a:latin typeface="Times New Roman" panose="02020603050405020304" pitchFamily="18" charset="0"/>
                    <a:ea typeface="標楷體" panose="03000509000000000000" pitchFamily="65" charset="-120"/>
                  </a:rPr>
                  <a:t>a</a:t>
                </a:r>
                <a:r>
                  <a:rPr lang="zh-TW" altLang="zh-TW" sz="2000" kern="100" dirty="0">
                    <a:solidFill>
                      <a:srgbClr val="00B050"/>
                    </a:solidFill>
                    <a:latin typeface="Times New Roman" panose="02020603050405020304" pitchFamily="18" charset="0"/>
                    <a:ea typeface="標楷體" panose="03000509000000000000" pitchFamily="65" charset="-120"/>
                  </a:rPr>
                  <a:t>÷</a:t>
                </a:r>
                <a:r>
                  <a:rPr lang="en-US" altLang="zh-TW" sz="2000" kern="100" dirty="0">
                    <a:solidFill>
                      <a:srgbClr val="00B050"/>
                    </a:solidFill>
                    <a:latin typeface="Times New Roman" panose="02020603050405020304" pitchFamily="18" charset="0"/>
                    <a:ea typeface="標楷體" panose="03000509000000000000" pitchFamily="65" charset="-120"/>
                  </a:rPr>
                  <a:t>b</a:t>
                </a:r>
                <a:r>
                  <a:rPr lang="zh-TW" altLang="zh-TW" sz="2000" kern="100" dirty="0">
                    <a:solidFill>
                      <a:srgbClr val="00B050"/>
                    </a:solidFill>
                    <a:latin typeface="Times New Roman" panose="02020603050405020304" pitchFamily="18" charset="0"/>
                    <a:ea typeface="標楷體" panose="03000509000000000000" pitchFamily="65" charset="-120"/>
                  </a:rPr>
                  <a:t>＝</a:t>
                </a:r>
                <a:r>
                  <a:rPr lang="en-US" altLang="zh-TW" sz="2000" kern="100" dirty="0">
                    <a:solidFill>
                      <a:srgbClr val="00B050"/>
                    </a:solidFill>
                    <a:latin typeface="Times New Roman" panose="02020603050405020304" pitchFamily="18" charset="0"/>
                    <a:ea typeface="標楷體" panose="03000509000000000000" pitchFamily="65" charset="-120"/>
                  </a:rPr>
                  <a:t>q</a:t>
                </a:r>
                <a:r>
                  <a:rPr lang="zh-TW" altLang="zh-TW" sz="2000" kern="100" dirty="0">
                    <a:solidFill>
                      <a:srgbClr val="00B050"/>
                    </a:solidFill>
                    <a:latin typeface="Times New Roman" panose="02020603050405020304" pitchFamily="18" charset="0"/>
                    <a:ea typeface="標楷體" panose="03000509000000000000" pitchFamily="65" charset="-120"/>
                  </a:rPr>
                  <a:t>…</a:t>
                </a:r>
                <a:r>
                  <a:rPr lang="en-US" altLang="zh-TW" sz="2000" kern="100" dirty="0">
                    <a:solidFill>
                      <a:srgbClr val="00B050"/>
                    </a:solidFill>
                    <a:latin typeface="Times New Roman" panose="02020603050405020304" pitchFamily="18" charset="0"/>
                    <a:ea typeface="標楷體" panose="03000509000000000000" pitchFamily="65" charset="-120"/>
                  </a:rPr>
                  <a:t>r</a:t>
                </a:r>
                <a:r>
                  <a:rPr lang="zh-TW" altLang="zh-TW" sz="2000" kern="100" dirty="0">
                    <a:solidFill>
                      <a:srgbClr val="00B050"/>
                    </a:solidFill>
                    <a:latin typeface="Times New Roman" panose="02020603050405020304" pitchFamily="18" charset="0"/>
                    <a:ea typeface="標楷體" panose="03000509000000000000" pitchFamily="65" charset="-120"/>
                  </a:rPr>
                  <a:t>」和「</a:t>
                </a:r>
                <a:r>
                  <a:rPr lang="en-US" altLang="zh-TW" sz="2000" kern="100" dirty="0">
                    <a:solidFill>
                      <a:srgbClr val="00B050"/>
                    </a:solidFill>
                    <a:latin typeface="Times New Roman" panose="02020603050405020304" pitchFamily="18" charset="0"/>
                    <a:ea typeface="標楷體" panose="03000509000000000000" pitchFamily="65" charset="-120"/>
                  </a:rPr>
                  <a:t>a</a:t>
                </a:r>
                <a:r>
                  <a:rPr lang="zh-TW" altLang="zh-TW" sz="2000" kern="100" dirty="0">
                    <a:solidFill>
                      <a:srgbClr val="00B050"/>
                    </a:solidFill>
                    <a:latin typeface="Times New Roman" panose="02020603050405020304" pitchFamily="18" charset="0"/>
                    <a:ea typeface="標楷體" panose="03000509000000000000" pitchFamily="65" charset="-120"/>
                  </a:rPr>
                  <a:t>÷</a:t>
                </a:r>
                <a:r>
                  <a:rPr lang="en-US" altLang="zh-TW" sz="2000" kern="100" dirty="0">
                    <a:solidFill>
                      <a:srgbClr val="00B050"/>
                    </a:solidFill>
                    <a:latin typeface="Times New Roman" panose="02020603050405020304" pitchFamily="18" charset="0"/>
                    <a:ea typeface="標楷體" panose="03000509000000000000" pitchFamily="65" charset="-120"/>
                  </a:rPr>
                  <a:t>b</a:t>
                </a:r>
                <a:r>
                  <a:rPr lang="zh-TW" altLang="zh-TW" sz="2000" kern="100" dirty="0">
                    <a:solidFill>
                      <a:srgbClr val="00B050"/>
                    </a:solidFill>
                    <a:latin typeface="Times New Roman" panose="02020603050405020304" pitchFamily="18" charset="0"/>
                    <a:ea typeface="標楷體" panose="03000509000000000000" pitchFamily="65" charset="-120"/>
                  </a:rPr>
                  <a:t>＝</a:t>
                </a:r>
                <a:r>
                  <a:rPr lang="en-US" altLang="zh-TW" sz="2000" kern="100" dirty="0">
                    <a:solidFill>
                      <a:srgbClr val="00B050"/>
                    </a:solidFill>
                    <a:latin typeface="Times New Roman" panose="02020603050405020304" pitchFamily="18" charset="0"/>
                    <a:ea typeface="標楷體" panose="03000509000000000000" pitchFamily="65" charset="-120"/>
                  </a:rPr>
                  <a:t>      </a:t>
                </a:r>
                <a:r>
                  <a:rPr lang="zh-TW" altLang="zh-TW" sz="2000" kern="100" dirty="0">
                    <a:solidFill>
                      <a:srgbClr val="00B050"/>
                    </a:solidFill>
                    <a:latin typeface="Times New Roman" panose="02020603050405020304" pitchFamily="18" charset="0"/>
                    <a:ea typeface="標楷體" panose="03000509000000000000" pitchFamily="65" charset="-120"/>
                  </a:rPr>
                  <a:t>」</a:t>
                </a:r>
                <a:endParaRPr lang="zh-TW" altLang="zh-TW" sz="1200" kern="100" dirty="0">
                  <a:latin typeface="Times New Roman" panose="02020603050405020304" pitchFamily="18" charset="0"/>
                </a:endParaRPr>
              </a:p>
              <a:p>
                <a:pPr marL="152400" indent="127000">
                  <a:spcAft>
                    <a:spcPts val="0"/>
                  </a:spcAft>
                </a:pPr>
                <a:r>
                  <a:rPr lang="zh-TW" altLang="zh-TW" sz="2000" kern="100" dirty="0">
                    <a:solidFill>
                      <a:srgbClr val="00B050"/>
                    </a:solidFill>
                    <a:latin typeface="Times New Roman" panose="02020603050405020304" pitchFamily="18" charset="0"/>
                    <a:ea typeface="標楷體" panose="03000509000000000000" pitchFamily="65" charset="-120"/>
                  </a:rPr>
                  <a:t>兩種記錄格式。</a:t>
                </a:r>
                <a:endParaRPr lang="zh-TW" altLang="zh-TW" sz="1200" kern="100" dirty="0">
                  <a:latin typeface="Times New Roman" panose="02020603050405020304" pitchFamily="18" charset="0"/>
                </a:endParaRPr>
              </a:p>
            </p:txBody>
          </p:sp>
        </p:grpSp>
        <p:pic>
          <p:nvPicPr>
            <p:cNvPr id="10" name="圖片 9">
              <a:extLst>
                <a:ext uri="{FF2B5EF4-FFF2-40B4-BE49-F238E27FC236}">
                  <a16:creationId xmlns:a16="http://schemas.microsoft.com/office/drawing/2014/main" id="{7BF387D7-1070-452C-B515-BE565B26F065}"/>
                </a:ext>
              </a:extLst>
            </p:cNvPr>
            <p:cNvPicPr>
              <a:picLocks noChangeAspect="1"/>
            </p:cNvPicPr>
            <p:nvPr/>
          </p:nvPicPr>
          <p:blipFill>
            <a:blip r:embed="rId4"/>
            <a:stretch>
              <a:fillRect/>
            </a:stretch>
          </p:blipFill>
          <p:spPr>
            <a:xfrm>
              <a:off x="4684652" y="4479421"/>
              <a:ext cx="4592012" cy="598209"/>
            </a:xfrm>
            <a:prstGeom prst="rect">
              <a:avLst/>
            </a:prstGeom>
          </p:spPr>
        </p:pic>
      </p:grpSp>
    </p:spTree>
    <p:extLst>
      <p:ext uri="{BB962C8B-B14F-4D97-AF65-F5344CB8AC3E}">
        <p14:creationId xmlns:p14="http://schemas.microsoft.com/office/powerpoint/2010/main" val="289643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down)">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par>
                                <p:cTn id="26" presetID="22" presetClass="entr" presetSubtype="4" fill="hold"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down)">
                                      <p:cBhvr>
                                        <p:cTn id="28" dur="500"/>
                                        <p:tgtEl>
                                          <p:spTgt spid="3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026"/>
                                        </p:tgtEl>
                                        <p:attrNameLst>
                                          <p:attrName>style.visibility</p:attrName>
                                        </p:attrNameLst>
                                      </p:cBhvr>
                                      <p:to>
                                        <p:strVal val="visible"/>
                                      </p:to>
                                    </p:set>
                                    <p:animEffect transition="in" filter="fade">
                                      <p:cBhvr>
                                        <p:cTn id="33" dur="500"/>
                                        <p:tgtEl>
                                          <p:spTgt spid="1026"/>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down)">
                                      <p:cBhvr>
                                        <p:cTn id="38" dur="5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xit" presetSubtype="4" fill="hold" grpId="1" nodeType="clickEffect">
                                  <p:stCondLst>
                                    <p:cond delay="0"/>
                                  </p:stCondLst>
                                  <p:childTnLst>
                                    <p:animEffect transition="out" filter="wipe(down)">
                                      <p:cBhvr>
                                        <p:cTn id="42" dur="500"/>
                                        <p:tgtEl>
                                          <p:spTgt spid="21"/>
                                        </p:tgtEl>
                                      </p:cBhvr>
                                    </p:animEffect>
                                    <p:set>
                                      <p:cBhvr>
                                        <p:cTn id="43" dur="1" fill="hold">
                                          <p:stCondLst>
                                            <p:cond delay="499"/>
                                          </p:stCondLst>
                                        </p:cTn>
                                        <p:tgtEl>
                                          <p:spTgt spid="21"/>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down)">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down)">
                                      <p:cBhvr>
                                        <p:cTn id="53" dur="500"/>
                                        <p:tgtEl>
                                          <p:spTgt spid="1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nodeType="click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wipe(down)">
                                      <p:cBhvr>
                                        <p:cTn id="6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animBg="1"/>
      <p:bldP spid="15" grpId="0" animBg="1"/>
      <p:bldP spid="13" grpId="0" animBg="1"/>
      <p:bldP spid="19" grpId="0" animBg="1"/>
      <p:bldP spid="21" grpId="0" animBg="1"/>
      <p:bldP spid="21" grpId="1"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145">
            <a:extLst>
              <a:ext uri="{FF2B5EF4-FFF2-40B4-BE49-F238E27FC236}">
                <a16:creationId xmlns:a16="http://schemas.microsoft.com/office/drawing/2014/main" id="{FA4B5AC7-50C9-46C6-9E73-4640297BEBAB}"/>
              </a:ext>
            </a:extLst>
          </p:cNvPr>
          <p:cNvSpPr>
            <a:spLocks/>
          </p:cNvSpPr>
          <p:nvPr/>
        </p:nvSpPr>
        <p:spPr bwMode="auto">
          <a:xfrm rot="935833">
            <a:off x="6331500" y="115838"/>
            <a:ext cx="2715994" cy="1083581"/>
          </a:xfrm>
          <a:custGeom>
            <a:avLst/>
            <a:gdLst>
              <a:gd name="T0" fmla="*/ 466 w 483"/>
              <a:gd name="T1" fmla="*/ 104 h 300"/>
              <a:gd name="T2" fmla="*/ 417 w 483"/>
              <a:gd name="T3" fmla="*/ 121 h 300"/>
              <a:gd name="T4" fmla="*/ 407 w 483"/>
              <a:gd name="T5" fmla="*/ 119 h 300"/>
              <a:gd name="T6" fmla="*/ 303 w 483"/>
              <a:gd name="T7" fmla="*/ 150 h 300"/>
              <a:gd name="T8" fmla="*/ 214 w 483"/>
              <a:gd name="T9" fmla="*/ 187 h 300"/>
              <a:gd name="T10" fmla="*/ 120 w 483"/>
              <a:gd name="T11" fmla="*/ 240 h 300"/>
              <a:gd name="T12" fmla="*/ 290 w 483"/>
              <a:gd name="T13" fmla="*/ 152 h 300"/>
              <a:gd name="T14" fmla="*/ 394 w 483"/>
              <a:gd name="T15" fmla="*/ 118 h 300"/>
              <a:gd name="T16" fmla="*/ 394 w 483"/>
              <a:gd name="T17" fmla="*/ 97 h 300"/>
              <a:gd name="T18" fmla="*/ 424 w 483"/>
              <a:gd name="T19" fmla="*/ 86 h 300"/>
              <a:gd name="T20" fmla="*/ 418 w 483"/>
              <a:gd name="T21" fmla="*/ 66 h 300"/>
              <a:gd name="T22" fmla="*/ 380 w 483"/>
              <a:gd name="T23" fmla="*/ 74 h 300"/>
              <a:gd name="T24" fmla="*/ 386 w 483"/>
              <a:gd name="T25" fmla="*/ 71 h 300"/>
              <a:gd name="T26" fmla="*/ 378 w 483"/>
              <a:gd name="T27" fmla="*/ 53 h 300"/>
              <a:gd name="T28" fmla="*/ 218 w 483"/>
              <a:gd name="T29" fmla="*/ 119 h 300"/>
              <a:gd name="T30" fmla="*/ 183 w 483"/>
              <a:gd name="T31" fmla="*/ 133 h 300"/>
              <a:gd name="T32" fmla="*/ 84 w 483"/>
              <a:gd name="T33" fmla="*/ 185 h 300"/>
              <a:gd name="T34" fmla="*/ 193 w 483"/>
              <a:gd name="T35" fmla="*/ 117 h 300"/>
              <a:gd name="T36" fmla="*/ 434 w 483"/>
              <a:gd name="T37" fmla="*/ 20 h 300"/>
              <a:gd name="T38" fmla="*/ 427 w 483"/>
              <a:gd name="T39" fmla="*/ 3 h 300"/>
              <a:gd name="T40" fmla="*/ 142 w 483"/>
              <a:gd name="T41" fmla="*/ 124 h 300"/>
              <a:gd name="T42" fmla="*/ 23 w 483"/>
              <a:gd name="T43" fmla="*/ 195 h 300"/>
              <a:gd name="T44" fmla="*/ 29 w 483"/>
              <a:gd name="T45" fmla="*/ 202 h 300"/>
              <a:gd name="T46" fmla="*/ 43 w 483"/>
              <a:gd name="T47" fmla="*/ 193 h 300"/>
              <a:gd name="T48" fmla="*/ 9 w 483"/>
              <a:gd name="T49" fmla="*/ 223 h 300"/>
              <a:gd name="T50" fmla="*/ 21 w 483"/>
              <a:gd name="T51" fmla="*/ 239 h 300"/>
              <a:gd name="T52" fmla="*/ 22 w 483"/>
              <a:gd name="T53" fmla="*/ 238 h 300"/>
              <a:gd name="T54" fmla="*/ 16 w 483"/>
              <a:gd name="T55" fmla="*/ 244 h 300"/>
              <a:gd name="T56" fmla="*/ 29 w 483"/>
              <a:gd name="T57" fmla="*/ 260 h 300"/>
              <a:gd name="T58" fmla="*/ 32 w 483"/>
              <a:gd name="T59" fmla="*/ 259 h 300"/>
              <a:gd name="T60" fmla="*/ 45 w 483"/>
              <a:gd name="T61" fmla="*/ 267 h 300"/>
              <a:gd name="T62" fmla="*/ 51 w 483"/>
              <a:gd name="T63" fmla="*/ 265 h 300"/>
              <a:gd name="T64" fmla="*/ 35 w 483"/>
              <a:gd name="T65" fmla="*/ 279 h 300"/>
              <a:gd name="T66" fmla="*/ 45 w 483"/>
              <a:gd name="T67" fmla="*/ 297 h 300"/>
              <a:gd name="T68" fmla="*/ 124 w 483"/>
              <a:gd name="T69" fmla="*/ 262 h 300"/>
              <a:gd name="T70" fmla="*/ 128 w 483"/>
              <a:gd name="T71" fmla="*/ 262 h 300"/>
              <a:gd name="T72" fmla="*/ 472 w 483"/>
              <a:gd name="T73" fmla="*/ 122 h 300"/>
              <a:gd name="T74" fmla="*/ 466 w 483"/>
              <a:gd name="T75" fmla="*/ 10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3" h="300">
                <a:moveTo>
                  <a:pt x="466" y="104"/>
                </a:moveTo>
                <a:cubicBezTo>
                  <a:pt x="450" y="109"/>
                  <a:pt x="433" y="115"/>
                  <a:pt x="417" y="121"/>
                </a:cubicBezTo>
                <a:cubicBezTo>
                  <a:pt x="414" y="119"/>
                  <a:pt x="411" y="118"/>
                  <a:pt x="407" y="119"/>
                </a:cubicBezTo>
                <a:cubicBezTo>
                  <a:pt x="371" y="125"/>
                  <a:pt x="337" y="137"/>
                  <a:pt x="303" y="150"/>
                </a:cubicBezTo>
                <a:cubicBezTo>
                  <a:pt x="272" y="161"/>
                  <a:pt x="242" y="173"/>
                  <a:pt x="214" y="187"/>
                </a:cubicBezTo>
                <a:cubicBezTo>
                  <a:pt x="182" y="203"/>
                  <a:pt x="151" y="223"/>
                  <a:pt x="120" y="240"/>
                </a:cubicBezTo>
                <a:cubicBezTo>
                  <a:pt x="173" y="205"/>
                  <a:pt x="231" y="175"/>
                  <a:pt x="290" y="152"/>
                </a:cubicBezTo>
                <a:cubicBezTo>
                  <a:pt x="325" y="140"/>
                  <a:pt x="360" y="129"/>
                  <a:pt x="394" y="118"/>
                </a:cubicBezTo>
                <a:cubicBezTo>
                  <a:pt x="406" y="115"/>
                  <a:pt x="403" y="100"/>
                  <a:pt x="394" y="97"/>
                </a:cubicBezTo>
                <a:cubicBezTo>
                  <a:pt x="404" y="94"/>
                  <a:pt x="414" y="90"/>
                  <a:pt x="424" y="86"/>
                </a:cubicBezTo>
                <a:cubicBezTo>
                  <a:pt x="436" y="81"/>
                  <a:pt x="432" y="64"/>
                  <a:pt x="418" y="66"/>
                </a:cubicBezTo>
                <a:cubicBezTo>
                  <a:pt x="405" y="68"/>
                  <a:pt x="392" y="70"/>
                  <a:pt x="380" y="74"/>
                </a:cubicBezTo>
                <a:cubicBezTo>
                  <a:pt x="382" y="73"/>
                  <a:pt x="384" y="72"/>
                  <a:pt x="386" y="71"/>
                </a:cubicBezTo>
                <a:cubicBezTo>
                  <a:pt x="397" y="66"/>
                  <a:pt x="389" y="51"/>
                  <a:pt x="378" y="53"/>
                </a:cubicBezTo>
                <a:cubicBezTo>
                  <a:pt x="322" y="64"/>
                  <a:pt x="270" y="92"/>
                  <a:pt x="218" y="119"/>
                </a:cubicBezTo>
                <a:cubicBezTo>
                  <a:pt x="206" y="123"/>
                  <a:pt x="195" y="128"/>
                  <a:pt x="183" y="133"/>
                </a:cubicBezTo>
                <a:cubicBezTo>
                  <a:pt x="149" y="148"/>
                  <a:pt x="116" y="167"/>
                  <a:pt x="84" y="185"/>
                </a:cubicBezTo>
                <a:cubicBezTo>
                  <a:pt x="118" y="159"/>
                  <a:pt x="155" y="137"/>
                  <a:pt x="193" y="117"/>
                </a:cubicBezTo>
                <a:cubicBezTo>
                  <a:pt x="274" y="85"/>
                  <a:pt x="357" y="60"/>
                  <a:pt x="434" y="20"/>
                </a:cubicBezTo>
                <a:cubicBezTo>
                  <a:pt x="443" y="15"/>
                  <a:pt x="436" y="0"/>
                  <a:pt x="427" y="3"/>
                </a:cubicBezTo>
                <a:cubicBezTo>
                  <a:pt x="330" y="35"/>
                  <a:pt x="231" y="71"/>
                  <a:pt x="142" y="124"/>
                </a:cubicBezTo>
                <a:cubicBezTo>
                  <a:pt x="100" y="143"/>
                  <a:pt x="60" y="166"/>
                  <a:pt x="23" y="195"/>
                </a:cubicBezTo>
                <a:cubicBezTo>
                  <a:pt x="19" y="198"/>
                  <a:pt x="24" y="205"/>
                  <a:pt x="29" y="202"/>
                </a:cubicBezTo>
                <a:cubicBezTo>
                  <a:pt x="33" y="199"/>
                  <a:pt x="38" y="196"/>
                  <a:pt x="43" y="193"/>
                </a:cubicBezTo>
                <a:cubicBezTo>
                  <a:pt x="31" y="202"/>
                  <a:pt x="20" y="213"/>
                  <a:pt x="9" y="223"/>
                </a:cubicBezTo>
                <a:cubicBezTo>
                  <a:pt x="0" y="232"/>
                  <a:pt x="11" y="243"/>
                  <a:pt x="21" y="239"/>
                </a:cubicBezTo>
                <a:cubicBezTo>
                  <a:pt x="21" y="239"/>
                  <a:pt x="21" y="238"/>
                  <a:pt x="22" y="238"/>
                </a:cubicBezTo>
                <a:cubicBezTo>
                  <a:pt x="20" y="240"/>
                  <a:pt x="18" y="242"/>
                  <a:pt x="16" y="244"/>
                </a:cubicBezTo>
                <a:cubicBezTo>
                  <a:pt x="9" y="254"/>
                  <a:pt x="18" y="265"/>
                  <a:pt x="29" y="260"/>
                </a:cubicBezTo>
                <a:cubicBezTo>
                  <a:pt x="30" y="260"/>
                  <a:pt x="31" y="259"/>
                  <a:pt x="32" y="259"/>
                </a:cubicBezTo>
                <a:cubicBezTo>
                  <a:pt x="33" y="264"/>
                  <a:pt x="38" y="269"/>
                  <a:pt x="45" y="267"/>
                </a:cubicBezTo>
                <a:cubicBezTo>
                  <a:pt x="47" y="267"/>
                  <a:pt x="49" y="266"/>
                  <a:pt x="51" y="265"/>
                </a:cubicBezTo>
                <a:cubicBezTo>
                  <a:pt x="45" y="270"/>
                  <a:pt x="40" y="274"/>
                  <a:pt x="35" y="279"/>
                </a:cubicBezTo>
                <a:cubicBezTo>
                  <a:pt x="27" y="286"/>
                  <a:pt x="35" y="300"/>
                  <a:pt x="45" y="297"/>
                </a:cubicBezTo>
                <a:cubicBezTo>
                  <a:pt x="73" y="288"/>
                  <a:pt x="99" y="276"/>
                  <a:pt x="124" y="262"/>
                </a:cubicBezTo>
                <a:cubicBezTo>
                  <a:pt x="126" y="263"/>
                  <a:pt x="127" y="263"/>
                  <a:pt x="128" y="262"/>
                </a:cubicBezTo>
                <a:cubicBezTo>
                  <a:pt x="248" y="231"/>
                  <a:pt x="355" y="163"/>
                  <a:pt x="472" y="122"/>
                </a:cubicBezTo>
                <a:cubicBezTo>
                  <a:pt x="483" y="118"/>
                  <a:pt x="478" y="100"/>
                  <a:pt x="466"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標題 1">
            <a:extLst>
              <a:ext uri="{FF2B5EF4-FFF2-40B4-BE49-F238E27FC236}">
                <a16:creationId xmlns:a16="http://schemas.microsoft.com/office/drawing/2014/main" id="{C43B3E4F-5A9D-4FE9-A019-3AF03F3B0ACD}"/>
              </a:ext>
            </a:extLst>
          </p:cNvPr>
          <p:cNvSpPr txBox="1">
            <a:spLocks/>
          </p:cNvSpPr>
          <p:nvPr/>
        </p:nvSpPr>
        <p:spPr>
          <a:xfrm>
            <a:off x="2142579" y="316537"/>
            <a:ext cx="7886700" cy="875841"/>
          </a:xfrm>
          <a:prstGeom prst="rect">
            <a:avLst/>
          </a:prstGeom>
          <a:no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TW" altLang="en-US" b="1" dirty="0">
                <a:solidFill>
                  <a:srgbClr val="C00000"/>
                </a:solidFill>
                <a:latin typeface="微軟正黑體" panose="020B0604030504040204" pitchFamily="34" charset="-120"/>
                <a:ea typeface="微軟正黑體" panose="020B0604030504040204" pitchFamily="34" charset="-120"/>
              </a:rPr>
              <a:t>選答分析</a:t>
            </a:r>
            <a:r>
              <a:rPr lang="en-US" altLang="zh-TW" b="1" dirty="0">
                <a:solidFill>
                  <a:srgbClr val="C00000"/>
                </a:solidFill>
                <a:latin typeface="微軟正黑體" panose="020B0604030504040204" pitchFamily="34" charset="-120"/>
                <a:ea typeface="微軟正黑體" panose="020B0604030504040204" pitchFamily="34" charset="-120"/>
              </a:rPr>
              <a:t>--</a:t>
            </a:r>
            <a:r>
              <a:rPr lang="zh-TW" altLang="en-US" b="1" dirty="0">
                <a:solidFill>
                  <a:srgbClr val="C00000"/>
                </a:solidFill>
                <a:latin typeface="微軟正黑體" panose="020B0604030504040204" pitchFamily="34" charset="-120"/>
                <a:ea typeface="微軟正黑體" panose="020B0604030504040204" pitchFamily="34" charset="-120"/>
              </a:rPr>
              <a:t>學生可能的思考邏輯</a:t>
            </a:r>
          </a:p>
        </p:txBody>
      </p:sp>
      <p:graphicFrame>
        <p:nvGraphicFramePr>
          <p:cNvPr id="5" name="表格 4"/>
          <p:cNvGraphicFramePr>
            <a:graphicFrameLocks noGrp="1"/>
          </p:cNvGraphicFramePr>
          <p:nvPr>
            <p:extLst>
              <p:ext uri="{D42A27DB-BD31-4B8C-83A1-F6EECF244321}">
                <p14:modId xmlns:p14="http://schemas.microsoft.com/office/powerpoint/2010/main" val="2667973492"/>
              </p:ext>
            </p:extLst>
          </p:nvPr>
        </p:nvGraphicFramePr>
        <p:xfrm>
          <a:off x="886851" y="1095083"/>
          <a:ext cx="10667635" cy="5082637"/>
        </p:xfrm>
        <a:graphic>
          <a:graphicData uri="http://schemas.openxmlformats.org/drawingml/2006/table">
            <a:tbl>
              <a:tblPr firstRow="1" bandRow="1">
                <a:tableStyleId>{5C22544A-7EE6-4342-B048-85BDC9FD1C3A}</a:tableStyleId>
              </a:tblPr>
              <a:tblGrid>
                <a:gridCol w="4119143">
                  <a:extLst>
                    <a:ext uri="{9D8B030D-6E8A-4147-A177-3AD203B41FA5}">
                      <a16:colId xmlns:a16="http://schemas.microsoft.com/office/drawing/2014/main" val="20000"/>
                    </a:ext>
                  </a:extLst>
                </a:gridCol>
                <a:gridCol w="6548492">
                  <a:extLst>
                    <a:ext uri="{9D8B030D-6E8A-4147-A177-3AD203B41FA5}">
                      <a16:colId xmlns:a16="http://schemas.microsoft.com/office/drawing/2014/main" val="20001"/>
                    </a:ext>
                  </a:extLst>
                </a:gridCol>
              </a:tblGrid>
              <a:tr h="1453868">
                <a:tc gridSpan="2">
                  <a:txBody>
                    <a:bodyPr/>
                    <a:lstStyle/>
                    <a:p>
                      <a:pPr marL="402431" indent="-402431" defTabSz="685800">
                        <a:spcAft>
                          <a:spcPts val="270"/>
                        </a:spcAft>
                        <a:defRPr/>
                      </a:pPr>
                      <a:r>
                        <a:rPr lang="en-US" altLang="zh-TW" sz="2400" b="1" kern="100" dirty="0">
                          <a:solidFill>
                            <a:prstClr val="black"/>
                          </a:solidFill>
                          <a:latin typeface="Times New Roman" panose="02020603050405020304" pitchFamily="18" charset="0"/>
                          <a:ea typeface="標楷體" panose="03000509000000000000" pitchFamily="65" charset="-120"/>
                        </a:rPr>
                        <a:t>13.</a:t>
                      </a:r>
                      <a:r>
                        <a:rPr lang="en-US" altLang="zh-TW" sz="2400" dirty="0">
                          <a:solidFill>
                            <a:prstClr val="black"/>
                          </a:solidFill>
                          <a:latin typeface="Times New Roman" panose="02020603050405020304" pitchFamily="18" charset="0"/>
                          <a:ea typeface="標楷體" panose="03000509000000000000" pitchFamily="65" charset="-120"/>
                        </a:rPr>
                        <a:t> 75÷7=(    )</a:t>
                      </a:r>
                      <a:r>
                        <a:rPr lang="zh-TW" altLang="zh-TW" sz="24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，請選出正確答案</a:t>
                      </a:r>
                      <a:r>
                        <a:rPr lang="zh-TW" altLang="zh-TW" sz="2400" kern="100" dirty="0">
                          <a:solidFill>
                            <a:prstClr val="black"/>
                          </a:solidFill>
                          <a:latin typeface="Times New Roman" panose="02020603050405020304" pitchFamily="18" charset="0"/>
                        </a:rPr>
                        <a:t>？</a:t>
                      </a:r>
                      <a:endParaRPr lang="en-US" altLang="zh-TW" sz="2400" kern="100" dirty="0">
                        <a:solidFill>
                          <a:prstClr val="black"/>
                        </a:solidFill>
                        <a:latin typeface="Times New Roman" panose="02020603050405020304" pitchFamily="18" charset="0"/>
                      </a:endParaRPr>
                    </a:p>
                    <a:p>
                      <a:pPr defTabSz="342900">
                        <a:lnSpc>
                          <a:spcPts val="1950"/>
                        </a:lnSpc>
                        <a:defRPr/>
                      </a:pPr>
                      <a:endParaRPr lang="zh-TW" altLang="zh-TW" sz="2400" kern="100" dirty="0">
                        <a:solidFill>
                          <a:prstClr val="black"/>
                        </a:solidFill>
                        <a:cs typeface="Times New Roman" panose="02020603050405020304" pitchFamily="18" charset="0"/>
                      </a:endParaRPr>
                    </a:p>
                  </a:txBody>
                  <a:tcPr/>
                </a:tc>
                <a:tc hMerge="1">
                  <a:txBody>
                    <a:bodyPr/>
                    <a:lstStyle/>
                    <a:p>
                      <a:endParaRPr lang="zh-TW" altLang="en-US" dirty="0"/>
                    </a:p>
                  </a:txBody>
                  <a:tcPr/>
                </a:tc>
                <a:extLst>
                  <a:ext uri="{0D108BD9-81ED-4DB2-BD59-A6C34878D82A}">
                    <a16:rowId xmlns:a16="http://schemas.microsoft.com/office/drawing/2014/main" val="10000"/>
                  </a:ext>
                </a:extLst>
              </a:tr>
              <a:tr h="840011">
                <a:tc>
                  <a:txBody>
                    <a:bodyPr/>
                    <a:lstStyle/>
                    <a:p>
                      <a:pPr marL="266700" marR="0" lvl="0" indent="0" algn="l" defTabSz="685800" rtl="0" eaLnBrk="1" fontAlgn="auto" latinLnBrk="0" hangingPunct="1">
                        <a:lnSpc>
                          <a:spcPct val="100000"/>
                        </a:lnSpc>
                        <a:spcBef>
                          <a:spcPts val="0"/>
                        </a:spcBef>
                        <a:spcAft>
                          <a:spcPts val="0"/>
                        </a:spcAft>
                        <a:buClrTx/>
                        <a:buSzTx/>
                        <a:buFontTx/>
                        <a:buNone/>
                        <a:tabLst/>
                        <a:defRPr/>
                      </a:pPr>
                      <a:r>
                        <a:rPr kumimoji="0" lang="zh-TW"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mn-ea"/>
                          <a:cs typeface="新細明體" panose="02020500000000000000" pitchFamily="18" charset="-120"/>
                        </a:rPr>
                        <a:t>①</a:t>
                      </a:r>
                      <a:r>
                        <a:rPr kumimoji="0" lang="en-US"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 </a:t>
                      </a:r>
                      <a:r>
                        <a:rPr kumimoji="0" lang="en-US" altLang="zh-TW" sz="24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75÷7=17.142…0.006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(0.07)</a:t>
                      </a:r>
                      <a:endParaRPr lang="zh-TW" altLang="en-US" sz="2400" dirty="0">
                        <a:solidFill>
                          <a:srgbClr val="FF0000"/>
                        </a:solidFill>
                        <a:latin typeface="Calibri" panose="020F0502020204030204"/>
                      </a:endParaRPr>
                    </a:p>
                  </a:txBody>
                  <a:tcPr anchor="ctr"/>
                </a:tc>
                <a:tc>
                  <a:txBody>
                    <a:bodyPr/>
                    <a:lstStyle/>
                    <a:p>
                      <a:endParaRPr lang="zh-TW" altLang="zh-TW" sz="2000" kern="1200" dirty="0">
                        <a:solidFill>
                          <a:schemeClr val="dk1"/>
                        </a:solidFill>
                        <a:effectLst/>
                        <a:latin typeface="+mn-ea"/>
                        <a:ea typeface="+mn-ea"/>
                        <a:cs typeface="+mn-cs"/>
                      </a:endParaRPr>
                    </a:p>
                  </a:txBody>
                  <a:tcPr/>
                </a:tc>
                <a:extLst>
                  <a:ext uri="{0D108BD9-81ED-4DB2-BD59-A6C34878D82A}">
                    <a16:rowId xmlns:a16="http://schemas.microsoft.com/office/drawing/2014/main" val="10001"/>
                  </a:ext>
                </a:extLst>
              </a:tr>
              <a:tr h="854340">
                <a:tc>
                  <a:txBody>
                    <a:bodyPr/>
                    <a:lstStyle/>
                    <a:p>
                      <a:pPr marL="266700" marR="0" lvl="0" indent="0" algn="l" defTabSz="685800" rtl="0" eaLnBrk="1" fontAlgn="auto" latinLnBrk="0" hangingPunct="1">
                        <a:lnSpc>
                          <a:spcPct val="100000"/>
                        </a:lnSpc>
                        <a:spcBef>
                          <a:spcPts val="0"/>
                        </a:spcBef>
                        <a:spcAft>
                          <a:spcPts val="0"/>
                        </a:spcAft>
                        <a:buClrTx/>
                        <a:buSzTx/>
                        <a:buFontTx/>
                        <a:buNone/>
                        <a:tabLst/>
                        <a:defRPr/>
                      </a:pPr>
                      <a:r>
                        <a:rPr kumimoji="0" lang="zh-TW"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mn-ea"/>
                          <a:cs typeface="新細明體" panose="02020500000000000000" pitchFamily="18" charset="-120"/>
                        </a:rPr>
                        <a:t>②</a:t>
                      </a:r>
                      <a:r>
                        <a:rPr kumimoji="0" lang="zh-TW"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 </a:t>
                      </a:r>
                      <a:r>
                        <a:rPr kumimoji="0" lang="en-US"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75÷7=10.7142…0.006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(0.49)</a:t>
                      </a:r>
                      <a:endParaRPr lang="zh-TW" altLang="en-US" sz="2400" dirty="0">
                        <a:solidFill>
                          <a:prstClr val="black"/>
                        </a:solidFill>
                        <a:latin typeface="+mn-ea"/>
                        <a:ea typeface="+mn-ea"/>
                      </a:endParaRPr>
                    </a:p>
                  </a:txBody>
                  <a:tcPr anchor="ctr"/>
                </a:tc>
                <a:tc>
                  <a:txBody>
                    <a:bodyPr/>
                    <a:lstStyle/>
                    <a:p>
                      <a:endParaRPr lang="zh-TW" altLang="en-US" sz="2000" dirty="0">
                        <a:latin typeface="+mn-ea"/>
                        <a:ea typeface="+mn-ea"/>
                      </a:endParaRPr>
                    </a:p>
                  </a:txBody>
                  <a:tcPr/>
                </a:tc>
                <a:extLst>
                  <a:ext uri="{0D108BD9-81ED-4DB2-BD59-A6C34878D82A}">
                    <a16:rowId xmlns:a16="http://schemas.microsoft.com/office/drawing/2014/main" val="10002"/>
                  </a:ext>
                </a:extLst>
              </a:tr>
              <a:tr h="827705">
                <a:tc>
                  <a:txBody>
                    <a:bodyPr/>
                    <a:lstStyle/>
                    <a:p>
                      <a:pPr marL="266700" marR="0" lvl="0" indent="0" algn="l" defTabSz="685800" rtl="0" eaLnBrk="1" fontAlgn="auto" latinLnBrk="0" hangingPunct="1">
                        <a:lnSpc>
                          <a:spcPct val="100000"/>
                        </a:lnSpc>
                        <a:spcBef>
                          <a:spcPts val="0"/>
                        </a:spcBef>
                        <a:spcAft>
                          <a:spcPts val="0"/>
                        </a:spcAft>
                        <a:buClrTx/>
                        <a:buSzTx/>
                        <a:buFontTx/>
                        <a:buNone/>
                        <a:tabLst/>
                        <a:defRPr/>
                      </a:pPr>
                      <a:r>
                        <a:rPr kumimoji="0" lang="zh-TW"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mn-ea"/>
                          <a:cs typeface="新細明體" panose="02020500000000000000" pitchFamily="18" charset="-120"/>
                        </a:rPr>
                        <a:t>③</a:t>
                      </a:r>
                      <a:r>
                        <a:rPr kumimoji="0" lang="zh-TW"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 </a:t>
                      </a:r>
                      <a:r>
                        <a:rPr kumimoji="0" lang="en-US" altLang="zh-TW" sz="24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75÷7=10.714…0.002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(0.27)</a:t>
                      </a:r>
                      <a:endParaRPr lang="zh-TW" altLang="en-US" sz="2400" dirty="0">
                        <a:solidFill>
                          <a:srgbClr val="FF0000"/>
                        </a:solidFill>
                        <a:latin typeface="+mn-ea"/>
                        <a:ea typeface="+mn-ea"/>
                      </a:endParaRPr>
                    </a:p>
                  </a:txBody>
                  <a:tcPr anchor="ctr"/>
                </a:tc>
                <a:tc>
                  <a:txBody>
                    <a:bodyPr/>
                    <a:lstStyle/>
                    <a:p>
                      <a:endParaRPr lang="zh-TW" altLang="zh-TW" sz="6000" kern="1200" dirty="0">
                        <a:solidFill>
                          <a:srgbClr val="FF0000"/>
                        </a:solidFill>
                        <a:effectLst/>
                        <a:latin typeface="+mn-ea"/>
                        <a:ea typeface="+mn-ea"/>
                        <a:cs typeface="+mn-cs"/>
                      </a:endParaRPr>
                    </a:p>
                  </a:txBody>
                  <a:tcPr/>
                </a:tc>
                <a:extLst>
                  <a:ext uri="{0D108BD9-81ED-4DB2-BD59-A6C34878D82A}">
                    <a16:rowId xmlns:a16="http://schemas.microsoft.com/office/drawing/2014/main" val="10003"/>
                  </a:ext>
                </a:extLst>
              </a:tr>
              <a:tr h="928578">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mn-ea"/>
                          <a:cs typeface="新細明體" panose="02020500000000000000" pitchFamily="18" charset="-120"/>
                        </a:rPr>
                        <a:t>    </a:t>
                      </a:r>
                      <a:r>
                        <a:rPr kumimoji="0" lang="zh-TW"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mn-ea"/>
                          <a:cs typeface="新細明體" panose="02020500000000000000" pitchFamily="18" charset="-120"/>
                        </a:rPr>
                        <a:t>④</a:t>
                      </a:r>
                      <a:r>
                        <a:rPr kumimoji="0" lang="zh-TW" altLang="zh-TW" sz="24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 </a:t>
                      </a:r>
                      <a:r>
                        <a:rPr kumimoji="0" lang="en-US" altLang="zh-TW" sz="24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75÷7=1.714…0.002</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altLang="zh-TW" sz="24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    </a:t>
                      </a:r>
                      <a:r>
                        <a:rPr lang="en-US" altLang="zh-TW" sz="2400" dirty="0">
                          <a:solidFill>
                            <a:srgbClr val="1302F4"/>
                          </a:solidFill>
                          <a:latin typeface="Times New Roman" panose="02020603050405020304" pitchFamily="18" charset="0"/>
                          <a:ea typeface="標楷體" panose="03000509000000000000" pitchFamily="65" charset="-120"/>
                          <a:cs typeface="Times New Roman" panose="02020603050405020304" pitchFamily="18" charset="0"/>
                        </a:rPr>
                        <a:t>(0.17)</a:t>
                      </a:r>
                      <a:endParaRPr lang="zh-TW" altLang="en-US" sz="2400" dirty="0">
                        <a:solidFill>
                          <a:schemeClr val="tx1"/>
                        </a:solidFill>
                        <a:latin typeface="+mn-ea"/>
                        <a:ea typeface="+mn-ea"/>
                      </a:endParaRPr>
                    </a:p>
                  </a:txBody>
                  <a:tcPr anchor="ctr"/>
                </a:tc>
                <a:tc>
                  <a:txBody>
                    <a:bodyPr/>
                    <a:lstStyle/>
                    <a:p>
                      <a:endParaRPr lang="zh-TW" altLang="en-US" sz="2400" dirty="0">
                        <a:solidFill>
                          <a:srgbClr val="FF0000"/>
                        </a:solidFill>
                        <a:latin typeface="+mn-ea"/>
                        <a:ea typeface="+mn-ea"/>
                      </a:endParaRPr>
                    </a:p>
                  </a:txBody>
                  <a:tcPr anchor="ctr"/>
                </a:tc>
                <a:extLst>
                  <a:ext uri="{0D108BD9-81ED-4DB2-BD59-A6C34878D82A}">
                    <a16:rowId xmlns:a16="http://schemas.microsoft.com/office/drawing/2014/main" val="10004"/>
                  </a:ext>
                </a:extLst>
              </a:tr>
            </a:tbl>
          </a:graphicData>
        </a:graphic>
      </p:graphicFrame>
      <p:sp>
        <p:nvSpPr>
          <p:cNvPr id="12" name="圓角矩形 11"/>
          <p:cNvSpPr/>
          <p:nvPr/>
        </p:nvSpPr>
        <p:spPr>
          <a:xfrm>
            <a:off x="886851" y="4252176"/>
            <a:ext cx="4107165" cy="1038281"/>
          </a:xfrm>
          <a:prstGeom prst="roundRect">
            <a:avLst>
              <a:gd name="adj" fmla="val 6927"/>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7" name="文字方塊 6">
            <a:extLst>
              <a:ext uri="{FF2B5EF4-FFF2-40B4-BE49-F238E27FC236}">
                <a16:creationId xmlns:a16="http://schemas.microsoft.com/office/drawing/2014/main" id="{F7CF11B6-603E-4344-9BD1-463A0EC0170A}"/>
              </a:ext>
            </a:extLst>
          </p:cNvPr>
          <p:cNvSpPr txBox="1"/>
          <p:nvPr/>
        </p:nvSpPr>
        <p:spPr>
          <a:xfrm>
            <a:off x="5181474" y="2413337"/>
            <a:ext cx="1054360" cy="1015663"/>
          </a:xfrm>
          <a:prstGeom prst="rect">
            <a:avLst/>
          </a:prstGeom>
          <a:noFill/>
        </p:spPr>
        <p:txBody>
          <a:bodyPr wrap="square" rtlCol="0">
            <a:spAutoFit/>
          </a:bodyPr>
          <a:lstStyle/>
          <a:p>
            <a:r>
              <a:rPr lang="zh-TW" altLang="en-US" sz="6000" dirty="0">
                <a:solidFill>
                  <a:srgbClr val="FF0000"/>
                </a:solidFill>
                <a:latin typeface="+mn-ea"/>
                <a:sym typeface="Wingdings 2" panose="05020102010507070707" pitchFamily="18" charset="2"/>
              </a:rPr>
              <a:t></a:t>
            </a:r>
            <a:endParaRPr lang="zh-TW" altLang="zh-TW" sz="6000" dirty="0">
              <a:solidFill>
                <a:srgbClr val="FF0000"/>
              </a:solidFill>
              <a:latin typeface="+mn-ea"/>
            </a:endParaRPr>
          </a:p>
        </p:txBody>
      </p:sp>
      <p:sp>
        <p:nvSpPr>
          <p:cNvPr id="11" name="文字方塊 10">
            <a:extLst>
              <a:ext uri="{FF2B5EF4-FFF2-40B4-BE49-F238E27FC236}">
                <a16:creationId xmlns:a16="http://schemas.microsoft.com/office/drawing/2014/main" id="{1022F45C-C984-4890-BDD1-41AD553D0615}"/>
              </a:ext>
            </a:extLst>
          </p:cNvPr>
          <p:cNvSpPr txBox="1"/>
          <p:nvPr/>
        </p:nvSpPr>
        <p:spPr>
          <a:xfrm>
            <a:off x="5166308" y="5255085"/>
            <a:ext cx="1054360" cy="1015663"/>
          </a:xfrm>
          <a:prstGeom prst="rect">
            <a:avLst/>
          </a:prstGeom>
          <a:noFill/>
        </p:spPr>
        <p:txBody>
          <a:bodyPr wrap="square" rtlCol="0">
            <a:spAutoFit/>
          </a:bodyPr>
          <a:lstStyle/>
          <a:p>
            <a:r>
              <a:rPr lang="zh-TW" altLang="en-US" sz="6000" dirty="0">
                <a:solidFill>
                  <a:srgbClr val="FF0000"/>
                </a:solidFill>
                <a:latin typeface="+mn-ea"/>
                <a:sym typeface="Wingdings 2" panose="05020102010507070707" pitchFamily="18" charset="2"/>
              </a:rPr>
              <a:t></a:t>
            </a:r>
            <a:endParaRPr lang="zh-TW" altLang="zh-TW" sz="6000" dirty="0">
              <a:solidFill>
                <a:srgbClr val="FF0000"/>
              </a:solidFill>
              <a:latin typeface="+mn-ea"/>
            </a:endParaRPr>
          </a:p>
        </p:txBody>
      </p:sp>
    </p:spTree>
    <p:extLst>
      <p:ext uri="{BB962C8B-B14F-4D97-AF65-F5344CB8AC3E}">
        <p14:creationId xmlns:p14="http://schemas.microsoft.com/office/powerpoint/2010/main" val="426113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animBg="1"/>
      <p:bldP spid="7" grpId="0"/>
      <p:bldP spid="11"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A8C07A93-894D-4ADF-8216-E8EA905376AB}"/>
              </a:ext>
            </a:extLst>
          </p:cNvPr>
          <p:cNvGraphicFramePr>
            <a:graphicFrameLocks noGrp="1"/>
          </p:cNvGraphicFramePr>
          <p:nvPr>
            <p:extLst>
              <p:ext uri="{D42A27DB-BD31-4B8C-83A1-F6EECF244321}">
                <p14:modId xmlns:p14="http://schemas.microsoft.com/office/powerpoint/2010/main" val="3824229815"/>
              </p:ext>
            </p:extLst>
          </p:nvPr>
        </p:nvGraphicFramePr>
        <p:xfrm>
          <a:off x="1013962" y="649296"/>
          <a:ext cx="8682278" cy="1151512"/>
        </p:xfrm>
        <a:graphic>
          <a:graphicData uri="http://schemas.openxmlformats.org/drawingml/2006/table">
            <a:tbl>
              <a:tblPr firstRow="1" firstCol="1" bandRow="1">
                <a:tableStyleId>{5C22544A-7EE6-4342-B048-85BDC9FD1C3A}</a:tableStyleId>
              </a:tblPr>
              <a:tblGrid>
                <a:gridCol w="1435764">
                  <a:extLst>
                    <a:ext uri="{9D8B030D-6E8A-4147-A177-3AD203B41FA5}">
                      <a16:colId xmlns:a16="http://schemas.microsoft.com/office/drawing/2014/main" val="20000"/>
                    </a:ext>
                  </a:extLst>
                </a:gridCol>
                <a:gridCol w="2481680">
                  <a:extLst>
                    <a:ext uri="{9D8B030D-6E8A-4147-A177-3AD203B41FA5}">
                      <a16:colId xmlns:a16="http://schemas.microsoft.com/office/drawing/2014/main" val="20001"/>
                    </a:ext>
                  </a:extLst>
                </a:gridCol>
                <a:gridCol w="2523070">
                  <a:extLst>
                    <a:ext uri="{9D8B030D-6E8A-4147-A177-3AD203B41FA5}">
                      <a16:colId xmlns:a16="http://schemas.microsoft.com/office/drawing/2014/main" val="20002"/>
                    </a:ext>
                  </a:extLst>
                </a:gridCol>
                <a:gridCol w="2241764">
                  <a:extLst>
                    <a:ext uri="{9D8B030D-6E8A-4147-A177-3AD203B41FA5}">
                      <a16:colId xmlns:a16="http://schemas.microsoft.com/office/drawing/2014/main" val="20003"/>
                    </a:ext>
                  </a:extLst>
                </a:gridCol>
              </a:tblGrid>
              <a:tr h="659203">
                <a:tc>
                  <a:txBody>
                    <a:bodyPr/>
                    <a:lstStyle/>
                    <a:p>
                      <a:pPr algn="ctr">
                        <a:spcAft>
                          <a:spcPts val="0"/>
                        </a:spcAft>
                      </a:pPr>
                      <a:r>
                        <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評量指標</a:t>
                      </a:r>
                    </a:p>
                  </a:txBody>
                  <a:tcPr marL="51435" marR="51435" marT="0" marB="0" anchor="ctr"/>
                </a:tc>
                <a:tc gridSpan="3">
                  <a:txBody>
                    <a:bodyPr/>
                    <a:lstStyle/>
                    <a:p>
                      <a:pPr marL="893763" indent="-893763">
                        <a:spcAft>
                          <a:spcPts val="0"/>
                        </a:spcAft>
                      </a:pPr>
                      <a:r>
                        <a:rPr lang="en-US" altLang="zh-TW" sz="1800" b="1" kern="100" dirty="0">
                          <a:solidFill>
                            <a:schemeClr val="tx1"/>
                          </a:solidFill>
                          <a:effectLst/>
                          <a:latin typeface="Times New Roman" panose="02020603050405020304" pitchFamily="18" charset="0"/>
                          <a:ea typeface="+mn-ea"/>
                          <a:cs typeface="Times New Roman" panose="02020603050405020304" pitchFamily="18" charset="0"/>
                        </a:rPr>
                        <a:t>5-a-01 </a:t>
                      </a:r>
                      <a:r>
                        <a:rPr lang="zh-TW" altLang="en-US" sz="18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能在具體情境中，理解乘法對加法的分配律，並運用於簡化計算</a:t>
                      </a:r>
                      <a:r>
                        <a:rPr lang="zh-TW" altLang="en-US" sz="1800" b="1" kern="100" dirty="0">
                          <a:solidFill>
                            <a:schemeClr val="tx1"/>
                          </a:solidFill>
                          <a:effectLst/>
                          <a:latin typeface="Times New Roman" panose="02020603050405020304" pitchFamily="18" charset="0"/>
                          <a:ea typeface="+mn-ea"/>
                          <a:cs typeface="Times New Roman" panose="02020603050405020304" pitchFamily="18" charset="0"/>
                        </a:rPr>
                        <a:t> </a:t>
                      </a:r>
                      <a:r>
                        <a:rPr lang="en-US" altLang="zh-TW" sz="1800" b="1" kern="100" dirty="0">
                          <a:solidFill>
                            <a:schemeClr val="tx1"/>
                          </a:solidFill>
                          <a:effectLst/>
                          <a:latin typeface="Times New Roman" panose="02020603050405020304" pitchFamily="18" charset="0"/>
                          <a:ea typeface="+mn-ea"/>
                          <a:cs typeface="Times New Roman" panose="02020603050405020304" pitchFamily="18" charset="0"/>
                        </a:rPr>
                        <a:t>(N-3-02, A-3-01)</a:t>
                      </a:r>
                      <a:r>
                        <a:rPr lang="zh-TW" altLang="en-US" sz="1800" b="1" kern="100" dirty="0">
                          <a:solidFill>
                            <a:schemeClr val="tx1"/>
                          </a:solidFill>
                          <a:effectLst/>
                          <a:latin typeface="Times New Roman" panose="02020603050405020304" pitchFamily="18" charset="0"/>
                          <a:ea typeface="+mn-ea"/>
                          <a:cs typeface="Times New Roman" panose="02020603050405020304" pitchFamily="18" charset="0"/>
                        </a:rPr>
                        <a:t>。</a:t>
                      </a:r>
                      <a:endParaRPr lang="zh-TW" sz="1800" b="1" kern="100" dirty="0">
                        <a:solidFill>
                          <a:schemeClr val="tx1"/>
                        </a:solidFill>
                        <a:effectLst/>
                        <a:latin typeface="Times New Roman" panose="02020603050405020304" pitchFamily="18" charset="0"/>
                        <a:ea typeface="+mn-ea"/>
                        <a:cs typeface="Times New Roman" panose="02020603050405020304" pitchFamily="18" charset="0"/>
                      </a:endParaRPr>
                    </a:p>
                  </a:txBody>
                  <a:tcPr marL="51435" marR="51435" marT="0" marB="0" anchor="ctr">
                    <a:solidFill>
                      <a:schemeClr val="accent5">
                        <a:lumMod val="20000"/>
                        <a:lumOff val="80000"/>
                      </a:schemeClr>
                    </a:solidFill>
                  </a:tcPr>
                </a:tc>
                <a:tc hMerge="1">
                  <a:txBody>
                    <a:bodyPr/>
                    <a:lstStyle/>
                    <a:p>
                      <a:endParaRPr lang="zh-TW" altLang="en-US"/>
                    </a:p>
                  </a:txBody>
                  <a:tcPr/>
                </a:tc>
                <a:tc hMerge="1">
                  <a:txBody>
                    <a:bodyPr/>
                    <a:lstStyle/>
                    <a:p>
                      <a:endParaRPr lang="zh-TW" altLang="en-US" dirty="0"/>
                    </a:p>
                  </a:txBody>
                  <a:tcPr/>
                </a:tc>
                <a:extLst>
                  <a:ext uri="{0D108BD9-81ED-4DB2-BD59-A6C34878D82A}">
                    <a16:rowId xmlns:a16="http://schemas.microsoft.com/office/drawing/2014/main" val="10000"/>
                  </a:ext>
                </a:extLst>
              </a:tr>
              <a:tr h="492309">
                <a:tc>
                  <a:txBody>
                    <a:bodyPr/>
                    <a:lstStyle/>
                    <a:p>
                      <a:pPr algn="ctr">
                        <a:spcAft>
                          <a:spcPts val="0"/>
                        </a:spcAft>
                      </a:pPr>
                      <a:r>
                        <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知識向度</a:t>
                      </a:r>
                    </a:p>
                  </a:txBody>
                  <a:tcPr marL="51435" marR="51435" marT="0" marB="0" anchor="ctr"/>
                </a:tc>
                <a:tc>
                  <a:txBody>
                    <a:bodyPr/>
                    <a:lstStyle/>
                    <a:p>
                      <a:pPr algn="ctr">
                        <a:spcAft>
                          <a:spcPts val="0"/>
                        </a:spcAft>
                      </a:pPr>
                      <a:r>
                        <a:rPr lang="zh-TW" altLang="en-US" sz="18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代數</a:t>
                      </a:r>
                      <a:endParaRPr lang="zh-TW" sz="18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51435" marR="51435" marT="0" marB="0" anchor="ctr"/>
                </a:tc>
                <a:tc>
                  <a:txBody>
                    <a:bodyPr/>
                    <a:lstStyle/>
                    <a:p>
                      <a:pPr algn="ctr">
                        <a:spcAft>
                          <a:spcPts val="0"/>
                        </a:spcAft>
                      </a:pPr>
                      <a:r>
                        <a:rPr lang="zh-TW" sz="18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認知向度</a:t>
                      </a:r>
                    </a:p>
                  </a:txBody>
                  <a:tcPr marL="51435" marR="51435" marT="0" marB="0" anchor="ctr">
                    <a:solidFill>
                      <a:schemeClr val="accent1"/>
                    </a:solidFill>
                  </a:tcPr>
                </a:tc>
                <a:tc>
                  <a:txBody>
                    <a:bodyPr/>
                    <a:lstStyle/>
                    <a:p>
                      <a:pPr algn="ctr">
                        <a:spcAft>
                          <a:spcPts val="0"/>
                        </a:spcAft>
                      </a:pPr>
                      <a:r>
                        <a:rPr lang="zh-TW" altLang="en-US" sz="1800" b="1" kern="100" dirty="0">
                          <a:effectLst/>
                          <a:latin typeface="微軟正黑體" panose="020B0604030504040204" pitchFamily="34" charset="-120"/>
                          <a:ea typeface="微軟正黑體" panose="020B0604030504040204" pitchFamily="34" charset="-120"/>
                          <a:cs typeface="Times New Roman" panose="02020603050405020304" pitchFamily="18" charset="0"/>
                        </a:rPr>
                        <a:t>程序執行</a:t>
                      </a:r>
                      <a:endParaRPr lang="en-US" altLang="zh-TW" sz="18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51435" marR="51435" marT="0" marB="0" anchor="ctr"/>
                </a:tc>
                <a:extLst>
                  <a:ext uri="{0D108BD9-81ED-4DB2-BD59-A6C34878D82A}">
                    <a16:rowId xmlns:a16="http://schemas.microsoft.com/office/drawing/2014/main" val="10001"/>
                  </a:ext>
                </a:extLst>
              </a:tr>
            </a:tbl>
          </a:graphicData>
        </a:graphic>
      </p:graphicFrame>
      <p:graphicFrame>
        <p:nvGraphicFramePr>
          <p:cNvPr id="5" name="表格 4">
            <a:extLst>
              <a:ext uri="{FF2B5EF4-FFF2-40B4-BE49-F238E27FC236}">
                <a16:creationId xmlns:a16="http://schemas.microsoft.com/office/drawing/2014/main" id="{637AAB03-D373-497D-BCEF-BA9BF52B4F39}"/>
              </a:ext>
            </a:extLst>
          </p:cNvPr>
          <p:cNvGraphicFramePr>
            <a:graphicFrameLocks noGrp="1"/>
          </p:cNvGraphicFramePr>
          <p:nvPr>
            <p:extLst/>
          </p:nvPr>
        </p:nvGraphicFramePr>
        <p:xfrm>
          <a:off x="2951183" y="6107843"/>
          <a:ext cx="7860412" cy="388620"/>
        </p:xfrm>
        <a:graphic>
          <a:graphicData uri="http://schemas.openxmlformats.org/drawingml/2006/table">
            <a:tbl>
              <a:tblPr firstRow="1" bandRow="1">
                <a:tableStyleId>{5C22544A-7EE6-4342-B048-85BDC9FD1C3A}</a:tableStyleId>
              </a:tblPr>
              <a:tblGrid>
                <a:gridCol w="1965103">
                  <a:extLst>
                    <a:ext uri="{9D8B030D-6E8A-4147-A177-3AD203B41FA5}">
                      <a16:colId xmlns:a16="http://schemas.microsoft.com/office/drawing/2014/main" val="20000"/>
                    </a:ext>
                  </a:extLst>
                </a:gridCol>
                <a:gridCol w="1965103">
                  <a:extLst>
                    <a:ext uri="{9D8B030D-6E8A-4147-A177-3AD203B41FA5}">
                      <a16:colId xmlns:a16="http://schemas.microsoft.com/office/drawing/2014/main" val="20001"/>
                    </a:ext>
                  </a:extLst>
                </a:gridCol>
                <a:gridCol w="1965103">
                  <a:extLst>
                    <a:ext uri="{9D8B030D-6E8A-4147-A177-3AD203B41FA5}">
                      <a16:colId xmlns:a16="http://schemas.microsoft.com/office/drawing/2014/main" val="20002"/>
                    </a:ext>
                  </a:extLst>
                </a:gridCol>
                <a:gridCol w="1965103">
                  <a:extLst>
                    <a:ext uri="{9D8B030D-6E8A-4147-A177-3AD203B41FA5}">
                      <a16:colId xmlns:a16="http://schemas.microsoft.com/office/drawing/2014/main" val="20003"/>
                    </a:ext>
                  </a:extLst>
                </a:gridCol>
              </a:tblGrid>
              <a:tr h="388620">
                <a:tc>
                  <a:txBody>
                    <a:bodyPr/>
                    <a:lstStyle/>
                    <a:p>
                      <a:pPr algn="ctr"/>
                      <a:r>
                        <a:rPr lang="zh-TW" altLang="en-US" sz="2100" dirty="0">
                          <a:solidFill>
                            <a:srgbClr val="1302F4"/>
                          </a:solidFill>
                        </a:rPr>
                        <a:t>通過率</a:t>
                      </a:r>
                    </a:p>
                  </a:txBody>
                  <a:tcPr marL="68580" marR="68580" marT="34290" marB="34290">
                    <a:solidFill>
                      <a:schemeClr val="accent6">
                        <a:lumMod val="60000"/>
                        <a:lumOff val="40000"/>
                      </a:schemeClr>
                    </a:solidFill>
                  </a:tcPr>
                </a:tc>
                <a:tc>
                  <a:txBody>
                    <a:bodyPr/>
                    <a:lstStyle/>
                    <a:p>
                      <a:r>
                        <a:rPr lang="en-US" altLang="zh-TW" sz="2100" dirty="0">
                          <a:solidFill>
                            <a:srgbClr val="FF0000"/>
                          </a:solidFill>
                          <a:latin typeface="Times New Roman" panose="02020603050405020304" pitchFamily="18" charset="0"/>
                          <a:cs typeface="Times New Roman" panose="02020603050405020304" pitchFamily="18" charset="0"/>
                        </a:rPr>
                        <a:t>24%</a:t>
                      </a:r>
                      <a:endParaRPr lang="zh-TW" altLang="en-US" sz="2100" dirty="0">
                        <a:solidFill>
                          <a:srgbClr val="FF0000"/>
                        </a:solidFill>
                        <a:latin typeface="Times New Roman" panose="02020603050405020304" pitchFamily="18" charset="0"/>
                        <a:cs typeface="Times New Roman" panose="02020603050405020304" pitchFamily="18" charset="0"/>
                      </a:endParaRPr>
                    </a:p>
                  </a:txBody>
                  <a:tcPr marL="68580" marR="68580" marT="34290" marB="34290">
                    <a:solidFill>
                      <a:schemeClr val="accent6">
                        <a:lumMod val="60000"/>
                        <a:lumOff val="40000"/>
                      </a:schemeClr>
                    </a:solidFill>
                  </a:tcPr>
                </a:tc>
                <a:tc>
                  <a:txBody>
                    <a:bodyPr/>
                    <a:lstStyle/>
                    <a:p>
                      <a:pPr marL="0" algn="ctr" defTabSz="914400" rtl="0" eaLnBrk="1" latinLnBrk="0" hangingPunct="1"/>
                      <a:r>
                        <a:rPr lang="zh-TW" altLang="en-US" sz="2100" b="1" kern="1200" dirty="0">
                          <a:solidFill>
                            <a:srgbClr val="1302F4"/>
                          </a:solidFill>
                          <a:latin typeface="+mn-lt"/>
                          <a:ea typeface="+mn-ea"/>
                          <a:cs typeface="+mn-cs"/>
                        </a:rPr>
                        <a:t>鑑別度</a:t>
                      </a:r>
                    </a:p>
                  </a:txBody>
                  <a:tcPr marL="68580" marR="68580" marT="34290" marB="34290">
                    <a:solidFill>
                      <a:schemeClr val="accent6">
                        <a:lumMod val="60000"/>
                        <a:lumOff val="40000"/>
                      </a:schemeClr>
                    </a:solidFill>
                  </a:tcPr>
                </a:tc>
                <a:tc>
                  <a:txBody>
                    <a:bodyPr/>
                    <a:lstStyle/>
                    <a:p>
                      <a:pPr marL="0" algn="l" defTabSz="914400" rtl="0" eaLnBrk="1" latinLnBrk="0" hangingPunct="1"/>
                      <a:r>
                        <a:rPr lang="en-US" altLang="zh-TW" sz="2100" b="1" kern="1200" dirty="0">
                          <a:solidFill>
                            <a:schemeClr val="tx1"/>
                          </a:solidFill>
                          <a:latin typeface="Times New Roman" panose="02020603050405020304" pitchFamily="18" charset="0"/>
                          <a:ea typeface="+mn-ea"/>
                          <a:cs typeface="Times New Roman" panose="02020603050405020304" pitchFamily="18" charset="0"/>
                        </a:rPr>
                        <a:t>0.11</a:t>
                      </a:r>
                      <a:endParaRPr lang="zh-TW" altLang="en-US" sz="2100" b="1" kern="1200" dirty="0">
                        <a:solidFill>
                          <a:schemeClr val="tx1"/>
                        </a:solidFill>
                        <a:latin typeface="Times New Roman" panose="02020603050405020304" pitchFamily="18" charset="0"/>
                        <a:ea typeface="+mn-ea"/>
                        <a:cs typeface="Times New Roman" panose="02020603050405020304" pitchFamily="18" charset="0"/>
                      </a:endParaRPr>
                    </a:p>
                  </a:txBody>
                  <a:tcPr marL="68580" marR="68580" marT="34290" marB="34290">
                    <a:solidFill>
                      <a:schemeClr val="accent6">
                        <a:lumMod val="60000"/>
                        <a:lumOff val="40000"/>
                      </a:schemeClr>
                    </a:solidFill>
                  </a:tcPr>
                </a:tc>
                <a:extLst>
                  <a:ext uri="{0D108BD9-81ED-4DB2-BD59-A6C34878D82A}">
                    <a16:rowId xmlns:a16="http://schemas.microsoft.com/office/drawing/2014/main" val="10000"/>
                  </a:ext>
                </a:extLst>
              </a:tr>
            </a:tbl>
          </a:graphicData>
        </a:graphic>
      </p:graphicFrame>
      <p:sp>
        <p:nvSpPr>
          <p:cNvPr id="2" name="矩形 1"/>
          <p:cNvSpPr/>
          <p:nvPr/>
        </p:nvSpPr>
        <p:spPr>
          <a:xfrm>
            <a:off x="941552" y="2083792"/>
            <a:ext cx="8682278" cy="3462486"/>
          </a:xfrm>
          <a:prstGeom prst="rect">
            <a:avLst/>
          </a:prstGeom>
        </p:spPr>
        <p:txBody>
          <a:bodyPr wrap="square">
            <a:spAutoFit/>
          </a:bodyPr>
          <a:lstStyle/>
          <a:p>
            <a:pPr marL="23813" marR="0" lvl="0" indent="-953" algn="l" defTabSz="342900" rtl="0" eaLnBrk="1" fontAlgn="auto" latinLnBrk="0" hangingPunct="1">
              <a:lnSpc>
                <a:spcPct val="100000"/>
              </a:lnSpc>
              <a:spcBef>
                <a:spcPts val="0"/>
              </a:spcBef>
              <a:spcAft>
                <a:spcPts val="0"/>
              </a:spcAft>
              <a:buClrTx/>
              <a:buSzTx/>
              <a:buFontTx/>
              <a:buNone/>
              <a:tabLst/>
              <a:defRPr/>
            </a:pPr>
            <a:r>
              <a:rPr kumimoji="0" lang="en-US" altLang="zh-TW" sz="2100" b="1"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23.</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 13×1997+1997×7=(    )</a:t>
            </a:r>
            <a:endParaRPr kumimoji="0" lang="zh-TW" altLang="zh-TW" sz="2100" b="0" i="0" u="none" strike="noStrike" kern="100" cap="none" spc="0" normalizeH="0" baseline="0" noProof="0" dirty="0">
              <a:ln>
                <a:noFill/>
              </a:ln>
              <a:solidFill>
                <a:prstClr val="black"/>
              </a:solidFill>
              <a:effectLst/>
              <a:uLnTx/>
              <a:uFillTx/>
              <a:latin typeface="Calibri" panose="020F0502020204030204" pitchFamily="34" charset="0"/>
              <a:ea typeface="新細明體" panose="02020500000000000000" pitchFamily="18" charset="-120"/>
              <a:cs typeface="Mangal"/>
            </a:endParaRPr>
          </a:p>
          <a:p>
            <a:pPr marL="366713" marR="0" lvl="1" indent="-953" algn="l" defTabSz="342900" rtl="0" eaLnBrk="1" fontAlgn="auto" latinLnBrk="0" hangingPunct="1">
              <a:lnSpc>
                <a:spcPct val="100000"/>
              </a:lnSpc>
              <a:spcBef>
                <a:spcPts val="0"/>
              </a:spcBef>
              <a:spcAft>
                <a:spcPts val="0"/>
              </a:spcAft>
              <a:buClrTx/>
              <a:buSzTx/>
              <a:buFontTx/>
              <a:buNone/>
              <a:tabLst/>
              <a:defRPr/>
            </a:pP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小明直接以</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2000</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20</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3</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20</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40000</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60</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39940</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計算出答案。請問小明使用了哪些想法？它的先後順序為下面哪個選項？</a:t>
            </a:r>
            <a:endParaRPr kumimoji="0" lang="zh-TW" altLang="zh-TW" sz="2100" b="0" i="0" u="none" strike="noStrike" kern="100" cap="none" spc="0" normalizeH="0" baseline="0" noProof="0" dirty="0">
              <a:ln>
                <a:noFill/>
              </a:ln>
              <a:solidFill>
                <a:prstClr val="black"/>
              </a:solidFill>
              <a:effectLst/>
              <a:uLnTx/>
              <a:uFillTx/>
              <a:latin typeface="Calibri" panose="020F0502020204030204" pitchFamily="34" charset="0"/>
              <a:ea typeface="新細明體" panose="02020500000000000000" pitchFamily="18" charset="-120"/>
              <a:cs typeface="Mangal"/>
            </a:endParaRPr>
          </a:p>
          <a:p>
            <a:pPr marL="571500" marR="0" lvl="1" indent="-228600" algn="l" defTabSz="342900" rtl="0" eaLnBrk="1" fontAlgn="auto" latinLnBrk="0" hangingPunct="1">
              <a:lnSpc>
                <a:spcPct val="100000"/>
              </a:lnSpc>
              <a:spcBef>
                <a:spcPts val="0"/>
              </a:spcBef>
              <a:spcAft>
                <a:spcPts val="0"/>
              </a:spcAft>
              <a:buClrTx/>
              <a:buSzTx/>
              <a:buFontTx/>
              <a:buNone/>
              <a:tabLst/>
              <a:defRPr/>
            </a:pP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A</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13</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1997</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1997</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13</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使用乘法交換律。</a:t>
            </a:r>
            <a:endParaRPr kumimoji="0" lang="zh-TW" altLang="zh-TW" sz="2100" b="0" i="0" u="none" strike="noStrike" kern="100" cap="none" spc="0" normalizeH="0" baseline="0" noProof="0" dirty="0">
              <a:ln>
                <a:noFill/>
              </a:ln>
              <a:solidFill>
                <a:prstClr val="black"/>
              </a:solidFill>
              <a:effectLst/>
              <a:uLnTx/>
              <a:uFillTx/>
              <a:latin typeface="Calibri" panose="020F0502020204030204" pitchFamily="34" charset="0"/>
              <a:ea typeface="新細明體" panose="02020500000000000000" pitchFamily="18" charset="-120"/>
              <a:cs typeface="Mangal"/>
            </a:endParaRPr>
          </a:p>
          <a:p>
            <a:pPr marL="571500" marR="0" lvl="1" indent="-228600" algn="l" defTabSz="342900" rtl="0" eaLnBrk="1" fontAlgn="auto" latinLnBrk="0" hangingPunct="1">
              <a:lnSpc>
                <a:spcPct val="100000"/>
              </a:lnSpc>
              <a:spcBef>
                <a:spcPts val="0"/>
              </a:spcBef>
              <a:spcAft>
                <a:spcPts val="0"/>
              </a:spcAft>
              <a:buClrTx/>
              <a:buSzTx/>
              <a:buFontTx/>
              <a:buNone/>
              <a:tabLst/>
              <a:defRPr/>
            </a:pP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B</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1997</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13+1997</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7</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1997</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(13+7)</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1997</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angal"/>
              </a:rPr>
              <a:t>20</a:t>
            </a:r>
            <a:r>
              <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使用乘法對加法的分配律。</a:t>
            </a:r>
            <a:endParaRPr kumimoji="0" lang="zh-TW" altLang="zh-TW" sz="2100" b="0" i="0" u="none" strike="noStrike" kern="100" cap="none" spc="0" normalizeH="0" baseline="0" noProof="0" dirty="0">
              <a:ln>
                <a:noFill/>
              </a:ln>
              <a:solidFill>
                <a:prstClr val="black"/>
              </a:solidFill>
              <a:effectLst/>
              <a:uLnTx/>
              <a:uFillTx/>
              <a:latin typeface="Calibri" panose="020F0502020204030204" pitchFamily="34" charset="0"/>
              <a:ea typeface="新細明體" panose="02020500000000000000" pitchFamily="18" charset="-120"/>
              <a:cs typeface="Mangal"/>
            </a:endParaRPr>
          </a:p>
          <a:p>
            <a:pPr marL="342900" marR="0" lvl="1" indent="0" algn="l" defTabSz="342900" rtl="0" eaLnBrk="1" fontAlgn="auto" latinLnBrk="0" hangingPunct="1">
              <a:lnSpc>
                <a:spcPct val="100000"/>
              </a:lnSpc>
              <a:spcBef>
                <a:spcPts val="0"/>
              </a:spcBef>
              <a:spcAft>
                <a:spcPts val="0"/>
              </a:spcAft>
              <a:buClrTx/>
              <a:buSzTx/>
              <a:buFontTx/>
              <a:buNone/>
              <a:tabLst/>
              <a:defRPr/>
            </a:pP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C</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1997</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(2000</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3) </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2000</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3</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a:t>
            </a:r>
            <a:r>
              <a:rPr kumimoji="0" lang="zh-TW" altLang="zh-TW" sz="21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使用乘法對減法的分配律。</a:t>
            </a:r>
            <a:endParaRPr kumimoji="0" lang="zh-TW" altLang="zh-TW" sz="21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endParaRPr>
          </a:p>
          <a:p>
            <a:pPr marL="266700" marR="0" lvl="0" indent="0" algn="l" defTabSz="685800" rtl="0" eaLnBrk="1" fontAlgn="auto" latinLnBrk="0" hangingPunct="1">
              <a:lnSpc>
                <a:spcPct val="100000"/>
              </a:lnSpc>
              <a:spcBef>
                <a:spcPts val="0"/>
              </a:spcBef>
              <a:spcAft>
                <a:spcPts val="0"/>
              </a:spcAft>
              <a:buClrTx/>
              <a:buSzTx/>
              <a:buFontTx/>
              <a:buNone/>
              <a:tabLst/>
              <a:defRPr/>
            </a:pPr>
            <a:r>
              <a:rPr kumimoji="0" lang="zh-TW" altLang="zh-TW" sz="18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新細明體" panose="02020500000000000000" pitchFamily="18" charset="-120"/>
              </a:rPr>
              <a:t>①</a:t>
            </a:r>
            <a:r>
              <a:rPr kumimoji="0" lang="en-US" altLang="zh-TW" sz="18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 </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B</a:t>
            </a:r>
            <a:r>
              <a:rPr kumimoji="0" lang="zh-TW"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C</a:t>
            </a:r>
            <a:r>
              <a:rPr kumimoji="0" lang="en-US" altLang="zh-TW" sz="135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(0.29)</a:t>
            </a:r>
            <a:br>
              <a:rPr kumimoji="0" lang="en-US" altLang="zh-TW" sz="18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br>
            <a:r>
              <a:rPr kumimoji="0" lang="zh-TW" altLang="zh-TW" sz="18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新細明體" panose="02020500000000000000" pitchFamily="18" charset="-120"/>
              </a:rPr>
              <a:t>②</a:t>
            </a:r>
            <a:r>
              <a:rPr kumimoji="0" lang="zh-TW" altLang="zh-TW" sz="18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 </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C</a:t>
            </a:r>
            <a:r>
              <a:rPr kumimoji="0" lang="zh-TW"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B</a:t>
            </a:r>
            <a:r>
              <a:rPr kumimoji="0" lang="en-US" altLang="zh-TW" sz="135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(0.23)</a:t>
            </a:r>
            <a:br>
              <a:rPr kumimoji="0" lang="en-US" altLang="zh-TW" sz="1800" b="0" i="0" u="none" strike="noStrike" kern="1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mn-cs"/>
              </a:rPr>
            </a:br>
            <a:r>
              <a:rPr kumimoji="0" lang="zh-TW" altLang="zh-TW" sz="18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新細明體" panose="02020500000000000000" pitchFamily="18" charset="-120"/>
              </a:rPr>
              <a:t>③</a:t>
            </a:r>
            <a:r>
              <a:rPr kumimoji="0" lang="zh-TW" altLang="zh-TW" sz="18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 </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a:t>
            </a:r>
            <a:r>
              <a:rPr kumimoji="0" lang="zh-TW"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B</a:t>
            </a:r>
            <a:r>
              <a:rPr kumimoji="0" lang="zh-TW"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C</a:t>
            </a:r>
            <a:r>
              <a:rPr kumimoji="0" lang="en-US" altLang="zh-TW" sz="1350" b="0" i="0" u="none" strike="noStrike" kern="1200" cap="none" spc="0" normalizeH="0" baseline="0" noProof="0" dirty="0">
                <a:ln>
                  <a:noFill/>
                </a:ln>
                <a:solidFill>
                  <a:srgbClr val="FF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(0.24)</a:t>
            </a:r>
            <a:br>
              <a:rPr kumimoji="0" lang="en-US" altLang="zh-TW" sz="1800" b="0" i="0" u="none" strike="noStrike" kern="100" cap="none" spc="0" normalizeH="0" baseline="0" noProof="0" dirty="0">
                <a:ln>
                  <a:noFill/>
                </a:ln>
                <a:solidFill>
                  <a:srgbClr val="3333FF"/>
                </a:solidFill>
                <a:effectLst/>
                <a:uLnTx/>
                <a:uFillTx/>
                <a:latin typeface="Times New Roman" panose="02020603050405020304" pitchFamily="18" charset="0"/>
                <a:ea typeface="新細明體" panose="02020500000000000000" pitchFamily="18" charset="-120"/>
                <a:cs typeface="+mn-cs"/>
              </a:rPr>
            </a:br>
            <a:r>
              <a:rPr kumimoji="0" lang="zh-TW" altLang="zh-TW" sz="18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新細明體" panose="02020500000000000000" pitchFamily="18" charset="-120"/>
              </a:rPr>
              <a:t>④</a:t>
            </a:r>
            <a:r>
              <a:rPr kumimoji="0" lang="zh-TW" altLang="zh-TW" sz="18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 </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a:t>
            </a:r>
            <a:r>
              <a:rPr kumimoji="0" lang="zh-TW"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C</a:t>
            </a:r>
            <a:r>
              <a:rPr kumimoji="0" lang="zh-TW"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1800" b="0" i="0" u="none" strike="noStrike" kern="12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B</a:t>
            </a:r>
            <a:r>
              <a:rPr kumimoji="0" lang="en-US" altLang="zh-TW" sz="1350" b="0" i="0" u="none" strike="noStrike" kern="12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Times New Roman" panose="02020603050405020304" pitchFamily="18" charset="0"/>
              </a:rPr>
              <a:t>(0.22)</a:t>
            </a:r>
            <a:endParaRPr kumimoji="0" lang="zh-TW" altLang="zh-TW" sz="1350" b="0" i="0" u="none" strike="noStrike" kern="100" cap="none" spc="0" normalizeH="0" baseline="0" noProof="0" dirty="0">
              <a:ln>
                <a:noFill/>
              </a:ln>
              <a:solidFill>
                <a:srgbClr val="3333FF"/>
              </a:solidFill>
              <a:effectLst/>
              <a:uLnTx/>
              <a:uFillTx/>
              <a:latin typeface="Times New Roman" panose="02020603050405020304" pitchFamily="18" charset="0"/>
              <a:ea typeface="標楷體" panose="03000509000000000000" pitchFamily="65" charset="-120"/>
              <a:cs typeface="+mn-cs"/>
            </a:endParaRPr>
          </a:p>
        </p:txBody>
      </p:sp>
      <p:graphicFrame>
        <p:nvGraphicFramePr>
          <p:cNvPr id="3" name="表格 2">
            <a:extLst>
              <a:ext uri="{FF2B5EF4-FFF2-40B4-BE49-F238E27FC236}">
                <a16:creationId xmlns:a16="http://schemas.microsoft.com/office/drawing/2014/main" id="{4F519B8B-A962-413B-A7A3-FD550186A30F}"/>
              </a:ext>
            </a:extLst>
          </p:cNvPr>
          <p:cNvGraphicFramePr>
            <a:graphicFrameLocks noGrp="1"/>
          </p:cNvGraphicFramePr>
          <p:nvPr>
            <p:extLst/>
          </p:nvPr>
        </p:nvGraphicFramePr>
        <p:xfrm>
          <a:off x="6540707" y="4178939"/>
          <a:ext cx="4928332" cy="1645920"/>
        </p:xfrm>
        <a:graphic>
          <a:graphicData uri="http://schemas.openxmlformats.org/drawingml/2006/table">
            <a:tbl>
              <a:tblPr firstRow="1" firstCol="1" bandRow="1"/>
              <a:tblGrid>
                <a:gridCol w="1342477">
                  <a:extLst>
                    <a:ext uri="{9D8B030D-6E8A-4147-A177-3AD203B41FA5}">
                      <a16:colId xmlns:a16="http://schemas.microsoft.com/office/drawing/2014/main" val="708041635"/>
                    </a:ext>
                  </a:extLst>
                </a:gridCol>
                <a:gridCol w="1195285">
                  <a:extLst>
                    <a:ext uri="{9D8B030D-6E8A-4147-A177-3AD203B41FA5}">
                      <a16:colId xmlns:a16="http://schemas.microsoft.com/office/drawing/2014/main" val="1854326377"/>
                    </a:ext>
                  </a:extLst>
                </a:gridCol>
                <a:gridCol w="1195285">
                  <a:extLst>
                    <a:ext uri="{9D8B030D-6E8A-4147-A177-3AD203B41FA5}">
                      <a16:colId xmlns:a16="http://schemas.microsoft.com/office/drawing/2014/main" val="3400439057"/>
                    </a:ext>
                  </a:extLst>
                </a:gridCol>
                <a:gridCol w="1195285">
                  <a:extLst>
                    <a:ext uri="{9D8B030D-6E8A-4147-A177-3AD203B41FA5}">
                      <a16:colId xmlns:a16="http://schemas.microsoft.com/office/drawing/2014/main" val="2677230614"/>
                    </a:ext>
                  </a:extLst>
                </a:gridCol>
              </a:tblGrid>
              <a:tr h="0">
                <a:tc rowSpan="2">
                  <a:txBody>
                    <a:bodyPr/>
                    <a:lstStyle/>
                    <a:p>
                      <a:pPr algn="just">
                        <a:spcAft>
                          <a:spcPts val="0"/>
                        </a:spcAft>
                      </a:pPr>
                      <a:r>
                        <a:rPr lang="en-US" sz="18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p>
                      <a:pPr algn="just">
                        <a:spcAft>
                          <a:spcPts val="0"/>
                        </a:spcAft>
                      </a:pPr>
                      <a:r>
                        <a:rPr lang="en-US" sz="1800" kern="100" dirty="0">
                          <a:effectLst/>
                          <a:latin typeface="標楷體" panose="03000509000000000000" pitchFamily="65" charset="-120"/>
                          <a:ea typeface="新細明體" panose="02020500000000000000" pitchFamily="18" charset="-120"/>
                          <a:cs typeface="Times New Roman" panose="02020603050405020304" pitchFamily="18" charset="0"/>
                        </a:rPr>
                        <a:t>23</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tcPr>
                </a:tc>
                <a:tc gridSpan="3">
                  <a:txBody>
                    <a:bodyPr/>
                    <a:lstStyle/>
                    <a:p>
                      <a:pPr algn="ctr">
                        <a:spcAft>
                          <a:spcPts val="0"/>
                        </a:spcAft>
                      </a:pPr>
                      <a:r>
                        <a:rPr 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答題反應比率（＊表正確答案）</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4208350917"/>
                  </a:ext>
                </a:extLst>
              </a:tr>
              <a:tr h="0">
                <a:tc vMerge="1">
                  <a:txBody>
                    <a:bodyPr/>
                    <a:lstStyle/>
                    <a:p>
                      <a:endParaRPr lang="zh-TW" altLang="en-US"/>
                    </a:p>
                  </a:txBody>
                  <a:tcPr/>
                </a:tc>
                <a:tc>
                  <a:txBody>
                    <a:bodyPr/>
                    <a:lstStyle/>
                    <a:p>
                      <a:pPr algn="ctr">
                        <a:spcAft>
                          <a:spcPts val="0"/>
                        </a:spcAft>
                      </a:pPr>
                      <a:r>
                        <a:rPr 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整體</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800" kern="100" dirty="0">
                          <a:effectLst/>
                          <a:latin typeface="Times New Roman" panose="02020603050405020304" pitchFamily="18" charset="0"/>
                          <a:ea typeface="標楷體" panose="03000509000000000000" pitchFamily="65" charset="-120"/>
                          <a:cs typeface="Times New Roman" panose="02020603050405020304" pitchFamily="18" charset="0"/>
                        </a:rPr>
                        <a:t>低分組</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800" kern="100">
                          <a:effectLst/>
                          <a:latin typeface="Times New Roman" panose="02020603050405020304" pitchFamily="18" charset="0"/>
                          <a:ea typeface="標楷體" panose="03000509000000000000" pitchFamily="65" charset="-120"/>
                          <a:cs typeface="Times New Roman" panose="02020603050405020304" pitchFamily="18" charset="0"/>
                        </a:rPr>
                        <a:t>高分組</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6728416"/>
                  </a:ext>
                </a:extLst>
              </a:tr>
              <a:tr h="0">
                <a:tc>
                  <a:txBody>
                    <a:bodyPr/>
                    <a:lstStyle/>
                    <a:p>
                      <a:pPr algn="ctr">
                        <a:spcAft>
                          <a:spcPts val="0"/>
                        </a:spcAft>
                      </a:pPr>
                      <a:r>
                        <a:rPr lang="en-US" sz="1800" kern="100">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0.29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0.25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a:effectLst/>
                          <a:latin typeface="Times New Roman" panose="02020603050405020304" pitchFamily="18" charset="0"/>
                          <a:ea typeface="新細明體" panose="02020500000000000000" pitchFamily="18" charset="-120"/>
                          <a:cs typeface="Times New Roman" panose="02020603050405020304" pitchFamily="18" charset="0"/>
                        </a:rPr>
                        <a:t>0.32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43331434"/>
                  </a:ext>
                </a:extLst>
              </a:tr>
              <a:tr h="0">
                <a:tc>
                  <a:txBody>
                    <a:bodyPr/>
                    <a:lstStyle/>
                    <a:p>
                      <a:pPr algn="ctr">
                        <a:spcAft>
                          <a:spcPts val="0"/>
                        </a:spcAft>
                      </a:pPr>
                      <a:r>
                        <a:rPr lang="en-US" sz="1800" kern="100">
                          <a:effectLst/>
                          <a:latin typeface="Times New Roman" panose="02020603050405020304" pitchFamily="18" charset="0"/>
                          <a:ea typeface="新細明體" panose="02020500000000000000" pitchFamily="18" charset="-120"/>
                          <a:cs typeface="Times New Roman" panose="02020603050405020304" pitchFamily="18" charset="0"/>
                        </a:rPr>
                        <a:t>2</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a:effectLst/>
                          <a:latin typeface="Times New Roman" panose="02020603050405020304" pitchFamily="18" charset="0"/>
                          <a:ea typeface="新細明體" panose="02020500000000000000" pitchFamily="18" charset="-120"/>
                          <a:cs typeface="Times New Roman" panose="02020603050405020304" pitchFamily="18" charset="0"/>
                        </a:rPr>
                        <a:t>0.23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0.26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0.19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52899156"/>
                  </a:ext>
                </a:extLst>
              </a:tr>
              <a:tr h="0">
                <a:tc>
                  <a:txBody>
                    <a:bodyPr/>
                    <a:lstStyle/>
                    <a:p>
                      <a:pPr algn="ctr">
                        <a:spcAft>
                          <a:spcPts val="0"/>
                        </a:spcAft>
                      </a:pPr>
                      <a:r>
                        <a:rPr lang="en-US" sz="1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3*</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0.23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0.20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rPr>
                        <a:t>0.31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96029196"/>
                  </a:ext>
                </a:extLst>
              </a:tr>
              <a:tr h="0">
                <a:tc>
                  <a:txBody>
                    <a:bodyPr/>
                    <a:lstStyle/>
                    <a:p>
                      <a:pPr algn="ctr">
                        <a:spcAft>
                          <a:spcPts val="0"/>
                        </a:spcAft>
                      </a:pPr>
                      <a:r>
                        <a:rPr lang="en-US" sz="1800" kern="100">
                          <a:effectLst/>
                          <a:latin typeface="Times New Roman" panose="02020603050405020304" pitchFamily="18" charset="0"/>
                          <a:ea typeface="新細明體" panose="02020500000000000000" pitchFamily="18" charset="-120"/>
                          <a:cs typeface="Times New Roman" panose="02020603050405020304" pitchFamily="18" charset="0"/>
                        </a:rPr>
                        <a:t>4</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a:effectLst/>
                          <a:latin typeface="Times New Roman" panose="02020603050405020304" pitchFamily="18" charset="0"/>
                          <a:ea typeface="新細明體" panose="02020500000000000000" pitchFamily="18" charset="-120"/>
                          <a:cs typeface="Times New Roman" panose="02020603050405020304" pitchFamily="18" charset="0"/>
                        </a:rPr>
                        <a:t>0.22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0.26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800" kern="100" dirty="0">
                          <a:effectLst/>
                          <a:latin typeface="Times New Roman" panose="02020603050405020304" pitchFamily="18" charset="0"/>
                          <a:ea typeface="新細明體" panose="02020500000000000000" pitchFamily="18" charset="-120"/>
                          <a:cs typeface="Times New Roman" panose="02020603050405020304" pitchFamily="18" charset="0"/>
                        </a:rPr>
                        <a:t>0.16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5692630"/>
                  </a:ext>
                </a:extLst>
              </a:tr>
            </a:tbl>
          </a:graphicData>
        </a:graphic>
      </p:graphicFrame>
      <p:sp>
        <p:nvSpPr>
          <p:cNvPr id="6" name="橢圓 5">
            <a:extLst>
              <a:ext uri="{FF2B5EF4-FFF2-40B4-BE49-F238E27FC236}">
                <a16:creationId xmlns:a16="http://schemas.microsoft.com/office/drawing/2014/main" id="{64B41550-304D-46CA-8F45-9EAB6614E659}"/>
              </a:ext>
            </a:extLst>
          </p:cNvPr>
          <p:cNvSpPr/>
          <p:nvPr/>
        </p:nvSpPr>
        <p:spPr>
          <a:xfrm>
            <a:off x="8001396" y="4075843"/>
            <a:ext cx="989282" cy="203200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7" name="橢圓 6">
            <a:extLst>
              <a:ext uri="{FF2B5EF4-FFF2-40B4-BE49-F238E27FC236}">
                <a16:creationId xmlns:a16="http://schemas.microsoft.com/office/drawing/2014/main" id="{787F9427-0DAC-4EA4-A9B1-076C811712C1}"/>
              </a:ext>
            </a:extLst>
          </p:cNvPr>
          <p:cNvSpPr/>
          <p:nvPr/>
        </p:nvSpPr>
        <p:spPr>
          <a:xfrm>
            <a:off x="9204499" y="4075843"/>
            <a:ext cx="989281" cy="203200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30531153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圓角矩形 274">
            <a:extLst>
              <a:ext uri="{FF2B5EF4-FFF2-40B4-BE49-F238E27FC236}">
                <a16:creationId xmlns:a16="http://schemas.microsoft.com/office/drawing/2014/main" id="{A0ACD4E4-C09E-4605-82CA-40177FF1AAFD}"/>
              </a:ext>
            </a:extLst>
          </p:cNvPr>
          <p:cNvSpPr/>
          <p:nvPr/>
        </p:nvSpPr>
        <p:spPr>
          <a:xfrm>
            <a:off x="493014" y="428435"/>
            <a:ext cx="5194300" cy="2570797"/>
          </a:xfrm>
          <a:prstGeom prst="roundRect">
            <a:avLst/>
          </a:prstGeom>
          <a:no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sysClr val="window" lastClr="FFFFFF"/>
              </a:solidFill>
              <a:effectLst/>
              <a:uLnTx/>
              <a:uFillTx/>
              <a:latin typeface="Calibri"/>
              <a:ea typeface="新細明體" panose="02020500000000000000" pitchFamily="18" charset="-120"/>
              <a:cs typeface="+mn-cs"/>
            </a:endParaRPr>
          </a:p>
        </p:txBody>
      </p:sp>
      <p:sp>
        <p:nvSpPr>
          <p:cNvPr id="6" name="矩形 5">
            <a:extLst>
              <a:ext uri="{FF2B5EF4-FFF2-40B4-BE49-F238E27FC236}">
                <a16:creationId xmlns:a16="http://schemas.microsoft.com/office/drawing/2014/main" id="{345E252D-E032-4CEB-B1A4-DEC015FC07A4}"/>
              </a:ext>
            </a:extLst>
          </p:cNvPr>
          <p:cNvSpPr/>
          <p:nvPr/>
        </p:nvSpPr>
        <p:spPr>
          <a:xfrm>
            <a:off x="493016" y="583424"/>
            <a:ext cx="5194298" cy="2246769"/>
          </a:xfrm>
          <a:prstGeom prst="rect">
            <a:avLst/>
          </a:prstGeom>
        </p:spPr>
        <p:txBody>
          <a:bodyPr wrap="square">
            <a:spAutoFit/>
          </a:bodyPr>
          <a:lstStyle/>
          <a:p>
            <a:pPr marL="0" marR="0" lvl="0" indent="254000" algn="l" defTabSz="914400" rtl="0" eaLnBrk="1" fontAlgn="auto" latinLnBrk="0" hangingPunct="1">
              <a:lnSpc>
                <a:spcPct val="100000"/>
              </a:lnSpc>
              <a:spcBef>
                <a:spcPts val="0"/>
              </a:spcBef>
              <a:spcAft>
                <a:spcPts val="0"/>
              </a:spcAft>
              <a:buClrTx/>
              <a:buSzTx/>
              <a:buFontTx/>
              <a:buNone/>
              <a:tabLst/>
              <a:defRPr/>
            </a:pPr>
            <a:r>
              <a:rPr kumimoji="0" lang="en-US" altLang="zh-TW" sz="2000" b="0" i="0" u="none" strike="noStrike" kern="100" cap="none" spc="0" normalizeH="0" baseline="0" noProof="0" dirty="0">
                <a:ln>
                  <a:noFill/>
                </a:ln>
                <a:solidFill>
                  <a:srgbClr val="FF0000"/>
                </a:solidFill>
                <a:effectLst/>
                <a:uLnTx/>
                <a:uFillTx/>
                <a:latin typeface="Times New Roman" panose="02020603050405020304" pitchFamily="18" charset="0"/>
                <a:ea typeface="標楷體" panose="03000509000000000000" pitchFamily="65" charset="-120"/>
                <a:cs typeface="+mn-cs"/>
              </a:rPr>
              <a:t>   </a:t>
            </a:r>
            <a:r>
              <a:rPr kumimoji="0" lang="zh-TW" altLang="zh-TW" sz="2000" b="0" i="0" u="none" strike="noStrike" kern="100" cap="none" spc="0" normalizeH="0" baseline="0" noProof="0" dirty="0">
                <a:ln>
                  <a:noFill/>
                </a:ln>
                <a:solidFill>
                  <a:srgbClr val="FF0000"/>
                </a:solidFill>
                <a:effectLst/>
                <a:uLnTx/>
                <a:uFillTx/>
                <a:latin typeface="Times New Roman" panose="02020603050405020304" pitchFamily="18" charset="0"/>
                <a:ea typeface="標楷體" panose="03000509000000000000" pitchFamily="65" charset="-120"/>
                <a:cs typeface="+mn-cs"/>
              </a:rPr>
              <a:t>本題敘述不佳，且不符合</a:t>
            </a:r>
            <a:r>
              <a:rPr kumimoji="0" lang="en-US" altLang="zh-TW" sz="2000" b="0" i="0" u="none" strike="noStrike" kern="100" cap="none" spc="0" normalizeH="0" baseline="0" noProof="0" dirty="0">
                <a:ln>
                  <a:noFill/>
                </a:ln>
                <a:solidFill>
                  <a:srgbClr val="FF0000"/>
                </a:solidFill>
                <a:effectLst/>
                <a:uLnTx/>
                <a:uFillTx/>
                <a:latin typeface="Times New Roman" panose="02020603050405020304" pitchFamily="18" charset="0"/>
                <a:ea typeface="標楷體" panose="03000509000000000000" pitchFamily="65" charset="-120"/>
                <a:cs typeface="+mn-cs"/>
              </a:rPr>
              <a:t>97</a:t>
            </a:r>
            <a:r>
              <a:rPr kumimoji="0" lang="zh-TW" altLang="zh-TW" sz="2000" b="0" i="0" u="none" strike="noStrike" kern="100" cap="none" spc="0" normalizeH="0" baseline="0" noProof="0" dirty="0">
                <a:ln>
                  <a:noFill/>
                </a:ln>
                <a:solidFill>
                  <a:srgbClr val="FF0000"/>
                </a:solidFill>
                <a:effectLst/>
                <a:uLnTx/>
                <a:uFillTx/>
                <a:latin typeface="Times New Roman" panose="02020603050405020304" pitchFamily="18" charset="0"/>
                <a:ea typeface="標楷體" panose="03000509000000000000" pitchFamily="65" charset="-120"/>
                <a:cs typeface="+mn-cs"/>
              </a:rPr>
              <a:t>課綱的說明。</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15240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2000" b="0" i="0" u="none" strike="noStrike" kern="100" cap="none" spc="0" normalizeH="0" baseline="0" noProof="0" dirty="0">
              <a:ln>
                <a:noFill/>
              </a:ln>
              <a:solidFill>
                <a:prstClr val="black"/>
              </a:solidFill>
              <a:effectLst/>
              <a:uLnTx/>
              <a:uFillTx/>
              <a:latin typeface="標楷體" panose="03000509000000000000" pitchFamily="65" charset="-120"/>
              <a:ea typeface="新細明體" panose="02020500000000000000" pitchFamily="18" charset="-120"/>
              <a:cs typeface="+mn-cs"/>
            </a:endParaRPr>
          </a:p>
          <a:p>
            <a:pPr marL="15240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000" b="0" i="0" u="none" strike="noStrike" kern="100" cap="none" spc="0" normalizeH="0" baseline="0" noProof="0" dirty="0">
                <a:ln>
                  <a:noFill/>
                </a:ln>
                <a:solidFill>
                  <a:prstClr val="black"/>
                </a:solidFill>
                <a:effectLst/>
                <a:uLnTx/>
                <a:uFillTx/>
                <a:latin typeface="標楷體" panose="03000509000000000000" pitchFamily="65" charset="-120"/>
                <a:ea typeface="新細明體" panose="02020500000000000000" pitchFamily="18" charset="-120"/>
                <a:cs typeface="+mn-cs"/>
              </a:rPr>
              <a:t>97</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課綱</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(P</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132)</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建議「分配律」一詞不建議</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152400" marR="0" lvl="0" indent="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出現在教學與課本中。</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127000" algn="l" defTabSz="914400" rtl="0" eaLnBrk="1" fontAlgn="auto" latinLnBrk="0" hangingPunct="1">
              <a:lnSpc>
                <a:spcPct val="100000"/>
              </a:lnSpc>
              <a:spcBef>
                <a:spcPts val="0"/>
              </a:spcBef>
              <a:spcAft>
                <a:spcPts val="0"/>
              </a:spcAft>
              <a:buClrTx/>
              <a:buSzTx/>
              <a:buFontTx/>
              <a:buNone/>
              <a:tabLst/>
              <a:defRPr/>
            </a:pPr>
            <a:r>
              <a:rPr kumimoji="0" lang="en-US"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    </a:t>
            </a:r>
          </a:p>
          <a:p>
            <a:pPr marL="0" marR="0" lvl="0" indent="127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雖然</a:t>
            </a:r>
            <a:r>
              <a:rPr kumimoji="0" lang="en-US"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97</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課綱沒有說不建議出現在評量中，</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200" cap="none" spc="0" normalizeH="0" baseline="0" noProof="0" dirty="0">
                <a:ln>
                  <a:noFill/>
                </a:ln>
                <a:solidFill>
                  <a:srgbClr val="C00000"/>
                </a:solidFill>
                <a:effectLst/>
                <a:uLnTx/>
                <a:uFillTx/>
                <a:latin typeface="Constantia"/>
                <a:ea typeface="標楷體" panose="03000509000000000000" pitchFamily="65" charset="-120"/>
                <a:cs typeface="Times New Roman" panose="02020603050405020304" pitchFamily="18" charset="0"/>
              </a:rPr>
              <a:t>大型測驗不太應該出現吧！</a:t>
            </a:r>
            <a:endParaRPr kumimoji="0" lang="zh-TW" altLang="en-US" sz="1800" b="0" i="0" u="none" strike="noStrike" kern="1200" cap="none" spc="0" normalizeH="0" baseline="0" noProof="0" dirty="0">
              <a:ln>
                <a:noFill/>
              </a:ln>
              <a:solidFill>
                <a:prstClr val="black"/>
              </a:solidFill>
              <a:effectLst/>
              <a:uLnTx/>
              <a:uFillTx/>
              <a:latin typeface="Constantia"/>
              <a:ea typeface="新細明體" panose="02020500000000000000" pitchFamily="18" charset="-120"/>
              <a:cs typeface="+mn-cs"/>
            </a:endParaRPr>
          </a:p>
        </p:txBody>
      </p:sp>
      <p:sp>
        <p:nvSpPr>
          <p:cNvPr id="7" name="矩形 6">
            <a:extLst>
              <a:ext uri="{FF2B5EF4-FFF2-40B4-BE49-F238E27FC236}">
                <a16:creationId xmlns:a16="http://schemas.microsoft.com/office/drawing/2014/main" id="{695A065F-9CB3-4406-97D2-4058EFE75E75}"/>
              </a:ext>
            </a:extLst>
          </p:cNvPr>
          <p:cNvSpPr/>
          <p:nvPr/>
        </p:nvSpPr>
        <p:spPr>
          <a:xfrm>
            <a:off x="6432139" y="4318480"/>
            <a:ext cx="5194298" cy="1015663"/>
          </a:xfrm>
          <a:prstGeom prst="rect">
            <a:avLst/>
          </a:prstGeom>
        </p:spPr>
        <p:txBody>
          <a:bodyPr wrap="square">
            <a:spAutoFit/>
          </a:bodyPr>
          <a:lstStyle/>
          <a:p>
            <a:pPr marL="0" marR="0" lvl="0" indent="381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四個選項的選項率差不多</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381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答題者不是小明，怎會知道小明的想法，</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200" cap="none" spc="0" normalizeH="0" baseline="0" noProof="0" dirty="0">
                <a:ln>
                  <a:noFill/>
                </a:ln>
                <a:solidFill>
                  <a:srgbClr val="C00000"/>
                </a:solidFill>
                <a:effectLst/>
                <a:uLnTx/>
                <a:uFillTx/>
                <a:latin typeface="Constantia"/>
                <a:ea typeface="標楷體" panose="03000509000000000000" pitchFamily="65" charset="-120"/>
                <a:cs typeface="Times New Roman" panose="02020603050405020304" pitchFamily="18" charset="0"/>
              </a:rPr>
              <a:t>請不要問小明的想法。</a:t>
            </a:r>
            <a:endParaRPr kumimoji="0" lang="zh-TW" altLang="en-US" sz="1800" b="0" i="0" u="none" strike="noStrike" kern="1200" cap="none" spc="0" normalizeH="0" baseline="0" noProof="0" dirty="0">
              <a:ln>
                <a:noFill/>
              </a:ln>
              <a:solidFill>
                <a:prstClr val="black"/>
              </a:solidFill>
              <a:effectLst/>
              <a:uLnTx/>
              <a:uFillTx/>
              <a:latin typeface="Constantia"/>
              <a:ea typeface="新細明體" panose="02020500000000000000" pitchFamily="18" charset="-120"/>
              <a:cs typeface="+mn-cs"/>
            </a:endParaRPr>
          </a:p>
        </p:txBody>
      </p:sp>
      <p:sp>
        <p:nvSpPr>
          <p:cNvPr id="8" name="圓角矩形 223">
            <a:extLst>
              <a:ext uri="{FF2B5EF4-FFF2-40B4-BE49-F238E27FC236}">
                <a16:creationId xmlns:a16="http://schemas.microsoft.com/office/drawing/2014/main" id="{3323E168-BB55-4628-BED9-B30CC9C1E212}"/>
              </a:ext>
            </a:extLst>
          </p:cNvPr>
          <p:cNvSpPr/>
          <p:nvPr/>
        </p:nvSpPr>
        <p:spPr>
          <a:xfrm>
            <a:off x="6339492" y="4283156"/>
            <a:ext cx="5081270" cy="1180833"/>
          </a:xfrm>
          <a:prstGeom prst="roundRect">
            <a:avLst/>
          </a:prstGeom>
          <a:no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sysClr val="window" lastClr="FFFFFF"/>
              </a:solidFill>
              <a:effectLst/>
              <a:uLnTx/>
              <a:uFillTx/>
              <a:latin typeface="Calibri"/>
              <a:ea typeface="新細明體" panose="02020500000000000000" pitchFamily="18" charset="-120"/>
              <a:cs typeface="+mn-cs"/>
            </a:endParaRPr>
          </a:p>
        </p:txBody>
      </p:sp>
      <p:sp>
        <p:nvSpPr>
          <p:cNvPr id="9" name="圓角矩形 275">
            <a:extLst>
              <a:ext uri="{FF2B5EF4-FFF2-40B4-BE49-F238E27FC236}">
                <a16:creationId xmlns:a16="http://schemas.microsoft.com/office/drawing/2014/main" id="{DEA0BDE9-7E83-45FC-A6D4-6644F4FC892A}"/>
              </a:ext>
            </a:extLst>
          </p:cNvPr>
          <p:cNvSpPr/>
          <p:nvPr/>
        </p:nvSpPr>
        <p:spPr>
          <a:xfrm>
            <a:off x="493014" y="3218243"/>
            <a:ext cx="5062220" cy="313683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onstantia"/>
              <a:ea typeface="新細明體" panose="02020500000000000000" pitchFamily="18" charset="-120"/>
              <a:cs typeface="+mn-cs"/>
            </a:endParaRPr>
          </a:p>
        </p:txBody>
      </p:sp>
      <p:sp>
        <p:nvSpPr>
          <p:cNvPr id="10" name="矩形 9">
            <a:extLst>
              <a:ext uri="{FF2B5EF4-FFF2-40B4-BE49-F238E27FC236}">
                <a16:creationId xmlns:a16="http://schemas.microsoft.com/office/drawing/2014/main" id="{CC838874-9C4B-4F0C-9ECD-5798258E9585}"/>
              </a:ext>
            </a:extLst>
          </p:cNvPr>
          <p:cNvSpPr/>
          <p:nvPr/>
        </p:nvSpPr>
        <p:spPr>
          <a:xfrm>
            <a:off x="450850" y="3355500"/>
            <a:ext cx="6096000" cy="2862322"/>
          </a:xfrm>
          <a:prstGeom prst="rect">
            <a:avLst/>
          </a:prstGeom>
        </p:spPr>
        <p:txBody>
          <a:bodyPr>
            <a:spAutoFit/>
          </a:bodyPr>
          <a:lstStyle/>
          <a:p>
            <a:pPr marL="1117600" marR="0" lvl="0" indent="-889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題幹問：小明使用了哪些</a:t>
            </a:r>
            <a:r>
              <a:rPr kumimoji="0" lang="zh-TW" altLang="zh-TW" sz="2000" b="0" i="0" u="sng"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想法</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762000" marR="0" lvl="0" indent="508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它的先後順序為下面哪個選項？</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254000" algn="l" defTabSz="914400" rtl="0" eaLnBrk="1" fontAlgn="auto" latinLnBrk="0" hangingPunct="1">
              <a:lnSpc>
                <a:spcPct val="100000"/>
              </a:lnSpc>
              <a:spcBef>
                <a:spcPts val="0"/>
              </a:spcBef>
              <a:spcAft>
                <a:spcPts val="0"/>
              </a:spcAft>
              <a:buClrTx/>
              <a:buSzTx/>
              <a:buFontTx/>
              <a:buNone/>
              <a:tabLst/>
              <a:defRPr/>
            </a:pPr>
            <a:endParaRPr kumimoji="0" lang="en-US"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endParaRPr>
          </a:p>
          <a:p>
            <a:pPr marL="0" marR="0" lvl="0" indent="254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題幹問了</a:t>
            </a:r>
            <a:r>
              <a:rPr kumimoji="0" lang="en-US"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2</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個問題，選項只回答一個問題。</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254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題幹中有說明想法，但是選項中沒有想法。</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22860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endParaRPr>
          </a:p>
          <a:p>
            <a:pPr marL="228600" marR="0" lvl="0" indent="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建議修改題幹，將想訪放在題幹中，最後</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228600" marR="0" lvl="0" indent="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只問先後順序為下面哪個選項。</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000" b="0" i="0" u="none" strike="noStrike" kern="1200" cap="none" spc="0" normalizeH="0" baseline="0" noProof="0" dirty="0">
                <a:ln>
                  <a:noFill/>
                </a:ln>
                <a:solidFill>
                  <a:prstClr val="black"/>
                </a:solidFill>
                <a:effectLst/>
                <a:uLnTx/>
                <a:uFillTx/>
                <a:latin typeface="Constantia"/>
                <a:ea typeface="標楷體" panose="03000509000000000000" pitchFamily="65" charset="-120"/>
                <a:cs typeface="Times New Roman" panose="02020603050405020304" pitchFamily="18" charset="0"/>
              </a:rPr>
              <a:t>   </a:t>
            </a:r>
            <a:r>
              <a:rPr kumimoji="0" lang="zh-TW" altLang="zh-TW" sz="2000" b="0" i="0" u="none" strike="noStrike" kern="1200" cap="none" spc="0" normalizeH="0" baseline="0" noProof="0" dirty="0">
                <a:ln>
                  <a:noFill/>
                </a:ln>
                <a:solidFill>
                  <a:prstClr val="black"/>
                </a:solidFill>
                <a:effectLst/>
                <a:uLnTx/>
                <a:uFillTx/>
                <a:latin typeface="Constantia"/>
                <a:ea typeface="標楷體" panose="03000509000000000000" pitchFamily="65" charset="-120"/>
                <a:cs typeface="Times New Roman" panose="02020603050405020304" pitchFamily="18" charset="0"/>
              </a:rPr>
              <a:t>選項應該回答題幹的問題。</a:t>
            </a:r>
            <a:endParaRPr kumimoji="0" lang="zh-TW" altLang="en-US" sz="1800" b="0" i="0" u="none" strike="noStrike" kern="1200" cap="none" spc="0" normalizeH="0" baseline="0" noProof="0" dirty="0">
              <a:ln>
                <a:noFill/>
              </a:ln>
              <a:solidFill>
                <a:prstClr val="black"/>
              </a:solidFill>
              <a:effectLst/>
              <a:uLnTx/>
              <a:uFillTx/>
              <a:latin typeface="Constantia"/>
              <a:ea typeface="新細明體" panose="02020500000000000000" pitchFamily="18" charset="-120"/>
              <a:cs typeface="+mn-cs"/>
            </a:endParaRPr>
          </a:p>
        </p:txBody>
      </p:sp>
      <p:sp>
        <p:nvSpPr>
          <p:cNvPr id="11" name="圓角矩形 288">
            <a:extLst>
              <a:ext uri="{FF2B5EF4-FFF2-40B4-BE49-F238E27FC236}">
                <a16:creationId xmlns:a16="http://schemas.microsoft.com/office/drawing/2014/main" id="{8250DC3B-B978-4F56-9D46-53A8A21DBEB0}"/>
              </a:ext>
            </a:extLst>
          </p:cNvPr>
          <p:cNvSpPr/>
          <p:nvPr/>
        </p:nvSpPr>
        <p:spPr>
          <a:xfrm>
            <a:off x="6344445" y="882050"/>
            <a:ext cx="5076317" cy="293727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onstantia"/>
              <a:ea typeface="新細明體" panose="02020500000000000000" pitchFamily="18" charset="-120"/>
              <a:cs typeface="+mn-cs"/>
            </a:endParaRPr>
          </a:p>
        </p:txBody>
      </p:sp>
      <p:sp>
        <p:nvSpPr>
          <p:cNvPr id="12" name="矩形 11">
            <a:extLst>
              <a:ext uri="{FF2B5EF4-FFF2-40B4-BE49-F238E27FC236}">
                <a16:creationId xmlns:a16="http://schemas.microsoft.com/office/drawing/2014/main" id="{32A5BCCA-C7EA-4F90-AA64-23F4B417E347}"/>
              </a:ext>
            </a:extLst>
          </p:cNvPr>
          <p:cNvSpPr/>
          <p:nvPr/>
        </p:nvSpPr>
        <p:spPr>
          <a:xfrm>
            <a:off x="5989131" y="1121738"/>
            <a:ext cx="5062220" cy="2554545"/>
          </a:xfrm>
          <a:prstGeom prst="rect">
            <a:avLst/>
          </a:prstGeom>
        </p:spPr>
        <p:txBody>
          <a:bodyPr wrap="square">
            <a:spAutoFit/>
          </a:bodyPr>
          <a:lstStyle/>
          <a:p>
            <a:pPr marL="0" marR="0" lvl="0" indent="762000" algn="l" defTabSz="914400" rtl="0" eaLnBrk="1" fontAlgn="auto" latinLnBrk="0" hangingPunct="1">
              <a:lnSpc>
                <a:spcPct val="100000"/>
              </a:lnSpc>
              <a:spcBef>
                <a:spcPts val="0"/>
              </a:spcBef>
              <a:spcAft>
                <a:spcPts val="0"/>
              </a:spcAft>
              <a:buClrTx/>
              <a:buSzTx/>
              <a:buFontTx/>
              <a:buNone/>
              <a:tabLst/>
              <a:defRPr/>
            </a:pPr>
            <a:r>
              <a:rPr kumimoji="0" lang="en-US" altLang="zh-TW" sz="2000" b="0" i="0" u="none" strike="noStrike" kern="100" cap="none" spc="0" normalizeH="0" baseline="0" noProof="0" dirty="0">
                <a:ln>
                  <a:noFill/>
                </a:ln>
                <a:solidFill>
                  <a:prstClr val="black"/>
                </a:solidFill>
                <a:effectLst/>
                <a:uLnTx/>
                <a:uFillTx/>
                <a:latin typeface="標楷體" panose="03000509000000000000" pitchFamily="65" charset="-120"/>
                <a:ea typeface="新細明體" panose="02020500000000000000" pitchFamily="18" charset="-120"/>
                <a:cs typeface="+mn-cs"/>
              </a:rPr>
              <a:t>13</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1997</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1997</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7</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508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1997</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13</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1997</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7  </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標楷體" panose="03000509000000000000" pitchFamily="65" charset="-120"/>
                <a:cs typeface="+mn-cs"/>
                <a:sym typeface="Wingdings 3" panose="05040102010807070707" pitchFamily="18" charset="2"/>
              </a:rPr>
              <a:t></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新細明體" panose="02020500000000000000" pitchFamily="18" charset="-120"/>
                <a:cs typeface="+mn-cs"/>
              </a:rPr>
              <a:t> </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乘法交換律</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508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1997</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(13</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7) </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標楷體" panose="03000509000000000000" pitchFamily="65" charset="-120"/>
                <a:cs typeface="+mn-cs"/>
                <a:sym typeface="Wingdings 3" panose="05040102010807070707" pitchFamily="18" charset="2"/>
              </a:rPr>
              <a:t></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新細明體" panose="02020500000000000000" pitchFamily="18" charset="-120"/>
                <a:cs typeface="+mn-cs"/>
              </a:rPr>
              <a:t> </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乘法對加法分配律</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508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1997</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 </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標楷體" panose="03000509000000000000" pitchFamily="65" charset="-120"/>
                <a:cs typeface="+mn-cs"/>
                <a:sym typeface="Wingdings 3" panose="05040102010807070707" pitchFamily="18" charset="2"/>
              </a:rPr>
              <a:t></a:t>
            </a:r>
            <a:r>
              <a:rPr kumimoji="0" lang="en-US" altLang="zh-TW" sz="2000" b="0" i="0" u="none" strike="noStrike" kern="100" cap="none" spc="0" normalizeH="0" baseline="0" noProof="0" dirty="0">
                <a:ln>
                  <a:noFill/>
                </a:ln>
                <a:solidFill>
                  <a:prstClr val="black"/>
                </a:solidFill>
                <a:effectLst/>
                <a:uLnTx/>
                <a:uFillTx/>
                <a:latin typeface="標楷體" panose="03000509000000000000" pitchFamily="65" charset="-120"/>
                <a:ea typeface="新細明體" panose="02020500000000000000" pitchFamily="18" charset="-120"/>
                <a:cs typeface="+mn-cs"/>
              </a:rPr>
              <a:t> </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括號先算</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508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(2000</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3)</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 </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標楷體" panose="03000509000000000000" pitchFamily="65" charset="-120"/>
                <a:cs typeface="+mn-cs"/>
                <a:sym typeface="Wingdings 3" panose="05040102010807070707" pitchFamily="18" charset="2"/>
              </a:rPr>
              <a:t></a:t>
            </a:r>
            <a:r>
              <a:rPr kumimoji="0" lang="en-US" altLang="zh-TW" sz="2000" b="0" i="0" u="none" strike="noStrike" kern="100" cap="none" spc="0" normalizeH="0" baseline="0" noProof="0" dirty="0">
                <a:ln>
                  <a:noFill/>
                </a:ln>
                <a:solidFill>
                  <a:prstClr val="black"/>
                </a:solidFill>
                <a:effectLst/>
                <a:uLnTx/>
                <a:uFillTx/>
                <a:latin typeface="標楷體" panose="03000509000000000000" pitchFamily="65" charset="-120"/>
                <a:ea typeface="新細明體" panose="02020500000000000000" pitchFamily="18" charset="-120"/>
                <a:cs typeface="+mn-cs"/>
              </a:rPr>
              <a:t> </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新細明體" panose="02020500000000000000" pitchFamily="18" charset="-120"/>
                <a:cs typeface="+mn-cs"/>
              </a:rPr>
              <a:t>1997</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2000</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3</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508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2000</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3</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20 </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標楷體" panose="03000509000000000000" pitchFamily="65" charset="-120"/>
                <a:cs typeface="+mn-cs"/>
                <a:sym typeface="Wingdings 3" panose="05040102010807070707" pitchFamily="18" charset="2"/>
              </a:rPr>
              <a:t></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新細明體" panose="02020500000000000000" pitchFamily="18" charset="-120"/>
                <a:cs typeface="+mn-cs"/>
              </a:rPr>
              <a:t> </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乘法對減法分配律</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508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40000</a:t>
            </a: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60 </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標楷體" panose="03000509000000000000" pitchFamily="65" charset="-120"/>
                <a:cs typeface="+mn-cs"/>
                <a:sym typeface="Wingdings 3" panose="05040102010807070707" pitchFamily="18" charset="2"/>
              </a:rPr>
              <a:t></a:t>
            </a:r>
            <a:r>
              <a:rPr kumimoji="0" lang="en-US" altLang="zh-TW" sz="2000" b="0" i="0" u="none" strike="noStrike" kern="100" cap="none" spc="0" normalizeH="0" baseline="0" noProof="0" dirty="0">
                <a:ln>
                  <a:noFill/>
                </a:ln>
                <a:solidFill>
                  <a:prstClr val="black"/>
                </a:solidFill>
                <a:effectLst/>
                <a:uLnTx/>
                <a:uFillTx/>
                <a:latin typeface="標楷體" panose="03000509000000000000" pitchFamily="65" charset="-120"/>
                <a:ea typeface="新細明體" panose="02020500000000000000" pitchFamily="18" charset="-120"/>
                <a:cs typeface="+mn-cs"/>
              </a:rPr>
              <a:t> </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先乘除後加減</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a:p>
            <a:pPr marL="0" marR="0" lvl="0" indent="508000" algn="l" defTabSz="914400" rtl="0" eaLnBrk="1" fontAlgn="auto" latinLnBrk="0" hangingPunct="1">
              <a:lnSpc>
                <a:spcPct val="100000"/>
              </a:lnSpc>
              <a:spcBef>
                <a:spcPts val="0"/>
              </a:spcBef>
              <a:spcAft>
                <a:spcPts val="0"/>
              </a:spcAft>
              <a:buClrTx/>
              <a:buSzTx/>
              <a:buFontTx/>
              <a:buNone/>
              <a:tabLst/>
              <a:defRPr/>
            </a:pPr>
            <a:r>
              <a:rPr kumimoji="0" lang="zh-TW"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a:t>
            </a:r>
            <a:r>
              <a:rPr kumimoji="0" lang="en-US" altLang="zh-TW" sz="2000" b="0" i="0" u="none" strike="noStrike" kern="100" cap="none" spc="0" normalizeH="0" baseline="0" noProof="0" dirty="0">
                <a:ln>
                  <a:noFill/>
                </a:ln>
                <a:solidFill>
                  <a:prstClr val="black"/>
                </a:solidFill>
                <a:effectLst/>
                <a:uLnTx/>
                <a:uFillTx/>
                <a:latin typeface="Times New Roman" panose="02020603050405020304" pitchFamily="18" charset="0"/>
                <a:ea typeface="標楷體" panose="03000509000000000000" pitchFamily="65" charset="-120"/>
                <a:cs typeface="+mn-cs"/>
              </a:rPr>
              <a:t>39940 </a:t>
            </a:r>
            <a:r>
              <a:rPr kumimoji="0" lang="en-US" altLang="zh-TW" sz="2000" b="0" i="0" u="none" strike="noStrike" kern="100" cap="none" spc="0" normalizeH="0" baseline="0" noProof="0" dirty="0">
                <a:ln>
                  <a:noFill/>
                </a:ln>
                <a:solidFill>
                  <a:srgbClr val="C00000"/>
                </a:solidFill>
                <a:effectLst/>
                <a:uLnTx/>
                <a:uFillTx/>
                <a:latin typeface="標楷體" panose="03000509000000000000" pitchFamily="65" charset="-120"/>
                <a:ea typeface="標楷體" panose="03000509000000000000" pitchFamily="65" charset="-120"/>
                <a:cs typeface="+mn-cs"/>
                <a:sym typeface="Wingdings 3" panose="05040102010807070707" pitchFamily="18" charset="2"/>
              </a:rPr>
              <a:t></a:t>
            </a:r>
            <a:r>
              <a:rPr kumimoji="0" lang="en-US" altLang="zh-TW" sz="2000" b="0" i="0" u="none" strike="noStrike" kern="100" cap="none" spc="0" normalizeH="0" baseline="0" noProof="0" dirty="0">
                <a:ln>
                  <a:noFill/>
                </a:ln>
                <a:solidFill>
                  <a:prstClr val="black"/>
                </a:solidFill>
                <a:effectLst/>
                <a:uLnTx/>
                <a:uFillTx/>
                <a:latin typeface="標楷體" panose="03000509000000000000" pitchFamily="65" charset="-120"/>
                <a:ea typeface="新細明體" panose="02020500000000000000" pitchFamily="18" charset="-120"/>
                <a:cs typeface="+mn-cs"/>
              </a:rPr>
              <a:t> </a:t>
            </a:r>
            <a:r>
              <a:rPr kumimoji="0" lang="zh-TW" altLang="zh-TW" sz="2000" b="0" i="0" u="none" strike="noStrike" kern="100" cap="none" spc="0" normalizeH="0" baseline="0" noProof="0" dirty="0">
                <a:ln>
                  <a:noFill/>
                </a:ln>
                <a:solidFill>
                  <a:srgbClr val="C00000"/>
                </a:solidFill>
                <a:effectLst/>
                <a:uLnTx/>
                <a:uFillTx/>
                <a:latin typeface="Times New Roman" panose="02020603050405020304" pitchFamily="18" charset="0"/>
                <a:ea typeface="標楷體" panose="03000509000000000000" pitchFamily="65" charset="-120"/>
                <a:cs typeface="+mn-cs"/>
              </a:rPr>
              <a:t>答案</a:t>
            </a:r>
            <a:endParaRPr kumimoji="0" lang="zh-TW" altLang="zh-TW" sz="1200" b="0" i="0" u="none" strike="noStrike" kern="100" cap="none" spc="0" normalizeH="0" baseline="0" noProof="0" dirty="0">
              <a:ln>
                <a:noFill/>
              </a:ln>
              <a:solidFill>
                <a:prstClr val="black"/>
              </a:solidFill>
              <a:effectLst/>
              <a:uLnTx/>
              <a:uFillTx/>
              <a:latin typeface="Times New Roman" panose="02020603050405020304" pitchFamily="18" charset="0"/>
              <a:ea typeface="新細明體" panose="02020500000000000000" pitchFamily="18" charset="-120"/>
              <a:cs typeface="+mn-cs"/>
            </a:endParaRPr>
          </a:p>
        </p:txBody>
      </p:sp>
    </p:spTree>
    <p:extLst>
      <p:ext uri="{BB962C8B-B14F-4D97-AF65-F5344CB8AC3E}">
        <p14:creationId xmlns:p14="http://schemas.microsoft.com/office/powerpoint/2010/main" val="478385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7" grpId="0"/>
      <p:bldP spid="8" grpId="0" animBg="1"/>
      <p:bldP spid="9" grpId="0" animBg="1"/>
      <p:bldP spid="10" grpId="0"/>
      <p:bldP spid="11" grpId="0" animBg="1"/>
      <p:bldP spid="1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06C39D5C-EC26-4562-9D11-78203E6906B5}"/>
              </a:ext>
            </a:extLst>
          </p:cNvPr>
          <p:cNvGraphicFramePr>
            <a:graphicFrameLocks noGrp="1"/>
          </p:cNvGraphicFramePr>
          <p:nvPr/>
        </p:nvGraphicFramePr>
        <p:xfrm>
          <a:off x="1835936" y="1585256"/>
          <a:ext cx="8163661" cy="4313597"/>
        </p:xfrm>
        <a:graphic>
          <a:graphicData uri="http://schemas.openxmlformats.org/drawingml/2006/table">
            <a:tbl>
              <a:tblPr/>
              <a:tblGrid>
                <a:gridCol w="520942">
                  <a:extLst>
                    <a:ext uri="{9D8B030D-6E8A-4147-A177-3AD203B41FA5}">
                      <a16:colId xmlns:a16="http://schemas.microsoft.com/office/drawing/2014/main" val="867998150"/>
                    </a:ext>
                  </a:extLst>
                </a:gridCol>
                <a:gridCol w="735005">
                  <a:extLst>
                    <a:ext uri="{9D8B030D-6E8A-4147-A177-3AD203B41FA5}">
                      <a16:colId xmlns:a16="http://schemas.microsoft.com/office/drawing/2014/main" val="3109233060"/>
                    </a:ext>
                  </a:extLst>
                </a:gridCol>
                <a:gridCol w="627974">
                  <a:extLst>
                    <a:ext uri="{9D8B030D-6E8A-4147-A177-3AD203B41FA5}">
                      <a16:colId xmlns:a16="http://schemas.microsoft.com/office/drawing/2014/main" val="1568380886"/>
                    </a:ext>
                  </a:extLst>
                </a:gridCol>
                <a:gridCol w="627974">
                  <a:extLst>
                    <a:ext uri="{9D8B030D-6E8A-4147-A177-3AD203B41FA5}">
                      <a16:colId xmlns:a16="http://schemas.microsoft.com/office/drawing/2014/main" val="1889336473"/>
                    </a:ext>
                  </a:extLst>
                </a:gridCol>
                <a:gridCol w="627974">
                  <a:extLst>
                    <a:ext uri="{9D8B030D-6E8A-4147-A177-3AD203B41FA5}">
                      <a16:colId xmlns:a16="http://schemas.microsoft.com/office/drawing/2014/main" val="2024924522"/>
                    </a:ext>
                  </a:extLst>
                </a:gridCol>
                <a:gridCol w="627974">
                  <a:extLst>
                    <a:ext uri="{9D8B030D-6E8A-4147-A177-3AD203B41FA5}">
                      <a16:colId xmlns:a16="http://schemas.microsoft.com/office/drawing/2014/main" val="3214649134"/>
                    </a:ext>
                  </a:extLst>
                </a:gridCol>
                <a:gridCol w="627974">
                  <a:extLst>
                    <a:ext uri="{9D8B030D-6E8A-4147-A177-3AD203B41FA5}">
                      <a16:colId xmlns:a16="http://schemas.microsoft.com/office/drawing/2014/main" val="759906730"/>
                    </a:ext>
                  </a:extLst>
                </a:gridCol>
                <a:gridCol w="627974">
                  <a:extLst>
                    <a:ext uri="{9D8B030D-6E8A-4147-A177-3AD203B41FA5}">
                      <a16:colId xmlns:a16="http://schemas.microsoft.com/office/drawing/2014/main" val="2690286360"/>
                    </a:ext>
                  </a:extLst>
                </a:gridCol>
                <a:gridCol w="627974">
                  <a:extLst>
                    <a:ext uri="{9D8B030D-6E8A-4147-A177-3AD203B41FA5}">
                      <a16:colId xmlns:a16="http://schemas.microsoft.com/office/drawing/2014/main" val="2336271325"/>
                    </a:ext>
                  </a:extLst>
                </a:gridCol>
                <a:gridCol w="627974">
                  <a:extLst>
                    <a:ext uri="{9D8B030D-6E8A-4147-A177-3AD203B41FA5}">
                      <a16:colId xmlns:a16="http://schemas.microsoft.com/office/drawing/2014/main" val="1751469111"/>
                    </a:ext>
                  </a:extLst>
                </a:gridCol>
                <a:gridCol w="627974">
                  <a:extLst>
                    <a:ext uri="{9D8B030D-6E8A-4147-A177-3AD203B41FA5}">
                      <a16:colId xmlns:a16="http://schemas.microsoft.com/office/drawing/2014/main" val="2751570357"/>
                    </a:ext>
                  </a:extLst>
                </a:gridCol>
                <a:gridCol w="627974">
                  <a:extLst>
                    <a:ext uri="{9D8B030D-6E8A-4147-A177-3AD203B41FA5}">
                      <a16:colId xmlns:a16="http://schemas.microsoft.com/office/drawing/2014/main" val="392118836"/>
                    </a:ext>
                  </a:extLst>
                </a:gridCol>
                <a:gridCol w="627974">
                  <a:extLst>
                    <a:ext uri="{9D8B030D-6E8A-4147-A177-3AD203B41FA5}">
                      <a16:colId xmlns:a16="http://schemas.microsoft.com/office/drawing/2014/main" val="3733248305"/>
                    </a:ext>
                  </a:extLst>
                </a:gridCol>
              </a:tblGrid>
              <a:tr h="253741">
                <a:tc rowSpan="2">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五</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grid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概念理解</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hMerge="1">
                  <a:txBody>
                    <a:bodyPr/>
                    <a:lstStyle/>
                    <a:p>
                      <a:endParaRPr lang="zh-TW" altLang="en-US"/>
                    </a:p>
                  </a:txBody>
                  <a:tcPr/>
                </a:tc>
                <a:tc hMerge="1">
                  <a:txBody>
                    <a:bodyPr/>
                    <a:lstStyle/>
                    <a:p>
                      <a:endParaRPr lang="zh-TW" altLang="en-US"/>
                    </a:p>
                  </a:txBody>
                  <a:tcPr/>
                </a:tc>
                <a:tc grid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程序執行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hMerge="1">
                  <a:txBody>
                    <a:bodyPr/>
                    <a:lstStyle/>
                    <a:p>
                      <a:endParaRPr lang="zh-TW" altLang="en-US"/>
                    </a:p>
                  </a:txBody>
                  <a:tcPr/>
                </a:tc>
                <a:tc hMerge="1">
                  <a:txBody>
                    <a:bodyPr/>
                    <a:lstStyle/>
                    <a:p>
                      <a:endParaRPr lang="zh-TW" altLang="en-US"/>
                    </a:p>
                  </a:txBody>
                  <a:tcPr/>
                </a:tc>
                <a:tc grid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解題思考</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hMerge="1">
                  <a:txBody>
                    <a:bodyPr/>
                    <a:lstStyle/>
                    <a:p>
                      <a:endParaRPr lang="zh-TW" altLang="en-US"/>
                    </a:p>
                  </a:txBody>
                  <a:tcPr/>
                </a:tc>
                <a:tc hMerge="1">
                  <a:txBody>
                    <a:bodyPr/>
                    <a:lstStyle/>
                    <a:p>
                      <a:endParaRPr lang="zh-TW" altLang="en-US"/>
                    </a:p>
                  </a:txBody>
                  <a:tcPr/>
                </a:tc>
                <a:tc rowSpan="2" grid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2" hMerge="1">
                  <a:txBody>
                    <a:bodyPr/>
                    <a:lstStyle/>
                    <a:p>
                      <a:endParaRPr lang="zh-TW" altLang="en-US"/>
                    </a:p>
                  </a:txBody>
                  <a:tcPr/>
                </a:tc>
                <a:tc rowSpan="2" hMerge="1">
                  <a:txBody>
                    <a:bodyPr/>
                    <a:lstStyle/>
                    <a:p>
                      <a:endParaRPr lang="zh-TW" altLang="en-US"/>
                    </a:p>
                  </a:txBody>
                  <a:tcPr/>
                </a:tc>
                <a:extLst>
                  <a:ext uri="{0D108BD9-81ED-4DB2-BD59-A6C34878D82A}">
                    <a16:rowId xmlns:a16="http://schemas.microsoft.com/office/drawing/2014/main" val="97809110"/>
                  </a:ext>
                </a:extLst>
              </a:tr>
              <a:tr h="253741">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題號</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分組</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通過率</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gridSpan="3"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extLst>
                  <a:ext uri="{0D108BD9-81ED-4DB2-BD59-A6C34878D82A}">
                    <a16:rowId xmlns:a16="http://schemas.microsoft.com/office/drawing/2014/main" val="2463833434"/>
                  </a:ext>
                </a:extLst>
              </a:tr>
              <a:tr h="253741">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數與</a:t>
                      </a:r>
                      <a:endPar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計算</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1,10,13,14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2,3,4,5,7,8,9,</a:t>
                      </a:r>
                    </a:p>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11,12</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14</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273043683"/>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0.92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647737343"/>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0.28</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38244262"/>
                  </a:ext>
                </a:extLst>
              </a:tr>
              <a:tr h="253741">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量與</a:t>
                      </a:r>
                      <a:endPar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endParaRPr>
                    </a:p>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實測</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15,16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224944"/>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275983908"/>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065864438"/>
                  </a:ext>
                </a:extLst>
              </a:tr>
              <a:tr h="253741">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幾何</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17,18,19,20,21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6</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755574737"/>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354352429"/>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625752931"/>
                  </a:ext>
                </a:extLst>
              </a:tr>
              <a:tr h="253741">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代數</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23,25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0.60</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3</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424747718"/>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0.46</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752755036"/>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984615849"/>
                  </a:ext>
                </a:extLst>
              </a:tr>
              <a:tr h="253741">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小計</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6</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0.59</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6</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13</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0.55</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rowSpan="3">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共</a:t>
                      </a: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25</a:t>
                      </a: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題</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全</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0.52</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641789514"/>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0.53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0.81</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高</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0.73</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110635616"/>
                  </a:ext>
                </a:extLst>
              </a:tr>
              <a:tr h="253741">
                <a:tc vMerge="1">
                  <a:txBody>
                    <a:bodyPr/>
                    <a:lstStyle/>
                    <a:p>
                      <a:endParaRPr lang="zh-TW" altLang="en-US"/>
                    </a:p>
                  </a:txBody>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0.37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0.24</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0.27</a:t>
                      </a:r>
                      <a:endParaRPr lang="en-US" altLang="zh-TW"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vMerge="1">
                  <a:txBody>
                    <a:bodyPr/>
                    <a:lstStyle/>
                    <a:p>
                      <a:endParaRPr lang="zh-TW" altLang="en-US"/>
                    </a:p>
                  </a:txBody>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zh-TW" altLang="en-US" sz="1500" u="none" strike="noStrike">
                          <a:effectLst/>
                          <a:latin typeface="Times New Roman" panose="02020603050405020304" pitchFamily="18" charset="0"/>
                          <a:ea typeface="標楷體" panose="03000509000000000000" pitchFamily="65" charset="-120"/>
                          <a:cs typeface="Times New Roman" panose="02020603050405020304" pitchFamily="18" charset="0"/>
                        </a:rPr>
                        <a:t>低</a:t>
                      </a:r>
                      <a:endParaRPr lang="zh-TW" altLang="en-US" sz="15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fontAlgn="ctr"/>
                      <a:r>
                        <a:rPr lang="en-US" altLang="zh-TW" sz="15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0.29</a:t>
                      </a:r>
                      <a:endParaRPr lang="en-US" altLang="zh-TW" sz="15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018" marR="7018" marT="7018" marB="0"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4096346759"/>
                  </a:ext>
                </a:extLst>
              </a:tr>
            </a:tbl>
          </a:graphicData>
        </a:graphic>
      </p:graphicFrame>
      <p:sp>
        <p:nvSpPr>
          <p:cNvPr id="3" name="標題 1">
            <a:extLst>
              <a:ext uri="{FF2B5EF4-FFF2-40B4-BE49-F238E27FC236}">
                <a16:creationId xmlns:a16="http://schemas.microsoft.com/office/drawing/2014/main" id="{FDBBDF04-7248-46CC-B42F-E78CB39CAE5B}"/>
              </a:ext>
            </a:extLst>
          </p:cNvPr>
          <p:cNvSpPr txBox="1">
            <a:spLocks/>
          </p:cNvSpPr>
          <p:nvPr/>
        </p:nvSpPr>
        <p:spPr>
          <a:xfrm>
            <a:off x="248575" y="951451"/>
            <a:ext cx="11656380" cy="58389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五年級</a:t>
            </a:r>
            <a:r>
              <a:rPr kumimoji="0" lang="zh-TW" altLang="en-US" sz="3600" b="1" i="0" u="none" strike="noStrike" kern="1200" cap="none" spc="0" normalizeH="0" baseline="0" noProof="0" dirty="0">
                <a:ln>
                  <a:noFill/>
                </a:ln>
                <a:solidFill>
                  <a:srgbClr val="3333FF"/>
                </a:solidFill>
                <a:effectLst/>
                <a:uLnTx/>
                <a:uFillTx/>
                <a:latin typeface="微軟正黑體" pitchFamily="34" charset="-120"/>
                <a:ea typeface="微軟正黑體" pitchFamily="34" charset="-120"/>
                <a:cs typeface="+mj-cs"/>
              </a:rPr>
              <a:t>數學</a:t>
            </a:r>
            <a:r>
              <a:rPr kumimoji="0" lang="en-US" altLang="zh-TW" sz="36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a:t>
            </a:r>
            <a:r>
              <a:rPr kumimoji="0" lang="zh-TW" altLang="en-US" sz="3600" b="1" i="0" u="none" strike="noStrike" kern="1200" cap="none" spc="0" normalizeH="0" baseline="0" noProof="0" dirty="0">
                <a:ln>
                  <a:noFill/>
                </a:ln>
                <a:solidFill>
                  <a:srgbClr val="FF0000"/>
                </a:solidFill>
                <a:effectLst/>
                <a:uLnTx/>
                <a:uFillTx/>
                <a:latin typeface="微軟正黑體" pitchFamily="34" charset="-120"/>
                <a:ea typeface="微軟正黑體" pitchFamily="34" charset="-120"/>
                <a:cs typeface="+mj-cs"/>
              </a:rPr>
              <a:t>施測結果</a:t>
            </a:r>
            <a:r>
              <a:rPr kumimoji="0" lang="zh-TW" altLang="zh-TW" sz="36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rPr>
              <a:t>雙向細目表</a:t>
            </a:r>
            <a:endParaRPr kumimoji="0" lang="zh-TW" altLang="en-US" sz="3600" b="1"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j-cs"/>
            </a:endParaRPr>
          </a:p>
        </p:txBody>
      </p:sp>
      <p:grpSp>
        <p:nvGrpSpPr>
          <p:cNvPr id="4" name="群組 3">
            <a:extLst>
              <a:ext uri="{FF2B5EF4-FFF2-40B4-BE49-F238E27FC236}">
                <a16:creationId xmlns:a16="http://schemas.microsoft.com/office/drawing/2014/main" id="{91959BA9-41FD-438C-9155-C0B58E565CDF}"/>
              </a:ext>
            </a:extLst>
          </p:cNvPr>
          <p:cNvGrpSpPr/>
          <p:nvPr/>
        </p:nvGrpSpPr>
        <p:grpSpPr>
          <a:xfrm>
            <a:off x="2336543" y="1535344"/>
            <a:ext cx="3879726" cy="4371210"/>
            <a:chOff x="1083391" y="904125"/>
            <a:chExt cx="5172968" cy="5828280"/>
          </a:xfrm>
        </p:grpSpPr>
        <p:grpSp>
          <p:nvGrpSpPr>
            <p:cNvPr id="5" name="群組 4">
              <a:extLst>
                <a:ext uri="{FF2B5EF4-FFF2-40B4-BE49-F238E27FC236}">
                  <a16:creationId xmlns:a16="http://schemas.microsoft.com/office/drawing/2014/main" id="{AEEED32F-F220-4E37-8599-E311E19A6B4E}"/>
                </a:ext>
              </a:extLst>
            </p:cNvPr>
            <p:cNvGrpSpPr/>
            <p:nvPr/>
          </p:nvGrpSpPr>
          <p:grpSpPr>
            <a:xfrm>
              <a:off x="1083391" y="971746"/>
              <a:ext cx="2697499" cy="5760659"/>
              <a:chOff x="1278602" y="997667"/>
              <a:chExt cx="2473174" cy="5684442"/>
            </a:xfrm>
          </p:grpSpPr>
          <p:sp>
            <p:nvSpPr>
              <p:cNvPr id="9" name="矩形 8">
                <a:extLst>
                  <a:ext uri="{FF2B5EF4-FFF2-40B4-BE49-F238E27FC236}">
                    <a16:creationId xmlns:a16="http://schemas.microsoft.com/office/drawing/2014/main" id="{B6B03F59-2996-419F-A731-242248D6D0AD}"/>
                  </a:ext>
                </a:extLst>
              </p:cNvPr>
              <p:cNvSpPr/>
              <p:nvPr/>
            </p:nvSpPr>
            <p:spPr>
              <a:xfrm>
                <a:off x="1278602" y="997667"/>
                <a:ext cx="2471465" cy="5684442"/>
              </a:xfrm>
              <a:prstGeom prst="rect">
                <a:avLst/>
              </a:prstGeom>
              <a:noFill/>
              <a:ln w="38100" cap="flat" cmpd="sng" algn="ctr">
                <a:solidFill>
                  <a:srgbClr val="0070C0"/>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0" cap="none" spc="0" normalizeH="0" baseline="0" noProof="0" dirty="0">
                    <a:ln>
                      <a:noFill/>
                    </a:ln>
                    <a:solidFill>
                      <a:srgbClr val="3333FF"/>
                    </a:solidFill>
                    <a:effectLst/>
                    <a:uLnTx/>
                    <a:uFillTx/>
                    <a:latin typeface="微軟正黑體" panose="020B0604030504040204" pitchFamily="34" charset="-120"/>
                    <a:ea typeface="微軟正黑體" panose="020B0604030504040204" pitchFamily="34" charset="-120"/>
                    <a:cs typeface="+mn-cs"/>
                  </a:rPr>
                  <a:t>表現較佳</a:t>
                </a:r>
              </a:p>
            </p:txBody>
          </p:sp>
          <p:sp>
            <p:nvSpPr>
              <p:cNvPr id="10" name="矩形 9">
                <a:extLst>
                  <a:ext uri="{FF2B5EF4-FFF2-40B4-BE49-F238E27FC236}">
                    <a16:creationId xmlns:a16="http://schemas.microsoft.com/office/drawing/2014/main" id="{18668C36-D962-494F-B340-1578E1361E9D}"/>
                  </a:ext>
                </a:extLst>
              </p:cNvPr>
              <p:cNvSpPr/>
              <p:nvPr/>
            </p:nvSpPr>
            <p:spPr>
              <a:xfrm>
                <a:off x="2177337" y="5715512"/>
                <a:ext cx="1574439" cy="320714"/>
              </a:xfrm>
              <a:prstGeom prst="rect">
                <a:avLst/>
              </a:prstGeom>
              <a:noFill/>
              <a:ln w="38100" cap="flat" cmpd="sng" algn="ctr">
                <a:solidFill>
                  <a:srgbClr val="3333FF"/>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grpSp>
          <p:nvGrpSpPr>
            <p:cNvPr id="6" name="群組 5">
              <a:extLst>
                <a:ext uri="{FF2B5EF4-FFF2-40B4-BE49-F238E27FC236}">
                  <a16:creationId xmlns:a16="http://schemas.microsoft.com/office/drawing/2014/main" id="{5A90CB5F-6255-4CAB-ABCC-7309ADCD8B70}"/>
                </a:ext>
              </a:extLst>
            </p:cNvPr>
            <p:cNvGrpSpPr/>
            <p:nvPr/>
          </p:nvGrpSpPr>
          <p:grpSpPr>
            <a:xfrm>
              <a:off x="3817949" y="904125"/>
              <a:ext cx="2438410" cy="5828279"/>
              <a:chOff x="3817949" y="904125"/>
              <a:chExt cx="2438410" cy="5828279"/>
            </a:xfrm>
          </p:grpSpPr>
          <p:sp>
            <p:nvSpPr>
              <p:cNvPr id="7" name="矩形 6">
                <a:extLst>
                  <a:ext uri="{FF2B5EF4-FFF2-40B4-BE49-F238E27FC236}">
                    <a16:creationId xmlns:a16="http://schemas.microsoft.com/office/drawing/2014/main" id="{A8041C03-AB58-4C68-A027-96E5BF94E531}"/>
                  </a:ext>
                </a:extLst>
              </p:cNvPr>
              <p:cNvSpPr/>
              <p:nvPr/>
            </p:nvSpPr>
            <p:spPr>
              <a:xfrm>
                <a:off x="3817949" y="904125"/>
                <a:ext cx="2438410" cy="5828279"/>
              </a:xfrm>
              <a:prstGeom prst="rect">
                <a:avLst/>
              </a:prstGeom>
              <a:noFill/>
              <a:ln w="38100" cap="flat" cmpd="sng" algn="ctr">
                <a:solidFill>
                  <a:srgbClr val="FF0000"/>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表現較差</a:t>
                </a:r>
              </a:p>
            </p:txBody>
          </p:sp>
          <p:sp>
            <p:nvSpPr>
              <p:cNvPr id="8" name="矩形 7">
                <a:extLst>
                  <a:ext uri="{FF2B5EF4-FFF2-40B4-BE49-F238E27FC236}">
                    <a16:creationId xmlns:a16="http://schemas.microsoft.com/office/drawing/2014/main" id="{25CBBAAD-6277-48B1-9D1C-9AB5998C78DE}"/>
                  </a:ext>
                </a:extLst>
              </p:cNvPr>
              <p:cNvSpPr/>
              <p:nvPr/>
            </p:nvSpPr>
            <p:spPr>
              <a:xfrm>
                <a:off x="4584109" y="5704295"/>
                <a:ext cx="1672249" cy="328517"/>
              </a:xfrm>
              <a:prstGeom prst="rect">
                <a:avLst/>
              </a:prstGeom>
              <a:noFill/>
              <a:ln w="38100" cap="flat" cmpd="sng" algn="ctr">
                <a:solidFill>
                  <a:srgbClr val="FF0000"/>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grpSp>
      <p:grpSp>
        <p:nvGrpSpPr>
          <p:cNvPr id="14" name="群組 13">
            <a:extLst>
              <a:ext uri="{FF2B5EF4-FFF2-40B4-BE49-F238E27FC236}">
                <a16:creationId xmlns:a16="http://schemas.microsoft.com/office/drawing/2014/main" id="{AEE40BBE-83B3-4FE6-8D1C-3D833ABA872C}"/>
              </a:ext>
            </a:extLst>
          </p:cNvPr>
          <p:cNvGrpSpPr/>
          <p:nvPr/>
        </p:nvGrpSpPr>
        <p:grpSpPr>
          <a:xfrm>
            <a:off x="1865128" y="4344524"/>
            <a:ext cx="8134463" cy="803264"/>
            <a:chOff x="1575795" y="2075380"/>
            <a:chExt cx="9948640" cy="1037690"/>
          </a:xfrm>
        </p:grpSpPr>
        <p:sp>
          <p:nvSpPr>
            <p:cNvPr id="15" name="矩形 14">
              <a:extLst>
                <a:ext uri="{FF2B5EF4-FFF2-40B4-BE49-F238E27FC236}">
                  <a16:creationId xmlns:a16="http://schemas.microsoft.com/office/drawing/2014/main" id="{777C5F0B-100F-4FDB-A409-25E15E83EB7D}"/>
                </a:ext>
              </a:extLst>
            </p:cNvPr>
            <p:cNvSpPr/>
            <p:nvPr/>
          </p:nvSpPr>
          <p:spPr>
            <a:xfrm>
              <a:off x="1575795" y="2075380"/>
              <a:ext cx="9948640" cy="1037690"/>
            </a:xfrm>
            <a:prstGeom prst="rect">
              <a:avLst/>
            </a:prstGeom>
            <a:noFill/>
            <a:ln w="57150" cap="flat" cmpd="sng" algn="ctr">
              <a:solidFill>
                <a:srgbClr val="FF66CC"/>
              </a:solidFill>
              <a:prstDash val="solid"/>
            </a:ln>
            <a:effectLst/>
          </p:spPr>
          <p:txBody>
            <a:bodyPr rtlCol="0" anchor="ct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zh-TW" altLang="en-US" sz="2700" b="1" i="0" u="none" strike="noStrike" kern="0" cap="none" spc="0" normalizeH="0" baseline="0" noProof="0" dirty="0">
                  <a:ln>
                    <a:noFill/>
                  </a:ln>
                  <a:solidFill>
                    <a:srgbClr val="FF66CC"/>
                  </a:solidFill>
                  <a:effectLst/>
                  <a:uLnTx/>
                  <a:uFillTx/>
                  <a:latin typeface="微軟正黑體" panose="020B0604030504040204" pitchFamily="34" charset="-120"/>
                  <a:ea typeface="微軟正黑體" panose="020B0604030504040204" pitchFamily="34" charset="-120"/>
                  <a:cs typeface="+mn-cs"/>
                </a:rPr>
                <a:t>表現較差</a:t>
              </a:r>
            </a:p>
          </p:txBody>
        </p:sp>
        <p:sp>
          <p:nvSpPr>
            <p:cNvPr id="16" name="矩形 15">
              <a:extLst>
                <a:ext uri="{FF2B5EF4-FFF2-40B4-BE49-F238E27FC236}">
                  <a16:creationId xmlns:a16="http://schemas.microsoft.com/office/drawing/2014/main" id="{55408607-77B3-45A2-ADA5-08DAD1983887}"/>
                </a:ext>
              </a:extLst>
            </p:cNvPr>
            <p:cNvSpPr/>
            <p:nvPr/>
          </p:nvSpPr>
          <p:spPr>
            <a:xfrm>
              <a:off x="10759631" y="2075380"/>
              <a:ext cx="764804" cy="380144"/>
            </a:xfrm>
            <a:prstGeom prst="rect">
              <a:avLst/>
            </a:prstGeom>
            <a:noFill/>
            <a:ln w="57150" cap="flat" cmpd="sng" algn="ctr">
              <a:solidFill>
                <a:srgbClr val="FF66CC"/>
              </a:solidFill>
              <a:prstDash val="solid"/>
            </a:ln>
            <a:effectLst/>
          </p:spPr>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grpSp>
    </p:spTree>
    <p:extLst>
      <p:ext uri="{BB962C8B-B14F-4D97-AF65-F5344CB8AC3E}">
        <p14:creationId xmlns:p14="http://schemas.microsoft.com/office/powerpoint/2010/main" val="3733297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49252EB4-419D-4DC6-9FB4-5204E9EB1C54}"/>
              </a:ext>
            </a:extLst>
          </p:cNvPr>
          <p:cNvSpPr/>
          <p:nvPr/>
        </p:nvSpPr>
        <p:spPr>
          <a:xfrm>
            <a:off x="0" y="848215"/>
            <a:ext cx="11754035" cy="64633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3600" b="1" i="0" u="none" strike="noStrike" kern="0" cap="none" spc="0" normalizeH="0" baseline="0" noProof="0" dirty="0">
                <a:ln>
                  <a:noFill/>
                </a:ln>
                <a:solidFill>
                  <a:srgbClr val="0070C0"/>
                </a:solidFill>
                <a:effectLst/>
                <a:uLnTx/>
                <a:uFillTx/>
                <a:latin typeface="微軟正黑體" pitchFamily="34" charset="-120"/>
                <a:ea typeface="微軟正黑體" pitchFamily="34" charset="-120"/>
              </a:rPr>
              <a:t>桃園市</a:t>
            </a:r>
            <a:r>
              <a:rPr kumimoji="0" lang="zh-TW" altLang="en-US" sz="2800" b="1" i="0" u="none" strike="noStrike" kern="0" cap="none" spc="0" normalizeH="0" baseline="0" noProof="0" dirty="0">
                <a:ln>
                  <a:noFill/>
                </a:ln>
                <a:solidFill>
                  <a:srgbClr val="FF66CC"/>
                </a:solidFill>
                <a:effectLst/>
                <a:uLnTx/>
                <a:uFillTx/>
                <a:latin typeface="微軟正黑體" pitchFamily="34" charset="-120"/>
                <a:ea typeface="微軟正黑體" pitchFamily="34" charset="-120"/>
              </a:rPr>
              <a:t>國小</a:t>
            </a:r>
            <a:r>
              <a:rPr kumimoji="0" lang="zh-TW" altLang="en-US" sz="3600" b="1" i="0" u="none" strike="noStrike" kern="0" cap="none" spc="0" normalizeH="0" baseline="0" noProof="0" dirty="0">
                <a:ln>
                  <a:noFill/>
                </a:ln>
                <a:solidFill>
                  <a:srgbClr val="0070C0"/>
                </a:solidFill>
                <a:effectLst/>
                <a:uLnTx/>
                <a:uFillTx/>
                <a:latin typeface="微軟正黑體" pitchFamily="34" charset="-120"/>
                <a:ea typeface="微軟正黑體" pitchFamily="34" charset="-120"/>
              </a:rPr>
              <a:t>學生學習能力檢測分析</a:t>
            </a:r>
            <a:endParaRPr kumimoji="0" lang="zh-TW" altLang="en-US" sz="3600" b="0" i="0" u="none" strike="noStrike" kern="0" cap="none" spc="0" normalizeH="0" baseline="0" noProof="0" dirty="0">
              <a:ln>
                <a:noFill/>
              </a:ln>
              <a:solidFill>
                <a:sysClr val="windowText" lastClr="000000"/>
              </a:solidFill>
              <a:effectLst/>
              <a:uLnTx/>
              <a:uFillTx/>
            </a:endParaRPr>
          </a:p>
        </p:txBody>
      </p:sp>
      <p:sp>
        <p:nvSpPr>
          <p:cNvPr id="5" name="爆炸: 八角 4">
            <a:extLst>
              <a:ext uri="{FF2B5EF4-FFF2-40B4-BE49-F238E27FC236}">
                <a16:creationId xmlns:a16="http://schemas.microsoft.com/office/drawing/2014/main" id="{2ABAD114-4FCF-484E-A445-D4765108183C}"/>
              </a:ext>
            </a:extLst>
          </p:cNvPr>
          <p:cNvSpPr/>
          <p:nvPr/>
        </p:nvSpPr>
        <p:spPr>
          <a:xfrm>
            <a:off x="2867474" y="1411973"/>
            <a:ext cx="5992603" cy="1637907"/>
          </a:xfrm>
          <a:prstGeom prst="irregularSeal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6" name="矩形 5">
            <a:extLst>
              <a:ext uri="{FF2B5EF4-FFF2-40B4-BE49-F238E27FC236}">
                <a16:creationId xmlns:a16="http://schemas.microsoft.com/office/drawing/2014/main" id="{16682C9E-0BA1-41CC-B294-4B5F9537FEC4}"/>
              </a:ext>
            </a:extLst>
          </p:cNvPr>
          <p:cNvSpPr/>
          <p:nvPr/>
        </p:nvSpPr>
        <p:spPr>
          <a:xfrm>
            <a:off x="161307" y="1918270"/>
            <a:ext cx="11665259" cy="707886"/>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4000" b="1" i="0" u="none" strike="noStrike" kern="0" cap="none" spc="0" normalizeH="0" baseline="0" noProof="0" dirty="0">
                <a:ln>
                  <a:noFill/>
                </a:ln>
                <a:solidFill>
                  <a:schemeClr val="bg1"/>
                </a:solidFill>
                <a:effectLst/>
                <a:uLnTx/>
                <a:uFillTx/>
                <a:latin typeface="微軟正黑體" pitchFamily="34" charset="-120"/>
                <a:ea typeface="微軟正黑體" pitchFamily="34" charset="-120"/>
              </a:rPr>
              <a:t>暫停辦理</a:t>
            </a:r>
            <a:r>
              <a:rPr kumimoji="0" lang="en-US" altLang="zh-TW" sz="4000" b="1" i="0" u="none" strike="noStrike" kern="0" cap="none" spc="0" normalizeH="0" baseline="0" noProof="0" dirty="0">
                <a:ln>
                  <a:noFill/>
                </a:ln>
                <a:solidFill>
                  <a:schemeClr val="bg1"/>
                </a:solidFill>
                <a:effectLst/>
                <a:uLnTx/>
                <a:uFillTx/>
                <a:latin typeface="微軟正黑體" pitchFamily="34" charset="-120"/>
                <a:ea typeface="微軟正黑體" pitchFamily="34" charset="-120"/>
              </a:rPr>
              <a:t>!!??</a:t>
            </a:r>
            <a:endParaRPr kumimoji="0" lang="zh-TW" altLang="en-US" sz="4000" b="0" i="0" u="none" strike="noStrike" kern="0" cap="none" spc="0" normalizeH="0" baseline="0" noProof="0" dirty="0">
              <a:ln>
                <a:noFill/>
              </a:ln>
              <a:solidFill>
                <a:schemeClr val="bg1"/>
              </a:solidFill>
              <a:effectLst/>
              <a:uLnTx/>
              <a:uFillTx/>
            </a:endParaRPr>
          </a:p>
        </p:txBody>
      </p:sp>
      <p:sp>
        <p:nvSpPr>
          <p:cNvPr id="7" name="標題 1">
            <a:extLst>
              <a:ext uri="{FF2B5EF4-FFF2-40B4-BE49-F238E27FC236}">
                <a16:creationId xmlns:a16="http://schemas.microsoft.com/office/drawing/2014/main" id="{1F2CE852-576F-404B-9B8A-2653D8342A08}"/>
              </a:ext>
            </a:extLst>
          </p:cNvPr>
          <p:cNvSpPr>
            <a:spLocks noGrp="1"/>
          </p:cNvSpPr>
          <p:nvPr>
            <p:ph type="title"/>
          </p:nvPr>
        </p:nvSpPr>
        <p:spPr>
          <a:xfrm>
            <a:off x="1916307" y="4004544"/>
            <a:ext cx="9096666" cy="707887"/>
          </a:xfrm>
        </p:spPr>
        <p:txBody>
          <a:bodyPr>
            <a:noAutofit/>
          </a:bodyPr>
          <a:lstStyle/>
          <a:p>
            <a:pPr algn="l"/>
            <a:r>
              <a:rPr lang="en-US" altLang="zh-TW" sz="36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a:t>
            </a:r>
            <a:r>
              <a:rPr lang="zh-TW" altLang="en-US" sz="36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不同家庭背景學力表現</a:t>
            </a:r>
          </a:p>
        </p:txBody>
      </p:sp>
      <p:sp>
        <p:nvSpPr>
          <p:cNvPr id="8" name="矩形 7">
            <a:extLst>
              <a:ext uri="{FF2B5EF4-FFF2-40B4-BE49-F238E27FC236}">
                <a16:creationId xmlns:a16="http://schemas.microsoft.com/office/drawing/2014/main" id="{100FE0C7-94BF-479D-A44D-1763F815217E}"/>
              </a:ext>
            </a:extLst>
          </p:cNvPr>
          <p:cNvSpPr/>
          <p:nvPr/>
        </p:nvSpPr>
        <p:spPr>
          <a:xfrm>
            <a:off x="1494047" y="3358213"/>
            <a:ext cx="7571303" cy="646331"/>
          </a:xfrm>
          <a:prstGeom prst="rect">
            <a:avLst/>
          </a:prstGeom>
        </p:spPr>
        <p:txBody>
          <a:bodyPr wrap="none">
            <a:spAutoFit/>
          </a:bodyPr>
          <a:lstStyle/>
          <a:p>
            <a:r>
              <a:rPr lang="zh-TW" altLang="en-US" sz="3600" b="1" kern="0" dirty="0">
                <a:solidFill>
                  <a:srgbClr val="FF3399"/>
                </a:solidFill>
                <a:latin typeface="微軟正黑體" pitchFamily="34" charset="-120"/>
                <a:ea typeface="微軟正黑體" pitchFamily="34" charset="-120"/>
              </a:rPr>
              <a:t>影響</a:t>
            </a:r>
            <a:r>
              <a:rPr lang="zh-TW" altLang="en-US" sz="3600" b="1" kern="0" dirty="0">
                <a:solidFill>
                  <a:srgbClr val="0070C0"/>
                </a:solidFill>
                <a:latin typeface="微軟正黑體" pitchFamily="34" charset="-120"/>
                <a:ea typeface="微軟正黑體" pitchFamily="34" charset="-120"/>
              </a:rPr>
              <a:t>學生學習能力檢測</a:t>
            </a:r>
            <a:r>
              <a:rPr lang="zh-TW" altLang="en-US" sz="3600" b="1" kern="0" dirty="0">
                <a:solidFill>
                  <a:srgbClr val="FF3399"/>
                </a:solidFill>
                <a:latin typeface="微軟正黑體" pitchFamily="34" charset="-120"/>
                <a:ea typeface="微軟正黑體" pitchFamily="34" charset="-120"/>
              </a:rPr>
              <a:t>的原因</a:t>
            </a:r>
            <a:r>
              <a:rPr lang="zh-TW" altLang="en-US" sz="3600" b="1" kern="0" dirty="0">
                <a:solidFill>
                  <a:srgbClr val="0070C0"/>
                </a:solidFill>
                <a:latin typeface="微軟正黑體" pitchFamily="34" charset="-120"/>
                <a:ea typeface="微軟正黑體" pitchFamily="34" charset="-120"/>
              </a:rPr>
              <a:t>。。。</a:t>
            </a:r>
            <a:endParaRPr lang="zh-TW" altLang="en-US" dirty="0"/>
          </a:p>
        </p:txBody>
      </p:sp>
      <p:sp>
        <p:nvSpPr>
          <p:cNvPr id="9" name="標題 1">
            <a:extLst>
              <a:ext uri="{FF2B5EF4-FFF2-40B4-BE49-F238E27FC236}">
                <a16:creationId xmlns:a16="http://schemas.microsoft.com/office/drawing/2014/main" id="{C2D4545A-075C-4D74-8CAB-2BBEF7EEE0E7}"/>
              </a:ext>
            </a:extLst>
          </p:cNvPr>
          <p:cNvSpPr txBox="1">
            <a:spLocks/>
          </p:cNvSpPr>
          <p:nvPr/>
        </p:nvSpPr>
        <p:spPr bwMode="auto">
          <a:xfrm>
            <a:off x="1916307" y="5458496"/>
            <a:ext cx="9096666" cy="535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ctr" anchorCtr="0" compatLnSpc="1">
            <a:prstTxWarp prst="textNoShape">
              <a:avLst/>
            </a:prstTxWarp>
            <a:noAutofit/>
          </a:bodyPr>
          <a:lstStyle>
            <a:lvl1pPr algn="ctr" rtl="0" eaLnBrk="0" fontAlgn="base" hangingPunct="0">
              <a:spcBef>
                <a:spcPct val="0"/>
              </a:spcBef>
              <a:spcAft>
                <a:spcPct val="0"/>
              </a:spcAft>
              <a:defRPr sz="5000" kern="1200">
                <a:solidFill>
                  <a:schemeClr val="tx2"/>
                </a:solidFill>
                <a:latin typeface="標楷體" pitchFamily="65" charset="-120"/>
                <a:ea typeface="標楷體" pitchFamily="65" charset="-120"/>
                <a:cs typeface="+mj-cs"/>
              </a:defRPr>
            </a:lvl1pPr>
            <a:lvl2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2pPr>
            <a:lvl3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3pPr>
            <a:lvl4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4pPr>
            <a:lvl5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5pPr>
            <a:lvl6pPr marL="4572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6pPr>
            <a:lvl7pPr marL="9144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7pPr>
            <a:lvl8pPr marL="13716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8pPr>
            <a:lvl9pPr marL="18288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9pPr>
          </a:lstStyle>
          <a:p>
            <a:pPr algn="l"/>
            <a:r>
              <a:rPr lang="en-US" altLang="zh-TW" sz="36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3.</a:t>
            </a:r>
            <a:r>
              <a:rPr lang="zh-TW" altLang="en-US" sz="36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補習班</a:t>
            </a:r>
            <a:r>
              <a:rPr lang="en-US" altLang="zh-TW" sz="36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endParaRPr lang="zh-TW" altLang="en-US" sz="36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0" name="標題 1">
            <a:extLst>
              <a:ext uri="{FF2B5EF4-FFF2-40B4-BE49-F238E27FC236}">
                <a16:creationId xmlns:a16="http://schemas.microsoft.com/office/drawing/2014/main" id="{8C350EEC-9ADF-46B3-81D9-6940535BA2F0}"/>
              </a:ext>
            </a:extLst>
          </p:cNvPr>
          <p:cNvSpPr txBox="1">
            <a:spLocks/>
          </p:cNvSpPr>
          <p:nvPr/>
        </p:nvSpPr>
        <p:spPr bwMode="auto">
          <a:xfrm>
            <a:off x="1916307" y="4806933"/>
            <a:ext cx="9096666" cy="535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ctr" anchorCtr="0" compatLnSpc="1">
            <a:prstTxWarp prst="textNoShape">
              <a:avLst/>
            </a:prstTxWarp>
            <a:noAutofit/>
          </a:bodyPr>
          <a:lstStyle>
            <a:lvl1pPr algn="ctr" rtl="0" eaLnBrk="0" fontAlgn="base" hangingPunct="0">
              <a:spcBef>
                <a:spcPct val="0"/>
              </a:spcBef>
              <a:spcAft>
                <a:spcPct val="0"/>
              </a:spcAft>
              <a:defRPr sz="5000" kern="1200">
                <a:solidFill>
                  <a:schemeClr val="tx2"/>
                </a:solidFill>
                <a:latin typeface="標楷體" pitchFamily="65" charset="-120"/>
                <a:ea typeface="標楷體" pitchFamily="65" charset="-120"/>
                <a:cs typeface="+mj-cs"/>
              </a:defRPr>
            </a:lvl1pPr>
            <a:lvl2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2pPr>
            <a:lvl3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3pPr>
            <a:lvl4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4pPr>
            <a:lvl5pPr algn="l" rtl="0" eaLnBrk="0" fontAlgn="base" hangingPunct="0">
              <a:spcBef>
                <a:spcPct val="0"/>
              </a:spcBef>
              <a:spcAft>
                <a:spcPct val="0"/>
              </a:spcAft>
              <a:defRPr sz="5000">
                <a:solidFill>
                  <a:schemeClr val="tx2"/>
                </a:solidFill>
                <a:latin typeface="標楷體" panose="03000509000000000000" pitchFamily="65" charset="-120"/>
                <a:ea typeface="標楷體" panose="03000509000000000000" pitchFamily="65" charset="-120"/>
              </a:defRPr>
            </a:lvl5pPr>
            <a:lvl6pPr marL="4572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6pPr>
            <a:lvl7pPr marL="9144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7pPr>
            <a:lvl8pPr marL="13716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8pPr>
            <a:lvl9pPr marL="1828800" algn="l" rtl="0" fontAlgn="base">
              <a:spcBef>
                <a:spcPct val="0"/>
              </a:spcBef>
              <a:spcAft>
                <a:spcPct val="0"/>
              </a:spcAft>
              <a:defRPr sz="5000">
                <a:solidFill>
                  <a:schemeClr val="tx2"/>
                </a:solidFill>
                <a:latin typeface="標楷體" panose="03000509000000000000" pitchFamily="65" charset="-120"/>
                <a:ea typeface="標楷體" panose="03000509000000000000" pitchFamily="65" charset="-120"/>
              </a:defRPr>
            </a:lvl9pPr>
          </a:lstStyle>
          <a:p>
            <a:pPr algn="l"/>
            <a:r>
              <a:rPr lang="en-US" altLang="zh-TW" sz="36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a:t>
            </a:r>
            <a:r>
              <a:rPr lang="zh-TW" altLang="en-US" sz="36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學生的智力</a:t>
            </a:r>
          </a:p>
        </p:txBody>
      </p:sp>
    </p:spTree>
    <p:extLst>
      <p:ext uri="{BB962C8B-B14F-4D97-AF65-F5344CB8AC3E}">
        <p14:creationId xmlns:p14="http://schemas.microsoft.com/office/powerpoint/2010/main" val="2367370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0"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F1FA295-D6D1-4A12-9E81-8A7F86B07AB8}"/>
              </a:ext>
            </a:extLst>
          </p:cNvPr>
          <p:cNvSpPr/>
          <p:nvPr/>
        </p:nvSpPr>
        <p:spPr>
          <a:xfrm>
            <a:off x="1375631" y="2802238"/>
            <a:ext cx="9144000" cy="646331"/>
          </a:xfrm>
          <a:prstGeom prst="rect">
            <a:avLst/>
          </a:prstGeom>
        </p:spPr>
        <p:txBody>
          <a:bodyPr wrap="square">
            <a:spAutoFit/>
          </a:bodyPr>
          <a:lstStyle/>
          <a:p>
            <a:pPr algn="ctr" defTabSz="685800"/>
            <a:r>
              <a:rPr lang="zh-TW" altLang="en-US" sz="3600" dirty="0">
                <a:solidFill>
                  <a:srgbClr val="0033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如何應用</a:t>
            </a:r>
            <a:r>
              <a:rPr lang="zh-TW" altLang="en-US" sz="3600" u="sng" dirty="0">
                <a:solidFill>
                  <a:srgbClr val="0033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奠基模組</a:t>
            </a:r>
            <a:r>
              <a:rPr lang="zh-TW" altLang="en-US" sz="3600" dirty="0">
                <a:solidFill>
                  <a:srgbClr val="0033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    活化數學教學</a:t>
            </a:r>
          </a:p>
        </p:txBody>
      </p:sp>
      <p:sp>
        <p:nvSpPr>
          <p:cNvPr id="5" name="矩形 4">
            <a:extLst>
              <a:ext uri="{FF2B5EF4-FFF2-40B4-BE49-F238E27FC236}">
                <a16:creationId xmlns:a16="http://schemas.microsoft.com/office/drawing/2014/main" id="{D17CF274-3153-46E0-A052-AD3E31A9BFE2}"/>
              </a:ext>
            </a:extLst>
          </p:cNvPr>
          <p:cNvSpPr/>
          <p:nvPr/>
        </p:nvSpPr>
        <p:spPr>
          <a:xfrm>
            <a:off x="4109248" y="2866010"/>
            <a:ext cx="940312" cy="549993"/>
          </a:xfrm>
          <a:prstGeom prst="rect">
            <a:avLst/>
          </a:prstGeom>
          <a:noFill/>
          <a:ln w="38100" cap="flat" cmpd="sng" algn="ctr">
            <a:solidFill>
              <a:srgbClr val="FF0000"/>
            </a:solid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Euphemia"/>
              <a:ea typeface="+mn-ea"/>
              <a:cs typeface="+mn-cs"/>
            </a:endParaRPr>
          </a:p>
        </p:txBody>
      </p:sp>
      <p:sp>
        <p:nvSpPr>
          <p:cNvPr id="6" name="文字方塊 5">
            <a:extLst>
              <a:ext uri="{FF2B5EF4-FFF2-40B4-BE49-F238E27FC236}">
                <a16:creationId xmlns:a16="http://schemas.microsoft.com/office/drawing/2014/main" id="{9496D6DA-2F7E-40E9-89A1-C676422517AB}"/>
              </a:ext>
            </a:extLst>
          </p:cNvPr>
          <p:cNvSpPr txBox="1"/>
          <p:nvPr/>
        </p:nvSpPr>
        <p:spPr>
          <a:xfrm>
            <a:off x="2728332" y="1387877"/>
            <a:ext cx="1564927" cy="507831"/>
          </a:xfrm>
          <a:prstGeom prst="rect">
            <a:avLst/>
          </a:prstGeom>
          <a:noFill/>
        </p:spPr>
        <p:txBody>
          <a:bodyPr wrap="square" rtlCol="0">
            <a:spAutoFit/>
          </a:bodyPr>
          <a:lstStyle/>
          <a:p>
            <a:pPr defTabSz="685800"/>
            <a:r>
              <a:rPr lang="zh-TW" altLang="en-US" sz="2700" b="1" dirty="0">
                <a:solidFill>
                  <a:srgbClr val="FF0066"/>
                </a:solidFill>
                <a:latin typeface="標楷體" panose="03000509000000000000" pitchFamily="65" charset="-120"/>
                <a:ea typeface="標楷體" panose="03000509000000000000" pitchFamily="65" charset="-120"/>
              </a:rPr>
              <a:t>概念釐清</a:t>
            </a:r>
          </a:p>
        </p:txBody>
      </p:sp>
      <p:sp>
        <p:nvSpPr>
          <p:cNvPr id="7" name="文字方塊 6">
            <a:extLst>
              <a:ext uri="{FF2B5EF4-FFF2-40B4-BE49-F238E27FC236}">
                <a16:creationId xmlns:a16="http://schemas.microsoft.com/office/drawing/2014/main" id="{3223C661-3561-42F0-B086-975AECB68101}"/>
              </a:ext>
            </a:extLst>
          </p:cNvPr>
          <p:cNvSpPr txBox="1"/>
          <p:nvPr/>
        </p:nvSpPr>
        <p:spPr>
          <a:xfrm>
            <a:off x="2728332" y="1852683"/>
            <a:ext cx="1564927" cy="507831"/>
          </a:xfrm>
          <a:prstGeom prst="rect">
            <a:avLst/>
          </a:prstGeom>
          <a:noFill/>
        </p:spPr>
        <p:txBody>
          <a:bodyPr wrap="square" rtlCol="0">
            <a:spAutoFit/>
          </a:bodyPr>
          <a:lstStyle/>
          <a:p>
            <a:pPr defTabSz="685800"/>
            <a:r>
              <a:rPr lang="zh-TW" altLang="en-US" sz="2700" b="1" dirty="0">
                <a:solidFill>
                  <a:srgbClr val="008000"/>
                </a:solidFill>
                <a:latin typeface="標楷體" panose="03000509000000000000" pitchFamily="65" charset="-120"/>
                <a:ea typeface="標楷體" panose="03000509000000000000" pitchFamily="65" charset="-120"/>
              </a:rPr>
              <a:t>操作體驗</a:t>
            </a:r>
          </a:p>
        </p:txBody>
      </p:sp>
      <p:sp>
        <p:nvSpPr>
          <p:cNvPr id="8" name="文字方塊 7">
            <a:extLst>
              <a:ext uri="{FF2B5EF4-FFF2-40B4-BE49-F238E27FC236}">
                <a16:creationId xmlns:a16="http://schemas.microsoft.com/office/drawing/2014/main" id="{6068C5CB-9808-41C0-A8F6-8973AAF4510F}"/>
              </a:ext>
            </a:extLst>
          </p:cNvPr>
          <p:cNvSpPr txBox="1"/>
          <p:nvPr/>
        </p:nvSpPr>
        <p:spPr>
          <a:xfrm>
            <a:off x="4826459" y="1399513"/>
            <a:ext cx="1564927" cy="507831"/>
          </a:xfrm>
          <a:prstGeom prst="rect">
            <a:avLst/>
          </a:prstGeom>
          <a:noFill/>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融入生活</a:t>
            </a:r>
          </a:p>
        </p:txBody>
      </p:sp>
      <p:sp>
        <p:nvSpPr>
          <p:cNvPr id="9" name="文字方塊 8">
            <a:extLst>
              <a:ext uri="{FF2B5EF4-FFF2-40B4-BE49-F238E27FC236}">
                <a16:creationId xmlns:a16="http://schemas.microsoft.com/office/drawing/2014/main" id="{D4F39DE4-FF78-4926-A788-5B1A4C618FF9}"/>
              </a:ext>
            </a:extLst>
          </p:cNvPr>
          <p:cNvSpPr txBox="1"/>
          <p:nvPr/>
        </p:nvSpPr>
        <p:spPr>
          <a:xfrm>
            <a:off x="4594970" y="1875087"/>
            <a:ext cx="2141732" cy="507831"/>
          </a:xfrm>
          <a:prstGeom prst="rect">
            <a:avLst/>
          </a:prstGeom>
          <a:noFill/>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抽象前哨站</a:t>
            </a:r>
          </a:p>
        </p:txBody>
      </p:sp>
      <p:sp>
        <p:nvSpPr>
          <p:cNvPr id="10" name="文字方塊 9">
            <a:extLst>
              <a:ext uri="{FF2B5EF4-FFF2-40B4-BE49-F238E27FC236}">
                <a16:creationId xmlns:a16="http://schemas.microsoft.com/office/drawing/2014/main" id="{084B2DF0-3B31-4A7F-87FE-ECD864BB9CE6}"/>
              </a:ext>
            </a:extLst>
          </p:cNvPr>
          <p:cNvSpPr txBox="1"/>
          <p:nvPr/>
        </p:nvSpPr>
        <p:spPr>
          <a:xfrm>
            <a:off x="2738149" y="2323382"/>
            <a:ext cx="1555109" cy="507831"/>
          </a:xfrm>
          <a:prstGeom prst="rect">
            <a:avLst/>
          </a:prstGeom>
          <a:noFill/>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札根學習</a:t>
            </a:r>
          </a:p>
        </p:txBody>
      </p:sp>
      <p:sp>
        <p:nvSpPr>
          <p:cNvPr id="11" name="文字方塊 10">
            <a:extLst>
              <a:ext uri="{FF2B5EF4-FFF2-40B4-BE49-F238E27FC236}">
                <a16:creationId xmlns:a16="http://schemas.microsoft.com/office/drawing/2014/main" id="{80A5BD5C-0F98-4D11-B2FA-4BB12E255A4D}"/>
              </a:ext>
            </a:extLst>
          </p:cNvPr>
          <p:cNvSpPr txBox="1"/>
          <p:nvPr/>
        </p:nvSpPr>
        <p:spPr>
          <a:xfrm>
            <a:off x="3360374" y="3557041"/>
            <a:ext cx="2598971" cy="507831"/>
          </a:xfrm>
          <a:prstGeom prst="rect">
            <a:avLst/>
          </a:prstGeom>
          <a:noFill/>
        </p:spPr>
        <p:txBody>
          <a:bodyPr wrap="square" rtlCol="0">
            <a:spAutoFit/>
          </a:bodyPr>
          <a:lstStyle/>
          <a:p>
            <a:pPr defTabSz="685800"/>
            <a:r>
              <a:rPr lang="zh-TW" altLang="en-US" sz="2700" b="1" dirty="0">
                <a:solidFill>
                  <a:srgbClr val="CC3300"/>
                </a:solidFill>
                <a:latin typeface="標楷體" panose="03000509000000000000" pitchFamily="65" charset="-120"/>
                <a:ea typeface="標楷體" panose="03000509000000000000" pitchFamily="65" charset="-120"/>
              </a:rPr>
              <a:t>具體與抽象連結</a:t>
            </a:r>
          </a:p>
        </p:txBody>
      </p:sp>
      <p:sp>
        <p:nvSpPr>
          <p:cNvPr id="12" name="文字方塊 11">
            <a:extLst>
              <a:ext uri="{FF2B5EF4-FFF2-40B4-BE49-F238E27FC236}">
                <a16:creationId xmlns:a16="http://schemas.microsoft.com/office/drawing/2014/main" id="{FC7127E9-A8BD-4D0D-98AC-EB43AD34C936}"/>
              </a:ext>
            </a:extLst>
          </p:cNvPr>
          <p:cNvSpPr txBox="1"/>
          <p:nvPr/>
        </p:nvSpPr>
        <p:spPr>
          <a:xfrm>
            <a:off x="7162215" y="3538099"/>
            <a:ext cx="3052436" cy="507831"/>
          </a:xfrm>
          <a:prstGeom prst="rect">
            <a:avLst/>
          </a:prstGeom>
          <a:noFill/>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引起學生學習動機</a:t>
            </a:r>
          </a:p>
        </p:txBody>
      </p:sp>
      <p:sp>
        <p:nvSpPr>
          <p:cNvPr id="13" name="文字方塊 12">
            <a:extLst>
              <a:ext uri="{FF2B5EF4-FFF2-40B4-BE49-F238E27FC236}">
                <a16:creationId xmlns:a16="http://schemas.microsoft.com/office/drawing/2014/main" id="{23359703-8D85-418F-A01C-CB5033C1BFC5}"/>
              </a:ext>
            </a:extLst>
          </p:cNvPr>
          <p:cNvSpPr txBox="1"/>
          <p:nvPr/>
        </p:nvSpPr>
        <p:spPr>
          <a:xfrm>
            <a:off x="7162215" y="4022848"/>
            <a:ext cx="3052436" cy="507831"/>
          </a:xfrm>
          <a:prstGeom prst="rect">
            <a:avLst/>
          </a:prstGeom>
          <a:noFill/>
        </p:spPr>
        <p:txBody>
          <a:bodyPr wrap="square" rtlCol="0">
            <a:spAutoFit/>
          </a:bodyPr>
          <a:lstStyle/>
          <a:p>
            <a:pPr defTabSz="685800"/>
            <a:r>
              <a:rPr lang="zh-TW" altLang="en-US" sz="2700"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維持</a:t>
            </a:r>
            <a:r>
              <a:rPr lang="zh-TW" altLang="en-US" sz="2700" dirty="0">
                <a:solidFill>
                  <a:srgbClr val="595959"/>
                </a:solidFill>
                <a:latin typeface="標楷體" panose="03000509000000000000" pitchFamily="65" charset="-120"/>
                <a:ea typeface="標楷體" panose="03000509000000000000" pitchFamily="65" charset="-120"/>
              </a:rPr>
              <a:t>學生學習動機</a:t>
            </a:r>
          </a:p>
        </p:txBody>
      </p:sp>
      <p:grpSp>
        <p:nvGrpSpPr>
          <p:cNvPr id="14" name="群組 13">
            <a:extLst>
              <a:ext uri="{FF2B5EF4-FFF2-40B4-BE49-F238E27FC236}">
                <a16:creationId xmlns:a16="http://schemas.microsoft.com/office/drawing/2014/main" id="{28735A6E-8757-475E-BC22-EF26E88B866D}"/>
              </a:ext>
            </a:extLst>
          </p:cNvPr>
          <p:cNvGrpSpPr/>
          <p:nvPr/>
        </p:nvGrpSpPr>
        <p:grpSpPr>
          <a:xfrm>
            <a:off x="6862033" y="2867168"/>
            <a:ext cx="2740717" cy="556392"/>
            <a:chOff x="6752957" y="2314179"/>
            <a:chExt cx="3652763" cy="741856"/>
          </a:xfrm>
        </p:grpSpPr>
        <p:sp>
          <p:nvSpPr>
            <p:cNvPr id="15" name="矩形 14">
              <a:extLst>
                <a:ext uri="{FF2B5EF4-FFF2-40B4-BE49-F238E27FC236}">
                  <a16:creationId xmlns:a16="http://schemas.microsoft.com/office/drawing/2014/main" id="{359DF240-E317-400E-84B0-4CDAB80B0119}"/>
                </a:ext>
              </a:extLst>
            </p:cNvPr>
            <p:cNvSpPr/>
            <p:nvPr/>
          </p:nvSpPr>
          <p:spPr>
            <a:xfrm>
              <a:off x="6752957" y="2314179"/>
              <a:ext cx="1229970" cy="733324"/>
            </a:xfrm>
            <a:prstGeom prst="rect">
              <a:avLst/>
            </a:prstGeom>
            <a:noFill/>
            <a:ln w="38100" cap="flat" cmpd="sng" algn="ctr">
              <a:solidFill>
                <a:srgbClr val="FF0000"/>
              </a:solid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Euphemia"/>
                <a:ea typeface="+mn-ea"/>
                <a:cs typeface="+mn-cs"/>
              </a:endParaRPr>
            </a:p>
          </p:txBody>
        </p:sp>
        <p:sp>
          <p:nvSpPr>
            <p:cNvPr id="16" name="矩形 15">
              <a:extLst>
                <a:ext uri="{FF2B5EF4-FFF2-40B4-BE49-F238E27FC236}">
                  <a16:creationId xmlns:a16="http://schemas.microsoft.com/office/drawing/2014/main" id="{3783504E-9B44-4429-87AE-33D7475031F9}"/>
                </a:ext>
              </a:extLst>
            </p:cNvPr>
            <p:cNvSpPr/>
            <p:nvPr/>
          </p:nvSpPr>
          <p:spPr>
            <a:xfrm>
              <a:off x="9155518" y="2314179"/>
              <a:ext cx="1250202" cy="741856"/>
            </a:xfrm>
            <a:prstGeom prst="rect">
              <a:avLst/>
            </a:prstGeom>
            <a:noFill/>
            <a:ln w="38100" cap="flat" cmpd="sng" algn="ctr">
              <a:solidFill>
                <a:srgbClr val="FF0000"/>
              </a:solid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zh-TW" altLang="en-US" sz="1350" b="0" i="0" u="none" strike="noStrike" kern="0" cap="none" spc="0" normalizeH="0" baseline="0" noProof="0">
                <a:ln>
                  <a:noFill/>
                </a:ln>
                <a:solidFill>
                  <a:prstClr val="white"/>
                </a:solidFill>
                <a:effectLst/>
                <a:uLnTx/>
                <a:uFillTx/>
                <a:latin typeface="Euphemia"/>
                <a:ea typeface="+mn-ea"/>
                <a:cs typeface="+mn-cs"/>
              </a:endParaRPr>
            </a:p>
          </p:txBody>
        </p:sp>
      </p:grpSp>
      <p:sp>
        <p:nvSpPr>
          <p:cNvPr id="17" name="文字方塊 16">
            <a:extLst>
              <a:ext uri="{FF2B5EF4-FFF2-40B4-BE49-F238E27FC236}">
                <a16:creationId xmlns:a16="http://schemas.microsoft.com/office/drawing/2014/main" id="{39C1523F-CB23-43EE-95AB-02D4FBD674BE}"/>
              </a:ext>
            </a:extLst>
          </p:cNvPr>
          <p:cNvSpPr txBox="1"/>
          <p:nvPr/>
        </p:nvSpPr>
        <p:spPr>
          <a:xfrm>
            <a:off x="7176862" y="2372511"/>
            <a:ext cx="3431954" cy="507831"/>
          </a:xfrm>
          <a:prstGeom prst="rect">
            <a:avLst/>
          </a:prstGeom>
          <a:noFill/>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能舉一反三</a:t>
            </a:r>
            <a:r>
              <a:rPr lang="en-US" altLang="zh-TW" sz="2700" dirty="0">
                <a:solidFill>
                  <a:srgbClr val="595959"/>
                </a:solidFill>
                <a:latin typeface="標楷體" panose="03000509000000000000" pitchFamily="65" charset="-120"/>
                <a:ea typeface="標楷體" panose="03000509000000000000" pitchFamily="65" charset="-120"/>
              </a:rPr>
              <a:t>(</a:t>
            </a:r>
            <a:r>
              <a:rPr lang="zh-TW" altLang="en-US" sz="2700" dirty="0">
                <a:solidFill>
                  <a:srgbClr val="595959"/>
                </a:solidFill>
                <a:latin typeface="標楷體" panose="03000509000000000000" pitchFamily="65" charset="-120"/>
                <a:ea typeface="標楷體" panose="03000509000000000000" pitchFamily="65" charset="-120"/>
              </a:rPr>
              <a:t>轉化</a:t>
            </a:r>
            <a:r>
              <a:rPr lang="en-US" altLang="zh-TW" sz="2700" dirty="0">
                <a:solidFill>
                  <a:srgbClr val="595959"/>
                </a:solidFill>
                <a:latin typeface="標楷體" panose="03000509000000000000" pitchFamily="65" charset="-120"/>
                <a:ea typeface="標楷體" panose="03000509000000000000" pitchFamily="65" charset="-120"/>
              </a:rPr>
              <a:t>)</a:t>
            </a:r>
            <a:endParaRPr lang="zh-TW" altLang="en-US" sz="2700" dirty="0">
              <a:solidFill>
                <a:srgbClr val="595959"/>
              </a:solidFill>
              <a:latin typeface="標楷體" panose="03000509000000000000" pitchFamily="65" charset="-120"/>
              <a:ea typeface="標楷體" panose="03000509000000000000" pitchFamily="65" charset="-120"/>
            </a:endParaRPr>
          </a:p>
        </p:txBody>
      </p:sp>
      <p:sp>
        <p:nvSpPr>
          <p:cNvPr id="18" name="文字方塊 17">
            <a:extLst>
              <a:ext uri="{FF2B5EF4-FFF2-40B4-BE49-F238E27FC236}">
                <a16:creationId xmlns:a16="http://schemas.microsoft.com/office/drawing/2014/main" id="{7B878AB0-8F77-482C-A5B7-5C65F530861C}"/>
              </a:ext>
            </a:extLst>
          </p:cNvPr>
          <p:cNvSpPr txBox="1"/>
          <p:nvPr/>
        </p:nvSpPr>
        <p:spPr>
          <a:xfrm>
            <a:off x="7162216" y="1387875"/>
            <a:ext cx="2440534" cy="507831"/>
          </a:xfrm>
          <a:prstGeom prst="rect">
            <a:avLst/>
          </a:prstGeom>
          <a:noFill/>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能</a:t>
            </a:r>
            <a:r>
              <a:rPr lang="zh-TW" altLang="en-US" sz="2700" b="1" dirty="0">
                <a:solidFill>
                  <a:srgbClr val="FF0000"/>
                </a:solidFill>
                <a:latin typeface="標楷體" panose="03000509000000000000" pitchFamily="65" charset="-120"/>
                <a:ea typeface="標楷體" panose="03000509000000000000" pitchFamily="65" charset="-120"/>
              </a:rPr>
              <a:t>專注學習</a:t>
            </a:r>
          </a:p>
        </p:txBody>
      </p:sp>
      <p:sp>
        <p:nvSpPr>
          <p:cNvPr id="19" name="文字方塊 18">
            <a:extLst>
              <a:ext uri="{FF2B5EF4-FFF2-40B4-BE49-F238E27FC236}">
                <a16:creationId xmlns:a16="http://schemas.microsoft.com/office/drawing/2014/main" id="{E5342E82-339C-4F77-BE01-38B010F5E243}"/>
              </a:ext>
            </a:extLst>
          </p:cNvPr>
          <p:cNvSpPr txBox="1"/>
          <p:nvPr/>
        </p:nvSpPr>
        <p:spPr>
          <a:xfrm>
            <a:off x="7162215" y="1885526"/>
            <a:ext cx="3357416" cy="507831"/>
          </a:xfrm>
          <a:prstGeom prst="rect">
            <a:avLst/>
          </a:prstGeom>
          <a:noFill/>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學生能學以致用</a:t>
            </a:r>
          </a:p>
        </p:txBody>
      </p:sp>
      <p:sp>
        <p:nvSpPr>
          <p:cNvPr id="20" name="文字方塊 19">
            <a:extLst>
              <a:ext uri="{FF2B5EF4-FFF2-40B4-BE49-F238E27FC236}">
                <a16:creationId xmlns:a16="http://schemas.microsoft.com/office/drawing/2014/main" id="{1875FDF4-B485-49D0-B6D8-C96EB586EC32}"/>
              </a:ext>
            </a:extLst>
          </p:cNvPr>
          <p:cNvSpPr txBox="1"/>
          <p:nvPr/>
        </p:nvSpPr>
        <p:spPr>
          <a:xfrm>
            <a:off x="3348661" y="3980013"/>
            <a:ext cx="2598971" cy="507831"/>
          </a:xfrm>
          <a:prstGeom prst="rect">
            <a:avLst/>
          </a:prstGeom>
          <a:noFill/>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領域縱向連結</a:t>
            </a:r>
          </a:p>
        </p:txBody>
      </p:sp>
    </p:spTree>
    <p:extLst>
      <p:ext uri="{BB962C8B-B14F-4D97-AF65-F5344CB8AC3E}">
        <p14:creationId xmlns:p14="http://schemas.microsoft.com/office/powerpoint/2010/main" val="1033102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
                                          </p:val>
                                        </p:tav>
                                        <p:tav tm="100000">
                                          <p:val>
                                            <p:strVal val="#ppt_x"/>
                                          </p:val>
                                        </p:tav>
                                      </p:tavLst>
                                    </p:anim>
                                    <p:anim calcmode="lin" valueType="num">
                                      <p:cBhvr>
                                        <p:cTn id="3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heel(1)">
                                      <p:cBhvr>
                                        <p:cTn id="43" dur="20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100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2000"/>
                            </p:stCondLst>
                            <p:childTnLst>
                              <p:par>
                                <p:cTn id="58" presetID="42" presetClass="entr" presetSubtype="0"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
                                          </p:val>
                                        </p:tav>
                                        <p:tav tm="100000">
                                          <p:val>
                                            <p:strVal val="#ppt_x"/>
                                          </p:val>
                                        </p:tav>
                                      </p:tavLst>
                                    </p:anim>
                                    <p:anim calcmode="lin" valueType="num">
                                      <p:cBhvr>
                                        <p:cTn id="62" dur="1000" fill="hold"/>
                                        <p:tgtEl>
                                          <p:spTgt spid="18"/>
                                        </p:tgtEl>
                                        <p:attrNameLst>
                                          <p:attrName>ppt_y</p:attrName>
                                        </p:attrNameLst>
                                      </p:cBhvr>
                                      <p:tavLst>
                                        <p:tav tm="0">
                                          <p:val>
                                            <p:strVal val="#ppt_y+.1"/>
                                          </p:val>
                                        </p:tav>
                                        <p:tav tm="100000">
                                          <p:val>
                                            <p:strVal val="#ppt_y"/>
                                          </p:val>
                                        </p:tav>
                                      </p:tavLst>
                                    </p:anim>
                                  </p:childTnLst>
                                </p:cTn>
                              </p:par>
                            </p:childTnLst>
                          </p:cTn>
                        </p:par>
                        <p:par>
                          <p:cTn id="63" fill="hold">
                            <p:stCondLst>
                              <p:cond delay="3000"/>
                            </p:stCondLst>
                            <p:childTnLst>
                              <p:par>
                                <p:cTn id="64" presetID="42" presetClass="entr" presetSubtype="0"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fade">
                                      <p:cBhvr>
                                        <p:cTn id="66" dur="1000"/>
                                        <p:tgtEl>
                                          <p:spTgt spid="19"/>
                                        </p:tgtEl>
                                      </p:cBhvr>
                                    </p:animEffect>
                                    <p:anim calcmode="lin" valueType="num">
                                      <p:cBhvr>
                                        <p:cTn id="67" dur="1000" fill="hold"/>
                                        <p:tgtEl>
                                          <p:spTgt spid="19"/>
                                        </p:tgtEl>
                                        <p:attrNameLst>
                                          <p:attrName>ppt_x</p:attrName>
                                        </p:attrNameLst>
                                      </p:cBhvr>
                                      <p:tavLst>
                                        <p:tav tm="0">
                                          <p:val>
                                            <p:strVal val="#ppt_x"/>
                                          </p:val>
                                        </p:tav>
                                        <p:tav tm="100000">
                                          <p:val>
                                            <p:strVal val="#ppt_x"/>
                                          </p:val>
                                        </p:tav>
                                      </p:tavLst>
                                    </p:anim>
                                    <p:anim calcmode="lin" valueType="num">
                                      <p:cBhvr>
                                        <p:cTn id="68" dur="1000" fill="hold"/>
                                        <p:tgtEl>
                                          <p:spTgt spid="19"/>
                                        </p:tgtEl>
                                        <p:attrNameLst>
                                          <p:attrName>ppt_y</p:attrName>
                                        </p:attrNameLst>
                                      </p:cBhvr>
                                      <p:tavLst>
                                        <p:tav tm="0">
                                          <p:val>
                                            <p:strVal val="#ppt_y+.1"/>
                                          </p:val>
                                        </p:tav>
                                        <p:tav tm="100000">
                                          <p:val>
                                            <p:strVal val="#ppt_y"/>
                                          </p:val>
                                        </p:tav>
                                      </p:tavLst>
                                    </p:anim>
                                  </p:childTnLst>
                                </p:cTn>
                              </p:par>
                            </p:childTnLst>
                          </p:cTn>
                        </p:par>
                        <p:par>
                          <p:cTn id="69" fill="hold">
                            <p:stCondLst>
                              <p:cond delay="4000"/>
                            </p:stCondLst>
                            <p:childTnLst>
                              <p:par>
                                <p:cTn id="70" presetID="42" presetClass="entr" presetSubtype="0" fill="hold" grpId="0" nodeType="after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fade">
                                      <p:cBhvr>
                                        <p:cTn id="72" dur="1000"/>
                                        <p:tgtEl>
                                          <p:spTgt spid="17"/>
                                        </p:tgtEl>
                                      </p:cBhvr>
                                    </p:animEffect>
                                    <p:anim calcmode="lin" valueType="num">
                                      <p:cBhvr>
                                        <p:cTn id="73" dur="1000" fill="hold"/>
                                        <p:tgtEl>
                                          <p:spTgt spid="17"/>
                                        </p:tgtEl>
                                        <p:attrNameLst>
                                          <p:attrName>ppt_x</p:attrName>
                                        </p:attrNameLst>
                                      </p:cBhvr>
                                      <p:tavLst>
                                        <p:tav tm="0">
                                          <p:val>
                                            <p:strVal val="#ppt_x"/>
                                          </p:val>
                                        </p:tav>
                                        <p:tav tm="100000">
                                          <p:val>
                                            <p:strVal val="#ppt_x"/>
                                          </p:val>
                                        </p:tav>
                                      </p:tavLst>
                                    </p:anim>
                                    <p:anim calcmode="lin" valueType="num">
                                      <p:cBhvr>
                                        <p:cTn id="74" dur="1000" fill="hold"/>
                                        <p:tgtEl>
                                          <p:spTgt spid="17"/>
                                        </p:tgtEl>
                                        <p:attrNameLst>
                                          <p:attrName>ppt_y</p:attrName>
                                        </p:attrNameLst>
                                      </p:cBhvr>
                                      <p:tavLst>
                                        <p:tav tm="0">
                                          <p:val>
                                            <p:strVal val="#ppt_y+.1"/>
                                          </p:val>
                                        </p:tav>
                                        <p:tav tm="100000">
                                          <p:val>
                                            <p:strVal val="#ppt_y"/>
                                          </p:val>
                                        </p:tav>
                                      </p:tavLst>
                                    </p:anim>
                                  </p:childTnLst>
                                </p:cTn>
                              </p:par>
                            </p:childTnLst>
                          </p:cTn>
                        </p:par>
                        <p:par>
                          <p:cTn id="75" fill="hold">
                            <p:stCondLst>
                              <p:cond delay="5000"/>
                            </p:stCondLst>
                            <p:childTnLst>
                              <p:par>
                                <p:cTn id="76" presetID="42" presetClass="entr" presetSubtype="0" fill="hold" grpId="0" nodeType="after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1000"/>
                                        <p:tgtEl>
                                          <p:spTgt spid="11"/>
                                        </p:tgtEl>
                                      </p:cBhvr>
                                    </p:animEffect>
                                    <p:anim calcmode="lin" valueType="num">
                                      <p:cBhvr>
                                        <p:cTn id="79" dur="1000" fill="hold"/>
                                        <p:tgtEl>
                                          <p:spTgt spid="11"/>
                                        </p:tgtEl>
                                        <p:attrNameLst>
                                          <p:attrName>ppt_x</p:attrName>
                                        </p:attrNameLst>
                                      </p:cBhvr>
                                      <p:tavLst>
                                        <p:tav tm="0">
                                          <p:val>
                                            <p:strVal val="#ppt_x"/>
                                          </p:val>
                                        </p:tav>
                                        <p:tav tm="100000">
                                          <p:val>
                                            <p:strVal val="#ppt_x"/>
                                          </p:val>
                                        </p:tav>
                                      </p:tavLst>
                                    </p:anim>
                                    <p:anim calcmode="lin" valueType="num">
                                      <p:cBhvr>
                                        <p:cTn id="80" dur="1000" fill="hold"/>
                                        <p:tgtEl>
                                          <p:spTgt spid="11"/>
                                        </p:tgtEl>
                                        <p:attrNameLst>
                                          <p:attrName>ppt_y</p:attrName>
                                        </p:attrNameLst>
                                      </p:cBhvr>
                                      <p:tavLst>
                                        <p:tav tm="0">
                                          <p:val>
                                            <p:strVal val="#ppt_y+.1"/>
                                          </p:val>
                                        </p:tav>
                                        <p:tav tm="100000">
                                          <p:val>
                                            <p:strVal val="#ppt_y"/>
                                          </p:val>
                                        </p:tav>
                                      </p:tavLst>
                                    </p:anim>
                                  </p:childTnLst>
                                </p:cTn>
                              </p:par>
                            </p:childTnLst>
                          </p:cTn>
                        </p:par>
                        <p:par>
                          <p:cTn id="81" fill="hold">
                            <p:stCondLst>
                              <p:cond delay="6000"/>
                            </p:stCondLst>
                            <p:childTnLst>
                              <p:par>
                                <p:cTn id="82" presetID="42" presetClass="entr" presetSubtype="0" fill="hold" grpId="0" nodeType="afterEffect">
                                  <p:stCondLst>
                                    <p:cond delay="0"/>
                                  </p:stCondLst>
                                  <p:childTnLst>
                                    <p:set>
                                      <p:cBhvr>
                                        <p:cTn id="83" dur="1" fill="hold">
                                          <p:stCondLst>
                                            <p:cond delay="0"/>
                                          </p:stCondLst>
                                        </p:cTn>
                                        <p:tgtEl>
                                          <p:spTgt spid="20"/>
                                        </p:tgtEl>
                                        <p:attrNameLst>
                                          <p:attrName>style.visibility</p:attrName>
                                        </p:attrNameLst>
                                      </p:cBhvr>
                                      <p:to>
                                        <p:strVal val="visible"/>
                                      </p:to>
                                    </p:set>
                                    <p:animEffect transition="in" filter="fade">
                                      <p:cBhvr>
                                        <p:cTn id="84" dur="1000"/>
                                        <p:tgtEl>
                                          <p:spTgt spid="20"/>
                                        </p:tgtEl>
                                      </p:cBhvr>
                                    </p:animEffect>
                                    <p:anim calcmode="lin" valueType="num">
                                      <p:cBhvr>
                                        <p:cTn id="85" dur="1000" fill="hold"/>
                                        <p:tgtEl>
                                          <p:spTgt spid="20"/>
                                        </p:tgtEl>
                                        <p:attrNameLst>
                                          <p:attrName>ppt_x</p:attrName>
                                        </p:attrNameLst>
                                      </p:cBhvr>
                                      <p:tavLst>
                                        <p:tav tm="0">
                                          <p:val>
                                            <p:strVal val="#ppt_x"/>
                                          </p:val>
                                        </p:tav>
                                        <p:tav tm="100000">
                                          <p:val>
                                            <p:strVal val="#ppt_x"/>
                                          </p:val>
                                        </p:tav>
                                      </p:tavLst>
                                    </p:anim>
                                    <p:anim calcmode="lin" valueType="num">
                                      <p:cBhvr>
                                        <p:cTn id="8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0" grpId="0"/>
      <p:bldP spid="11" grpId="0"/>
      <p:bldP spid="12" grpId="0"/>
      <p:bldP spid="13" grpId="0"/>
      <p:bldP spid="17" grpId="0"/>
      <p:bldP spid="18" grpId="0"/>
      <p:bldP spid="19" grpId="0"/>
      <p:bldP spid="20"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AE5D584D-5376-41E8-B207-83A8CBEEAF01}"/>
              </a:ext>
            </a:extLst>
          </p:cNvPr>
          <p:cNvSpPr txBox="1"/>
          <p:nvPr/>
        </p:nvSpPr>
        <p:spPr>
          <a:xfrm>
            <a:off x="1170120" y="1684027"/>
            <a:ext cx="2058272" cy="646331"/>
          </a:xfrm>
          <a:prstGeom prst="rect">
            <a:avLst/>
          </a:prstGeom>
          <a:noFill/>
          <a:ln>
            <a:solidFill>
              <a:srgbClr val="008000"/>
            </a:solidFill>
          </a:ln>
        </p:spPr>
        <p:txBody>
          <a:bodyPr wrap="square" rtlCol="0">
            <a:spAutoFit/>
          </a:bodyPr>
          <a:lstStyle/>
          <a:p>
            <a:pPr algn="ctr" defTabSz="685800"/>
            <a:r>
              <a:rPr lang="zh-TW" altLang="en-US" sz="3600" b="1" dirty="0">
                <a:solidFill>
                  <a:srgbClr val="008000"/>
                </a:solidFill>
                <a:latin typeface="標楷體" panose="03000509000000000000" pitchFamily="65" charset="-120"/>
                <a:ea typeface="標楷體" panose="03000509000000000000" pitchFamily="65" charset="-120"/>
              </a:rPr>
              <a:t>操作體驗</a:t>
            </a:r>
          </a:p>
        </p:txBody>
      </p:sp>
      <p:sp>
        <p:nvSpPr>
          <p:cNvPr id="5" name="文字方塊 4">
            <a:extLst>
              <a:ext uri="{FF2B5EF4-FFF2-40B4-BE49-F238E27FC236}">
                <a16:creationId xmlns:a16="http://schemas.microsoft.com/office/drawing/2014/main" id="{72FAEA2C-B33A-45E0-8FCD-F4FA08347C57}"/>
              </a:ext>
            </a:extLst>
          </p:cNvPr>
          <p:cNvSpPr txBox="1"/>
          <p:nvPr/>
        </p:nvSpPr>
        <p:spPr>
          <a:xfrm>
            <a:off x="3906756" y="1684028"/>
            <a:ext cx="2310199" cy="646331"/>
          </a:xfrm>
          <a:prstGeom prst="rect">
            <a:avLst/>
          </a:prstGeom>
          <a:noFill/>
          <a:ln>
            <a:solidFill>
              <a:srgbClr val="008000"/>
            </a:solidFill>
          </a:ln>
        </p:spPr>
        <p:txBody>
          <a:bodyPr wrap="square" rtlCol="0">
            <a:spAutoFit/>
          </a:bodyPr>
          <a:lstStyle/>
          <a:p>
            <a:pPr algn="ctr" defTabSz="685800"/>
            <a:r>
              <a:rPr lang="zh-TW" altLang="en-US" sz="3600" b="1" dirty="0">
                <a:solidFill>
                  <a:srgbClr val="FF0066"/>
                </a:solidFill>
                <a:latin typeface="標楷體" panose="03000509000000000000" pitchFamily="65" charset="-120"/>
                <a:ea typeface="標楷體" panose="03000509000000000000" pitchFamily="65" charset="-120"/>
              </a:rPr>
              <a:t>概念釐清</a:t>
            </a:r>
          </a:p>
        </p:txBody>
      </p:sp>
      <p:sp>
        <p:nvSpPr>
          <p:cNvPr id="6" name="文字方塊 5">
            <a:extLst>
              <a:ext uri="{FF2B5EF4-FFF2-40B4-BE49-F238E27FC236}">
                <a16:creationId xmlns:a16="http://schemas.microsoft.com/office/drawing/2014/main" id="{5130B35D-CA66-43DD-9858-83B59D0DD701}"/>
              </a:ext>
            </a:extLst>
          </p:cNvPr>
          <p:cNvSpPr txBox="1"/>
          <p:nvPr/>
        </p:nvSpPr>
        <p:spPr>
          <a:xfrm>
            <a:off x="6985520" y="1690811"/>
            <a:ext cx="3553609" cy="646331"/>
          </a:xfrm>
          <a:prstGeom prst="rect">
            <a:avLst/>
          </a:prstGeom>
          <a:noFill/>
          <a:ln>
            <a:solidFill>
              <a:srgbClr val="008000"/>
            </a:solidFill>
          </a:ln>
        </p:spPr>
        <p:txBody>
          <a:bodyPr wrap="square" rtlCol="0">
            <a:spAutoFit/>
          </a:bodyPr>
          <a:lstStyle/>
          <a:p>
            <a:pPr algn="ctr" defTabSz="685800"/>
            <a:r>
              <a:rPr lang="zh-TW" altLang="en-US" sz="3600" b="1" dirty="0">
                <a:solidFill>
                  <a:srgbClr val="CC3300"/>
                </a:solidFill>
                <a:latin typeface="標楷體" panose="03000509000000000000" pitchFamily="65" charset="-120"/>
                <a:ea typeface="標楷體" panose="03000509000000000000" pitchFamily="65" charset="-120"/>
              </a:rPr>
              <a:t>具體→抽象連結</a:t>
            </a:r>
          </a:p>
        </p:txBody>
      </p:sp>
      <p:sp>
        <p:nvSpPr>
          <p:cNvPr id="7" name="文字方塊 6">
            <a:extLst>
              <a:ext uri="{FF2B5EF4-FFF2-40B4-BE49-F238E27FC236}">
                <a16:creationId xmlns:a16="http://schemas.microsoft.com/office/drawing/2014/main" id="{65AD7BE6-3553-4C29-A0A1-8E3D83427C60}"/>
              </a:ext>
            </a:extLst>
          </p:cNvPr>
          <p:cNvSpPr txBox="1"/>
          <p:nvPr/>
        </p:nvSpPr>
        <p:spPr>
          <a:xfrm>
            <a:off x="3729475" y="4102833"/>
            <a:ext cx="3893636" cy="507831"/>
          </a:xfrm>
          <a:prstGeom prst="rect">
            <a:avLst/>
          </a:prstGeom>
          <a:noFill/>
          <a:ln>
            <a:solidFill>
              <a:srgbClr val="008000"/>
            </a:solidFill>
          </a:ln>
        </p:spPr>
        <p:txBody>
          <a:bodyPr wrap="square" rtlCol="0">
            <a:spAutoFit/>
          </a:bodyPr>
          <a:lstStyle/>
          <a:p>
            <a:pPr defTabSz="685800"/>
            <a:r>
              <a:rPr lang="zh-TW" altLang="en-US" sz="2700"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引起</a:t>
            </a:r>
            <a:r>
              <a:rPr lang="en-US" altLang="zh-TW" sz="2700"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r>
              <a:rPr lang="zh-TW" altLang="en-US" sz="2700"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維持</a:t>
            </a:r>
            <a:r>
              <a:rPr lang="zh-TW" altLang="en-US" sz="2700" dirty="0">
                <a:solidFill>
                  <a:srgbClr val="595959"/>
                </a:solidFill>
                <a:latin typeface="標楷體" panose="03000509000000000000" pitchFamily="65" charset="-120"/>
                <a:ea typeface="標楷體" panose="03000509000000000000" pitchFamily="65" charset="-120"/>
              </a:rPr>
              <a:t>學生學習動機</a:t>
            </a:r>
          </a:p>
        </p:txBody>
      </p:sp>
      <p:sp>
        <p:nvSpPr>
          <p:cNvPr id="8" name="文字方塊 7">
            <a:extLst>
              <a:ext uri="{FF2B5EF4-FFF2-40B4-BE49-F238E27FC236}">
                <a16:creationId xmlns:a16="http://schemas.microsoft.com/office/drawing/2014/main" id="{8909C374-BCBB-4B29-928C-3106A5DFA2F3}"/>
              </a:ext>
            </a:extLst>
          </p:cNvPr>
          <p:cNvSpPr txBox="1"/>
          <p:nvPr/>
        </p:nvSpPr>
        <p:spPr>
          <a:xfrm>
            <a:off x="4544986" y="3038478"/>
            <a:ext cx="2006017" cy="507831"/>
          </a:xfrm>
          <a:prstGeom prst="rect">
            <a:avLst/>
          </a:prstGeom>
          <a:noFill/>
          <a:ln>
            <a:solidFill>
              <a:srgbClr val="008000"/>
            </a:solidFill>
          </a:ln>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能</a:t>
            </a:r>
            <a:r>
              <a:rPr lang="zh-TW" altLang="en-US" sz="2700" b="1" dirty="0">
                <a:solidFill>
                  <a:srgbClr val="FF0000"/>
                </a:solidFill>
                <a:latin typeface="標楷體" panose="03000509000000000000" pitchFamily="65" charset="-120"/>
                <a:ea typeface="標楷體" panose="03000509000000000000" pitchFamily="65" charset="-120"/>
              </a:rPr>
              <a:t>專注學習</a:t>
            </a:r>
          </a:p>
        </p:txBody>
      </p:sp>
      <p:sp>
        <p:nvSpPr>
          <p:cNvPr id="9" name="文字方塊 8">
            <a:extLst>
              <a:ext uri="{FF2B5EF4-FFF2-40B4-BE49-F238E27FC236}">
                <a16:creationId xmlns:a16="http://schemas.microsoft.com/office/drawing/2014/main" id="{F646A942-5C88-4E7C-AB40-D93859BEAFF7}"/>
              </a:ext>
            </a:extLst>
          </p:cNvPr>
          <p:cNvSpPr txBox="1"/>
          <p:nvPr/>
        </p:nvSpPr>
        <p:spPr>
          <a:xfrm>
            <a:off x="4552416" y="5276511"/>
            <a:ext cx="1998596" cy="507831"/>
          </a:xfrm>
          <a:prstGeom prst="rect">
            <a:avLst/>
          </a:prstGeom>
          <a:noFill/>
          <a:ln>
            <a:solidFill>
              <a:srgbClr val="008000"/>
            </a:solidFill>
          </a:ln>
        </p:spPr>
        <p:txBody>
          <a:bodyPr wrap="square" rtlCol="0">
            <a:spAutoFit/>
          </a:bodyPr>
          <a:lstStyle/>
          <a:p>
            <a:pPr defTabSz="685800"/>
            <a:r>
              <a:rPr lang="zh-TW" altLang="en-US" sz="2700" dirty="0">
                <a:solidFill>
                  <a:srgbClr val="595959"/>
                </a:solidFill>
                <a:latin typeface="標楷體" panose="03000509000000000000" pitchFamily="65" charset="-120"/>
                <a:ea typeface="標楷體" panose="03000509000000000000" pitchFamily="65" charset="-120"/>
              </a:rPr>
              <a:t>能</a:t>
            </a:r>
            <a:r>
              <a:rPr lang="zh-TW" altLang="en-US" sz="2700" b="1" dirty="0">
                <a:solidFill>
                  <a:srgbClr val="FF0000"/>
                </a:solidFill>
                <a:latin typeface="標楷體" panose="03000509000000000000" pitchFamily="65" charset="-120"/>
                <a:ea typeface="標楷體" panose="03000509000000000000" pitchFamily="65" charset="-120"/>
              </a:rPr>
              <a:t>學以致用</a:t>
            </a:r>
          </a:p>
        </p:txBody>
      </p:sp>
      <p:cxnSp>
        <p:nvCxnSpPr>
          <p:cNvPr id="11" name="直線單箭頭接點 10">
            <a:extLst>
              <a:ext uri="{FF2B5EF4-FFF2-40B4-BE49-F238E27FC236}">
                <a16:creationId xmlns:a16="http://schemas.microsoft.com/office/drawing/2014/main" id="{23CA7C71-224D-4922-9F94-692458EB0957}"/>
              </a:ext>
            </a:extLst>
          </p:cNvPr>
          <p:cNvCxnSpPr/>
          <p:nvPr/>
        </p:nvCxnSpPr>
        <p:spPr>
          <a:xfrm>
            <a:off x="5551714" y="3657600"/>
            <a:ext cx="0" cy="44523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直線單箭頭接點 11">
            <a:extLst>
              <a:ext uri="{FF2B5EF4-FFF2-40B4-BE49-F238E27FC236}">
                <a16:creationId xmlns:a16="http://schemas.microsoft.com/office/drawing/2014/main" id="{BE0FD87E-2A01-4C08-A22F-E7D40484CC6B}"/>
              </a:ext>
            </a:extLst>
          </p:cNvPr>
          <p:cNvCxnSpPr/>
          <p:nvPr/>
        </p:nvCxnSpPr>
        <p:spPr>
          <a:xfrm>
            <a:off x="5551714" y="4721956"/>
            <a:ext cx="0" cy="44523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6641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par>
                                <p:cTn id="33" presetID="42"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down)">
                                      <p:cBhvr>
                                        <p:cTn id="42" dur="500"/>
                                        <p:tgtEl>
                                          <p:spTgt spid="12"/>
                                        </p:tgtEl>
                                      </p:cBhvr>
                                    </p:animEffect>
                                  </p:childTnLst>
                                </p:cTn>
                              </p:par>
                            </p:childTnLst>
                          </p:cTn>
                        </p:par>
                        <p:par>
                          <p:cTn id="43" fill="hold">
                            <p:stCondLst>
                              <p:cond delay="500"/>
                            </p:stCondLst>
                            <p:childTnLst>
                              <p:par>
                                <p:cTn id="44" presetID="42" presetClass="entr" presetSubtype="0"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animBg="1"/>
      <p:bldP spid="8" grpId="0" animBg="1"/>
      <p:bldP spid="9"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1371976" y="1387724"/>
            <a:ext cx="7393577"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加入學習社群</a:t>
            </a:r>
            <a:r>
              <a:rPr kumimoji="0" lang="en-US" altLang="zh-TW"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a:t>
            </a:r>
            <a:r>
              <a:rPr kumimoji="0" lang="zh-TW" altLang="en-US"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共好</a:t>
            </a:r>
            <a:r>
              <a:rPr kumimoji="0" lang="en-US" altLang="zh-TW"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a:t>
            </a:r>
            <a:endParaRPr kumimoji="0" lang="zh-TW" altLang="en-US"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endParaRPr>
          </a:p>
        </p:txBody>
      </p:sp>
      <p:pic>
        <p:nvPicPr>
          <p:cNvPr id="6" name="圖片 5"/>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062604" y="5598379"/>
            <a:ext cx="650007" cy="763487"/>
          </a:xfrm>
          <a:prstGeom prst="rect">
            <a:avLst/>
          </a:prstGeom>
        </p:spPr>
      </p:pic>
      <p:pic>
        <p:nvPicPr>
          <p:cNvPr id="7" name="圖片 6"/>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650432" y="5738260"/>
            <a:ext cx="896462" cy="933814"/>
          </a:xfrm>
          <a:prstGeom prst="rect">
            <a:avLst/>
          </a:prstGeom>
        </p:spPr>
      </p:pic>
      <p:pic>
        <p:nvPicPr>
          <p:cNvPr id="8" name="圖片 7"/>
          <p:cNvPicPr>
            <a:picLocks noChangeAspect="1"/>
          </p:cNvPicPr>
          <p:nvPr/>
        </p:nvPicPr>
        <p:blipFill>
          <a:blip r:embed="rId4"/>
          <a:stretch>
            <a:fillRect/>
          </a:stretch>
        </p:blipFill>
        <p:spPr>
          <a:xfrm flipH="1">
            <a:off x="9714757" y="5888197"/>
            <a:ext cx="686083" cy="804373"/>
          </a:xfrm>
          <a:prstGeom prst="rect">
            <a:avLst/>
          </a:prstGeom>
        </p:spPr>
      </p:pic>
      <p:pic>
        <p:nvPicPr>
          <p:cNvPr id="9" name="圖片 8"/>
          <p:cNvPicPr>
            <a:picLocks noChangeAspect="1"/>
          </p:cNvPicPr>
          <p:nvPr/>
        </p:nvPicPr>
        <p:blipFill>
          <a:blip r:embed="rId5"/>
          <a:stretch>
            <a:fillRect/>
          </a:stretch>
        </p:blipFill>
        <p:spPr>
          <a:xfrm flipH="1">
            <a:off x="4465413" y="5657219"/>
            <a:ext cx="804030" cy="834371"/>
          </a:xfrm>
          <a:prstGeom prst="rect">
            <a:avLst/>
          </a:prstGeom>
        </p:spPr>
      </p:pic>
      <p:pic>
        <p:nvPicPr>
          <p:cNvPr id="10" name="圖片 9"/>
          <p:cNvPicPr>
            <a:picLocks noChangeAspect="1"/>
          </p:cNvPicPr>
          <p:nvPr/>
        </p:nvPicPr>
        <p:blipFill>
          <a:blip r:embed="rId6">
            <a:clrChange>
              <a:clrFrom>
                <a:srgbClr val="F6F6F6"/>
              </a:clrFrom>
              <a:clrTo>
                <a:srgbClr val="F6F6F6">
                  <a:alpha val="0"/>
                </a:srgbClr>
              </a:clrTo>
            </a:clrChange>
          </a:blip>
          <a:stretch>
            <a:fillRect/>
          </a:stretch>
        </p:blipFill>
        <p:spPr>
          <a:xfrm>
            <a:off x="3306229" y="5646994"/>
            <a:ext cx="1196476" cy="984791"/>
          </a:xfrm>
          <a:prstGeom prst="rect">
            <a:avLst/>
          </a:prstGeom>
        </p:spPr>
      </p:pic>
      <p:pic>
        <p:nvPicPr>
          <p:cNvPr id="11" name="圖片 10"/>
          <p:cNvPicPr>
            <a:picLocks noChangeAspect="1"/>
          </p:cNvPicPr>
          <p:nvPr/>
        </p:nvPicPr>
        <p:blipFill>
          <a:blip r:embed="rId7">
            <a:clrChange>
              <a:clrFrom>
                <a:srgbClr val="FFFFFF"/>
              </a:clrFrom>
              <a:clrTo>
                <a:srgbClr val="FFFFFF">
                  <a:alpha val="0"/>
                </a:srgbClr>
              </a:clrTo>
            </a:clrChange>
          </a:blip>
          <a:stretch>
            <a:fillRect/>
          </a:stretch>
        </p:blipFill>
        <p:spPr>
          <a:xfrm>
            <a:off x="2665022" y="5987056"/>
            <a:ext cx="951748" cy="786059"/>
          </a:xfrm>
          <a:prstGeom prst="rect">
            <a:avLst/>
          </a:prstGeom>
        </p:spPr>
      </p:pic>
      <p:pic>
        <p:nvPicPr>
          <p:cNvPr id="12" name="圖片 11"/>
          <p:cNvPicPr>
            <a:picLocks noChangeAspect="1"/>
          </p:cNvPicPr>
          <p:nvPr/>
        </p:nvPicPr>
        <p:blipFill>
          <a:blip r:embed="rId8">
            <a:clrChange>
              <a:clrFrom>
                <a:srgbClr val="F5F5F5"/>
              </a:clrFrom>
              <a:clrTo>
                <a:srgbClr val="F5F5F5">
                  <a:alpha val="0"/>
                </a:srgbClr>
              </a:clrTo>
            </a:clrChange>
          </a:blip>
          <a:stretch>
            <a:fillRect/>
          </a:stretch>
        </p:blipFill>
        <p:spPr>
          <a:xfrm>
            <a:off x="5937182" y="6327745"/>
            <a:ext cx="329478" cy="329478"/>
          </a:xfrm>
          <a:prstGeom prst="rect">
            <a:avLst/>
          </a:prstGeom>
        </p:spPr>
      </p:pic>
      <p:pic>
        <p:nvPicPr>
          <p:cNvPr id="13" name="圖片 12"/>
          <p:cNvPicPr>
            <a:picLocks noChangeAspect="1"/>
          </p:cNvPicPr>
          <p:nvPr/>
        </p:nvPicPr>
        <p:blipFill>
          <a:blip r:embed="rId9"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6171338" y="5678970"/>
            <a:ext cx="1712356" cy="1237988"/>
          </a:xfrm>
          <a:prstGeom prst="rect">
            <a:avLst/>
          </a:prstGeom>
        </p:spPr>
      </p:pic>
      <p:sp>
        <p:nvSpPr>
          <p:cNvPr id="16" name="文字方塊 15">
            <a:extLst>
              <a:ext uri="{FF2B5EF4-FFF2-40B4-BE49-F238E27FC236}">
                <a16:creationId xmlns:a16="http://schemas.microsoft.com/office/drawing/2014/main" id="{C167DA3A-B1DB-4B1C-A28F-C478936BCB17}"/>
              </a:ext>
            </a:extLst>
          </p:cNvPr>
          <p:cNvSpPr txBox="1"/>
          <p:nvPr/>
        </p:nvSpPr>
        <p:spPr>
          <a:xfrm>
            <a:off x="478452" y="2707001"/>
            <a:ext cx="613042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改變課室風貌</a:t>
            </a:r>
            <a:r>
              <a:rPr kumimoji="0" lang="en-US" altLang="zh-TW"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a:t>
            </a:r>
            <a:endParaRPr kumimoji="0" lang="zh-TW" altLang="en-US"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endParaRPr>
          </a:p>
        </p:txBody>
      </p:sp>
      <p:sp>
        <p:nvSpPr>
          <p:cNvPr id="17" name="標題 1">
            <a:extLst>
              <a:ext uri="{FF2B5EF4-FFF2-40B4-BE49-F238E27FC236}">
                <a16:creationId xmlns:a16="http://schemas.microsoft.com/office/drawing/2014/main" id="{8DF1A84F-DE22-45AD-9EF2-BE7E387CEE84}"/>
              </a:ext>
            </a:extLst>
          </p:cNvPr>
          <p:cNvSpPr>
            <a:spLocks noGrp="1"/>
          </p:cNvSpPr>
          <p:nvPr>
            <p:ph type="title"/>
          </p:nvPr>
        </p:nvSpPr>
        <p:spPr>
          <a:xfrm>
            <a:off x="1216152" y="4358551"/>
            <a:ext cx="9444021" cy="688771"/>
          </a:xfrm>
        </p:spPr>
        <p:txBody>
          <a:bodyPr>
            <a:noAutofit/>
          </a:bodyPr>
          <a:lstStyle/>
          <a:p>
            <a:pPr algn="ctr"/>
            <a:r>
              <a:rPr lang="en-US" altLang="zh-TW" sz="4800" dirty="0">
                <a:latin typeface="Comic Sans MS" panose="030F0702030302020204" pitchFamily="66" charset="0"/>
              </a:rPr>
              <a:t>The End</a:t>
            </a:r>
            <a:endParaRPr lang="zh-TW" altLang="en-US" sz="4800" dirty="0">
              <a:latin typeface="Comic Sans MS" panose="030F0702030302020204" pitchFamily="66" charset="0"/>
            </a:endParaRPr>
          </a:p>
        </p:txBody>
      </p:sp>
      <p:sp>
        <p:nvSpPr>
          <p:cNvPr id="18" name="文字方塊 17">
            <a:extLst>
              <a:ext uri="{FF2B5EF4-FFF2-40B4-BE49-F238E27FC236}">
                <a16:creationId xmlns:a16="http://schemas.microsoft.com/office/drawing/2014/main" id="{353B41ED-7A74-40ED-95CB-8AD6725ECBF7}"/>
              </a:ext>
            </a:extLst>
          </p:cNvPr>
          <p:cNvSpPr txBox="1"/>
          <p:nvPr/>
        </p:nvSpPr>
        <p:spPr>
          <a:xfrm>
            <a:off x="7572186" y="1343305"/>
            <a:ext cx="340397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活化教學</a:t>
            </a:r>
          </a:p>
        </p:txBody>
      </p:sp>
      <p:sp>
        <p:nvSpPr>
          <p:cNvPr id="19" name="文字方塊 18">
            <a:extLst>
              <a:ext uri="{FF2B5EF4-FFF2-40B4-BE49-F238E27FC236}">
                <a16:creationId xmlns:a16="http://schemas.microsoft.com/office/drawing/2014/main" id="{4E385AB1-7E12-4CB9-86E1-44B3AE4BCE66}"/>
              </a:ext>
            </a:extLst>
          </p:cNvPr>
          <p:cNvSpPr txBox="1"/>
          <p:nvPr/>
        </p:nvSpPr>
        <p:spPr>
          <a:xfrm>
            <a:off x="5762255" y="2686679"/>
            <a:ext cx="450141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從  開始</a:t>
            </a:r>
            <a:r>
              <a:rPr kumimoji="0" lang="en-US" altLang="zh-TW"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a:t>
            </a:r>
            <a:r>
              <a:rPr kumimoji="0" lang="zh-TW" altLang="en-US"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自發</a:t>
            </a:r>
            <a:r>
              <a:rPr kumimoji="0" lang="en-US" altLang="zh-TW"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rPr>
              <a:t>)</a:t>
            </a:r>
            <a:endParaRPr kumimoji="0" lang="zh-TW" altLang="en-US" sz="4800" b="1" i="0" u="none" strike="noStrike" kern="1200" cap="none" spc="0" normalizeH="0" baseline="0" noProof="0" dirty="0">
              <a:ln>
                <a:noFill/>
              </a:ln>
              <a:solidFill>
                <a:srgbClr val="595959"/>
              </a:solidFill>
              <a:effectLst/>
              <a:uLnTx/>
              <a:uFillTx/>
              <a:latin typeface="標楷體" panose="03000509000000000000" pitchFamily="65" charset="-120"/>
              <a:ea typeface="標楷體" panose="03000509000000000000" pitchFamily="65" charset="-120"/>
              <a:cs typeface="+mn-cs"/>
            </a:endParaRPr>
          </a:p>
        </p:txBody>
      </p:sp>
      <p:sp>
        <p:nvSpPr>
          <p:cNvPr id="2" name="心形 1">
            <a:extLst>
              <a:ext uri="{FF2B5EF4-FFF2-40B4-BE49-F238E27FC236}">
                <a16:creationId xmlns:a16="http://schemas.microsoft.com/office/drawing/2014/main" id="{DCAA75AE-70FC-48DA-B0E4-69C680825E6A}"/>
              </a:ext>
            </a:extLst>
          </p:cNvPr>
          <p:cNvSpPr/>
          <p:nvPr/>
        </p:nvSpPr>
        <p:spPr>
          <a:xfrm>
            <a:off x="6415228" y="2795677"/>
            <a:ext cx="740678" cy="678957"/>
          </a:xfrm>
          <a:prstGeom prst="heart">
            <a:avLst/>
          </a:prstGeom>
          <a:solidFill>
            <a:schemeClr val="accent2"/>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Euphemia"/>
              <a:ea typeface="+mn-ea"/>
              <a:cs typeface="+mn-cs"/>
            </a:endParaRPr>
          </a:p>
        </p:txBody>
      </p:sp>
    </p:spTree>
    <p:extLst>
      <p:ext uri="{BB962C8B-B14F-4D97-AF65-F5344CB8AC3E}">
        <p14:creationId xmlns:p14="http://schemas.microsoft.com/office/powerpoint/2010/main" val="2330164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animEffect transition="in" filter="fade">
                                      <p:cBhvr>
                                        <p:cTn id="29" dur="500"/>
                                        <p:tgtEl>
                                          <p:spTgt spid="2"/>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p:bldP spid="17" grpId="0"/>
      <p:bldP spid="18" grpId="0"/>
      <p:bldP spid="19" grpId="0"/>
      <p:bldP spid="2" grpId="0" animBg="1"/>
    </p:bldLst>
  </p:timing>
</p:sld>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流線">
  <a:themeElements>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流線">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線">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5.xml><?xml version="1.0" encoding="utf-8"?>
<a:theme xmlns:a="http://schemas.openxmlformats.org/drawingml/2006/main" name="兒童遊樂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9532239_TF03461883.potx" id="{3695179C-43BF-4D9E-8864-ABA95A1F4787}" vid="{287F8A78-20E1-4B79-BD19-FA60BDB2072A}"/>
    </a:ext>
  </a:extLst>
</a:theme>
</file>

<file path=ppt/theme/theme6.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otalTime>3507</TotalTime>
  <Words>10071</Words>
  <Application>Microsoft Office PowerPoint</Application>
  <PresentationFormat>寬螢幕</PresentationFormat>
  <Paragraphs>2398</Paragraphs>
  <Slides>87</Slides>
  <Notes>7</Notes>
  <HiddenSlides>3</HiddenSlides>
  <MMClips>0</MMClips>
  <ScaleCrop>false</ScaleCrop>
  <HeadingPairs>
    <vt:vector size="6" baseType="variant">
      <vt:variant>
        <vt:lpstr>使用字型</vt:lpstr>
      </vt:variant>
      <vt:variant>
        <vt:i4>21</vt:i4>
      </vt:variant>
      <vt:variant>
        <vt:lpstr>佈景主題</vt:lpstr>
      </vt:variant>
      <vt:variant>
        <vt:i4>5</vt:i4>
      </vt:variant>
      <vt:variant>
        <vt:lpstr>投影片標題</vt:lpstr>
      </vt:variant>
      <vt:variant>
        <vt:i4>87</vt:i4>
      </vt:variant>
    </vt:vector>
  </HeadingPairs>
  <TitlesOfParts>
    <vt:vector size="113" baseType="lpstr">
      <vt:lpstr>等线</vt:lpstr>
      <vt:lpstr>宋体</vt:lpstr>
      <vt:lpstr>文鼎新藝體</vt:lpstr>
      <vt:lpstr>華康儷黑 Std W5</vt:lpstr>
      <vt:lpstr>微軟正黑體</vt:lpstr>
      <vt:lpstr>新細明體</vt:lpstr>
      <vt:lpstr>新細明體</vt:lpstr>
      <vt:lpstr>標楷體</vt:lpstr>
      <vt:lpstr>Arial</vt:lpstr>
      <vt:lpstr>Calibri</vt:lpstr>
      <vt:lpstr>Calibri Light</vt:lpstr>
      <vt:lpstr>Cambria Math</vt:lpstr>
      <vt:lpstr>Comic Sans MS</vt:lpstr>
      <vt:lpstr>Constantia</vt:lpstr>
      <vt:lpstr>Euphemia</vt:lpstr>
      <vt:lpstr>Mangal</vt:lpstr>
      <vt:lpstr>Times New Roman</vt:lpstr>
      <vt:lpstr>Trebuchet MS</vt:lpstr>
      <vt:lpstr>Wingdings</vt:lpstr>
      <vt:lpstr>Wingdings 2</vt:lpstr>
      <vt:lpstr>Wingdings 3</vt:lpstr>
      <vt:lpstr>Office 佈景主題</vt:lpstr>
      <vt:lpstr>2_Office 佈景主題</vt:lpstr>
      <vt:lpstr>流線</vt:lpstr>
      <vt:lpstr>HDOfficeLightV0</vt:lpstr>
      <vt:lpstr>兒童遊樂 16X9</vt:lpstr>
      <vt:lpstr>學力檢測試題解析與教學探究</vt:lpstr>
      <vt:lpstr>大綱</vt:lpstr>
      <vt:lpstr>國小數學學習能力檢測命題架構 (NAEP, 2013)</vt:lpstr>
      <vt:lpstr>PowerPoint 簡報</vt:lpstr>
      <vt:lpstr>PowerPoint 簡報</vt:lpstr>
      <vt:lpstr>名詞解釋-通過率</vt:lpstr>
      <vt:lpstr>名詞解釋--選項率、高分組、低分組</vt:lpstr>
      <vt:lpstr>名詞解釋-難易度</vt:lpstr>
      <vt:lpstr>名詞解釋-鑑別度</vt:lpstr>
      <vt:lpstr>數學學力檢測試題參數名詞解釋</vt:lpstr>
      <vt:lpstr>三年級數學-評量架構與結果</vt:lpstr>
      <vt:lpstr>三年級數學-評量架構-知識向度說明</vt:lpstr>
      <vt:lpstr>桃園市109年度國小學力測驗結果-三年級</vt:lpstr>
      <vt:lpstr>桃園市三年級數學—施測結果雙向細目表</vt:lpstr>
      <vt:lpstr>PowerPoint 簡報</vt:lpstr>
      <vt:lpstr>PowerPoint 簡報</vt:lpstr>
      <vt:lpstr>PowerPoint 簡報</vt:lpstr>
      <vt:lpstr>桃園市四年級數學—施測結果雙向細目表</vt:lpstr>
      <vt:lpstr>五年級評量向度說明</vt:lpstr>
      <vt:lpstr>五年級數學-評量架構與結果</vt:lpstr>
      <vt:lpstr>桃園市109年度國小學力測驗-五年級</vt:lpstr>
      <vt:lpstr>桃園市五年級數學—施測結果雙向細目表</vt:lpstr>
      <vt:lpstr>桃園市國民小學學生學習能力檢測 試題分析與教學建議</vt:lpstr>
      <vt:lpstr>學習內容分年註記 </vt:lpstr>
      <vt:lpstr>三年級數學-評量架構與結果</vt:lpstr>
      <vt:lpstr>三年級數學-評量架構-知識向度說明</vt:lpstr>
      <vt:lpstr>桃園市109年度國小學力測驗結果-三年級</vt:lpstr>
      <vt:lpstr>三年級數學-通過率較低之分年細目 &amp; 題號</vt:lpstr>
      <vt:lpstr>桃園市三年級數學—施測結果雙向細目表</vt:lpstr>
      <vt:lpstr>PowerPoint 簡報</vt:lpstr>
      <vt:lpstr>數據分析</vt:lpstr>
      <vt:lpstr>評量目標及學生表現說明</vt:lpstr>
      <vt:lpstr>作答錯誤分析</vt:lpstr>
      <vt:lpstr>教學建議</vt:lpstr>
      <vt:lpstr>PowerPoint 簡報</vt:lpstr>
      <vt:lpstr>數據分析</vt:lpstr>
      <vt:lpstr>評量目標及學生表現說明</vt:lpstr>
      <vt:lpstr>作答錯誤分析</vt:lpstr>
      <vt:lpstr>教學建議</vt:lpstr>
      <vt:lpstr>PowerPoint 簡報</vt:lpstr>
      <vt:lpstr>數據分析</vt:lpstr>
      <vt:lpstr>評量目標及學生表現說明</vt:lpstr>
      <vt:lpstr>作答錯誤分析</vt:lpstr>
      <vt:lpstr>教學建議</vt:lpstr>
      <vt:lpstr>PowerPoint 簡報</vt:lpstr>
      <vt:lpstr>數據分析</vt:lpstr>
      <vt:lpstr>評量目標及學生表現說明</vt:lpstr>
      <vt:lpstr>作答錯誤分析</vt:lpstr>
      <vt:lpstr>教學建議</vt:lpstr>
      <vt:lpstr>PowerPoint 簡報</vt:lpstr>
      <vt:lpstr>數據分析</vt:lpstr>
      <vt:lpstr>評量目標及學生表現說明</vt:lpstr>
      <vt:lpstr>作答錯誤分析</vt:lpstr>
      <vt:lpstr>教學建議</vt:lpstr>
      <vt:lpstr> 二年級希望達到  直接解題希望達到~~解題成功經驗   </vt:lpstr>
      <vt:lpstr> 三年級希望達到……    </vt:lpstr>
      <vt:lpstr> 四年級希望達到……  希望達到~~不會併式會併式  目的:要知道列式怎麼列，這是要為國中鋪路   </vt:lpstr>
      <vt:lpstr>    五年級希望達到……  希望達到~~題目直接列式解題 三步驟問題解題及併式  六年級希望達到……  六年級:增加分數小數的素材 分數及小數兩(三)步驟問題解題及併式  </vt:lpstr>
      <vt:lpstr> 如果學生無法解題，教師應如何處理？   分段布題   分段解題   一次布題                                                            (參考謝堅教授的教材分析)    </vt:lpstr>
      <vt:lpstr>PowerPoint 簡報</vt:lpstr>
      <vt:lpstr>PowerPoint 簡報</vt:lpstr>
      <vt:lpstr>PowerPoint 簡報</vt:lpstr>
      <vt:lpstr>四年級數學-評量架構與結果</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1.不同家庭背景學力表現</vt:lpstr>
      <vt:lpstr>PowerPoint 簡報</vt:lpstr>
      <vt:lpstr>PowerPoint 簡報</vt:lpstr>
      <vt:lpstr>The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建樺 陳</dc:creator>
  <cp:lastModifiedBy>admin</cp:lastModifiedBy>
  <cp:revision>203</cp:revision>
  <dcterms:created xsi:type="dcterms:W3CDTF">2020-10-20T02:26:32Z</dcterms:created>
  <dcterms:modified xsi:type="dcterms:W3CDTF">2021-11-18T04:16:50Z</dcterms:modified>
</cp:coreProperties>
</file>