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3" r:id="rId1"/>
  </p:sldMasterIdLst>
  <p:sldIdLst>
    <p:sldId id="257" r:id="rId2"/>
    <p:sldId id="259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6256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麗玲 楊" initials="麗玲" lastIdx="1" clrIdx="0">
    <p:extLst>
      <p:ext uri="{19B8F6BF-5375-455C-9EA6-DF929625EA0E}">
        <p15:presenceInfo xmlns:p15="http://schemas.microsoft.com/office/powerpoint/2012/main" userId="8ee5444375fb4ca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66" d="100"/>
          <a:sy n="66" d="100"/>
        </p:scale>
        <p:origin x="1182" y="-5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6256000" cy="812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8818021"/>
            <a:ext cx="10363200" cy="2600960"/>
          </a:xfrm>
        </p:spPr>
        <p:txBody>
          <a:bodyPr anchor="ctr">
            <a:normAutofit/>
          </a:bodyPr>
          <a:lstStyle>
            <a:lvl1pPr algn="r">
              <a:defRPr sz="7822" spc="356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80800" y="8818021"/>
            <a:ext cx="4267200" cy="260096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844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812791" indent="0" algn="ctr">
              <a:buNone/>
              <a:defRPr sz="2844"/>
            </a:lvl2pPr>
            <a:lvl3pPr marL="1625579" indent="0" algn="ctr">
              <a:buNone/>
              <a:defRPr sz="2844"/>
            </a:lvl3pPr>
            <a:lvl4pPr marL="2438370" indent="0" algn="ctr">
              <a:buNone/>
              <a:defRPr sz="2844"/>
            </a:lvl4pPr>
            <a:lvl5pPr marL="3251159" indent="0" algn="ctr">
              <a:buNone/>
              <a:defRPr sz="2844"/>
            </a:lvl5pPr>
            <a:lvl6pPr marL="4063949" indent="0" algn="ctr">
              <a:buNone/>
              <a:defRPr sz="2844"/>
            </a:lvl6pPr>
            <a:lvl7pPr marL="4876738" indent="0" algn="ctr">
              <a:buNone/>
              <a:defRPr sz="2844"/>
            </a:lvl7pPr>
            <a:lvl8pPr marL="5689529" indent="0" algn="ctr">
              <a:buNone/>
              <a:defRPr sz="2844"/>
            </a:lvl8pPr>
            <a:lvl9pPr marL="6502320" indent="0" algn="ctr">
              <a:buNone/>
              <a:defRPr sz="2844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11182457" y="9358411"/>
            <a:ext cx="0" cy="16256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58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9016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2"/>
            <a:ext cx="16256000" cy="812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818021"/>
            <a:ext cx="10363200" cy="2600960"/>
          </a:xfrm>
        </p:spPr>
        <p:txBody>
          <a:bodyPr anchor="ctr">
            <a:normAutofit/>
          </a:bodyPr>
          <a:lstStyle>
            <a:lvl1pPr algn="r">
              <a:defRPr sz="7822" b="0" spc="356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80800" y="8818021"/>
            <a:ext cx="4267200" cy="260096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44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81279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2pPr>
            <a:lvl3pPr marL="1625579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3pPr>
            <a:lvl4pPr marL="2438370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4pPr>
            <a:lvl5pPr marL="3251159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5pPr>
            <a:lvl6pPr marL="4063949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6pPr>
            <a:lvl7pPr marL="4876738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7pPr>
            <a:lvl8pPr marL="5689529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8pPr>
            <a:lvl9pPr marL="6502320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11182457" y="9358411"/>
            <a:ext cx="0" cy="16256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210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5504" y="1040384"/>
            <a:ext cx="12960096" cy="266598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65504" y="4064000"/>
            <a:ext cx="6339840" cy="715264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85760" y="4064000"/>
            <a:ext cx="6339840" cy="715264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8099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365504" y="1040384"/>
            <a:ext cx="12960096" cy="266598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504" y="3874908"/>
            <a:ext cx="6339840" cy="146304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3911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812791" indent="0">
              <a:buNone/>
              <a:defRPr sz="3556" b="1"/>
            </a:lvl2pPr>
            <a:lvl3pPr marL="1625579" indent="0">
              <a:buNone/>
              <a:defRPr sz="3200" b="1"/>
            </a:lvl3pPr>
            <a:lvl4pPr marL="2438370" indent="0">
              <a:buNone/>
              <a:defRPr sz="2844" b="1"/>
            </a:lvl4pPr>
            <a:lvl5pPr marL="3251159" indent="0">
              <a:buNone/>
              <a:defRPr sz="2844" b="1"/>
            </a:lvl5pPr>
            <a:lvl6pPr marL="4063949" indent="0">
              <a:buNone/>
              <a:defRPr sz="2844" b="1"/>
            </a:lvl6pPr>
            <a:lvl7pPr marL="4876738" indent="0">
              <a:buNone/>
              <a:defRPr sz="2844" b="1"/>
            </a:lvl7pPr>
            <a:lvl8pPr marL="5689529" indent="0">
              <a:buNone/>
              <a:defRPr sz="2844" b="1"/>
            </a:lvl8pPr>
            <a:lvl9pPr marL="6502320" indent="0">
              <a:buNone/>
              <a:defRPr sz="2844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65504" y="5276068"/>
            <a:ext cx="6339840" cy="59405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985760" y="3874908"/>
            <a:ext cx="6339840" cy="146304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3911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812791" indent="0">
              <a:buNone/>
              <a:defRPr sz="3556" b="1"/>
            </a:lvl2pPr>
            <a:lvl3pPr marL="1625579" indent="0">
              <a:buNone/>
              <a:defRPr sz="3200" b="1"/>
            </a:lvl3pPr>
            <a:lvl4pPr marL="2438370" indent="0">
              <a:buNone/>
              <a:defRPr sz="2844" b="1"/>
            </a:lvl4pPr>
            <a:lvl5pPr marL="3251159" indent="0">
              <a:buNone/>
              <a:defRPr sz="2844" b="1"/>
            </a:lvl5pPr>
            <a:lvl6pPr marL="4063949" indent="0">
              <a:buNone/>
              <a:defRPr sz="2844" b="1"/>
            </a:lvl6pPr>
            <a:lvl7pPr marL="4876738" indent="0">
              <a:buNone/>
              <a:defRPr sz="2844" b="1"/>
            </a:lvl7pPr>
            <a:lvl8pPr marL="5689529" indent="0">
              <a:buNone/>
              <a:defRPr sz="2844" b="1"/>
            </a:lvl8pPr>
            <a:lvl9pPr marL="6502320" indent="0">
              <a:buNone/>
              <a:defRPr sz="2844" b="1"/>
            </a:lvl9pPr>
          </a:lstStyle>
          <a:p>
            <a:pPr marL="0" lvl="0" indent="0" algn="l" defTabSz="1625579" rtl="0" eaLnBrk="1" latinLnBrk="0" hangingPunct="1">
              <a:lnSpc>
                <a:spcPct val="90000"/>
              </a:lnSpc>
              <a:spcBef>
                <a:spcPts val="3200"/>
              </a:spcBef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985760" y="5276068"/>
            <a:ext cx="6339840" cy="59405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1475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4959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9863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365504" y="838238"/>
            <a:ext cx="5852160" cy="308864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6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0" y="1463040"/>
            <a:ext cx="7571232" cy="9217152"/>
          </a:xfrm>
        </p:spPr>
        <p:txBody>
          <a:bodyPr>
            <a:normAutofit/>
          </a:bodyPr>
          <a:lstStyle>
            <a:lvl1pPr>
              <a:defRPr sz="3556"/>
            </a:lvl1pPr>
            <a:lvl2pPr>
              <a:defRPr sz="2844"/>
            </a:lvl2pPr>
            <a:lvl3pPr>
              <a:defRPr sz="2133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65504" y="4013344"/>
            <a:ext cx="5852160" cy="6688523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1067"/>
              </a:spcBef>
              <a:buNone/>
              <a:defRPr sz="2844"/>
            </a:lvl1pPr>
            <a:lvl2pPr marL="812791" indent="0">
              <a:buNone/>
              <a:defRPr sz="2133"/>
            </a:lvl2pPr>
            <a:lvl3pPr marL="1625579" indent="0">
              <a:buNone/>
              <a:defRPr sz="1778"/>
            </a:lvl3pPr>
            <a:lvl4pPr marL="2438370" indent="0">
              <a:buNone/>
              <a:defRPr sz="1600"/>
            </a:lvl4pPr>
            <a:lvl5pPr marL="3251159" indent="0">
              <a:buNone/>
              <a:defRPr sz="1600"/>
            </a:lvl5pPr>
            <a:lvl6pPr marL="4063949" indent="0">
              <a:buNone/>
              <a:defRPr sz="1600"/>
            </a:lvl6pPr>
            <a:lvl7pPr marL="4876738" indent="0">
              <a:buNone/>
              <a:defRPr sz="1600"/>
            </a:lvl7pPr>
            <a:lvl8pPr marL="5689529" indent="0">
              <a:buNone/>
              <a:defRPr sz="1600"/>
            </a:lvl8pPr>
            <a:lvl9pPr marL="6502320" indent="0">
              <a:buNone/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7218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818023"/>
            <a:ext cx="10363200" cy="2600960"/>
          </a:xfrm>
        </p:spPr>
        <p:txBody>
          <a:bodyPr anchor="ctr">
            <a:normAutofit/>
          </a:bodyPr>
          <a:lstStyle>
            <a:lvl1pPr algn="r">
              <a:defRPr sz="7822" spc="356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16251936" cy="8128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4267"/>
            </a:lvl1pPr>
            <a:lvl2pPr marL="609608" indent="0">
              <a:buNone/>
              <a:defRPr sz="3733"/>
            </a:lvl2pPr>
            <a:lvl3pPr marL="1219215" indent="0">
              <a:buNone/>
              <a:defRPr sz="3200"/>
            </a:lvl3pPr>
            <a:lvl4pPr marL="1828823" indent="0">
              <a:buNone/>
              <a:defRPr sz="2667"/>
            </a:lvl4pPr>
            <a:lvl5pPr marL="2438430" indent="0">
              <a:buNone/>
              <a:defRPr sz="2667"/>
            </a:lvl5pPr>
            <a:lvl6pPr marL="3048038" indent="0">
              <a:buNone/>
              <a:defRPr sz="2667"/>
            </a:lvl6pPr>
            <a:lvl7pPr marL="3657646" indent="0">
              <a:buNone/>
              <a:defRPr sz="2667"/>
            </a:lvl7pPr>
            <a:lvl8pPr marL="4267253" indent="0">
              <a:buNone/>
              <a:defRPr sz="2667"/>
            </a:lvl8pPr>
            <a:lvl9pPr marL="4876861" indent="0">
              <a:buNone/>
              <a:defRPr sz="2667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80800" y="8818023"/>
            <a:ext cx="4267200" cy="260096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44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609608" indent="0">
              <a:buNone/>
              <a:defRPr sz="1867"/>
            </a:lvl2pPr>
            <a:lvl3pPr marL="1219215" indent="0">
              <a:buNone/>
              <a:defRPr sz="1600"/>
            </a:lvl3pPr>
            <a:lvl4pPr marL="1828823" indent="0">
              <a:buNone/>
              <a:defRPr sz="1333"/>
            </a:lvl4pPr>
            <a:lvl5pPr marL="2438430" indent="0">
              <a:buNone/>
              <a:defRPr sz="1333"/>
            </a:lvl5pPr>
            <a:lvl6pPr marL="3048038" indent="0">
              <a:buNone/>
              <a:defRPr sz="1333"/>
            </a:lvl6pPr>
            <a:lvl7pPr marL="3657646" indent="0">
              <a:buNone/>
              <a:defRPr sz="1333"/>
            </a:lvl7pPr>
            <a:lvl8pPr marL="4267253" indent="0">
              <a:buNone/>
              <a:defRPr sz="1333"/>
            </a:lvl8pPr>
            <a:lvl9pPr marL="4876861" indent="0">
              <a:buNone/>
              <a:defRPr sz="1333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11182457" y="9358411"/>
            <a:ext cx="0" cy="16256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1296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3423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3" y="1354667"/>
            <a:ext cx="3505200" cy="9618133"/>
          </a:xfrm>
        </p:spPr>
        <p:txBody>
          <a:bodyPr vert="eaVert" lIns="45720" tIns="91440" rIns="45720" bIns="91440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20803" y="1354667"/>
            <a:ext cx="10109200" cy="9618133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3411200" y="308556"/>
            <a:ext cx="0" cy="12192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7319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5504" y="1040384"/>
            <a:ext cx="12960096" cy="26659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505" y="4064000"/>
            <a:ext cx="12960098" cy="715264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65507" y="11503474"/>
            <a:ext cx="2872190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8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57244" y="11503474"/>
            <a:ext cx="7868612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8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449778" y="11503474"/>
            <a:ext cx="1298222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8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1016000" y="1469020"/>
            <a:ext cx="0" cy="16256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4907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  <p:sldLayoutId id="2147483998" r:id="rId5"/>
    <p:sldLayoutId id="2147483999" r:id="rId6"/>
    <p:sldLayoutId id="2147484000" r:id="rId7"/>
    <p:sldLayoutId id="2147484001" r:id="rId8"/>
    <p:sldLayoutId id="2147484002" r:id="rId9"/>
    <p:sldLayoutId id="2147484003" r:id="rId10"/>
    <p:sldLayoutId id="2147484004" r:id="rId11"/>
  </p:sldLayoutIdLst>
  <p:txStyles>
    <p:titleStyle>
      <a:lvl1pPr algn="l" defTabSz="1625579" rtl="0" eaLnBrk="1" latinLnBrk="0" hangingPunct="1">
        <a:lnSpc>
          <a:spcPct val="80000"/>
        </a:lnSpc>
        <a:spcBef>
          <a:spcPct val="0"/>
        </a:spcBef>
        <a:buNone/>
        <a:defRPr sz="7822" kern="1200" cap="all" spc="178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162562" indent="-162562" algn="l" defTabSz="1625579" rtl="0" eaLnBrk="1" latinLnBrk="0" hangingPunct="1">
        <a:lnSpc>
          <a:spcPct val="90000"/>
        </a:lnSpc>
        <a:spcBef>
          <a:spcPts val="2133"/>
        </a:spcBef>
        <a:spcAft>
          <a:spcPts val="356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3556" kern="1200">
          <a:solidFill>
            <a:schemeClr val="tx1"/>
          </a:solidFill>
          <a:latin typeface="+mn-lt"/>
          <a:ea typeface="+mn-ea"/>
          <a:cs typeface="+mn-cs"/>
        </a:defRPr>
      </a:lvl1pPr>
      <a:lvl2pPr marL="471430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844" kern="1200">
          <a:solidFill>
            <a:schemeClr val="tx1"/>
          </a:solidFill>
          <a:latin typeface="+mn-lt"/>
          <a:ea typeface="+mn-ea"/>
          <a:cs typeface="+mn-cs"/>
        </a:defRPr>
      </a:lvl2pPr>
      <a:lvl3pPr marL="796554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056653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1381777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1625620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1885720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2162075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2422174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791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57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370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15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394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738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52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320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emf"/><Relationship Id="rId4" Type="http://schemas.openxmlformats.org/officeDocument/2006/relationships/image" Target="../media/image5.jpeg"/><Relationship Id="rId9" Type="http://schemas.openxmlformats.org/officeDocument/2006/relationships/image" Target="../media/image10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emf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70891" y="187919"/>
            <a:ext cx="119809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附件</a:t>
            </a:r>
            <a:r>
              <a:rPr lang="en-US" altLang="zh-TW" sz="40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2</a:t>
            </a:r>
            <a:r>
              <a:rPr lang="zh-TW" altLang="en-US" sz="40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大寫字母圖像記憶法</a:t>
            </a:r>
            <a:r>
              <a:rPr lang="en-US" altLang="zh-TW" sz="40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~NOPQRS</a:t>
            </a:r>
            <a:r>
              <a:rPr lang="zh-TW" altLang="zh-TW" sz="4000" b="1" dirty="0">
                <a:solidFill>
                  <a:srgbClr val="FF0000"/>
                </a:solidFill>
                <a:latin typeface="Aharoni" panose="02010803020104030203" pitchFamily="2" charset="-79"/>
                <a:ea typeface="標楷體" panose="03000509000000000000" pitchFamily="65" charset="-120"/>
                <a:cs typeface="Aharoni" panose="02010803020104030203" pitchFamily="2" charset="-79"/>
              </a:rPr>
              <a:t>圖像化</a:t>
            </a:r>
            <a:endParaRPr lang="zh-TW" altLang="en-US" sz="40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" name="圖片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5805"/>
            <a:ext cx="5059538" cy="4671479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8356" y="916915"/>
            <a:ext cx="4780719" cy="4671479"/>
          </a:xfrm>
          <a:prstGeom prst="rect">
            <a:avLst/>
          </a:prstGeom>
        </p:spPr>
      </p:pic>
      <p:pic>
        <p:nvPicPr>
          <p:cNvPr id="5" name="圖片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476" y="916915"/>
            <a:ext cx="5416061" cy="467147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379064"/>
            <a:ext cx="15919938" cy="915987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27" y="6500825"/>
            <a:ext cx="4813828" cy="4920861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8356" y="6456492"/>
            <a:ext cx="4813829" cy="4965194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00687" y="6218417"/>
            <a:ext cx="5416061" cy="5027684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6493" y="11169466"/>
            <a:ext cx="14911754" cy="915987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736E24BB-3434-4222-8589-EF0D8E963C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1466" y="862823"/>
            <a:ext cx="4780719" cy="467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806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622501" y="69246"/>
            <a:ext cx="10234176" cy="802984"/>
          </a:xfrm>
        </p:spPr>
        <p:txBody>
          <a:bodyPr>
            <a:noAutofit/>
          </a:bodyPr>
          <a:lstStyle/>
          <a:p>
            <a:r>
              <a:rPr lang="zh-TW" altLang="zh-TW" sz="4000" b="1" dirty="0">
                <a:solidFill>
                  <a:srgbClr val="7030A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附件三</a:t>
            </a:r>
            <a:r>
              <a:rPr lang="en-US" altLang="zh-TW" sz="4000" b="1" dirty="0">
                <a:solidFill>
                  <a:srgbClr val="7030A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zh-TW" sz="4000" b="1" dirty="0">
                <a:solidFill>
                  <a:srgbClr val="7030A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字母圖像</a:t>
            </a:r>
            <a:r>
              <a:rPr lang="en-US" altLang="zh-TW" sz="4000" b="1" dirty="0">
                <a:solidFill>
                  <a:srgbClr val="7030A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VS</a:t>
            </a:r>
            <a:r>
              <a:rPr kumimoji="0" lang="zh-TW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 Light" panose="020F0302020204030204"/>
                <a:ea typeface="標楷體" panose="03000509000000000000" pitchFamily="65" charset="-120"/>
                <a:cs typeface="Times New Roman" panose="02020603050405020304" pitchFamily="18" charset="0"/>
              </a:rPr>
              <a:t>字母排序</a:t>
            </a:r>
            <a:r>
              <a:rPr kumimoji="0" lang="en-US" altLang="zh-TW" sz="4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 Light" panose="020F0302020204030204"/>
                <a:ea typeface="標楷體" panose="03000509000000000000" pitchFamily="65" charset="-120"/>
                <a:cs typeface="Times New Roman" panose="02020603050405020304" pitchFamily="18" charset="0"/>
              </a:rPr>
              <a:t>VS</a:t>
            </a:r>
            <a:r>
              <a:rPr kumimoji="0" lang="zh-TW" altLang="zh-TW" sz="4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 Light" panose="020F0302020204030204"/>
                <a:ea typeface="標楷體" panose="03000509000000000000" pitchFamily="65" charset="-120"/>
                <a:cs typeface="Times New Roman" panose="02020603050405020304" pitchFamily="18" charset="0"/>
              </a:rPr>
              <a:t>發音聯想法</a:t>
            </a:r>
            <a:endParaRPr lang="zh-TW" altLang="en-US" sz="4000" dirty="0">
              <a:solidFill>
                <a:srgbClr val="7030A0"/>
              </a:solidFill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4A659EB7-6D14-4801-BC82-7948CA109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30" y="752157"/>
            <a:ext cx="4138625" cy="7145107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F72E4FA7-F711-40B0-A18E-1154B225A7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7540" y="841853"/>
            <a:ext cx="4340919" cy="7145107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6571DE03-AF92-47D0-8ACD-1250C63C05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9105" y="953470"/>
            <a:ext cx="3613327" cy="730923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18690F3C-57FB-4F8F-9FC4-48337C504F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0097114"/>
            <a:ext cx="16256000" cy="2094886"/>
          </a:xfrm>
          <a:prstGeom prst="rect">
            <a:avLst/>
          </a:prstGeom>
        </p:spPr>
      </p:pic>
      <p:graphicFrame>
        <p:nvGraphicFramePr>
          <p:cNvPr id="14" name="表格 14">
            <a:extLst>
              <a:ext uri="{FF2B5EF4-FFF2-40B4-BE49-F238E27FC236}">
                <a16:creationId xmlns:a16="http://schemas.microsoft.com/office/drawing/2014/main" id="{C7F879B8-FF8C-44DB-93AD-1724CD72F8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8054095"/>
              </p:ext>
            </p:extLst>
          </p:nvPr>
        </p:nvGraphicFramePr>
        <p:xfrm>
          <a:off x="101599" y="8209126"/>
          <a:ext cx="16052801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52801">
                  <a:extLst>
                    <a:ext uri="{9D8B030D-6E8A-4147-A177-3AD203B41FA5}">
                      <a16:colId xmlns:a16="http://schemas.microsoft.com/office/drawing/2014/main" val="311348420"/>
                    </a:ext>
                  </a:extLst>
                </a:gridCol>
              </a:tblGrid>
              <a:tr h="126798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網子</a:t>
                      </a:r>
                      <a:r>
                        <a:rPr kumimoji="0" lang="en-US" altLang="zh-TW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醒來時看到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鬼臉</a:t>
                      </a:r>
                      <a:r>
                        <a:rPr kumimoji="0" lang="en-US" altLang="zh-TW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</a:t>
                      </a:r>
                      <a:r>
                        <a:rPr kumimoji="0" lang="en-US" altLang="zh-TW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鬼臉</a:t>
                      </a:r>
                      <a:r>
                        <a:rPr kumimoji="0" lang="en-US" altLang="zh-TW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就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躲進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窗簾</a:t>
                      </a:r>
                      <a:r>
                        <a:rPr kumimoji="0" lang="en-US" altLang="zh-TW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endParaRPr kumimoji="0" lang="zh-TW" alt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正在對他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做鬼臉                      踩到在裡面睡覺的</a:t>
                      </a:r>
                      <a:r>
                        <a:rPr kumimoji="0" lang="en-US" altLang="zh-TW" sz="3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</a:t>
                      </a:r>
                      <a:r>
                        <a:rPr kumimoji="0" lang="zh-TW" altLang="en-US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蛇蛇</a:t>
                      </a:r>
                      <a:r>
                        <a:rPr kumimoji="0" lang="en-US" altLang="zh-TW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Ss</a:t>
                      </a:r>
                      <a:endParaRPr kumimoji="0" lang="en-US" altLang="zh-TW" sz="3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3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kumimoji="0" lang="zh-TW" alt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氣的要追打他</a:t>
                      </a:r>
                      <a:endParaRPr kumimoji="0" lang="zh-TW" altLang="en-US" sz="3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2785301"/>
                  </a:ext>
                </a:extLst>
              </a:tr>
            </a:tbl>
          </a:graphicData>
        </a:graphic>
      </p:graphicFrame>
      <p:graphicFrame>
        <p:nvGraphicFramePr>
          <p:cNvPr id="17" name="表格 16">
            <a:extLst>
              <a:ext uri="{FF2B5EF4-FFF2-40B4-BE49-F238E27FC236}">
                <a16:creationId xmlns:a16="http://schemas.microsoft.com/office/drawing/2014/main" id="{461FA4A1-8567-441A-8C4F-D4BF61297D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3073100"/>
              </p:ext>
            </p:extLst>
          </p:nvPr>
        </p:nvGraphicFramePr>
        <p:xfrm>
          <a:off x="-49876" y="10097114"/>
          <a:ext cx="16256000" cy="2180492"/>
        </p:xfrm>
        <a:graphic>
          <a:graphicData uri="http://schemas.openxmlformats.org/drawingml/2006/table">
            <a:tbl>
              <a:tblPr/>
              <a:tblGrid>
                <a:gridCol w="16256000">
                  <a:extLst>
                    <a:ext uri="{9D8B030D-6E8A-4147-A177-3AD203B41FA5}">
                      <a16:colId xmlns:a16="http://schemas.microsoft.com/office/drawing/2014/main" val="3302937443"/>
                    </a:ext>
                  </a:extLst>
                </a:gridCol>
              </a:tblGrid>
              <a:tr h="2180492">
                <a:tc>
                  <a:txBody>
                    <a:bodyPr/>
                    <a:lstStyle/>
                    <a:p>
                      <a:r>
                        <a:rPr lang="zh-TW" altLang="en-US" dirty="0"/>
                        <a:t> 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96925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6642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/>
              <a:t>.</a:t>
            </a:r>
            <a:br>
              <a:rPr lang="en-US" altLang="zh-TW"/>
            </a:br>
            <a:endParaRPr lang="zh-TW" altLang="en-US" dirty="0"/>
          </a:p>
        </p:txBody>
      </p:sp>
      <p:sp>
        <p:nvSpPr>
          <p:cNvPr id="8" name="副標題 7"/>
          <p:cNvSpPr>
            <a:spLocks noGrp="1"/>
          </p:cNvSpPr>
          <p:nvPr>
            <p:ph type="subTitle" idx="1"/>
          </p:nvPr>
        </p:nvSpPr>
        <p:spPr>
          <a:xfrm>
            <a:off x="234462" y="9698773"/>
            <a:ext cx="16021537" cy="1109904"/>
          </a:xfrm>
        </p:spPr>
        <p:txBody>
          <a:bodyPr>
            <a:normAutofit/>
          </a:bodyPr>
          <a:lstStyle/>
          <a:p>
            <a:pPr marL="226695" algn="just">
              <a:lnSpc>
                <a:spcPts val="2400"/>
              </a:lnSpc>
            </a:pPr>
            <a:r>
              <a:rPr lang="zh-TW" altLang="zh-TW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鬼臉</a:t>
            </a:r>
            <a:r>
              <a:rPr lang="en-US" altLang="zh-TW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Q</a:t>
            </a:r>
            <a:r>
              <a:rPr lang="zh-TW" altLang="zh-TW" sz="3200" b="1" kern="100" dirty="0">
                <a:solidFill>
                  <a:srgbClr val="C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排行老</a:t>
            </a:r>
            <a:r>
              <a:rPr lang="en-US" altLang="zh-TW" sz="4000" b="1" kern="100" dirty="0">
                <a:solidFill>
                  <a:srgbClr val="0070C0"/>
                </a:solidFill>
                <a:latin typeface="Bahnschrift" panose="020B0502040204020203" pitchFamily="34" charset="0"/>
                <a:ea typeface="標楷體" panose="03000509000000000000" pitchFamily="65" charset="-120"/>
                <a:cs typeface="Aharoni" panose="02010803020104030203" pitchFamily="2" charset="-79"/>
              </a:rPr>
              <a:t>9</a:t>
            </a:r>
            <a:r>
              <a:rPr lang="zh-TW" altLang="en-US" sz="1800" b="1" kern="100" dirty="0">
                <a:solidFill>
                  <a:srgbClr val="0070C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</a:t>
            </a:r>
            <a:r>
              <a:rPr lang="zh-TW" altLang="zh-TW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窗簾</a:t>
            </a:r>
            <a:r>
              <a:rPr lang="en-US" altLang="zh-TW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R</a:t>
            </a:r>
            <a:r>
              <a:rPr lang="en-US" altLang="zh-TW" sz="1800" b="1" kern="100" dirty="0">
                <a:solidFill>
                  <a:srgbClr val="0070C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1800" b="1" kern="100" dirty="0">
                <a:solidFill>
                  <a:srgbClr val="0070C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                                        </a:t>
            </a:r>
            <a:r>
              <a:rPr lang="zh-TW" altLang="zh-TW" b="1" dirty="0">
                <a:solidFill>
                  <a:srgbClr val="00B050"/>
                </a:solidFill>
                <a:effectLst/>
                <a:ea typeface="標楷體" panose="03000509000000000000" pitchFamily="65" charset="-120"/>
                <a:cs typeface="Times New Roman" panose="02020603050405020304" pitchFamily="18" charset="0"/>
              </a:rPr>
              <a:t>蛇蛇</a:t>
            </a:r>
            <a:r>
              <a:rPr lang="en-US" altLang="zh-TW" b="1" dirty="0">
                <a:solidFill>
                  <a:srgbClr val="00B050"/>
                </a:solidFill>
                <a:effectLst/>
                <a:ea typeface="標楷體" panose="03000509000000000000" pitchFamily="65" charset="-120"/>
                <a:cs typeface="Times New Roman" panose="02020603050405020304" pitchFamily="18" charset="0"/>
              </a:rPr>
              <a:t>S</a:t>
            </a:r>
            <a:r>
              <a:rPr lang="en-US" altLang="zh-TW" sz="1800" b="1" dirty="0">
                <a:solidFill>
                  <a:srgbClr val="00B05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zh-TW" sz="3000" b="1" dirty="0">
                <a:solidFill>
                  <a:srgbClr val="00B05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大寫小寫一模模一樣樣</a:t>
            </a:r>
            <a:endParaRPr lang="en-US" altLang="zh-TW" sz="3000" b="1" kern="100" dirty="0">
              <a:solidFill>
                <a:srgbClr val="00B05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26695" algn="just">
              <a:lnSpc>
                <a:spcPts val="2400"/>
              </a:lnSpc>
            </a:pPr>
            <a:r>
              <a:rPr lang="zh-TW" altLang="zh-TW" sz="3000" b="1" kern="100" dirty="0">
                <a:solidFill>
                  <a:srgbClr val="C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小寫字母像數字</a:t>
            </a:r>
            <a:r>
              <a:rPr lang="en-US" altLang="zh-TW" sz="3000" b="1" kern="100" dirty="0">
                <a:solidFill>
                  <a:srgbClr val="C00000"/>
                </a:solidFill>
                <a:latin typeface="Bahnschrift" panose="020B0502040204020203" pitchFamily="34" charset="0"/>
                <a:ea typeface="標楷體" panose="03000509000000000000" pitchFamily="65" charset="-120"/>
                <a:cs typeface="Aharoni" panose="02010803020104030203" pitchFamily="2" charset="-79"/>
              </a:rPr>
              <a:t>9</a:t>
            </a:r>
            <a:r>
              <a:rPr lang="zh-TW" altLang="en-US" sz="3000" b="1" kern="100" dirty="0">
                <a:solidFill>
                  <a:srgbClr val="C00000"/>
                </a:solidFill>
                <a:latin typeface="Bahnschrift" panose="020B0502040204020203" pitchFamily="34" charset="0"/>
                <a:ea typeface="標楷體" panose="03000509000000000000" pitchFamily="65" charset="-120"/>
                <a:cs typeface="Aharoni" panose="02010803020104030203" pitchFamily="2" charset="-79"/>
              </a:rPr>
              <a:t>                 </a:t>
            </a:r>
            <a:r>
              <a:rPr kumimoji="0" lang="zh-TW" altLang="zh-TW" sz="3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小時候</a:t>
            </a:r>
            <a:r>
              <a:rPr kumimoji="0" lang="en-US" altLang="zh-TW" sz="3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zh-TW" sz="3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小寫</a:t>
            </a:r>
            <a:r>
              <a:rPr kumimoji="0" lang="en-US" altLang="zh-TW" sz="3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kumimoji="0" lang="zh-TW" altLang="zh-TW" sz="3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長一半</a:t>
            </a:r>
            <a:r>
              <a:rPr lang="zh-TW" altLang="en-US" sz="3000" b="1" kern="100" dirty="0">
                <a:solidFill>
                  <a:srgbClr val="0070C0"/>
                </a:solidFill>
                <a:latin typeface="Bahnschrift" panose="020B0502040204020203" pitchFamily="34" charset="0"/>
                <a:ea typeface="標楷體" panose="03000509000000000000" pitchFamily="65" charset="-120"/>
                <a:cs typeface="Aharoni" panose="02010803020104030203" pitchFamily="2" charset="-79"/>
              </a:rPr>
              <a:t>                            </a:t>
            </a:r>
            <a:r>
              <a:rPr lang="zh-TW" altLang="zh-TW" sz="3200" b="1" kern="100" dirty="0">
                <a:solidFill>
                  <a:srgbClr val="00B05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但是身高位置不一樣</a:t>
            </a:r>
            <a:endParaRPr lang="zh-TW" altLang="zh-TW" sz="3000" kern="100" dirty="0">
              <a:solidFill>
                <a:srgbClr val="00B050"/>
              </a:solidFill>
              <a:latin typeface="Bahnschrift" panose="020B0502040204020203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ts val="2400"/>
              </a:lnSpc>
            </a:pPr>
            <a:endParaRPr lang="zh-TW" altLang="en-US" sz="2000" dirty="0"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498EC8AC-B87C-476A-A3CD-F4FAD6EBC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499107"/>
            <a:ext cx="16255999" cy="1692894"/>
          </a:xfrm>
          <a:prstGeom prst="rect">
            <a:avLst/>
          </a:prstGeom>
        </p:spPr>
      </p:pic>
      <p:sp>
        <p:nvSpPr>
          <p:cNvPr id="12" name="文字方塊 11">
            <a:extLst>
              <a:ext uri="{FF2B5EF4-FFF2-40B4-BE49-F238E27FC236}">
                <a16:creationId xmlns:a16="http://schemas.microsoft.com/office/drawing/2014/main" id="{1E0D65B8-320D-40A7-A129-DBAA83E4B533}"/>
              </a:ext>
            </a:extLst>
          </p:cNvPr>
          <p:cNvSpPr txBox="1"/>
          <p:nvPr/>
        </p:nvSpPr>
        <p:spPr>
          <a:xfrm>
            <a:off x="0" y="51197"/>
            <a:ext cx="127078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haroni" panose="02010803020104030203" pitchFamily="2" charset="-79"/>
              </a:rPr>
              <a:t>附件五</a:t>
            </a:r>
            <a: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  <a:cs typeface="Aharoni" panose="02010803020104030203" pitchFamily="2" charset="-79"/>
              </a:rPr>
              <a:t>、</a:t>
            </a:r>
            <a: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haroni" panose="02010803020104030203" pitchFamily="2" charset="-79"/>
              </a:rPr>
              <a:t>字母大寫轉換小寫</a:t>
            </a:r>
            <a:r>
              <a:rPr lang="en-US" altLang="zh-TW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haroni" panose="02010803020104030203" pitchFamily="2" charset="-79"/>
              </a:rPr>
              <a:t>~</a:t>
            </a:r>
            <a: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haroni" panose="02010803020104030203" pitchFamily="2" charset="-79"/>
              </a:rPr>
              <a:t>聯想法</a:t>
            </a:r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C056ECF3-E96C-4FFB-BC63-A55F8CD706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462" y="1066860"/>
            <a:ext cx="15787074" cy="841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20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1707AC4E-CF9E-4707-BC0A-9D47F8B769C6}"/>
              </a:ext>
            </a:extLst>
          </p:cNvPr>
          <p:cNvSpPr txBox="1"/>
          <p:nvPr/>
        </p:nvSpPr>
        <p:spPr>
          <a:xfrm>
            <a:off x="0" y="80877"/>
            <a:ext cx="16533446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3600" b="1" kern="100" dirty="0">
                <a:solidFill>
                  <a:srgbClr val="FF000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附件六</a:t>
            </a:r>
            <a:r>
              <a:rPr lang="zh-TW" altLang="zh-TW" sz="36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Calibri" panose="020F0502020204030204" pitchFamily="34" charset="0"/>
              </a:rPr>
              <a:t>、</a:t>
            </a:r>
            <a:r>
              <a:rPr lang="zh-TW" altLang="zh-TW" sz="3600" b="1" kern="100" dirty="0">
                <a:solidFill>
                  <a:srgbClr val="FF000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學習扶助補充教材</a:t>
            </a:r>
            <a:r>
              <a:rPr lang="en-US" altLang="zh-TW" sz="3600" b="1" kern="100" dirty="0">
                <a:solidFill>
                  <a:srgbClr val="FF000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(For Low</a:t>
            </a:r>
            <a:r>
              <a:rPr lang="en-US" altLang="zh-TW" sz="4000" b="1" kern="100" dirty="0">
                <a:solidFill>
                  <a:schemeClr val="accent1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)    </a:t>
            </a:r>
            <a:r>
              <a:rPr lang="zh-TW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班級</a:t>
            </a:r>
            <a:r>
              <a:rPr lang="en-US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Class:</a:t>
            </a:r>
            <a:r>
              <a:rPr lang="en-US" altLang="zh-TW" sz="2400" b="1" u="sng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        </a:t>
            </a:r>
            <a:r>
              <a:rPr lang="en-US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</a:t>
            </a:r>
            <a:r>
              <a:rPr lang="zh-TW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座號</a:t>
            </a:r>
            <a:r>
              <a:rPr lang="en-US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Number:</a:t>
            </a:r>
            <a:r>
              <a:rPr lang="en-US" altLang="zh-TW" sz="2400" b="1" u="sng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       </a:t>
            </a:r>
            <a:r>
              <a:rPr lang="en-US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 </a:t>
            </a:r>
            <a:r>
              <a:rPr lang="zh-TW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姓名</a:t>
            </a:r>
            <a:r>
              <a:rPr lang="en-US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Name:</a:t>
            </a:r>
            <a:r>
              <a:rPr lang="zh-TW" altLang="en-US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   </a:t>
            </a:r>
            <a:r>
              <a:rPr lang="en-US" altLang="zh-TW" sz="2400" b="1" u="sng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</a:t>
            </a:r>
            <a:r>
              <a:rPr lang="zh-TW" altLang="en-US" sz="2400" b="1" kern="100" dirty="0">
                <a:solidFill>
                  <a:srgbClr val="7030A0"/>
                </a:solidFill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  </a:t>
            </a:r>
            <a:r>
              <a:rPr lang="en-US" altLang="zh-TW" sz="2400" b="1" u="sng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                 </a:t>
            </a:r>
            <a:endParaRPr lang="zh-TW" altLang="zh-TW" sz="2000" kern="100" dirty="0">
              <a:solidFill>
                <a:srgbClr val="7030A0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請使用彩色筆，在下列圖片中，描繪出字母</a:t>
            </a:r>
            <a:r>
              <a:rPr lang="en-US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PQRS</a:t>
            </a:r>
            <a:r>
              <a:rPr lang="zh-TW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的形狀</a:t>
            </a:r>
            <a:endParaRPr lang="zh-TW" altLang="zh-TW" sz="2800" kern="100" dirty="0">
              <a:solidFill>
                <a:srgbClr val="7030A0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請使用鉛筆，將</a:t>
            </a:r>
            <a:r>
              <a:rPr lang="en-US" altLang="zh-TW" sz="3200" b="1" kern="100" dirty="0" err="1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PpQqRrSs</a:t>
            </a:r>
            <a:r>
              <a:rPr lang="zh-TW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的大小寫字母，依序寫在正確的格線上</a:t>
            </a:r>
            <a:r>
              <a:rPr lang="en-US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(</a:t>
            </a:r>
            <a:r>
              <a:rPr lang="zh-TW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圖中央四條直線</a:t>
            </a:r>
            <a:r>
              <a:rPr lang="en-US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)</a:t>
            </a:r>
            <a:endParaRPr lang="zh-TW" altLang="zh-TW" sz="2800" kern="100" dirty="0">
              <a:solidFill>
                <a:srgbClr val="7030A0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748E82D8-2D83-4A5B-BCFA-0CE13045CC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354" y="2573867"/>
            <a:ext cx="15638583" cy="939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48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6255" y="216131"/>
            <a:ext cx="62579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>
                <a:solidFill>
                  <a:srgbClr val="C00000"/>
                </a:solidFill>
              </a:rPr>
              <a:t>字母排序</a:t>
            </a:r>
            <a:r>
              <a:rPr lang="en-US" altLang="zh-TW" sz="4000" b="1" dirty="0" err="1">
                <a:solidFill>
                  <a:srgbClr val="C00000"/>
                </a:solidFill>
              </a:rPr>
              <a:t>N~S</a:t>
            </a:r>
            <a:r>
              <a:rPr lang="en-US" altLang="zh-TW" sz="4000" b="1" dirty="0">
                <a:solidFill>
                  <a:srgbClr val="C00000"/>
                </a:solidFill>
              </a:rPr>
              <a:t>(</a:t>
            </a:r>
            <a:r>
              <a:rPr lang="zh-TW" altLang="en-US" sz="4000" b="1" dirty="0">
                <a:solidFill>
                  <a:srgbClr val="C00000"/>
                </a:solidFill>
              </a:rPr>
              <a:t>附件七</a:t>
            </a:r>
            <a:r>
              <a:rPr lang="en-US" altLang="zh-TW" sz="4000" b="1" dirty="0">
                <a:solidFill>
                  <a:srgbClr val="C00000"/>
                </a:solidFill>
              </a:rPr>
              <a:t>)</a:t>
            </a:r>
            <a:endParaRPr lang="zh-TW" altLang="en-US" sz="4000" b="1" dirty="0">
              <a:solidFill>
                <a:srgbClr val="C00000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182" y="1162607"/>
            <a:ext cx="3919686" cy="4185774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1020" y="995825"/>
            <a:ext cx="4267200" cy="418577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20944" y="1162607"/>
            <a:ext cx="3846945" cy="401899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16170" y="5372319"/>
            <a:ext cx="1481974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鱷魚嘴</a:t>
            </a:r>
            <a:r>
              <a:rPr lang="en-US" altLang="zh-TW" sz="4000" b="1" kern="100" dirty="0" err="1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Nn</a:t>
            </a:r>
            <a:r>
              <a:rPr lang="zh-TW" altLang="zh-TW" sz="3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ㄣ出來</a:t>
            </a:r>
            <a:r>
              <a:rPr lang="en-US" altLang="zh-TW" sz="36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------</a:t>
            </a:r>
            <a:r>
              <a:rPr lang="en-US" altLang="zh-TW" sz="36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lang="zh-TW" altLang="zh-TW" sz="3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黑黑的</a:t>
            </a:r>
            <a:r>
              <a:rPr lang="zh-TW" altLang="zh-TW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皮蛋</a:t>
            </a:r>
            <a:r>
              <a:rPr lang="en-US" altLang="zh-TW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O</a:t>
            </a:r>
            <a:r>
              <a:rPr lang="zh-TW" altLang="en-US" sz="3600" b="1" u="sng" dirty="0"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                                </a:t>
            </a:r>
            <a:endParaRPr lang="zh-TW" altLang="zh-TW" sz="3600" kern="100" dirty="0">
              <a:latin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36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                 </a:t>
            </a:r>
            <a:r>
              <a:rPr lang="zh-TW" altLang="en-US" sz="36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     </a:t>
            </a:r>
            <a:r>
              <a:rPr lang="en-US" altLang="zh-TW" sz="36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kumimoji="0" lang="zh-TW" altLang="zh-TW" sz="4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rPr>
              <a:t>皮蛋</a:t>
            </a:r>
            <a:r>
              <a:rPr kumimoji="0" lang="en-US" altLang="zh-TW" sz="4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rPr>
              <a:t>O</a:t>
            </a:r>
            <a:r>
              <a:rPr lang="zh-TW" altLang="en-US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彈跳起來</a:t>
            </a:r>
            <a:r>
              <a:rPr lang="en-US" altLang="zh-TW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----------</a:t>
            </a:r>
            <a:r>
              <a:rPr kumimoji="0" lang="en-US" altLang="zh-TW" sz="4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+mn-cs"/>
                <a:sym typeface="Wingdings" panose="05000000000000000000" pitchFamily="2" charset="2"/>
              </a:rPr>
              <a:t></a:t>
            </a:r>
            <a:endParaRPr lang="zh-TW" altLang="zh-TW" sz="3600" kern="100" dirty="0">
              <a:latin typeface="Times New Roman" panose="02020603050405020304" pitchFamily="18" charset="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256" y="6383867"/>
            <a:ext cx="4656666" cy="3838212"/>
          </a:xfrm>
          <a:prstGeom prst="rect">
            <a:avLst/>
          </a:prstGeom>
        </p:spPr>
      </p:pic>
      <p:pic>
        <p:nvPicPr>
          <p:cNvPr id="8" name="圖片 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020" y="6838601"/>
            <a:ext cx="4656667" cy="4201932"/>
          </a:xfrm>
          <a:prstGeom prst="rect">
            <a:avLst/>
          </a:prstGeom>
          <a:noFill/>
        </p:spPr>
      </p:pic>
      <p:pic>
        <p:nvPicPr>
          <p:cNvPr id="9" name="圖片 8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4691" y="6838601"/>
            <a:ext cx="3681224" cy="4540599"/>
          </a:xfrm>
          <a:prstGeom prst="rect">
            <a:avLst/>
          </a:prstGeom>
          <a:noFill/>
        </p:spPr>
      </p:pic>
      <p:sp>
        <p:nvSpPr>
          <p:cNvPr id="10" name="矩形 9"/>
          <p:cNvSpPr/>
          <p:nvPr/>
        </p:nvSpPr>
        <p:spPr>
          <a:xfrm>
            <a:off x="0" y="10222079"/>
            <a:ext cx="1625600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網子</a:t>
            </a:r>
            <a:r>
              <a:rPr lang="en-US" altLang="zh-TW" sz="40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P</a:t>
            </a:r>
            <a:r>
              <a:rPr lang="zh-TW" altLang="en-US" sz="3200" b="1" kern="100" dirty="0">
                <a:solidFill>
                  <a:srgbClr val="0070C0"/>
                </a:solidFill>
                <a:latin typeface="標楷體" panose="03000509000000000000" pitchFamily="65" charset="-120"/>
              </a:rPr>
              <a:t>一睜開眼看到</a:t>
            </a:r>
            <a:r>
              <a:rPr lang="en-US" altLang="zh-TW" sz="3200" b="1" kern="100" dirty="0">
                <a:solidFill>
                  <a:srgbClr val="0070C0"/>
                </a:solidFill>
                <a:latin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kumimoji="0" lang="zh-TW" altLang="zh-TW" sz="32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rPr>
              <a:t>鬼臉</a:t>
            </a:r>
            <a:r>
              <a:rPr kumimoji="0" lang="en-US" altLang="zh-TW" sz="32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rPr>
              <a:t>Q</a:t>
            </a:r>
            <a:endParaRPr lang="en-US" altLang="zh-TW" sz="3200" b="1" kern="100" dirty="0">
              <a:solidFill>
                <a:srgbClr val="0070C0"/>
              </a:solidFill>
              <a:latin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zh-TW" altLang="en-US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在</a:t>
            </a:r>
            <a:r>
              <a:rPr lang="zh-TW" altLang="zh-TW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對她做鬼臉</a:t>
            </a:r>
            <a:r>
              <a:rPr lang="en-US" altLang="zh-TW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      </a:t>
            </a:r>
            <a:r>
              <a:rPr lang="zh-TW" altLang="en-US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  </a:t>
            </a:r>
            <a:endParaRPr lang="en-US" altLang="zh-TW" sz="4000" b="1" kern="100" dirty="0">
              <a:solidFill>
                <a:srgbClr val="0070C0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algn="just">
              <a:spcAft>
                <a:spcPts val="0"/>
              </a:spcAft>
            </a:pPr>
            <a:r>
              <a:rPr lang="zh-TW" altLang="en-US" sz="3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就跳起來</a:t>
            </a:r>
            <a:r>
              <a:rPr lang="zh-TW" altLang="zh-TW" sz="3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追打</a:t>
            </a:r>
            <a:r>
              <a:rPr lang="zh-TW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鬼臉</a:t>
            </a:r>
            <a:r>
              <a:rPr lang="en-US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Q</a:t>
            </a:r>
            <a:r>
              <a:rPr lang="en-US" altLang="zh-TW" sz="3600" b="1" kern="1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lang="zh-TW" altLang="en-US" sz="3600" b="1" kern="1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     </a:t>
            </a:r>
            <a:r>
              <a:rPr lang="zh-TW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鬼臉</a:t>
            </a:r>
            <a:r>
              <a:rPr lang="en-US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Q</a:t>
            </a:r>
            <a:r>
              <a:rPr lang="en-US" altLang="zh-TW" sz="3600" b="1" kern="1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lang="zh-TW" altLang="zh-TW" sz="3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躲進</a:t>
            </a:r>
            <a:r>
              <a:rPr lang="zh-TW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窗簾</a:t>
            </a:r>
            <a:r>
              <a:rPr lang="en-US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R----</a:t>
            </a:r>
            <a:r>
              <a:rPr lang="en-US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sym typeface="Wingdings" panose="05000000000000000000" pitchFamily="2" charset="2"/>
              </a:rPr>
              <a:t>--</a:t>
            </a:r>
            <a:r>
              <a:rPr lang="zh-TW" altLang="en-US" sz="36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 </a:t>
            </a:r>
            <a:r>
              <a:rPr lang="en-US" altLang="zh-TW" sz="36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lang="zh-TW" altLang="zh-TW" sz="3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踩到在裡面睡覺的</a:t>
            </a:r>
            <a:r>
              <a:rPr lang="zh-TW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蛇蛇</a:t>
            </a:r>
            <a:r>
              <a:rPr lang="en-US" altLang="zh-TW" sz="32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S</a:t>
            </a:r>
            <a:endParaRPr lang="zh-TW" altLang="zh-TW" sz="4000" kern="100" dirty="0">
              <a:latin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sz="36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-</a:t>
            </a:r>
            <a:endParaRPr lang="zh-TW" altLang="zh-TW" sz="3600" kern="100" dirty="0">
              <a:latin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8260290" y="5930985"/>
            <a:ext cx="44389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u="sng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TW" altLang="zh-TW" sz="2800" b="1" u="sng" dirty="0">
                <a:ea typeface="標楷體" panose="03000509000000000000" pitchFamily="65" charset="-120"/>
                <a:cs typeface="Times New Roman" panose="02020603050405020304" pitchFamily="18" charset="0"/>
              </a:rPr>
              <a:t>在對他做鬼臉的</a:t>
            </a:r>
            <a:r>
              <a:rPr lang="zh-TW" altLang="zh-TW" sz="2800" b="1" u="sng" dirty="0">
                <a:solidFill>
                  <a:srgbClr val="C0000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鬼臉</a:t>
            </a:r>
            <a:r>
              <a:rPr lang="en-US" altLang="zh-TW" sz="2800" b="1" u="sng" dirty="0">
                <a:solidFill>
                  <a:srgbClr val="C0000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Q</a:t>
            </a:r>
            <a:endParaRPr lang="zh-TW" altLang="en-US" sz="3600" dirty="0"/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15C62932-F797-433F-9119-B6607D1E388C}"/>
              </a:ext>
            </a:extLst>
          </p:cNvPr>
          <p:cNvSpPr txBox="1"/>
          <p:nvPr/>
        </p:nvSpPr>
        <p:spPr>
          <a:xfrm>
            <a:off x="11554691" y="5656157"/>
            <a:ext cx="38469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TW" sz="3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  <a:sym typeface="Wingdings" panose="05000000000000000000" pitchFamily="2" charset="2"/>
              </a:rPr>
              <a:t></a:t>
            </a:r>
            <a:r>
              <a:rPr kumimoji="0" lang="zh-TW" altLang="en-US" sz="4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  <a:sym typeface="Wingdings" panose="05000000000000000000" pitchFamily="2" charset="2"/>
              </a:rPr>
              <a:t>打昏</a:t>
            </a:r>
            <a:r>
              <a:rPr kumimoji="0" lang="zh-TW" altLang="en-US" sz="4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  <a:sym typeface="Wingdings" panose="05000000000000000000" pitchFamily="2" charset="2"/>
              </a:rPr>
              <a:t>網子</a:t>
            </a:r>
            <a:r>
              <a:rPr kumimoji="0" lang="en-US" altLang="zh-TW" sz="4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  <a:sym typeface="Wingdings" panose="05000000000000000000" pitchFamily="2" charset="2"/>
              </a:rPr>
              <a:t>P</a:t>
            </a:r>
            <a:r>
              <a:rPr kumimoji="0" lang="zh-TW" altLang="en-US" sz="4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  <a:sym typeface="Wingdings" panose="05000000000000000000" pitchFamily="2" charset="2"/>
              </a:rPr>
              <a:t>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22499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0"/>
            <a:ext cx="16256000" cy="1135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en-US" sz="36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附件八    </a:t>
            </a:r>
            <a:r>
              <a:rPr lang="en-US" altLang="zh-TW" sz="60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Practice</a:t>
            </a:r>
            <a:r>
              <a:rPr lang="zh-TW" altLang="zh-TW" sz="6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練習活動</a:t>
            </a:r>
            <a:r>
              <a:rPr lang="en-US" altLang="zh-TW" sz="6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</a:t>
            </a:r>
            <a:endParaRPr lang="en-US" altLang="zh-TW" sz="6000" kern="1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lvl="0" algn="just"/>
            <a:r>
              <a:rPr lang="zh-TW" altLang="zh-TW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任務一</a:t>
            </a:r>
            <a:r>
              <a:rPr lang="en-US" altLang="zh-TW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6000" b="1" u="sng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大小寫配對</a:t>
            </a:r>
            <a:r>
              <a:rPr lang="zh-TW" altLang="zh-TW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練習</a:t>
            </a:r>
            <a:r>
              <a:rPr lang="en-US" altLang="zh-TW" sz="60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endParaRPr lang="zh-TW" altLang="zh-TW" sz="5400" kern="100" dirty="0">
              <a:solidFill>
                <a:prstClr val="black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</a:t>
            </a:r>
            <a:r>
              <a:rPr lang="zh-TW" altLang="zh-TW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各組組員分工合作，使用課本附件</a:t>
            </a:r>
            <a:r>
              <a:rPr lang="en-US" altLang="zh-TW" sz="5400" b="1" kern="100" dirty="0" err="1">
                <a:solidFill>
                  <a:srgbClr val="7030A0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Qq~Ss</a:t>
            </a:r>
            <a:r>
              <a:rPr lang="zh-TW" altLang="zh-TW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字母</a:t>
            </a:r>
            <a:endParaRPr lang="en-US" altLang="zh-TW" sz="5400" b="1" kern="100" dirty="0">
              <a:solidFill>
                <a:srgbClr val="7030A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</a:t>
            </a:r>
            <a:r>
              <a:rPr lang="zh-TW" altLang="zh-TW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卡片共六張，分組合作完成字母大小寫的配對</a:t>
            </a:r>
            <a:endParaRPr lang="en-US" altLang="zh-TW" sz="5400" b="1" kern="100" dirty="0">
              <a:solidFill>
                <a:srgbClr val="7030A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FFFF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任務</a:t>
            </a:r>
            <a:r>
              <a:rPr lang="zh-TW" altLang="en-US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zh-TW" altLang="en-US" sz="6000" b="1" kern="100" dirty="0">
                <a:solidFill>
                  <a:srgbClr val="FF0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、</a:t>
            </a:r>
            <a:r>
              <a:rPr lang="zh-TW" altLang="zh-TW" sz="5400" b="1" u="sng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字母排序</a:t>
            </a:r>
            <a:r>
              <a:rPr lang="zh-TW" altLang="zh-TW" sz="5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練習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</a:p>
          <a:p>
            <a:pPr lvl="0"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   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各組使用課本附件</a:t>
            </a:r>
            <a:r>
              <a:rPr lang="en-US" altLang="zh-TW" sz="5400" b="1" kern="100" dirty="0" err="1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Nn~Ss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字母卡片共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12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張</a:t>
            </a:r>
            <a:endParaRPr lang="zh-TW" altLang="zh-TW" sz="5400" kern="100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sz="54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    1.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大寫字母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從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N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排序到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S</a:t>
            </a:r>
            <a:r>
              <a:rPr lang="zh-TW" altLang="en-US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</a:t>
            </a:r>
            <a:r>
              <a:rPr lang="en-US" altLang="zh-TW" sz="54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                   </a:t>
            </a:r>
          </a:p>
          <a:p>
            <a:pPr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    </a:t>
            </a:r>
            <a:r>
              <a:rPr lang="en-US" altLang="zh-TW" sz="54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2.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小寫字母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從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n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排序到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s</a:t>
            </a:r>
          </a:p>
          <a:p>
            <a:pPr algn="just">
              <a:spcAft>
                <a:spcPts val="0"/>
              </a:spcAft>
            </a:pPr>
            <a:endParaRPr lang="en-US" altLang="zh-TW" sz="6000" b="1" kern="100" dirty="0">
              <a:solidFill>
                <a:srgbClr val="FF000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TW" altLang="zh-TW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任務</a:t>
            </a:r>
            <a:r>
              <a:rPr lang="zh-TW" altLang="en-US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zh-TW" altLang="en-US" sz="6000" b="1" kern="100" dirty="0">
                <a:solidFill>
                  <a:srgbClr val="FF0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、 </a:t>
            </a:r>
            <a:r>
              <a:rPr lang="en-US" altLang="zh-TW" sz="5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Phonics Chant</a:t>
            </a:r>
            <a:r>
              <a:rPr lang="zh-TW" altLang="zh-TW" sz="5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練習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</a:p>
          <a:p>
            <a:pPr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  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各組自行跟著組長練習、動作最整</a:t>
            </a:r>
            <a:r>
              <a:rPr lang="zh-TW" altLang="zh-TW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齊、讀音最標</a:t>
            </a:r>
            <a:endParaRPr lang="en-US" altLang="zh-TW" sz="5400" b="1" kern="100" dirty="0">
              <a:solidFill>
                <a:srgbClr val="7030A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zh-TW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準且大聲的組別加分鼓勵。</a:t>
            </a:r>
            <a:endParaRPr lang="zh-TW" altLang="zh-TW" sz="5400" kern="100" dirty="0">
              <a:solidFill>
                <a:srgbClr val="7030A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61975" algn="just">
              <a:spcAft>
                <a:spcPts val="0"/>
              </a:spcAft>
            </a:pPr>
            <a:r>
              <a:rPr lang="en-US" altLang="zh-TW" sz="5400" b="1" kern="100" dirty="0">
                <a:solidFill>
                  <a:srgbClr val="7030A0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              </a:t>
            </a:r>
            <a:endParaRPr lang="zh-TW" altLang="zh-TW" sz="5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354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8533" y="0"/>
            <a:ext cx="15968134" cy="1805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en-US" sz="36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附件九 </a:t>
            </a:r>
            <a:r>
              <a:rPr lang="en-US" altLang="zh-TW" sz="96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Production</a:t>
            </a:r>
            <a:r>
              <a:rPr lang="zh-TW" altLang="zh-TW" sz="96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應用活動</a:t>
            </a:r>
            <a:r>
              <a:rPr lang="en-US" altLang="zh-TW" sz="6600" b="1" kern="100" dirty="0">
                <a:latin typeface="標楷體" panose="03000509000000000000" pitchFamily="65" charset="-12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en-US" altLang="zh-TW" sz="72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(</a:t>
            </a:r>
            <a:r>
              <a:rPr lang="zh-TW" altLang="en-US" sz="72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一</a:t>
            </a:r>
            <a:r>
              <a:rPr lang="en-US" altLang="zh-TW" sz="72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)</a:t>
            </a:r>
            <a:r>
              <a:rPr lang="zh-TW" altLang="zh-TW" sz="72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小組拼讀競賽</a:t>
            </a:r>
            <a:r>
              <a:rPr lang="en-US" altLang="zh-TW" sz="72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</a:p>
          <a:p>
            <a:pPr>
              <a:spcAft>
                <a:spcPts val="0"/>
              </a:spcAft>
            </a:pPr>
            <a:r>
              <a:rPr lang="zh-TW" altLang="zh-TW" sz="72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運用拼讀法拼讀出單字的讀音</a:t>
            </a:r>
            <a:endParaRPr lang="zh-TW" altLang="zh-TW" sz="7200" kern="100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6600" b="1" kern="100" dirty="0">
                <a:solidFill>
                  <a:srgbClr val="00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</a:t>
            </a:r>
            <a:r>
              <a:rPr lang="en-US" altLang="zh-TW" sz="11500" b="1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1</a:t>
            </a:r>
            <a:r>
              <a:rPr lang="en-US" altLang="zh-TW" sz="6000" b="1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6000" b="1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  </a:t>
            </a:r>
            <a:r>
              <a:rPr lang="en-US" altLang="zh-TW" sz="16600" kern="100" dirty="0" smtClean="0">
                <a:solidFill>
                  <a:srgbClr val="7030A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quill</a:t>
            </a:r>
            <a:r>
              <a:rPr lang="en-US" altLang="zh-TW" sz="11500" kern="100" dirty="0" smtClean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</a:t>
            </a:r>
            <a:r>
              <a:rPr lang="zh-TW" altLang="en-US" sz="11500" kern="100" dirty="0" smtClean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  </a:t>
            </a:r>
            <a:endParaRPr lang="en-US" altLang="zh-TW" sz="11500" kern="100" dirty="0">
              <a:solidFill>
                <a:srgbClr val="FF0000"/>
              </a:solidFill>
              <a:latin typeface="Berlin Sans FB" panose="020E0602020502020306" pitchFamily="34" charset="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11500" kern="100" dirty="0" smtClean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2.</a:t>
            </a:r>
            <a:r>
              <a:rPr lang="en-US" altLang="zh-TW" sz="16600" kern="100" dirty="0" smtClean="0">
                <a:solidFill>
                  <a:srgbClr val="7030A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</a:t>
            </a:r>
            <a:r>
              <a:rPr lang="en-US" altLang="zh-TW" sz="16600" kern="100" dirty="0">
                <a:solidFill>
                  <a:srgbClr val="7030A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sop </a:t>
            </a:r>
            <a:endParaRPr lang="en-US" altLang="zh-TW" sz="16600" kern="100" dirty="0" smtClean="0">
              <a:solidFill>
                <a:srgbClr val="7030A0"/>
              </a:solidFill>
              <a:latin typeface="Berlin Sans FB" panose="020E0602020502020306" pitchFamily="34" charset="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11500" kern="100" dirty="0" smtClean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3</a:t>
            </a:r>
            <a:r>
              <a:rPr lang="en-US" altLang="zh-TW" sz="11500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11500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 </a:t>
            </a:r>
            <a:r>
              <a:rPr lang="en-US" altLang="zh-TW" sz="16600" kern="100" dirty="0" err="1" smtClean="0">
                <a:solidFill>
                  <a:srgbClr val="7030A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nop</a:t>
            </a:r>
            <a:r>
              <a:rPr lang="zh-TW" altLang="en-US" sz="16600" kern="1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</a:t>
            </a:r>
            <a:r>
              <a:rPr lang="en-US" altLang="zh-TW" sz="16600" kern="1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</a:t>
            </a:r>
            <a:endParaRPr lang="en-US" altLang="zh-TW" sz="11500" kern="100" dirty="0">
              <a:solidFill>
                <a:schemeClr val="accent4">
                  <a:lumMod val="40000"/>
                  <a:lumOff val="60000"/>
                </a:schemeClr>
              </a:solidFill>
              <a:latin typeface="Berlin Sans FB" panose="020E0602020502020306" pitchFamily="34" charset="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endParaRPr lang="en-US" altLang="zh-TW" sz="19900" kern="100" dirty="0">
              <a:solidFill>
                <a:schemeClr val="accent2">
                  <a:lumMod val="60000"/>
                  <a:lumOff val="40000"/>
                </a:schemeClr>
              </a:solidFill>
              <a:latin typeface="Berlin Sans FB" panose="020E0602020502020306" pitchFamily="34" charset="0"/>
              <a:ea typeface="標楷體" panose="03000509000000000000" pitchFamily="65" charset="-120"/>
            </a:endParaRPr>
          </a:p>
          <a:p>
            <a:pPr lvl="0"/>
            <a:endParaRPr lang="en-US" altLang="zh-TW" sz="11500" kern="100" dirty="0">
              <a:solidFill>
                <a:srgbClr val="FF0000"/>
              </a:solidFill>
              <a:latin typeface="Berlin Sans FB" panose="020E0602020502020306" pitchFamily="34" charset="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endParaRPr lang="zh-TW" altLang="zh-TW" sz="11500" kern="1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291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9630" y="0"/>
            <a:ext cx="15893934" cy="13634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36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附件十</a:t>
            </a:r>
            <a:r>
              <a:rPr lang="en-US" altLang="zh-TW" sz="66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(</a:t>
            </a:r>
            <a:r>
              <a:rPr lang="zh-TW" altLang="en-US" sz="66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二</a:t>
            </a:r>
            <a:r>
              <a:rPr lang="en-US" altLang="zh-TW" sz="66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)Phonics Chant</a:t>
            </a:r>
            <a:r>
              <a:rPr lang="zh-TW" altLang="en-US" sz="66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桌遊競賽</a:t>
            </a:r>
            <a:endParaRPr lang="zh-TW" altLang="en-US" sz="8000" b="1" kern="100" dirty="0">
              <a:solidFill>
                <a:srgbClr val="C00000"/>
              </a:solidFill>
              <a:latin typeface="標楷體" panose="03000509000000000000" pitchFamily="65" charset="-120"/>
            </a:endParaRPr>
          </a:p>
          <a:p>
            <a:pPr lvl="0"/>
            <a:r>
              <a:rPr lang="en-US" altLang="zh-TW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1.</a:t>
            </a:r>
            <a:r>
              <a:rPr lang="zh-TW" altLang="en-US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全班分六組</a:t>
            </a:r>
            <a:r>
              <a:rPr lang="zh-TW" altLang="en-US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、</a:t>
            </a:r>
            <a:r>
              <a:rPr lang="zh-TW" altLang="en-US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每組分兩隊</a:t>
            </a:r>
            <a:r>
              <a:rPr lang="en-US" altLang="zh-TW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(2~3</a:t>
            </a:r>
            <a:r>
              <a:rPr lang="zh-TW" altLang="en-US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人</a:t>
            </a:r>
            <a:r>
              <a:rPr lang="en-US" altLang="zh-TW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)</a:t>
            </a:r>
          </a:p>
          <a:p>
            <a:pPr lvl="0"/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2.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兩隊派一名代表猜拳</a:t>
            </a:r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:</a:t>
            </a:r>
          </a:p>
          <a:p>
            <a:pPr lvl="0"/>
            <a:r>
              <a:rPr lang="en-US" altLang="zh-TW" sz="8000" b="1" kern="100" dirty="0">
                <a:solidFill>
                  <a:schemeClr val="accent4">
                    <a:lumMod val="40000"/>
                    <a:lumOff val="60000"/>
                  </a:schemeClr>
                </a:solidFill>
                <a:latin typeface="標楷體" panose="03000509000000000000" pitchFamily="65" charset="-120"/>
              </a:rPr>
              <a:t>  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贏的是</a:t>
            </a:r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A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隊；輸的是</a:t>
            </a:r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B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隊</a:t>
            </a:r>
            <a:endParaRPr lang="en-US" altLang="zh-TW" sz="8000" b="1" kern="100" dirty="0">
              <a:solidFill>
                <a:srgbClr val="7030A0"/>
              </a:solidFill>
              <a:latin typeface="標楷體" panose="03000509000000000000" pitchFamily="65" charset="-120"/>
            </a:endParaRPr>
          </a:p>
          <a:p>
            <a:pPr lvl="0"/>
            <a:r>
              <a:rPr lang="en-US" altLang="zh-TW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3.</a:t>
            </a:r>
            <a:r>
              <a:rPr lang="zh-TW" altLang="en-US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兩隊各拿出一個代表物放在起點</a:t>
            </a:r>
            <a:endParaRPr lang="en-US" altLang="zh-TW" sz="8000" b="1" kern="100" dirty="0">
              <a:solidFill>
                <a:srgbClr val="FFC000"/>
              </a:solidFill>
              <a:latin typeface="標楷體" panose="03000509000000000000" pitchFamily="65" charset="-120"/>
            </a:endParaRPr>
          </a:p>
          <a:p>
            <a:pPr lvl="0"/>
            <a:r>
              <a:rPr lang="en-US" altLang="zh-TW" sz="8000" b="1" kern="100" dirty="0" err="1">
                <a:solidFill>
                  <a:srgbClr val="7030A0"/>
                </a:solidFill>
                <a:latin typeface="標楷體" panose="03000509000000000000" pitchFamily="65" charset="-120"/>
              </a:rPr>
              <a:t>4.A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隊先甩指針</a:t>
            </a:r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  <a:sym typeface="Wingdings" panose="05000000000000000000" pitchFamily="2" charset="2"/>
              </a:rPr>
              <a:t>換</a:t>
            </a:r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  <a:sym typeface="Wingdings" panose="05000000000000000000" pitchFamily="2" charset="2"/>
              </a:rPr>
              <a:t>B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  <a:sym typeface="Wingdings" panose="05000000000000000000" pitchFamily="2" charset="2"/>
              </a:rPr>
              <a:t>隊</a:t>
            </a:r>
            <a:endParaRPr lang="en-US" altLang="zh-TW" sz="8000" b="1" kern="100" dirty="0">
              <a:solidFill>
                <a:srgbClr val="7030A0"/>
              </a:solidFill>
              <a:latin typeface="標楷體" panose="03000509000000000000" pitchFamily="65" charset="-120"/>
            </a:endParaRPr>
          </a:p>
          <a:p>
            <a:pPr lvl="0"/>
            <a:r>
              <a:rPr lang="en-US" altLang="zh-TW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5.</a:t>
            </a:r>
            <a:r>
              <a:rPr lang="zh-TW" altLang="en-US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最大聲</a:t>
            </a:r>
            <a:r>
              <a:rPr lang="zh-TW" altLang="en-US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、動作最標準的組別，可</a:t>
            </a:r>
            <a:endParaRPr lang="en-US" altLang="zh-TW" sz="8000" b="1" kern="100" dirty="0">
              <a:solidFill>
                <a:srgbClr val="FFC000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lvl="0"/>
            <a:r>
              <a:rPr lang="zh-TW" altLang="en-US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   以加分</a:t>
            </a:r>
            <a:r>
              <a:rPr lang="en-US" altLang="zh-TW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(</a:t>
            </a:r>
            <a:r>
              <a:rPr lang="zh-TW" altLang="en-US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全班加星星</a:t>
            </a:r>
            <a:r>
              <a:rPr lang="en-US" altLang="zh-TW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)</a:t>
            </a:r>
            <a:r>
              <a:rPr lang="zh-TW" altLang="en-US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*</a:t>
            </a:r>
            <a:endParaRPr lang="en-US" altLang="zh-TW" sz="8000" b="1" kern="100" dirty="0">
              <a:solidFill>
                <a:srgbClr val="FFC000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lvl="0"/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6.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最快到達終點或最接近終點的隊員可以蓋</a:t>
            </a:r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2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個章。</a:t>
            </a:r>
            <a:endParaRPr lang="en-US" altLang="zh-TW" sz="8000" b="1" kern="100" dirty="0">
              <a:solidFill>
                <a:srgbClr val="7030A0"/>
              </a:solidFill>
              <a:latin typeface="標楷體" panose="03000509000000000000" pitchFamily="65" charset="-120"/>
            </a:endParaRPr>
          </a:p>
          <a:p>
            <a:pPr lvl="0"/>
            <a:r>
              <a:rPr lang="zh-TW" altLang="en-US" sz="8000" b="1" kern="100" dirty="0">
                <a:solidFill>
                  <a:prstClr val="white"/>
                </a:solidFill>
                <a:latin typeface="標楷體" panose="03000509000000000000" pitchFamily="65" charset="-120"/>
              </a:rPr>
              <a:t>  蓋獎章</a:t>
            </a:r>
            <a:endParaRPr lang="en-US" altLang="zh-TW" sz="8000" b="1" kern="100" dirty="0">
              <a:solidFill>
                <a:prstClr val="white"/>
              </a:solidFill>
              <a:latin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30132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3828" y="0"/>
            <a:ext cx="154141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36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附件</a:t>
            </a:r>
            <a:r>
              <a:rPr lang="zh-TW" altLang="en-US" sz="3600" b="1" kern="100" dirty="0" smtClean="0">
                <a:solidFill>
                  <a:srgbClr val="C00000"/>
                </a:solidFill>
                <a:latin typeface="標楷體" panose="03000509000000000000" pitchFamily="65" charset="-120"/>
              </a:rPr>
              <a:t>十一    </a:t>
            </a:r>
            <a:r>
              <a:rPr lang="zh-TW" altLang="en-US" sz="6600" b="1" kern="100" dirty="0" smtClean="0">
                <a:solidFill>
                  <a:srgbClr val="C00000"/>
                </a:solidFill>
                <a:latin typeface="標楷體" panose="03000509000000000000" pitchFamily="65" charset="-120"/>
              </a:rPr>
              <a:t>學習單</a:t>
            </a:r>
            <a:endParaRPr lang="zh-TW" altLang="en-US" sz="8000" b="1" kern="100" dirty="0">
              <a:solidFill>
                <a:srgbClr val="C00000"/>
              </a:solidFill>
              <a:latin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86" y="1306865"/>
            <a:ext cx="12903200" cy="943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001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43" y="406401"/>
            <a:ext cx="15051314" cy="11422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8046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要素">
  <a:themeElements>
    <a:clrScheme name="要素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要素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要素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897</TotalTime>
  <Words>507</Words>
  <Application>Microsoft Office PowerPoint</Application>
  <PresentationFormat>自訂</PresentationFormat>
  <Paragraphs>53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28" baseType="lpstr">
      <vt:lpstr>Aharoni</vt:lpstr>
      <vt:lpstr>Microsoft JhengHei UI</vt:lpstr>
      <vt:lpstr>文鼎粗行楷</vt:lpstr>
      <vt:lpstr>微軟正黑體</vt:lpstr>
      <vt:lpstr>PMingLiU</vt:lpstr>
      <vt:lpstr>PMingLiU</vt:lpstr>
      <vt:lpstr>標楷體</vt:lpstr>
      <vt:lpstr>Bahnschrift</vt:lpstr>
      <vt:lpstr>Berlin Sans FB</vt:lpstr>
      <vt:lpstr>Berlin Sans FB Demi</vt:lpstr>
      <vt:lpstr>Calibri</vt:lpstr>
      <vt:lpstr>Calibri Light</vt:lpstr>
      <vt:lpstr>Times New Roman</vt:lpstr>
      <vt:lpstr>Tw Cen MT</vt:lpstr>
      <vt:lpstr>Tw Cen MT Condensed</vt:lpstr>
      <vt:lpstr>Wingdings</vt:lpstr>
      <vt:lpstr>Wingdings 3</vt:lpstr>
      <vt:lpstr>要素</vt:lpstr>
      <vt:lpstr>PowerPoint 簡報</vt:lpstr>
      <vt:lpstr>附件三:字母圖像VS字母排序VS發音聯想法</vt:lpstr>
      <vt:lpstr>.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60</cp:revision>
  <dcterms:created xsi:type="dcterms:W3CDTF">2021-03-17T07:18:00Z</dcterms:created>
  <dcterms:modified xsi:type="dcterms:W3CDTF">2021-05-05T06:54:47Z</dcterms:modified>
</cp:coreProperties>
</file>