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6" d="100"/>
          <a:sy n="96" d="100"/>
        </p:scale>
        <p:origin x="-2064" y="-3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4162D8-2885-44DD-A5A9-F18FC3B189BB}" type="datetimeFigureOut">
              <a:rPr lang="zh-TW" altLang="en-US" smtClean="0"/>
              <a:t>2018/2/7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C9E4F4-DA46-4FCA-9ADD-FC3251A7668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52289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A56CAD-6EE7-44C3-9BDA-506B74854F69}" type="slidenum">
              <a:rPr lang="zh-CN" altLang="en-US" smtClean="0">
                <a:solidFill>
                  <a:prstClr val="black"/>
                </a:solidFill>
              </a:rPr>
              <a:pPr/>
              <a:t>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889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A56CAD-6EE7-44C3-9BDA-506B74854F69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8898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A56CAD-6EE7-44C3-9BDA-506B74854F69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8898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A56CAD-6EE7-44C3-9BDA-506B74854F69}" type="slidenum">
              <a:rPr lang="zh-CN" altLang="en-US" smtClean="0">
                <a:solidFill>
                  <a:prstClr val="black"/>
                </a:solidFill>
              </a:rPr>
              <a:pPr/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8898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A56CAD-6EE7-44C3-9BDA-506B74854F69}" type="slidenum">
              <a:rPr lang="zh-CN" altLang="en-US" smtClean="0">
                <a:solidFill>
                  <a:prstClr val="black"/>
                </a:solidFill>
              </a:rPr>
              <a:pPr/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8898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655-7A59-4F16-9A55-9CC0386921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DC294-D409-42D3-B6E8-774A87E6E79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16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7662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655-7A59-4F16-9A55-9CC0386921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DC294-D409-42D3-B6E8-774A87E6E79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88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655-7A59-4F16-9A55-9CC0386921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DC294-D409-42D3-B6E8-774A87E6E79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013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655-7A59-4F16-9A55-9CC0386921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DC294-D409-42D3-B6E8-774A87E6E79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316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655-7A59-4F16-9A55-9CC0386921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DC294-D409-42D3-B6E8-774A87E6E79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57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655-7A59-4F16-9A55-9CC0386921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DC294-D409-42D3-B6E8-774A87E6E79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646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655-7A59-4F16-9A55-9CC0386921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DC294-D409-42D3-B6E8-774A87E6E79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315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655-7A59-4F16-9A55-9CC0386921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DC294-D409-42D3-B6E8-774A87E6E79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337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655-7A59-4F16-9A55-9CC0386921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DC294-D409-42D3-B6E8-774A87E6E79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035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6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6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655-7A59-4F16-9A55-9CC0386921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DC294-D409-42D3-B6E8-774A87E6E79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384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D7895655-7A59-4F16-9A55-9CC0386921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2018/2/7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F1FDC294-D409-42D3-B6E8-774A87E6E79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659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187624" y="146607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教育部國民及學前教育署補助國民小學及國民中學活化課程與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教學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子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案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補充說明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323528" y="908720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計畫期程：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依來文確定辦理時間為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1.5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(107.2~108.7)</a:t>
            </a:r>
            <a:endParaRPr lang="zh-TW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31940"/>
            <a:ext cx="3469278" cy="5157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31940"/>
            <a:ext cx="3600400" cy="5262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7020272" y="2026765"/>
            <a:ext cx="1152128" cy="144016"/>
          </a:xfrm>
          <a:prstGeom prst="rect">
            <a:avLst/>
          </a:prstGeom>
          <a:solidFill>
            <a:srgbClr val="FFFF00">
              <a:alpha val="2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5530326" y="2226225"/>
            <a:ext cx="1008112" cy="144016"/>
          </a:xfrm>
          <a:prstGeom prst="rect">
            <a:avLst/>
          </a:prstGeom>
          <a:solidFill>
            <a:srgbClr val="FFFF00">
              <a:alpha val="2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1102038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187624" y="146607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教育部國民及學前教育署補助國民小學及國民中學活化課程與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教學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子案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補充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說明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323528" y="908720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計畫期程疑義：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是否須等核定函下達後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才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開始執行。</a:t>
            </a:r>
            <a:endParaRPr lang="zh-TW" altLang="en-US" sz="20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467544" y="1844824"/>
            <a:ext cx="784887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國教署回應</a:t>
            </a:r>
            <a:endParaRPr lang="en-US" altLang="zh-TW" b="1" u="sng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dirty="0"/>
              <a:t>1.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依程序的確須等核定後，學校才開始核銷經費為妥，惟子案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較為緊迫，所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以各校由地方教育局初審後，報署審查，因核定函會較慢函送，所以將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第一時間公告通過學校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，個地方教育局可依公告名單先行通知學校，即可開始核銷經費。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此外建議各校可以先行籌辦相關業務，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俟經費核定後再行挹注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，畢竟不論是否有申請到此項經費，未來學校都必須面對相關課程問題做處理。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54634113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187624" y="146607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教育部國民及學前教育署補助國民小學及國民中學活化課程與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教學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子案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補充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說明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323528" y="908720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申請對象：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原則上國中優先</a:t>
            </a:r>
            <a:r>
              <a:rPr lang="zh-TW" altLang="en-US" sz="1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20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539552" y="2132856"/>
            <a:ext cx="784887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國教署回應</a:t>
            </a:r>
            <a:endParaRPr lang="en-US" altLang="zh-TW" b="1" u="sng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子案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之申請原則上以國中優先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考量各縣市國中端辦理狀況不理想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，所以請國中學校把握機會申辦。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年經費以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萬來規劃，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1.5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年就可以補助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18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萬。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活化課程與教學計畫中之子案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1.3.4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將於過年後再另發文通知各縣市受理申請，屆時還會再受理子案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的申請，但是補助經費就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只能支應</a:t>
            </a:r>
            <a:r>
              <a:rPr lang="en-US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年期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，也就是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萬。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簡單說</a:t>
            </a:r>
            <a:r>
              <a:rPr lang="zh-TW" altLang="en-US" sz="24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就是</a:t>
            </a:r>
            <a:r>
              <a:rPr lang="zh-TW" altLang="en-US" sz="2400" b="1" u="sng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過年前</a:t>
            </a:r>
            <a:r>
              <a:rPr lang="zh-TW" altLang="en-US" sz="24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申請補助</a:t>
            </a:r>
            <a:r>
              <a:rPr lang="en-US" altLang="zh-TW" sz="2400" b="1" u="sng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18</a:t>
            </a:r>
            <a:r>
              <a:rPr lang="zh-TW" altLang="en-US" sz="2400" b="1" u="sng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萬</a:t>
            </a:r>
            <a:r>
              <a:rPr lang="zh-TW" altLang="en-US" sz="24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2400" b="1" u="sng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過年後</a:t>
            </a:r>
            <a:r>
              <a:rPr lang="zh-TW" altLang="en-US" sz="24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</a:t>
            </a:r>
            <a:r>
              <a:rPr lang="zh-TW" altLang="en-US" sz="2400" b="1" u="sng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補助</a:t>
            </a:r>
            <a:r>
              <a:rPr lang="en-US" altLang="zh-TW" sz="2400" b="1" u="sng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2400" b="1" u="sng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萬</a:t>
            </a:r>
            <a:r>
              <a:rPr lang="zh-TW" altLang="en-US" sz="24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b="1" dirty="0" smtClean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99935122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187624" y="146607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教育部國民及學前教育署補助國民小學及國民中學活化課程與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教學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子案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補充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說明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323528" y="908720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計畫填報：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附件六及附件九。</a:t>
            </a:r>
            <a:endParaRPr lang="zh-TW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132" y="1456538"/>
            <a:ext cx="3845216" cy="516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4932040" y="1916832"/>
            <a:ext cx="403244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附件六填報注意事項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僅需填寫相關欄位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計畫內容只需填寫下列所屬欄位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</a:t>
            </a:r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內對話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機制</a:t>
            </a:r>
            <a:endParaRPr lang="en-US" altLang="zh-TW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預計邀請之協作專家或團隊</a:t>
            </a:r>
            <a:endParaRPr lang="en-US" altLang="zh-TW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預定發展期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程</a:t>
            </a:r>
            <a:endParaRPr lang="en-US" altLang="zh-TW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申請時</a:t>
            </a:r>
            <a:r>
              <a:rPr lang="zh-TW" altLang="en-US" b="1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無須</a:t>
            </a:r>
            <a:r>
              <a:rPr lang="zh-TW" altLang="en-US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提供完整</a:t>
            </a:r>
            <a:r>
              <a:rPr lang="zh-TW" altLang="en-US" b="1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計畫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，但報成果時，需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檢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附完整計畫及實施成果。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34408" y="6244136"/>
            <a:ext cx="3744416" cy="288032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直線圖說文字 1 6"/>
          <p:cNvSpPr/>
          <p:nvPr/>
        </p:nvSpPr>
        <p:spPr>
          <a:xfrm>
            <a:off x="5364088" y="5733256"/>
            <a:ext cx="3168352" cy="510880"/>
          </a:xfrm>
          <a:prstGeom prst="borderCallout1">
            <a:avLst>
              <a:gd name="adj1" fmla="val 49729"/>
              <a:gd name="adj2" fmla="val -337"/>
              <a:gd name="adj3" fmla="val 122934"/>
              <a:gd name="adj4" fmla="val -24038"/>
            </a:avLst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此處為標題欄位，無需填寫</a:t>
            </a:r>
            <a:endParaRPr lang="zh-TW" altLang="en-US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77975721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187624" y="146607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教育部國民及學前教育署補助國民小學及國民中學活化課程與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教學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子案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補充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說明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323528" y="908720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計畫填報：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附件六及附件九。</a:t>
            </a:r>
            <a:endParaRPr lang="zh-TW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556792"/>
            <a:ext cx="3807751" cy="361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2843808" y="1556792"/>
            <a:ext cx="963435" cy="2952328"/>
          </a:xfrm>
          <a:prstGeom prst="rect">
            <a:avLst/>
          </a:prstGeom>
          <a:solidFill>
            <a:srgbClr val="FF0000">
              <a:alpha val="0"/>
            </a:srgb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直線圖說文字 1 4"/>
          <p:cNvSpPr/>
          <p:nvPr/>
        </p:nvSpPr>
        <p:spPr>
          <a:xfrm>
            <a:off x="251520" y="1916832"/>
            <a:ext cx="1872208" cy="792088"/>
          </a:xfrm>
          <a:prstGeom prst="borderCallout1">
            <a:avLst>
              <a:gd name="adj1" fmla="val 130746"/>
              <a:gd name="adj2" fmla="val 137181"/>
              <a:gd name="adj3" fmla="val 48749"/>
              <a:gd name="adj4" fmla="val 1004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計畫內容所需填寫資料</a:t>
            </a:r>
            <a:endParaRPr lang="zh-TW" altLang="en-US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319972" y="2564904"/>
            <a:ext cx="2331587" cy="1944216"/>
          </a:xfrm>
          <a:prstGeom prst="rect">
            <a:avLst/>
          </a:prstGeom>
          <a:solidFill>
            <a:srgbClr val="FF0000">
              <a:alpha val="0"/>
            </a:srgb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直線圖說文字 1 8"/>
          <p:cNvSpPr/>
          <p:nvPr/>
        </p:nvSpPr>
        <p:spPr>
          <a:xfrm>
            <a:off x="5796136" y="5517232"/>
            <a:ext cx="3131840" cy="845841"/>
          </a:xfrm>
          <a:prstGeom prst="borderCallout1">
            <a:avLst>
              <a:gd name="adj1" fmla="val 1099"/>
              <a:gd name="adj2" fmla="val 50148"/>
              <a:gd name="adj3" fmla="val -235606"/>
              <a:gd name="adj4" fmla="val 273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進度規劃可彈性調整</a:t>
            </a:r>
            <a:r>
              <a:rPr lang="en-US" altLang="zh-TW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於</a:t>
            </a:r>
            <a:r>
              <a:rPr lang="en-US" altLang="zh-TW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107.2~180.7</a:t>
            </a: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內進行調整</a:t>
            </a:r>
            <a:r>
              <a:rPr lang="en-US" altLang="zh-TW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89568539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479</Words>
  <Application>Microsoft Office PowerPoint</Application>
  <PresentationFormat>如螢幕大小 (4:3)</PresentationFormat>
  <Paragraphs>44</Paragraphs>
  <Slides>5</Slides>
  <Notes>5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6" baseType="lpstr">
      <vt:lpstr>第一PPT，www.1ppt.com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鐘啟哲</dc:creator>
  <cp:lastModifiedBy>鐘啟哲</cp:lastModifiedBy>
  <cp:revision>5</cp:revision>
  <dcterms:created xsi:type="dcterms:W3CDTF">2018-02-07T07:13:31Z</dcterms:created>
  <dcterms:modified xsi:type="dcterms:W3CDTF">2018-02-07T07:52:21Z</dcterms:modified>
</cp:coreProperties>
</file>