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797675" cy="9926638"/>
  <p:embeddedFontLst>
    <p:embeddedFont>
      <p:font typeface="文鼎中隸" panose="03000609000000000000" pitchFamily="65" charset="-120"/>
      <p:regular r:id="rId22"/>
    </p:embeddedFont>
    <p:embeddedFont>
      <p:font typeface="Aharoni" panose="02010803020104030203" pitchFamily="2" charset="-79"/>
      <p:bold r:id="rId23"/>
    </p:embeddedFont>
    <p:embeddedFont>
      <p:font typeface="Calibri" panose="020F0502020204030204" pitchFamily="34" charset="0"/>
      <p:regular r:id="rId24"/>
      <p:bold r:id="rId25"/>
      <p:italic r:id="rId26"/>
      <p:boldItalic r:id="rId27"/>
    </p:embeddedFont>
    <p:embeddedFont>
      <p:font typeface="Calibri Light" panose="020F0302020204030204" pitchFamily="34" charset="0"/>
      <p:regular r:id="rId28"/>
      <p:italic r:id="rId29"/>
    </p:embeddedFont>
  </p:embeddedFontLst>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63E3718-B18F-4043-B317-924E83BB6460}"/>
              </a:ext>
            </a:extLst>
          </p:cNvPr>
          <p:cNvSpPr>
            <a:spLocks noGrp="1"/>
          </p:cNvSpPr>
          <p:nvPr>
            <p:ph type="ctrTitle"/>
          </p:nvPr>
        </p:nvSpPr>
        <p:spPr>
          <a:xfrm>
            <a:off x="1524000" y="1122363"/>
            <a:ext cx="9144000" cy="2387600"/>
          </a:xfrm>
        </p:spPr>
        <p:txBody>
          <a:bodyPr anchor="b"/>
          <a:lstStyle>
            <a:lvl1pPr algn="ctr">
              <a:defRPr sz="6000"/>
            </a:lvl1pPr>
          </a:lstStyle>
          <a:p>
            <a:r>
              <a:rPr lang="zh-TW" altLang="en-US"/>
              <a:t>按一下以編輯母片標題樣式</a:t>
            </a:r>
          </a:p>
        </p:txBody>
      </p:sp>
      <p:sp>
        <p:nvSpPr>
          <p:cNvPr id="3" name="副標題 2">
            <a:extLst>
              <a:ext uri="{FF2B5EF4-FFF2-40B4-BE49-F238E27FC236}">
                <a16:creationId xmlns:a16="http://schemas.microsoft.com/office/drawing/2014/main" id="{5FD3E8A6-E9C2-4D8A-82C9-7E8041F5B4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p>
        </p:txBody>
      </p:sp>
      <p:sp>
        <p:nvSpPr>
          <p:cNvPr id="4" name="日期版面配置區 3">
            <a:extLst>
              <a:ext uri="{FF2B5EF4-FFF2-40B4-BE49-F238E27FC236}">
                <a16:creationId xmlns:a16="http://schemas.microsoft.com/office/drawing/2014/main" id="{D85C4C94-D3F6-4895-9B3E-A1C9943185F3}"/>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5" name="頁尾版面配置區 4">
            <a:extLst>
              <a:ext uri="{FF2B5EF4-FFF2-40B4-BE49-F238E27FC236}">
                <a16:creationId xmlns:a16="http://schemas.microsoft.com/office/drawing/2014/main" id="{A55AEEAA-4082-4DAE-969F-FCBAE1FA64B3}"/>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54014698-E299-4886-A143-C5DBFDA33432}"/>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1829358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D76288E-2395-4197-ADBE-A07061AE7139}"/>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6AC4A3E3-7C3D-43E3-B701-16D3BD328DF7}"/>
              </a:ext>
            </a:extLst>
          </p:cNvPr>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BBF0ED26-FCC2-4CC5-B81E-74E8E49485B5}"/>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5" name="頁尾版面配置區 4">
            <a:extLst>
              <a:ext uri="{FF2B5EF4-FFF2-40B4-BE49-F238E27FC236}">
                <a16:creationId xmlns:a16="http://schemas.microsoft.com/office/drawing/2014/main" id="{CAC997D8-DFAE-4F09-BEEC-C7F47B6D0E7C}"/>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97ED3DA4-F5C5-499D-BDCE-2F7F53607277}"/>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2877566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2C8F3CF-4D91-4569-AFBF-24D0789CECE0}"/>
              </a:ext>
            </a:extLst>
          </p:cNvPr>
          <p:cNvSpPr>
            <a:spLocks noGrp="1"/>
          </p:cNvSpPr>
          <p:nvPr>
            <p:ph type="title"/>
          </p:nvPr>
        </p:nvSpPr>
        <p:spPr>
          <a:xfrm>
            <a:off x="831850" y="1709738"/>
            <a:ext cx="10515600" cy="2852737"/>
          </a:xfrm>
        </p:spPr>
        <p:txBody>
          <a:bodyPr anchor="b"/>
          <a:lstStyle>
            <a:lvl1pPr>
              <a:defRPr sz="6000"/>
            </a:lvl1pPr>
          </a:lstStyle>
          <a:p>
            <a:r>
              <a:rPr lang="zh-TW" altLang="en-US"/>
              <a:t>按一下以編輯母片標題樣式</a:t>
            </a:r>
          </a:p>
        </p:txBody>
      </p:sp>
      <p:sp>
        <p:nvSpPr>
          <p:cNvPr id="3" name="文字版面配置區 2">
            <a:extLst>
              <a:ext uri="{FF2B5EF4-FFF2-40B4-BE49-F238E27FC236}">
                <a16:creationId xmlns:a16="http://schemas.microsoft.com/office/drawing/2014/main" id="{B5357D4E-DFFD-468F-BB8F-5D2C749BE4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編輯母片文字樣式</a:t>
            </a:r>
          </a:p>
        </p:txBody>
      </p:sp>
      <p:sp>
        <p:nvSpPr>
          <p:cNvPr id="4" name="日期版面配置區 3">
            <a:extLst>
              <a:ext uri="{FF2B5EF4-FFF2-40B4-BE49-F238E27FC236}">
                <a16:creationId xmlns:a16="http://schemas.microsoft.com/office/drawing/2014/main" id="{B2B8B64E-98B7-47E7-9D4E-DB43F305961E}"/>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5" name="頁尾版面配置區 4">
            <a:extLst>
              <a:ext uri="{FF2B5EF4-FFF2-40B4-BE49-F238E27FC236}">
                <a16:creationId xmlns:a16="http://schemas.microsoft.com/office/drawing/2014/main" id="{1280B65B-402D-4875-A6F4-1DBF073C5E1D}"/>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A6485A43-D784-4BA1-8EEB-FA3178FECD71}"/>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1298887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3FAE7FE-AFB1-41B1-865C-F9C961A4AFD6}"/>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0E64DAAA-B6A0-459C-B19F-7898F631804A}"/>
              </a:ext>
            </a:extLst>
          </p:cNvPr>
          <p:cNvSpPr>
            <a:spLocks noGrp="1"/>
          </p:cNvSpPr>
          <p:nvPr>
            <p:ph sz="half" idx="1"/>
          </p:nvPr>
        </p:nvSpPr>
        <p:spPr>
          <a:xfrm>
            <a:off x="838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a:extLst>
              <a:ext uri="{FF2B5EF4-FFF2-40B4-BE49-F238E27FC236}">
                <a16:creationId xmlns:a16="http://schemas.microsoft.com/office/drawing/2014/main" id="{4E1DB8B8-6BFC-4FEF-846E-0589EE3CF7C2}"/>
              </a:ext>
            </a:extLst>
          </p:cNvPr>
          <p:cNvSpPr>
            <a:spLocks noGrp="1"/>
          </p:cNvSpPr>
          <p:nvPr>
            <p:ph sz="half" idx="2"/>
          </p:nvPr>
        </p:nvSpPr>
        <p:spPr>
          <a:xfrm>
            <a:off x="6172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a16="http://schemas.microsoft.com/office/drawing/2014/main" id="{44556CDD-037B-4F09-BD99-7AB8919A05AB}"/>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6" name="頁尾版面配置區 5">
            <a:extLst>
              <a:ext uri="{FF2B5EF4-FFF2-40B4-BE49-F238E27FC236}">
                <a16:creationId xmlns:a16="http://schemas.microsoft.com/office/drawing/2014/main" id="{4BB33E19-0858-4597-B1C5-027D9EF5BFFA}"/>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DF20454E-9B16-4492-A0D9-616BEEAAC168}"/>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554117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BA6967E-9A47-463F-B8D3-C0C76DA50676}"/>
              </a:ext>
            </a:extLst>
          </p:cNvPr>
          <p:cNvSpPr>
            <a:spLocks noGrp="1"/>
          </p:cNvSpPr>
          <p:nvPr>
            <p:ph type="title"/>
          </p:nvPr>
        </p:nvSpPr>
        <p:spPr>
          <a:xfrm>
            <a:off x="839788" y="365125"/>
            <a:ext cx="10515600" cy="1325563"/>
          </a:xfrm>
        </p:spPr>
        <p:txBody>
          <a:bodyPr/>
          <a:lstStyle/>
          <a:p>
            <a:r>
              <a:rPr lang="zh-TW" altLang="en-US"/>
              <a:t>按一下以編輯母片標題樣式</a:t>
            </a:r>
          </a:p>
        </p:txBody>
      </p:sp>
      <p:sp>
        <p:nvSpPr>
          <p:cNvPr id="3" name="文字版面配置區 2">
            <a:extLst>
              <a:ext uri="{FF2B5EF4-FFF2-40B4-BE49-F238E27FC236}">
                <a16:creationId xmlns:a16="http://schemas.microsoft.com/office/drawing/2014/main" id="{6B579E3E-EDEA-4A26-A0E5-91AFA2A87F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內容版面配置區 3">
            <a:extLst>
              <a:ext uri="{FF2B5EF4-FFF2-40B4-BE49-F238E27FC236}">
                <a16:creationId xmlns:a16="http://schemas.microsoft.com/office/drawing/2014/main" id="{53166FD5-6CBB-489F-9FFC-67EA399C6164}"/>
              </a:ext>
            </a:extLst>
          </p:cNvPr>
          <p:cNvSpPr>
            <a:spLocks noGrp="1"/>
          </p:cNvSpPr>
          <p:nvPr>
            <p:ph sz="half" idx="2"/>
          </p:nvPr>
        </p:nvSpPr>
        <p:spPr>
          <a:xfrm>
            <a:off x="839788" y="2505075"/>
            <a:ext cx="5157787"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a16="http://schemas.microsoft.com/office/drawing/2014/main" id="{71A63365-9D65-48C3-9F22-FAD418085A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內容版面配置區 5">
            <a:extLst>
              <a:ext uri="{FF2B5EF4-FFF2-40B4-BE49-F238E27FC236}">
                <a16:creationId xmlns:a16="http://schemas.microsoft.com/office/drawing/2014/main" id="{AFE51028-E365-42AF-B7FC-356CE9E8A9CA}"/>
              </a:ext>
            </a:extLst>
          </p:cNvPr>
          <p:cNvSpPr>
            <a:spLocks noGrp="1"/>
          </p:cNvSpPr>
          <p:nvPr>
            <p:ph sz="quarter" idx="4"/>
          </p:nvPr>
        </p:nvSpPr>
        <p:spPr>
          <a:xfrm>
            <a:off x="6172200" y="2505075"/>
            <a:ext cx="5183188"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a16="http://schemas.microsoft.com/office/drawing/2014/main" id="{6312F8E0-D0A2-4DF4-9227-08A07474EC35}"/>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8" name="頁尾版面配置區 7">
            <a:extLst>
              <a:ext uri="{FF2B5EF4-FFF2-40B4-BE49-F238E27FC236}">
                <a16:creationId xmlns:a16="http://schemas.microsoft.com/office/drawing/2014/main" id="{9226B1FD-7709-455B-B48B-604E99C1EA48}"/>
              </a:ext>
            </a:extLst>
          </p:cNvPr>
          <p:cNvSpPr>
            <a:spLocks noGrp="1"/>
          </p:cNvSpPr>
          <p:nvPr>
            <p:ph type="ftr" sz="quarter" idx="11"/>
          </p:nvPr>
        </p:nvSpPr>
        <p:spPr/>
        <p:txBody>
          <a:bodyPr/>
          <a:lstStyle/>
          <a:p>
            <a:endParaRPr lang="zh-TW" altLang="en-US"/>
          </a:p>
        </p:txBody>
      </p:sp>
      <p:sp>
        <p:nvSpPr>
          <p:cNvPr id="9" name="投影片編號版面配置區 8">
            <a:extLst>
              <a:ext uri="{FF2B5EF4-FFF2-40B4-BE49-F238E27FC236}">
                <a16:creationId xmlns:a16="http://schemas.microsoft.com/office/drawing/2014/main" id="{1F246522-9366-4663-BE25-40862D167CCB}"/>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3722708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974ED46-6523-4745-A3DD-0A75A0DCA426}"/>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81E89589-3B2E-45DA-9423-CC714A9CC007}"/>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4" name="頁尾版面配置區 3">
            <a:extLst>
              <a:ext uri="{FF2B5EF4-FFF2-40B4-BE49-F238E27FC236}">
                <a16:creationId xmlns:a16="http://schemas.microsoft.com/office/drawing/2014/main" id="{6DFCC93C-8165-47A3-8555-428612738CE9}"/>
              </a:ext>
            </a:extLst>
          </p:cNvPr>
          <p:cNvSpPr>
            <a:spLocks noGrp="1"/>
          </p:cNvSpPr>
          <p:nvPr>
            <p:ph type="ftr" sz="quarter" idx="11"/>
          </p:nvPr>
        </p:nvSpPr>
        <p:spPr/>
        <p:txBody>
          <a:bodyPr/>
          <a:lstStyle/>
          <a:p>
            <a:endParaRPr lang="zh-TW" altLang="en-US"/>
          </a:p>
        </p:txBody>
      </p:sp>
      <p:sp>
        <p:nvSpPr>
          <p:cNvPr id="5" name="投影片編號版面配置區 4">
            <a:extLst>
              <a:ext uri="{FF2B5EF4-FFF2-40B4-BE49-F238E27FC236}">
                <a16:creationId xmlns:a16="http://schemas.microsoft.com/office/drawing/2014/main" id="{D317EA39-1713-42C7-BC55-506D09E942EC}"/>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2028376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F8E6AC69-D347-44D8-8E63-ACE92C4114FD}"/>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3" name="頁尾版面配置區 2">
            <a:extLst>
              <a:ext uri="{FF2B5EF4-FFF2-40B4-BE49-F238E27FC236}">
                <a16:creationId xmlns:a16="http://schemas.microsoft.com/office/drawing/2014/main" id="{5A4A87A9-0FFA-4CF7-8EBB-14B044AC1CDC}"/>
              </a:ext>
            </a:extLst>
          </p:cNvPr>
          <p:cNvSpPr>
            <a:spLocks noGrp="1"/>
          </p:cNvSpPr>
          <p:nvPr>
            <p:ph type="ftr" sz="quarter" idx="11"/>
          </p:nvPr>
        </p:nvSpPr>
        <p:spPr/>
        <p:txBody>
          <a:bodyPr/>
          <a:lstStyle/>
          <a:p>
            <a:endParaRPr lang="zh-TW" altLang="en-US"/>
          </a:p>
        </p:txBody>
      </p:sp>
      <p:sp>
        <p:nvSpPr>
          <p:cNvPr id="4" name="投影片編號版面配置區 3">
            <a:extLst>
              <a:ext uri="{FF2B5EF4-FFF2-40B4-BE49-F238E27FC236}">
                <a16:creationId xmlns:a16="http://schemas.microsoft.com/office/drawing/2014/main" id="{2E260862-BF67-443A-B2E5-79737F10E9DE}"/>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1918490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22AB0D2-88CF-45E6-86BC-B0A2D5EB68F8}"/>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內容版面配置區 2">
            <a:extLst>
              <a:ext uri="{FF2B5EF4-FFF2-40B4-BE49-F238E27FC236}">
                <a16:creationId xmlns:a16="http://schemas.microsoft.com/office/drawing/2014/main" id="{356E84BC-1535-4A7F-86AF-C040FA2AEF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a16="http://schemas.microsoft.com/office/drawing/2014/main" id="{CEC0C375-1C4F-48CA-9C33-304E7DFD3A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a:extLst>
              <a:ext uri="{FF2B5EF4-FFF2-40B4-BE49-F238E27FC236}">
                <a16:creationId xmlns:a16="http://schemas.microsoft.com/office/drawing/2014/main" id="{F3816712-672A-4A16-98EE-A9614D4C34E6}"/>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6" name="頁尾版面配置區 5">
            <a:extLst>
              <a:ext uri="{FF2B5EF4-FFF2-40B4-BE49-F238E27FC236}">
                <a16:creationId xmlns:a16="http://schemas.microsoft.com/office/drawing/2014/main" id="{E0203B69-AA03-4B75-B061-9AC49289267C}"/>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D6093F61-C93D-4D76-9096-EAC77B7DBECC}"/>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149732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A27D9AB-ADB1-4CEF-B183-99B99149E239}"/>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圖片版面配置區 2">
            <a:extLst>
              <a:ext uri="{FF2B5EF4-FFF2-40B4-BE49-F238E27FC236}">
                <a16:creationId xmlns:a16="http://schemas.microsoft.com/office/drawing/2014/main" id="{893303D4-4CBF-453C-A134-6BB9FFA60D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a:extLst>
              <a:ext uri="{FF2B5EF4-FFF2-40B4-BE49-F238E27FC236}">
                <a16:creationId xmlns:a16="http://schemas.microsoft.com/office/drawing/2014/main" id="{C2A86DD3-1E0A-483B-BD2C-A6F9CF76F0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a:extLst>
              <a:ext uri="{FF2B5EF4-FFF2-40B4-BE49-F238E27FC236}">
                <a16:creationId xmlns:a16="http://schemas.microsoft.com/office/drawing/2014/main" id="{17B6CE3E-039A-41B7-91C0-8948BE20A9BD}"/>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6" name="頁尾版面配置區 5">
            <a:extLst>
              <a:ext uri="{FF2B5EF4-FFF2-40B4-BE49-F238E27FC236}">
                <a16:creationId xmlns:a16="http://schemas.microsoft.com/office/drawing/2014/main" id="{CC36B964-7E20-4B47-ABE8-117149B71DD2}"/>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730A43BF-610D-4AD3-AD4B-102A7CE72748}"/>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1231619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0D5ADD3-35EB-477E-8EFD-4E6E356A2895}"/>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a16="http://schemas.microsoft.com/office/drawing/2014/main" id="{F089E83D-F550-40AC-84E2-98692888DE2A}"/>
              </a:ext>
            </a:extLst>
          </p:cNvPr>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87E6A588-5F55-414E-A413-DF338B279D05}"/>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5" name="頁尾版面配置區 4">
            <a:extLst>
              <a:ext uri="{FF2B5EF4-FFF2-40B4-BE49-F238E27FC236}">
                <a16:creationId xmlns:a16="http://schemas.microsoft.com/office/drawing/2014/main" id="{17673E88-51B1-4FC5-95A3-4ABBAC85ECF5}"/>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8C7E61AA-29DB-4B3C-9102-A1D323DA64E9}"/>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3242955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5EFE5FD6-268E-4C5D-907B-FEFBAEAC42B5}"/>
              </a:ext>
            </a:extLst>
          </p:cNvPr>
          <p:cNvSpPr>
            <a:spLocks noGrp="1"/>
          </p:cNvSpPr>
          <p:nvPr>
            <p:ph type="title" orient="vert"/>
          </p:nvPr>
        </p:nvSpPr>
        <p:spPr>
          <a:xfrm>
            <a:off x="8724900" y="365125"/>
            <a:ext cx="2628900" cy="5811838"/>
          </a:xfrm>
        </p:spPr>
        <p:txBody>
          <a:bodyPr vert="eaVert"/>
          <a:lstStyle/>
          <a:p>
            <a:r>
              <a:rPr lang="zh-TW" altLang="en-US"/>
              <a:t>按一下以編輯母片標題樣式</a:t>
            </a:r>
          </a:p>
        </p:txBody>
      </p:sp>
      <p:sp>
        <p:nvSpPr>
          <p:cNvPr id="3" name="直排文字版面配置區 2">
            <a:extLst>
              <a:ext uri="{FF2B5EF4-FFF2-40B4-BE49-F238E27FC236}">
                <a16:creationId xmlns:a16="http://schemas.microsoft.com/office/drawing/2014/main" id="{D109D160-CEC8-4E3E-96B1-14AB72D6A895}"/>
              </a:ext>
            </a:extLst>
          </p:cNvPr>
          <p:cNvSpPr>
            <a:spLocks noGrp="1"/>
          </p:cNvSpPr>
          <p:nvPr>
            <p:ph type="body" orient="vert" idx="1"/>
          </p:nvPr>
        </p:nvSpPr>
        <p:spPr>
          <a:xfrm>
            <a:off x="838200" y="365125"/>
            <a:ext cx="7734300" cy="5811838"/>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E35EB76C-872D-4229-89F5-29FF30ED243F}"/>
              </a:ext>
            </a:extLst>
          </p:cNvPr>
          <p:cNvSpPr>
            <a:spLocks noGrp="1"/>
          </p:cNvSpPr>
          <p:nvPr>
            <p:ph type="dt" sz="half" idx="10"/>
          </p:nvPr>
        </p:nvSpPr>
        <p:spPr/>
        <p:txBody>
          <a:bodyPr/>
          <a:lstStyle/>
          <a:p>
            <a:fld id="{AAF0AF0D-3E6A-49D6-9ED1-2420217DC6B2}" type="datetimeFigureOut">
              <a:rPr lang="zh-TW" altLang="en-US" smtClean="0"/>
              <a:t>2022/3/30</a:t>
            </a:fld>
            <a:endParaRPr lang="zh-TW" altLang="en-US"/>
          </a:p>
        </p:txBody>
      </p:sp>
      <p:sp>
        <p:nvSpPr>
          <p:cNvPr id="5" name="頁尾版面配置區 4">
            <a:extLst>
              <a:ext uri="{FF2B5EF4-FFF2-40B4-BE49-F238E27FC236}">
                <a16:creationId xmlns:a16="http://schemas.microsoft.com/office/drawing/2014/main" id="{9328D961-69C8-47E2-A772-77B081AB15B9}"/>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1658F4AB-17D8-4070-9F98-68CB79D4D705}"/>
              </a:ext>
            </a:extLst>
          </p:cNvPr>
          <p:cNvSpPr>
            <a:spLocks noGrp="1"/>
          </p:cNvSpPr>
          <p:nvPr>
            <p:ph type="sldNum" sz="quarter" idx="12"/>
          </p:nvPr>
        </p:nvSpPr>
        <p:spPr/>
        <p:txBody>
          <a:body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295087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33CC">
                <a:alpha val="27000"/>
              </a:srgbClr>
            </a:gs>
            <a:gs pos="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36AC2007-A8EC-4EC3-A2EC-5D54FAB522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a:extLst>
              <a:ext uri="{FF2B5EF4-FFF2-40B4-BE49-F238E27FC236}">
                <a16:creationId xmlns:a16="http://schemas.microsoft.com/office/drawing/2014/main" id="{09455D2D-2418-4F0E-8168-FDFAF52A1F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3AC6B35C-AC2C-4F00-B8FE-E6496A99C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F0AF0D-3E6A-49D6-9ED1-2420217DC6B2}" type="datetimeFigureOut">
              <a:rPr lang="zh-TW" altLang="en-US" smtClean="0"/>
              <a:t>2022/3/30</a:t>
            </a:fld>
            <a:endParaRPr lang="zh-TW" altLang="en-US"/>
          </a:p>
        </p:txBody>
      </p:sp>
      <p:sp>
        <p:nvSpPr>
          <p:cNvPr id="5" name="頁尾版面配置區 4">
            <a:extLst>
              <a:ext uri="{FF2B5EF4-FFF2-40B4-BE49-F238E27FC236}">
                <a16:creationId xmlns:a16="http://schemas.microsoft.com/office/drawing/2014/main" id="{85C879BF-FB05-4AB8-9C69-E6DC537B0B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a:extLst>
              <a:ext uri="{FF2B5EF4-FFF2-40B4-BE49-F238E27FC236}">
                <a16:creationId xmlns:a16="http://schemas.microsoft.com/office/drawing/2014/main" id="{CC92BE44-363B-40F9-A47E-6F19A1AA2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624662-B810-47EA-B8BA-67B2AC9429CE}" type="slidenum">
              <a:rPr lang="zh-TW" altLang="en-US" smtClean="0"/>
              <a:t>‹#›</a:t>
            </a:fld>
            <a:endParaRPr lang="zh-TW" altLang="en-US"/>
          </a:p>
        </p:txBody>
      </p:sp>
    </p:spTree>
    <p:extLst>
      <p:ext uri="{BB962C8B-B14F-4D97-AF65-F5344CB8AC3E}">
        <p14:creationId xmlns:p14="http://schemas.microsoft.com/office/powerpoint/2010/main" val="8499662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en.wikipedia.org/wiki/Globalization"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en.wikipedia.org/wiki/Informal_learning" TargetMode="External"/><Relationship Id="rId2" Type="http://schemas.openxmlformats.org/officeDocument/2006/relationships/hyperlink" Target="https://en.wikipedia.org/wiki/Formal_learning" TargetMode="External"/><Relationship Id="rId1" Type="http://schemas.openxmlformats.org/officeDocument/2006/relationships/slideLayout" Target="../slideLayouts/slideLayout1.xml"/><Relationship Id="rId5" Type="http://schemas.openxmlformats.org/officeDocument/2006/relationships/hyperlink" Target="https://en.wikipedia.org/wiki/Cross-cultural_communication" TargetMode="External"/><Relationship Id="rId4" Type="http://schemas.openxmlformats.org/officeDocument/2006/relationships/hyperlink" Target="https://en.wikipedia.org/wiki/Student_exchange_program" TargetMode="External"/></Relationships>
</file>

<file path=ppt/slides/_rels/slide4.xml.rels><?xml version="1.0" encoding="UTF-8" standalone="yes"?>
<Relationships xmlns="http://schemas.openxmlformats.org/package/2006/relationships"><Relationship Id="rId2" Type="http://schemas.openxmlformats.org/officeDocument/2006/relationships/hyperlink" Target="https://en.wikipedia.org/wiki/International_school"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ietw2.edu.tw/ietw2/include/index.php?Page=3-1-2"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6FCD708-63A6-4E46-9703-397F8CB4D1EB}"/>
              </a:ext>
            </a:extLst>
          </p:cNvPr>
          <p:cNvSpPr>
            <a:spLocks noGrp="1"/>
          </p:cNvSpPr>
          <p:nvPr>
            <p:ph type="ctrTitle"/>
          </p:nvPr>
        </p:nvSpPr>
        <p:spPr/>
        <p:txBody>
          <a:bodyPr/>
          <a:lstStyle/>
          <a:p>
            <a:endParaRPr lang="zh-TW" altLang="en-US"/>
          </a:p>
        </p:txBody>
      </p:sp>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p:txBody>
          <a:bodyPr/>
          <a:lstStyle/>
          <a:p>
            <a:endParaRPr lang="zh-TW" altLang="en-US"/>
          </a:p>
        </p:txBody>
      </p:sp>
      <p:pic>
        <p:nvPicPr>
          <p:cNvPr id="4" name="圖片 3">
            <a:extLst>
              <a:ext uri="{FF2B5EF4-FFF2-40B4-BE49-F238E27FC236}">
                <a16:creationId xmlns:a16="http://schemas.microsoft.com/office/drawing/2014/main" id="{1E4D26D1-A600-428F-89A2-A9F66B9E6FD2}"/>
              </a:ext>
            </a:extLst>
          </p:cNvPr>
          <p:cNvPicPr>
            <a:picLocks noChangeAspect="1"/>
          </p:cNvPicPr>
          <p:nvPr/>
        </p:nvPicPr>
        <p:blipFill>
          <a:blip r:embed="rId2"/>
          <a:stretch>
            <a:fillRect/>
          </a:stretch>
        </p:blipFill>
        <p:spPr>
          <a:xfrm>
            <a:off x="570424" y="349286"/>
            <a:ext cx="11198765" cy="6292858"/>
          </a:xfrm>
          <a:prstGeom prst="rect">
            <a:avLst/>
          </a:prstGeom>
        </p:spPr>
      </p:pic>
      <p:sp>
        <p:nvSpPr>
          <p:cNvPr id="5" name="矩形 4">
            <a:extLst>
              <a:ext uri="{FF2B5EF4-FFF2-40B4-BE49-F238E27FC236}">
                <a16:creationId xmlns:a16="http://schemas.microsoft.com/office/drawing/2014/main" id="{DCE9DD5A-BCFC-467A-894D-55242EC5D651}"/>
              </a:ext>
            </a:extLst>
          </p:cNvPr>
          <p:cNvSpPr/>
          <p:nvPr/>
        </p:nvSpPr>
        <p:spPr>
          <a:xfrm>
            <a:off x="650347" y="6057369"/>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300695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normAutofit/>
          </a:bodyPr>
          <a:lstStyle/>
          <a:p>
            <a:pPr algn="l">
              <a:lnSpc>
                <a:spcPct val="150000"/>
              </a:lnSpc>
            </a:pPr>
            <a:r>
              <a:rPr lang="en-US" altLang="zh-TW" sz="2800" b="1" dirty="0">
                <a:latin typeface="Aharoni" panose="02010803020104030203" pitchFamily="2" charset="-79"/>
                <a:cs typeface="Aharoni" panose="02010803020104030203" pitchFamily="2" charset="-79"/>
              </a:rPr>
              <a:t>International education</a:t>
            </a:r>
            <a:r>
              <a:rPr lang="en-US" altLang="zh-TW" sz="2800" dirty="0">
                <a:latin typeface="Aharoni" panose="02010803020104030203" pitchFamily="2" charset="-79"/>
                <a:cs typeface="Aharoni" panose="02010803020104030203" pitchFamily="2" charset="-79"/>
              </a:rPr>
              <a:t> refers to a dynamic concept that involves a journey or movement of people, minds, or ideas across political and cultural frontiers. It is facilitated by the </a:t>
            </a:r>
            <a:r>
              <a:rPr lang="en-US" altLang="zh-TW" sz="2800" dirty="0">
                <a:latin typeface="Aharoni" panose="02010803020104030203" pitchFamily="2" charset="-79"/>
                <a:cs typeface="Aharoni" panose="02010803020104030203" pitchFamily="2" charset="-79"/>
                <a:hlinkClick r:id="rId2" tooltip="Globalization"/>
              </a:rPr>
              <a:t>globalization</a:t>
            </a:r>
            <a:r>
              <a:rPr lang="en-US" altLang="zh-TW" sz="2800" dirty="0">
                <a:latin typeface="Aharoni" panose="02010803020104030203" pitchFamily="2" charset="-79"/>
                <a:cs typeface="Aharoni" panose="02010803020104030203" pitchFamily="2" charset="-79"/>
              </a:rPr>
              <a:t> phenomenon, which increasingly erases the constraints of geography on economic, social and cultural arrangements.</a:t>
            </a:r>
            <a:endParaRPr lang="en-US" altLang="zh-TW" sz="2800" baseline="30000" dirty="0">
              <a:latin typeface="Aharoni" panose="02010803020104030203" pitchFamily="2" charset="-79"/>
              <a:cs typeface="Aharoni" panose="02010803020104030203" pitchFamily="2" charset="-79"/>
            </a:endParaRPr>
          </a:p>
          <a:p>
            <a:pPr algn="l">
              <a:lnSpc>
                <a:spcPct val="150000"/>
              </a:lnSpc>
            </a:pPr>
            <a:r>
              <a:rPr lang="zh-TW" altLang="en-US" sz="4400" baseline="30000" dirty="0">
                <a:latin typeface="文鼎中隸" panose="03000609000000000000" pitchFamily="65" charset="-120"/>
                <a:ea typeface="文鼎中隸" panose="03000609000000000000" pitchFamily="65" charset="-120"/>
                <a:cs typeface="Aharoni" panose="02010803020104030203" pitchFamily="2" charset="-79"/>
              </a:rPr>
              <a:t>國際教育是指一個動態概念，它涉及跨越政治和文化邊界的人、思想或思想的旅程或運動。全球化現象促進了這一點，</a:t>
            </a:r>
            <a:r>
              <a:rPr lang="zh-TW" altLang="en-US" sz="4400" baseline="30000" dirty="0">
                <a:solidFill>
                  <a:srgbClr val="0070C0"/>
                </a:solidFill>
                <a:latin typeface="文鼎中隸" panose="03000609000000000000" pitchFamily="65" charset="-120"/>
                <a:ea typeface="文鼎中隸" panose="03000609000000000000" pitchFamily="65" charset="-120"/>
                <a:cs typeface="Aharoni" panose="02010803020104030203" pitchFamily="2" charset="-79"/>
              </a:rPr>
              <a:t>全球化現象</a:t>
            </a:r>
            <a:r>
              <a:rPr lang="zh-TW" altLang="en-US" sz="4400" baseline="30000" dirty="0">
                <a:latin typeface="文鼎中隸" panose="03000609000000000000" pitchFamily="65" charset="-120"/>
                <a:ea typeface="文鼎中隸" panose="03000609000000000000" pitchFamily="65" charset="-120"/>
                <a:cs typeface="Aharoni" panose="02010803020104030203" pitchFamily="2" charset="-79"/>
              </a:rPr>
              <a:t>越來越多地消除了地理對經濟、社會和文化安排的限制。</a:t>
            </a:r>
            <a:endParaRPr lang="en-US" altLang="zh-TW" sz="4400" baseline="30000" dirty="0">
              <a:latin typeface="文鼎中隸" panose="03000609000000000000" pitchFamily="65" charset="-120"/>
              <a:ea typeface="文鼎中隸" panose="03000609000000000000" pitchFamily="65" charset="-120"/>
              <a:cs typeface="Aharoni" panose="02010803020104030203" pitchFamily="2" charset="-79"/>
            </a:endParaRPr>
          </a:p>
          <a:p>
            <a:pPr algn="l">
              <a:lnSpc>
                <a:spcPct val="150000"/>
              </a:lnSpc>
            </a:pPr>
            <a:endParaRPr lang="zh-TW" altLang="en-US" sz="3200" dirty="0">
              <a:latin typeface="Aharoni" panose="02010803020104030203" pitchFamily="2" charset="-79"/>
              <a:cs typeface="Aharoni" panose="02010803020104030203" pitchFamily="2" charset="-79"/>
            </a:endParaRPr>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1616577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normAutofit/>
          </a:bodyPr>
          <a:lstStyle/>
          <a:p>
            <a:pPr algn="l"/>
            <a:r>
              <a:rPr lang="en-US" altLang="zh-TW" sz="4000" dirty="0">
                <a:latin typeface="Aharoni" panose="02010803020104030203" pitchFamily="2" charset="-79"/>
                <a:cs typeface="Aharoni" panose="02010803020104030203" pitchFamily="2" charset="-79"/>
              </a:rPr>
              <a:t>The concept involves a broad range of learning, covering, for instance, </a:t>
            </a:r>
            <a:r>
              <a:rPr lang="en-US" altLang="zh-TW" sz="4000" dirty="0">
                <a:latin typeface="Aharoni" panose="02010803020104030203" pitchFamily="2" charset="-79"/>
                <a:cs typeface="Aharoni" panose="02010803020104030203" pitchFamily="2" charset="-79"/>
                <a:hlinkClick r:id="rId2" tooltip="Formal learning"/>
              </a:rPr>
              <a:t>formal education</a:t>
            </a:r>
            <a:r>
              <a:rPr lang="en-US" altLang="zh-TW" sz="4000" dirty="0">
                <a:latin typeface="Aharoni" panose="02010803020104030203" pitchFamily="2" charset="-79"/>
                <a:cs typeface="Aharoni" panose="02010803020104030203" pitchFamily="2" charset="-79"/>
              </a:rPr>
              <a:t> and </a:t>
            </a:r>
            <a:r>
              <a:rPr lang="en-US" altLang="zh-TW" sz="4000" dirty="0">
                <a:latin typeface="Aharoni" panose="02010803020104030203" pitchFamily="2" charset="-79"/>
                <a:cs typeface="Aharoni" panose="02010803020104030203" pitchFamily="2" charset="-79"/>
                <a:hlinkClick r:id="rId3" tooltip="Informal learning"/>
              </a:rPr>
              <a:t>informal learning</a:t>
            </a:r>
            <a:r>
              <a:rPr lang="en-US" altLang="zh-TW" sz="4000" dirty="0">
                <a:latin typeface="Aharoni" panose="02010803020104030203" pitchFamily="2" charset="-79"/>
                <a:cs typeface="Aharoni" panose="02010803020104030203" pitchFamily="2" charset="-79"/>
              </a:rPr>
              <a:t> (e.g. training, </a:t>
            </a:r>
            <a:r>
              <a:rPr lang="en-US" altLang="zh-TW" sz="4000" dirty="0">
                <a:latin typeface="Aharoni" panose="02010803020104030203" pitchFamily="2" charset="-79"/>
                <a:cs typeface="Aharoni" panose="02010803020104030203" pitchFamily="2" charset="-79"/>
                <a:hlinkClick r:id="rId4" tooltip="Student exchange program"/>
              </a:rPr>
              <a:t>exchange programs</a:t>
            </a:r>
            <a:r>
              <a:rPr lang="en-US" altLang="zh-TW" sz="4000" dirty="0">
                <a:latin typeface="Aharoni" panose="02010803020104030203" pitchFamily="2" charset="-79"/>
                <a:cs typeface="Aharoni" panose="02010803020104030203" pitchFamily="2" charset="-79"/>
              </a:rPr>
              <a:t>, </a:t>
            </a:r>
            <a:r>
              <a:rPr lang="en-US" altLang="zh-TW" sz="4000" dirty="0">
                <a:latin typeface="Aharoni" panose="02010803020104030203" pitchFamily="2" charset="-79"/>
                <a:cs typeface="Aharoni" panose="02010803020104030203" pitchFamily="2" charset="-79"/>
                <a:hlinkClick r:id="rId5" tooltip="Cross-cultural communication"/>
              </a:rPr>
              <a:t>cross-cultural communication</a:t>
            </a:r>
            <a:r>
              <a:rPr lang="en-US" altLang="zh-TW" sz="4000" dirty="0">
                <a:latin typeface="Aharoni" panose="02010803020104030203" pitchFamily="2" charset="-79"/>
                <a:cs typeface="Aharoni" panose="02010803020104030203" pitchFamily="2" charset="-79"/>
              </a:rPr>
              <a:t>).</a:t>
            </a:r>
          </a:p>
          <a:p>
            <a:pPr algn="l"/>
            <a:endParaRPr lang="en-US" altLang="zh-TW" sz="4000" dirty="0"/>
          </a:p>
          <a:p>
            <a:pPr algn="l"/>
            <a:r>
              <a:rPr lang="zh-TW" altLang="en-US" sz="4400" dirty="0">
                <a:latin typeface="文鼎中隸" panose="03000609000000000000" pitchFamily="65" charset="-120"/>
                <a:ea typeface="文鼎中隸" panose="03000609000000000000" pitchFamily="65" charset="-120"/>
              </a:rPr>
              <a:t>該概念涉及廣泛的學習，例如涵蓋</a:t>
            </a:r>
            <a:r>
              <a:rPr lang="zh-TW" altLang="en-US" sz="4400" dirty="0">
                <a:solidFill>
                  <a:srgbClr val="0070C0"/>
                </a:solidFill>
                <a:latin typeface="文鼎中隸" panose="03000609000000000000" pitchFamily="65" charset="-120"/>
                <a:ea typeface="文鼎中隸" panose="03000609000000000000" pitchFamily="65" charset="-120"/>
              </a:rPr>
              <a:t>正規教育</a:t>
            </a:r>
            <a:r>
              <a:rPr lang="zh-TW" altLang="en-US" sz="4400" dirty="0">
                <a:latin typeface="文鼎中隸" panose="03000609000000000000" pitchFamily="65" charset="-120"/>
                <a:ea typeface="文鼎中隸" panose="03000609000000000000" pitchFamily="65" charset="-120"/>
              </a:rPr>
              <a:t>和</a:t>
            </a:r>
            <a:r>
              <a:rPr lang="zh-TW" altLang="en-US" sz="4400" dirty="0">
                <a:solidFill>
                  <a:srgbClr val="0070C0"/>
                </a:solidFill>
                <a:latin typeface="文鼎中隸" panose="03000609000000000000" pitchFamily="65" charset="-120"/>
                <a:ea typeface="文鼎中隸" panose="03000609000000000000" pitchFamily="65" charset="-120"/>
              </a:rPr>
              <a:t>非正式學習</a:t>
            </a:r>
            <a:r>
              <a:rPr lang="zh-TW" altLang="en-US" sz="4400" dirty="0">
                <a:latin typeface="文鼎中隸" panose="03000609000000000000" pitchFamily="65" charset="-120"/>
                <a:ea typeface="文鼎中隸" panose="03000609000000000000" pitchFamily="65" charset="-120"/>
              </a:rPr>
              <a:t>（例如培訓、</a:t>
            </a:r>
            <a:r>
              <a:rPr lang="zh-TW" altLang="en-US" sz="4400" dirty="0">
                <a:solidFill>
                  <a:srgbClr val="0070C0"/>
                </a:solidFill>
                <a:latin typeface="文鼎中隸" panose="03000609000000000000" pitchFamily="65" charset="-120"/>
                <a:ea typeface="文鼎中隸" panose="03000609000000000000" pitchFamily="65" charset="-120"/>
              </a:rPr>
              <a:t>交流計劃、跨文化交流</a:t>
            </a:r>
            <a:r>
              <a:rPr lang="zh-TW" altLang="en-US" sz="4400" dirty="0">
                <a:latin typeface="文鼎中隸" panose="03000609000000000000" pitchFamily="65" charset="-120"/>
                <a:ea typeface="文鼎中隸" panose="03000609000000000000" pitchFamily="65" charset="-120"/>
              </a:rPr>
              <a:t>）。</a:t>
            </a:r>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175904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lstStyle/>
          <a:p>
            <a:pPr algn="l"/>
            <a:r>
              <a:rPr lang="en-US" altLang="zh-TW" sz="4400" dirty="0">
                <a:latin typeface="Aharoni" panose="02010803020104030203" pitchFamily="2" charset="-79"/>
                <a:cs typeface="Aharoni" panose="02010803020104030203" pitchFamily="2" charset="-79"/>
              </a:rPr>
              <a:t>It could also involve a reorientation of academic outlook such as the pursuit of "</a:t>
            </a:r>
            <a:r>
              <a:rPr lang="en-US" altLang="zh-TW" sz="4400" dirty="0" err="1">
                <a:latin typeface="Aharoni" panose="02010803020104030203" pitchFamily="2" charset="-79"/>
                <a:cs typeface="Aharoni" panose="02010803020104030203" pitchFamily="2" charset="-79"/>
              </a:rPr>
              <a:t>worldmindedness</a:t>
            </a:r>
            <a:r>
              <a:rPr lang="en-US" altLang="zh-TW" sz="4400" dirty="0">
                <a:latin typeface="Aharoni" panose="02010803020104030203" pitchFamily="2" charset="-79"/>
                <a:cs typeface="Aharoni" panose="02010803020104030203" pitchFamily="2" charset="-79"/>
              </a:rPr>
              <a:t>" as a goal so that a school or its academic focus is considered </a:t>
            </a:r>
            <a:r>
              <a:rPr lang="en-US" altLang="zh-TW" sz="4400" dirty="0">
                <a:latin typeface="Aharoni" panose="02010803020104030203" pitchFamily="2" charset="-79"/>
                <a:cs typeface="Aharoni" panose="02010803020104030203" pitchFamily="2" charset="-79"/>
                <a:hlinkClick r:id="rId2" tooltip="International school"/>
              </a:rPr>
              <a:t>international</a:t>
            </a:r>
            <a:r>
              <a:rPr lang="en-US" altLang="zh-TW" sz="4400" dirty="0">
                <a:latin typeface="Aharoni" panose="02010803020104030203" pitchFamily="2" charset="-79"/>
                <a:cs typeface="Aharoni" panose="02010803020104030203" pitchFamily="2" charset="-79"/>
              </a:rPr>
              <a:t>.</a:t>
            </a:r>
          </a:p>
          <a:p>
            <a:pPr algn="l"/>
            <a:endParaRPr lang="zh-TW" altLang="en-US" dirty="0"/>
          </a:p>
          <a:p>
            <a:pPr algn="l"/>
            <a:r>
              <a:rPr lang="zh-TW" altLang="en-US" sz="4800" dirty="0">
                <a:latin typeface="文鼎中隸" panose="03000609000000000000" pitchFamily="65" charset="-120"/>
                <a:ea typeface="文鼎中隸" panose="03000609000000000000" pitchFamily="65" charset="-120"/>
              </a:rPr>
              <a:t>它還可能涉及重新定位學術觀點，例如以追求“</a:t>
            </a:r>
            <a:r>
              <a:rPr lang="zh-TW" altLang="en-US" sz="4800" dirty="0">
                <a:solidFill>
                  <a:srgbClr val="0070C0"/>
                </a:solidFill>
                <a:latin typeface="文鼎中隸" panose="03000609000000000000" pitchFamily="65" charset="-120"/>
                <a:ea typeface="文鼎中隸" panose="03000609000000000000" pitchFamily="65" charset="-120"/>
              </a:rPr>
              <a:t>世界意識</a:t>
            </a:r>
            <a:r>
              <a:rPr lang="zh-TW" altLang="en-US" sz="4800" dirty="0">
                <a:latin typeface="文鼎中隸" panose="03000609000000000000" pitchFamily="65" charset="-120"/>
                <a:ea typeface="文鼎中隸" panose="03000609000000000000" pitchFamily="65" charset="-120"/>
              </a:rPr>
              <a:t>”為目標，以便將學校或其學術重點視為國際化。</a:t>
            </a:r>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3537910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lstStyle/>
          <a:p>
            <a:pPr algn="l"/>
            <a:r>
              <a:rPr lang="en-US" altLang="zh-TW" sz="3200" dirty="0">
                <a:latin typeface="Aharoni" panose="02010803020104030203" pitchFamily="2" charset="-79"/>
                <a:cs typeface="Aharoni" panose="02010803020104030203" pitchFamily="2" charset="-79"/>
              </a:rPr>
              <a:t>International education is a catalyst for leading change around the world</a:t>
            </a:r>
          </a:p>
          <a:p>
            <a:pPr algn="l"/>
            <a:r>
              <a:rPr lang="en-US" altLang="zh-TW" sz="3200" dirty="0">
                <a:latin typeface="Aharoni" panose="02010803020104030203" pitchFamily="2" charset="-79"/>
                <a:cs typeface="Aharoni" panose="02010803020104030203" pitchFamily="2" charset="-79"/>
              </a:rPr>
              <a:t>The world of international education is a melting pot of individuals and learning with a global perspective ensures students are exposed to different cultures, ethnic groups, religions and languages, enriching society in the process and broadening the academic experience for everyone.</a:t>
            </a:r>
          </a:p>
          <a:p>
            <a:pPr algn="l"/>
            <a:r>
              <a:rPr lang="en-US" altLang="zh-TW" sz="3200" dirty="0">
                <a:latin typeface="Aharoni" panose="02010803020104030203" pitchFamily="2" charset="-79"/>
                <a:cs typeface="Aharoni" panose="02010803020104030203" pitchFamily="2" charset="-79"/>
              </a:rPr>
              <a:t>It also, of course, establishes a multicultural learning environment which makes it the ideal setting for increasing students’ cultural awareness and fostering their understanding and appreciation of those who come from a different background to their own.</a:t>
            </a:r>
          </a:p>
          <a:p>
            <a:pPr algn="l"/>
            <a:endParaRPr lang="zh-TW" altLang="en-US" dirty="0"/>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2227544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normAutofit/>
          </a:bodyPr>
          <a:lstStyle/>
          <a:p>
            <a:pPr algn="l"/>
            <a:r>
              <a:rPr lang="zh-TW" altLang="en-US" sz="4400" dirty="0">
                <a:latin typeface="文鼎中隸" panose="03000609000000000000" pitchFamily="65" charset="-120"/>
                <a:ea typeface="文鼎中隸" panose="03000609000000000000" pitchFamily="65" charset="-120"/>
              </a:rPr>
              <a:t>國際教育是引領世界變革的催化劑</a:t>
            </a:r>
          </a:p>
          <a:p>
            <a:pPr algn="l"/>
            <a:r>
              <a:rPr lang="zh-TW" altLang="en-US" sz="4400" dirty="0">
                <a:latin typeface="文鼎中隸" panose="03000609000000000000" pitchFamily="65" charset="-120"/>
                <a:ea typeface="文鼎中隸" panose="03000609000000000000" pitchFamily="65" charset="-120"/>
              </a:rPr>
              <a:t>國際教育的世界是個人的</a:t>
            </a:r>
            <a:r>
              <a:rPr lang="zh-TW" altLang="en-US" sz="4400" dirty="0">
                <a:solidFill>
                  <a:srgbClr val="0070C0"/>
                </a:solidFill>
                <a:latin typeface="文鼎中隸" panose="03000609000000000000" pitchFamily="65" charset="-120"/>
                <a:ea typeface="文鼎中隸" panose="03000609000000000000" pitchFamily="65" charset="-120"/>
              </a:rPr>
              <a:t>大熔爐</a:t>
            </a:r>
            <a:r>
              <a:rPr lang="zh-TW" altLang="en-US" sz="4400" dirty="0">
                <a:latin typeface="文鼎中隸" panose="03000609000000000000" pitchFamily="65" charset="-120"/>
                <a:ea typeface="文鼎中隸" panose="03000609000000000000" pitchFamily="65" charset="-120"/>
              </a:rPr>
              <a:t>，具有全球視野的學習</a:t>
            </a:r>
            <a:r>
              <a:rPr lang="zh-TW" altLang="en-US" sz="4400" dirty="0">
                <a:solidFill>
                  <a:srgbClr val="0070C0"/>
                </a:solidFill>
                <a:latin typeface="文鼎中隸" panose="03000609000000000000" pitchFamily="65" charset="-120"/>
                <a:ea typeface="文鼎中隸" panose="03000609000000000000" pitchFamily="65" charset="-120"/>
              </a:rPr>
              <a:t>確保學生接觸不同的文化</a:t>
            </a:r>
            <a:r>
              <a:rPr lang="zh-TW" altLang="en-US" sz="4400" dirty="0">
                <a:latin typeface="文鼎中隸" panose="03000609000000000000" pitchFamily="65" charset="-120"/>
                <a:ea typeface="文鼎中隸" panose="03000609000000000000" pitchFamily="65" charset="-120"/>
              </a:rPr>
              <a:t>、</a:t>
            </a:r>
            <a:r>
              <a:rPr lang="zh-TW" altLang="en-US" sz="4400" dirty="0">
                <a:solidFill>
                  <a:srgbClr val="0070C0"/>
                </a:solidFill>
                <a:latin typeface="文鼎中隸" panose="03000609000000000000" pitchFamily="65" charset="-120"/>
                <a:ea typeface="文鼎中隸" panose="03000609000000000000" pitchFamily="65" charset="-120"/>
              </a:rPr>
              <a:t>種族、宗教和語言</a:t>
            </a:r>
            <a:r>
              <a:rPr lang="zh-TW" altLang="en-US" sz="4400" dirty="0">
                <a:latin typeface="文鼎中隸" panose="03000609000000000000" pitchFamily="65" charset="-120"/>
                <a:ea typeface="文鼎中隸" panose="03000609000000000000" pitchFamily="65" charset="-120"/>
              </a:rPr>
              <a:t>，在此過程中豐富社會，拓寬每個人的學術經驗。</a:t>
            </a:r>
          </a:p>
          <a:p>
            <a:pPr algn="l"/>
            <a:r>
              <a:rPr lang="zh-TW" altLang="en-US" sz="4400" dirty="0">
                <a:latin typeface="文鼎中隸" panose="03000609000000000000" pitchFamily="65" charset="-120"/>
                <a:ea typeface="文鼎中隸" panose="03000609000000000000" pitchFamily="65" charset="-120"/>
              </a:rPr>
              <a:t>當然，它還建立了一個</a:t>
            </a:r>
            <a:r>
              <a:rPr lang="zh-TW" altLang="en-US" sz="4400" dirty="0">
                <a:solidFill>
                  <a:srgbClr val="0070C0"/>
                </a:solidFill>
                <a:latin typeface="文鼎中隸" panose="03000609000000000000" pitchFamily="65" charset="-120"/>
                <a:ea typeface="文鼎中隸" panose="03000609000000000000" pitchFamily="65" charset="-120"/>
              </a:rPr>
              <a:t>多元文化的學習環境</a:t>
            </a:r>
            <a:r>
              <a:rPr lang="zh-TW" altLang="en-US" sz="4400" dirty="0">
                <a:latin typeface="文鼎中隸" panose="03000609000000000000" pitchFamily="65" charset="-120"/>
                <a:ea typeface="文鼎中隸" panose="03000609000000000000" pitchFamily="65" charset="-120"/>
              </a:rPr>
              <a:t>，使其成為提高學生</a:t>
            </a:r>
            <a:r>
              <a:rPr lang="zh-TW" altLang="en-US" sz="4400" dirty="0">
                <a:solidFill>
                  <a:srgbClr val="0070C0"/>
                </a:solidFill>
                <a:latin typeface="文鼎中隸" panose="03000609000000000000" pitchFamily="65" charset="-120"/>
                <a:ea typeface="文鼎中隸" panose="03000609000000000000" pitchFamily="65" charset="-120"/>
              </a:rPr>
              <a:t>文化意識</a:t>
            </a:r>
            <a:r>
              <a:rPr lang="zh-TW" altLang="en-US" sz="4400" dirty="0">
                <a:latin typeface="文鼎中隸" panose="03000609000000000000" pitchFamily="65" charset="-120"/>
                <a:ea typeface="文鼎中隸" panose="03000609000000000000" pitchFamily="65" charset="-120"/>
              </a:rPr>
              <a:t>和</a:t>
            </a:r>
            <a:r>
              <a:rPr lang="zh-TW" altLang="en-US" sz="4400" dirty="0">
                <a:solidFill>
                  <a:srgbClr val="0070C0"/>
                </a:solidFill>
                <a:latin typeface="文鼎中隸" panose="03000609000000000000" pitchFamily="65" charset="-120"/>
                <a:ea typeface="文鼎中隸" panose="03000609000000000000" pitchFamily="65" charset="-120"/>
              </a:rPr>
              <a:t>促進他們對來自不同背景的人的理解和欣賞</a:t>
            </a:r>
            <a:r>
              <a:rPr lang="zh-TW" altLang="en-US" sz="4400" dirty="0">
                <a:latin typeface="文鼎中隸" panose="03000609000000000000" pitchFamily="65" charset="-120"/>
                <a:ea typeface="文鼎中隸" panose="03000609000000000000" pitchFamily="65" charset="-120"/>
              </a:rPr>
              <a:t>的理想場所。</a:t>
            </a:r>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3324331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normAutofit fontScale="92500" lnSpcReduction="10000"/>
          </a:bodyPr>
          <a:lstStyle/>
          <a:p>
            <a:pPr algn="l"/>
            <a:r>
              <a:rPr lang="en-US" altLang="zh-TW" sz="3600" dirty="0">
                <a:latin typeface="Aharoni" panose="02010803020104030203" pitchFamily="2" charset="-79"/>
                <a:cs typeface="Aharoni" panose="02010803020104030203" pitchFamily="2" charset="-79"/>
              </a:rPr>
              <a:t>            What this means for aspiring teachers</a:t>
            </a:r>
          </a:p>
          <a:p>
            <a:pPr algn="l"/>
            <a:r>
              <a:rPr lang="en-US" altLang="zh-TW" sz="3600" dirty="0">
                <a:latin typeface="Aharoni" panose="02010803020104030203" pitchFamily="2" charset="-79"/>
                <a:cs typeface="Aharoni" panose="02010803020104030203" pitchFamily="2" charset="-79"/>
              </a:rPr>
              <a:t>Echoing the demand for international schools, there is also a surge in demand for aspiring teachers who have the necessary training, cross-cultural skillset and global outlook to work in an international setting.</a:t>
            </a:r>
          </a:p>
          <a:p>
            <a:pPr algn="l"/>
            <a:r>
              <a:rPr lang="en-US" altLang="zh-TW" sz="3600" dirty="0">
                <a:latin typeface="Aharoni" panose="02010803020104030203" pitchFamily="2" charset="-79"/>
                <a:cs typeface="Aharoni" panose="02010803020104030203" pitchFamily="2" charset="-79"/>
              </a:rPr>
              <a:t>Such training is critical, and universities are creating new degree programs in response to this.</a:t>
            </a:r>
          </a:p>
          <a:p>
            <a:pPr algn="l"/>
            <a:r>
              <a:rPr lang="zh-TW" altLang="en-US" sz="3600" dirty="0">
                <a:latin typeface="文鼎中隸" panose="03000609000000000000" pitchFamily="65" charset="-120"/>
                <a:ea typeface="文鼎中隸" panose="03000609000000000000" pitchFamily="65" charset="-120"/>
                <a:cs typeface="Aharoni" panose="02010803020104030203" pitchFamily="2" charset="-79"/>
              </a:rPr>
              <a:t>這對有抱負的教師意味著什麼</a:t>
            </a:r>
          </a:p>
          <a:p>
            <a:pPr algn="l"/>
            <a:r>
              <a:rPr lang="zh-TW" altLang="en-US" sz="3600" dirty="0">
                <a:latin typeface="文鼎中隸" panose="03000609000000000000" pitchFamily="65" charset="-120"/>
                <a:ea typeface="文鼎中隸" panose="03000609000000000000" pitchFamily="65" charset="-120"/>
                <a:cs typeface="Aharoni" panose="02010803020104030203" pitchFamily="2" charset="-79"/>
              </a:rPr>
              <a:t>與對國際學校的需求相呼應，對有抱負的教師的需求也激增，這些</a:t>
            </a:r>
            <a:r>
              <a:rPr lang="zh-TW" altLang="en-US" sz="3600" dirty="0">
                <a:solidFill>
                  <a:srgbClr val="0070C0"/>
                </a:solidFill>
                <a:latin typeface="文鼎中隸" panose="03000609000000000000" pitchFamily="65" charset="-120"/>
                <a:ea typeface="文鼎中隸" panose="03000609000000000000" pitchFamily="65" charset="-120"/>
                <a:cs typeface="Aharoni" panose="02010803020104030203" pitchFamily="2" charset="-79"/>
              </a:rPr>
              <a:t>教師擁有必要的培訓、跨文化技能和全球視野</a:t>
            </a:r>
            <a:r>
              <a:rPr lang="zh-TW" altLang="en-US" sz="3600" dirty="0">
                <a:latin typeface="文鼎中隸" panose="03000609000000000000" pitchFamily="65" charset="-120"/>
                <a:ea typeface="文鼎中隸" panose="03000609000000000000" pitchFamily="65" charset="-120"/>
                <a:cs typeface="Aharoni" panose="02010803020104030203" pitchFamily="2" charset="-79"/>
              </a:rPr>
              <a:t>，可以在國際環境中工作。</a:t>
            </a:r>
          </a:p>
          <a:p>
            <a:pPr algn="l"/>
            <a:r>
              <a:rPr lang="zh-TW" altLang="en-US" sz="3600" dirty="0">
                <a:latin typeface="文鼎中隸" panose="03000609000000000000" pitchFamily="65" charset="-120"/>
                <a:ea typeface="文鼎中隸" panose="03000609000000000000" pitchFamily="65" charset="-120"/>
                <a:cs typeface="Aharoni" panose="02010803020104030203" pitchFamily="2" charset="-79"/>
              </a:rPr>
              <a:t>此類培訓至關重要，大學正在為此開設新的學位課程。</a:t>
            </a:r>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2951015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lstStyle/>
          <a:p>
            <a:r>
              <a:rPr lang="en-US" altLang="zh-TW" sz="3600" dirty="0"/>
              <a:t>international education</a:t>
            </a:r>
          </a:p>
          <a:p>
            <a:pPr algn="l"/>
            <a:r>
              <a:rPr lang="en-US" altLang="zh-TW" sz="3200" dirty="0">
                <a:latin typeface="Aharoni" panose="02010803020104030203" pitchFamily="2" charset="-79"/>
                <a:cs typeface="Aharoni" panose="02010803020104030203" pitchFamily="2" charset="-79"/>
              </a:rPr>
              <a:t>International education is a learning model that seeks to deepen systematic instructional processes to learners in different platforms across the world who are interconnected through modern technology or physical program exchange while sharing culture and different study approach.</a:t>
            </a:r>
          </a:p>
          <a:p>
            <a:r>
              <a:rPr lang="zh-TW" altLang="en-US" sz="4800" dirty="0">
                <a:latin typeface="文鼎中隸" panose="03000609000000000000" pitchFamily="65" charset="-120"/>
                <a:ea typeface="文鼎中隸" panose="03000609000000000000" pitchFamily="65" charset="-120"/>
              </a:rPr>
              <a:t>國際教育是一種</a:t>
            </a:r>
            <a:r>
              <a:rPr lang="zh-TW" altLang="en-US" sz="4800" dirty="0">
                <a:solidFill>
                  <a:srgbClr val="0070C0"/>
                </a:solidFill>
                <a:latin typeface="文鼎中隸" panose="03000609000000000000" pitchFamily="65" charset="-120"/>
                <a:ea typeface="文鼎中隸" panose="03000609000000000000" pitchFamily="65" charset="-120"/>
              </a:rPr>
              <a:t>學習模式</a:t>
            </a:r>
            <a:r>
              <a:rPr lang="zh-TW" altLang="en-US" sz="4800" dirty="0">
                <a:latin typeface="文鼎中隸" panose="03000609000000000000" pitchFamily="65" charset="-120"/>
                <a:ea typeface="文鼎中隸" panose="03000609000000000000" pitchFamily="65" charset="-120"/>
              </a:rPr>
              <a:t>，旨在向世界各地不同平台的學習者</a:t>
            </a:r>
            <a:r>
              <a:rPr lang="zh-TW" altLang="en-US" sz="4800" dirty="0">
                <a:solidFill>
                  <a:srgbClr val="0070C0"/>
                </a:solidFill>
                <a:latin typeface="文鼎中隸" panose="03000609000000000000" pitchFamily="65" charset="-120"/>
                <a:ea typeface="文鼎中隸" panose="03000609000000000000" pitchFamily="65" charset="-120"/>
              </a:rPr>
              <a:t>深化系統的教學過程</a:t>
            </a:r>
            <a:r>
              <a:rPr lang="zh-TW" altLang="en-US" sz="4800" dirty="0">
                <a:latin typeface="文鼎中隸" panose="03000609000000000000" pitchFamily="65" charset="-120"/>
                <a:ea typeface="文鼎中隸" panose="03000609000000000000" pitchFamily="65" charset="-120"/>
              </a:rPr>
              <a:t>，這些學習者通過現代技術或物理程序交流相互聯繫，同時</a:t>
            </a:r>
            <a:r>
              <a:rPr lang="zh-TW" altLang="en-US" sz="4800" dirty="0">
                <a:solidFill>
                  <a:srgbClr val="0070C0"/>
                </a:solidFill>
                <a:latin typeface="文鼎中隸" panose="03000609000000000000" pitchFamily="65" charset="-120"/>
                <a:ea typeface="文鼎中隸" panose="03000609000000000000" pitchFamily="65" charset="-120"/>
              </a:rPr>
              <a:t>分享文化和不同的學習方法</a:t>
            </a:r>
            <a:r>
              <a:rPr lang="zh-TW" altLang="en-US" dirty="0"/>
              <a:t>。</a:t>
            </a:r>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20127764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E3ACBDAF-EC73-4342-B4A7-7333A6CB84C4}"/>
              </a:ext>
            </a:extLst>
          </p:cNvPr>
          <p:cNvPicPr>
            <a:picLocks noChangeAspect="1"/>
          </p:cNvPicPr>
          <p:nvPr/>
        </p:nvPicPr>
        <p:blipFill>
          <a:blip r:embed="rId2"/>
          <a:stretch>
            <a:fillRect/>
          </a:stretch>
        </p:blipFill>
        <p:spPr>
          <a:xfrm>
            <a:off x="6623194" y="3539464"/>
            <a:ext cx="4974335" cy="2800767"/>
          </a:xfrm>
          <a:prstGeom prst="rect">
            <a:avLst/>
          </a:prstGeom>
          <a:ln>
            <a:noFill/>
          </a:ln>
          <a:effectLst>
            <a:outerShdw blurRad="292100" dist="139700" dir="2700000" algn="tl" rotWithShape="0">
              <a:srgbClr val="333333">
                <a:alpha val="65000"/>
              </a:srgbClr>
            </a:outerShdw>
          </a:effectLst>
        </p:spPr>
      </p:pic>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6"/>
            <a:ext cx="11953875" cy="3053086"/>
          </a:xfrm>
        </p:spPr>
        <p:txBody>
          <a:bodyPr/>
          <a:lstStyle/>
          <a:p>
            <a:endParaRPr lang="zh-TW" altLang="en-US" dirty="0"/>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
        <p:nvSpPr>
          <p:cNvPr id="2" name="矩形 1">
            <a:extLst>
              <a:ext uri="{FF2B5EF4-FFF2-40B4-BE49-F238E27FC236}">
                <a16:creationId xmlns:a16="http://schemas.microsoft.com/office/drawing/2014/main" id="{FFE388D7-4570-41CB-AACF-6A14CEC968F3}"/>
              </a:ext>
            </a:extLst>
          </p:cNvPr>
          <p:cNvSpPr/>
          <p:nvPr/>
        </p:nvSpPr>
        <p:spPr>
          <a:xfrm>
            <a:off x="280145" y="1559525"/>
            <a:ext cx="11631710" cy="1107996"/>
          </a:xfrm>
          <a:prstGeom prst="rect">
            <a:avLst/>
          </a:prstGeom>
          <a:noFill/>
        </p:spPr>
        <p:txBody>
          <a:bodyPr wrap="none" lIns="91440" tIns="45720" rIns="91440" bIns="45720">
            <a:spAutoFit/>
          </a:bodyPr>
          <a:lstStyle/>
          <a:p>
            <a:pPr algn="ctr"/>
            <a:r>
              <a:rPr lang="en-US" altLang="zh-TW" sz="6600" b="0" cap="none" spc="0" dirty="0">
                <a:ln w="0"/>
                <a:solidFill>
                  <a:srgbClr val="002060"/>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What are you thinking now?</a:t>
            </a:r>
            <a:endParaRPr lang="zh-TW" altLang="en-US" sz="6600" b="0" cap="none" spc="0" dirty="0">
              <a:ln w="0"/>
              <a:solidFill>
                <a:srgbClr val="002060"/>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endParaRPr>
          </a:p>
        </p:txBody>
      </p:sp>
      <p:sp>
        <p:nvSpPr>
          <p:cNvPr id="6" name="矩形 5">
            <a:extLst>
              <a:ext uri="{FF2B5EF4-FFF2-40B4-BE49-F238E27FC236}">
                <a16:creationId xmlns:a16="http://schemas.microsoft.com/office/drawing/2014/main" id="{13D48C6B-289B-48B4-85DF-BD1166A53C17}"/>
              </a:ext>
            </a:extLst>
          </p:cNvPr>
          <p:cNvSpPr/>
          <p:nvPr/>
        </p:nvSpPr>
        <p:spPr>
          <a:xfrm>
            <a:off x="1044889" y="4939847"/>
            <a:ext cx="4025526" cy="923330"/>
          </a:xfrm>
          <a:prstGeom prst="rect">
            <a:avLst/>
          </a:prstGeom>
          <a:noFill/>
        </p:spPr>
        <p:txBody>
          <a:bodyPr wrap="none" lIns="91440" tIns="45720" rIns="91440" bIns="45720">
            <a:spAutoFit/>
          </a:bodyPr>
          <a:lstStyle/>
          <a:p>
            <a:pPr algn="ctr"/>
            <a:r>
              <a:rPr lang="en-US" altLang="zh-TW" sz="5400" b="0" cap="none" spc="0" dirty="0">
                <a:ln w="0"/>
                <a:solidFill>
                  <a:schemeClr val="tx1"/>
                </a:solidFill>
                <a:effectLst>
                  <a:outerShdw blurRad="38100" dist="19050" dir="2700000" algn="tl" rotWithShape="0">
                    <a:schemeClr val="dk1">
                      <a:alpha val="40000"/>
                    </a:schemeClr>
                  </a:outerShdw>
                </a:effectLst>
              </a:rPr>
              <a:t> </a:t>
            </a:r>
            <a:r>
              <a:rPr lang="en-US" altLang="zh-TW" sz="5400" dirty="0">
                <a:ln w="0"/>
                <a:effectLst>
                  <a:outerShdw blurRad="38100" dist="19050" dir="2700000" algn="tl" rotWithShape="0">
                    <a:schemeClr val="dk1">
                      <a:alpha val="40000"/>
                    </a:schemeClr>
                  </a:outerShdw>
                </a:effectLst>
              </a:rPr>
              <a:t>google </a:t>
            </a:r>
            <a:r>
              <a:rPr lang="en-US" altLang="zh-TW" sz="5400" b="0" cap="none" spc="0" dirty="0" err="1">
                <a:ln w="0"/>
                <a:solidFill>
                  <a:srgbClr val="002060"/>
                </a:solidFill>
                <a:effectLst>
                  <a:outerShdw blurRad="38100" dist="19050" dir="2700000" algn="tl" rotWithShape="0">
                    <a:schemeClr val="dk1">
                      <a:alpha val="40000"/>
                    </a:schemeClr>
                  </a:outerShdw>
                </a:effectLst>
              </a:rPr>
              <a:t>menti</a:t>
            </a:r>
            <a:endParaRPr lang="zh-TW" altLang="en-US" sz="5400" b="0" cap="none" spc="0" dirty="0">
              <a:ln w="0"/>
              <a:solidFill>
                <a:srgbClr val="00206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935697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6498F08D-F168-447B-BA1C-BC2679832394}"/>
              </a:ext>
            </a:extLst>
          </p:cNvPr>
          <p:cNvPicPr>
            <a:picLocks noChangeAspect="1"/>
          </p:cNvPicPr>
          <p:nvPr/>
        </p:nvPicPr>
        <p:blipFill>
          <a:blip r:embed="rId2"/>
          <a:stretch>
            <a:fillRect/>
          </a:stretch>
        </p:blipFill>
        <p:spPr>
          <a:xfrm>
            <a:off x="349873" y="663675"/>
            <a:ext cx="11492253" cy="1783996"/>
          </a:xfrm>
          <a:prstGeom prst="rect">
            <a:avLst/>
          </a:prstGeom>
        </p:spPr>
      </p:pic>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349873" y="2647765"/>
            <a:ext cx="1027590" cy="781235"/>
          </a:xfrm>
        </p:spPr>
        <p:txBody>
          <a:bodyPr/>
          <a:lstStyle/>
          <a:p>
            <a:r>
              <a:rPr lang="en-US" altLang="zh-TW" dirty="0">
                <a:hlinkClick r:id="rId3"/>
              </a:rPr>
              <a:t>IE20</a:t>
            </a:r>
            <a:endParaRPr lang="zh-TW" altLang="en-US" dirty="0"/>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pic>
        <p:nvPicPr>
          <p:cNvPr id="4" name="圖片 3">
            <a:extLst>
              <a:ext uri="{FF2B5EF4-FFF2-40B4-BE49-F238E27FC236}">
                <a16:creationId xmlns:a16="http://schemas.microsoft.com/office/drawing/2014/main" id="{BF2953D5-42CA-4164-BC5C-67BA9D204F36}"/>
              </a:ext>
            </a:extLst>
          </p:cNvPr>
          <p:cNvPicPr>
            <a:picLocks noChangeAspect="1"/>
          </p:cNvPicPr>
          <p:nvPr/>
        </p:nvPicPr>
        <p:blipFill>
          <a:blip r:embed="rId4"/>
          <a:stretch>
            <a:fillRect/>
          </a:stretch>
        </p:blipFill>
        <p:spPr>
          <a:xfrm>
            <a:off x="7493512" y="2647765"/>
            <a:ext cx="4348614" cy="3895078"/>
          </a:xfrm>
          <a:prstGeom prst="rect">
            <a:avLst/>
          </a:prstGeom>
        </p:spPr>
      </p:pic>
    </p:spTree>
    <p:extLst>
      <p:ext uri="{BB962C8B-B14F-4D97-AF65-F5344CB8AC3E}">
        <p14:creationId xmlns:p14="http://schemas.microsoft.com/office/powerpoint/2010/main" val="1794375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normAutofit/>
          </a:bodyPr>
          <a:lstStyle/>
          <a:p>
            <a:r>
              <a:rPr lang="zh-TW" altLang="en-US" sz="4000" dirty="0">
                <a:solidFill>
                  <a:srgbClr val="002060"/>
                </a:solidFill>
                <a:latin typeface="文鼎中隸" panose="03000609000000000000" pitchFamily="65" charset="-120"/>
                <a:ea typeface="文鼎中隸" panose="03000609000000000000" pitchFamily="65" charset="-120"/>
              </a:rPr>
              <a:t>白皮書界定的四大意涵為核心素養面向</a:t>
            </a:r>
            <a:endParaRPr lang="en-US" altLang="zh-TW" sz="4000" dirty="0">
              <a:solidFill>
                <a:srgbClr val="002060"/>
              </a:solidFill>
              <a:latin typeface="文鼎中隸" panose="03000609000000000000" pitchFamily="65" charset="-120"/>
              <a:ea typeface="文鼎中隸" panose="03000609000000000000" pitchFamily="65" charset="-120"/>
            </a:endParaRPr>
          </a:p>
          <a:p>
            <a:endParaRPr lang="en-US" altLang="zh-TW" sz="4000" dirty="0">
              <a:solidFill>
                <a:srgbClr val="002060"/>
              </a:solidFill>
              <a:latin typeface="文鼎中隸" panose="03000609000000000000" pitchFamily="65" charset="-120"/>
              <a:ea typeface="文鼎中隸" panose="03000609000000000000" pitchFamily="65" charset="-120"/>
            </a:endParaRPr>
          </a:p>
          <a:p>
            <a:pPr marL="742950" indent="-742950" algn="l">
              <a:buAutoNum type="arabicPeriod"/>
            </a:pPr>
            <a:r>
              <a:rPr lang="zh-TW" altLang="en-US" sz="4800" b="1" dirty="0">
                <a:solidFill>
                  <a:srgbClr val="7030A0"/>
                </a:solidFill>
                <a:latin typeface="文鼎中隸" panose="03000609000000000000" pitchFamily="65" charset="-120"/>
                <a:ea typeface="文鼎中隸" panose="03000609000000000000" pitchFamily="65" charset="-120"/>
              </a:rPr>
              <a:t>彰顯國家價值</a:t>
            </a:r>
            <a:endParaRPr lang="en-US" altLang="zh-TW" sz="4800" b="1" dirty="0">
              <a:solidFill>
                <a:srgbClr val="7030A0"/>
              </a:solidFill>
              <a:latin typeface="文鼎中隸" panose="03000609000000000000" pitchFamily="65" charset="-120"/>
              <a:ea typeface="文鼎中隸" panose="03000609000000000000" pitchFamily="65" charset="-120"/>
            </a:endParaRPr>
          </a:p>
          <a:p>
            <a:pPr algn="l"/>
            <a:r>
              <a:rPr lang="zh-TW" altLang="en-US" sz="5400" dirty="0">
                <a:solidFill>
                  <a:srgbClr val="002060"/>
                </a:solidFill>
                <a:latin typeface="文鼎中隸" panose="03000609000000000000" pitchFamily="65" charset="-120"/>
                <a:ea typeface="文鼎中隸" panose="03000609000000000000" pitchFamily="65" charset="-120"/>
              </a:rPr>
              <a:t>能瞭解自己國家在世界脈絡中的特色、曾經做出何種貢獻、國際競爭實力為何，以及國際表現評價等，從而建立對自己文化的自尊與自信。</a:t>
            </a:r>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3114097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lstStyle/>
          <a:p>
            <a:pPr algn="l"/>
            <a:r>
              <a:rPr lang="en-US" altLang="zh-TW" sz="6000" dirty="0">
                <a:solidFill>
                  <a:srgbClr val="212529"/>
                </a:solidFill>
                <a:latin typeface="文鼎中隸" panose="03000609000000000000" pitchFamily="65" charset="-120"/>
                <a:ea typeface="文鼎中隸" panose="03000609000000000000" pitchFamily="65" charset="-120"/>
              </a:rPr>
              <a:t>2. </a:t>
            </a:r>
            <a:r>
              <a:rPr lang="zh-TW" altLang="en-US" sz="6000" dirty="0">
                <a:solidFill>
                  <a:srgbClr val="7030A0"/>
                </a:solidFill>
                <a:latin typeface="文鼎中隸" panose="03000609000000000000" pitchFamily="65" charset="-120"/>
                <a:ea typeface="文鼎中隸" panose="03000609000000000000" pitchFamily="65" charset="-120"/>
              </a:rPr>
              <a:t>尊重多元文化與國際理解</a:t>
            </a:r>
            <a:endParaRPr lang="en-US" altLang="zh-TW" sz="6000" dirty="0">
              <a:solidFill>
                <a:srgbClr val="7030A0"/>
              </a:solidFill>
              <a:latin typeface="文鼎中隸" panose="03000609000000000000" pitchFamily="65" charset="-120"/>
              <a:ea typeface="文鼎中隸" panose="03000609000000000000" pitchFamily="65" charset="-120"/>
            </a:endParaRPr>
          </a:p>
          <a:p>
            <a:pPr algn="l"/>
            <a:endParaRPr lang="en-US" altLang="zh-TW" sz="6000" dirty="0">
              <a:solidFill>
                <a:srgbClr val="212529"/>
              </a:solidFill>
              <a:latin typeface="文鼎中隸" panose="03000609000000000000" pitchFamily="65" charset="-120"/>
              <a:ea typeface="文鼎中隸" panose="03000609000000000000" pitchFamily="65" charset="-120"/>
            </a:endParaRPr>
          </a:p>
          <a:p>
            <a:pPr algn="l"/>
            <a:r>
              <a:rPr lang="zh-TW" altLang="en-US" sz="6000" dirty="0">
                <a:solidFill>
                  <a:srgbClr val="212529"/>
                </a:solidFill>
                <a:latin typeface="文鼎中隸" panose="03000609000000000000" pitchFamily="65" charset="-120"/>
                <a:ea typeface="文鼎中隸" panose="03000609000000000000" pitchFamily="65" charset="-120"/>
              </a:rPr>
              <a:t>能體認國際文化的多樣性，從瞭解、尊重到欣賞世界不同文化的價值，並進一步將支持世界和平的理念付諸實際行動。</a:t>
            </a:r>
          </a:p>
          <a:p>
            <a:endParaRPr lang="zh-TW" altLang="en-US" dirty="0"/>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26376953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normAutofit/>
          </a:bodyPr>
          <a:lstStyle/>
          <a:p>
            <a:pPr algn="l"/>
            <a:r>
              <a:rPr lang="en-US" altLang="zh-TW" sz="6000" dirty="0">
                <a:latin typeface="文鼎中隸" panose="03000609000000000000" pitchFamily="65" charset="-120"/>
                <a:ea typeface="文鼎中隸" panose="03000609000000000000" pitchFamily="65" charset="-120"/>
              </a:rPr>
              <a:t>3</a:t>
            </a:r>
            <a:r>
              <a:rPr lang="en-US" altLang="zh-TW" sz="6000" dirty="0">
                <a:solidFill>
                  <a:srgbClr val="7030A0"/>
                </a:solidFill>
                <a:latin typeface="文鼎中隸" panose="03000609000000000000" pitchFamily="65" charset="-120"/>
                <a:ea typeface="文鼎中隸" panose="03000609000000000000" pitchFamily="65" charset="-120"/>
              </a:rPr>
              <a:t>. </a:t>
            </a:r>
            <a:r>
              <a:rPr lang="zh-TW" altLang="en-US" sz="6000" dirty="0">
                <a:solidFill>
                  <a:srgbClr val="7030A0"/>
                </a:solidFill>
                <a:latin typeface="文鼎中隸" panose="03000609000000000000" pitchFamily="65" charset="-120"/>
                <a:ea typeface="文鼎中隸" panose="03000609000000000000" pitchFamily="65" charset="-120"/>
              </a:rPr>
              <a:t>強化國際移動力</a:t>
            </a:r>
            <a:endParaRPr lang="en-US" altLang="zh-TW" sz="6000" dirty="0">
              <a:solidFill>
                <a:srgbClr val="7030A0"/>
              </a:solidFill>
              <a:latin typeface="文鼎中隸" panose="03000609000000000000" pitchFamily="65" charset="-120"/>
              <a:ea typeface="文鼎中隸" panose="03000609000000000000" pitchFamily="65" charset="-120"/>
            </a:endParaRPr>
          </a:p>
          <a:p>
            <a:pPr algn="l"/>
            <a:endParaRPr lang="en-US" altLang="zh-TW" sz="6000" dirty="0">
              <a:solidFill>
                <a:srgbClr val="7030A0"/>
              </a:solidFill>
              <a:latin typeface="文鼎中隸" panose="03000609000000000000" pitchFamily="65" charset="-120"/>
              <a:ea typeface="文鼎中隸" panose="03000609000000000000" pitchFamily="65" charset="-120"/>
            </a:endParaRPr>
          </a:p>
          <a:p>
            <a:pPr algn="l"/>
            <a:r>
              <a:rPr lang="zh-TW" altLang="en-US" sz="5400" dirty="0">
                <a:latin typeface="文鼎中隸" panose="03000609000000000000" pitchFamily="65" charset="-120"/>
                <a:ea typeface="文鼎中隸" panose="03000609000000000000" pitchFamily="65" charset="-120"/>
              </a:rPr>
              <a:t>能體認國際能力養成的重要性，特別是外語能力、探究及批判能力 、 運用資訊科技能力及跨文化溝通能力，從而付諸行動，致力於終身學習。</a:t>
            </a:r>
          </a:p>
          <a:p>
            <a:endParaRPr lang="zh-TW" altLang="en-US" dirty="0"/>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797831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134325AF-8AB4-4801-9675-EC00281FAF3A}"/>
              </a:ext>
            </a:extLst>
          </p:cNvPr>
          <p:cNvSpPr>
            <a:spLocks noGrp="1"/>
          </p:cNvSpPr>
          <p:nvPr>
            <p:ph type="subTitle" idx="1"/>
          </p:nvPr>
        </p:nvSpPr>
        <p:spPr>
          <a:xfrm>
            <a:off x="161925" y="142875"/>
            <a:ext cx="11953875" cy="5904969"/>
          </a:xfrm>
        </p:spPr>
        <p:txBody>
          <a:bodyPr>
            <a:normAutofit/>
          </a:bodyPr>
          <a:lstStyle/>
          <a:p>
            <a:pPr algn="l"/>
            <a:r>
              <a:rPr lang="en-US" altLang="zh-TW" sz="6000" dirty="0">
                <a:solidFill>
                  <a:srgbClr val="7030A0"/>
                </a:solidFill>
                <a:latin typeface="文鼎中隸" panose="03000609000000000000" pitchFamily="65" charset="-120"/>
                <a:ea typeface="文鼎中隸" panose="03000609000000000000" pitchFamily="65" charset="-120"/>
              </a:rPr>
              <a:t>3. </a:t>
            </a:r>
            <a:r>
              <a:rPr lang="zh-TW" altLang="en-US" sz="5400" dirty="0">
                <a:solidFill>
                  <a:srgbClr val="7030A0"/>
                </a:solidFill>
                <a:latin typeface="文鼎中隸" panose="03000609000000000000" pitchFamily="65" charset="-120"/>
                <a:ea typeface="文鼎中隸" panose="03000609000000000000" pitchFamily="65" charset="-120"/>
              </a:rPr>
              <a:t>善盡全球公民責任</a:t>
            </a:r>
            <a:endParaRPr lang="en-US" altLang="zh-TW" sz="5400" dirty="0">
              <a:solidFill>
                <a:srgbClr val="7030A0"/>
              </a:solidFill>
              <a:latin typeface="文鼎中隸" panose="03000609000000000000" pitchFamily="65" charset="-120"/>
              <a:ea typeface="文鼎中隸" panose="03000609000000000000" pitchFamily="65" charset="-120"/>
            </a:endParaRPr>
          </a:p>
          <a:p>
            <a:pPr algn="l"/>
            <a:endParaRPr lang="en-US" altLang="zh-TW" sz="5400" dirty="0">
              <a:solidFill>
                <a:srgbClr val="7030A0"/>
              </a:solidFill>
              <a:latin typeface="文鼎中隸" panose="03000609000000000000" pitchFamily="65" charset="-120"/>
              <a:ea typeface="文鼎中隸" panose="03000609000000000000" pitchFamily="65" charset="-120"/>
            </a:endParaRPr>
          </a:p>
          <a:p>
            <a:pPr algn="l"/>
            <a:r>
              <a:rPr lang="zh-TW" altLang="en-US" sz="5400" dirty="0">
                <a:latin typeface="文鼎中隸" panose="03000609000000000000" pitchFamily="65" charset="-120"/>
                <a:ea typeface="文鼎中隸" panose="03000609000000000000" pitchFamily="65" charset="-120"/>
              </a:rPr>
              <a:t>能認識並尊重世界基本</a:t>
            </a:r>
            <a:endParaRPr lang="en-US" altLang="zh-TW" sz="5400" dirty="0">
              <a:latin typeface="文鼎中隸" panose="03000609000000000000" pitchFamily="65" charset="-120"/>
              <a:ea typeface="文鼎中隸" panose="03000609000000000000" pitchFamily="65" charset="-120"/>
            </a:endParaRPr>
          </a:p>
          <a:p>
            <a:pPr algn="l"/>
            <a:r>
              <a:rPr lang="zh-TW" altLang="en-US" sz="5400" dirty="0">
                <a:latin typeface="文鼎中隸" panose="03000609000000000000" pitchFamily="65" charset="-120"/>
                <a:ea typeface="文鼎中隸" panose="03000609000000000000" pitchFamily="65" charset="-120"/>
              </a:rPr>
              <a:t>人權與道德責任，體會國際弱勢者的現象與處境，了解全球永續發展之理念，並落實於日常生活之中。</a:t>
            </a:r>
          </a:p>
          <a:p>
            <a:endParaRPr lang="zh-TW" altLang="en-US" dirty="0"/>
          </a:p>
        </p:txBody>
      </p:sp>
      <p:sp>
        <p:nvSpPr>
          <p:cNvPr id="5" name="矩形 4">
            <a:extLst>
              <a:ext uri="{FF2B5EF4-FFF2-40B4-BE49-F238E27FC236}">
                <a16:creationId xmlns:a16="http://schemas.microsoft.com/office/drawing/2014/main" id="{DCE9DD5A-BCFC-467A-894D-55242EC5D651}"/>
              </a:ext>
            </a:extLst>
          </p:cNvPr>
          <p:cNvSpPr/>
          <p:nvPr/>
        </p:nvSpPr>
        <p:spPr>
          <a:xfrm>
            <a:off x="297922" y="6047844"/>
            <a:ext cx="5519460" cy="584775"/>
          </a:xfrm>
          <a:prstGeom prst="rect">
            <a:avLst/>
          </a:prstGeom>
        </p:spPr>
        <p:txBody>
          <a:bodyPr wrap="none">
            <a:spAutoFit/>
          </a:bodyPr>
          <a:lstStyle/>
          <a:p>
            <a:r>
              <a:rPr lang="zh-TW" altLang="en-US" sz="3200" b="1" dirty="0">
                <a:solidFill>
                  <a:srgbClr val="FF33CC"/>
                </a:solidFill>
                <a:latin typeface="文鼎中隸" panose="03000609000000000000" pitchFamily="65" charset="-120"/>
                <a:ea typeface="文鼎中隸" panose="03000609000000000000" pitchFamily="65" charset="-120"/>
              </a:rPr>
              <a:t>桃園市國教輔導團國小英語科</a:t>
            </a:r>
          </a:p>
        </p:txBody>
      </p:sp>
    </p:spTree>
    <p:extLst>
      <p:ext uri="{BB962C8B-B14F-4D97-AF65-F5344CB8AC3E}">
        <p14:creationId xmlns:p14="http://schemas.microsoft.com/office/powerpoint/2010/main" val="799151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68868B9-FE15-4420-852D-E12427F01F12}"/>
              </a:ext>
            </a:extLst>
          </p:cNvPr>
          <p:cNvSpPr>
            <a:spLocks noGrp="1"/>
          </p:cNvSpPr>
          <p:nvPr>
            <p:ph type="title"/>
          </p:nvPr>
        </p:nvSpPr>
        <p:spPr/>
        <p:txBody>
          <a:bodyPr/>
          <a:lstStyle/>
          <a:p>
            <a:endParaRPr lang="zh-TW" altLang="en-US"/>
          </a:p>
        </p:txBody>
      </p:sp>
      <p:pic>
        <p:nvPicPr>
          <p:cNvPr id="4" name="內容版面配置區 3">
            <a:extLst>
              <a:ext uri="{FF2B5EF4-FFF2-40B4-BE49-F238E27FC236}">
                <a16:creationId xmlns:a16="http://schemas.microsoft.com/office/drawing/2014/main" id="{20E807CB-83EB-4CB0-8894-21CA22EECCD4}"/>
              </a:ext>
            </a:extLst>
          </p:cNvPr>
          <p:cNvPicPr>
            <a:picLocks noGrp="1" noChangeAspect="1"/>
          </p:cNvPicPr>
          <p:nvPr>
            <p:ph idx="1"/>
          </p:nvPr>
        </p:nvPicPr>
        <p:blipFill>
          <a:blip r:embed="rId2"/>
          <a:stretch>
            <a:fillRect/>
          </a:stretch>
        </p:blipFill>
        <p:spPr>
          <a:xfrm>
            <a:off x="670264" y="133554"/>
            <a:ext cx="10515600" cy="6613475"/>
          </a:xfrm>
          <a:prstGeom prst="rect">
            <a:avLst/>
          </a:prstGeom>
        </p:spPr>
      </p:pic>
      <p:sp>
        <p:nvSpPr>
          <p:cNvPr id="5" name="矩形 4">
            <a:extLst>
              <a:ext uri="{FF2B5EF4-FFF2-40B4-BE49-F238E27FC236}">
                <a16:creationId xmlns:a16="http://schemas.microsoft.com/office/drawing/2014/main" id="{DC92E3CF-70DB-4224-B073-8BC431C313DC}"/>
              </a:ext>
            </a:extLst>
          </p:cNvPr>
          <p:cNvSpPr/>
          <p:nvPr/>
        </p:nvSpPr>
        <p:spPr>
          <a:xfrm>
            <a:off x="3844031" y="221942"/>
            <a:ext cx="2503503" cy="652508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253404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78D7D7B-BB8F-43C8-8DCD-CEE88226D0C6}"/>
              </a:ext>
            </a:extLst>
          </p:cNvPr>
          <p:cNvSpPr>
            <a:spLocks noGrp="1"/>
          </p:cNvSpPr>
          <p:nvPr>
            <p:ph type="title"/>
          </p:nvPr>
        </p:nvSpPr>
        <p:spPr/>
        <p:txBody>
          <a:bodyPr/>
          <a:lstStyle/>
          <a:p>
            <a:endParaRPr lang="zh-TW" altLang="en-US" dirty="0"/>
          </a:p>
        </p:txBody>
      </p:sp>
      <p:pic>
        <p:nvPicPr>
          <p:cNvPr id="5" name="內容版面配置區 4">
            <a:extLst>
              <a:ext uri="{FF2B5EF4-FFF2-40B4-BE49-F238E27FC236}">
                <a16:creationId xmlns:a16="http://schemas.microsoft.com/office/drawing/2014/main" id="{4C8549FF-2EEB-4D85-861C-159E490C7230}"/>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backgroundRemoval t="1761" b="92958" l="8852" r="90820">
                        <a14:foregroundMark x1="44918" y1="7394" x2="44918" y2="7394"/>
                        <a14:foregroundMark x1="41311" y1="1761" x2="41311" y2="1761"/>
                        <a14:foregroundMark x1="90820" y1="35211" x2="90820" y2="35211"/>
                        <a14:foregroundMark x1="79672" y1="82746" x2="79672" y2="82746"/>
                        <a14:foregroundMark x1="45246" y1="92958" x2="45246" y2="92958"/>
                        <a14:foregroundMark x1="14426" y1="85563" x2="14426" y2="85563"/>
                      </a14:backgroundRemoval>
                    </a14:imgEffect>
                  </a14:imgLayer>
                </a14:imgProps>
              </a:ext>
              <a:ext uri="{28A0092B-C50C-407E-A947-70E740481C1C}">
                <a14:useLocalDpi xmlns:a14="http://schemas.microsoft.com/office/drawing/2010/main" val="0"/>
              </a:ext>
            </a:extLst>
          </a:blip>
          <a:stretch>
            <a:fillRect/>
          </a:stretch>
        </p:blipFill>
        <p:spPr>
          <a:xfrm>
            <a:off x="243395" y="4013364"/>
            <a:ext cx="2724290" cy="2536716"/>
          </a:xfrm>
        </p:spPr>
      </p:pic>
      <p:sp>
        <p:nvSpPr>
          <p:cNvPr id="6" name="想法泡泡: 雲朵 5">
            <a:extLst>
              <a:ext uri="{FF2B5EF4-FFF2-40B4-BE49-F238E27FC236}">
                <a16:creationId xmlns:a16="http://schemas.microsoft.com/office/drawing/2014/main" id="{BF99248B-BCAC-4F05-9BC9-9932E96BC604}"/>
              </a:ext>
            </a:extLst>
          </p:cNvPr>
          <p:cNvSpPr/>
          <p:nvPr/>
        </p:nvSpPr>
        <p:spPr>
          <a:xfrm>
            <a:off x="4313809" y="71021"/>
            <a:ext cx="7466120" cy="6191034"/>
          </a:xfrm>
          <a:prstGeom prst="cloudCallout">
            <a:avLst>
              <a:gd name="adj1" fmla="val -79075"/>
              <a:gd name="adj2" fmla="val 8719"/>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7" name="矩形 6">
            <a:extLst>
              <a:ext uri="{FF2B5EF4-FFF2-40B4-BE49-F238E27FC236}">
                <a16:creationId xmlns:a16="http://schemas.microsoft.com/office/drawing/2014/main" id="{3C3A0BE1-4B81-493F-90F8-0B556762DCCF}"/>
              </a:ext>
            </a:extLst>
          </p:cNvPr>
          <p:cNvSpPr/>
          <p:nvPr/>
        </p:nvSpPr>
        <p:spPr>
          <a:xfrm>
            <a:off x="5622240" y="1120676"/>
            <a:ext cx="4247169" cy="4616648"/>
          </a:xfrm>
          <a:prstGeom prst="rect">
            <a:avLst/>
          </a:prstGeom>
          <a:noFill/>
        </p:spPr>
        <p:txBody>
          <a:bodyPr wrap="square" lIns="91440" tIns="45720" rIns="91440" bIns="45720">
            <a:spAutoFit/>
          </a:bodyPr>
          <a:lstStyle/>
          <a:p>
            <a:pPr marL="1143000" indent="-1143000" algn="ctr">
              <a:buFont typeface="Wingdings" panose="05000000000000000000" pitchFamily="2" charset="2"/>
              <a:buChar char="ü"/>
            </a:pPr>
            <a:r>
              <a:rPr lang="zh-TW" altLang="en-US" sz="8000" b="1" dirty="0">
                <a:ln w="0"/>
                <a:solidFill>
                  <a:srgbClr val="7030A0"/>
                </a:solidFill>
                <a:latin typeface="文鼎中隸" panose="03000609000000000000" pitchFamily="65" charset="-120"/>
                <a:ea typeface="文鼎中隸" panose="03000609000000000000" pitchFamily="65" charset="-120"/>
              </a:rPr>
              <a:t>繪本</a:t>
            </a:r>
            <a:endParaRPr lang="en-US" altLang="zh-TW" sz="8000" b="1" dirty="0">
              <a:ln w="0"/>
              <a:solidFill>
                <a:srgbClr val="7030A0"/>
              </a:solidFill>
              <a:latin typeface="文鼎中隸" panose="03000609000000000000" pitchFamily="65" charset="-120"/>
              <a:ea typeface="文鼎中隸" panose="03000609000000000000" pitchFamily="65" charset="-120"/>
            </a:endParaRPr>
          </a:p>
          <a:p>
            <a:pPr marL="1143000" indent="-1143000" algn="ctr">
              <a:buFont typeface="Wingdings" panose="05000000000000000000" pitchFamily="2" charset="2"/>
              <a:buChar char="ü"/>
            </a:pPr>
            <a:r>
              <a:rPr lang="en-US" altLang="zh-TW" sz="8000" b="1" cap="none" spc="0" dirty="0">
                <a:ln w="0"/>
                <a:solidFill>
                  <a:srgbClr val="7030A0"/>
                </a:solidFill>
                <a:latin typeface="文鼎中隸" panose="03000609000000000000" pitchFamily="65" charset="-120"/>
                <a:ea typeface="文鼎中隸" panose="03000609000000000000" pitchFamily="65" charset="-120"/>
              </a:rPr>
              <a:t>SDGs</a:t>
            </a:r>
          </a:p>
          <a:p>
            <a:pPr marL="1143000" indent="-1143000" algn="ctr">
              <a:buFont typeface="Wingdings" panose="05000000000000000000" pitchFamily="2" charset="2"/>
              <a:buChar char="ü"/>
            </a:pPr>
            <a:r>
              <a:rPr lang="zh-TW" altLang="en-US" sz="8000" b="1" cap="none" spc="0" dirty="0">
                <a:ln w="0"/>
                <a:solidFill>
                  <a:srgbClr val="7030A0"/>
                </a:solidFill>
                <a:latin typeface="文鼎中隸" panose="03000609000000000000" pitchFamily="65" charset="-120"/>
                <a:ea typeface="文鼎中隸" panose="03000609000000000000" pitchFamily="65" charset="-120"/>
              </a:rPr>
              <a:t>新聞</a:t>
            </a:r>
            <a:endParaRPr lang="en-US" altLang="zh-TW" sz="8000" b="1" cap="none" spc="0" dirty="0">
              <a:ln w="0"/>
              <a:solidFill>
                <a:srgbClr val="7030A0"/>
              </a:solidFill>
              <a:latin typeface="文鼎中隸" panose="03000609000000000000" pitchFamily="65" charset="-120"/>
              <a:ea typeface="文鼎中隸" panose="03000609000000000000" pitchFamily="65" charset="-120"/>
            </a:endParaRPr>
          </a:p>
          <a:p>
            <a:pPr algn="ctr"/>
            <a:endParaRPr lang="zh-TW" alt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06366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3222092-8493-4B62-859F-E04E8E4FF1B4}"/>
              </a:ext>
            </a:extLst>
          </p:cNvPr>
          <p:cNvSpPr>
            <a:spLocks noGrp="1"/>
          </p:cNvSpPr>
          <p:nvPr>
            <p:ph type="title"/>
          </p:nvPr>
        </p:nvSpPr>
        <p:spPr>
          <a:xfrm>
            <a:off x="4424779" y="258593"/>
            <a:ext cx="2597458" cy="1325563"/>
          </a:xfrm>
        </p:spPr>
        <p:txBody>
          <a:bodyPr>
            <a:normAutofit/>
          </a:bodyPr>
          <a:lstStyle/>
          <a:p>
            <a:r>
              <a:rPr lang="zh-TW" altLang="en-US" sz="8800" dirty="0">
                <a:solidFill>
                  <a:srgbClr val="7030A0"/>
                </a:solidFill>
                <a:latin typeface="文鼎中隸" panose="03000609000000000000" pitchFamily="65" charset="-120"/>
                <a:ea typeface="文鼎中隸" panose="03000609000000000000" pitchFamily="65" charset="-120"/>
              </a:rPr>
              <a:t>繪本</a:t>
            </a:r>
          </a:p>
        </p:txBody>
      </p:sp>
      <p:sp>
        <p:nvSpPr>
          <p:cNvPr id="3" name="內容版面配置區 2">
            <a:extLst>
              <a:ext uri="{FF2B5EF4-FFF2-40B4-BE49-F238E27FC236}">
                <a16:creationId xmlns:a16="http://schemas.microsoft.com/office/drawing/2014/main" id="{6F828D69-78CD-49FC-9264-1DA9FE543A83}"/>
              </a:ext>
            </a:extLst>
          </p:cNvPr>
          <p:cNvSpPr>
            <a:spLocks noGrp="1"/>
          </p:cNvSpPr>
          <p:nvPr>
            <p:ph idx="1"/>
          </p:nvPr>
        </p:nvSpPr>
        <p:spPr/>
        <p:txBody>
          <a:bodyPr>
            <a:normAutofit/>
          </a:bodyPr>
          <a:lstStyle/>
          <a:p>
            <a:pPr marL="0" indent="0">
              <a:buNone/>
            </a:pPr>
            <a:r>
              <a:rPr lang="zh-TW" altLang="en-US" sz="6000" dirty="0">
                <a:latin typeface="文鼎中隸" panose="03000609000000000000" pitchFamily="65" charset="-120"/>
                <a:ea typeface="文鼎中隸" panose="03000609000000000000" pitchFamily="65" charset="-120"/>
              </a:rPr>
              <a:t>以建德國小為例</a:t>
            </a:r>
          </a:p>
        </p:txBody>
      </p:sp>
    </p:spTree>
    <p:extLst>
      <p:ext uri="{BB962C8B-B14F-4D97-AF65-F5344CB8AC3E}">
        <p14:creationId xmlns:p14="http://schemas.microsoft.com/office/powerpoint/2010/main" val="2713580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B2202E5-9D48-4DF3-BEC1-69146FF13E54}"/>
              </a:ext>
            </a:extLst>
          </p:cNvPr>
          <p:cNvSpPr>
            <a:spLocks noGrp="1"/>
          </p:cNvSpPr>
          <p:nvPr>
            <p:ph type="title"/>
          </p:nvPr>
        </p:nvSpPr>
        <p:spPr>
          <a:xfrm>
            <a:off x="1454546" y="-63179"/>
            <a:ext cx="9550077" cy="1325563"/>
          </a:xfrm>
        </p:spPr>
        <p:txBody>
          <a:bodyPr>
            <a:normAutofit fontScale="90000"/>
          </a:bodyPr>
          <a:lstStyle/>
          <a:p>
            <a:r>
              <a:rPr lang="en-US" altLang="zh-TW" sz="4800" b="1" dirty="0">
                <a:solidFill>
                  <a:srgbClr val="7030A0"/>
                </a:solidFill>
              </a:rPr>
              <a:t>                                  </a:t>
            </a:r>
            <a:r>
              <a:rPr lang="en-US" altLang="zh-TW" sz="4800" b="1" dirty="0">
                <a:solidFill>
                  <a:srgbClr val="7030A0"/>
                </a:solidFill>
                <a:latin typeface="Aharoni" panose="02010803020104030203" pitchFamily="2" charset="-79"/>
                <a:cs typeface="Aharoni" panose="02010803020104030203" pitchFamily="2" charset="-79"/>
              </a:rPr>
              <a:t>SDGs</a:t>
            </a:r>
            <a:br>
              <a:rPr lang="en-US" altLang="zh-TW" sz="4800" b="1" dirty="0">
                <a:solidFill>
                  <a:srgbClr val="7030A0"/>
                </a:solidFill>
              </a:rPr>
            </a:br>
            <a:r>
              <a:rPr lang="en-US" altLang="zh-TW" sz="4900" dirty="0">
                <a:latin typeface="Aharoni" panose="02010803020104030203" pitchFamily="2" charset="-79"/>
                <a:cs typeface="Aharoni" panose="02010803020104030203" pitchFamily="2" charset="-79"/>
              </a:rPr>
              <a:t>Sustainable Development Goals</a:t>
            </a:r>
            <a:endParaRPr lang="zh-TW" altLang="en-US" sz="4800" b="1" dirty="0">
              <a:solidFill>
                <a:srgbClr val="7030A0"/>
              </a:solidFill>
              <a:latin typeface="Aharoni" panose="02010803020104030203" pitchFamily="2" charset="-79"/>
              <a:cs typeface="Aharoni" panose="02010803020104030203" pitchFamily="2" charset="-79"/>
            </a:endParaRPr>
          </a:p>
        </p:txBody>
      </p:sp>
      <p:pic>
        <p:nvPicPr>
          <p:cNvPr id="9" name="圖片 8">
            <a:extLst>
              <a:ext uri="{FF2B5EF4-FFF2-40B4-BE49-F238E27FC236}">
                <a16:creationId xmlns:a16="http://schemas.microsoft.com/office/drawing/2014/main" id="{BA3D5F33-B158-4580-8FC6-0A07384297B3}"/>
              </a:ext>
            </a:extLst>
          </p:cNvPr>
          <p:cNvPicPr>
            <a:picLocks noChangeAspect="1"/>
          </p:cNvPicPr>
          <p:nvPr/>
        </p:nvPicPr>
        <p:blipFill rotWithShape="1">
          <a:blip r:embed="rId2"/>
          <a:srcRect r="15102"/>
          <a:stretch/>
        </p:blipFill>
        <p:spPr>
          <a:xfrm>
            <a:off x="97748" y="1188298"/>
            <a:ext cx="2774699" cy="2697437"/>
          </a:xfrm>
          <a:prstGeom prst="rect">
            <a:avLst/>
          </a:prstGeom>
        </p:spPr>
      </p:pic>
      <p:pic>
        <p:nvPicPr>
          <p:cNvPr id="8" name="圖片 7">
            <a:extLst>
              <a:ext uri="{FF2B5EF4-FFF2-40B4-BE49-F238E27FC236}">
                <a16:creationId xmlns:a16="http://schemas.microsoft.com/office/drawing/2014/main" id="{422309E9-D493-4F33-BB83-537AF52EA9B7}"/>
              </a:ext>
            </a:extLst>
          </p:cNvPr>
          <p:cNvPicPr>
            <a:picLocks noChangeAspect="1"/>
          </p:cNvPicPr>
          <p:nvPr/>
        </p:nvPicPr>
        <p:blipFill rotWithShape="1">
          <a:blip r:embed="rId3"/>
          <a:srcRect t="7888" r="31185"/>
          <a:stretch/>
        </p:blipFill>
        <p:spPr>
          <a:xfrm>
            <a:off x="95517" y="3885735"/>
            <a:ext cx="3240740" cy="3035399"/>
          </a:xfrm>
          <a:prstGeom prst="rect">
            <a:avLst/>
          </a:prstGeom>
        </p:spPr>
      </p:pic>
      <p:pic>
        <p:nvPicPr>
          <p:cNvPr id="5" name="圖片 4">
            <a:extLst>
              <a:ext uri="{FF2B5EF4-FFF2-40B4-BE49-F238E27FC236}">
                <a16:creationId xmlns:a16="http://schemas.microsoft.com/office/drawing/2014/main" id="{C95387AD-5C10-4FD3-92CF-186B5054D486}"/>
              </a:ext>
            </a:extLst>
          </p:cNvPr>
          <p:cNvPicPr>
            <a:picLocks noChangeAspect="1"/>
          </p:cNvPicPr>
          <p:nvPr/>
        </p:nvPicPr>
        <p:blipFill>
          <a:blip r:embed="rId4"/>
          <a:stretch>
            <a:fillRect/>
          </a:stretch>
        </p:blipFill>
        <p:spPr>
          <a:xfrm>
            <a:off x="3240834" y="1262384"/>
            <a:ext cx="8472714" cy="5246702"/>
          </a:xfrm>
          <a:prstGeom prst="rect">
            <a:avLst/>
          </a:prstGeom>
        </p:spPr>
      </p:pic>
    </p:spTree>
    <p:extLst>
      <p:ext uri="{BB962C8B-B14F-4D97-AF65-F5344CB8AC3E}">
        <p14:creationId xmlns:p14="http://schemas.microsoft.com/office/powerpoint/2010/main" val="9510713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3568E2A-90A7-4C5D-A604-A53337DBB4BA}"/>
              </a:ext>
            </a:extLst>
          </p:cNvPr>
          <p:cNvSpPr>
            <a:spLocks noGrp="1"/>
          </p:cNvSpPr>
          <p:nvPr>
            <p:ph type="title"/>
          </p:nvPr>
        </p:nvSpPr>
        <p:spPr>
          <a:xfrm>
            <a:off x="4309369" y="81039"/>
            <a:ext cx="2535315" cy="1325563"/>
          </a:xfrm>
        </p:spPr>
        <p:txBody>
          <a:bodyPr>
            <a:normAutofit/>
          </a:bodyPr>
          <a:lstStyle/>
          <a:p>
            <a:r>
              <a:rPr lang="zh-TW" altLang="en-US" sz="8000" b="1" dirty="0">
                <a:solidFill>
                  <a:srgbClr val="7030A0"/>
                </a:solidFill>
                <a:latin typeface="文鼎中隸" panose="03000609000000000000" pitchFamily="65" charset="-120"/>
                <a:ea typeface="文鼎中隸" panose="03000609000000000000" pitchFamily="65" charset="-120"/>
              </a:rPr>
              <a:t>新聞</a:t>
            </a:r>
          </a:p>
        </p:txBody>
      </p:sp>
      <p:sp>
        <p:nvSpPr>
          <p:cNvPr id="3" name="內容版面配置區 2">
            <a:extLst>
              <a:ext uri="{FF2B5EF4-FFF2-40B4-BE49-F238E27FC236}">
                <a16:creationId xmlns:a16="http://schemas.microsoft.com/office/drawing/2014/main" id="{8649F619-A3CD-4B41-8D6D-6648B319A512}"/>
              </a:ext>
            </a:extLst>
          </p:cNvPr>
          <p:cNvSpPr>
            <a:spLocks noGrp="1"/>
          </p:cNvSpPr>
          <p:nvPr>
            <p:ph idx="1"/>
          </p:nvPr>
        </p:nvSpPr>
        <p:spPr>
          <a:xfrm>
            <a:off x="648070" y="1825625"/>
            <a:ext cx="10705730" cy="4486398"/>
          </a:xfrm>
        </p:spPr>
        <p:txBody>
          <a:bodyPr>
            <a:normAutofit/>
          </a:bodyPr>
          <a:lstStyle/>
          <a:p>
            <a:pPr marL="0" indent="0">
              <a:buNone/>
            </a:pPr>
            <a:r>
              <a:rPr lang="zh-TW" altLang="en-US" sz="4800" dirty="0">
                <a:latin typeface="文鼎中隸" panose="03000609000000000000" pitchFamily="65" charset="-120"/>
                <a:ea typeface="文鼎中隸" panose="03000609000000000000" pitchFamily="65" charset="-120"/>
              </a:rPr>
              <a:t>班級</a:t>
            </a:r>
            <a:endParaRPr lang="en-US" altLang="zh-TW" sz="4800" dirty="0">
              <a:latin typeface="文鼎中隸" panose="03000609000000000000" pitchFamily="65" charset="-120"/>
              <a:ea typeface="文鼎中隸" panose="03000609000000000000" pitchFamily="65" charset="-120"/>
            </a:endParaRPr>
          </a:p>
          <a:p>
            <a:pPr marL="0" indent="0">
              <a:buNone/>
            </a:pPr>
            <a:r>
              <a:rPr lang="zh-TW" altLang="en-US" sz="4800" dirty="0">
                <a:latin typeface="文鼎中隸" panose="03000609000000000000" pitchFamily="65" charset="-120"/>
                <a:ea typeface="文鼎中隸" panose="03000609000000000000" pitchFamily="65" charset="-120"/>
              </a:rPr>
              <a:t>全校</a:t>
            </a:r>
          </a:p>
        </p:txBody>
      </p:sp>
    </p:spTree>
    <p:extLst>
      <p:ext uri="{BB962C8B-B14F-4D97-AF65-F5344CB8AC3E}">
        <p14:creationId xmlns:p14="http://schemas.microsoft.com/office/powerpoint/2010/main" val="28573083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43042EC6-D55E-42D1-BC43-C424B2DC036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5016" b="96552" l="9470" r="89773">
                        <a14:foregroundMark x1="50000" y1="9091" x2="50000" y2="9091"/>
                        <a14:foregroundMark x1="46970" y1="5016" x2="46970" y2="5016"/>
                        <a14:foregroundMark x1="27652" y1="43887" x2="27652" y2="43887"/>
                        <a14:foregroundMark x1="49242" y1="93103" x2="49242" y2="93103"/>
                        <a14:foregroundMark x1="49242" y1="96552" x2="49242" y2="96552"/>
                      </a14:backgroundRemoval>
                    </a14:imgEffect>
                  </a14:imgLayer>
                </a14:imgProps>
              </a:ext>
              <a:ext uri="{28A0092B-C50C-407E-A947-70E740481C1C}">
                <a14:useLocalDpi xmlns:a14="http://schemas.microsoft.com/office/drawing/2010/main" val="0"/>
              </a:ext>
            </a:extLst>
          </a:blip>
          <a:stretch>
            <a:fillRect/>
          </a:stretch>
        </p:blipFill>
        <p:spPr>
          <a:xfrm>
            <a:off x="1225488" y="3086894"/>
            <a:ext cx="2514600" cy="3038475"/>
          </a:xfrm>
          <a:prstGeom prst="rect">
            <a:avLst/>
          </a:prstGeom>
        </p:spPr>
      </p:pic>
      <p:sp>
        <p:nvSpPr>
          <p:cNvPr id="8" name="想法泡泡: 雲朵 7">
            <a:extLst>
              <a:ext uri="{FF2B5EF4-FFF2-40B4-BE49-F238E27FC236}">
                <a16:creationId xmlns:a16="http://schemas.microsoft.com/office/drawing/2014/main" id="{235EBE03-9891-42AD-BBB1-D78AA60658DE}"/>
              </a:ext>
            </a:extLst>
          </p:cNvPr>
          <p:cNvSpPr/>
          <p:nvPr/>
        </p:nvSpPr>
        <p:spPr>
          <a:xfrm>
            <a:off x="4199135" y="192765"/>
            <a:ext cx="7261935" cy="5693130"/>
          </a:xfrm>
          <a:prstGeom prst="cloudCallout">
            <a:avLst>
              <a:gd name="adj1" fmla="val -73033"/>
              <a:gd name="adj2" fmla="val -416"/>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矩形 8">
            <a:extLst>
              <a:ext uri="{FF2B5EF4-FFF2-40B4-BE49-F238E27FC236}">
                <a16:creationId xmlns:a16="http://schemas.microsoft.com/office/drawing/2014/main" id="{06C8BCF0-DC71-48D2-BAF1-5F8A64462398}"/>
              </a:ext>
            </a:extLst>
          </p:cNvPr>
          <p:cNvSpPr/>
          <p:nvPr/>
        </p:nvSpPr>
        <p:spPr>
          <a:xfrm>
            <a:off x="5785281" y="1074689"/>
            <a:ext cx="4243161" cy="3929281"/>
          </a:xfrm>
          <a:prstGeom prst="rect">
            <a:avLst/>
          </a:prstGeom>
        </p:spPr>
        <p:txBody>
          <a:bodyPr wrap="square">
            <a:spAutoFit/>
          </a:bodyPr>
          <a:lstStyle/>
          <a:p>
            <a:pPr marL="685800" lvl="0" indent="-685800">
              <a:lnSpc>
                <a:spcPct val="90000"/>
              </a:lnSpc>
              <a:spcBef>
                <a:spcPts val="1000"/>
              </a:spcBef>
              <a:buFont typeface="Wingdings" panose="05000000000000000000" pitchFamily="2" charset="2"/>
              <a:buChar char="ü"/>
            </a:pPr>
            <a:r>
              <a:rPr lang="zh-TW" altLang="en-US" sz="4800" b="1" dirty="0">
                <a:solidFill>
                  <a:srgbClr val="7030A0"/>
                </a:solidFill>
                <a:latin typeface="文鼎中隸" panose="03000609000000000000" pitchFamily="65" charset="-120"/>
                <a:ea typeface="文鼎中隸" panose="03000609000000000000" pitchFamily="65" charset="-120"/>
              </a:rPr>
              <a:t>定義混亂</a:t>
            </a:r>
            <a:endParaRPr lang="en-US" altLang="zh-TW" sz="4800" b="1" dirty="0">
              <a:solidFill>
                <a:srgbClr val="7030A0"/>
              </a:solidFill>
              <a:latin typeface="文鼎中隸" panose="03000609000000000000" pitchFamily="65" charset="-120"/>
              <a:ea typeface="文鼎中隸" panose="03000609000000000000" pitchFamily="65" charset="-120"/>
            </a:endParaRPr>
          </a:p>
          <a:p>
            <a:pPr marL="685800" lvl="0" indent="-685800">
              <a:lnSpc>
                <a:spcPct val="90000"/>
              </a:lnSpc>
              <a:spcBef>
                <a:spcPts val="1000"/>
              </a:spcBef>
              <a:buFont typeface="Wingdings" panose="05000000000000000000" pitchFamily="2" charset="2"/>
              <a:buChar char="ü"/>
            </a:pPr>
            <a:r>
              <a:rPr lang="zh-TW" altLang="en-US" sz="4800" b="1" dirty="0">
                <a:solidFill>
                  <a:srgbClr val="7030A0"/>
                </a:solidFill>
                <a:latin typeface="文鼎中隸" panose="03000609000000000000" pitchFamily="65" charset="-120"/>
                <a:ea typeface="文鼎中隸" panose="03000609000000000000" pitchFamily="65" charset="-120"/>
              </a:rPr>
              <a:t>各自表述</a:t>
            </a:r>
            <a:endParaRPr lang="en-US" altLang="zh-TW" sz="4800" b="1" dirty="0">
              <a:solidFill>
                <a:srgbClr val="7030A0"/>
              </a:solidFill>
              <a:latin typeface="文鼎中隸" panose="03000609000000000000" pitchFamily="65" charset="-120"/>
              <a:ea typeface="文鼎中隸" panose="03000609000000000000" pitchFamily="65" charset="-120"/>
            </a:endParaRPr>
          </a:p>
          <a:p>
            <a:pPr marL="685800" lvl="0" indent="-685800">
              <a:lnSpc>
                <a:spcPct val="90000"/>
              </a:lnSpc>
              <a:spcBef>
                <a:spcPts val="1000"/>
              </a:spcBef>
              <a:buFont typeface="Wingdings" panose="05000000000000000000" pitchFamily="2" charset="2"/>
              <a:buChar char="ü"/>
            </a:pPr>
            <a:r>
              <a:rPr lang="zh-TW" altLang="en-US" sz="4800" b="1" dirty="0">
                <a:solidFill>
                  <a:srgbClr val="7030A0"/>
                </a:solidFill>
                <a:latin typeface="文鼎中隸" panose="03000609000000000000" pitchFamily="65" charset="-120"/>
                <a:ea typeface="文鼎中隸" panose="03000609000000000000" pitchFamily="65" charset="-120"/>
              </a:rPr>
              <a:t>先作先贏</a:t>
            </a:r>
            <a:endParaRPr lang="en-US" altLang="zh-TW" sz="4800" b="1" dirty="0">
              <a:solidFill>
                <a:srgbClr val="7030A0"/>
              </a:solidFill>
              <a:latin typeface="文鼎中隸" panose="03000609000000000000" pitchFamily="65" charset="-120"/>
              <a:ea typeface="文鼎中隸" panose="03000609000000000000" pitchFamily="65" charset="-120"/>
            </a:endParaRPr>
          </a:p>
          <a:p>
            <a:pPr marL="685800" lvl="0" indent="-685800">
              <a:lnSpc>
                <a:spcPct val="90000"/>
              </a:lnSpc>
              <a:spcBef>
                <a:spcPts val="1000"/>
              </a:spcBef>
              <a:buFont typeface="Wingdings" panose="05000000000000000000" pitchFamily="2" charset="2"/>
              <a:buChar char="ü"/>
            </a:pPr>
            <a:r>
              <a:rPr lang="zh-TW" altLang="en-US" sz="4800" b="1" dirty="0">
                <a:solidFill>
                  <a:srgbClr val="7030A0"/>
                </a:solidFill>
                <a:latin typeface="文鼎中隸" panose="03000609000000000000" pitchFamily="65" charset="-120"/>
                <a:ea typeface="文鼎中隸" panose="03000609000000000000" pitchFamily="65" charset="-120"/>
              </a:rPr>
              <a:t>沒有標準</a:t>
            </a:r>
            <a:endParaRPr lang="en-US" altLang="zh-TW" sz="4800" b="1" dirty="0">
              <a:solidFill>
                <a:srgbClr val="7030A0"/>
              </a:solidFill>
              <a:latin typeface="文鼎中隸" panose="03000609000000000000" pitchFamily="65" charset="-120"/>
              <a:ea typeface="文鼎中隸" panose="03000609000000000000" pitchFamily="65" charset="-120"/>
            </a:endParaRPr>
          </a:p>
          <a:p>
            <a:pPr marL="685800" lvl="0" indent="-685800">
              <a:lnSpc>
                <a:spcPct val="90000"/>
              </a:lnSpc>
              <a:spcBef>
                <a:spcPts val="1000"/>
              </a:spcBef>
              <a:buFont typeface="Wingdings" panose="05000000000000000000" pitchFamily="2" charset="2"/>
              <a:buChar char="ü"/>
            </a:pPr>
            <a:r>
              <a:rPr lang="zh-TW" altLang="en-US" sz="4800" b="1" dirty="0">
                <a:solidFill>
                  <a:srgbClr val="7030A0"/>
                </a:solidFill>
                <a:latin typeface="文鼎中隸" panose="03000609000000000000" pitchFamily="65" charset="-120"/>
                <a:ea typeface="文鼎中隸" panose="03000609000000000000" pitchFamily="65" charset="-120"/>
              </a:rPr>
              <a:t>做就對了</a:t>
            </a:r>
          </a:p>
        </p:txBody>
      </p:sp>
    </p:spTree>
    <p:extLst>
      <p:ext uri="{BB962C8B-B14F-4D97-AF65-F5344CB8AC3E}">
        <p14:creationId xmlns:p14="http://schemas.microsoft.com/office/powerpoint/2010/main" val="3190104110"/>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936</Words>
  <Application>Microsoft Office PowerPoint</Application>
  <PresentationFormat>寬螢幕</PresentationFormat>
  <Paragraphs>68</Paragraphs>
  <Slides>20</Slides>
  <Notes>0</Notes>
  <HiddenSlides>0</HiddenSlides>
  <MMClips>0</MMClips>
  <ScaleCrop>false</ScaleCrop>
  <HeadingPairs>
    <vt:vector size="6" baseType="variant">
      <vt:variant>
        <vt:lpstr>使用字型</vt:lpstr>
      </vt:variant>
      <vt:variant>
        <vt:i4>7</vt:i4>
      </vt:variant>
      <vt:variant>
        <vt:lpstr>佈景主題</vt:lpstr>
      </vt:variant>
      <vt:variant>
        <vt:i4>1</vt:i4>
      </vt:variant>
      <vt:variant>
        <vt:lpstr>投影片標題</vt:lpstr>
      </vt:variant>
      <vt:variant>
        <vt:i4>20</vt:i4>
      </vt:variant>
    </vt:vector>
  </HeadingPairs>
  <TitlesOfParts>
    <vt:vector size="28" baseType="lpstr">
      <vt:lpstr>Calibri Light</vt:lpstr>
      <vt:lpstr>Wingdings</vt:lpstr>
      <vt:lpstr>新細明體</vt:lpstr>
      <vt:lpstr>文鼎中隸</vt:lpstr>
      <vt:lpstr>Calibri</vt:lpstr>
      <vt:lpstr>Aharoni</vt:lpstr>
      <vt:lpstr>Arial</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繪本</vt:lpstr>
      <vt:lpstr>                                  SDGs Sustainable Development Goals</vt:lpstr>
      <vt:lpstr>新聞</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User</cp:lastModifiedBy>
  <cp:revision>10</cp:revision>
  <cp:lastPrinted>2022-03-30T03:37:14Z</cp:lastPrinted>
  <dcterms:created xsi:type="dcterms:W3CDTF">2022-03-30T02:26:16Z</dcterms:created>
  <dcterms:modified xsi:type="dcterms:W3CDTF">2022-03-30T03:51:45Z</dcterms:modified>
</cp:coreProperties>
</file>