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sldIdLst>
    <p:sldId id="256" r:id="rId2"/>
    <p:sldId id="257" r:id="rId3"/>
    <p:sldId id="258" r:id="rId4"/>
    <p:sldId id="260" r:id="rId5"/>
    <p:sldId id="259" r:id="rId6"/>
    <p:sldId id="290" r:id="rId7"/>
    <p:sldId id="261" r:id="rId8"/>
    <p:sldId id="262" r:id="rId9"/>
    <p:sldId id="263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91" r:id="rId18"/>
    <p:sldId id="272" r:id="rId19"/>
    <p:sldId id="273" r:id="rId20"/>
    <p:sldId id="275" r:id="rId21"/>
    <p:sldId id="276" r:id="rId22"/>
    <p:sldId id="274" r:id="rId23"/>
    <p:sldId id="277" r:id="rId24"/>
    <p:sldId id="278" r:id="rId25"/>
    <p:sldId id="279" r:id="rId26"/>
    <p:sldId id="283" r:id="rId27"/>
    <p:sldId id="280" r:id="rId28"/>
    <p:sldId id="284" r:id="rId29"/>
    <p:sldId id="281" r:id="rId30"/>
    <p:sldId id="285" r:id="rId31"/>
    <p:sldId id="282" r:id="rId32"/>
    <p:sldId id="286" r:id="rId33"/>
    <p:sldId id="287" r:id="rId34"/>
    <p:sldId id="288" r:id="rId35"/>
    <p:sldId id="289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0000CC"/>
    <a:srgbClr val="CC66FF"/>
    <a:srgbClr val="FFFFCC"/>
    <a:srgbClr val="CC9900"/>
    <a:srgbClr val="003399"/>
    <a:srgbClr val="E6BA00"/>
    <a:srgbClr val="FFCC00"/>
    <a:srgbClr val="FF66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8D20C4-133F-4F93-907E-BA159494D576}" type="doc">
      <dgm:prSet loTypeId="urn:microsoft.com/office/officeart/2005/8/layout/vProcess5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8104B44F-E938-4BD6-A837-4AFF7CDE6C97}">
      <dgm:prSet phldrT="[文字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altLang="en-US" sz="3200" dirty="0" smtClean="0"/>
            <a:t>1. Frog mother lays the </a:t>
          </a:r>
          <a:r>
            <a:rPr lang="en-US" altLang="en-US" sz="3200" dirty="0" smtClean="0">
              <a:solidFill>
                <a:srgbClr val="FFFF00"/>
              </a:solidFill>
            </a:rPr>
            <a:t>eggs</a:t>
          </a:r>
          <a:r>
            <a:rPr lang="en-US" altLang="en-US" sz="3200" dirty="0" smtClean="0"/>
            <a:t> in the pond.</a:t>
          </a:r>
          <a:endParaRPr lang="zh-TW" altLang="en-US" sz="3200" dirty="0"/>
        </a:p>
      </dgm:t>
    </dgm:pt>
    <dgm:pt modelId="{3E0740A1-441B-47CE-BCE9-0C34DD78F7DB}" type="parTrans" cxnId="{B5725ECA-E7FB-45DD-BE26-2FE75BDD305B}">
      <dgm:prSet/>
      <dgm:spPr/>
      <dgm:t>
        <a:bodyPr/>
        <a:lstStyle/>
        <a:p>
          <a:endParaRPr lang="zh-TW" altLang="en-US"/>
        </a:p>
      </dgm:t>
    </dgm:pt>
    <dgm:pt modelId="{4B812CD9-4038-44EA-99DE-B32886C0FF22}" type="sibTrans" cxnId="{B5725ECA-E7FB-45DD-BE26-2FE75BDD305B}">
      <dgm:prSet/>
      <dgm:spPr/>
      <dgm:t>
        <a:bodyPr/>
        <a:lstStyle/>
        <a:p>
          <a:endParaRPr lang="zh-TW" altLang="en-US"/>
        </a:p>
      </dgm:t>
    </dgm:pt>
    <dgm:pt modelId="{158A8ECA-D69B-4E1F-8BEE-07C092EE7061}">
      <dgm:prSet phldrT="[文字]" phldr="1"/>
      <dgm:spPr/>
      <dgm:t>
        <a:bodyPr/>
        <a:lstStyle/>
        <a:p>
          <a:endParaRPr lang="zh-TW" altLang="en-US"/>
        </a:p>
      </dgm:t>
    </dgm:pt>
    <dgm:pt modelId="{620A4B31-7731-4AF6-A774-6F6F4A057530}" type="parTrans" cxnId="{7163E075-60D6-48AE-A25B-55C03565058A}">
      <dgm:prSet/>
      <dgm:spPr/>
      <dgm:t>
        <a:bodyPr/>
        <a:lstStyle/>
        <a:p>
          <a:endParaRPr lang="zh-TW" altLang="en-US"/>
        </a:p>
      </dgm:t>
    </dgm:pt>
    <dgm:pt modelId="{6A1479C4-AA71-4411-A2B4-34CE6878A450}" type="sibTrans" cxnId="{7163E075-60D6-48AE-A25B-55C03565058A}">
      <dgm:prSet/>
      <dgm:spPr/>
      <dgm:t>
        <a:bodyPr/>
        <a:lstStyle/>
        <a:p>
          <a:endParaRPr lang="zh-TW" altLang="en-US"/>
        </a:p>
      </dgm:t>
    </dgm:pt>
    <dgm:pt modelId="{67C33906-5625-4A85-A6BB-AB4B4D3999CE}">
      <dgm:prSet phldrT="[文字]" phldr="1"/>
      <dgm:spPr/>
      <dgm:t>
        <a:bodyPr/>
        <a:lstStyle/>
        <a:p>
          <a:endParaRPr lang="zh-TW" altLang="en-US"/>
        </a:p>
      </dgm:t>
    </dgm:pt>
    <dgm:pt modelId="{13340534-65CD-4F8F-8B19-C2620ED11128}" type="parTrans" cxnId="{B1861286-26AC-456B-897A-6893067382C8}">
      <dgm:prSet/>
      <dgm:spPr/>
      <dgm:t>
        <a:bodyPr/>
        <a:lstStyle/>
        <a:p>
          <a:endParaRPr lang="zh-TW" altLang="en-US"/>
        </a:p>
      </dgm:t>
    </dgm:pt>
    <dgm:pt modelId="{50213A5C-12DA-4380-8FAF-A4CC7B78ED93}" type="sibTrans" cxnId="{B1861286-26AC-456B-897A-6893067382C8}">
      <dgm:prSet/>
      <dgm:spPr/>
      <dgm:t>
        <a:bodyPr/>
        <a:lstStyle/>
        <a:p>
          <a:endParaRPr lang="zh-TW" altLang="en-US"/>
        </a:p>
      </dgm:t>
    </dgm:pt>
    <dgm:pt modelId="{201D8A1E-6211-4DB2-843A-177551A71B68}">
      <dgm:prSet custT="1"/>
      <dgm:spPr>
        <a:solidFill>
          <a:srgbClr val="CC9900"/>
        </a:solidFill>
      </dgm:spPr>
      <dgm:t>
        <a:bodyPr/>
        <a:lstStyle/>
        <a:p>
          <a:r>
            <a:rPr lang="en-US" altLang="en-US" sz="3200" dirty="0" smtClean="0"/>
            <a:t>3. The tadpoles grow back </a:t>
          </a:r>
          <a:r>
            <a:rPr lang="en-US" altLang="en-US" sz="3200" dirty="0" smtClean="0">
              <a:solidFill>
                <a:srgbClr val="FFFF00"/>
              </a:solidFill>
            </a:rPr>
            <a:t>legs</a:t>
          </a:r>
          <a:r>
            <a:rPr lang="en-US" altLang="en-US" sz="3200" dirty="0" smtClean="0"/>
            <a:t> first.</a:t>
          </a:r>
          <a:endParaRPr lang="zh-TW" altLang="en-US" sz="3200" dirty="0"/>
        </a:p>
      </dgm:t>
    </dgm:pt>
    <dgm:pt modelId="{0E07777B-22C2-4015-9577-69E2842B9CBB}" type="parTrans" cxnId="{23AE9E11-3E08-453A-90AC-1221AE796296}">
      <dgm:prSet/>
      <dgm:spPr/>
      <dgm:t>
        <a:bodyPr/>
        <a:lstStyle/>
        <a:p>
          <a:endParaRPr lang="zh-TW" altLang="en-US"/>
        </a:p>
      </dgm:t>
    </dgm:pt>
    <dgm:pt modelId="{8120BEC7-B726-4126-935C-47F55BF73F96}" type="sibTrans" cxnId="{23AE9E11-3E08-453A-90AC-1221AE796296}">
      <dgm:prSet/>
      <dgm:spPr/>
      <dgm:t>
        <a:bodyPr/>
        <a:lstStyle/>
        <a:p>
          <a:endParaRPr lang="zh-TW" altLang="en-US"/>
        </a:p>
      </dgm:t>
    </dgm:pt>
    <dgm:pt modelId="{23B559AF-D55F-485C-9280-D1F9B887C8FE}">
      <dgm:prSet/>
      <dgm:spPr/>
      <dgm:t>
        <a:bodyPr/>
        <a:lstStyle/>
        <a:p>
          <a:endParaRPr lang="zh-TW" altLang="en-US"/>
        </a:p>
      </dgm:t>
    </dgm:pt>
    <dgm:pt modelId="{24E1CCAB-30D8-4EEF-B1FF-E69F2FA14A8D}" type="parTrans" cxnId="{214439CE-22B6-4B5B-8316-096E59E3A936}">
      <dgm:prSet/>
      <dgm:spPr/>
      <dgm:t>
        <a:bodyPr/>
        <a:lstStyle/>
        <a:p>
          <a:endParaRPr lang="zh-TW" altLang="en-US"/>
        </a:p>
      </dgm:t>
    </dgm:pt>
    <dgm:pt modelId="{E01796EA-6A4C-43F4-9D00-B37FEFC774F5}" type="sibTrans" cxnId="{214439CE-22B6-4B5B-8316-096E59E3A936}">
      <dgm:prSet/>
      <dgm:spPr/>
      <dgm:t>
        <a:bodyPr/>
        <a:lstStyle/>
        <a:p>
          <a:endParaRPr lang="zh-TW" altLang="en-US"/>
        </a:p>
      </dgm:t>
    </dgm:pt>
    <dgm:pt modelId="{7BAE76CB-62D7-4D02-BAB9-EB389CF359C6}">
      <dgm:prSet custT="1"/>
      <dgm:spPr>
        <a:solidFill>
          <a:srgbClr val="FF6600"/>
        </a:solidFill>
      </dgm:spPr>
      <dgm:t>
        <a:bodyPr/>
        <a:lstStyle/>
        <a:p>
          <a:r>
            <a:rPr lang="en-US" altLang="en-US" sz="3200" dirty="0" smtClean="0"/>
            <a:t>2. The eggs start to hatch and turn into the </a:t>
          </a:r>
          <a:r>
            <a:rPr lang="en-US" altLang="en-US" sz="3200" dirty="0" smtClean="0">
              <a:solidFill>
                <a:srgbClr val="FFFF00"/>
              </a:solidFill>
            </a:rPr>
            <a:t>tadpoles</a:t>
          </a:r>
          <a:r>
            <a:rPr lang="en-US" altLang="en-US" sz="3200" dirty="0" smtClean="0"/>
            <a:t>.	</a:t>
          </a:r>
          <a:endParaRPr lang="zh-TW" altLang="en-US" sz="3200" dirty="0"/>
        </a:p>
      </dgm:t>
    </dgm:pt>
    <dgm:pt modelId="{D60BC3C0-46DA-47F8-BCB4-A0357541B215}" type="parTrans" cxnId="{DFBB338B-7579-44EC-89C4-24B879BA8653}">
      <dgm:prSet/>
      <dgm:spPr/>
      <dgm:t>
        <a:bodyPr/>
        <a:lstStyle/>
        <a:p>
          <a:endParaRPr lang="zh-TW" altLang="en-US"/>
        </a:p>
      </dgm:t>
    </dgm:pt>
    <dgm:pt modelId="{304108E1-A28F-440E-8938-FA94692550A4}" type="sibTrans" cxnId="{DFBB338B-7579-44EC-89C4-24B879BA8653}">
      <dgm:prSet/>
      <dgm:spPr/>
      <dgm:t>
        <a:bodyPr/>
        <a:lstStyle/>
        <a:p>
          <a:endParaRPr lang="zh-TW" altLang="en-US"/>
        </a:p>
      </dgm:t>
    </dgm:pt>
    <dgm:pt modelId="{ADB77DC2-3098-457D-8734-F66784E61E15}">
      <dgm:prSet/>
      <dgm:spPr>
        <a:solidFill>
          <a:srgbClr val="003399"/>
        </a:solidFill>
      </dgm:spPr>
      <dgm:t>
        <a:bodyPr/>
        <a:lstStyle/>
        <a:p>
          <a:r>
            <a:rPr lang="en-US" altLang="en-US" dirty="0" smtClean="0"/>
            <a:t>5. Oh my! Their tails shrink, The tadpoles turn into the </a:t>
          </a:r>
          <a:r>
            <a:rPr lang="en-US" altLang="en-US" dirty="0" smtClean="0">
              <a:solidFill>
                <a:srgbClr val="FFFF00"/>
              </a:solidFill>
            </a:rPr>
            <a:t>frogs</a:t>
          </a:r>
          <a:r>
            <a:rPr lang="en-US" altLang="en-US" dirty="0" smtClean="0"/>
            <a:t>! 	</a:t>
          </a:r>
          <a:endParaRPr lang="zh-TW" altLang="en-US" dirty="0"/>
        </a:p>
      </dgm:t>
    </dgm:pt>
    <dgm:pt modelId="{A14B744D-8577-41C8-83AB-B1480B0D1961}" type="parTrans" cxnId="{C46F1CFC-C9FB-44F7-829A-9A600831786C}">
      <dgm:prSet/>
      <dgm:spPr/>
      <dgm:t>
        <a:bodyPr/>
        <a:lstStyle/>
        <a:p>
          <a:endParaRPr lang="zh-TW" altLang="en-US"/>
        </a:p>
      </dgm:t>
    </dgm:pt>
    <dgm:pt modelId="{D7A3CF04-DA40-44D8-9E7E-C3EAB032062C}" type="sibTrans" cxnId="{C46F1CFC-C9FB-44F7-829A-9A600831786C}">
      <dgm:prSet/>
      <dgm:spPr/>
      <dgm:t>
        <a:bodyPr/>
        <a:lstStyle/>
        <a:p>
          <a:endParaRPr lang="zh-TW" altLang="en-US"/>
        </a:p>
      </dgm:t>
    </dgm:pt>
    <dgm:pt modelId="{6C9D699C-E5F0-415B-B0AF-85441DA524A5}">
      <dgm:prSet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altLang="en-US" dirty="0" smtClean="0"/>
            <a:t>4. The tadpoles with legs also grow arms and turn into </a:t>
          </a:r>
          <a:r>
            <a:rPr lang="en-US" altLang="en-US" dirty="0" smtClean="0">
              <a:solidFill>
                <a:srgbClr val="FFFF00"/>
              </a:solidFill>
            </a:rPr>
            <a:t>froglets</a:t>
          </a:r>
          <a:r>
            <a:rPr lang="en-US" altLang="en-US" dirty="0" smtClean="0"/>
            <a:t>.</a:t>
          </a:r>
          <a:endParaRPr lang="zh-TW" altLang="en-US" dirty="0"/>
        </a:p>
      </dgm:t>
    </dgm:pt>
    <dgm:pt modelId="{4CEA0A98-DF82-425D-A864-F8AD921B136E}" type="parTrans" cxnId="{9BF33EE3-35E2-4E20-BD5F-96B646ADC876}">
      <dgm:prSet/>
      <dgm:spPr/>
      <dgm:t>
        <a:bodyPr/>
        <a:lstStyle/>
        <a:p>
          <a:endParaRPr lang="zh-TW" altLang="en-US"/>
        </a:p>
      </dgm:t>
    </dgm:pt>
    <dgm:pt modelId="{3A8367D5-0F56-4895-976B-099875422C52}" type="sibTrans" cxnId="{9BF33EE3-35E2-4E20-BD5F-96B646ADC876}">
      <dgm:prSet/>
      <dgm:spPr/>
      <dgm:t>
        <a:bodyPr/>
        <a:lstStyle/>
        <a:p>
          <a:endParaRPr lang="zh-TW" altLang="en-US"/>
        </a:p>
      </dgm:t>
    </dgm:pt>
    <dgm:pt modelId="{0AD68540-9043-4BC3-8843-738D1214926E}" type="pres">
      <dgm:prSet presAssocID="{9F8D20C4-133F-4F93-907E-BA159494D57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80E9E72-6852-408F-AF63-485EA2C569C1}" type="pres">
      <dgm:prSet presAssocID="{9F8D20C4-133F-4F93-907E-BA159494D576}" presName="dummyMaxCanvas" presStyleCnt="0">
        <dgm:presLayoutVars/>
      </dgm:prSet>
      <dgm:spPr/>
    </dgm:pt>
    <dgm:pt modelId="{6AFFE313-6683-426B-BE55-2BAF8FDD0966}" type="pres">
      <dgm:prSet presAssocID="{9F8D20C4-133F-4F93-907E-BA159494D576}" presName="FiveNodes_1" presStyleLbl="node1" presStyleIdx="0" presStyleCnt="5" custLinFactNeighborX="62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F15896-011B-4773-AF80-55C0ECE16A0C}" type="pres">
      <dgm:prSet presAssocID="{9F8D20C4-133F-4F93-907E-BA159494D576}" presName="FiveNodes_2" presStyleLbl="node1" presStyleIdx="1" presStyleCnt="5" custScaleX="110391" custLinFactNeighborX="6259" custLinFactNeighborY="-376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22D1AA-FCE9-4E2A-9437-507B989C1A24}" type="pres">
      <dgm:prSet presAssocID="{9F8D20C4-133F-4F93-907E-BA159494D576}" presName="FiveNodes_3" presStyleLbl="node1" presStyleIdx="2" presStyleCnt="5" custScaleX="110294" custLinFactNeighborX="1589" custLinFactNeighborY="-828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FCCF84-77B6-498E-90A6-5574979ACC96}" type="pres">
      <dgm:prSet presAssocID="{9F8D20C4-133F-4F93-907E-BA159494D576}" presName="FiveNodes_4" presStyleLbl="node1" presStyleIdx="3" presStyleCnt="5" custScaleX="112297" custLinFactNeighborX="-2993" custLinFactNeighborY="-87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C43CD0-B4FE-49AD-B61C-47696609BB7A}" type="pres">
      <dgm:prSet presAssocID="{9F8D20C4-133F-4F93-907E-BA159494D576}" presName="FiveNodes_5" presStyleLbl="node1" presStyleIdx="4" presStyleCnt="5" custScaleX="113783" custLinFactNeighborX="-6915" custLinFactNeighborY="-1030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EAD8D2-4D86-464A-83E0-E0865D234474}" type="pres">
      <dgm:prSet presAssocID="{9F8D20C4-133F-4F93-907E-BA159494D576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3D7A80-E0F1-4C5A-A3BD-A7D701FB9932}" type="pres">
      <dgm:prSet presAssocID="{9F8D20C4-133F-4F93-907E-BA159494D576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A4C42C-912E-43FF-AC92-2C1B7B111251}" type="pres">
      <dgm:prSet presAssocID="{9F8D20C4-133F-4F93-907E-BA159494D576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83952E-40CC-4421-B26A-9329A07259B8}" type="pres">
      <dgm:prSet presAssocID="{9F8D20C4-133F-4F93-907E-BA159494D576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7F24EA-DBAD-447B-B3DF-905F97EA8DB7}" type="pres">
      <dgm:prSet presAssocID="{9F8D20C4-133F-4F93-907E-BA159494D576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6E4A0D7-CEA7-4DD8-9814-9C7D258B2A66}" type="pres">
      <dgm:prSet presAssocID="{9F8D20C4-133F-4F93-907E-BA159494D576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F5C931-B491-47CE-89BA-7FF99ACDB3C4}" type="pres">
      <dgm:prSet presAssocID="{9F8D20C4-133F-4F93-907E-BA159494D576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386F25D-10D7-412D-8D7E-E97B488942D0}" type="pres">
      <dgm:prSet presAssocID="{9F8D20C4-133F-4F93-907E-BA159494D576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1C24BCF-DEEB-454B-8841-706FC18BF403}" type="pres">
      <dgm:prSet presAssocID="{9F8D20C4-133F-4F93-907E-BA159494D576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313312C-7227-4741-B292-5E29C6709BBB}" type="presOf" srcId="{201D8A1E-6211-4DB2-843A-177551A71B68}" destId="{3FF5C931-B491-47CE-89BA-7FF99ACDB3C4}" srcOrd="1" destOrd="0" presId="urn:microsoft.com/office/officeart/2005/8/layout/vProcess5"/>
    <dgm:cxn modelId="{490D1744-4FB4-48E2-B094-E95500112D18}" type="presOf" srcId="{201D8A1E-6211-4DB2-843A-177551A71B68}" destId="{AE22D1AA-FCE9-4E2A-9437-507B989C1A24}" srcOrd="0" destOrd="0" presId="urn:microsoft.com/office/officeart/2005/8/layout/vProcess5"/>
    <dgm:cxn modelId="{9BF33EE3-35E2-4E20-BD5F-96B646ADC876}" srcId="{9F8D20C4-133F-4F93-907E-BA159494D576}" destId="{6C9D699C-E5F0-415B-B0AF-85441DA524A5}" srcOrd="3" destOrd="0" parTransId="{4CEA0A98-DF82-425D-A864-F8AD921B136E}" sibTransId="{3A8367D5-0F56-4895-976B-099875422C52}"/>
    <dgm:cxn modelId="{486B0046-5343-406C-9245-7DFAD7FFA397}" type="presOf" srcId="{4B812CD9-4038-44EA-99DE-B32886C0FF22}" destId="{57EAD8D2-4D86-464A-83E0-E0865D234474}" srcOrd="0" destOrd="0" presId="urn:microsoft.com/office/officeart/2005/8/layout/vProcess5"/>
    <dgm:cxn modelId="{B5725ECA-E7FB-45DD-BE26-2FE75BDD305B}" srcId="{9F8D20C4-133F-4F93-907E-BA159494D576}" destId="{8104B44F-E938-4BD6-A837-4AFF7CDE6C97}" srcOrd="0" destOrd="0" parTransId="{3E0740A1-441B-47CE-BCE9-0C34DD78F7DB}" sibTransId="{4B812CD9-4038-44EA-99DE-B32886C0FF22}"/>
    <dgm:cxn modelId="{2E706459-79B6-4B4A-845D-D3F57302EAEE}" type="presOf" srcId="{7BAE76CB-62D7-4D02-BAB9-EB389CF359C6}" destId="{32F15896-011B-4773-AF80-55C0ECE16A0C}" srcOrd="0" destOrd="0" presId="urn:microsoft.com/office/officeart/2005/8/layout/vProcess5"/>
    <dgm:cxn modelId="{BEE3352B-C0AD-4BC0-A189-2D5104F4684D}" type="presOf" srcId="{8120BEC7-B726-4126-935C-47F55BF73F96}" destId="{99A4C42C-912E-43FF-AC92-2C1B7B111251}" srcOrd="0" destOrd="0" presId="urn:microsoft.com/office/officeart/2005/8/layout/vProcess5"/>
    <dgm:cxn modelId="{B53D2D92-9D61-481E-947B-FC5E7A8FCC73}" type="presOf" srcId="{8104B44F-E938-4BD6-A837-4AFF7CDE6C97}" destId="{6AFFE313-6683-426B-BE55-2BAF8FDD0966}" srcOrd="0" destOrd="0" presId="urn:microsoft.com/office/officeart/2005/8/layout/vProcess5"/>
    <dgm:cxn modelId="{FACD9FDE-4977-4EC8-AC1F-C48B2C98369A}" type="presOf" srcId="{9F8D20C4-133F-4F93-907E-BA159494D576}" destId="{0AD68540-9043-4BC3-8843-738D1214926E}" srcOrd="0" destOrd="0" presId="urn:microsoft.com/office/officeart/2005/8/layout/vProcess5"/>
    <dgm:cxn modelId="{214439CE-22B6-4B5B-8316-096E59E3A936}" srcId="{9F8D20C4-133F-4F93-907E-BA159494D576}" destId="{23B559AF-D55F-485C-9280-D1F9B887C8FE}" srcOrd="5" destOrd="0" parTransId="{24E1CCAB-30D8-4EEF-B1FF-E69F2FA14A8D}" sibTransId="{E01796EA-6A4C-43F4-9D00-B37FEFC774F5}"/>
    <dgm:cxn modelId="{AC23B79E-CBB2-45A8-A19D-910F01E27F59}" type="presOf" srcId="{ADB77DC2-3098-457D-8734-F66784E61E15}" destId="{E1C24BCF-DEEB-454B-8841-706FC18BF403}" srcOrd="1" destOrd="0" presId="urn:microsoft.com/office/officeart/2005/8/layout/vProcess5"/>
    <dgm:cxn modelId="{C46F1CFC-C9FB-44F7-829A-9A600831786C}" srcId="{9F8D20C4-133F-4F93-907E-BA159494D576}" destId="{ADB77DC2-3098-457D-8734-F66784E61E15}" srcOrd="4" destOrd="0" parTransId="{A14B744D-8577-41C8-83AB-B1480B0D1961}" sibTransId="{D7A3CF04-DA40-44D8-9E7E-C3EAB032062C}"/>
    <dgm:cxn modelId="{7163E075-60D6-48AE-A25B-55C03565058A}" srcId="{9F8D20C4-133F-4F93-907E-BA159494D576}" destId="{158A8ECA-D69B-4E1F-8BEE-07C092EE7061}" srcOrd="6" destOrd="0" parTransId="{620A4B31-7731-4AF6-A774-6F6F4A057530}" sibTransId="{6A1479C4-AA71-4411-A2B4-34CE6878A450}"/>
    <dgm:cxn modelId="{9295F9E8-8746-4525-9EB5-BD8335AD6311}" type="presOf" srcId="{304108E1-A28F-440E-8938-FA94692550A4}" destId="{103D7A80-E0F1-4C5A-A3BD-A7D701FB9932}" srcOrd="0" destOrd="0" presId="urn:microsoft.com/office/officeart/2005/8/layout/vProcess5"/>
    <dgm:cxn modelId="{194527C4-2F4C-44DA-B21A-34C4C9C2B3C3}" type="presOf" srcId="{7BAE76CB-62D7-4D02-BAB9-EB389CF359C6}" destId="{06E4A0D7-CEA7-4DD8-9814-9C7D258B2A66}" srcOrd="1" destOrd="0" presId="urn:microsoft.com/office/officeart/2005/8/layout/vProcess5"/>
    <dgm:cxn modelId="{5619D78A-AC69-4BC7-AFBF-74B09E6C5E0F}" type="presOf" srcId="{3A8367D5-0F56-4895-976B-099875422C52}" destId="{0C83952E-40CC-4421-B26A-9329A07259B8}" srcOrd="0" destOrd="0" presId="urn:microsoft.com/office/officeart/2005/8/layout/vProcess5"/>
    <dgm:cxn modelId="{7C56E50F-1A95-48A3-A67E-3A399C39A2DE}" type="presOf" srcId="{8104B44F-E938-4BD6-A837-4AFF7CDE6C97}" destId="{D47F24EA-DBAD-447B-B3DF-905F97EA8DB7}" srcOrd="1" destOrd="0" presId="urn:microsoft.com/office/officeart/2005/8/layout/vProcess5"/>
    <dgm:cxn modelId="{CB177851-6766-4F41-B615-A62915BE1138}" type="presOf" srcId="{6C9D699C-E5F0-415B-B0AF-85441DA524A5}" destId="{0AFCCF84-77B6-498E-90A6-5574979ACC96}" srcOrd="0" destOrd="0" presId="urn:microsoft.com/office/officeart/2005/8/layout/vProcess5"/>
    <dgm:cxn modelId="{23AE9E11-3E08-453A-90AC-1221AE796296}" srcId="{9F8D20C4-133F-4F93-907E-BA159494D576}" destId="{201D8A1E-6211-4DB2-843A-177551A71B68}" srcOrd="2" destOrd="0" parTransId="{0E07777B-22C2-4015-9577-69E2842B9CBB}" sibTransId="{8120BEC7-B726-4126-935C-47F55BF73F96}"/>
    <dgm:cxn modelId="{DFBB338B-7579-44EC-89C4-24B879BA8653}" srcId="{9F8D20C4-133F-4F93-907E-BA159494D576}" destId="{7BAE76CB-62D7-4D02-BAB9-EB389CF359C6}" srcOrd="1" destOrd="0" parTransId="{D60BC3C0-46DA-47F8-BCB4-A0357541B215}" sibTransId="{304108E1-A28F-440E-8938-FA94692550A4}"/>
    <dgm:cxn modelId="{86BB00E6-8271-43E6-992B-3233DE2EF73F}" type="presOf" srcId="{6C9D699C-E5F0-415B-B0AF-85441DA524A5}" destId="{9386F25D-10D7-412D-8D7E-E97B488942D0}" srcOrd="1" destOrd="0" presId="urn:microsoft.com/office/officeart/2005/8/layout/vProcess5"/>
    <dgm:cxn modelId="{B1861286-26AC-456B-897A-6893067382C8}" srcId="{9F8D20C4-133F-4F93-907E-BA159494D576}" destId="{67C33906-5625-4A85-A6BB-AB4B4D3999CE}" srcOrd="7" destOrd="0" parTransId="{13340534-65CD-4F8F-8B19-C2620ED11128}" sibTransId="{50213A5C-12DA-4380-8FAF-A4CC7B78ED93}"/>
    <dgm:cxn modelId="{FE76DABB-A6F4-4896-967F-8DDC36185B71}" type="presOf" srcId="{ADB77DC2-3098-457D-8734-F66784E61E15}" destId="{FBC43CD0-B4FE-49AD-B61C-47696609BB7A}" srcOrd="0" destOrd="0" presId="urn:microsoft.com/office/officeart/2005/8/layout/vProcess5"/>
    <dgm:cxn modelId="{F680D483-C1C3-40BB-9508-42CFEB6C58FC}" type="presParOf" srcId="{0AD68540-9043-4BC3-8843-738D1214926E}" destId="{680E9E72-6852-408F-AF63-485EA2C569C1}" srcOrd="0" destOrd="0" presId="urn:microsoft.com/office/officeart/2005/8/layout/vProcess5"/>
    <dgm:cxn modelId="{14B92DD1-0E03-4DA4-B0E6-BC8A9A479328}" type="presParOf" srcId="{0AD68540-9043-4BC3-8843-738D1214926E}" destId="{6AFFE313-6683-426B-BE55-2BAF8FDD0966}" srcOrd="1" destOrd="0" presId="urn:microsoft.com/office/officeart/2005/8/layout/vProcess5"/>
    <dgm:cxn modelId="{E6051240-288C-4289-9BD3-47B27DBAAA53}" type="presParOf" srcId="{0AD68540-9043-4BC3-8843-738D1214926E}" destId="{32F15896-011B-4773-AF80-55C0ECE16A0C}" srcOrd="2" destOrd="0" presId="urn:microsoft.com/office/officeart/2005/8/layout/vProcess5"/>
    <dgm:cxn modelId="{9244B8BF-E5C2-4C52-BA89-16D9B59DD420}" type="presParOf" srcId="{0AD68540-9043-4BC3-8843-738D1214926E}" destId="{AE22D1AA-FCE9-4E2A-9437-507B989C1A24}" srcOrd="3" destOrd="0" presId="urn:microsoft.com/office/officeart/2005/8/layout/vProcess5"/>
    <dgm:cxn modelId="{4A70F87E-C957-4489-8F39-7C9E304786C5}" type="presParOf" srcId="{0AD68540-9043-4BC3-8843-738D1214926E}" destId="{0AFCCF84-77B6-498E-90A6-5574979ACC96}" srcOrd="4" destOrd="0" presId="urn:microsoft.com/office/officeart/2005/8/layout/vProcess5"/>
    <dgm:cxn modelId="{E0D71B3C-E111-48F9-A500-97F8B4CCB9B2}" type="presParOf" srcId="{0AD68540-9043-4BC3-8843-738D1214926E}" destId="{FBC43CD0-B4FE-49AD-B61C-47696609BB7A}" srcOrd="5" destOrd="0" presId="urn:microsoft.com/office/officeart/2005/8/layout/vProcess5"/>
    <dgm:cxn modelId="{F4761E61-E16D-4E9E-81CE-59A79768F7E1}" type="presParOf" srcId="{0AD68540-9043-4BC3-8843-738D1214926E}" destId="{57EAD8D2-4D86-464A-83E0-E0865D234474}" srcOrd="6" destOrd="0" presId="urn:microsoft.com/office/officeart/2005/8/layout/vProcess5"/>
    <dgm:cxn modelId="{53846863-8E81-454A-9C57-C376B947A11F}" type="presParOf" srcId="{0AD68540-9043-4BC3-8843-738D1214926E}" destId="{103D7A80-E0F1-4C5A-A3BD-A7D701FB9932}" srcOrd="7" destOrd="0" presId="urn:microsoft.com/office/officeart/2005/8/layout/vProcess5"/>
    <dgm:cxn modelId="{E97AD145-9109-48C8-844B-04BD2510C0F3}" type="presParOf" srcId="{0AD68540-9043-4BC3-8843-738D1214926E}" destId="{99A4C42C-912E-43FF-AC92-2C1B7B111251}" srcOrd="8" destOrd="0" presId="urn:microsoft.com/office/officeart/2005/8/layout/vProcess5"/>
    <dgm:cxn modelId="{088570D2-B0CC-4716-887E-AB690C2A1066}" type="presParOf" srcId="{0AD68540-9043-4BC3-8843-738D1214926E}" destId="{0C83952E-40CC-4421-B26A-9329A07259B8}" srcOrd="9" destOrd="0" presId="urn:microsoft.com/office/officeart/2005/8/layout/vProcess5"/>
    <dgm:cxn modelId="{1901141A-83F2-4F44-833C-4511770BC787}" type="presParOf" srcId="{0AD68540-9043-4BC3-8843-738D1214926E}" destId="{D47F24EA-DBAD-447B-B3DF-905F97EA8DB7}" srcOrd="10" destOrd="0" presId="urn:microsoft.com/office/officeart/2005/8/layout/vProcess5"/>
    <dgm:cxn modelId="{7FA4A0C2-6945-4260-BDA2-246F5BDFEEAD}" type="presParOf" srcId="{0AD68540-9043-4BC3-8843-738D1214926E}" destId="{06E4A0D7-CEA7-4DD8-9814-9C7D258B2A66}" srcOrd="11" destOrd="0" presId="urn:microsoft.com/office/officeart/2005/8/layout/vProcess5"/>
    <dgm:cxn modelId="{3A241281-17B7-4994-80DD-A4F6F0FC49E3}" type="presParOf" srcId="{0AD68540-9043-4BC3-8843-738D1214926E}" destId="{3FF5C931-B491-47CE-89BA-7FF99ACDB3C4}" srcOrd="12" destOrd="0" presId="urn:microsoft.com/office/officeart/2005/8/layout/vProcess5"/>
    <dgm:cxn modelId="{BF0D4625-0D13-4485-B5BD-E3FB178360B6}" type="presParOf" srcId="{0AD68540-9043-4BC3-8843-738D1214926E}" destId="{9386F25D-10D7-412D-8D7E-E97B488942D0}" srcOrd="13" destOrd="0" presId="urn:microsoft.com/office/officeart/2005/8/layout/vProcess5"/>
    <dgm:cxn modelId="{A4529095-45CB-42ED-8914-D0FE66806F4D}" type="presParOf" srcId="{0AD68540-9043-4BC3-8843-738D1214926E}" destId="{E1C24BCF-DEEB-454B-8841-706FC18BF40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FE313-6683-426B-BE55-2BAF8FDD0966}">
      <dsp:nvSpPr>
        <dsp:cNvPr id="0" name=""/>
        <dsp:cNvSpPr/>
      </dsp:nvSpPr>
      <dsp:spPr>
        <a:xfrm>
          <a:off x="267860" y="0"/>
          <a:ext cx="9391193" cy="1042154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200" kern="1200" dirty="0" smtClean="0"/>
            <a:t>1. Frog mother lays the </a:t>
          </a:r>
          <a:r>
            <a:rPr lang="en-US" altLang="en-US" sz="3200" kern="1200" dirty="0" smtClean="0">
              <a:solidFill>
                <a:srgbClr val="FFFF00"/>
              </a:solidFill>
            </a:rPr>
            <a:t>eggs</a:t>
          </a:r>
          <a:r>
            <a:rPr lang="en-US" altLang="en-US" sz="3200" kern="1200" dirty="0" smtClean="0"/>
            <a:t> in the pond.</a:t>
          </a:r>
          <a:endParaRPr lang="zh-TW" altLang="en-US" sz="3200" kern="1200" dirty="0"/>
        </a:p>
      </dsp:txBody>
      <dsp:txXfrm>
        <a:off x="298384" y="30524"/>
        <a:ext cx="8144694" cy="981106"/>
      </dsp:txXfrm>
    </dsp:sp>
    <dsp:sp modelId="{32F15896-011B-4773-AF80-55C0ECE16A0C}">
      <dsp:nvSpPr>
        <dsp:cNvPr id="0" name=""/>
        <dsp:cNvSpPr/>
      </dsp:nvSpPr>
      <dsp:spPr>
        <a:xfrm>
          <a:off x="477568" y="1147692"/>
          <a:ext cx="10367032" cy="1042154"/>
        </a:xfrm>
        <a:prstGeom prst="roundRect">
          <a:avLst>
            <a:gd name="adj" fmla="val 10000"/>
          </a:avLst>
        </a:prstGeom>
        <a:solidFill>
          <a:srgbClr val="FF66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200" kern="1200" dirty="0" smtClean="0"/>
            <a:t>2. The eggs start to hatch and turn into the </a:t>
          </a:r>
          <a:r>
            <a:rPr lang="en-US" altLang="en-US" sz="3200" kern="1200" dirty="0" smtClean="0">
              <a:solidFill>
                <a:srgbClr val="FFFF00"/>
              </a:solidFill>
            </a:rPr>
            <a:t>tadpoles</a:t>
          </a:r>
          <a:r>
            <a:rPr lang="en-US" altLang="en-US" sz="3200" kern="1200" dirty="0" smtClean="0"/>
            <a:t>.	</a:t>
          </a:r>
          <a:endParaRPr lang="zh-TW" altLang="en-US" sz="3200" kern="1200" dirty="0"/>
        </a:p>
      </dsp:txBody>
      <dsp:txXfrm>
        <a:off x="508092" y="1178216"/>
        <a:ext cx="8784033" cy="981106"/>
      </dsp:txXfrm>
    </dsp:sp>
    <dsp:sp modelId="{AE22D1AA-FCE9-4E2A-9437-507B989C1A24}">
      <dsp:nvSpPr>
        <dsp:cNvPr id="0" name=""/>
        <dsp:cNvSpPr/>
      </dsp:nvSpPr>
      <dsp:spPr>
        <a:xfrm>
          <a:off x="744845" y="2287464"/>
          <a:ext cx="10357922" cy="1042154"/>
        </a:xfrm>
        <a:prstGeom prst="roundRect">
          <a:avLst>
            <a:gd name="adj" fmla="val 10000"/>
          </a:avLst>
        </a:prstGeom>
        <a:solidFill>
          <a:srgbClr val="CC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200" kern="1200" dirty="0" smtClean="0"/>
            <a:t>3. The tadpoles grow back </a:t>
          </a:r>
          <a:r>
            <a:rPr lang="en-US" altLang="en-US" sz="3200" kern="1200" dirty="0" smtClean="0">
              <a:solidFill>
                <a:srgbClr val="FFFF00"/>
              </a:solidFill>
            </a:rPr>
            <a:t>legs</a:t>
          </a:r>
          <a:r>
            <a:rPr lang="en-US" altLang="en-US" sz="3200" kern="1200" dirty="0" smtClean="0"/>
            <a:t> first.</a:t>
          </a:r>
          <a:endParaRPr lang="zh-TW" altLang="en-US" sz="3200" kern="1200" dirty="0"/>
        </a:p>
      </dsp:txBody>
      <dsp:txXfrm>
        <a:off x="775369" y="2317988"/>
        <a:ext cx="8776261" cy="981106"/>
      </dsp:txXfrm>
    </dsp:sp>
    <dsp:sp modelId="{0AFCCF84-77B6-498E-90A6-5574979ACC96}">
      <dsp:nvSpPr>
        <dsp:cNvPr id="0" name=""/>
        <dsp:cNvSpPr/>
      </dsp:nvSpPr>
      <dsp:spPr>
        <a:xfrm>
          <a:off x="921778" y="3469287"/>
          <a:ext cx="10546028" cy="1042154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800" kern="1200" dirty="0" smtClean="0"/>
            <a:t>4. The tadpoles with legs also grow arms and turn into </a:t>
          </a:r>
          <a:r>
            <a:rPr lang="en-US" altLang="en-US" sz="2800" kern="1200" dirty="0" smtClean="0">
              <a:solidFill>
                <a:srgbClr val="FFFF00"/>
              </a:solidFill>
            </a:rPr>
            <a:t>froglets</a:t>
          </a:r>
          <a:r>
            <a:rPr lang="en-US" altLang="en-US" sz="2800" kern="1200" dirty="0" smtClean="0"/>
            <a:t>.</a:t>
          </a:r>
          <a:endParaRPr lang="zh-TW" altLang="en-US" sz="2800" kern="1200" dirty="0"/>
        </a:p>
      </dsp:txBody>
      <dsp:txXfrm>
        <a:off x="952302" y="3499811"/>
        <a:ext cx="8936751" cy="981106"/>
      </dsp:txXfrm>
    </dsp:sp>
    <dsp:sp modelId="{FBC43CD0-B4FE-49AD-B61C-47696609BB7A}">
      <dsp:nvSpPr>
        <dsp:cNvPr id="0" name=""/>
        <dsp:cNvSpPr/>
      </dsp:nvSpPr>
      <dsp:spPr>
        <a:xfrm>
          <a:off x="1184969" y="4640199"/>
          <a:ext cx="10685581" cy="1042154"/>
        </a:xfrm>
        <a:prstGeom prst="roundRect">
          <a:avLst>
            <a:gd name="adj" fmla="val 10000"/>
          </a:avLst>
        </a:prstGeom>
        <a:solidFill>
          <a:srgbClr val="003399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800" kern="1200" dirty="0" smtClean="0"/>
            <a:t>5. Oh my! Their tails shrink, The tadpoles turn into the </a:t>
          </a:r>
          <a:r>
            <a:rPr lang="en-US" altLang="en-US" sz="2800" kern="1200" dirty="0" smtClean="0">
              <a:solidFill>
                <a:srgbClr val="FFFF00"/>
              </a:solidFill>
            </a:rPr>
            <a:t>frogs</a:t>
          </a:r>
          <a:r>
            <a:rPr lang="en-US" altLang="en-US" sz="2800" kern="1200" dirty="0" smtClean="0"/>
            <a:t>! 	</a:t>
          </a:r>
          <a:endParaRPr lang="zh-TW" altLang="en-US" sz="2800" kern="1200" dirty="0"/>
        </a:p>
      </dsp:txBody>
      <dsp:txXfrm>
        <a:off x="1215493" y="4670723"/>
        <a:ext cx="9055817" cy="981106"/>
      </dsp:txXfrm>
    </dsp:sp>
    <dsp:sp modelId="{57EAD8D2-4D86-464A-83E0-E0865D234474}">
      <dsp:nvSpPr>
        <dsp:cNvPr id="0" name=""/>
        <dsp:cNvSpPr/>
      </dsp:nvSpPr>
      <dsp:spPr>
        <a:xfrm>
          <a:off x="8390195" y="761351"/>
          <a:ext cx="677400" cy="67740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kern="1200"/>
        </a:p>
      </dsp:txBody>
      <dsp:txXfrm>
        <a:off x="8542610" y="761351"/>
        <a:ext cx="372570" cy="509744"/>
      </dsp:txXfrm>
    </dsp:sp>
    <dsp:sp modelId="{103D7A80-E0F1-4C5A-A3BD-A7D701FB9932}">
      <dsp:nvSpPr>
        <dsp:cNvPr id="0" name=""/>
        <dsp:cNvSpPr/>
      </dsp:nvSpPr>
      <dsp:spPr>
        <a:xfrm>
          <a:off x="9091486" y="1948250"/>
          <a:ext cx="677400" cy="67740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kern="1200"/>
        </a:p>
      </dsp:txBody>
      <dsp:txXfrm>
        <a:off x="9243901" y="1948250"/>
        <a:ext cx="372570" cy="509744"/>
      </dsp:txXfrm>
    </dsp:sp>
    <dsp:sp modelId="{99A4C42C-912E-43FF-AC92-2C1B7B111251}">
      <dsp:nvSpPr>
        <dsp:cNvPr id="0" name=""/>
        <dsp:cNvSpPr/>
      </dsp:nvSpPr>
      <dsp:spPr>
        <a:xfrm>
          <a:off x="9792776" y="3117779"/>
          <a:ext cx="677400" cy="67740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kern="1200"/>
        </a:p>
      </dsp:txBody>
      <dsp:txXfrm>
        <a:off x="9945191" y="3117779"/>
        <a:ext cx="372570" cy="509744"/>
      </dsp:txXfrm>
    </dsp:sp>
    <dsp:sp modelId="{0C83952E-40CC-4421-B26A-9329A07259B8}">
      <dsp:nvSpPr>
        <dsp:cNvPr id="0" name=""/>
        <dsp:cNvSpPr/>
      </dsp:nvSpPr>
      <dsp:spPr>
        <a:xfrm>
          <a:off x="10494067" y="4316257"/>
          <a:ext cx="677400" cy="67740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kern="1200"/>
        </a:p>
      </dsp:txBody>
      <dsp:txXfrm>
        <a:off x="10646482" y="4316257"/>
        <a:ext cx="372570" cy="5097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852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104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951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00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674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841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343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493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400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834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3913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961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451148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5383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534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966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6/11/2018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096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JOSoJNeu5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5learning.com/reading-comprehension-worksheets/second-grade-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rVAjUSLkDLo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66729" y="327540"/>
            <a:ext cx="8569235" cy="1646302"/>
          </a:xfrm>
        </p:spPr>
        <p:txBody>
          <a:bodyPr/>
          <a:lstStyle/>
          <a:p>
            <a:r>
              <a:rPr lang="en-US" altLang="zh-TW" sz="6600" dirty="0" smtClean="0">
                <a:solidFill>
                  <a:schemeClr val="accent2">
                    <a:lumMod val="75000"/>
                  </a:schemeClr>
                </a:solidFill>
              </a:rPr>
              <a:t>Croak </a:t>
            </a:r>
            <a:r>
              <a:rPr lang="en-US" altLang="zh-TW" sz="6600" dirty="0">
                <a:solidFill>
                  <a:schemeClr val="accent2">
                    <a:lumMod val="75000"/>
                  </a:schemeClr>
                </a:solidFill>
              </a:rPr>
              <a:t>Croak Frog Fun!</a:t>
            </a:r>
            <a:endParaRPr lang="zh-TW" altLang="en-US" sz="6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34" y="2330085"/>
            <a:ext cx="3350623" cy="418827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850777" y="6596390"/>
            <a:ext cx="445001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100" dirty="0"/>
              <a:t>https://</a:t>
            </a:r>
            <a:r>
              <a:rPr lang="en-US" altLang="zh-TW" sz="1100" dirty="0" err="1"/>
              <a:t>www.pinterest.com.au</a:t>
            </a:r>
            <a:r>
              <a:rPr lang="en-US" altLang="zh-TW" sz="1100" dirty="0"/>
              <a:t>/pin/491455378066273308/?</a:t>
            </a:r>
            <a:r>
              <a:rPr lang="en-US" altLang="zh-TW" sz="1100" dirty="0" err="1"/>
              <a:t>lp</a:t>
            </a:r>
            <a:r>
              <a:rPr lang="en-US" altLang="zh-TW" sz="1100" dirty="0"/>
              <a:t>=true</a:t>
            </a:r>
            <a:endParaRPr lang="zh-TW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44113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TW" sz="6000" dirty="0" err="1">
                <a:solidFill>
                  <a:schemeClr val="accent2">
                    <a:lumMod val="75000"/>
                  </a:schemeClr>
                </a:solidFill>
              </a:rPr>
              <a:t>I.【Warm-up</a:t>
            </a:r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  <a:t>】</a:t>
            </a:r>
            <a:endParaRPr lang="zh-TW" altLang="en-US" sz="6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3270933"/>
            <a:ext cx="10948609" cy="1666828"/>
          </a:xfrm>
        </p:spPr>
        <p:txBody>
          <a:bodyPr>
            <a:normAutofit fontScale="92500"/>
          </a:bodyPr>
          <a:lstStyle/>
          <a:p>
            <a:pPr algn="ctr"/>
            <a:r>
              <a:rPr lang="en-US" altLang="zh-TW" sz="4400" dirty="0">
                <a:solidFill>
                  <a:schemeClr val="tx1"/>
                </a:solidFill>
              </a:rPr>
              <a:t>Nursery Rhymes </a:t>
            </a:r>
            <a:r>
              <a:rPr lang="en-US" altLang="zh-TW" sz="4400" dirty="0" err="1">
                <a:solidFill>
                  <a:schemeClr val="tx1"/>
                </a:solidFill>
              </a:rPr>
              <a:t>Song</a:t>
            </a:r>
            <a:r>
              <a:rPr lang="en-US" altLang="zh-TW" sz="4400" dirty="0" err="1" smtClean="0">
                <a:solidFill>
                  <a:schemeClr val="tx1"/>
                </a:solidFill>
              </a:rPr>
              <a:t>─</a:t>
            </a:r>
            <a:r>
              <a:rPr lang="en-US" altLang="zh-TW" sz="4400" dirty="0" err="1" smtClean="0">
                <a:solidFill>
                  <a:srgbClr val="0000CC"/>
                </a:solidFill>
              </a:rPr>
              <a:t>Life</a:t>
            </a:r>
            <a:r>
              <a:rPr lang="en-US" altLang="zh-TW" sz="4400" dirty="0" smtClean="0">
                <a:solidFill>
                  <a:srgbClr val="0000CC"/>
                </a:solidFill>
              </a:rPr>
              <a:t> </a:t>
            </a:r>
            <a:r>
              <a:rPr lang="en-US" altLang="zh-TW" sz="4400" dirty="0">
                <a:solidFill>
                  <a:srgbClr val="0000CC"/>
                </a:solidFill>
              </a:rPr>
              <a:t>Cycle of a </a:t>
            </a:r>
            <a:r>
              <a:rPr lang="en-US" altLang="zh-TW" sz="4400" dirty="0" smtClean="0">
                <a:solidFill>
                  <a:srgbClr val="0000CC"/>
                </a:solidFill>
              </a:rPr>
              <a:t>Frog</a:t>
            </a:r>
          </a:p>
          <a:p>
            <a:pPr marL="0" indent="0" algn="ctr">
              <a:buNone/>
            </a:pPr>
            <a:r>
              <a:rPr lang="en-US" altLang="zh-TW" sz="2000" dirty="0">
                <a:hlinkClick r:id="rId2"/>
              </a:rPr>
              <a:t>https</a:t>
            </a:r>
            <a:r>
              <a:rPr lang="en-US" altLang="zh-TW" sz="2000" dirty="0" smtClean="0">
                <a:hlinkClick r:id="rId2"/>
              </a:rPr>
              <a:t>://</a:t>
            </a:r>
            <a:r>
              <a:rPr lang="en-US" altLang="zh-TW" sz="2000" dirty="0" err="1" smtClean="0">
                <a:hlinkClick r:id="rId2"/>
              </a:rPr>
              <a:t>www.youtube.com</a:t>
            </a:r>
            <a:r>
              <a:rPr lang="en-US" altLang="zh-TW" sz="2000" dirty="0" smtClean="0">
                <a:hlinkClick r:id="rId2"/>
              </a:rPr>
              <a:t>/</a:t>
            </a:r>
            <a:r>
              <a:rPr lang="en-US" altLang="zh-TW" sz="2000" dirty="0" err="1" smtClean="0">
                <a:hlinkClick r:id="rId2"/>
              </a:rPr>
              <a:t>watch?v</a:t>
            </a:r>
            <a:r>
              <a:rPr lang="en-US" altLang="zh-TW" sz="2000" dirty="0" smtClean="0">
                <a:hlinkClick r:id="rId2"/>
              </a:rPr>
              <a:t>=</a:t>
            </a:r>
            <a:r>
              <a:rPr lang="en-US" altLang="zh-TW" sz="2000" dirty="0" err="1" smtClean="0">
                <a:hlinkClick r:id="rId2"/>
              </a:rPr>
              <a:t>MJOSoJNeu54</a:t>
            </a:r>
            <a:endParaRPr lang="en-US" altLang="zh-TW" sz="2000" dirty="0" smtClean="0"/>
          </a:p>
          <a:p>
            <a:pPr marL="0" indent="0" algn="ctr">
              <a:buNone/>
            </a:pP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5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6968" y="857795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  <a:t>Time for Group work!</a:t>
            </a:r>
            <a:endParaRPr lang="zh-TW" altLang="en-US" sz="6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2880" y="2988491"/>
            <a:ext cx="10948609" cy="2785291"/>
          </a:xfrm>
        </p:spPr>
        <p:txBody>
          <a:bodyPr>
            <a:normAutofit/>
          </a:bodyPr>
          <a:lstStyle/>
          <a:p>
            <a:r>
              <a:rPr lang="en-US" altLang="zh-TW" sz="4400" dirty="0" smtClean="0">
                <a:solidFill>
                  <a:schemeClr val="tx1"/>
                </a:solidFill>
              </a:rPr>
              <a:t>Work out the meaning of your sentence.</a:t>
            </a:r>
          </a:p>
          <a:p>
            <a:r>
              <a:rPr lang="en-US" altLang="zh-TW" sz="4400" dirty="0" smtClean="0">
                <a:solidFill>
                  <a:srgbClr val="FF0000"/>
                </a:solidFill>
              </a:rPr>
              <a:t>Draw</a:t>
            </a:r>
            <a:r>
              <a:rPr lang="en-US" altLang="zh-TW" sz="4400" dirty="0" smtClean="0">
                <a:solidFill>
                  <a:schemeClr val="accent5"/>
                </a:solidFill>
              </a:rPr>
              <a:t> </a:t>
            </a:r>
            <a:r>
              <a:rPr lang="en-US" altLang="zh-TW" sz="4400" dirty="0" smtClean="0">
                <a:solidFill>
                  <a:schemeClr val="tx1"/>
                </a:solidFill>
              </a:rPr>
              <a:t>a picture for it. </a:t>
            </a:r>
            <a:r>
              <a:rPr lang="en-US" altLang="zh-TW" sz="4400" dirty="0" smtClean="0">
                <a:solidFill>
                  <a:srgbClr val="FF0000"/>
                </a:solidFill>
              </a:rPr>
              <a:t>(</a:t>
            </a:r>
            <a:r>
              <a:rPr lang="en-US" altLang="zh-TW" sz="4400" dirty="0">
                <a:solidFill>
                  <a:srgbClr val="FF0000"/>
                </a:solidFill>
              </a:rPr>
              <a:t>3 </a:t>
            </a:r>
            <a:r>
              <a:rPr lang="en-US" altLang="zh-TW" sz="4400" dirty="0" err="1" smtClean="0">
                <a:solidFill>
                  <a:srgbClr val="FF0000"/>
                </a:solidFill>
              </a:rPr>
              <a:t>mins</a:t>
            </a:r>
            <a:r>
              <a:rPr lang="en-US" altLang="zh-TW" sz="4400" dirty="0" smtClean="0">
                <a:solidFill>
                  <a:srgbClr val="FF0000"/>
                </a:solidFill>
              </a:rPr>
              <a:t>.)</a:t>
            </a:r>
          </a:p>
          <a:p>
            <a:r>
              <a:rPr lang="en-US" altLang="zh-TW" sz="4400" dirty="0" smtClean="0">
                <a:solidFill>
                  <a:schemeClr val="tx1"/>
                </a:solidFill>
              </a:rPr>
              <a:t>Post it on the wall or blackboard.</a:t>
            </a:r>
            <a:endParaRPr lang="en-US" altLang="zh-TW" sz="44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3894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48" y="0"/>
            <a:ext cx="6727371" cy="683970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240" y="1286691"/>
            <a:ext cx="6080760" cy="260604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05394" y="1123406"/>
            <a:ext cx="1606732" cy="32657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4870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7866905" cy="6858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742357" y="1162594"/>
            <a:ext cx="1658983" cy="3788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0091" y="1162594"/>
            <a:ext cx="6561909" cy="261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13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213360" y="1251132"/>
            <a:ext cx="11652069" cy="4261394"/>
          </a:xfrm>
        </p:spPr>
        <p:txBody>
          <a:bodyPr>
            <a:normAutofit/>
          </a:bodyPr>
          <a:lstStyle/>
          <a:p>
            <a:endParaRPr lang="en-US" altLang="zh-TW" sz="44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zh-TW" altLang="en-US" sz="2000" dirty="0"/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690398" y="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 Cycle of a Frog</a:t>
            </a:r>
            <a:endParaRPr lang="zh-TW" altLang="en-US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882581578"/>
              </p:ext>
            </p:extLst>
          </p:nvPr>
        </p:nvGraphicFramePr>
        <p:xfrm>
          <a:off x="213360" y="1068252"/>
          <a:ext cx="12196355" cy="5789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0064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7565" y="400593"/>
            <a:ext cx="10280469" cy="2238103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>
                <a:solidFill>
                  <a:schemeClr val="accent2">
                    <a:lumMod val="75000"/>
                  </a:schemeClr>
                </a:solidFill>
              </a:rPr>
              <a:t>II.</a:t>
            </a:r>
            <a:r>
              <a:rPr lang="zh-TW" altLang="zh-TW" sz="6000" dirty="0">
                <a:solidFill>
                  <a:schemeClr val="accent2">
                    <a:lumMod val="75000"/>
                  </a:schemeClr>
                </a:solidFill>
              </a:rPr>
              <a:t>【</a:t>
            </a:r>
            <a:r>
              <a:rPr lang="en-US" altLang="zh-TW" sz="6000" dirty="0">
                <a:solidFill>
                  <a:schemeClr val="accent2">
                    <a:lumMod val="75000"/>
                  </a:schemeClr>
                </a:solidFill>
              </a:rPr>
              <a:t>Main Task 1</a:t>
            </a:r>
            <a:r>
              <a:rPr lang="zh-TW" altLang="zh-TW" sz="6000" dirty="0">
                <a:solidFill>
                  <a:schemeClr val="accent2">
                    <a:lumMod val="75000"/>
                  </a:schemeClr>
                </a:solidFill>
              </a:rPr>
              <a:t>─</a:t>
            </a:r>
            <a:r>
              <a:rPr lang="en-US" altLang="zh-TW" sz="6000" dirty="0">
                <a:solidFill>
                  <a:schemeClr val="accent2">
                    <a:lumMod val="75000"/>
                  </a:schemeClr>
                </a:solidFill>
              </a:rPr>
              <a:t>Scrambling</a:t>
            </a:r>
            <a:r>
              <a:rPr lang="zh-TW" altLang="zh-TW" sz="6000" dirty="0" smtClean="0">
                <a:solidFill>
                  <a:schemeClr val="accent2">
                    <a:lumMod val="75000"/>
                  </a:schemeClr>
                </a:solidFill>
              </a:rPr>
              <a:t>】</a:t>
            </a:r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altLang="zh-TW" sz="6000" dirty="0" smtClean="0">
                <a:solidFill>
                  <a:srgbClr val="0000CC"/>
                </a:solidFill>
              </a:rPr>
              <a:t>“Springtime Tadpoles”</a:t>
            </a:r>
            <a:endParaRPr lang="zh-TW" altLang="en-US" sz="6000" dirty="0">
              <a:solidFill>
                <a:srgbClr val="0000CC"/>
              </a:solidFill>
            </a:endParaRPr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539931" y="2479041"/>
            <a:ext cx="11652069" cy="4261394"/>
          </a:xfrm>
        </p:spPr>
        <p:txBody>
          <a:bodyPr>
            <a:normAutofit/>
          </a:bodyPr>
          <a:lstStyle/>
          <a:p>
            <a:r>
              <a:rPr lang="en-US" altLang="zh-TW" sz="4400" dirty="0" smtClean="0">
                <a:solidFill>
                  <a:schemeClr val="tx1"/>
                </a:solidFill>
              </a:rPr>
              <a:t>4 strips of paper</a:t>
            </a:r>
          </a:p>
          <a:p>
            <a:r>
              <a:rPr lang="en-US" altLang="zh-TW" sz="4400" dirty="0" smtClean="0">
                <a:solidFill>
                  <a:srgbClr val="FF0000"/>
                </a:solidFill>
              </a:rPr>
              <a:t>Read</a:t>
            </a:r>
            <a:r>
              <a:rPr lang="en-US" altLang="zh-TW" sz="4400" dirty="0" smtClean="0">
                <a:solidFill>
                  <a:schemeClr val="tx1"/>
                </a:solidFill>
              </a:rPr>
              <a:t> them.</a:t>
            </a:r>
          </a:p>
          <a:p>
            <a:r>
              <a:rPr lang="en-US" altLang="zh-TW" sz="4400" dirty="0">
                <a:solidFill>
                  <a:srgbClr val="FF0000"/>
                </a:solidFill>
              </a:rPr>
              <a:t>P</a:t>
            </a:r>
            <a:r>
              <a:rPr lang="en-US" altLang="zh-TW" sz="4400" dirty="0" smtClean="0">
                <a:solidFill>
                  <a:srgbClr val="FF0000"/>
                </a:solidFill>
              </a:rPr>
              <a:t>ut</a:t>
            </a:r>
            <a:r>
              <a:rPr lang="en-US" altLang="zh-TW" sz="4400" dirty="0" smtClean="0">
                <a:solidFill>
                  <a:schemeClr val="tx1"/>
                </a:solidFill>
              </a:rPr>
              <a:t> them </a:t>
            </a:r>
            <a:r>
              <a:rPr lang="en-US" altLang="zh-TW" sz="4400" dirty="0" smtClean="0">
                <a:solidFill>
                  <a:srgbClr val="FF0000"/>
                </a:solidFill>
              </a:rPr>
              <a:t>in the correct order</a:t>
            </a:r>
            <a:r>
              <a:rPr lang="en-US" altLang="zh-TW" sz="44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altLang="zh-TW" sz="3200" dirty="0" smtClean="0">
                <a:solidFill>
                  <a:schemeClr val="tx1"/>
                </a:solidFill>
              </a:rPr>
              <a:t>(Bonus points:</a:t>
            </a:r>
            <a:br>
              <a:rPr lang="en-US" altLang="zh-TW" sz="3200" dirty="0" smtClean="0">
                <a:solidFill>
                  <a:schemeClr val="tx1"/>
                </a:solidFill>
              </a:rPr>
            </a:br>
            <a:r>
              <a:rPr lang="en-US" altLang="zh-TW" sz="3200" dirty="0" smtClean="0">
                <a:solidFill>
                  <a:schemeClr val="tx1"/>
                </a:solidFill>
              </a:rPr>
              <a:t>Top 1: </a:t>
            </a:r>
            <a:r>
              <a:rPr lang="en-US" altLang="zh-TW" sz="3200" dirty="0" smtClean="0">
                <a:solidFill>
                  <a:srgbClr val="C00000"/>
                </a:solidFill>
              </a:rPr>
              <a:t>+5</a:t>
            </a:r>
            <a:r>
              <a:rPr lang="en-US" altLang="zh-TW" sz="3200" dirty="0" smtClean="0">
                <a:solidFill>
                  <a:schemeClr val="tx1"/>
                </a:solidFill>
              </a:rPr>
              <a:t>, Top 2: </a:t>
            </a:r>
            <a:r>
              <a:rPr lang="en-US" altLang="zh-TW" sz="3200" dirty="0">
                <a:solidFill>
                  <a:srgbClr val="C00000"/>
                </a:solidFill>
              </a:rPr>
              <a:t>+4</a:t>
            </a:r>
            <a:r>
              <a:rPr lang="en-US" altLang="zh-TW" sz="3200" dirty="0" smtClean="0">
                <a:solidFill>
                  <a:schemeClr val="tx1"/>
                </a:solidFill>
              </a:rPr>
              <a:t>, Top 3: </a:t>
            </a:r>
            <a:r>
              <a:rPr lang="en-US" altLang="zh-TW" sz="3200" dirty="0">
                <a:solidFill>
                  <a:srgbClr val="C00000"/>
                </a:solidFill>
              </a:rPr>
              <a:t>+3</a:t>
            </a:r>
            <a:r>
              <a:rPr lang="en-US" altLang="zh-TW" sz="3200" dirty="0" smtClean="0">
                <a:solidFill>
                  <a:schemeClr val="tx1"/>
                </a:solidFill>
              </a:rPr>
              <a:t>, Top 4: </a:t>
            </a:r>
            <a:r>
              <a:rPr lang="en-US" altLang="zh-TW" sz="3200" dirty="0">
                <a:solidFill>
                  <a:srgbClr val="C00000"/>
                </a:solidFill>
              </a:rPr>
              <a:t>+2</a:t>
            </a:r>
            <a:r>
              <a:rPr lang="en-US" altLang="zh-TW" sz="3200" dirty="0" smtClean="0">
                <a:solidFill>
                  <a:schemeClr val="tx1"/>
                </a:solidFill>
              </a:rPr>
              <a:t>, Top 5: </a:t>
            </a:r>
            <a:r>
              <a:rPr lang="en-US" altLang="zh-TW" sz="3200" dirty="0">
                <a:solidFill>
                  <a:srgbClr val="C00000"/>
                </a:solidFill>
              </a:rPr>
              <a:t>+</a:t>
            </a:r>
            <a:r>
              <a:rPr lang="en-US" altLang="zh-TW" sz="3200" dirty="0" smtClean="0">
                <a:solidFill>
                  <a:srgbClr val="C00000"/>
                </a:solidFill>
              </a:rPr>
              <a:t>1</a:t>
            </a:r>
            <a:r>
              <a:rPr lang="en-US" altLang="zh-TW" sz="3200" dirty="0" smtClean="0">
                <a:solidFill>
                  <a:schemeClr val="tx1"/>
                </a:solidFill>
              </a:rPr>
              <a:t>)</a:t>
            </a:r>
            <a:endParaRPr lang="en-US" altLang="zh-TW" sz="3200" dirty="0">
              <a:solidFill>
                <a:schemeClr val="tx1"/>
              </a:solidFill>
            </a:endParaRPr>
          </a:p>
          <a:p>
            <a:endParaRPr lang="en-US" altLang="zh-TW" sz="44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zh-TW" altLang="en-US" sz="2000" dirty="0"/>
          </a:p>
        </p:txBody>
      </p:sp>
      <p:pic>
        <p:nvPicPr>
          <p:cNvPr id="4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96593" y="2479041"/>
            <a:ext cx="4055745" cy="115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0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4088" y="2294709"/>
            <a:ext cx="8596668" cy="2264227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  <a:t>Time for Q </a:t>
            </a:r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  <a:t>A!</a:t>
            </a:r>
            <a:b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altLang="zh-TW" sz="6000" dirty="0" smtClean="0">
                <a:solidFill>
                  <a:schemeClr val="tx1"/>
                </a:solidFill>
              </a:rPr>
              <a:t>(Worksheet 2)</a:t>
            </a:r>
            <a:br>
              <a:rPr lang="en-US" altLang="zh-TW" sz="6000" dirty="0" smtClean="0">
                <a:solidFill>
                  <a:schemeClr val="tx1"/>
                </a:solidFill>
              </a:rPr>
            </a:br>
            <a:endParaRPr lang="zh-TW" altLang="en-US" sz="6000" dirty="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99848" y="5039139"/>
            <a:ext cx="9746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hlinkClick r:id="rId2"/>
              </a:rPr>
              <a:t>http://</a:t>
            </a:r>
            <a:r>
              <a:rPr lang="en-US" altLang="zh-TW" dirty="0" err="1" smtClean="0">
                <a:hlinkClick r:id="rId2"/>
              </a:rPr>
              <a:t>www.k5learning.com</a:t>
            </a:r>
            <a:r>
              <a:rPr lang="en-US" altLang="zh-TW" dirty="0" smtClean="0">
                <a:hlinkClick r:id="rId2"/>
              </a:rPr>
              <a:t>/reading-comprehension-worksheets/second-grade-2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18586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07327"/>
            <a:ext cx="10765729" cy="1320800"/>
          </a:xfrm>
        </p:spPr>
        <p:txBody>
          <a:bodyPr>
            <a:noAutofit/>
          </a:bodyPr>
          <a:lstStyle/>
          <a:p>
            <a:pPr algn="ctr"/>
            <a:r>
              <a:rPr lang="en-CA" altLang="zh-TW" sz="4800" dirty="0" smtClean="0">
                <a:solidFill>
                  <a:schemeClr val="tx1"/>
                </a:solidFill>
              </a:rPr>
              <a:t>1. What </a:t>
            </a:r>
            <a:r>
              <a:rPr lang="en-CA" altLang="zh-TW" sz="4800" dirty="0">
                <a:solidFill>
                  <a:schemeClr val="tx1"/>
                </a:solidFill>
              </a:rPr>
              <a:t>season is the story about</a:t>
            </a:r>
            <a:r>
              <a:rPr lang="en-CA" altLang="zh-TW" sz="4800" dirty="0" smtClean="0">
                <a:solidFill>
                  <a:schemeClr val="tx1"/>
                </a:solidFill>
              </a:rPr>
              <a:t>?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148045" y="3688081"/>
            <a:ext cx="10765729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CA" altLang="zh-TW" sz="7200" dirty="0" smtClean="0">
                <a:solidFill>
                  <a:srgbClr val="0000CC"/>
                </a:solidFill>
              </a:rPr>
              <a:t>A: It is </a:t>
            </a:r>
            <a:r>
              <a:rPr lang="en-CA" altLang="zh-TW" sz="7200" dirty="0" smtClean="0">
                <a:solidFill>
                  <a:srgbClr val="FF0000"/>
                </a:solidFill>
              </a:rPr>
              <a:t>spring</a:t>
            </a:r>
            <a:r>
              <a:rPr lang="en-CA" altLang="zh-TW" sz="7200" dirty="0" smtClean="0">
                <a:solidFill>
                  <a:srgbClr val="0000CC"/>
                </a:solidFill>
              </a:rPr>
              <a:t>.</a:t>
            </a:r>
            <a:endParaRPr lang="zh-TW" altLang="en-US" sz="72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09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07327"/>
            <a:ext cx="10765729" cy="1320800"/>
          </a:xfrm>
        </p:spPr>
        <p:txBody>
          <a:bodyPr>
            <a:noAutofit/>
          </a:bodyPr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</a:rPr>
              <a:t>2</a:t>
            </a:r>
            <a:r>
              <a:rPr lang="en-US" altLang="zh-TW" sz="4800" dirty="0">
                <a:solidFill>
                  <a:schemeClr val="tx1"/>
                </a:solidFill>
              </a:rPr>
              <a:t>.	What do Max and Will love to do?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370114" y="3727270"/>
            <a:ext cx="12340045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CA" altLang="zh-TW" sz="6200" dirty="0" smtClean="0">
                <a:solidFill>
                  <a:srgbClr val="0000CC"/>
                </a:solidFill>
              </a:rPr>
              <a:t>A</a:t>
            </a:r>
            <a:r>
              <a:rPr lang="en-CA" altLang="zh-TW" sz="6200" dirty="0">
                <a:solidFill>
                  <a:srgbClr val="0000CC"/>
                </a:solidFill>
              </a:rPr>
              <a:t>: They love to </a:t>
            </a:r>
            <a:r>
              <a:rPr lang="en-CA" altLang="zh-TW" sz="6200" dirty="0" smtClean="0">
                <a:solidFill>
                  <a:srgbClr val="0000CC"/>
                </a:solidFill>
              </a:rPr>
              <a:t>catch </a:t>
            </a:r>
            <a:r>
              <a:rPr lang="en-CA" altLang="zh-TW" sz="6200" dirty="0" smtClean="0">
                <a:solidFill>
                  <a:srgbClr val="FF0000"/>
                </a:solidFill>
              </a:rPr>
              <a:t>tadpoles</a:t>
            </a:r>
            <a:r>
              <a:rPr lang="en-CA" altLang="zh-TW" sz="6200" dirty="0" smtClean="0">
                <a:solidFill>
                  <a:srgbClr val="0000CC"/>
                </a:solidFill>
              </a:rPr>
              <a:t>.</a:t>
            </a:r>
            <a:endParaRPr lang="zh-TW" altLang="en-US" sz="62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254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07327"/>
            <a:ext cx="12083143" cy="1320800"/>
          </a:xfrm>
        </p:spPr>
        <p:txBody>
          <a:bodyPr>
            <a:noAutofit/>
          </a:bodyPr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</a:rPr>
              <a:t>3</a:t>
            </a:r>
            <a:r>
              <a:rPr lang="en-US" altLang="zh-TW" sz="4800" dirty="0">
                <a:solidFill>
                  <a:schemeClr val="tx1"/>
                </a:solidFill>
              </a:rPr>
              <a:t>.	Why do Max and Will love to catch tadpoles?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148045" y="3688081"/>
            <a:ext cx="1223118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CA" altLang="zh-TW" sz="7200" dirty="0" smtClean="0">
                <a:solidFill>
                  <a:srgbClr val="0000CC"/>
                </a:solidFill>
              </a:rPr>
              <a:t>A: </a:t>
            </a:r>
            <a:r>
              <a:rPr lang="en-US" altLang="zh-TW" sz="7200" dirty="0">
                <a:solidFill>
                  <a:srgbClr val="0000CC"/>
                </a:solidFill>
              </a:rPr>
              <a:t>They can watch tadpoles turn </a:t>
            </a:r>
            <a:r>
              <a:rPr lang="en-US" altLang="zh-TW" sz="7200" dirty="0" smtClean="0">
                <a:solidFill>
                  <a:srgbClr val="0000CC"/>
                </a:solidFill>
              </a:rPr>
              <a:t>into </a:t>
            </a:r>
            <a:r>
              <a:rPr lang="en-US" altLang="zh-TW" sz="7200" dirty="0" smtClean="0">
                <a:solidFill>
                  <a:srgbClr val="FF0000"/>
                </a:solidFill>
              </a:rPr>
              <a:t>frogs.</a:t>
            </a:r>
            <a:endParaRPr lang="zh-TW" altLang="en-US" sz="72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468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07327"/>
            <a:ext cx="11260183" cy="1320800"/>
          </a:xfrm>
        </p:spPr>
        <p:txBody>
          <a:bodyPr>
            <a:noAutofit/>
          </a:bodyPr>
          <a:lstStyle/>
          <a:p>
            <a:pPr algn="ctr"/>
            <a:r>
              <a:rPr lang="en-US" altLang="zh-TW" sz="4800" dirty="0">
                <a:solidFill>
                  <a:schemeClr val="tx1"/>
                </a:solidFill>
              </a:rPr>
              <a:t>4.	What do they see sitting on a </a:t>
            </a:r>
            <a:r>
              <a:rPr lang="en-US" altLang="zh-TW" sz="4800" dirty="0" smtClean="0">
                <a:solidFill>
                  <a:schemeClr val="tx1"/>
                </a:solidFill>
              </a:rPr>
              <a:t>log?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148045" y="3688081"/>
            <a:ext cx="10765729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CA" altLang="zh-TW" sz="7200" dirty="0" smtClean="0">
                <a:solidFill>
                  <a:srgbClr val="0000CC"/>
                </a:solidFill>
              </a:rPr>
              <a:t>A</a:t>
            </a:r>
            <a:r>
              <a:rPr lang="en-CA" altLang="zh-TW" sz="7200" dirty="0">
                <a:solidFill>
                  <a:srgbClr val="0000CC"/>
                </a:solidFill>
              </a:rPr>
              <a:t>: They see </a:t>
            </a:r>
            <a:r>
              <a:rPr lang="en-CA" altLang="zh-TW" sz="7200" dirty="0" smtClean="0">
                <a:solidFill>
                  <a:srgbClr val="0000CC"/>
                </a:solidFill>
              </a:rPr>
              <a:t>a </a:t>
            </a:r>
            <a:r>
              <a:rPr lang="en-CA" altLang="zh-TW" sz="7200" dirty="0" smtClean="0">
                <a:solidFill>
                  <a:srgbClr val="FF0000"/>
                </a:solidFill>
              </a:rPr>
              <a:t>turtle</a:t>
            </a:r>
            <a:r>
              <a:rPr lang="en-CA" altLang="zh-TW" sz="7200" dirty="0" smtClean="0">
                <a:solidFill>
                  <a:srgbClr val="0000CC"/>
                </a:solidFill>
              </a:rPr>
              <a:t>.</a:t>
            </a:r>
            <a:endParaRPr lang="zh-TW" altLang="en-US" sz="72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395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563190"/>
            <a:ext cx="12096206" cy="1320800"/>
          </a:xfrm>
        </p:spPr>
        <p:txBody>
          <a:bodyPr>
            <a:noAutofit/>
          </a:bodyPr>
          <a:lstStyle/>
          <a:p>
            <a:pPr algn="ctr"/>
            <a:r>
              <a:rPr lang="en-US" altLang="zh-TW" sz="4600" dirty="0" smtClean="0">
                <a:solidFill>
                  <a:schemeClr val="tx1"/>
                </a:solidFill>
              </a:rPr>
              <a:t>5</a:t>
            </a:r>
            <a:r>
              <a:rPr lang="en-US" altLang="zh-TW" sz="4600" dirty="0">
                <a:solidFill>
                  <a:schemeClr val="tx1"/>
                </a:solidFill>
              </a:rPr>
              <a:t>.	Where do they put the tadpoles at home?</a:t>
            </a:r>
            <a:endParaRPr lang="zh-TW" altLang="en-US" sz="46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148045" y="3688080"/>
            <a:ext cx="10765729" cy="264740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CA" altLang="zh-TW" sz="7200" dirty="0" smtClean="0">
                <a:solidFill>
                  <a:srgbClr val="0000CC"/>
                </a:solidFill>
              </a:rPr>
              <a:t>A: </a:t>
            </a:r>
            <a:r>
              <a:rPr lang="en-US" altLang="zh-TW" sz="7200" dirty="0">
                <a:solidFill>
                  <a:srgbClr val="0000CC"/>
                </a:solidFill>
              </a:rPr>
              <a:t>They put the tadpoles in a big, </a:t>
            </a:r>
            <a:r>
              <a:rPr lang="en-US" altLang="zh-TW" sz="7200" dirty="0" smtClean="0">
                <a:solidFill>
                  <a:srgbClr val="0000CC"/>
                </a:solidFill>
              </a:rPr>
              <a:t>wide </a:t>
            </a:r>
            <a:r>
              <a:rPr lang="en-US" altLang="zh-TW" sz="7200" dirty="0" smtClean="0">
                <a:solidFill>
                  <a:srgbClr val="FF0000"/>
                </a:solidFill>
              </a:rPr>
              <a:t>tub</a:t>
            </a:r>
            <a:r>
              <a:rPr lang="en-CA" altLang="zh-TW" sz="7200" dirty="0" smtClean="0">
                <a:solidFill>
                  <a:srgbClr val="0000CC"/>
                </a:solidFill>
              </a:rPr>
              <a:t>.</a:t>
            </a:r>
            <a:endParaRPr lang="zh-TW" altLang="en-US" sz="72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4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91440" y="1471750"/>
            <a:ext cx="11926389" cy="1320800"/>
          </a:xfrm>
        </p:spPr>
        <p:txBody>
          <a:bodyPr>
            <a:noAutofit/>
          </a:bodyPr>
          <a:lstStyle/>
          <a:p>
            <a:pPr algn="ctr"/>
            <a:r>
              <a:rPr lang="en-US" altLang="zh-TW" sz="4800" dirty="0">
                <a:solidFill>
                  <a:schemeClr val="tx1"/>
                </a:solidFill>
              </a:rPr>
              <a:t>6.	Why do they keep the tub in the shade?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60961" y="3139441"/>
            <a:ext cx="11865428" cy="47635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CA" altLang="zh-TW" sz="5400" dirty="0" smtClean="0">
                <a:solidFill>
                  <a:srgbClr val="0000CC"/>
                </a:solidFill>
              </a:rPr>
              <a:t>A: </a:t>
            </a:r>
            <a:r>
              <a:rPr lang="en-US" altLang="zh-TW" sz="5400" dirty="0" smtClean="0">
                <a:solidFill>
                  <a:srgbClr val="FF0000"/>
                </a:solidFill>
              </a:rPr>
              <a:t>Animals</a:t>
            </a:r>
            <a:r>
              <a:rPr lang="en-US" altLang="zh-TW" sz="5400" dirty="0" smtClean="0">
                <a:solidFill>
                  <a:srgbClr val="0000CC"/>
                </a:solidFill>
              </a:rPr>
              <a:t> </a:t>
            </a:r>
            <a:r>
              <a:rPr lang="en-US" altLang="zh-TW" sz="5400" dirty="0">
                <a:solidFill>
                  <a:srgbClr val="0000CC"/>
                </a:solidFill>
              </a:rPr>
              <a:t>can’t get to the tadpoles, and the water does not get too </a:t>
            </a:r>
            <a:r>
              <a:rPr lang="en-US" altLang="zh-TW" sz="5400" dirty="0" smtClean="0">
                <a:solidFill>
                  <a:srgbClr val="FF0000"/>
                </a:solidFill>
              </a:rPr>
              <a:t>hot</a:t>
            </a:r>
            <a:r>
              <a:rPr lang="en-US" altLang="zh-TW" sz="5400" dirty="0" smtClean="0">
                <a:solidFill>
                  <a:srgbClr val="0000CC"/>
                </a:solidFill>
              </a:rPr>
              <a:t>.</a:t>
            </a:r>
            <a:endParaRPr lang="zh-TW" altLang="en-US" sz="54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25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07327"/>
            <a:ext cx="11939451" cy="1320800"/>
          </a:xfrm>
        </p:spPr>
        <p:txBody>
          <a:bodyPr>
            <a:noAutofit/>
          </a:bodyPr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</a:rPr>
              <a:t>7</a:t>
            </a:r>
            <a:r>
              <a:rPr lang="en-US" altLang="zh-TW" sz="4800" dirty="0">
                <a:solidFill>
                  <a:schemeClr val="tx1"/>
                </a:solidFill>
              </a:rPr>
              <a:t>.	How do they take care of the tadpoles?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148045" y="3095897"/>
            <a:ext cx="10765729" cy="19129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CA" altLang="zh-TW" sz="6000" dirty="0" smtClean="0">
                <a:solidFill>
                  <a:srgbClr val="0000CC"/>
                </a:solidFill>
              </a:rPr>
              <a:t>A: </a:t>
            </a:r>
            <a:r>
              <a:rPr lang="en-US" altLang="zh-TW" sz="6000" dirty="0">
                <a:solidFill>
                  <a:srgbClr val="0000CC"/>
                </a:solidFill>
              </a:rPr>
              <a:t>They bring back fresh </a:t>
            </a:r>
            <a:r>
              <a:rPr lang="en-US" altLang="zh-TW" sz="6000" dirty="0" smtClean="0">
                <a:solidFill>
                  <a:srgbClr val="FF0000"/>
                </a:solidFill>
              </a:rPr>
              <a:t>water</a:t>
            </a:r>
            <a:r>
              <a:rPr lang="en-US" altLang="zh-TW" sz="6000" dirty="0" smtClean="0">
                <a:solidFill>
                  <a:srgbClr val="0000CC"/>
                </a:solidFill>
              </a:rPr>
              <a:t> </a:t>
            </a:r>
            <a:r>
              <a:rPr lang="en-US" altLang="zh-TW" sz="6000" dirty="0">
                <a:solidFill>
                  <a:srgbClr val="0000CC"/>
                </a:solidFill>
              </a:rPr>
              <a:t>and </a:t>
            </a:r>
            <a:r>
              <a:rPr lang="en-US" altLang="zh-TW" sz="6000" dirty="0" smtClean="0">
                <a:solidFill>
                  <a:srgbClr val="FF0000"/>
                </a:solidFill>
              </a:rPr>
              <a:t>leaves</a:t>
            </a:r>
            <a:r>
              <a:rPr lang="en-US" altLang="zh-TW" sz="6000" dirty="0" smtClean="0">
                <a:solidFill>
                  <a:srgbClr val="0000CC"/>
                </a:solidFill>
              </a:rPr>
              <a:t> </a:t>
            </a:r>
            <a:r>
              <a:rPr lang="en-US" altLang="zh-TW" sz="6000" dirty="0">
                <a:solidFill>
                  <a:srgbClr val="0000CC"/>
                </a:solidFill>
              </a:rPr>
              <a:t>for the tadpoles.</a:t>
            </a:r>
            <a:endParaRPr lang="zh-TW" altLang="en-US" sz="6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50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07327"/>
            <a:ext cx="12070080" cy="1320800"/>
          </a:xfrm>
        </p:spPr>
        <p:txBody>
          <a:bodyPr>
            <a:noAutofit/>
          </a:bodyPr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</a:rPr>
              <a:t>8</a:t>
            </a:r>
            <a:r>
              <a:rPr lang="en-US" altLang="zh-TW" sz="4800" dirty="0">
                <a:solidFill>
                  <a:schemeClr val="tx1"/>
                </a:solidFill>
              </a:rPr>
              <a:t>.	What do they do when the tadpoles grow into frogs?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148045" y="3688080"/>
            <a:ext cx="10765729" cy="268659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CA" altLang="zh-TW" sz="7200" dirty="0" smtClean="0">
                <a:solidFill>
                  <a:srgbClr val="0000CC"/>
                </a:solidFill>
              </a:rPr>
              <a:t>A: </a:t>
            </a:r>
            <a:r>
              <a:rPr lang="en-US" altLang="zh-TW" sz="7200" dirty="0">
                <a:solidFill>
                  <a:srgbClr val="0000CC"/>
                </a:solidFill>
              </a:rPr>
              <a:t>They take them back to the </a:t>
            </a:r>
            <a:r>
              <a:rPr lang="en-US" altLang="zh-TW" sz="7200" dirty="0" smtClean="0">
                <a:solidFill>
                  <a:srgbClr val="FF0000"/>
                </a:solidFill>
              </a:rPr>
              <a:t>pond</a:t>
            </a:r>
            <a:r>
              <a:rPr lang="en-US" altLang="zh-TW" sz="7200" dirty="0" smtClean="0">
                <a:solidFill>
                  <a:srgbClr val="0000CC"/>
                </a:solidFill>
              </a:rPr>
              <a:t>.</a:t>
            </a:r>
            <a:endParaRPr lang="zh-TW" altLang="en-US" sz="72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58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1073" y="1285336"/>
            <a:ext cx="11637281" cy="5357004"/>
          </a:xfrm>
        </p:spPr>
        <p:txBody>
          <a:bodyPr>
            <a:noAutofit/>
          </a:bodyPr>
          <a:lstStyle/>
          <a:p>
            <a:r>
              <a:rPr lang="en-US" altLang="zh-TW" sz="4800" dirty="0" smtClean="0">
                <a:solidFill>
                  <a:schemeClr val="tx1"/>
                </a:solidFill>
              </a:rPr>
              <a:t>Do </a:t>
            </a:r>
            <a:r>
              <a:rPr lang="en-US" altLang="zh-TW" sz="4800" dirty="0">
                <a:solidFill>
                  <a:schemeClr val="tx1"/>
                </a:solidFill>
              </a:rPr>
              <a:t>you have similar experience about keeping a wild animal? </a:t>
            </a:r>
            <a:r>
              <a:rPr lang="en-US" altLang="zh-TW" sz="4800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en-US" altLang="zh-TW" sz="4800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US" altLang="zh-TW" sz="4800" dirty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altLang="zh-TW" sz="4000" dirty="0">
                <a:solidFill>
                  <a:schemeClr val="accent5">
                    <a:lumMod val="75000"/>
                  </a:schemeClr>
                </a:solidFill>
              </a:rPr>
              <a:t>If </a:t>
            </a:r>
            <a:r>
              <a:rPr lang="en-US" altLang="zh-TW" sz="4000" dirty="0" smtClean="0">
                <a:solidFill>
                  <a:schemeClr val="accent5">
                    <a:lumMod val="75000"/>
                  </a:schemeClr>
                </a:solidFill>
              </a:rPr>
              <a:t>yes, share </a:t>
            </a:r>
            <a:r>
              <a:rPr lang="en-US" altLang="zh-TW" sz="4000" dirty="0">
                <a:solidFill>
                  <a:schemeClr val="accent5">
                    <a:lumMod val="75000"/>
                  </a:schemeClr>
                </a:solidFill>
              </a:rPr>
              <a:t>your story and feelings. </a:t>
            </a:r>
            <a:r>
              <a:rPr lang="en-US" altLang="zh-TW" sz="40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en-US" altLang="zh-TW" sz="40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US" altLang="zh-TW" sz="4000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en-US" altLang="zh-TW" sz="4000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US" altLang="zh-TW" sz="4000" dirty="0">
                <a:solidFill>
                  <a:schemeClr val="accent5">
                    <a:lumMod val="75000"/>
                  </a:schemeClr>
                </a:solidFill>
              </a:rPr>
              <a:t>-If </a:t>
            </a:r>
            <a:r>
              <a:rPr lang="en-US" altLang="zh-TW" sz="4000" dirty="0" smtClean="0">
                <a:solidFill>
                  <a:schemeClr val="accent5">
                    <a:lumMod val="75000"/>
                  </a:schemeClr>
                </a:solidFill>
              </a:rPr>
              <a:t>no, would </a:t>
            </a:r>
            <a:r>
              <a:rPr lang="en-US" altLang="zh-TW" sz="4000" dirty="0">
                <a:solidFill>
                  <a:schemeClr val="accent5">
                    <a:lumMod val="75000"/>
                  </a:schemeClr>
                </a:solidFill>
              </a:rPr>
              <a:t>you also take the frogs to their birth pond if you were Max or Will? Why or why not?</a:t>
            </a:r>
            <a:br>
              <a:rPr lang="en-US" altLang="zh-TW" sz="4000" dirty="0">
                <a:solidFill>
                  <a:schemeClr val="accent5">
                    <a:lumMod val="75000"/>
                  </a:schemeClr>
                </a:solidFill>
              </a:rPr>
            </a:br>
            <a:endParaRPr lang="zh-TW" altLang="en-US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152399" y="435430"/>
            <a:ext cx="9849394" cy="12758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altLang="zh-TW" sz="4800" dirty="0" smtClean="0">
                <a:solidFill>
                  <a:srgbClr val="0000CC"/>
                </a:solidFill>
              </a:rPr>
              <a:t>※One more question…</a:t>
            </a:r>
            <a:endParaRPr lang="zh-TW" altLang="en-US" sz="48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4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3359" y="426718"/>
            <a:ext cx="11978641" cy="2238103"/>
          </a:xfrm>
        </p:spPr>
        <p:txBody>
          <a:bodyPr>
            <a:normAutofit/>
          </a:bodyPr>
          <a:lstStyle/>
          <a:p>
            <a:pPr algn="ctr"/>
            <a:r>
              <a:rPr lang="en-US" altLang="zh-TW" sz="5400" dirty="0" err="1">
                <a:solidFill>
                  <a:schemeClr val="accent2">
                    <a:lumMod val="75000"/>
                  </a:schemeClr>
                </a:solidFill>
              </a:rPr>
              <a:t>III.【Main</a:t>
            </a:r>
            <a:r>
              <a:rPr lang="en-US" altLang="zh-TW" sz="5400" dirty="0">
                <a:solidFill>
                  <a:schemeClr val="accent2">
                    <a:lumMod val="75000"/>
                  </a:schemeClr>
                </a:solidFill>
              </a:rPr>
              <a:t> Task </a:t>
            </a:r>
            <a:r>
              <a:rPr lang="en-US" altLang="zh-TW" sz="5400" dirty="0" err="1">
                <a:solidFill>
                  <a:schemeClr val="accent2">
                    <a:lumMod val="75000"/>
                  </a:schemeClr>
                </a:solidFill>
              </a:rPr>
              <a:t>2─Spot</a:t>
            </a:r>
            <a:r>
              <a:rPr lang="en-US" altLang="zh-TW" sz="5400" dirty="0">
                <a:solidFill>
                  <a:schemeClr val="accent2">
                    <a:lumMod val="75000"/>
                  </a:schemeClr>
                </a:solidFill>
              </a:rPr>
              <a:t> the </a:t>
            </a:r>
            <a:r>
              <a:rPr lang="en-US" altLang="zh-TW" sz="5400" dirty="0" err="1" smtClean="0">
                <a:solidFill>
                  <a:schemeClr val="accent2">
                    <a:lumMod val="75000"/>
                  </a:schemeClr>
                </a:solidFill>
              </a:rPr>
              <a:t>difference】</a:t>
            </a:r>
            <a:r>
              <a:rPr lang="en-US" altLang="zh-TW" sz="5400" dirty="0" err="1" smtClean="0">
                <a:solidFill>
                  <a:srgbClr val="0000CC"/>
                </a:solidFill>
              </a:rPr>
              <a:t>Frogs</a:t>
            </a:r>
            <a:r>
              <a:rPr lang="en-US" altLang="zh-TW" sz="5400" dirty="0" smtClean="0">
                <a:solidFill>
                  <a:srgbClr val="0000CC"/>
                </a:solidFill>
              </a:rPr>
              <a:t> </a:t>
            </a:r>
            <a:r>
              <a:rPr lang="en-US" altLang="zh-TW" sz="5400" dirty="0">
                <a:solidFill>
                  <a:srgbClr val="0000CC"/>
                </a:solidFill>
              </a:rPr>
              <a:t>or Toads?</a:t>
            </a:r>
            <a:endParaRPr lang="zh-TW" altLang="en-US" sz="5400" dirty="0">
              <a:solidFill>
                <a:srgbClr val="0000CC"/>
              </a:solidFill>
            </a:endParaRPr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539931" y="2818675"/>
            <a:ext cx="11652069" cy="4261394"/>
          </a:xfrm>
        </p:spPr>
        <p:txBody>
          <a:bodyPr>
            <a:normAutofit/>
          </a:bodyPr>
          <a:lstStyle/>
          <a:p>
            <a:r>
              <a:rPr lang="en-US" altLang="zh-TW" sz="4400" dirty="0"/>
              <a:t>What are the differences between frogs and toads</a:t>
            </a:r>
            <a:r>
              <a:rPr lang="en-US" altLang="zh-TW" sz="4400" dirty="0" smtClean="0"/>
              <a:t>?</a:t>
            </a:r>
            <a:r>
              <a:rPr lang="en-US" altLang="zh-TW" sz="4400" dirty="0" smtClean="0">
                <a:solidFill>
                  <a:schemeClr val="tx1"/>
                </a:solidFill>
              </a:rPr>
              <a:t> </a:t>
            </a:r>
            <a:endParaRPr lang="zh-TW" altLang="en-US" sz="44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b="3213"/>
          <a:stretch/>
        </p:blipFill>
        <p:spPr>
          <a:xfrm>
            <a:off x="4010296" y="4377784"/>
            <a:ext cx="4939156" cy="2480216"/>
          </a:xfrm>
          <a:prstGeom prst="rect">
            <a:avLst/>
          </a:prstGeom>
          <a:effectLst>
            <a:glow rad="228600">
              <a:srgbClr val="FFFF00">
                <a:alpha val="40000"/>
              </a:srgbClr>
            </a:glow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145753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5719413" y="2635623"/>
            <a:ext cx="5170841" cy="21649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3200" dirty="0" err="1"/>
              <a:t>SciShow</a:t>
            </a:r>
            <a:r>
              <a:rPr lang="en-US" altLang="zh-TW" sz="3200" dirty="0"/>
              <a:t> Kids Channels:</a:t>
            </a:r>
            <a:br>
              <a:rPr lang="en-US" altLang="zh-TW" sz="3200" dirty="0"/>
            </a:br>
            <a:r>
              <a:rPr lang="en-US" altLang="zh-TW" sz="3200" i="1" dirty="0"/>
              <a:t>Frog or Toad</a:t>
            </a:r>
            <a:r>
              <a:rPr lang="en-US" altLang="zh-TW" sz="3200" i="1" dirty="0" smtClean="0"/>
              <a:t>?</a:t>
            </a:r>
          </a:p>
          <a:p>
            <a:pPr marL="0" indent="0">
              <a:buNone/>
            </a:pPr>
            <a:r>
              <a:rPr lang="en-US" altLang="zh-TW" sz="2400" dirty="0" smtClean="0">
                <a:hlinkClick r:id="rId2"/>
              </a:rPr>
              <a:t>https</a:t>
            </a:r>
            <a:r>
              <a:rPr lang="en-US" altLang="zh-TW" sz="2400" dirty="0">
                <a:hlinkClick r:id="rId2"/>
              </a:rPr>
              <a:t>://</a:t>
            </a:r>
            <a:r>
              <a:rPr lang="en-US" altLang="zh-TW" sz="2400" dirty="0" err="1" smtClean="0">
                <a:hlinkClick r:id="rId2"/>
              </a:rPr>
              <a:t>www.youtube.com</a:t>
            </a:r>
            <a:r>
              <a:rPr lang="en-US" altLang="zh-TW" sz="2400" dirty="0" smtClean="0">
                <a:hlinkClick r:id="rId2"/>
              </a:rPr>
              <a:t>/</a:t>
            </a:r>
            <a:r>
              <a:rPr lang="en-US" altLang="zh-TW" sz="2400" dirty="0" err="1" smtClean="0">
                <a:hlinkClick r:id="rId2"/>
              </a:rPr>
              <a:t>watch?v</a:t>
            </a:r>
            <a:r>
              <a:rPr lang="en-US" altLang="zh-TW" sz="2400" dirty="0" smtClean="0">
                <a:hlinkClick r:id="rId2"/>
              </a:rPr>
              <a:t>=</a:t>
            </a:r>
            <a:r>
              <a:rPr lang="en-US" altLang="zh-TW" sz="2400" dirty="0" err="1" smtClean="0">
                <a:hlinkClick r:id="rId2"/>
              </a:rPr>
              <a:t>rVAjUSLkDLo</a:t>
            </a:r>
            <a:endParaRPr lang="en-US" altLang="zh-TW" sz="2400" dirty="0" smtClean="0"/>
          </a:p>
          <a:p>
            <a:pPr marL="0" indent="0" algn="ctr">
              <a:buNone/>
            </a:pPr>
            <a:endParaRPr lang="zh-TW" altLang="en-US" sz="24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9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0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4985"/>
          <a:stretch/>
        </p:blipFill>
        <p:spPr>
          <a:xfrm>
            <a:off x="-13063" y="-1"/>
            <a:ext cx="5719325" cy="340538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8531" y="0"/>
            <a:ext cx="6653469" cy="340538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8531" y="3318472"/>
            <a:ext cx="6656781" cy="3518585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3212703" y="30777"/>
            <a:ext cx="2364377" cy="113877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b="1" dirty="0" smtClean="0">
                <a:solidFill>
                  <a:srgbClr val="66FF33"/>
                </a:solidFill>
              </a:rPr>
              <a:t>Frogs</a:t>
            </a:r>
            <a:r>
              <a:rPr lang="en-US" altLang="zh-TW" sz="3200" b="1" dirty="0" smtClean="0">
                <a:solidFill>
                  <a:srgbClr val="66FF33"/>
                </a:solidFill>
              </a:rPr>
              <a:t>:</a:t>
            </a:r>
          </a:p>
          <a:p>
            <a:pPr algn="ctr"/>
            <a:r>
              <a:rPr lang="en-US" altLang="zh-TW" sz="3200" b="1" dirty="0" smtClean="0">
                <a:solidFill>
                  <a:srgbClr val="FFFF00"/>
                </a:solidFill>
              </a:rPr>
              <a:t>Smooth</a:t>
            </a:r>
            <a:endParaRPr lang="zh-TW" altLang="en-US" sz="3200" b="1" dirty="0">
              <a:solidFill>
                <a:srgbClr val="FFFF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750794" y="0"/>
            <a:ext cx="1681724" cy="120032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66FF33"/>
                </a:solidFill>
              </a:rPr>
              <a:t>Toads:</a:t>
            </a:r>
          </a:p>
          <a:p>
            <a:r>
              <a:rPr lang="en-US" altLang="zh-TW" sz="3600" b="1" dirty="0" smtClean="0">
                <a:solidFill>
                  <a:srgbClr val="FFFF00"/>
                </a:solidFill>
              </a:rPr>
              <a:t>bumpy</a:t>
            </a:r>
            <a:endParaRPr lang="zh-TW" altLang="en-US" sz="3600" b="1" dirty="0">
              <a:solidFill>
                <a:srgbClr val="FFFF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176911" y="30948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grpSp>
        <p:nvGrpSpPr>
          <p:cNvPr id="2" name="群組 1"/>
          <p:cNvGrpSpPr/>
          <p:nvPr/>
        </p:nvGrpSpPr>
        <p:grpSpPr>
          <a:xfrm>
            <a:off x="-26126" y="3405380"/>
            <a:ext cx="5608711" cy="3452620"/>
            <a:chOff x="-26126" y="3405380"/>
            <a:chExt cx="5608711" cy="3452620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3063" y="3405380"/>
              <a:ext cx="5538531" cy="3452620"/>
            </a:xfrm>
            <a:prstGeom prst="rect">
              <a:avLst/>
            </a:prstGeom>
          </p:spPr>
        </p:pic>
        <p:sp>
          <p:nvSpPr>
            <p:cNvPr id="12" name="文字方塊 11"/>
            <p:cNvSpPr txBox="1"/>
            <p:nvPr/>
          </p:nvSpPr>
          <p:spPr>
            <a:xfrm>
              <a:off x="4278429" y="6287541"/>
              <a:ext cx="1304156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800" b="1" dirty="0" smtClean="0">
                  <a:solidFill>
                    <a:schemeClr val="bg1"/>
                  </a:solidFill>
                </a:rPr>
                <a:t>Frogs</a:t>
              </a: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-26126" y="5077764"/>
              <a:ext cx="1304156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800" b="1" dirty="0" smtClean="0">
                  <a:solidFill>
                    <a:schemeClr val="bg1"/>
                  </a:solidFill>
                </a:rPr>
                <a:t>Toads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587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7058904" cy="3759539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720" y="1"/>
            <a:ext cx="5669280" cy="375953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5508" y="3313459"/>
            <a:ext cx="6260919" cy="3544541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10649243" y="6088559"/>
            <a:ext cx="1542757" cy="76944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b="1" dirty="0" smtClean="0">
                <a:solidFill>
                  <a:srgbClr val="FFFF00"/>
                </a:solidFill>
              </a:rPr>
              <a:t>Piles!</a:t>
            </a:r>
            <a:endParaRPr lang="zh-TW" altLang="en-US" sz="4400" b="1" dirty="0">
              <a:solidFill>
                <a:srgbClr val="FFFF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940148" y="5703838"/>
            <a:ext cx="1945360" cy="76944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b="1" dirty="0" smtClean="0">
                <a:solidFill>
                  <a:srgbClr val="FFFF00"/>
                </a:solidFill>
              </a:rPr>
              <a:t>Lines!</a:t>
            </a:r>
            <a:endParaRPr lang="zh-TW" altLang="en-US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42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153" y="0"/>
            <a:ext cx="5719413" cy="6858000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5219115" y="498125"/>
            <a:ext cx="3857452" cy="2677656"/>
            <a:chOff x="4473526" y="554396"/>
            <a:chExt cx="5476911" cy="2677656"/>
          </a:xfrm>
        </p:grpSpPr>
        <p:sp>
          <p:nvSpPr>
            <p:cNvPr id="2" name="文字方塊 1"/>
            <p:cNvSpPr txBox="1"/>
            <p:nvPr/>
          </p:nvSpPr>
          <p:spPr>
            <a:xfrm>
              <a:off x="5148775" y="554396"/>
              <a:ext cx="4801662" cy="267765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0000CC"/>
                  </a:solidFill>
                </a:rPr>
                <a:t>smooth </a:t>
              </a:r>
              <a:r>
                <a:rPr lang="en-US" altLang="zh-TW" sz="2800" b="1" dirty="0">
                  <a:solidFill>
                    <a:srgbClr val="0000CC"/>
                  </a:solidFill>
                </a:rPr>
                <a:t>skin</a:t>
              </a:r>
              <a:endParaRPr lang="en-US" altLang="zh-TW" sz="2800" b="1" dirty="0" smtClean="0">
                <a:solidFill>
                  <a:srgbClr val="0000CC"/>
                </a:solidFill>
              </a:endParaRPr>
            </a:p>
            <a:p>
              <a:pPr marL="514350" indent="-514350">
                <a:buFontTx/>
                <a:buAutoNum type="arabicPeriod"/>
              </a:pPr>
              <a:r>
                <a:rPr lang="en-US" altLang="zh-TW" sz="2800" b="1" dirty="0" smtClean="0">
                  <a:solidFill>
                    <a:srgbClr val="0000CC"/>
                  </a:solidFill>
                </a:rPr>
                <a:t>tiny</a:t>
              </a:r>
              <a:r>
                <a:rPr lang="en-US" altLang="zh-TW" sz="2800" b="1" dirty="0">
                  <a:solidFill>
                    <a:srgbClr val="0000CC"/>
                  </a:solidFill>
                </a:rPr>
                <a:t> </a:t>
              </a:r>
              <a:r>
                <a:rPr lang="en-US" altLang="zh-TW" sz="2800" b="1" dirty="0" smtClean="0">
                  <a:solidFill>
                    <a:srgbClr val="0000CC"/>
                  </a:solidFill>
                </a:rPr>
                <a:t>teeth</a:t>
              </a:r>
              <a:endParaRPr lang="en-US" altLang="zh-TW" sz="2800" b="1" dirty="0">
                <a:solidFill>
                  <a:srgbClr val="0000CC"/>
                </a:solidFill>
              </a:endParaRP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0000CC"/>
                  </a:solidFill>
                </a:rPr>
                <a:t>leap</a:t>
              </a: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0000CC"/>
                  </a:solidFill>
                </a:rPr>
                <a:t>long legs</a:t>
              </a: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0000CC"/>
                  </a:solidFill>
                </a:rPr>
                <a:t>live near water</a:t>
              </a: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0000CC"/>
                  </a:solidFill>
                </a:rPr>
                <a:t>eggs in piles</a:t>
              </a:r>
              <a:endParaRPr lang="zh-TW" altLang="en-US" sz="2800" b="1" dirty="0">
                <a:solidFill>
                  <a:srgbClr val="0000CC"/>
                </a:solidFill>
              </a:endParaRPr>
            </a:p>
          </p:txBody>
        </p:sp>
        <p:sp>
          <p:nvSpPr>
            <p:cNvPr id="3" name="向右箭號 2"/>
            <p:cNvSpPr/>
            <p:nvPr/>
          </p:nvSpPr>
          <p:spPr>
            <a:xfrm>
              <a:off x="4473526" y="1420836"/>
              <a:ext cx="675249" cy="590844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410240" y="4010412"/>
            <a:ext cx="4560893" cy="2677656"/>
            <a:chOff x="5108636" y="357448"/>
            <a:chExt cx="4560893" cy="2677656"/>
          </a:xfrm>
        </p:grpSpPr>
        <p:sp>
          <p:nvSpPr>
            <p:cNvPr id="7" name="文字方塊 6"/>
            <p:cNvSpPr txBox="1"/>
            <p:nvPr/>
          </p:nvSpPr>
          <p:spPr>
            <a:xfrm>
              <a:off x="5108636" y="357448"/>
              <a:ext cx="3713871" cy="2677656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C00000"/>
                  </a:solidFill>
                </a:rPr>
                <a:t>bumpy </a:t>
              </a:r>
              <a:r>
                <a:rPr lang="en-US" altLang="zh-TW" sz="2800" b="1" dirty="0">
                  <a:solidFill>
                    <a:srgbClr val="C00000"/>
                  </a:solidFill>
                </a:rPr>
                <a:t>skin</a:t>
              </a:r>
              <a:endParaRPr lang="en-US" altLang="zh-TW" sz="2800" b="1" dirty="0" smtClean="0">
                <a:solidFill>
                  <a:srgbClr val="C00000"/>
                </a:solidFill>
              </a:endParaRP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C00000"/>
                  </a:solidFill>
                </a:rPr>
                <a:t>no teeth</a:t>
              </a: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C00000"/>
                  </a:solidFill>
                </a:rPr>
                <a:t>walk</a:t>
              </a: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C00000"/>
                  </a:solidFill>
                </a:rPr>
                <a:t>short legs</a:t>
              </a: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C00000"/>
                  </a:solidFill>
                </a:rPr>
                <a:t>live on dry land</a:t>
              </a:r>
            </a:p>
            <a:p>
              <a:pPr marL="514350" indent="-514350">
                <a:buAutoNum type="arabicPeriod"/>
              </a:pPr>
              <a:r>
                <a:rPr lang="en-US" altLang="zh-TW" sz="2800" b="1" dirty="0" smtClean="0">
                  <a:solidFill>
                    <a:srgbClr val="C00000"/>
                  </a:solidFill>
                </a:rPr>
                <a:t>eggs in lines</a:t>
              </a:r>
              <a:endParaRPr lang="zh-TW" altLang="en-US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8" name="向右箭號 7"/>
            <p:cNvSpPr/>
            <p:nvPr/>
          </p:nvSpPr>
          <p:spPr>
            <a:xfrm flipH="1">
              <a:off x="8994280" y="689315"/>
              <a:ext cx="675249" cy="590844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10" name="肘形接點 9"/>
          <p:cNvCxnSpPr/>
          <p:nvPr/>
        </p:nvCxnSpPr>
        <p:spPr>
          <a:xfrm rot="10800000">
            <a:off x="2978333" y="2860768"/>
            <a:ext cx="2716368" cy="979712"/>
          </a:xfrm>
          <a:prstGeom prst="bentConnector3">
            <a:avLst/>
          </a:prstGeom>
          <a:ln w="127000">
            <a:solidFill>
              <a:srgbClr val="80008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" name="文字方塊 11"/>
          <p:cNvSpPr txBox="1"/>
          <p:nvPr/>
        </p:nvSpPr>
        <p:spPr>
          <a:xfrm>
            <a:off x="0" y="731938"/>
            <a:ext cx="35591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zh-TW" sz="2800" b="1" dirty="0" smtClean="0">
                <a:solidFill>
                  <a:srgbClr val="FF0000"/>
                </a:solidFill>
              </a:rPr>
              <a:t>carnivores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r>
              <a:rPr lang="zh-TW" altLang="en-US" sz="2800" b="1" dirty="0" smtClean="0"/>
              <a:t>肉食動物</a:t>
            </a:r>
            <a:endParaRPr lang="en-US" altLang="zh-TW" sz="2800" b="1" dirty="0" smtClean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zh-TW" sz="2800" b="1" dirty="0" smtClean="0">
                <a:solidFill>
                  <a:srgbClr val="800080"/>
                </a:solidFill>
              </a:rPr>
              <a:t>lay eggs </a:t>
            </a:r>
            <a:r>
              <a:rPr lang="en-US" altLang="zh-TW" sz="2800" b="1" dirty="0" smtClean="0">
                <a:solidFill>
                  <a:srgbClr val="FF0000"/>
                </a:solidFill>
              </a:rPr>
              <a:t>in water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zh-TW" sz="2800" b="1" dirty="0">
                <a:solidFill>
                  <a:srgbClr val="800080"/>
                </a:solidFill>
              </a:rPr>
              <a:t>baby </a:t>
            </a:r>
            <a:r>
              <a:rPr lang="en-US" altLang="zh-TW" sz="2800" b="1" dirty="0" smtClean="0">
                <a:solidFill>
                  <a:srgbClr val="800080"/>
                </a:solidFill>
              </a:rPr>
              <a:t>frogs/toads </a:t>
            </a:r>
            <a:r>
              <a:rPr lang="zh-TW" altLang="en-US" sz="2800" b="1" dirty="0" smtClean="0">
                <a:solidFill>
                  <a:srgbClr val="FF0000"/>
                </a:solidFill>
              </a:rPr>
              <a:t>→</a:t>
            </a:r>
            <a:r>
              <a:rPr lang="en-US" altLang="zh-TW" sz="2800" b="1" dirty="0" smtClean="0">
                <a:solidFill>
                  <a:srgbClr val="FF0000"/>
                </a:solidFill>
              </a:rPr>
              <a:t>tadpoles</a:t>
            </a:r>
            <a:endParaRPr lang="en-US" altLang="zh-TW" sz="2800" b="1" dirty="0" smtClean="0">
              <a:solidFill>
                <a:srgbClr val="80008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zh-TW" altLang="en-US" sz="2800" b="1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511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b="3213"/>
          <a:stretch/>
        </p:blipFill>
        <p:spPr>
          <a:xfrm>
            <a:off x="438937" y="1652954"/>
            <a:ext cx="10365441" cy="5205046"/>
          </a:xfrm>
          <a:prstGeom prst="rect">
            <a:avLst/>
          </a:prstGeom>
          <a:effectLst>
            <a:glow rad="228600">
              <a:srgbClr val="FFFF00">
                <a:alpha val="40000"/>
              </a:srgbClr>
            </a:glow>
            <a:softEdge rad="152400"/>
          </a:effectLst>
        </p:spPr>
      </p:pic>
      <p:sp>
        <p:nvSpPr>
          <p:cNvPr id="2" name="文字方塊 1"/>
          <p:cNvSpPr txBox="1"/>
          <p:nvPr/>
        </p:nvSpPr>
        <p:spPr>
          <a:xfrm>
            <a:off x="3213462" y="535577"/>
            <a:ext cx="59044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dirty="0" smtClean="0">
                <a:solidFill>
                  <a:srgbClr val="0000CC"/>
                </a:solidFill>
              </a:rPr>
              <a:t>Time for </a:t>
            </a:r>
            <a:r>
              <a:rPr lang="en-US" altLang="zh-TW" sz="5400" dirty="0">
                <a:solidFill>
                  <a:srgbClr val="0000CC"/>
                </a:solidFill>
              </a:rPr>
              <a:t>Quiz </a:t>
            </a:r>
            <a:endParaRPr lang="zh-TW" altLang="en-US" sz="54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015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17007" y="4750415"/>
            <a:ext cx="7226105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chemeClr val="tx1"/>
                </a:solidFill>
              </a:rPr>
              <a:t>Italian tree </a:t>
            </a:r>
            <a:r>
              <a:rPr lang="en-US" altLang="zh-TW" sz="6600" dirty="0" smtClean="0">
                <a:solidFill>
                  <a:srgbClr val="0000CC"/>
                </a:solidFill>
              </a:rPr>
              <a:t>frog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7529" y="5934670"/>
            <a:ext cx="111258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/>
              <a:t>https://</a:t>
            </a:r>
            <a:r>
              <a:rPr lang="en-US" altLang="zh-TW" dirty="0" err="1"/>
              <a:t>en.wikipedia.org</a:t>
            </a:r>
            <a:r>
              <a:rPr lang="en-US" altLang="zh-TW" dirty="0"/>
              <a:t>/wiki/</a:t>
            </a:r>
            <a:r>
              <a:rPr lang="en-US" altLang="zh-TW" dirty="0" err="1"/>
              <a:t>Wikipedia:Featured_pictures</a:t>
            </a:r>
            <a:r>
              <a:rPr lang="en-US" altLang="zh-TW" dirty="0"/>
              <a:t>/Animals/Amphibians#/</a:t>
            </a:r>
            <a:r>
              <a:rPr lang="en-US" altLang="zh-TW" dirty="0" smtClean="0"/>
              <a:t>media/</a:t>
            </a:r>
            <a:r>
              <a:rPr lang="en-US" altLang="zh-TW" dirty="0" err="1" smtClean="0"/>
              <a:t>File:BennyTrapp_Hyla_intermedia_Italien.jpg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7007" y="266260"/>
            <a:ext cx="6753225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805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8810" y="2264898"/>
            <a:ext cx="3078741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rgbClr val="0000CC"/>
                </a:solidFill>
              </a:rPr>
              <a:t>frog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6663" y="5829830"/>
            <a:ext cx="87466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https://</a:t>
            </a:r>
            <a:r>
              <a:rPr lang="en-US" altLang="zh-TW" dirty="0" err="1"/>
              <a:t>en.wikipedia.org</a:t>
            </a:r>
            <a:r>
              <a:rPr lang="en-US" altLang="zh-TW" dirty="0"/>
              <a:t>/wiki/Frog#/</a:t>
            </a:r>
            <a:r>
              <a:rPr lang="en-US" altLang="zh-TW" dirty="0" smtClean="0"/>
              <a:t>media/</a:t>
            </a:r>
            <a:r>
              <a:rPr lang="en-US" altLang="zh-TW" dirty="0" err="1" smtClean="0"/>
              <a:t>File:Phyllomedusa_burmeisteri01.jpg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290" y="460249"/>
            <a:ext cx="6210300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8810" y="2264898"/>
            <a:ext cx="3078741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rgbClr val="0000CC"/>
                </a:solidFill>
              </a:rPr>
              <a:t>toad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6663" y="5829830"/>
            <a:ext cx="126339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https://</a:t>
            </a:r>
            <a:r>
              <a:rPr lang="en-US" altLang="zh-TW" dirty="0" err="1" smtClean="0"/>
              <a:t>www.alamy.com</a:t>
            </a:r>
            <a:r>
              <a:rPr lang="en-US" altLang="zh-TW" dirty="0" smtClean="0"/>
              <a:t>/stock-photo-eastern-green-toad-eastern-variegated-toad-bufo-viridis-variabilis-97233474.html</a:t>
            </a:r>
          </a:p>
          <a:p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663" y="641839"/>
            <a:ext cx="5553075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8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8810" y="2264898"/>
            <a:ext cx="3078741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rgbClr val="0000CC"/>
                </a:solidFill>
              </a:rPr>
              <a:t>frog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0736" y="5672439"/>
            <a:ext cx="11568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http://</a:t>
            </a:r>
            <a:r>
              <a:rPr lang="en-US" altLang="zh-TW" dirty="0" err="1" smtClean="0"/>
              <a:t>www.australiangeographic.com.au</a:t>
            </a:r>
            <a:r>
              <a:rPr lang="en-US" altLang="zh-TW" dirty="0" smtClean="0"/>
              <a:t>/topics/wildlife/2018/01/how-to-make-your-backyard-frog-friendly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685" y="664918"/>
            <a:ext cx="6715125" cy="454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30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8810" y="2264898"/>
            <a:ext cx="3078741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rgbClr val="0000CC"/>
                </a:solidFill>
              </a:rPr>
              <a:t>toad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6663" y="5829830"/>
            <a:ext cx="126339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https://</a:t>
            </a:r>
            <a:r>
              <a:rPr lang="en-US" altLang="zh-TW" dirty="0" err="1" smtClean="0"/>
              <a:t>www.alamy.com</a:t>
            </a:r>
            <a:r>
              <a:rPr lang="en-US" altLang="zh-TW" dirty="0" smtClean="0"/>
              <a:t>/stock-photo-eastern-green-toad-eastern-variegated-toad-bufo-viridis-variabilis-97233474.html</a:t>
            </a:r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171" y="659935"/>
            <a:ext cx="5674597" cy="409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38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8810" y="2264898"/>
            <a:ext cx="4780932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chemeClr val="tx1"/>
                </a:solidFill>
              </a:rPr>
              <a:t>golden </a:t>
            </a:r>
            <a:r>
              <a:rPr lang="en-US" altLang="zh-TW" sz="6600" dirty="0" smtClean="0">
                <a:solidFill>
                  <a:srgbClr val="0000CC"/>
                </a:solidFill>
              </a:rPr>
              <a:t>frog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0736" y="5672439"/>
            <a:ext cx="75536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https://</a:t>
            </a:r>
            <a:r>
              <a:rPr lang="en-US" altLang="zh-TW" dirty="0" err="1"/>
              <a:t>en.wikipedia.org</a:t>
            </a:r>
            <a:r>
              <a:rPr lang="en-US" altLang="zh-TW" dirty="0"/>
              <a:t>/wiki/Frog#/</a:t>
            </a:r>
            <a:r>
              <a:rPr lang="en-US" altLang="zh-TW" dirty="0" smtClean="0"/>
              <a:t>media/</a:t>
            </a:r>
            <a:r>
              <a:rPr lang="en-US" altLang="zh-TW" dirty="0" err="1" smtClean="0"/>
              <a:t>File:Atelopus_zeteki1.jpg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458" y="1124503"/>
            <a:ext cx="561022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8810" y="2264898"/>
            <a:ext cx="3078741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rgbClr val="0000CC"/>
                </a:solidFill>
              </a:rPr>
              <a:t>toad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7857" y="5078315"/>
            <a:ext cx="11711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/>
              <a:t>http://</a:t>
            </a:r>
            <a:r>
              <a:rPr lang="en-US" altLang="zh-TW" dirty="0" err="1"/>
              <a:t>www.wesapiens.org</a:t>
            </a:r>
            <a:r>
              <a:rPr lang="en-US" altLang="zh-TW" dirty="0"/>
              <a:t>/file/1855154/</a:t>
            </a:r>
            <a:r>
              <a:rPr lang="en-US" altLang="zh-TW" dirty="0" err="1"/>
              <a:t>Sonoran+Desert+Toad</a:t>
            </a:r>
            <a:r>
              <a:rPr lang="en-US" altLang="zh-TW" dirty="0"/>
              <a:t>+(</a:t>
            </a:r>
            <a:r>
              <a:rPr lang="en-US" altLang="zh-TW" dirty="0" err="1"/>
              <a:t>Bufo+alvarius</a:t>
            </a:r>
            <a:r>
              <a:rPr lang="en-US" altLang="zh-TW" dirty="0"/>
              <a:t>+%</a:t>
            </a:r>
            <a:r>
              <a:rPr lang="en-US" altLang="zh-TW" dirty="0" err="1"/>
              <a:t>3D%3D+Phrynoidis+alvarius</a:t>
            </a:r>
            <a:r>
              <a:rPr lang="en-US" altLang="zh-TW" dirty="0"/>
              <a:t>+%</a:t>
            </a:r>
            <a:r>
              <a:rPr lang="en-US" altLang="zh-TW" dirty="0" err="1"/>
              <a:t>3D%3D+Cranopsis+alvaria</a:t>
            </a:r>
            <a:r>
              <a:rPr lang="en-US" altLang="zh-TW" dirty="0"/>
              <a:t>)+</a:t>
            </a:r>
            <a:r>
              <a:rPr lang="en-US" altLang="zh-TW" dirty="0" err="1"/>
              <a:t>Girard+in+Baird</a:t>
            </a:r>
            <a:r>
              <a:rPr lang="en-US" altLang="zh-TW" dirty="0"/>
              <a:t>+,+</a:t>
            </a:r>
            <a:r>
              <a:rPr lang="en-US" altLang="zh-TW" dirty="0" smtClean="0"/>
              <a:t>1859</a:t>
            </a:r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436" y="774235"/>
            <a:ext cx="6517958" cy="333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165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8810" y="2264898"/>
            <a:ext cx="3078741" cy="1645920"/>
          </a:xfrm>
        </p:spPr>
        <p:txBody>
          <a:bodyPr>
            <a:normAutofit/>
          </a:bodyPr>
          <a:lstStyle/>
          <a:p>
            <a:r>
              <a:rPr lang="en-US" altLang="zh-TW" sz="6600" dirty="0" smtClean="0">
                <a:solidFill>
                  <a:srgbClr val="0000CC"/>
                </a:solidFill>
              </a:rPr>
              <a:t>frog</a:t>
            </a:r>
            <a:endParaRPr lang="zh-TW" altLang="en-US" sz="6600" dirty="0">
              <a:solidFill>
                <a:srgbClr val="0000CC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0736" y="5700574"/>
            <a:ext cx="88585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https://</a:t>
            </a:r>
            <a:r>
              <a:rPr lang="en-US" altLang="zh-TW" dirty="0" err="1"/>
              <a:t>en.wikipedia.org</a:t>
            </a:r>
            <a:r>
              <a:rPr lang="en-US" altLang="zh-TW" dirty="0"/>
              <a:t>/wiki/Frog#/</a:t>
            </a:r>
            <a:r>
              <a:rPr lang="en-US" altLang="zh-TW" dirty="0" smtClean="0"/>
              <a:t>media/</a:t>
            </a:r>
            <a:r>
              <a:rPr lang="en-US" altLang="zh-TW" dirty="0" err="1" smtClean="0"/>
              <a:t>File:Colostethus_flotator_jumping.jpg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736" y="765882"/>
            <a:ext cx="6715125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9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  <a:t>IV</a:t>
            </a:r>
            <a:r>
              <a:rPr lang="en-US" altLang="zh-TW" sz="6000" dirty="0">
                <a:solidFill>
                  <a:schemeClr val="accent2">
                    <a:lumMod val="75000"/>
                  </a:schemeClr>
                </a:solidFill>
              </a:rPr>
              <a:t>.【</a:t>
            </a:r>
            <a:r>
              <a:rPr lang="en-US" altLang="zh-TW" sz="6000" dirty="0" err="1" smtClean="0">
                <a:solidFill>
                  <a:schemeClr val="accent2">
                    <a:lumMod val="75000"/>
                  </a:schemeClr>
                </a:solidFill>
              </a:rPr>
              <a:t>Wrap-up】Group</a:t>
            </a:r>
            <a:r>
              <a:rPr lang="en-US" altLang="zh-TW" sz="6000" dirty="0" smtClean="0">
                <a:solidFill>
                  <a:schemeClr val="accent2">
                    <a:lumMod val="75000"/>
                  </a:schemeClr>
                </a:solidFill>
              </a:rPr>
              <a:t> work</a:t>
            </a:r>
            <a:endParaRPr lang="zh-TW" altLang="en-US" sz="6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940560"/>
            <a:ext cx="11917680" cy="4705531"/>
          </a:xfrm>
        </p:spPr>
        <p:txBody>
          <a:bodyPr>
            <a:normAutofit/>
          </a:bodyPr>
          <a:lstStyle/>
          <a:p>
            <a:r>
              <a:rPr lang="en-US" altLang="zh-TW" sz="4400" dirty="0" smtClean="0">
                <a:solidFill>
                  <a:schemeClr val="tx1"/>
                </a:solidFill>
              </a:rPr>
              <a:t>What new words do you learn today?</a:t>
            </a:r>
          </a:p>
          <a:p>
            <a:r>
              <a:rPr lang="en-US" altLang="zh-TW" sz="4400" dirty="0" smtClean="0">
                <a:solidFill>
                  <a:srgbClr val="FF0000"/>
                </a:solidFill>
              </a:rPr>
              <a:t>Write</a:t>
            </a:r>
            <a:r>
              <a:rPr lang="en-US" altLang="zh-TW" sz="4400" dirty="0" smtClean="0">
                <a:solidFill>
                  <a:schemeClr val="tx1"/>
                </a:solidFill>
              </a:rPr>
              <a:t> them down on your whiteboard. </a:t>
            </a:r>
            <a:br>
              <a:rPr lang="en-US" altLang="zh-TW" sz="4400" dirty="0" smtClean="0">
                <a:solidFill>
                  <a:schemeClr val="tx1"/>
                </a:solidFill>
              </a:rPr>
            </a:br>
            <a:r>
              <a:rPr lang="en-US" altLang="zh-TW" sz="4400" dirty="0" smtClean="0">
                <a:solidFill>
                  <a:srgbClr val="FF0000"/>
                </a:solidFill>
              </a:rPr>
              <a:t>(1 min)</a:t>
            </a:r>
          </a:p>
          <a:p>
            <a:r>
              <a:rPr lang="en-US" altLang="zh-TW" sz="4400" dirty="0" smtClean="0">
                <a:solidFill>
                  <a:schemeClr val="tx1"/>
                </a:solidFill>
              </a:rPr>
              <a:t>When time’s up, post it on the whiteboard.</a:t>
            </a:r>
          </a:p>
          <a:p>
            <a:pPr algn="ctr"/>
            <a:endParaRPr lang="en-US" altLang="zh-TW" sz="20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77985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爆炸 1 22"/>
          <p:cNvSpPr/>
          <p:nvPr/>
        </p:nvSpPr>
        <p:spPr>
          <a:xfrm>
            <a:off x="7942217" y="-72795"/>
            <a:ext cx="4003764" cy="1283736"/>
          </a:xfrm>
          <a:prstGeom prst="irregularSeal1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4618" y="66219"/>
            <a:ext cx="11717382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sz="6000" dirty="0" smtClean="0">
                <a:solidFill>
                  <a:schemeClr val="tx1"/>
                </a:solidFill>
              </a:rPr>
              <a:t>Let’s go through today’s key points!</a:t>
            </a:r>
            <a:endParaRPr lang="zh-TW" altLang="en-US" sz="6000" dirty="0">
              <a:solidFill>
                <a:schemeClr val="tx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8599" y="1017451"/>
            <a:ext cx="5505995" cy="721360"/>
          </a:xfrm>
        </p:spPr>
        <p:txBody>
          <a:bodyPr>
            <a:normAutofit lnSpcReduction="10000"/>
          </a:bodyPr>
          <a:lstStyle/>
          <a:p>
            <a:r>
              <a:rPr lang="en-US" altLang="zh-TW" sz="4400" dirty="0" smtClean="0">
                <a:solidFill>
                  <a:schemeClr val="accent5">
                    <a:lumMod val="75000"/>
                  </a:schemeClr>
                </a:solidFill>
              </a:rPr>
              <a:t>Life Cycle of a Frog</a:t>
            </a:r>
            <a:endParaRPr lang="en-US" altLang="zh-TW" sz="20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zh-TW" altLang="en-US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b="2082"/>
          <a:stretch/>
        </p:blipFill>
        <p:spPr>
          <a:xfrm>
            <a:off x="827808" y="1767312"/>
            <a:ext cx="3931476" cy="3303452"/>
          </a:xfrm>
          <a:prstGeom prst="rect">
            <a:avLst/>
          </a:prstGeom>
        </p:spPr>
      </p:pic>
      <p:grpSp>
        <p:nvGrpSpPr>
          <p:cNvPr id="21" name="群組 20"/>
          <p:cNvGrpSpPr/>
          <p:nvPr/>
        </p:nvGrpSpPr>
        <p:grpSpPr>
          <a:xfrm>
            <a:off x="6041570" y="920132"/>
            <a:ext cx="5812972" cy="2810599"/>
            <a:chOff x="6041570" y="920132"/>
            <a:chExt cx="5812972" cy="2810599"/>
          </a:xfrm>
        </p:grpSpPr>
        <p:sp>
          <p:nvSpPr>
            <p:cNvPr id="4" name="內容版面配置區 2"/>
            <p:cNvSpPr txBox="1">
              <a:spLocks/>
            </p:cNvSpPr>
            <p:nvPr/>
          </p:nvSpPr>
          <p:spPr>
            <a:xfrm>
              <a:off x="6041570" y="920132"/>
              <a:ext cx="5812972" cy="215743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TW" sz="4400" dirty="0" smtClean="0">
                  <a:solidFill>
                    <a:schemeClr val="accent5">
                      <a:lumMod val="75000"/>
                    </a:schemeClr>
                  </a:solidFill>
                </a:rPr>
                <a:t>Outside Reading: </a:t>
              </a:r>
              <a:r>
                <a:rPr lang="en-US" altLang="zh-TW" sz="4400" dirty="0">
                  <a:solidFill>
                    <a:schemeClr val="accent5">
                      <a:lumMod val="75000"/>
                    </a:schemeClr>
                  </a:solidFill>
                </a:rPr>
                <a:t/>
              </a:r>
              <a:br>
                <a:rPr lang="en-US" altLang="zh-TW" sz="4400" dirty="0">
                  <a:solidFill>
                    <a:schemeClr val="accent5">
                      <a:lumMod val="75000"/>
                    </a:schemeClr>
                  </a:solidFill>
                </a:rPr>
              </a:br>
              <a:r>
                <a:rPr lang="en-US" altLang="zh-TW" sz="4400" dirty="0" smtClean="0">
                  <a:solidFill>
                    <a:schemeClr val="accent5">
                      <a:lumMod val="75000"/>
                    </a:schemeClr>
                  </a:solidFill>
                </a:rPr>
                <a:t>Springtime Tadpoles</a:t>
              </a:r>
              <a:endParaRPr lang="en-US" altLang="zh-TW" sz="2000" dirty="0" smtClean="0">
                <a:solidFill>
                  <a:schemeClr val="accent5">
                    <a:lumMod val="75000"/>
                  </a:schemeClr>
                </a:solidFill>
              </a:endParaRPr>
            </a:p>
            <a:p>
              <a:pPr marL="0" indent="0" algn="ctr">
                <a:buFont typeface="Wingdings 3" charset="2"/>
                <a:buNone/>
              </a:pPr>
              <a:endParaRPr lang="zh-TW" altLang="en-US" sz="20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7" name="image2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36056" y="2579476"/>
              <a:ext cx="4055745" cy="1151255"/>
            </a:xfrm>
            <a:prstGeom prst="rect">
              <a:avLst/>
            </a:prstGeom>
          </p:spPr>
        </p:pic>
      </p:grpSp>
      <p:grpSp>
        <p:nvGrpSpPr>
          <p:cNvPr id="22" name="群組 21"/>
          <p:cNvGrpSpPr/>
          <p:nvPr/>
        </p:nvGrpSpPr>
        <p:grpSpPr>
          <a:xfrm>
            <a:off x="274319" y="4712239"/>
            <a:ext cx="11625943" cy="2145761"/>
            <a:chOff x="274319" y="4712239"/>
            <a:chExt cx="11625943" cy="2145761"/>
          </a:xfrm>
        </p:grpSpPr>
        <p:sp>
          <p:nvSpPr>
            <p:cNvPr id="5" name="內容版面配置區 2"/>
            <p:cNvSpPr txBox="1">
              <a:spLocks/>
            </p:cNvSpPr>
            <p:nvPr/>
          </p:nvSpPr>
          <p:spPr>
            <a:xfrm>
              <a:off x="274319" y="5099266"/>
              <a:ext cx="11625943" cy="850537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TW" sz="4400" dirty="0" smtClean="0">
                  <a:solidFill>
                    <a:schemeClr val="accent5">
                      <a:lumMod val="75000"/>
                    </a:schemeClr>
                  </a:solidFill>
                </a:rPr>
                <a:t>Frogs or Toads?</a:t>
              </a:r>
            </a:p>
            <a:p>
              <a:pPr algn="ctr"/>
              <a:endParaRPr lang="en-US" altLang="zh-TW" sz="2000" dirty="0" smtClean="0">
                <a:solidFill>
                  <a:schemeClr val="accent5">
                    <a:lumMod val="75000"/>
                  </a:schemeClr>
                </a:solidFill>
              </a:endParaRPr>
            </a:p>
            <a:p>
              <a:pPr marL="0" indent="0" algn="ctr">
                <a:buFont typeface="Wingdings 3" charset="2"/>
                <a:buNone/>
              </a:pPr>
              <a:endParaRPr lang="zh-TW" altLang="en-US" sz="20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7942217" y="4712239"/>
              <a:ext cx="2973502" cy="2145761"/>
            </a:xfrm>
            <a:prstGeom prst="cloud">
              <a:avLst/>
            </a:prstGeom>
          </p:spPr>
        </p:pic>
        <p:pic>
          <p:nvPicPr>
            <p:cNvPr id="20" name="圖片 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30986" y="4835545"/>
              <a:ext cx="2989163" cy="2022455"/>
            </a:xfrm>
            <a:prstGeom prst="cloud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451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2880" y="330926"/>
            <a:ext cx="11717382" cy="1320800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solidFill>
                  <a:schemeClr val="tx1"/>
                </a:solidFill>
              </a:rPr>
              <a:t>Homework</a:t>
            </a:r>
            <a:r>
              <a:rPr lang="zh-TW" altLang="en-US" sz="6000" dirty="0" smtClean="0">
                <a:solidFill>
                  <a:schemeClr val="tx1"/>
                </a:solidFill>
              </a:rPr>
              <a:t>─</a:t>
            </a:r>
            <a:r>
              <a:rPr lang="en-CA" altLang="zh-TW" sz="6000" dirty="0" smtClean="0">
                <a:solidFill>
                  <a:srgbClr val="0000CC"/>
                </a:solidFill>
              </a:rPr>
              <a:t>Acrostic </a:t>
            </a:r>
            <a:r>
              <a:rPr lang="en-CA" altLang="zh-TW" sz="6000" dirty="0">
                <a:solidFill>
                  <a:srgbClr val="0000CC"/>
                </a:solidFill>
              </a:rPr>
              <a:t>Poem</a:t>
            </a:r>
            <a:endParaRPr lang="zh-TW" altLang="en-US" sz="6000" dirty="0">
              <a:solidFill>
                <a:srgbClr val="00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74319" y="1930399"/>
            <a:ext cx="11625943" cy="3265055"/>
          </a:xfrm>
        </p:spPr>
        <p:txBody>
          <a:bodyPr>
            <a:noAutofit/>
          </a:bodyPr>
          <a:lstStyle/>
          <a:p>
            <a:r>
              <a:rPr lang="en-US" altLang="zh-TW" sz="4400" dirty="0">
                <a:solidFill>
                  <a:schemeClr val="accent5">
                    <a:lumMod val="75000"/>
                  </a:schemeClr>
                </a:solidFill>
              </a:rPr>
              <a:t>Choose one of the followings as your topic: </a:t>
            </a:r>
            <a:r>
              <a:rPr lang="en-US" altLang="zh-TW" sz="4400" dirty="0">
                <a:solidFill>
                  <a:srgbClr val="800080"/>
                </a:solidFill>
              </a:rPr>
              <a:t>FROG, TOAD, </a:t>
            </a:r>
            <a:r>
              <a:rPr lang="en-US" altLang="zh-TW" sz="4400" dirty="0" smtClean="0">
                <a:solidFill>
                  <a:srgbClr val="800080"/>
                </a:solidFill>
              </a:rPr>
              <a:t>TADPOLE</a:t>
            </a:r>
            <a:r>
              <a:rPr lang="en-US" altLang="zh-TW" sz="44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r>
              <a:rPr lang="en-US" altLang="zh-TW" sz="4400" dirty="0">
                <a:solidFill>
                  <a:schemeClr val="accent5">
                    <a:lumMod val="75000"/>
                  </a:schemeClr>
                </a:solidFill>
              </a:rPr>
              <a:t>W</a:t>
            </a:r>
            <a:r>
              <a:rPr lang="en-US" altLang="zh-TW" sz="4400" dirty="0" smtClean="0">
                <a:solidFill>
                  <a:schemeClr val="accent5">
                    <a:lumMod val="75000"/>
                  </a:schemeClr>
                </a:solidFill>
              </a:rPr>
              <a:t>rite </a:t>
            </a:r>
            <a:r>
              <a:rPr lang="en-US" altLang="zh-TW" sz="4400" dirty="0">
                <a:solidFill>
                  <a:schemeClr val="accent5">
                    <a:lumMod val="75000"/>
                  </a:schemeClr>
                </a:solidFill>
              </a:rPr>
              <a:t>an acrostic poem with your creativity!</a:t>
            </a:r>
            <a:endParaRPr lang="zh-TW" altLang="en-US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92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2880" y="330926"/>
            <a:ext cx="11717382" cy="1320800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dirty="0" smtClean="0">
                <a:solidFill>
                  <a:schemeClr val="tx1"/>
                </a:solidFill>
              </a:rPr>
              <a:t>Homework</a:t>
            </a:r>
            <a:r>
              <a:rPr lang="zh-TW" altLang="en-US" sz="6000" dirty="0" smtClean="0">
                <a:solidFill>
                  <a:schemeClr val="tx1"/>
                </a:solidFill>
              </a:rPr>
              <a:t>─</a:t>
            </a:r>
            <a:r>
              <a:rPr lang="en-CA" altLang="zh-TW" sz="6000" dirty="0" smtClean="0">
                <a:solidFill>
                  <a:srgbClr val="0000CC"/>
                </a:solidFill>
              </a:rPr>
              <a:t>Acrostic </a:t>
            </a:r>
            <a:r>
              <a:rPr lang="en-CA" altLang="zh-TW" sz="6000" dirty="0">
                <a:solidFill>
                  <a:srgbClr val="0000CC"/>
                </a:solidFill>
              </a:rPr>
              <a:t>Poem</a:t>
            </a:r>
            <a:endParaRPr lang="zh-TW" altLang="en-US" sz="6000" dirty="0">
              <a:solidFill>
                <a:srgbClr val="0000CC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153" l="0" r="98962">
                        <a14:foregroundMark x1="37370" y1="17797" x2="37370" y2="17797"/>
                        <a14:foregroundMark x1="40830" y1="8192" x2="40830" y2="8192"/>
                        <a14:foregroundMark x1="41176" y1="7910" x2="41176" y2="7910"/>
                        <a14:foregroundMark x1="59516" y1="10452" x2="59516" y2="10452"/>
                        <a14:foregroundMark x1="56055" y1="26271" x2="56055" y2="26271"/>
                        <a14:foregroundMark x1="36332" y1="25989" x2="36332" y2="25989"/>
                        <a14:foregroundMark x1="27336" y1="27966" x2="26990" y2="28814"/>
                        <a14:foregroundMark x1="25606" y1="33898" x2="25606" y2="33898"/>
                        <a14:foregroundMark x1="39446" y1="41525" x2="39446" y2="41525"/>
                        <a14:foregroundMark x1="56055" y1="25989" x2="56055" y2="25989"/>
                        <a14:foregroundMark x1="76471" y1="19774" x2="76471" y2="19774"/>
                        <a14:foregroundMark x1="45675" y1="9322" x2="47405" y2="9605"/>
                        <a14:foregroundMark x1="56401" y1="9322" x2="56401" y2="9322"/>
                        <a14:foregroundMark x1="57093" y1="9322" x2="57093" y2="9322"/>
                        <a14:foregroundMark x1="57439" y1="27966" x2="57439" y2="27966"/>
                        <a14:foregroundMark x1="65052" y1="20904" x2="65052" y2="20904"/>
                        <a14:foregroundMark x1="77509" y1="24576" x2="77509" y2="24576"/>
                        <a14:foregroundMark x1="74394" y1="31921" x2="73356" y2="33616"/>
                        <a14:foregroundMark x1="63322" y1="39548" x2="63322" y2="39548"/>
                        <a14:foregroundMark x1="60208" y1="40960" x2="59170" y2="41243"/>
                        <a14:foregroundMark x1="49827" y1="43785" x2="49827" y2="43785"/>
                        <a14:foregroundMark x1="40830" y1="38418" x2="40830" y2="38418"/>
                        <a14:foregroundMark x1="37370" y1="61017" x2="37370" y2="61017"/>
                        <a14:foregroundMark x1="40484" y1="51130" x2="40484" y2="51130"/>
                        <a14:foregroundMark x1="39792" y1="68644" x2="39792" y2="68644"/>
                        <a14:foregroundMark x1="24567" y1="65537" x2="24567" y2="65537"/>
                        <a14:foregroundMark x1="18339" y1="68079" x2="18339" y2="69492"/>
                        <a14:foregroundMark x1="17647" y1="74294" x2="17647" y2="74294"/>
                        <a14:foregroundMark x1="29066" y1="74294" x2="43253" y2="76271"/>
                        <a14:foregroundMark x1="76125" y1="72599" x2="76125" y2="72599"/>
                        <a14:foregroundMark x1="75779" y1="69492" x2="75779" y2="69492"/>
                        <a14:foregroundMark x1="88235" y1="65819" x2="88235" y2="65819"/>
                        <a14:foregroundMark x1="97578" y1="58192" x2="97578" y2="58192"/>
                        <a14:foregroundMark x1="96540" y1="60452" x2="96540" y2="60452"/>
                        <a14:foregroundMark x1="84083" y1="68079" x2="84083" y2="68079"/>
                        <a14:foregroundMark x1="97232" y1="64407" x2="97232" y2="64407"/>
                        <a14:foregroundMark x1="95502" y1="68079" x2="95502" y2="68079"/>
                        <a14:foregroundMark x1="94464" y1="63559" x2="94464" y2="63559"/>
                        <a14:foregroundMark x1="5882" y1="61582" x2="5882" y2="61582"/>
                        <a14:foregroundMark x1="5536" y1="59040" x2="5536" y2="59040"/>
                        <a14:foregroundMark x1="4844" y1="66384" x2="4844" y2="66384"/>
                        <a14:foregroundMark x1="29066" y1="89266" x2="29066" y2="89266"/>
                        <a14:foregroundMark x1="30104" y1="94068" x2="30104" y2="94068"/>
                        <a14:foregroundMark x1="60554" y1="94068" x2="60554" y2="94068"/>
                      </a14:backgroundRemoval>
                    </a14:imgEffect>
                  </a14:imgLayer>
                </a14:imgProps>
              </a:ext>
            </a:extLst>
          </a:blip>
          <a:srcRect b="1546"/>
          <a:stretch/>
        </p:blipFill>
        <p:spPr>
          <a:xfrm>
            <a:off x="6506854" y="2636071"/>
            <a:ext cx="3451397" cy="406650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7068770" y="4941216"/>
            <a:ext cx="23275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600" dirty="0" smtClean="0">
                <a:solidFill>
                  <a:srgbClr val="FF0000"/>
                </a:solidFill>
              </a:rPr>
              <a:t>FROG</a:t>
            </a:r>
            <a:endParaRPr lang="zh-TW" altLang="en-US" sz="6600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082039" y="1480320"/>
            <a:ext cx="99190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altLang="zh-TW" sz="3600" dirty="0" smtClean="0">
                <a:latin typeface="Comic Sans MS" panose="030F0702030302020204" pitchFamily="66" charset="0"/>
              </a:rPr>
              <a:t>or my beloved students,</a:t>
            </a:r>
          </a:p>
          <a:p>
            <a:r>
              <a:rPr lang="en-US" altLang="zh-TW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</a:t>
            </a:r>
            <a:r>
              <a:rPr lang="en-US" altLang="zh-TW" sz="3600" dirty="0" smtClean="0">
                <a:latin typeface="Comic Sans MS" panose="030F0702030302020204" pitchFamily="66" charset="0"/>
              </a:rPr>
              <a:t>emember</a:t>
            </a:r>
            <a:r>
              <a:rPr lang="en-US" altLang="zh-TW" sz="3600" dirty="0" smtClean="0">
                <a:solidFill>
                  <a:srgbClr val="0000CC"/>
                </a:solidFill>
                <a:latin typeface="Comic Sans MS" panose="030F0702030302020204" pitchFamily="66" charset="0"/>
              </a:rPr>
              <a:t> </a:t>
            </a:r>
            <a:r>
              <a:rPr lang="en-US" altLang="zh-TW" sz="3600" dirty="0" smtClean="0">
                <a:latin typeface="Comic Sans MS" panose="030F0702030302020204" pitchFamily="66" charset="0"/>
              </a:rPr>
              <a:t>to bring your homework</a:t>
            </a:r>
            <a:r>
              <a:rPr lang="en-US" altLang="zh-TW" sz="3600" dirty="0">
                <a:latin typeface="Comic Sans MS" panose="030F0702030302020204" pitchFamily="66" charset="0"/>
              </a:rPr>
              <a:t> </a:t>
            </a:r>
            <a:r>
              <a:rPr lang="en-US" altLang="zh-TW" sz="3600" dirty="0" smtClean="0">
                <a:latin typeface="Comic Sans MS" panose="030F0702030302020204" pitchFamily="66" charset="0"/>
              </a:rPr>
              <a:t>next time.</a:t>
            </a:r>
          </a:p>
          <a:p>
            <a:r>
              <a:rPr lang="en-US" altLang="zh-TW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altLang="zh-TW" sz="3600" dirty="0" smtClean="0">
                <a:latin typeface="Comic Sans MS" panose="030F0702030302020204" pitchFamily="66" charset="0"/>
              </a:rPr>
              <a:t>kay! Let’s call it a day.</a:t>
            </a:r>
          </a:p>
          <a:p>
            <a:r>
              <a:rPr lang="en-US" altLang="zh-TW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</a:t>
            </a:r>
            <a:r>
              <a:rPr lang="en-US" altLang="zh-TW" sz="3600" dirty="0" smtClean="0">
                <a:latin typeface="Comic Sans MS" panose="030F0702030302020204" pitchFamily="66" charset="0"/>
              </a:rPr>
              <a:t>ive yourselves a big hand!</a:t>
            </a:r>
            <a:endParaRPr lang="zh-TW" altLang="en-US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7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279</TotalTime>
  <Words>506</Words>
  <Application>Microsoft Office PowerPoint</Application>
  <PresentationFormat>寬螢幕</PresentationFormat>
  <Paragraphs>101</Paragraphs>
  <Slides>35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43" baseType="lpstr">
      <vt:lpstr>微軟正黑體</vt:lpstr>
      <vt:lpstr>Arial</vt:lpstr>
      <vt:lpstr>Comic Sans MS</vt:lpstr>
      <vt:lpstr>Times New Roman</vt:lpstr>
      <vt:lpstr>Trebuchet MS</vt:lpstr>
      <vt:lpstr>Wingdings</vt:lpstr>
      <vt:lpstr>Wingdings 3</vt:lpstr>
      <vt:lpstr>多面向</vt:lpstr>
      <vt:lpstr>Croak Croak Frog Fun!</vt:lpstr>
      <vt:lpstr>I.【Warm-up】</vt:lpstr>
      <vt:lpstr>Time for Group work!</vt:lpstr>
      <vt:lpstr>PowerPoint 簡報</vt:lpstr>
      <vt:lpstr>PowerPoint 簡報</vt:lpstr>
      <vt:lpstr>Life Cycle of a Frog</vt:lpstr>
      <vt:lpstr>II.【Main Task 1─Scrambling】 “Springtime Tadpoles”</vt:lpstr>
      <vt:lpstr>Time for Q &amp; A! (Worksheet 2) </vt:lpstr>
      <vt:lpstr>1. What season is the story about?</vt:lpstr>
      <vt:lpstr>2. What do Max and Will love to do?</vt:lpstr>
      <vt:lpstr>3. Why do Max and Will love to catch tadpoles?</vt:lpstr>
      <vt:lpstr>4. What do they see sitting on a log?</vt:lpstr>
      <vt:lpstr>5. Where do they put the tadpoles at home?</vt:lpstr>
      <vt:lpstr>6. Why do they keep the tub in the shade?</vt:lpstr>
      <vt:lpstr>7. How do they take care of the tadpoles?</vt:lpstr>
      <vt:lpstr>8. What do they do when the tadpoles grow into frogs?</vt:lpstr>
      <vt:lpstr>Do you have similar experience about keeping a wild animal?  -If yes, share your story and feelings.   -If no, would you also take the frogs to their birth pond if you were Max or Will? Why or why not? </vt:lpstr>
      <vt:lpstr>III.【Main Task 2─Spot the difference】Frogs or Toads?</vt:lpstr>
      <vt:lpstr>PowerPoint 簡報</vt:lpstr>
      <vt:lpstr>PowerPoint 簡報</vt:lpstr>
      <vt:lpstr>PowerPoint 簡報</vt:lpstr>
      <vt:lpstr>PowerPoint 簡報</vt:lpstr>
      <vt:lpstr>PowerPoint 簡報</vt:lpstr>
      <vt:lpstr>Italian tree frog</vt:lpstr>
      <vt:lpstr>frog</vt:lpstr>
      <vt:lpstr>toad</vt:lpstr>
      <vt:lpstr>frog</vt:lpstr>
      <vt:lpstr>toad</vt:lpstr>
      <vt:lpstr>golden frog</vt:lpstr>
      <vt:lpstr>toad</vt:lpstr>
      <vt:lpstr>frog</vt:lpstr>
      <vt:lpstr>IV.【Wrap-up】Group work</vt:lpstr>
      <vt:lpstr>Let’s go through today’s key points!</vt:lpstr>
      <vt:lpstr>Homework─Acrostic Poem</vt:lpstr>
      <vt:lpstr>Homework─Acrostic Poem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Croak Croak Frog Fun!</dc:title>
  <dc:creator>asus</dc:creator>
  <cp:lastModifiedBy>asus</cp:lastModifiedBy>
  <cp:revision>174</cp:revision>
  <dcterms:created xsi:type="dcterms:W3CDTF">2018-06-09T11:45:06Z</dcterms:created>
  <dcterms:modified xsi:type="dcterms:W3CDTF">2018-06-11T13:44:07Z</dcterms:modified>
</cp:coreProperties>
</file>