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8" r:id="rId5"/>
    <p:sldId id="257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46560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91828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3859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7897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6770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5864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6405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34762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4633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4913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25731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ADA8F-0906-445B-94A5-7BE2313C5DE9}" type="datetimeFigureOut">
              <a:rPr lang="zh-TW" altLang="en-US" smtClean="0"/>
              <a:pPr/>
              <a:t>2018/6/15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CB753-9E9C-4669-80EA-D0489AC9F6A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9586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1470025"/>
          </a:xfrm>
        </p:spPr>
        <p:txBody>
          <a:bodyPr/>
          <a:lstStyle/>
          <a:p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數學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第五單元  四則混合運算</a:t>
            </a:r>
            <a:endParaRPr lang="zh-TW" altLang="en-US" dirty="0">
              <a:latin typeface="華康中特圓體" pitchFamily="49" charset="-120"/>
              <a:ea typeface="華康中特圓體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75656" y="2636912"/>
            <a:ext cx="6400800" cy="2641848"/>
          </a:xfrm>
        </p:spPr>
        <p:txBody>
          <a:bodyPr>
            <a:noAutofit/>
          </a:bodyPr>
          <a:lstStyle/>
          <a:p>
            <a:r>
              <a:rPr lang="en-US" altLang="zh-TW" sz="4400" dirty="0" smtClean="0">
                <a:solidFill>
                  <a:srgbClr val="FF0000"/>
                </a:solidFill>
                <a:latin typeface="華康唐風隸" pitchFamily="49" charset="-120"/>
                <a:ea typeface="華康唐風隸" pitchFamily="49" charset="-120"/>
              </a:rPr>
              <a:t>5-1</a:t>
            </a:r>
            <a:r>
              <a:rPr lang="zh-TW" altLang="en-US" sz="4400" dirty="0" smtClean="0">
                <a:solidFill>
                  <a:srgbClr val="FF0000"/>
                </a:solidFill>
                <a:latin typeface="華康唐風隸" pitchFamily="49" charset="-120"/>
                <a:ea typeface="華康唐風隸" pitchFamily="49" charset="-120"/>
              </a:rPr>
              <a:t> 分數四則</a:t>
            </a:r>
            <a:endParaRPr lang="en-US" altLang="zh-TW" sz="4400" dirty="0" smtClean="0">
              <a:solidFill>
                <a:srgbClr val="FF0000"/>
              </a:solidFill>
              <a:latin typeface="華康唐風隸" pitchFamily="49" charset="-120"/>
              <a:ea typeface="華康唐風隸" pitchFamily="49" charset="-120"/>
            </a:endParaRPr>
          </a:p>
          <a:p>
            <a:r>
              <a:rPr lang="en-US" altLang="zh-TW" sz="4400" dirty="0" smtClean="0">
                <a:solidFill>
                  <a:srgbClr val="0070C0"/>
                </a:solidFill>
                <a:latin typeface="華康唐風隸" pitchFamily="49" charset="-120"/>
                <a:ea typeface="華康唐風隸" pitchFamily="49" charset="-120"/>
              </a:rPr>
              <a:t>5-2</a:t>
            </a:r>
            <a:r>
              <a:rPr lang="zh-TW" altLang="en-US" sz="4400" dirty="0" smtClean="0">
                <a:solidFill>
                  <a:srgbClr val="0070C0"/>
                </a:solidFill>
                <a:latin typeface="華康唐風隸" pitchFamily="49" charset="-120"/>
                <a:ea typeface="華康唐風隸" pitchFamily="49" charset="-120"/>
              </a:rPr>
              <a:t> 小數四則</a:t>
            </a:r>
            <a:endParaRPr lang="en-US" altLang="zh-TW" sz="4400" dirty="0" smtClean="0">
              <a:solidFill>
                <a:srgbClr val="0070C0"/>
              </a:solidFill>
              <a:latin typeface="華康唐風隸" pitchFamily="49" charset="-120"/>
              <a:ea typeface="華康唐風隸" pitchFamily="49" charset="-120"/>
            </a:endParaRPr>
          </a:p>
          <a:p>
            <a:r>
              <a:rPr lang="en-US" altLang="zh-TW" sz="4400" dirty="0" smtClean="0">
                <a:solidFill>
                  <a:srgbClr val="006600"/>
                </a:solidFill>
                <a:latin typeface="華康唐風隸" pitchFamily="49" charset="-120"/>
                <a:ea typeface="華康唐風隸" pitchFamily="49" charset="-120"/>
              </a:rPr>
              <a:t>5-3</a:t>
            </a:r>
            <a:r>
              <a:rPr lang="zh-TW" altLang="en-US" sz="4400" dirty="0" smtClean="0">
                <a:solidFill>
                  <a:srgbClr val="006600"/>
                </a:solidFill>
                <a:latin typeface="華康唐風隸" pitchFamily="49" charset="-120"/>
                <a:ea typeface="華康唐風隸" pitchFamily="49" charset="-120"/>
              </a:rPr>
              <a:t> 數的混合計算</a:t>
            </a:r>
            <a:endParaRPr lang="zh-TW" altLang="en-US" sz="4400" dirty="0">
              <a:solidFill>
                <a:srgbClr val="006600"/>
              </a:solidFill>
              <a:latin typeface="華康唐風隸" pitchFamily="49" charset="-120"/>
              <a:ea typeface="華康唐風隸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0303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8254" y="476672"/>
            <a:ext cx="8229600" cy="1468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/>
              <a:t>(</a:t>
            </a:r>
            <a:r>
              <a:rPr lang="zh-TW" altLang="zh-TW" dirty="0"/>
              <a:t>一</a:t>
            </a:r>
            <a:r>
              <a:rPr lang="en-US" altLang="zh-TW" dirty="0"/>
              <a:t>)</a:t>
            </a:r>
            <a:r>
              <a:rPr lang="zh-TW" altLang="zh-TW" dirty="0"/>
              <a:t>老師準備的蝶豆花冰水有多少公升？</a:t>
            </a:r>
            <a:r>
              <a:rPr lang="en-US" altLang="zh-TW" dirty="0" smtClean="0"/>
              <a:t>_______(</a:t>
            </a:r>
            <a:r>
              <a:rPr lang="zh-TW" altLang="zh-TW" dirty="0"/>
              <a:t>分數表示</a:t>
            </a:r>
            <a:r>
              <a:rPr lang="en-US" altLang="zh-TW" dirty="0"/>
              <a:t>)</a:t>
            </a:r>
            <a:r>
              <a:rPr lang="zh-TW" altLang="zh-TW" dirty="0"/>
              <a:t>；</a:t>
            </a:r>
            <a:r>
              <a:rPr lang="en-US" altLang="zh-TW" dirty="0" smtClean="0"/>
              <a:t>________(</a:t>
            </a:r>
            <a:r>
              <a:rPr lang="zh-TW" altLang="zh-TW" dirty="0"/>
              <a:t>小數表示</a:t>
            </a:r>
            <a:r>
              <a:rPr lang="en-US" altLang="zh-TW" dirty="0" smtClean="0"/>
              <a:t>)</a:t>
            </a:r>
          </a:p>
          <a:p>
            <a:endParaRPr lang="zh-TW" altLang="zh-TW" dirty="0"/>
          </a:p>
          <a:p>
            <a:pPr marL="0" indent="0">
              <a:buNone/>
            </a:pPr>
            <a:endParaRPr lang="zh-TW" altLang="en-US" dirty="0"/>
          </a:p>
        </p:txBody>
      </p:sp>
      <p:grpSp>
        <p:nvGrpSpPr>
          <p:cNvPr id="17" name="群組 16"/>
          <p:cNvGrpSpPr/>
          <p:nvPr/>
        </p:nvGrpSpPr>
        <p:grpSpPr>
          <a:xfrm>
            <a:off x="462676" y="2132856"/>
            <a:ext cx="7848872" cy="1840850"/>
            <a:chOff x="462676" y="2132856"/>
            <a:chExt cx="7848872" cy="1840850"/>
          </a:xfrm>
        </p:grpSpPr>
        <p:sp>
          <p:nvSpPr>
            <p:cNvPr id="4" name="文字方塊 3"/>
            <p:cNvSpPr txBox="1"/>
            <p:nvPr/>
          </p:nvSpPr>
          <p:spPr>
            <a:xfrm>
              <a:off x="462676" y="2132856"/>
              <a:ext cx="78488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dirty="0" smtClean="0"/>
                <a:t>(</a:t>
              </a:r>
              <a:r>
                <a:rPr lang="zh-TW" altLang="zh-TW" sz="3200" dirty="0" smtClean="0"/>
                <a:t>二</a:t>
              </a:r>
              <a:r>
                <a:rPr lang="en-US" altLang="zh-TW" sz="3200" dirty="0" smtClean="0"/>
                <a:t>)</a:t>
              </a:r>
              <a:r>
                <a:rPr lang="zh-TW" altLang="zh-TW" sz="3200" dirty="0" smtClean="0"/>
                <a:t>並請在下面數線上畫出此分數和小數。</a:t>
              </a:r>
              <a:endParaRPr lang="zh-TW" altLang="zh-TW" sz="3200" dirty="0"/>
            </a:p>
          </p:txBody>
        </p:sp>
        <p:grpSp>
          <p:nvGrpSpPr>
            <p:cNvPr id="15" name="群組 14"/>
            <p:cNvGrpSpPr/>
            <p:nvPr/>
          </p:nvGrpSpPr>
          <p:grpSpPr>
            <a:xfrm>
              <a:off x="1295636" y="3212976"/>
              <a:ext cx="6552728" cy="760730"/>
              <a:chOff x="1331640" y="4725144"/>
              <a:chExt cx="6552728" cy="760730"/>
            </a:xfrm>
          </p:grpSpPr>
          <p:cxnSp>
            <p:nvCxnSpPr>
              <p:cNvPr id="6" name="直線接點 5"/>
              <p:cNvCxnSpPr/>
              <p:nvPr/>
            </p:nvCxnSpPr>
            <p:spPr>
              <a:xfrm>
                <a:off x="1331640" y="4869160"/>
                <a:ext cx="6552728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線接點 7"/>
              <p:cNvCxnSpPr/>
              <p:nvPr/>
            </p:nvCxnSpPr>
            <p:spPr>
              <a:xfrm>
                <a:off x="2267744" y="4725144"/>
                <a:ext cx="0" cy="28803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線接點 9"/>
              <p:cNvCxnSpPr/>
              <p:nvPr/>
            </p:nvCxnSpPr>
            <p:spPr>
              <a:xfrm>
                <a:off x="6516216" y="4725144"/>
                <a:ext cx="0" cy="28803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線接點 10"/>
              <p:cNvCxnSpPr/>
              <p:nvPr/>
            </p:nvCxnSpPr>
            <p:spPr>
              <a:xfrm>
                <a:off x="4391980" y="4741912"/>
                <a:ext cx="0" cy="288032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文字方塊 11"/>
              <p:cNvSpPr txBox="1"/>
              <p:nvPr/>
            </p:nvSpPr>
            <p:spPr>
              <a:xfrm>
                <a:off x="2087724" y="511654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dirty="0"/>
                  <a:t>0</a:t>
                </a:r>
                <a:endParaRPr lang="zh-TW" altLang="en-US" dirty="0"/>
              </a:p>
            </p:txBody>
          </p:sp>
          <p:sp>
            <p:nvSpPr>
              <p:cNvPr id="13" name="文字方塊 12"/>
              <p:cNvSpPr txBox="1"/>
              <p:nvPr/>
            </p:nvSpPr>
            <p:spPr>
              <a:xfrm>
                <a:off x="4211960" y="511654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dirty="0" smtClean="0"/>
                  <a:t>1</a:t>
                </a:r>
                <a:endParaRPr lang="zh-TW" altLang="en-US" dirty="0"/>
              </a:p>
            </p:txBody>
          </p:sp>
          <p:sp>
            <p:nvSpPr>
              <p:cNvPr id="14" name="文字方塊 13"/>
              <p:cNvSpPr txBox="1"/>
              <p:nvPr/>
            </p:nvSpPr>
            <p:spPr>
              <a:xfrm>
                <a:off x="6336196" y="5116542"/>
                <a:ext cx="3600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dirty="0" smtClean="0"/>
                  <a:t>2</a:t>
                </a:r>
                <a:endParaRPr lang="zh-TW" altLang="en-US" dirty="0"/>
              </a:p>
            </p:txBody>
          </p:sp>
        </p:grpSp>
      </p:grpSp>
      <p:sp>
        <p:nvSpPr>
          <p:cNvPr id="16" name="文字方塊 15"/>
          <p:cNvSpPr txBox="1"/>
          <p:nvPr/>
        </p:nvSpPr>
        <p:spPr>
          <a:xfrm>
            <a:off x="606692" y="4293096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/>
              <a:t>(</a:t>
            </a:r>
            <a:r>
              <a:rPr lang="zh-TW" altLang="zh-TW" sz="3200" dirty="0"/>
              <a:t>三</a:t>
            </a:r>
            <a:r>
              <a:rPr lang="en-US" altLang="zh-TW" sz="3200" dirty="0"/>
              <a:t>)</a:t>
            </a:r>
            <a:r>
              <a:rPr lang="zh-TW" altLang="zh-TW" sz="3200" dirty="0"/>
              <a:t>這個分數和小數相等嗎？請計算證明。</a:t>
            </a:r>
          </a:p>
        </p:txBody>
      </p:sp>
    </p:spTree>
    <p:extLst>
      <p:ext uri="{BB962C8B-B14F-4D97-AF65-F5344CB8AC3E}">
        <p14:creationId xmlns:p14="http://schemas.microsoft.com/office/powerpoint/2010/main" xmlns="" val="182117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我們要調製夢幻飲料</a:t>
            </a:r>
            <a:r>
              <a:rPr lang="zh-TW" altLang="en-US" dirty="0" smtClean="0"/>
              <a:t>囉</a:t>
            </a:r>
            <a:r>
              <a:rPr lang="zh-TW" altLang="en-US" dirty="0" smtClean="0">
                <a:latin typeface="新細明體"/>
                <a:ea typeface="新細明體"/>
              </a:rPr>
              <a:t>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556792"/>
            <a:ext cx="7859216" cy="3196952"/>
          </a:xfrm>
        </p:spPr>
        <p:txBody>
          <a:bodyPr/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一</a:t>
            </a:r>
            <a:r>
              <a:rPr lang="en-US" altLang="zh-TW" dirty="0" smtClean="0"/>
              <a:t>)</a:t>
            </a:r>
            <a:r>
              <a:rPr lang="zh-TW" altLang="en-US" dirty="0" smtClean="0"/>
              <a:t>狀況一</a:t>
            </a:r>
            <a:r>
              <a:rPr lang="zh-TW" altLang="en-US" dirty="0" smtClean="0">
                <a:latin typeface="新細明體"/>
                <a:ea typeface="新細明體"/>
              </a:rPr>
              <a:t>：</a:t>
            </a:r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b="1" dirty="0"/>
              <a:t> </a:t>
            </a:r>
            <a:r>
              <a:rPr lang="zh-TW" altLang="en-US" b="1" dirty="0" smtClean="0"/>
              <a:t>         </a:t>
            </a:r>
            <a:r>
              <a:rPr lang="zh-TW" altLang="zh-TW" b="1" dirty="0" smtClean="0"/>
              <a:t>第一</a:t>
            </a:r>
            <a:r>
              <a:rPr lang="zh-TW" altLang="en-US" b="1" dirty="0" smtClean="0"/>
              <a:t>杯</a:t>
            </a:r>
            <a:r>
              <a:rPr lang="zh-TW" altLang="zh-TW" b="1" dirty="0" smtClean="0"/>
              <a:t>口味</a:t>
            </a:r>
            <a:r>
              <a:rPr lang="zh-TW" altLang="zh-TW" b="1" dirty="0"/>
              <a:t>：芬達汽水</a:t>
            </a:r>
            <a:r>
              <a:rPr lang="en-US" altLang="zh-TW" b="1" dirty="0"/>
              <a:t>+</a:t>
            </a:r>
            <a:r>
              <a:rPr lang="zh-TW" altLang="zh-TW" b="1" dirty="0"/>
              <a:t>蝶豆花水</a:t>
            </a:r>
          </a:p>
          <a:p>
            <a:pPr marL="0" indent="0">
              <a:buNone/>
            </a:pPr>
            <a:r>
              <a:rPr lang="zh-TW" altLang="zh-TW" b="1" dirty="0" smtClean="0"/>
              <a:t>芬</a:t>
            </a:r>
            <a:r>
              <a:rPr lang="zh-TW" altLang="zh-TW" b="1" dirty="0"/>
              <a:t>達汽水</a:t>
            </a:r>
            <a:r>
              <a:rPr lang="en-US" altLang="zh-TW" b="1" dirty="0"/>
              <a:t>0.04</a:t>
            </a:r>
            <a:r>
              <a:rPr lang="zh-TW" altLang="zh-TW" b="1" dirty="0"/>
              <a:t>公升，基於完美比例的口碑，蝶豆花水是芬達汽水</a:t>
            </a:r>
            <a:r>
              <a:rPr lang="zh-TW" altLang="zh-TW" b="1" dirty="0" smtClean="0"/>
              <a:t>的</a:t>
            </a:r>
            <a:r>
              <a:rPr lang="zh-TW" altLang="en-US" b="1" dirty="0" smtClean="0"/>
              <a:t>        </a:t>
            </a:r>
            <a:r>
              <a:rPr lang="zh-TW" altLang="zh-TW" b="1" dirty="0" smtClean="0"/>
              <a:t>倍。</a:t>
            </a:r>
            <a:endParaRPr lang="en-US" altLang="zh-TW" b="1" dirty="0" smtClean="0"/>
          </a:p>
          <a:p>
            <a:pPr marL="0" indent="0">
              <a:buNone/>
            </a:pPr>
            <a:r>
              <a:rPr lang="zh-TW" altLang="zh-TW" b="1" dirty="0" smtClean="0"/>
              <a:t>請問</a:t>
            </a:r>
            <a:r>
              <a:rPr lang="zh-TW" altLang="zh-TW" b="1" dirty="0"/>
              <a:t>該加入多少公升的蝶豆花水呢？</a:t>
            </a:r>
          </a:p>
          <a:p>
            <a:endParaRPr lang="zh-TW" altLang="en-US" dirty="0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5220073" y="3140968"/>
          <a:ext cx="504056" cy="822407"/>
        </p:xfrm>
        <a:graphic>
          <a:graphicData uri="http://schemas.openxmlformats.org/presentationml/2006/ole">
            <p:oleObj spid="_x0000_s4097" name="方程式" r:id="rId3" imgW="24120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43260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2952328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r>
              <a:rPr lang="zh-TW" altLang="en-US" dirty="0" smtClean="0"/>
              <a:t>狀況二</a:t>
            </a:r>
            <a:r>
              <a:rPr lang="zh-TW" altLang="en-US" dirty="0" smtClean="0">
                <a:latin typeface="新細明體"/>
                <a:ea typeface="新細明體"/>
              </a:rPr>
              <a:t>：</a:t>
            </a:r>
            <a:endParaRPr lang="en-US" altLang="zh-TW" dirty="0" smtClean="0">
              <a:latin typeface="新細明體"/>
              <a:ea typeface="新細明體"/>
            </a:endParaRPr>
          </a:p>
          <a:p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en-US" b="1" dirty="0"/>
              <a:t> </a:t>
            </a:r>
            <a:r>
              <a:rPr lang="zh-TW" altLang="en-US" b="1" dirty="0" smtClean="0"/>
              <a:t>   </a:t>
            </a:r>
            <a:r>
              <a:rPr lang="zh-TW" altLang="zh-TW" b="1" dirty="0" smtClean="0"/>
              <a:t>杯子</a:t>
            </a:r>
            <a:r>
              <a:rPr lang="zh-TW" altLang="zh-TW" b="1" dirty="0"/>
              <a:t>重</a:t>
            </a:r>
            <a:r>
              <a:rPr lang="zh-TW" altLang="zh-TW" b="1" dirty="0" smtClean="0"/>
              <a:t>： </a:t>
            </a:r>
            <a:r>
              <a:rPr lang="zh-TW" altLang="en-US" b="1" dirty="0" smtClean="0"/>
              <a:t>   </a:t>
            </a:r>
            <a:r>
              <a:rPr lang="zh-TW" altLang="zh-TW" b="1" dirty="0" smtClean="0"/>
              <a:t>公斤</a:t>
            </a:r>
            <a:r>
              <a:rPr lang="en-US" altLang="zh-TW" b="1" dirty="0" smtClean="0"/>
              <a:t>  </a:t>
            </a:r>
            <a:r>
              <a:rPr lang="zh-TW" altLang="zh-TW" b="1" dirty="0"/>
              <a:t>芬達汽水重：</a:t>
            </a:r>
            <a:r>
              <a:rPr lang="en-US" altLang="zh-TW" b="1" dirty="0"/>
              <a:t> </a:t>
            </a:r>
            <a:r>
              <a:rPr lang="en-US" altLang="zh-TW" b="1" dirty="0" smtClean="0"/>
              <a:t> </a:t>
            </a:r>
            <a:r>
              <a:rPr lang="en-US" altLang="zh-TW" b="1" dirty="0"/>
              <a:t>0.04</a:t>
            </a:r>
            <a:r>
              <a:rPr lang="zh-TW" altLang="zh-TW" b="1" dirty="0" smtClean="0"/>
              <a:t>公斤</a:t>
            </a:r>
            <a:endParaRPr lang="zh-TW" altLang="zh-TW" b="1" dirty="0"/>
          </a:p>
          <a:p>
            <a:pPr marL="0" indent="0">
              <a:buNone/>
            </a:pPr>
            <a:r>
              <a:rPr lang="zh-TW" altLang="zh-TW" sz="2800" b="1" dirty="0" smtClean="0"/>
              <a:t>現在</a:t>
            </a:r>
            <a:r>
              <a:rPr lang="zh-TW" altLang="zh-TW" sz="2800" b="1" dirty="0"/>
              <a:t>加入冰塊和蝶豆花水後，夢幻飲料就完成囉！而杯子及飲料共重</a:t>
            </a:r>
            <a:r>
              <a:rPr lang="en-US" altLang="zh-TW" sz="2800" b="1" dirty="0"/>
              <a:t>0.4</a:t>
            </a:r>
            <a:r>
              <a:rPr lang="zh-TW" altLang="zh-TW" sz="2800" b="1" dirty="0"/>
              <a:t>公斤</a:t>
            </a:r>
            <a:r>
              <a:rPr lang="zh-TW" altLang="zh-TW" sz="2800" b="1" dirty="0" smtClean="0"/>
              <a:t>。</a:t>
            </a:r>
            <a:endParaRPr lang="en-US" altLang="zh-TW" sz="2800" b="1" dirty="0" smtClean="0"/>
          </a:p>
          <a:p>
            <a:pPr marL="0" indent="0">
              <a:buNone/>
            </a:pPr>
            <a:r>
              <a:rPr lang="zh-TW" altLang="zh-TW" sz="2800" b="1" dirty="0" smtClean="0"/>
              <a:t>請問：</a:t>
            </a:r>
            <a:r>
              <a:rPr lang="zh-TW" altLang="en-US" sz="2800" b="1" dirty="0" smtClean="0"/>
              <a:t>剛剛加入多少公斤的冰塊和蝶豆花水</a:t>
            </a:r>
            <a:r>
              <a:rPr lang="zh-TW" altLang="zh-TW" sz="2800" b="1" dirty="0" smtClean="0"/>
              <a:t>？</a:t>
            </a:r>
            <a:endParaRPr lang="zh-TW" altLang="zh-TW" sz="2800" b="1" dirty="0"/>
          </a:p>
          <a:p>
            <a:endParaRPr lang="zh-TW" altLang="en-US" dirty="0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2483768" y="1196752"/>
          <a:ext cx="432048" cy="648072"/>
        </p:xfrm>
        <a:graphic>
          <a:graphicData uri="http://schemas.openxmlformats.org/presentationml/2006/ole">
            <p:oleObj spid="_x0000_s3073" name="方程式" r:id="rId3" imgW="13968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31754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332656"/>
            <a:ext cx="6120680" cy="2692896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三</a:t>
            </a:r>
            <a:r>
              <a:rPr lang="en-US" altLang="zh-TW" dirty="0" smtClean="0"/>
              <a:t>)</a:t>
            </a:r>
            <a:r>
              <a:rPr lang="zh-TW" altLang="en-US" dirty="0" smtClean="0"/>
              <a:t>狀況三</a:t>
            </a:r>
            <a:r>
              <a:rPr lang="zh-TW" altLang="en-US" dirty="0" smtClean="0">
                <a:latin typeface="新細明體"/>
                <a:ea typeface="新細明體"/>
              </a:rPr>
              <a:t>：</a:t>
            </a:r>
            <a:endParaRPr lang="en-US" altLang="zh-TW" dirty="0" smtClean="0">
              <a:latin typeface="新細明體"/>
              <a:ea typeface="新細明體"/>
            </a:endParaRPr>
          </a:p>
          <a:p>
            <a:endParaRPr lang="en-US" altLang="zh-TW" dirty="0" smtClean="0">
              <a:latin typeface="新細明體"/>
              <a:ea typeface="新細明體"/>
            </a:endParaRPr>
          </a:p>
          <a:p>
            <a:pPr marL="0" indent="0">
              <a:buNone/>
            </a:pPr>
            <a:r>
              <a:rPr lang="zh-TW" altLang="zh-TW" b="1" dirty="0"/>
              <a:t>如果</a:t>
            </a:r>
            <a:r>
              <a:rPr lang="zh-TW" altLang="zh-TW" b="1" dirty="0" smtClean="0"/>
              <a:t>老師</a:t>
            </a:r>
            <a:r>
              <a:rPr lang="zh-TW" altLang="en-US" b="1" dirty="0" smtClean="0"/>
              <a:t>      </a:t>
            </a:r>
            <a:r>
              <a:rPr lang="zh-TW" altLang="zh-TW" b="1" dirty="0" smtClean="0"/>
              <a:t>小時</a:t>
            </a:r>
            <a:r>
              <a:rPr lang="zh-TW" altLang="zh-TW" b="1" dirty="0"/>
              <a:t>可以調製</a:t>
            </a:r>
            <a:r>
              <a:rPr lang="en-US" altLang="zh-TW" b="1" dirty="0"/>
              <a:t>2.5</a:t>
            </a:r>
            <a:r>
              <a:rPr lang="zh-TW" altLang="zh-TW" b="1" dirty="0"/>
              <a:t>杯</a:t>
            </a:r>
            <a:r>
              <a:rPr lang="zh-TW" altLang="zh-TW" b="1" dirty="0" smtClean="0"/>
              <a:t>，</a:t>
            </a:r>
            <a:endParaRPr lang="en-US" altLang="zh-TW" b="1" dirty="0" smtClean="0"/>
          </a:p>
          <a:p>
            <a:pPr marL="0" indent="0">
              <a:buNone/>
            </a:pPr>
            <a:r>
              <a:rPr lang="zh-TW" altLang="zh-TW" b="1" dirty="0" smtClean="0"/>
              <a:t>現在</a:t>
            </a:r>
            <a:r>
              <a:rPr lang="zh-TW" altLang="zh-TW" b="1" dirty="0"/>
              <a:t>老師要調製全班的</a:t>
            </a:r>
            <a:r>
              <a:rPr lang="en-US" altLang="zh-TW" b="1" dirty="0"/>
              <a:t>28</a:t>
            </a:r>
            <a:r>
              <a:rPr lang="zh-TW" altLang="zh-TW" b="1" dirty="0"/>
              <a:t>杯</a:t>
            </a:r>
            <a:r>
              <a:rPr lang="zh-TW" altLang="zh-TW" b="1" dirty="0" smtClean="0"/>
              <a:t>，</a:t>
            </a:r>
            <a:endParaRPr lang="en-US" altLang="zh-TW" b="1" dirty="0" smtClean="0"/>
          </a:p>
          <a:p>
            <a:pPr marL="0" indent="0">
              <a:buNone/>
            </a:pPr>
            <a:r>
              <a:rPr lang="zh-TW" altLang="zh-TW" b="1" dirty="0" smtClean="0"/>
              <a:t>需要</a:t>
            </a:r>
            <a:r>
              <a:rPr lang="zh-TW" altLang="zh-TW" b="1" dirty="0"/>
              <a:t>多少小時？</a:t>
            </a:r>
            <a:endParaRPr lang="zh-TW" alt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36912"/>
            <a:ext cx="2448272" cy="3816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2627784" y="1124744"/>
          <a:ext cx="292224" cy="754912"/>
        </p:xfrm>
        <a:graphic>
          <a:graphicData uri="http://schemas.openxmlformats.org/presentationml/2006/ole">
            <p:oleObj spid="_x0000_s2049" name="方程式" r:id="rId4" imgW="15228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6968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208</Words>
  <Application>Microsoft Office PowerPoint</Application>
  <PresentationFormat>如螢幕大小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7" baseType="lpstr">
      <vt:lpstr>Office 佈景主題</vt:lpstr>
      <vt:lpstr>方程式</vt:lpstr>
      <vt:lpstr>數學 第五單元  四則混合運算</vt:lpstr>
      <vt:lpstr>投影片 2</vt:lpstr>
      <vt:lpstr>我們要調製夢幻飲料囉！</vt:lpstr>
      <vt:lpstr>投影片 4</vt:lpstr>
      <vt:lpstr>投影片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tea-0281</cp:lastModifiedBy>
  <cp:revision>11</cp:revision>
  <dcterms:created xsi:type="dcterms:W3CDTF">2018-04-22T16:39:25Z</dcterms:created>
  <dcterms:modified xsi:type="dcterms:W3CDTF">2018-06-15T07:15:54Z</dcterms:modified>
</cp:coreProperties>
</file>