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  <p:sldMasterId id="2147483671" r:id="rId2"/>
  </p:sldMasterIdLst>
  <p:notesMasterIdLst>
    <p:notesMasterId r:id="rId33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53773D6-F3D1-4F96-B18C-ADC9F84D2F2D}">
  <a:tblStyle styleId="{553773D6-F3D1-4F96-B18C-ADC9F84D2F2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54" y="7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2619b3f7309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2619b3f7309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2619b3f7309_0_3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2619b3f7309_0_3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261f7899345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261f7899345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61f7899345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261f7899345_0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261f7899345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261f7899345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261f7899345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261f7899345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261f7899345_0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261f7899345_0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261f7899345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261f7899345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2619b3f7309_0_1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2619b3f7309_0_1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2619b3f7309_0_2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2619b3f7309_0_2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2619b3f7309_0_2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g2619b3f7309_0_2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2619b3f7309_0_2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g2619b3f7309_0_2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2619b3f7309_0_2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9" name="Google Shape;199;g2619b3f7309_0_2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2619b3f7309_0_2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5" name="Google Shape;205;g2619b3f7309_0_2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2619b3f7309_0_2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2619b3f7309_0_2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2619b3f7309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9" name="Google Shape;219;g2619b3f7309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261f7899345_5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" name="Google Shape;228;g261f7899345_5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261f7899345_5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8" name="Google Shape;238;g261f7899345_5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g261f7899345_5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5" name="Google Shape;245;g261f7899345_5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g2619b3f7309_0_3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3" name="Google Shape;253;g2619b3f7309_0_3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261f7899345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2" name="Google Shape;262;g261f7899345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g29ce8d3736a_0_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9" name="Google Shape;269;g29ce8d3736a_0_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g29ce8d3736a_0_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6" name="Google Shape;276;g29ce8d3736a_0_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g29ce8d3736a_0_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3" name="Google Shape;283;g29ce8d3736a_0_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g29ce8d3736a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0" name="Google Shape;290;g29ce8d3736a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g261f7899345_5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9" name="Google Shape;299;g261f7899345_5_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g2620f7a9dfd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6" name="Google Shape;306;g2620f7a9dfd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g29ce8d3736a_0_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2" name="Google Shape;312;g29ce8d3736a_0_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2621d374aa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2621d374aa9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/>
              <a:t>https://docs.google.com/forms/d/e/1FAIpQLSf7wBDVv63pmr_tJ89ssv1aIqjaJmINBtqnmjiGDFgoZOcSzA/viewform</a:t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5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60" name="Google Shape;60;p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4" name="Google Shape;64;p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68" name="Google Shape;68;p17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69" name="Google Shape;69;p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75" name="Google Shape;75;p19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76" name="Google Shape;76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0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21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83" name="Google Shape;83;p21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84" name="Google Shape;84;p21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85" name="Google Shape;85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2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88" name="Google Shape;88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3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1" name="Google Shape;91;p23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92" name="Google Shape;92;p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dk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 rtl="0">
              <a:buNone/>
              <a:defRPr sz="1000">
                <a:solidFill>
                  <a:schemeClr val="dk2"/>
                </a:solidFill>
              </a:defRPr>
            </a:lvl1pPr>
            <a:lvl2pPr lvl="1" algn="r" rtl="0">
              <a:buNone/>
              <a:defRPr sz="1000">
                <a:solidFill>
                  <a:schemeClr val="dk2"/>
                </a:solidFill>
              </a:defRPr>
            </a:lvl2pPr>
            <a:lvl3pPr lvl="2" algn="r" rtl="0">
              <a:buNone/>
              <a:defRPr sz="1000">
                <a:solidFill>
                  <a:schemeClr val="dk2"/>
                </a:solidFill>
              </a:defRPr>
            </a:lvl3pPr>
            <a:lvl4pPr lvl="3" algn="r" rtl="0">
              <a:buNone/>
              <a:defRPr sz="1000">
                <a:solidFill>
                  <a:schemeClr val="dk2"/>
                </a:solidFill>
              </a:defRPr>
            </a:lvl4pPr>
            <a:lvl5pPr lvl="4" algn="r" rtl="0">
              <a:buNone/>
              <a:defRPr sz="1000">
                <a:solidFill>
                  <a:schemeClr val="dk2"/>
                </a:solidFill>
              </a:defRPr>
            </a:lvl5pPr>
            <a:lvl6pPr lvl="5" algn="r" rtl="0">
              <a:buNone/>
              <a:defRPr sz="1000">
                <a:solidFill>
                  <a:schemeClr val="dk2"/>
                </a:solidFill>
              </a:defRPr>
            </a:lvl6pPr>
            <a:lvl7pPr lvl="6" algn="r" rtl="0">
              <a:buNone/>
              <a:defRPr sz="1000">
                <a:solidFill>
                  <a:schemeClr val="dk2"/>
                </a:solidFill>
              </a:defRPr>
            </a:lvl7pPr>
            <a:lvl8pPr lvl="7" algn="r" rtl="0">
              <a:buNone/>
              <a:defRPr sz="1000">
                <a:solidFill>
                  <a:schemeClr val="dk2"/>
                </a:solidFill>
              </a:defRPr>
            </a:lvl8pPr>
            <a:lvl9pPr lvl="8" algn="r" rtl="0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padlet.com/t01214/padlet-h1pm682hfqxvjpx5" TargetMode="Externa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6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26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7" name="Google Shape;107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4604"/>
            <a:ext cx="9143999" cy="5114291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6"/>
          <p:cNvSpPr txBox="1"/>
          <p:nvPr/>
        </p:nvSpPr>
        <p:spPr>
          <a:xfrm>
            <a:off x="4091325" y="2797175"/>
            <a:ext cx="4269900" cy="1186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400" b="1">
                <a:solidFill>
                  <a:schemeClr val="dk2"/>
                </a:solidFill>
              </a:rPr>
              <a:t>112/11/23(四) 13:30~16:30</a:t>
            </a:r>
            <a:endParaRPr sz="2400" b="1">
              <a:solidFill>
                <a:schemeClr val="dk2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400" b="1">
                <a:solidFill>
                  <a:schemeClr val="dk2"/>
                </a:solidFill>
              </a:rPr>
              <a:t>新屋區北湖國小</a:t>
            </a:r>
            <a:endParaRPr sz="4600" b="1">
              <a:solidFill>
                <a:schemeClr val="dk2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2"/>
              </a:solidFill>
            </a:endParaRPr>
          </a:p>
        </p:txBody>
      </p:sp>
      <p:sp>
        <p:nvSpPr>
          <p:cNvPr id="109" name="Google Shape;109;p26"/>
          <p:cNvSpPr txBox="1"/>
          <p:nvPr/>
        </p:nvSpPr>
        <p:spPr>
          <a:xfrm>
            <a:off x="4387250" y="1813150"/>
            <a:ext cx="1000500" cy="521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" name="Google Shape;115;p2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16" name="Google Shape;116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2764"/>
            <a:ext cx="9144001" cy="5137973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27"/>
          <p:cNvSpPr txBox="1"/>
          <p:nvPr/>
        </p:nvSpPr>
        <p:spPr>
          <a:xfrm>
            <a:off x="696625" y="1609675"/>
            <a:ext cx="4099200" cy="2959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400" b="1">
                <a:solidFill>
                  <a:schemeClr val="dk2"/>
                </a:solidFill>
              </a:rPr>
              <a:t>13:30 校長開場</a:t>
            </a:r>
            <a:endParaRPr sz="2400" b="1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zh-TW" sz="2400" b="1">
                <a:solidFill>
                  <a:schemeClr val="dk2"/>
                </a:solidFill>
              </a:rPr>
              <a:t>13:40 這樣設計可以嗎</a:t>
            </a:r>
            <a:endParaRPr sz="2400" b="1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zh-TW" sz="2400" b="1">
                <a:solidFill>
                  <a:schemeClr val="dk2"/>
                </a:solidFill>
              </a:rPr>
              <a:t>14:10 聚焦提問 集思廣益 </a:t>
            </a:r>
            <a:endParaRPr sz="2400" b="1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zh-TW" sz="2400" b="1">
                <a:solidFill>
                  <a:schemeClr val="dk2"/>
                </a:solidFill>
              </a:rPr>
              <a:t>14:40 課程設計分享</a:t>
            </a:r>
            <a:endParaRPr sz="2400" b="1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zh-TW" sz="2400" b="1">
                <a:solidFill>
                  <a:schemeClr val="dk2"/>
                </a:solidFill>
              </a:rPr>
              <a:t>15:00 自由交流</a:t>
            </a:r>
            <a:endParaRPr sz="2400" b="1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p2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24" name="Google Shape;124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786" y="0"/>
            <a:ext cx="9124428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41013" y="824625"/>
            <a:ext cx="3629025" cy="647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28"/>
          <p:cNvSpPr txBox="1"/>
          <p:nvPr/>
        </p:nvSpPr>
        <p:spPr>
          <a:xfrm>
            <a:off x="4838075" y="615350"/>
            <a:ext cx="4050600" cy="4144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200" b="1">
              <a:solidFill>
                <a:schemeClr val="dk2"/>
              </a:solidFill>
            </a:endParaRPr>
          </a:p>
          <a:p>
            <a:pPr marL="0" lvl="0" indent="0" algn="ctr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zh-TW" sz="4500" b="1">
                <a:solidFill>
                  <a:schemeClr val="dk2"/>
                </a:solidFill>
              </a:rPr>
              <a:t>課程</a:t>
            </a:r>
            <a:endParaRPr sz="4500" b="1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zh-TW" sz="3900" b="1">
                <a:solidFill>
                  <a:schemeClr val="dk2"/>
                </a:solidFill>
              </a:rPr>
              <a:t>這樣設計可以嗎?</a:t>
            </a:r>
            <a:endParaRPr sz="3900" b="1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3900" b="1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sz="3900" b="1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2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33" name="Google Shape;133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202083"/>
            <a:ext cx="9143999" cy="50441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3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3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40" name="Google Shape;140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3034425" cy="1644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3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3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48" name="Google Shape;148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75939"/>
            <a:ext cx="9143998" cy="50964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3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3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55" name="Google Shape;155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6167"/>
            <a:ext cx="9144000" cy="51311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3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3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62" name="Google Shape;162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1627275"/>
            <a:ext cx="3034425" cy="1876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34"/>
          <p:cNvSpPr txBox="1">
            <a:spLocks noGrp="1"/>
          </p:cNvSpPr>
          <p:nvPr>
            <p:ph type="title"/>
          </p:nvPr>
        </p:nvSpPr>
        <p:spPr>
          <a:xfrm>
            <a:off x="667000" y="1031325"/>
            <a:ext cx="7933800" cy="2768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zh-TW" sz="7200" b="1">
                <a:solidFill>
                  <a:schemeClr val="lt1"/>
                </a:solidFill>
              </a:rPr>
              <a:t>課程</a:t>
            </a:r>
            <a:endParaRPr sz="7200" b="1">
              <a:solidFill>
                <a:schemeClr val="lt1"/>
              </a:solidFill>
            </a:endParaRPr>
          </a:p>
          <a:p>
            <a:pPr marL="0" lvl="0" indent="0" algn="ctr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zh-TW" sz="7200" b="1">
                <a:solidFill>
                  <a:schemeClr val="lt1"/>
                </a:solidFill>
              </a:rPr>
              <a:t>這樣設計可以嗎?</a:t>
            </a:r>
            <a:endParaRPr sz="7200" b="1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35"/>
          <p:cNvSpPr txBox="1">
            <a:spLocks noGrp="1"/>
          </p:cNvSpPr>
          <p:nvPr>
            <p:ph type="title"/>
          </p:nvPr>
        </p:nvSpPr>
        <p:spPr>
          <a:xfrm>
            <a:off x="1838100" y="614200"/>
            <a:ext cx="5467800" cy="71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zh-TW" sz="3800" b="1">
                <a:solidFill>
                  <a:srgbClr val="FFFF00"/>
                </a:solidFill>
              </a:rPr>
              <a:t>課程設計的依據是...</a:t>
            </a:r>
            <a:endParaRPr sz="4520" b="1">
              <a:solidFill>
                <a:srgbClr val="FFFF00"/>
              </a:solidFill>
            </a:endParaRPr>
          </a:p>
        </p:txBody>
      </p:sp>
      <p:sp>
        <p:nvSpPr>
          <p:cNvPr id="174" name="Google Shape;174;p35"/>
          <p:cNvSpPr txBox="1">
            <a:spLocks noGrp="1"/>
          </p:cNvSpPr>
          <p:nvPr>
            <p:ph type="title"/>
          </p:nvPr>
        </p:nvSpPr>
        <p:spPr>
          <a:xfrm>
            <a:off x="2535800" y="1778200"/>
            <a:ext cx="3903300" cy="119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zh-TW" sz="7200" b="1">
                <a:solidFill>
                  <a:schemeClr val="lt1"/>
                </a:solidFill>
              </a:rPr>
              <a:t>學習目標</a:t>
            </a:r>
            <a:endParaRPr sz="7200" b="1">
              <a:solidFill>
                <a:schemeClr val="lt1"/>
              </a:solidFill>
            </a:endParaRPr>
          </a:p>
        </p:txBody>
      </p:sp>
      <p:sp>
        <p:nvSpPr>
          <p:cNvPr id="175" name="Google Shape;175;p35"/>
          <p:cNvSpPr/>
          <p:nvPr/>
        </p:nvSpPr>
        <p:spPr>
          <a:xfrm>
            <a:off x="1508325" y="2969800"/>
            <a:ext cx="2864400" cy="1672800"/>
          </a:xfrm>
          <a:prstGeom prst="ellipse">
            <a:avLst/>
          </a:prstGeom>
          <a:solidFill>
            <a:srgbClr val="FCE5CD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 b="1"/>
              <a:t>學習內容</a:t>
            </a:r>
            <a:endParaRPr sz="3600" b="1"/>
          </a:p>
        </p:txBody>
      </p:sp>
      <p:sp>
        <p:nvSpPr>
          <p:cNvPr id="176" name="Google Shape;176;p35"/>
          <p:cNvSpPr/>
          <p:nvPr/>
        </p:nvSpPr>
        <p:spPr>
          <a:xfrm>
            <a:off x="4572000" y="2969800"/>
            <a:ext cx="3504600" cy="1672800"/>
          </a:xfrm>
          <a:prstGeom prst="ellipse">
            <a:avLst/>
          </a:prstGeom>
          <a:solidFill>
            <a:srgbClr val="B6D7A8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800" b="1"/>
              <a:t>學習表現</a:t>
            </a:r>
            <a:endParaRPr sz="3800" b="1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36"/>
          <p:cNvSpPr txBox="1">
            <a:spLocks noGrp="1"/>
          </p:cNvSpPr>
          <p:nvPr>
            <p:ph type="body" idx="1"/>
          </p:nvPr>
        </p:nvSpPr>
        <p:spPr>
          <a:xfrm>
            <a:off x="397925" y="1357175"/>
            <a:ext cx="8617200" cy="244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800" b="1">
                <a:solidFill>
                  <a:schemeClr val="lt1"/>
                </a:solidFill>
              </a:rPr>
              <a:t>挑戰1: 請瀏覽P.15~20, 並標出:</a:t>
            </a:r>
            <a:endParaRPr sz="3800" b="1">
              <a:solidFill>
                <a:schemeClr val="lt1"/>
              </a:solidFill>
            </a:endParaRPr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zh-TW" sz="3800" b="1">
                <a:solidFill>
                  <a:schemeClr val="lt1"/>
                </a:solidFill>
              </a:rPr>
              <a:t>1-有幾個</a:t>
            </a:r>
            <a:r>
              <a:rPr lang="zh-TW" sz="3800" b="1">
                <a:solidFill>
                  <a:srgbClr val="00FFFF"/>
                </a:solidFill>
              </a:rPr>
              <a:t>課題</a:t>
            </a:r>
            <a:r>
              <a:rPr lang="zh-TW" sz="3800" b="1">
                <a:solidFill>
                  <a:schemeClr val="lt1"/>
                </a:solidFill>
              </a:rPr>
              <a:t>? </a:t>
            </a:r>
            <a:r>
              <a:rPr lang="zh-TW" sz="3800" b="1">
                <a:solidFill>
                  <a:srgbClr val="00FFFF"/>
                </a:solidFill>
              </a:rPr>
              <a:t>跨科概念</a:t>
            </a:r>
            <a:r>
              <a:rPr lang="zh-TW" sz="3800" b="1">
                <a:solidFill>
                  <a:schemeClr val="lt1"/>
                </a:solidFill>
              </a:rPr>
              <a:t>有幾類?</a:t>
            </a:r>
            <a:endParaRPr sz="3800" b="1">
              <a:solidFill>
                <a:schemeClr val="lt1"/>
              </a:solidFill>
            </a:endParaRPr>
          </a:p>
          <a:p>
            <a:pPr marL="45720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zh-TW" sz="3800" b="1">
                <a:solidFill>
                  <a:schemeClr val="lt1"/>
                </a:solidFill>
              </a:rPr>
              <a:t>2-</a:t>
            </a:r>
            <a:r>
              <a:rPr lang="zh-TW" sz="3800" b="1">
                <a:solidFill>
                  <a:srgbClr val="00FFFF"/>
                </a:solidFill>
              </a:rPr>
              <a:t>第二</a:t>
            </a:r>
            <a:r>
              <a:rPr lang="zh-TW" sz="3800" b="1">
                <a:solidFill>
                  <a:schemeClr val="lt1"/>
                </a:solidFill>
              </a:rPr>
              <a:t> / </a:t>
            </a:r>
            <a:r>
              <a:rPr lang="zh-TW" sz="3800" b="1">
                <a:solidFill>
                  <a:srgbClr val="00FFFF"/>
                </a:solidFill>
              </a:rPr>
              <a:t>第三學習階段</a:t>
            </a:r>
            <a:r>
              <a:rPr lang="zh-TW" sz="3800" b="1">
                <a:solidFill>
                  <a:schemeClr val="lt1"/>
                </a:solidFill>
              </a:rPr>
              <a:t>是指幾年級?</a:t>
            </a:r>
            <a:endParaRPr sz="3800" b="1">
              <a:solidFill>
                <a:schemeClr val="lt1"/>
              </a:solidFill>
            </a:endParaRPr>
          </a:p>
        </p:txBody>
      </p:sp>
      <p:sp>
        <p:nvSpPr>
          <p:cNvPr id="182" name="Google Shape;182;p36"/>
          <p:cNvSpPr/>
          <p:nvPr/>
        </p:nvSpPr>
        <p:spPr>
          <a:xfrm>
            <a:off x="120625" y="56375"/>
            <a:ext cx="2956200" cy="1300800"/>
          </a:xfrm>
          <a:prstGeom prst="ellipse">
            <a:avLst/>
          </a:prstGeom>
          <a:solidFill>
            <a:srgbClr val="FCE5CD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300" b="1"/>
              <a:t>學習內容</a:t>
            </a:r>
            <a:endParaRPr sz="3300" b="1"/>
          </a:p>
        </p:txBody>
      </p:sp>
      <p:sp>
        <p:nvSpPr>
          <p:cNvPr id="183" name="Google Shape;183;p36"/>
          <p:cNvSpPr/>
          <p:nvPr/>
        </p:nvSpPr>
        <p:spPr>
          <a:xfrm>
            <a:off x="6802675" y="3708650"/>
            <a:ext cx="2212500" cy="1300800"/>
          </a:xfrm>
          <a:prstGeom prst="wedgeEllipseCallout">
            <a:avLst>
              <a:gd name="adj1" fmla="val -50426"/>
              <a:gd name="adj2" fmla="val -4047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900" b="1">
                <a:solidFill>
                  <a:schemeClr val="dk2"/>
                </a:solidFill>
              </a:rPr>
              <a:t>起立討論</a:t>
            </a:r>
            <a:endParaRPr sz="1900" b="1">
              <a:solidFill>
                <a:schemeClr val="dk2"/>
              </a:solidFill>
            </a:endParaRPr>
          </a:p>
          <a:p>
            <a:pPr marL="0" lvl="0" indent="0" algn="ctr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zh-TW" sz="1900" b="1">
                <a:solidFill>
                  <a:schemeClr val="dk2"/>
                </a:solidFill>
              </a:rPr>
              <a:t>完成後請坐</a:t>
            </a:r>
            <a:endParaRPr sz="1900" b="1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" name="Google Shape;188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11150" y="150025"/>
            <a:ext cx="4587149" cy="4859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8"/>
          <p:cNvSpPr txBox="1">
            <a:spLocks noGrp="1"/>
          </p:cNvSpPr>
          <p:nvPr>
            <p:ph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/>
              <a:t>Padlet</a:t>
            </a:r>
            <a:endParaRPr/>
          </a:p>
        </p:txBody>
      </p:sp>
      <p:sp>
        <p:nvSpPr>
          <p:cNvPr id="194" name="Google Shape;194;p38"/>
          <p:cNvSpPr txBox="1">
            <a:spLocks noGrp="1"/>
          </p:cNvSpPr>
          <p:nvPr>
            <p:ph type="body" idx="1"/>
          </p:nvPr>
        </p:nvSpPr>
        <p:spPr>
          <a:xfrm>
            <a:off x="567025" y="1461250"/>
            <a:ext cx="8371800" cy="280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800" b="1">
                <a:solidFill>
                  <a:schemeClr val="lt1"/>
                </a:solidFill>
              </a:rPr>
              <a:t>挑戰2:關於</a:t>
            </a:r>
            <a:r>
              <a:rPr lang="zh-TW" sz="3800" b="1">
                <a:solidFill>
                  <a:srgbClr val="00FFFF"/>
                </a:solidFill>
              </a:rPr>
              <a:t>水的三態變化和應用</a:t>
            </a:r>
            <a:r>
              <a:rPr lang="zh-TW" sz="3800" b="1">
                <a:solidFill>
                  <a:schemeClr val="lt1"/>
                </a:solidFill>
              </a:rPr>
              <a:t>,</a:t>
            </a:r>
            <a:endParaRPr sz="3800" b="1">
              <a:solidFill>
                <a:schemeClr val="lt1"/>
              </a:solidFill>
            </a:endParaRPr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zh-TW" sz="3800" b="1">
                <a:solidFill>
                  <a:schemeClr val="lt1"/>
                </a:solidFill>
              </a:rPr>
              <a:t>1-請標出</a:t>
            </a:r>
            <a:r>
              <a:rPr lang="zh-TW" sz="3800" b="1">
                <a:solidFill>
                  <a:srgbClr val="00FFFF"/>
                </a:solidFill>
              </a:rPr>
              <a:t>中</a:t>
            </a:r>
            <a:r>
              <a:rPr lang="zh-TW" sz="3800" b="1">
                <a:solidFill>
                  <a:schemeClr val="lt1"/>
                </a:solidFill>
              </a:rPr>
              <a:t>年級和</a:t>
            </a:r>
            <a:r>
              <a:rPr lang="zh-TW" sz="3800" b="1">
                <a:solidFill>
                  <a:srgbClr val="00FFFF"/>
                </a:solidFill>
              </a:rPr>
              <a:t>高</a:t>
            </a:r>
            <a:r>
              <a:rPr lang="zh-TW" sz="3800" b="1">
                <a:solidFill>
                  <a:schemeClr val="lt1"/>
                </a:solidFill>
              </a:rPr>
              <a:t>年級的學習內容</a:t>
            </a:r>
            <a:endParaRPr sz="3800" b="1">
              <a:solidFill>
                <a:schemeClr val="lt1"/>
              </a:solidFill>
            </a:endParaRPr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zh-TW" sz="3800" b="1">
                <a:solidFill>
                  <a:schemeClr val="lt1"/>
                </a:solidFill>
              </a:rPr>
              <a:t>2-說出有何</a:t>
            </a:r>
            <a:r>
              <a:rPr lang="zh-TW" sz="3800" b="1">
                <a:solidFill>
                  <a:srgbClr val="00FFFF"/>
                </a:solidFill>
              </a:rPr>
              <a:t>差異.</a:t>
            </a:r>
            <a:endParaRPr sz="3800" b="1">
              <a:solidFill>
                <a:schemeClr val="lt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3800" b="1">
              <a:solidFill>
                <a:schemeClr val="lt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sz="3800" b="1">
              <a:solidFill>
                <a:schemeClr val="lt1"/>
              </a:solidFill>
            </a:endParaRPr>
          </a:p>
        </p:txBody>
      </p:sp>
      <p:sp>
        <p:nvSpPr>
          <p:cNvPr id="195" name="Google Shape;195;p38"/>
          <p:cNvSpPr/>
          <p:nvPr/>
        </p:nvSpPr>
        <p:spPr>
          <a:xfrm>
            <a:off x="120625" y="56375"/>
            <a:ext cx="2956200" cy="1300800"/>
          </a:xfrm>
          <a:prstGeom prst="ellipse">
            <a:avLst/>
          </a:prstGeom>
          <a:solidFill>
            <a:srgbClr val="FCE5CD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300" b="1"/>
              <a:t>學習內容</a:t>
            </a:r>
            <a:endParaRPr sz="3300" b="1"/>
          </a:p>
        </p:txBody>
      </p:sp>
      <p:sp>
        <p:nvSpPr>
          <p:cNvPr id="196" name="Google Shape;196;p38"/>
          <p:cNvSpPr/>
          <p:nvPr/>
        </p:nvSpPr>
        <p:spPr>
          <a:xfrm>
            <a:off x="6802675" y="3708650"/>
            <a:ext cx="2212500" cy="1300800"/>
          </a:xfrm>
          <a:prstGeom prst="wedgeEllipseCallout">
            <a:avLst>
              <a:gd name="adj1" fmla="val -50426"/>
              <a:gd name="adj2" fmla="val -4047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900" b="1">
                <a:solidFill>
                  <a:schemeClr val="dk2"/>
                </a:solidFill>
              </a:rPr>
              <a:t>起立討論</a:t>
            </a:r>
            <a:endParaRPr sz="1900" b="1">
              <a:solidFill>
                <a:schemeClr val="dk2"/>
              </a:solidFill>
            </a:endParaRPr>
          </a:p>
          <a:p>
            <a:pPr marL="0" lvl="0" indent="0" algn="ctr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zh-TW" sz="1900" b="1">
                <a:solidFill>
                  <a:schemeClr val="dk2"/>
                </a:solidFill>
              </a:rPr>
              <a:t>完成後請坐</a:t>
            </a:r>
            <a:endParaRPr sz="1900" b="1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39"/>
          <p:cNvSpPr txBox="1">
            <a:spLocks noGrp="1"/>
          </p:cNvSpPr>
          <p:nvPr>
            <p:ph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/>
              <a:t>Padlet</a:t>
            </a:r>
            <a:endParaRPr/>
          </a:p>
        </p:txBody>
      </p:sp>
      <p:graphicFrame>
        <p:nvGraphicFramePr>
          <p:cNvPr id="202" name="Google Shape;202;p39"/>
          <p:cNvGraphicFramePr/>
          <p:nvPr/>
        </p:nvGraphicFramePr>
        <p:xfrm>
          <a:off x="347725" y="3451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{553773D6-F3D1-4F96-B18C-ADC9F84D2F2D}</a:tableStyleId>
              </a:tblPr>
              <a:tblGrid>
                <a:gridCol w="4224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24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609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TW" sz="3800" b="1">
                          <a:solidFill>
                            <a:schemeClr val="lt1"/>
                          </a:solidFill>
                        </a:rPr>
                        <a:t>中年級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>
                    <a:solidFill>
                      <a:srgbClr val="07376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TW" sz="3800" b="1">
                          <a:solidFill>
                            <a:schemeClr val="lt1"/>
                          </a:solidFill>
                        </a:rPr>
                        <a:t>高年級</a:t>
                      </a:r>
                      <a:endParaRPr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>
                    <a:solidFill>
                      <a:srgbClr val="07376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08525">
                <a:tc>
                  <a:txBody>
                    <a:bodyPr/>
                    <a:lstStyle/>
                    <a:p>
                      <a:pPr marL="0" marR="17434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300" b="1">
                          <a:solidFill>
                            <a:schemeClr val="lt1"/>
                          </a:solidFill>
                        </a:rPr>
                        <a:t>INc-Ⅱ-6 水有</a:t>
                      </a:r>
                      <a:r>
                        <a:rPr lang="zh-TW" sz="2300" b="1">
                          <a:solidFill>
                            <a:srgbClr val="00FFFF"/>
                          </a:solidFill>
                        </a:rPr>
                        <a:t>三態變化</a:t>
                      </a:r>
                      <a:r>
                        <a:rPr lang="zh-TW" sz="2300" b="1">
                          <a:solidFill>
                            <a:schemeClr val="lt1"/>
                          </a:solidFill>
                        </a:rPr>
                        <a:t>及毛細現象。</a:t>
                      </a:r>
                      <a:endParaRPr sz="2300" b="1">
                        <a:solidFill>
                          <a:schemeClr val="lt1"/>
                        </a:solidFill>
                      </a:endParaRPr>
                    </a:p>
                    <a:p>
                      <a:pPr marL="0" marR="17434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300" b="1">
                        <a:solidFill>
                          <a:schemeClr val="lt1"/>
                        </a:solidFill>
                      </a:endParaRPr>
                    </a:p>
                    <a:p>
                      <a:pPr marL="0" marR="17434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300" b="1">
                          <a:solidFill>
                            <a:schemeClr val="lt1"/>
                          </a:solidFill>
                        </a:rPr>
                        <a:t>INa-Ⅱ-4 </a:t>
                      </a:r>
                      <a:r>
                        <a:rPr lang="zh-TW" sz="2300" b="1">
                          <a:solidFill>
                            <a:srgbClr val="00FFFF"/>
                          </a:solidFill>
                        </a:rPr>
                        <a:t>物質</a:t>
                      </a:r>
                      <a:r>
                        <a:rPr lang="zh-TW" sz="2300" b="1">
                          <a:solidFill>
                            <a:schemeClr val="lt1"/>
                          </a:solidFill>
                        </a:rPr>
                        <a:t>的形態會因</a:t>
                      </a:r>
                      <a:r>
                        <a:rPr lang="zh-TW" sz="2300" b="1">
                          <a:solidFill>
                            <a:srgbClr val="00FFFF"/>
                          </a:solidFill>
                        </a:rPr>
                        <a:t>溫度</a:t>
                      </a:r>
                      <a:r>
                        <a:rPr lang="zh-TW" sz="2300" b="1">
                          <a:solidFill>
                            <a:schemeClr val="lt1"/>
                          </a:solidFill>
                        </a:rPr>
                        <a:t>的不同而改變。</a:t>
                      </a:r>
                      <a:endParaRPr sz="2300" b="1">
                        <a:solidFill>
                          <a:schemeClr val="lt1"/>
                        </a:solidFill>
                      </a:endParaRPr>
                    </a:p>
                    <a:p>
                      <a:pPr marL="0" marR="17434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300" b="1">
                        <a:solidFill>
                          <a:schemeClr val="lt1"/>
                        </a:solidFill>
                      </a:endParaRPr>
                    </a:p>
                    <a:p>
                      <a:pPr marL="0" marR="17434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300" b="1">
                          <a:solidFill>
                            <a:schemeClr val="lt1"/>
                          </a:solidFill>
                        </a:rPr>
                        <a:t>INa-Ⅱ-2 在地球上，物質具有</a:t>
                      </a:r>
                      <a:r>
                        <a:rPr lang="zh-TW" sz="2300" b="1">
                          <a:solidFill>
                            <a:srgbClr val="00FFFF"/>
                          </a:solidFill>
                        </a:rPr>
                        <a:t>重量</a:t>
                      </a:r>
                      <a:r>
                        <a:rPr lang="zh-TW" sz="2300" b="1">
                          <a:solidFill>
                            <a:schemeClr val="lt1"/>
                          </a:solidFill>
                        </a:rPr>
                        <a:t>，佔有</a:t>
                      </a:r>
                      <a:r>
                        <a:rPr lang="zh-TW" sz="2300" b="1">
                          <a:solidFill>
                            <a:srgbClr val="00FFFF"/>
                          </a:solidFill>
                        </a:rPr>
                        <a:t>體積</a:t>
                      </a:r>
                      <a:r>
                        <a:rPr lang="zh-TW" sz="2300" b="1">
                          <a:solidFill>
                            <a:schemeClr val="lt1"/>
                          </a:solidFill>
                        </a:rPr>
                        <a:t>。</a:t>
                      </a:r>
                      <a:endParaRPr sz="2300" b="1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>
                    <a:solidFill>
                      <a:srgbClr val="07376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300" b="1">
                          <a:solidFill>
                            <a:schemeClr val="lt1"/>
                          </a:solidFill>
                        </a:rPr>
                        <a:t>INd-Ⅲ-11 海水的流動會影響</a:t>
                      </a:r>
                      <a:r>
                        <a:rPr lang="zh-TW" sz="2300" b="1">
                          <a:solidFill>
                            <a:srgbClr val="00FFFF"/>
                          </a:solidFill>
                        </a:rPr>
                        <a:t>天 氣與氣候</a:t>
                      </a:r>
                      <a:r>
                        <a:rPr lang="zh-TW" sz="2300" b="1">
                          <a:solidFill>
                            <a:schemeClr val="lt1"/>
                          </a:solidFill>
                        </a:rPr>
                        <a:t>的變化。</a:t>
                      </a:r>
                      <a:r>
                        <a:rPr lang="zh-TW" sz="2300" b="1">
                          <a:solidFill>
                            <a:srgbClr val="00FFFF"/>
                          </a:solidFill>
                        </a:rPr>
                        <a:t>氣溫下降</a:t>
                      </a:r>
                      <a:r>
                        <a:rPr lang="zh-TW" sz="2300" b="1">
                          <a:solidFill>
                            <a:schemeClr val="lt1"/>
                          </a:solidFill>
                        </a:rPr>
                        <a:t>時水氣凝結為雲和霧或昇華為霜、雪。</a:t>
                      </a:r>
                      <a:endParaRPr sz="2300" b="1">
                        <a:solidFill>
                          <a:schemeClr val="lt1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300" b="1">
                        <a:solidFill>
                          <a:schemeClr val="lt1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300" b="1">
                        <a:solidFill>
                          <a:schemeClr val="lt1"/>
                        </a:solidFill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300" b="1">
                          <a:solidFill>
                            <a:schemeClr val="lt1"/>
                          </a:solidFill>
                        </a:rPr>
                        <a:t>INd-Ⅲ-12自然界的</a:t>
                      </a:r>
                      <a:r>
                        <a:rPr lang="zh-TW" sz="2300" b="1">
                          <a:solidFill>
                            <a:srgbClr val="00FFFF"/>
                          </a:solidFill>
                        </a:rPr>
                        <a:t>水循環</a:t>
                      </a:r>
                      <a:r>
                        <a:rPr lang="zh-TW" sz="2300" b="1">
                          <a:solidFill>
                            <a:schemeClr val="lt1"/>
                          </a:solidFill>
                        </a:rPr>
                        <a:t>主要由海洋或湖泊表面水的蒸發，經凝結降水， 再透過地表水與地下水等傳送回海洋或湖泊。</a:t>
                      </a:r>
                      <a:endParaRPr sz="2300" b="1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>
                    <a:solidFill>
                      <a:srgbClr val="07376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40"/>
          <p:cNvSpPr txBox="1">
            <a:spLocks noGrp="1"/>
          </p:cNvSpPr>
          <p:nvPr>
            <p:ph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/>
              <a:t>Padlet</a:t>
            </a:r>
            <a:endParaRPr/>
          </a:p>
        </p:txBody>
      </p:sp>
      <p:sp>
        <p:nvSpPr>
          <p:cNvPr id="208" name="Google Shape;208;p40"/>
          <p:cNvSpPr txBox="1">
            <a:spLocks noGrp="1"/>
          </p:cNvSpPr>
          <p:nvPr>
            <p:ph type="body" idx="1"/>
          </p:nvPr>
        </p:nvSpPr>
        <p:spPr>
          <a:xfrm>
            <a:off x="567025" y="1461250"/>
            <a:ext cx="8371800" cy="280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800" b="1">
                <a:solidFill>
                  <a:schemeClr val="lt1"/>
                </a:solidFill>
              </a:rPr>
              <a:t>挑戰3:請瀏覽P.8下方表格, </a:t>
            </a:r>
            <a:endParaRPr sz="3800" b="1">
              <a:solidFill>
                <a:schemeClr val="lt1"/>
              </a:solidFill>
            </a:endParaRPr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zh-TW" sz="3800" b="1">
                <a:solidFill>
                  <a:schemeClr val="lt1"/>
                </a:solidFill>
              </a:rPr>
              <a:t>1-請標出</a:t>
            </a:r>
            <a:r>
              <a:rPr lang="zh-TW" sz="3800" b="1">
                <a:solidFill>
                  <a:srgbClr val="00FFFF"/>
                </a:solidFill>
              </a:rPr>
              <a:t>中</a:t>
            </a:r>
            <a:r>
              <a:rPr lang="zh-TW" sz="3800" b="1">
                <a:solidFill>
                  <a:schemeClr val="lt1"/>
                </a:solidFill>
              </a:rPr>
              <a:t>年級和</a:t>
            </a:r>
            <a:r>
              <a:rPr lang="zh-TW" sz="3800" b="1">
                <a:solidFill>
                  <a:srgbClr val="00FFFF"/>
                </a:solidFill>
              </a:rPr>
              <a:t>高</a:t>
            </a:r>
            <a:r>
              <a:rPr lang="zh-TW" sz="3800" b="1">
                <a:solidFill>
                  <a:schemeClr val="lt1"/>
                </a:solidFill>
              </a:rPr>
              <a:t>年級的</a:t>
            </a:r>
            <a:r>
              <a:rPr lang="zh-TW" sz="3800" b="1">
                <a:solidFill>
                  <a:srgbClr val="00FFFF"/>
                </a:solidFill>
              </a:rPr>
              <a:t>認知能力</a:t>
            </a:r>
            <a:endParaRPr sz="3800" b="1">
              <a:solidFill>
                <a:srgbClr val="00FFFF"/>
              </a:solidFill>
            </a:endParaRPr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zh-TW" sz="3800" b="1">
                <a:solidFill>
                  <a:schemeClr val="lt1"/>
                </a:solidFill>
              </a:rPr>
              <a:t>2-說出有何</a:t>
            </a:r>
            <a:r>
              <a:rPr lang="zh-TW" sz="3800" b="1">
                <a:solidFill>
                  <a:srgbClr val="00FFFF"/>
                </a:solidFill>
              </a:rPr>
              <a:t>差異</a:t>
            </a:r>
            <a:endParaRPr sz="3800" b="1">
              <a:solidFill>
                <a:schemeClr val="lt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3800" b="1">
              <a:solidFill>
                <a:schemeClr val="lt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sz="3800" b="1">
              <a:solidFill>
                <a:schemeClr val="lt1"/>
              </a:solidFill>
            </a:endParaRPr>
          </a:p>
        </p:txBody>
      </p:sp>
      <p:sp>
        <p:nvSpPr>
          <p:cNvPr id="209" name="Google Shape;209;p40"/>
          <p:cNvSpPr/>
          <p:nvPr/>
        </p:nvSpPr>
        <p:spPr>
          <a:xfrm>
            <a:off x="120625" y="56375"/>
            <a:ext cx="2956200" cy="1300800"/>
          </a:xfrm>
          <a:prstGeom prst="ellipse">
            <a:avLst/>
          </a:prstGeom>
          <a:solidFill>
            <a:srgbClr val="FCE5CD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300" b="1"/>
              <a:t>學習內容</a:t>
            </a:r>
            <a:endParaRPr sz="3300" b="1"/>
          </a:p>
        </p:txBody>
      </p:sp>
      <p:sp>
        <p:nvSpPr>
          <p:cNvPr id="210" name="Google Shape;210;p40"/>
          <p:cNvSpPr/>
          <p:nvPr/>
        </p:nvSpPr>
        <p:spPr>
          <a:xfrm>
            <a:off x="6802675" y="3708650"/>
            <a:ext cx="2212500" cy="1300800"/>
          </a:xfrm>
          <a:prstGeom prst="wedgeEllipseCallout">
            <a:avLst>
              <a:gd name="adj1" fmla="val -50426"/>
              <a:gd name="adj2" fmla="val -4047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900" b="1">
                <a:solidFill>
                  <a:schemeClr val="dk2"/>
                </a:solidFill>
              </a:rPr>
              <a:t>起立討論</a:t>
            </a:r>
            <a:endParaRPr sz="1900" b="1">
              <a:solidFill>
                <a:schemeClr val="dk2"/>
              </a:solidFill>
            </a:endParaRPr>
          </a:p>
          <a:p>
            <a:pPr marL="0" lvl="0" indent="0" algn="ctr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zh-TW" sz="1900" b="1">
                <a:solidFill>
                  <a:schemeClr val="dk2"/>
                </a:solidFill>
              </a:rPr>
              <a:t>完成後請坐</a:t>
            </a:r>
            <a:endParaRPr sz="1900" b="1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41"/>
          <p:cNvSpPr txBox="1">
            <a:spLocks noGrp="1"/>
          </p:cNvSpPr>
          <p:nvPr>
            <p:ph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/>
              <a:t>Padlet</a:t>
            </a:r>
            <a:endParaRPr/>
          </a:p>
        </p:txBody>
      </p:sp>
      <p:graphicFrame>
        <p:nvGraphicFramePr>
          <p:cNvPr id="216" name="Google Shape;216;p41"/>
          <p:cNvGraphicFramePr/>
          <p:nvPr/>
        </p:nvGraphicFramePr>
        <p:xfrm>
          <a:off x="193088" y="2079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{553773D6-F3D1-4F96-B18C-ADC9F84D2F2D}</a:tableStyleId>
              </a:tblPr>
              <a:tblGrid>
                <a:gridCol w="1619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38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367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>
                          <a:solidFill>
                            <a:srgbClr val="000066"/>
                          </a:solidFill>
                        </a:rPr>
                        <a:t>第二階段</a:t>
                      </a:r>
                      <a:endParaRPr sz="2000" b="1">
                        <a:solidFill>
                          <a:srgbClr val="000066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>
                          <a:solidFill>
                            <a:srgbClr val="000066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(3~4</a:t>
                      </a:r>
                      <a:r>
                        <a:rPr lang="zh-TW" sz="2000" b="1">
                          <a:solidFill>
                            <a:srgbClr val="000066"/>
                          </a:solidFill>
                        </a:rPr>
                        <a:t>年級</a:t>
                      </a:r>
                      <a:r>
                        <a:rPr lang="zh-TW" sz="2000" b="1">
                          <a:solidFill>
                            <a:srgbClr val="000066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)</a:t>
                      </a:r>
                      <a:endParaRPr sz="2000" b="1">
                        <a:solidFill>
                          <a:srgbClr val="000066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None/>
                      </a:pPr>
                      <a:endParaRPr sz="4400" b="1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>
                          <a:solidFill>
                            <a:schemeClr val="dk1"/>
                          </a:solidFill>
                        </a:rPr>
                        <a:t>1-</a:t>
                      </a:r>
                      <a:r>
                        <a:rPr lang="zh-TW" sz="2000" b="1">
                          <a:solidFill>
                            <a:srgbClr val="000066"/>
                          </a:solidFill>
                        </a:rPr>
                        <a:t>主要目標在於</a:t>
                      </a:r>
                      <a:r>
                        <a:rPr lang="zh-TW" sz="2000" b="1">
                          <a:solidFill>
                            <a:srgbClr val="FF0000"/>
                          </a:solidFill>
                        </a:rPr>
                        <a:t>引發興趣</a:t>
                      </a:r>
                      <a:r>
                        <a:rPr lang="zh-TW" sz="2000" b="1">
                          <a:solidFill>
                            <a:srgbClr val="000066"/>
                          </a:solidFill>
                        </a:rPr>
                        <a:t>，故著重</a:t>
                      </a:r>
                      <a:r>
                        <a:rPr lang="zh-TW" sz="2000" b="1">
                          <a:solidFill>
                            <a:srgbClr val="FF0000"/>
                          </a:solidFill>
                        </a:rPr>
                        <a:t>觀察與親身體驗</a:t>
                      </a:r>
                      <a:r>
                        <a:rPr lang="zh-TW" sz="2000" b="1">
                          <a:solidFill>
                            <a:srgbClr val="000066"/>
                          </a:solidFill>
                        </a:rPr>
                        <a:t>。</a:t>
                      </a:r>
                      <a:endParaRPr sz="2000" b="1">
                        <a:solidFill>
                          <a:srgbClr val="000066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>
                          <a:solidFill>
                            <a:schemeClr val="dk1"/>
                          </a:solidFill>
                        </a:rPr>
                        <a:t>2-</a:t>
                      </a:r>
                      <a:r>
                        <a:rPr lang="zh-TW" sz="2000" b="1">
                          <a:solidFill>
                            <a:srgbClr val="000066"/>
                          </a:solidFill>
                        </a:rPr>
                        <a:t>能透過</a:t>
                      </a:r>
                      <a:r>
                        <a:rPr lang="zh-TW" sz="2000" b="1">
                          <a:solidFill>
                            <a:srgbClr val="FF0000"/>
                          </a:solidFill>
                        </a:rPr>
                        <a:t>想像力與好奇心</a:t>
                      </a:r>
                      <a:r>
                        <a:rPr lang="zh-TW" sz="2000" b="1">
                          <a:solidFill>
                            <a:srgbClr val="000066"/>
                          </a:solidFill>
                        </a:rPr>
                        <a:t>探索科學問題，並能初步根據問題特性，操作適合學習階段的物品與器材，以進行自然科學實驗。</a:t>
                      </a:r>
                      <a:endParaRPr sz="2000" b="1">
                        <a:solidFill>
                          <a:srgbClr val="000066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>
                          <a:solidFill>
                            <a:schemeClr val="dk1"/>
                          </a:solidFill>
                        </a:rPr>
                        <a:t>3-</a:t>
                      </a:r>
                      <a:r>
                        <a:rPr lang="zh-TW" sz="2000" b="1">
                          <a:solidFill>
                            <a:srgbClr val="000066"/>
                          </a:solidFill>
                        </a:rPr>
                        <a:t>能測量與計算自然科學數據，並利用較簡單的方式描述其發現或成果。</a:t>
                      </a:r>
                      <a:endParaRPr sz="4400" b="1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11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TW" sz="2000" b="1">
                          <a:solidFill>
                            <a:srgbClr val="000066"/>
                          </a:solidFill>
                        </a:rPr>
                        <a:t>第三階段</a:t>
                      </a:r>
                      <a:endParaRPr sz="2000" b="1">
                        <a:solidFill>
                          <a:srgbClr val="000066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TW" sz="2000" b="1">
                          <a:solidFill>
                            <a:srgbClr val="000066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(5~6</a:t>
                      </a:r>
                      <a:r>
                        <a:rPr lang="zh-TW" sz="2000" b="1">
                          <a:solidFill>
                            <a:srgbClr val="000066"/>
                          </a:solidFill>
                        </a:rPr>
                        <a:t>年級</a:t>
                      </a:r>
                      <a:r>
                        <a:rPr lang="zh-TW" sz="2000" b="1">
                          <a:solidFill>
                            <a:srgbClr val="000066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)</a:t>
                      </a:r>
                      <a:endParaRPr sz="2000" b="1">
                        <a:solidFill>
                          <a:srgbClr val="000066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0" marR="17434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900" b="1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TW" sz="2000" b="1">
                          <a:solidFill>
                            <a:schemeClr val="dk1"/>
                          </a:solidFill>
                        </a:rPr>
                        <a:t>1-</a:t>
                      </a:r>
                      <a:r>
                        <a:rPr lang="zh-TW" sz="2000" b="1">
                          <a:solidFill>
                            <a:srgbClr val="000066"/>
                          </a:solidFill>
                        </a:rPr>
                        <a:t>透過</a:t>
                      </a:r>
                      <a:r>
                        <a:rPr lang="zh-TW" sz="2000" b="1">
                          <a:solidFill>
                            <a:srgbClr val="FF0000"/>
                          </a:solidFill>
                        </a:rPr>
                        <a:t>具體操作經驗</a:t>
                      </a:r>
                      <a:r>
                        <a:rPr lang="zh-TW" sz="2000" b="1">
                          <a:solidFill>
                            <a:srgbClr val="000066"/>
                          </a:solidFill>
                        </a:rPr>
                        <a:t>外，應漸次提供</a:t>
                      </a:r>
                      <a:r>
                        <a:rPr lang="zh-TW" sz="2000" b="1">
                          <a:solidFill>
                            <a:srgbClr val="FF0000"/>
                          </a:solidFill>
                        </a:rPr>
                        <a:t>運用思考能力</a:t>
                      </a:r>
                      <a:r>
                        <a:rPr lang="zh-TW" sz="2000" b="1">
                          <a:solidFill>
                            <a:srgbClr val="000066"/>
                          </a:solidFill>
                        </a:rPr>
                        <a:t>的機會，亦應延續具體操作，提供學生閱讀</a:t>
                      </a:r>
                      <a:r>
                        <a:rPr lang="zh-TW" sz="2000" b="1">
                          <a:solidFill>
                            <a:srgbClr val="FF0000"/>
                          </a:solidFill>
                        </a:rPr>
                        <a:t>科普文章</a:t>
                      </a:r>
                      <a:r>
                        <a:rPr lang="zh-TW" sz="2000" b="1">
                          <a:solidFill>
                            <a:srgbClr val="000066"/>
                          </a:solidFill>
                        </a:rPr>
                        <a:t>之機會。</a:t>
                      </a:r>
                      <a:endParaRPr sz="2000" b="1">
                        <a:solidFill>
                          <a:srgbClr val="000066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zh-TW" sz="2000" b="1">
                          <a:solidFill>
                            <a:schemeClr val="dk1"/>
                          </a:solidFill>
                        </a:rPr>
                        <a:t>2-</a:t>
                      </a:r>
                      <a:r>
                        <a:rPr lang="zh-TW" sz="2000" b="1">
                          <a:solidFill>
                            <a:srgbClr val="000066"/>
                          </a:solidFill>
                        </a:rPr>
                        <a:t>能依據觀察、閱讀、思考所得的資訊或數據，</a:t>
                      </a:r>
                      <a:r>
                        <a:rPr lang="zh-TW" sz="2000" b="1">
                          <a:solidFill>
                            <a:srgbClr val="FF0000"/>
                          </a:solidFill>
                        </a:rPr>
                        <a:t>提出自己的看法或解釋資料，</a:t>
                      </a:r>
                      <a:r>
                        <a:rPr lang="zh-TW" sz="2000" b="1">
                          <a:solidFill>
                            <a:srgbClr val="000066"/>
                          </a:solidFill>
                        </a:rPr>
                        <a:t>並能依據科學資料，簡單了解其中的因果關係，進而理解科學事實會有其相對應的證據或解釋方式。</a:t>
                      </a:r>
                      <a:endParaRPr sz="2000" b="1">
                        <a:solidFill>
                          <a:srgbClr val="000066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>
                          <a:solidFill>
                            <a:schemeClr val="dk1"/>
                          </a:solidFill>
                        </a:rPr>
                        <a:t>3-</a:t>
                      </a:r>
                      <a:r>
                        <a:rPr lang="zh-TW" sz="2000" b="1">
                          <a:solidFill>
                            <a:srgbClr val="000066"/>
                          </a:solidFill>
                        </a:rPr>
                        <a:t>利用簡單形式的口語、文字、影像、繪圖、模型、實物與科學名詞等，表達其發現或成果。</a:t>
                      </a:r>
                      <a:endParaRPr sz="2900" b="1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4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4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223" name="Google Shape;223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786" y="0"/>
            <a:ext cx="9124428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41013" y="824625"/>
            <a:ext cx="3629025" cy="647700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42"/>
          <p:cNvSpPr txBox="1"/>
          <p:nvPr/>
        </p:nvSpPr>
        <p:spPr>
          <a:xfrm>
            <a:off x="4852175" y="293700"/>
            <a:ext cx="4050600" cy="4018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200" b="1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3200" b="1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zh-TW" sz="4500" b="1">
                <a:solidFill>
                  <a:schemeClr val="dk2"/>
                </a:solidFill>
              </a:rPr>
              <a:t>聚焦提問</a:t>
            </a:r>
            <a:endParaRPr sz="4500" b="1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zh-TW" sz="4500" b="1">
                <a:solidFill>
                  <a:schemeClr val="dk2"/>
                </a:solidFill>
              </a:rPr>
              <a:t>集思廣益</a:t>
            </a:r>
            <a:endParaRPr sz="4500" b="1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sz="3200" b="1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4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/>
              <a:t>希望共備的單元</a:t>
            </a:r>
            <a:endParaRPr/>
          </a:p>
        </p:txBody>
      </p:sp>
      <p:sp>
        <p:nvSpPr>
          <p:cNvPr id="231" name="Google Shape;231;p43"/>
          <p:cNvSpPr txBox="1"/>
          <p:nvPr/>
        </p:nvSpPr>
        <p:spPr>
          <a:xfrm>
            <a:off x="832125" y="1169325"/>
            <a:ext cx="3297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100">
                <a:solidFill>
                  <a:schemeClr val="dk1"/>
                </a:solidFill>
              </a:rPr>
              <a:t>Q1:水的三態變化和應用</a:t>
            </a:r>
            <a:endParaRPr sz="2900">
              <a:solidFill>
                <a:schemeClr val="dk1"/>
              </a:solidFill>
            </a:endParaRPr>
          </a:p>
        </p:txBody>
      </p:sp>
      <p:sp>
        <p:nvSpPr>
          <p:cNvPr id="232" name="Google Shape;232;p43"/>
          <p:cNvSpPr txBox="1"/>
          <p:nvPr/>
        </p:nvSpPr>
        <p:spPr>
          <a:xfrm>
            <a:off x="775875" y="4374000"/>
            <a:ext cx="7955400" cy="76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900">
                <a:solidFill>
                  <a:schemeClr val="dk1"/>
                </a:solidFill>
              </a:rPr>
              <a:t>Q5:國小高年級熱、電、光等概念太抽象，學生理解力不夠，且未針對問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900">
                <a:solidFill>
                  <a:schemeClr val="dk1"/>
                </a:solidFill>
              </a:rPr>
              <a:t>      題思考，不太理解實驗設計的過程。</a:t>
            </a:r>
            <a:endParaRPr sz="2700">
              <a:solidFill>
                <a:schemeClr val="dk1"/>
              </a:solidFill>
            </a:endParaRPr>
          </a:p>
        </p:txBody>
      </p:sp>
      <p:sp>
        <p:nvSpPr>
          <p:cNvPr id="233" name="Google Shape;233;p43"/>
          <p:cNvSpPr txBox="1"/>
          <p:nvPr/>
        </p:nvSpPr>
        <p:spPr>
          <a:xfrm>
            <a:off x="810950" y="1677225"/>
            <a:ext cx="7672500" cy="8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100">
                <a:solidFill>
                  <a:schemeClr val="dk1"/>
                </a:solidFill>
              </a:rPr>
              <a:t>Q2:</a:t>
            </a:r>
            <a:r>
              <a:rPr lang="zh-TW" sz="1900">
                <a:solidFill>
                  <a:schemeClr val="dk1"/>
                </a:solidFill>
              </a:rPr>
              <a:t>關於POE教學法的應用，是否有建議使用的探究式教學法。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100">
              <a:solidFill>
                <a:schemeClr val="dk1"/>
              </a:solidFill>
              <a:highlight>
                <a:schemeClr val="lt1"/>
              </a:highlight>
            </a:endParaRPr>
          </a:p>
        </p:txBody>
      </p:sp>
      <p:sp>
        <p:nvSpPr>
          <p:cNvPr id="234" name="Google Shape;234;p43"/>
          <p:cNvSpPr txBox="1"/>
          <p:nvPr/>
        </p:nvSpPr>
        <p:spPr>
          <a:xfrm>
            <a:off x="832125" y="2191400"/>
            <a:ext cx="7842900" cy="76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900">
                <a:solidFill>
                  <a:schemeClr val="dk1"/>
                </a:solidFill>
              </a:rPr>
              <a:t>Q3:電路的串連與並聯：如何讓學生理解燈泡串聯會比較暗，電池串聯會  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900">
                <a:solidFill>
                  <a:schemeClr val="dk1"/>
                </a:solidFill>
              </a:rPr>
              <a:t>      比較亮的概念？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235" name="Google Shape;235;p43"/>
          <p:cNvSpPr txBox="1"/>
          <p:nvPr/>
        </p:nvSpPr>
        <p:spPr>
          <a:xfrm>
            <a:off x="832125" y="2960900"/>
            <a:ext cx="6484800" cy="13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900">
                <a:solidFill>
                  <a:schemeClr val="dk1"/>
                </a:solidFill>
              </a:rPr>
              <a:t>Q4:學生容易誤解/花較多時間理解的觀念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900">
                <a:solidFill>
                  <a:schemeClr val="dk1"/>
                </a:solidFill>
              </a:rPr>
              <a:t>      1.空氣柱長短影響音調；物體越細、短、緊音調越高。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900">
                <a:solidFill>
                  <a:schemeClr val="dk1"/>
                </a:solidFill>
              </a:rPr>
              <a:t>      2.光的折射現象。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900">
                <a:solidFill>
                  <a:schemeClr val="dk1"/>
                </a:solidFill>
              </a:rPr>
              <a:t>      3.反射跟折射的差別。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CCCC"/>
        </a:solidFill>
        <a:effectLst/>
      </p:bgPr>
    </p:bg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4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/>
              <a:t>教學困難之處</a:t>
            </a:r>
            <a:endParaRPr/>
          </a:p>
        </p:txBody>
      </p:sp>
      <p:sp>
        <p:nvSpPr>
          <p:cNvPr id="241" name="Google Shape;241;p44"/>
          <p:cNvSpPr txBox="1"/>
          <p:nvPr/>
        </p:nvSpPr>
        <p:spPr>
          <a:xfrm>
            <a:off x="476250" y="1125675"/>
            <a:ext cx="64602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100">
                <a:solidFill>
                  <a:schemeClr val="dk1"/>
                </a:solidFill>
              </a:rPr>
              <a:t>困難1:我不太會設計實驗,讓學生可以清楚了解原理</a:t>
            </a:r>
            <a:endParaRPr sz="2100">
              <a:solidFill>
                <a:schemeClr val="dk1"/>
              </a:solidFill>
            </a:endParaRPr>
          </a:p>
        </p:txBody>
      </p:sp>
      <p:sp>
        <p:nvSpPr>
          <p:cNvPr id="242" name="Google Shape;242;p44"/>
          <p:cNvSpPr txBox="1"/>
          <p:nvPr/>
        </p:nvSpPr>
        <p:spPr>
          <a:xfrm>
            <a:off x="476250" y="1885950"/>
            <a:ext cx="8210700" cy="199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100">
                <a:solidFill>
                  <a:schemeClr val="dk1"/>
                </a:solidFill>
              </a:rPr>
              <a:t>困難2:</a:t>
            </a:r>
            <a:endParaRPr sz="21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100">
                <a:solidFill>
                  <a:schemeClr val="dk1"/>
                </a:solidFill>
              </a:rPr>
              <a:t>(一)課本中探究教學步驟很多、很詳細，學生無法真正吸收。</a:t>
            </a:r>
            <a:endParaRPr sz="21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100">
                <a:solidFill>
                  <a:schemeClr val="dk1"/>
                </a:solidFill>
              </a:rPr>
              <a:t>(二)學生在合作上有困難。實驗中會因為分工而吵架，或是發生有學</a:t>
            </a:r>
            <a:endParaRPr sz="21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100">
                <a:solidFill>
                  <a:schemeClr val="dk1"/>
                </a:solidFill>
              </a:rPr>
              <a:t>      生不想跟另一人合作的狀況。</a:t>
            </a:r>
            <a:endParaRPr sz="21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100">
                <a:solidFill>
                  <a:schemeClr val="dk1"/>
                </a:solidFill>
              </a:rPr>
              <a:t>(三)學生對生物物種排斥，如：昆蟲、魚等小動物，該如何解決。</a:t>
            </a:r>
            <a:endParaRPr sz="21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D7A8"/>
        </a:solidFill>
        <a:effectLst/>
      </p:bgPr>
    </p:bg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4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7113900" cy="241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/>
              <a:t>1-釐清問題(想法)     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zh-TW"/>
              <a:t>2-閱讀領綱           找到學生能力與對應學習內容    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zh-TW"/>
              <a:t>3-再看提問   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zh-TW"/>
              <a:t>4-提出課程設計(運用媒體、運用輔助工具) 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45"/>
          <p:cNvSpPr txBox="1"/>
          <p:nvPr/>
        </p:nvSpPr>
        <p:spPr>
          <a:xfrm>
            <a:off x="378300" y="3437000"/>
            <a:ext cx="6980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/>
              <a:t>https://www.youtube.com/watch?v=HoJKuqUTTEk</a:t>
            </a:r>
            <a:endParaRPr/>
          </a:p>
        </p:txBody>
      </p:sp>
      <p:sp>
        <p:nvSpPr>
          <p:cNvPr id="249" name="Google Shape;249;p45"/>
          <p:cNvSpPr txBox="1"/>
          <p:nvPr/>
        </p:nvSpPr>
        <p:spPr>
          <a:xfrm>
            <a:off x="311700" y="3036800"/>
            <a:ext cx="7940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/>
              <a:t>https://www.youtube.com/watch?v=Fb8i4IP1zIA</a:t>
            </a:r>
            <a:endParaRPr/>
          </a:p>
        </p:txBody>
      </p:sp>
      <p:cxnSp>
        <p:nvCxnSpPr>
          <p:cNvPr id="250" name="Google Shape;250;p45"/>
          <p:cNvCxnSpPr/>
          <p:nvPr/>
        </p:nvCxnSpPr>
        <p:spPr>
          <a:xfrm>
            <a:off x="2209525" y="1340200"/>
            <a:ext cx="597600" cy="180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4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6" name="Google Shape;256;p4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257" name="Google Shape;257;p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786" y="0"/>
            <a:ext cx="9124428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8" name="Google Shape;258;p4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41013" y="824625"/>
            <a:ext cx="3629025" cy="647700"/>
          </a:xfrm>
          <a:prstGeom prst="rect">
            <a:avLst/>
          </a:prstGeom>
          <a:noFill/>
          <a:ln>
            <a:noFill/>
          </a:ln>
        </p:spPr>
      </p:pic>
      <p:sp>
        <p:nvSpPr>
          <p:cNvPr id="259" name="Google Shape;259;p46"/>
          <p:cNvSpPr txBox="1"/>
          <p:nvPr/>
        </p:nvSpPr>
        <p:spPr>
          <a:xfrm>
            <a:off x="4852175" y="293700"/>
            <a:ext cx="4050600" cy="37887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200" b="1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3200" b="1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zh-TW" sz="4500" b="1">
                <a:solidFill>
                  <a:schemeClr val="dk2"/>
                </a:solidFill>
              </a:rPr>
              <a:t>課程設計分享1</a:t>
            </a:r>
            <a:endParaRPr sz="4500" b="1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3200" b="1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sz="3200" b="1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4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5" name="Google Shape;265;p4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266" name="Google Shape;266;p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66" y="0"/>
            <a:ext cx="9140266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4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" name="Google Shape;272;p4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273" name="Google Shape;273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2136"/>
            <a:ext cx="9143999" cy="51392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4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9" name="Google Shape;279;p4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280" name="Google Shape;280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65" y="0"/>
            <a:ext cx="9135468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5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6" name="Google Shape;286;p5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287" name="Google Shape;287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5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3" name="Google Shape;293;p5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294" name="Google Shape;294;p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786" y="0"/>
            <a:ext cx="9124428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5" name="Google Shape;295;p5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41013" y="824625"/>
            <a:ext cx="3629025" cy="647700"/>
          </a:xfrm>
          <a:prstGeom prst="rect">
            <a:avLst/>
          </a:prstGeom>
          <a:noFill/>
          <a:ln>
            <a:noFill/>
          </a:ln>
        </p:spPr>
      </p:pic>
      <p:sp>
        <p:nvSpPr>
          <p:cNvPr id="296" name="Google Shape;296;p51"/>
          <p:cNvSpPr txBox="1"/>
          <p:nvPr/>
        </p:nvSpPr>
        <p:spPr>
          <a:xfrm>
            <a:off x="4852175" y="293700"/>
            <a:ext cx="4050600" cy="37887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200" b="1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3200" b="1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zh-TW" sz="4500" b="1">
                <a:solidFill>
                  <a:schemeClr val="dk2"/>
                </a:solidFill>
              </a:rPr>
              <a:t>課程設計分享2</a:t>
            </a:r>
            <a:endParaRPr sz="4500" b="1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3200" b="1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sz="3200" b="1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5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29301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/>
              <a:t>一段自學的自然課</a:t>
            </a:r>
            <a:endParaRPr/>
          </a:p>
        </p:txBody>
      </p:sp>
      <p:pic>
        <p:nvPicPr>
          <p:cNvPr id="302" name="Google Shape;302;p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4675" y="1017723"/>
            <a:ext cx="7010398" cy="3889676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52"/>
          <p:cNvSpPr txBox="1"/>
          <p:nvPr/>
        </p:nvSpPr>
        <p:spPr>
          <a:xfrm>
            <a:off x="4025300" y="4670850"/>
            <a:ext cx="4595100" cy="8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u="sng">
                <a:solidFill>
                  <a:schemeClr val="hlink"/>
                </a:solidFill>
                <a:hlinkClick r:id="rId4"/>
              </a:rPr>
              <a:t>https://padlet.com/t01214/padlet-h1pm682hfqxvjpx5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CCCC"/>
        </a:solidFill>
        <a:effectLst/>
      </p:bgPr>
    </p:bg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53"/>
          <p:cNvSpPr txBox="1">
            <a:spLocks noGrp="1"/>
          </p:cNvSpPr>
          <p:nvPr>
            <p:ph type="body" idx="1"/>
          </p:nvPr>
        </p:nvSpPr>
        <p:spPr>
          <a:xfrm>
            <a:off x="420350" y="372950"/>
            <a:ext cx="8436000" cy="4372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100">
                <a:solidFill>
                  <a:schemeClr val="dk1"/>
                </a:solidFill>
              </a:rPr>
              <a:t>1.了解學生學習的歷程(已知的有哪些?未知的有那些?)</a:t>
            </a:r>
            <a:endParaRPr sz="2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100">
                <a:solidFill>
                  <a:schemeClr val="dk1"/>
                </a:solidFill>
              </a:rPr>
              <a:t>2.提供學習資訊及知識銜接橋梁</a:t>
            </a:r>
            <a:endParaRPr sz="2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100">
                <a:solidFill>
                  <a:schemeClr val="dk1"/>
                </a:solidFill>
              </a:rPr>
              <a:t>3.融入POE</a:t>
            </a:r>
            <a:endParaRPr sz="2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100">
                <a:solidFill>
                  <a:schemeClr val="dk1"/>
                </a:solidFill>
              </a:rPr>
              <a:t>4.搭配生生用平板，拍照記錄實驗過程</a:t>
            </a:r>
            <a:endParaRPr sz="2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100">
                <a:solidFill>
                  <a:schemeClr val="dk1"/>
                </a:solidFill>
              </a:rPr>
              <a:t>5.老師總結歸納</a:t>
            </a:r>
            <a:endParaRPr sz="2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>
              <a:solidFill>
                <a:schemeClr val="dk1"/>
              </a:solidFill>
            </a:endParaRPr>
          </a:p>
        </p:txBody>
      </p:sp>
      <p:graphicFrame>
        <p:nvGraphicFramePr>
          <p:cNvPr id="309" name="Google Shape;309;p53"/>
          <p:cNvGraphicFramePr/>
          <p:nvPr/>
        </p:nvGraphicFramePr>
        <p:xfrm>
          <a:off x="952500" y="2000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{553773D6-F3D1-4F96-B18C-ADC9F84D2F2D}</a:tableStyleId>
              </a:tblPr>
              <a:tblGrid>
                <a:gridCol w="1994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P(Prediction)預測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O(Observation)觀察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/>
                        <a:t>E(Explanatiion)解釋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5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5" name="Google Shape;315;p5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16" name="Google Shape;316;p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786" y="0"/>
            <a:ext cx="9124428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7" name="Google Shape;317;p5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41013" y="824625"/>
            <a:ext cx="3629025" cy="647700"/>
          </a:xfrm>
          <a:prstGeom prst="rect">
            <a:avLst/>
          </a:prstGeom>
          <a:noFill/>
          <a:ln>
            <a:noFill/>
          </a:ln>
        </p:spPr>
      </p:pic>
      <p:sp>
        <p:nvSpPr>
          <p:cNvPr id="318" name="Google Shape;318;p54"/>
          <p:cNvSpPr txBox="1"/>
          <p:nvPr/>
        </p:nvSpPr>
        <p:spPr>
          <a:xfrm>
            <a:off x="4852175" y="293700"/>
            <a:ext cx="4050600" cy="37887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200" b="1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3200" b="1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zh-TW" sz="4500" b="1">
                <a:solidFill>
                  <a:schemeClr val="dk2"/>
                </a:solidFill>
              </a:rPr>
              <a:t>課程設計分享3</a:t>
            </a:r>
            <a:endParaRPr sz="4500" b="1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3200" b="1">
              <a:solidFill>
                <a:schemeClr val="dk2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sz="3200" b="1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3" name="Google Shape;323;p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67000" y="427075"/>
            <a:ext cx="3810000" cy="381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1063</Words>
  <Application>Microsoft Office PowerPoint</Application>
  <PresentationFormat>如螢幕大小 (16:9)</PresentationFormat>
  <Paragraphs>112</Paragraphs>
  <Slides>30</Slides>
  <Notes>30</Notes>
  <HiddenSlides>0</HiddenSlides>
  <MMClips>0</MMClips>
  <ScaleCrop>false</ScaleCrop>
  <HeadingPairs>
    <vt:vector size="6" baseType="variant">
      <vt:variant>
        <vt:lpstr>使用字型</vt:lpstr>
      </vt:variant>
      <vt:variant>
        <vt:i4>2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30</vt:i4>
      </vt:variant>
    </vt:vector>
  </HeadingPairs>
  <TitlesOfParts>
    <vt:vector size="34" baseType="lpstr">
      <vt:lpstr>Arial</vt:lpstr>
      <vt:lpstr>Verdana</vt:lpstr>
      <vt:lpstr>Simple Light</vt:lpstr>
      <vt:lpstr>Simple Light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課程 這樣設計可以嗎?</vt:lpstr>
      <vt:lpstr>課程設計的依據是...</vt:lpstr>
      <vt:lpstr>PowerPoint 簡報</vt:lpstr>
      <vt:lpstr>PowerPoint 簡報</vt:lpstr>
      <vt:lpstr>Padlet</vt:lpstr>
      <vt:lpstr>Padlet</vt:lpstr>
      <vt:lpstr>Padlet</vt:lpstr>
      <vt:lpstr>Padlet</vt:lpstr>
      <vt:lpstr>PowerPoint 簡報</vt:lpstr>
      <vt:lpstr>希望共備的單元</vt:lpstr>
      <vt:lpstr>教學困難之處</vt:lpstr>
      <vt:lpstr>1-釐清問題(想法)      2-閱讀領綱           找到學生能力與對應學習內容     3-再看提問    4-提出課程設計(運用媒體、運用輔助工具) 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一段自學的自然課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cp:lastModifiedBy>User</cp:lastModifiedBy>
  <cp:revision>1</cp:revision>
  <dcterms:modified xsi:type="dcterms:W3CDTF">2023-12-02T02:56:10Z</dcterms:modified>
</cp:coreProperties>
</file>