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5"/>
  </p:notesMasterIdLst>
  <p:sldIdLst>
    <p:sldId id="273" r:id="rId2"/>
    <p:sldId id="276" r:id="rId3"/>
    <p:sldId id="282" r:id="rId4"/>
    <p:sldId id="264" r:id="rId5"/>
    <p:sldId id="283" r:id="rId6"/>
    <p:sldId id="278" r:id="rId7"/>
    <p:sldId id="279" r:id="rId8"/>
    <p:sldId id="284" r:id="rId9"/>
    <p:sldId id="285" r:id="rId10"/>
    <p:sldId id="286" r:id="rId11"/>
    <p:sldId id="280" r:id="rId12"/>
    <p:sldId id="281" r:id="rId13"/>
    <p:sldId id="28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8165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59" autoAdjust="0"/>
    <p:restoredTop sz="94660"/>
  </p:normalViewPr>
  <p:slideViewPr>
    <p:cSldViewPr snapToGrid="0">
      <p:cViewPr varScale="1">
        <p:scale>
          <a:sx n="57" d="100"/>
          <a:sy n="57" d="100"/>
        </p:scale>
        <p:origin x="79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BBBAF-65B8-43C3-AD26-FA716FB70132}" type="datetimeFigureOut">
              <a:rPr lang="zh-TW" altLang="en-US" smtClean="0"/>
              <a:t>2024/5/21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83886E-E28C-4BBE-ABCE-8CF47F6D8A3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9200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9891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303966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9498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94393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331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641275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037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2654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20245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2761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83886E-E28C-4BBE-ABCE-8CF47F6D8A32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81968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6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2015732"/>
            <a:ext cx="9291215" cy="4653082"/>
          </a:xfrm>
        </p:spPr>
        <p:txBody>
          <a:bodyPr anchor="t">
            <a:noAutofit/>
          </a:bodyPr>
          <a:lstStyle>
            <a:lvl1pPr>
              <a:defRPr sz="5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sz="4400"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sz="4000"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sz="3600"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1079" y="6038192"/>
            <a:ext cx="9291215" cy="819807"/>
          </a:xfrm>
        </p:spPr>
        <p:txBody>
          <a:bodyPr>
            <a:normAutofit/>
          </a:bodyPr>
          <a:lstStyle>
            <a:lvl1pPr>
              <a:defRPr sz="4000">
                <a:solidFill>
                  <a:schemeClr val="accent4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5/21/2024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77463" y="643532"/>
            <a:ext cx="8637073" cy="2920713"/>
          </a:xfrm>
        </p:spPr>
        <p:txBody>
          <a:bodyPr>
            <a:normAutofit/>
          </a:bodyPr>
          <a:lstStyle/>
          <a:p>
            <a:r>
              <a:rPr lang="zh-TW" altLang="en-US" sz="7200" dirty="0">
                <a:solidFill>
                  <a:schemeClr val="accent4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動物描繪練習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777464" y="3976322"/>
            <a:ext cx="8637072" cy="977621"/>
          </a:xfrm>
        </p:spPr>
        <p:txBody>
          <a:bodyPr>
            <a:noAutofit/>
          </a:bodyPr>
          <a:lstStyle/>
          <a:p>
            <a:r>
              <a:rPr lang="zh-TW" altLang="en-US" sz="6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如何畫出各種動物</a:t>
            </a:r>
            <a:r>
              <a:rPr lang="en-US" altLang="zh-TW" sz="6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?</a:t>
            </a:r>
            <a:endParaRPr lang="zh-TW" altLang="en-US" sz="6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16452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7F71A2-AC76-6A5C-460C-358C94AC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103" y="436656"/>
            <a:ext cx="9690574" cy="1049235"/>
          </a:xfrm>
        </p:spPr>
        <p:txBody>
          <a:bodyPr/>
          <a:lstStyle/>
          <a:p>
            <a:r>
              <a:rPr lang="en-US" altLang="zh-TW" sz="4800" dirty="0"/>
              <a:t>q1</a:t>
            </a:r>
            <a:r>
              <a:rPr lang="zh-TW" altLang="en-US" sz="4800" dirty="0"/>
              <a:t>這些動物有什麼</a:t>
            </a:r>
            <a:r>
              <a:rPr lang="zh-TW" altLang="en-US" sz="4800" dirty="0">
                <a:solidFill>
                  <a:srgbClr val="FFFF00"/>
                </a:solidFill>
              </a:rPr>
              <a:t>相同的</a:t>
            </a:r>
            <a:r>
              <a:rPr lang="zh-TW" altLang="en-US" sz="4800" dirty="0"/>
              <a:t>身體構造</a:t>
            </a:r>
            <a:r>
              <a:rPr lang="en-US" altLang="zh-TW" sz="4800" dirty="0"/>
              <a:t>?</a:t>
            </a:r>
            <a:endParaRPr lang="zh-TW" altLang="en-US" sz="48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5460012-B2B0-4E43-9E7F-FDAA1E9E6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5284" y="1485891"/>
            <a:ext cx="4972284" cy="3369888"/>
          </a:xfr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D5513FA8-6B80-4DC5-98DA-DBA87F7BF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465" y="3009118"/>
            <a:ext cx="4699385" cy="3130535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63F21D38-E3EA-4335-B677-89DC0898C8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440"/>
          <a:stretch/>
        </p:blipFill>
        <p:spPr>
          <a:xfrm>
            <a:off x="8590850" y="1485891"/>
            <a:ext cx="3485865" cy="3130535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3DA2AE07-533C-46F6-ACA7-14EA55793E8B}"/>
              </a:ext>
            </a:extLst>
          </p:cNvPr>
          <p:cNvSpPr txBox="1"/>
          <p:nvPr/>
        </p:nvSpPr>
        <p:spPr>
          <a:xfrm>
            <a:off x="1555531" y="6262929"/>
            <a:ext cx="99743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A:</a:t>
            </a:r>
            <a:r>
              <a:rPr lang="zh-TW" altLang="en-US" sz="28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相同的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身體構造有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眼睛、鼻子、嘴巴、牙齒、耳朵、身體</a:t>
            </a:r>
          </a:p>
        </p:txBody>
      </p:sp>
    </p:spTree>
    <p:extLst>
      <p:ext uri="{BB962C8B-B14F-4D97-AF65-F5344CB8AC3E}">
        <p14:creationId xmlns:p14="http://schemas.microsoft.com/office/powerpoint/2010/main" val="927462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7F71A2-AC76-6A5C-460C-358C94AC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6103" y="436656"/>
            <a:ext cx="9690574" cy="1049235"/>
          </a:xfrm>
        </p:spPr>
        <p:txBody>
          <a:bodyPr/>
          <a:lstStyle/>
          <a:p>
            <a:r>
              <a:rPr lang="en-US" altLang="zh-TW" sz="4800" dirty="0"/>
              <a:t>q2</a:t>
            </a:r>
            <a:r>
              <a:rPr lang="zh-TW" altLang="en-US" sz="4800" dirty="0"/>
              <a:t>這些動物有什麼</a:t>
            </a:r>
            <a:r>
              <a:rPr lang="zh-TW" altLang="en-US" sz="4800" dirty="0">
                <a:solidFill>
                  <a:srgbClr val="FFFF00"/>
                </a:solidFill>
              </a:rPr>
              <a:t>不相同</a:t>
            </a:r>
            <a:r>
              <a:rPr lang="zh-TW" altLang="en-US" sz="4800" dirty="0"/>
              <a:t>身體構造</a:t>
            </a:r>
            <a:r>
              <a:rPr lang="en-US" altLang="zh-TW" sz="4800" dirty="0"/>
              <a:t>?</a:t>
            </a:r>
            <a:endParaRPr lang="zh-TW" altLang="en-US" sz="4800" dirty="0"/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5460012-B2B0-4E43-9E7F-FDAA1E9E66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5284" y="1485891"/>
            <a:ext cx="4972284" cy="3369888"/>
          </a:xfr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D5513FA8-6B80-4DC5-98DA-DBA87F7BF1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465" y="2998607"/>
            <a:ext cx="4699385" cy="3130535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63F21D38-E3EA-4335-B677-89DC0898C8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9440"/>
          <a:stretch/>
        </p:blipFill>
        <p:spPr>
          <a:xfrm>
            <a:off x="8590850" y="1485891"/>
            <a:ext cx="3485865" cy="3130535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8A660476-A79F-4280-BD46-E262DF1F2EBC}"/>
              </a:ext>
            </a:extLst>
          </p:cNvPr>
          <p:cNvSpPr txBox="1"/>
          <p:nvPr/>
        </p:nvSpPr>
        <p:spPr>
          <a:xfrm>
            <a:off x="1156103" y="6236678"/>
            <a:ext cx="101004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A:</a:t>
            </a:r>
            <a:r>
              <a:rPr lang="zh-TW" altLang="en-US" sz="28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不同的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身體構造有</a:t>
            </a:r>
            <a:r>
              <a:rPr lang="en-US" altLang="zh-TW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:</a:t>
            </a:r>
            <a:r>
              <a:rPr lang="zh-TW" altLang="en-US" sz="2800" dirty="0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腳、鰭、翅膀、尾巴            動物的四肢</a:t>
            </a:r>
          </a:p>
        </p:txBody>
      </p:sp>
      <p:sp>
        <p:nvSpPr>
          <p:cNvPr id="6" name="箭號: 向右 5">
            <a:extLst>
              <a:ext uri="{FF2B5EF4-FFF2-40B4-BE49-F238E27FC236}">
                <a16:creationId xmlns:a16="http://schemas.microsoft.com/office/drawing/2014/main" id="{0D6B04B0-EAC4-48D3-BBF9-0EC2185FD9A4}"/>
              </a:ext>
            </a:extLst>
          </p:cNvPr>
          <p:cNvSpPr/>
          <p:nvPr/>
        </p:nvSpPr>
        <p:spPr>
          <a:xfrm>
            <a:off x="7876146" y="6267824"/>
            <a:ext cx="714704" cy="4366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56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790" y="0"/>
            <a:ext cx="6379399" cy="6861875"/>
          </a:xfrm>
          <a:prstGeom prst="rect">
            <a:avLst/>
          </a:prstGeom>
        </p:spPr>
      </p:pic>
      <p:sp>
        <p:nvSpPr>
          <p:cNvPr id="5" name="等腰三角形 4"/>
          <p:cNvSpPr/>
          <p:nvPr/>
        </p:nvSpPr>
        <p:spPr>
          <a:xfrm>
            <a:off x="3012592" y="567558"/>
            <a:ext cx="2599932" cy="2911755"/>
          </a:xfrm>
          <a:prstGeom prst="triangle">
            <a:avLst>
              <a:gd name="adj" fmla="val 1762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等腰三角形 5"/>
          <p:cNvSpPr/>
          <p:nvPr/>
        </p:nvSpPr>
        <p:spPr>
          <a:xfrm rot="19251054">
            <a:off x="2384553" y="135626"/>
            <a:ext cx="1787991" cy="941759"/>
          </a:xfrm>
          <a:prstGeom prst="triangl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 rot="1044887">
            <a:off x="3082943" y="2798247"/>
            <a:ext cx="4433642" cy="2104815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 rot="1044887">
            <a:off x="4772542" y="4717368"/>
            <a:ext cx="745174" cy="93797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 rot="1044887">
            <a:off x="6003212" y="4787822"/>
            <a:ext cx="758679" cy="863796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3278548" y="945931"/>
            <a:ext cx="614855" cy="590160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等腰三角形 10"/>
          <p:cNvSpPr/>
          <p:nvPr/>
        </p:nvSpPr>
        <p:spPr>
          <a:xfrm rot="20563614">
            <a:off x="2926315" y="1244975"/>
            <a:ext cx="492855" cy="268378"/>
          </a:xfrm>
          <a:prstGeom prst="triangl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3210872" y="1580472"/>
            <a:ext cx="583831" cy="754591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304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id="{D56D3D65-815E-4563-811A-149F3C617A19}"/>
              </a:ext>
            </a:extLst>
          </p:cNvPr>
          <p:cNvSpPr/>
          <p:nvPr/>
        </p:nvSpPr>
        <p:spPr>
          <a:xfrm>
            <a:off x="6379399" y="0"/>
            <a:ext cx="5812601" cy="6858000"/>
          </a:xfrm>
          <a:prstGeom prst="rect">
            <a:avLst/>
          </a:prstGeom>
          <a:solidFill>
            <a:schemeClr val="tx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379399" cy="6861875"/>
          </a:xfrm>
          <a:prstGeom prst="rect">
            <a:avLst/>
          </a:prstGeom>
        </p:spPr>
      </p:pic>
      <p:sp>
        <p:nvSpPr>
          <p:cNvPr id="5" name="等腰三角形 4"/>
          <p:cNvSpPr/>
          <p:nvPr/>
        </p:nvSpPr>
        <p:spPr>
          <a:xfrm>
            <a:off x="7446565" y="498546"/>
            <a:ext cx="2599932" cy="2911755"/>
          </a:xfrm>
          <a:prstGeom prst="triangle">
            <a:avLst>
              <a:gd name="adj" fmla="val 1762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等腰三角形 5"/>
          <p:cNvSpPr/>
          <p:nvPr/>
        </p:nvSpPr>
        <p:spPr>
          <a:xfrm rot="19251054">
            <a:off x="6590995" y="88805"/>
            <a:ext cx="1787991" cy="941759"/>
          </a:xfrm>
          <a:prstGeom prst="triangl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橢圓 6"/>
          <p:cNvSpPr/>
          <p:nvPr/>
        </p:nvSpPr>
        <p:spPr>
          <a:xfrm rot="1044887">
            <a:off x="7206369" y="2781035"/>
            <a:ext cx="4433642" cy="2104815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橢圓 7"/>
          <p:cNvSpPr/>
          <p:nvPr/>
        </p:nvSpPr>
        <p:spPr>
          <a:xfrm rot="1044887">
            <a:off x="8869813" y="4681723"/>
            <a:ext cx="745174" cy="93797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橢圓 8"/>
          <p:cNvSpPr/>
          <p:nvPr/>
        </p:nvSpPr>
        <p:spPr>
          <a:xfrm rot="1044887">
            <a:off x="9971357" y="4752178"/>
            <a:ext cx="758679" cy="863796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7712521" y="876919"/>
            <a:ext cx="614855" cy="590160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等腰三角形 10"/>
          <p:cNvSpPr/>
          <p:nvPr/>
        </p:nvSpPr>
        <p:spPr>
          <a:xfrm rot="20563614">
            <a:off x="7360288" y="1175963"/>
            <a:ext cx="492855" cy="268378"/>
          </a:xfrm>
          <a:prstGeom prst="triangl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7644845" y="1511460"/>
            <a:ext cx="583831" cy="754591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srgbClr val="FFFF00"/>
              </a:solidFill>
            </a:endParaRPr>
          </a:p>
        </p:txBody>
      </p:sp>
      <p:cxnSp>
        <p:nvCxnSpPr>
          <p:cNvPr id="14" name="直線單箭頭接點 13">
            <a:extLst>
              <a:ext uri="{FF2B5EF4-FFF2-40B4-BE49-F238E27FC236}">
                <a16:creationId xmlns:a16="http://schemas.microsoft.com/office/drawing/2014/main" id="{E4347CE2-FAE1-47A2-9058-81D81B227820}"/>
              </a:ext>
            </a:extLst>
          </p:cNvPr>
          <p:cNvCxnSpPr>
            <a:cxnSpLocks/>
          </p:cNvCxnSpPr>
          <p:nvPr/>
        </p:nvCxnSpPr>
        <p:spPr>
          <a:xfrm flipH="1">
            <a:off x="8625317" y="5618011"/>
            <a:ext cx="363408" cy="84636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單箭頭接點 15">
            <a:extLst>
              <a:ext uri="{FF2B5EF4-FFF2-40B4-BE49-F238E27FC236}">
                <a16:creationId xmlns:a16="http://schemas.microsoft.com/office/drawing/2014/main" id="{F4CFC830-C8F3-4335-A163-5657806468BE}"/>
              </a:ext>
            </a:extLst>
          </p:cNvPr>
          <p:cNvCxnSpPr/>
          <p:nvPr/>
        </p:nvCxnSpPr>
        <p:spPr>
          <a:xfrm>
            <a:off x="10350696" y="5566253"/>
            <a:ext cx="171526" cy="8981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5814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7F71A2-AC76-6A5C-460C-358C94AC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562780"/>
            <a:ext cx="9800906" cy="1049235"/>
          </a:xfrm>
        </p:spPr>
        <p:txBody>
          <a:bodyPr/>
          <a:lstStyle/>
          <a:p>
            <a:pPr algn="l"/>
            <a:r>
              <a:rPr lang="zh-TW" altLang="en-US" sz="4800" dirty="0"/>
              <a:t>請觀察動物照片，練習仔細描繪出</a:t>
            </a:r>
            <a:br>
              <a:rPr lang="en-US" altLang="zh-TW" sz="4800" dirty="0"/>
            </a:br>
            <a:r>
              <a:rPr lang="zh-TW" altLang="en-US" sz="4800" dirty="0"/>
              <a:t>寫實動物樣貌。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957E9ED-D67D-9324-8DB3-AD67F1BA3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0392" y="1826546"/>
            <a:ext cx="9291215" cy="4653082"/>
          </a:xfrm>
        </p:spPr>
        <p:txBody>
          <a:bodyPr/>
          <a:lstStyle/>
          <a:p>
            <a:r>
              <a:rPr lang="zh-TW" altLang="en-US" sz="4400" dirty="0"/>
              <a:t>三步驟</a:t>
            </a:r>
            <a:r>
              <a:rPr lang="en-US" altLang="zh-TW" sz="4400" dirty="0"/>
              <a:t>:</a:t>
            </a:r>
          </a:p>
          <a:p>
            <a:pPr marL="0" indent="0">
              <a:buNone/>
            </a:pPr>
            <a:r>
              <a:rPr lang="en-US" altLang="zh-TW" sz="4400" dirty="0">
                <a:solidFill>
                  <a:srgbClr val="FF0000"/>
                </a:solidFill>
              </a:rPr>
              <a:t>1.</a:t>
            </a:r>
            <a:r>
              <a:rPr lang="zh-TW" altLang="en-US" sz="4400" dirty="0">
                <a:solidFill>
                  <a:srgbClr val="FFFF00"/>
                </a:solidFill>
              </a:rPr>
              <a:t>簡化</a:t>
            </a:r>
            <a:r>
              <a:rPr lang="en-US" altLang="zh-TW" sz="4400" dirty="0"/>
              <a:t>-</a:t>
            </a:r>
            <a:r>
              <a:rPr lang="zh-TW" altLang="en-US" sz="4400" dirty="0"/>
              <a:t>運用</a:t>
            </a:r>
            <a:r>
              <a:rPr lang="zh-TW" altLang="en-US" sz="4400" dirty="0">
                <a:solidFill>
                  <a:srgbClr val="FFFF00"/>
                </a:solidFill>
              </a:rPr>
              <a:t>幾何圖形</a:t>
            </a:r>
            <a:r>
              <a:rPr lang="zh-TW" altLang="en-US" sz="4400" dirty="0"/>
              <a:t>拼湊</a:t>
            </a:r>
            <a:r>
              <a:rPr lang="en-US" altLang="zh-TW" sz="4400" dirty="0"/>
              <a:t>:</a:t>
            </a:r>
            <a:r>
              <a:rPr lang="zh-TW" altLang="en-US" sz="4400" dirty="0"/>
              <a:t>正方形、長方形、圓形、三角形、橢圓形、梯形</a:t>
            </a:r>
            <a:r>
              <a:rPr lang="en-US" altLang="zh-TW" sz="4400" dirty="0"/>
              <a:t>…</a:t>
            </a:r>
            <a:r>
              <a:rPr lang="zh-TW" altLang="en-US" sz="4400" dirty="0"/>
              <a:t>等，將動物身體依照</a:t>
            </a:r>
            <a:r>
              <a:rPr lang="zh-TW" altLang="en-US" sz="4400" dirty="0">
                <a:solidFill>
                  <a:srgbClr val="FF99CC"/>
                </a:solidFill>
              </a:rPr>
              <a:t>顏色色塊</a:t>
            </a:r>
            <a:r>
              <a:rPr lang="zh-TW" altLang="en-US" sz="4400" dirty="0"/>
              <a:t>或</a:t>
            </a:r>
            <a:r>
              <a:rPr lang="zh-TW" altLang="en-US" sz="4400" dirty="0">
                <a:solidFill>
                  <a:srgbClr val="FF99CC"/>
                </a:solidFill>
              </a:rPr>
              <a:t>構造</a:t>
            </a:r>
            <a:r>
              <a:rPr lang="zh-TW" altLang="en-US" sz="4400" dirty="0">
                <a:solidFill>
                  <a:srgbClr val="00B0F0"/>
                </a:solidFill>
              </a:rPr>
              <a:t>做分區</a:t>
            </a:r>
            <a:r>
              <a:rPr lang="zh-TW" altLang="en-US" sz="44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3259980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E7F71A2-AC76-6A5C-460C-358C94AC0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562780"/>
            <a:ext cx="9800906" cy="1049235"/>
          </a:xfrm>
        </p:spPr>
        <p:txBody>
          <a:bodyPr/>
          <a:lstStyle/>
          <a:p>
            <a:pPr algn="l"/>
            <a:r>
              <a:rPr lang="zh-TW" altLang="en-US" sz="4800" dirty="0"/>
              <a:t>請觀察動物照片，練習仔細描繪出</a:t>
            </a:r>
            <a:br>
              <a:rPr lang="en-US" altLang="zh-TW" sz="4800" dirty="0"/>
            </a:br>
            <a:r>
              <a:rPr lang="zh-TW" altLang="en-US" sz="4800" dirty="0"/>
              <a:t>寫實動物樣貌。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C957E9ED-D67D-9324-8DB3-AD67F1BA3F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1705" y="1736732"/>
            <a:ext cx="9900780" cy="4653082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4400" dirty="0"/>
              <a:t>步驟</a:t>
            </a:r>
            <a:r>
              <a:rPr lang="en-US" altLang="zh-TW" sz="4400" dirty="0"/>
              <a:t>:</a:t>
            </a:r>
          </a:p>
          <a:p>
            <a:pPr marL="0" indent="0">
              <a:buNone/>
            </a:pPr>
            <a:r>
              <a:rPr lang="en-US" altLang="zh-TW" sz="4400" dirty="0">
                <a:solidFill>
                  <a:srgbClr val="FF0000"/>
                </a:solidFill>
              </a:rPr>
              <a:t>2.</a:t>
            </a:r>
            <a:r>
              <a:rPr lang="zh-TW" altLang="en-US" sz="4400" dirty="0">
                <a:solidFill>
                  <a:srgbClr val="FF0000"/>
                </a:solidFill>
              </a:rPr>
              <a:t>先</a:t>
            </a:r>
            <a:r>
              <a:rPr lang="zh-TW" altLang="en-US" sz="4400" dirty="0"/>
              <a:t>用</a:t>
            </a:r>
            <a:r>
              <a:rPr lang="zh-TW" altLang="en-US" sz="4400" dirty="0">
                <a:solidFill>
                  <a:srgbClr val="00B0F0"/>
                </a:solidFill>
              </a:rPr>
              <a:t>一枝淺色筆</a:t>
            </a:r>
            <a:r>
              <a:rPr lang="zh-TW" altLang="en-US" sz="4400" dirty="0"/>
              <a:t>在平板畫出動物</a:t>
            </a:r>
            <a:r>
              <a:rPr lang="zh-TW" altLang="en-US" sz="4400" dirty="0">
                <a:solidFill>
                  <a:srgbClr val="FFFF00"/>
                </a:solidFill>
              </a:rPr>
              <a:t>幾何造型</a:t>
            </a:r>
            <a:r>
              <a:rPr lang="zh-TW" altLang="en-US" sz="4400" dirty="0"/>
              <a:t>的排列組合，留意</a:t>
            </a:r>
            <a:r>
              <a:rPr lang="zh-TW" altLang="en-US" sz="4400" dirty="0">
                <a:solidFill>
                  <a:srgbClr val="FFFF00"/>
                </a:solidFill>
              </a:rPr>
              <a:t>形狀位置、大小</a:t>
            </a:r>
            <a:r>
              <a:rPr lang="zh-TW" altLang="en-US" sz="4400" dirty="0"/>
              <a:t>。</a:t>
            </a:r>
          </a:p>
          <a:p>
            <a:pPr marL="0" indent="0">
              <a:buNone/>
            </a:pPr>
            <a:r>
              <a:rPr lang="en-US" altLang="zh-TW" sz="4400" dirty="0">
                <a:solidFill>
                  <a:srgbClr val="FF0000"/>
                </a:solidFill>
              </a:rPr>
              <a:t>3.</a:t>
            </a:r>
            <a:r>
              <a:rPr lang="zh-TW" altLang="en-US" sz="4400" dirty="0">
                <a:solidFill>
                  <a:srgbClr val="FF0000"/>
                </a:solidFill>
              </a:rPr>
              <a:t>再</a:t>
            </a:r>
            <a:r>
              <a:rPr lang="zh-TW" altLang="en-US" sz="4400" dirty="0"/>
              <a:t>用</a:t>
            </a:r>
            <a:r>
              <a:rPr lang="zh-TW" altLang="en-US" sz="4400" dirty="0">
                <a:solidFill>
                  <a:srgbClr val="00B0F0"/>
                </a:solidFill>
              </a:rPr>
              <a:t>不同色筆</a:t>
            </a:r>
            <a:r>
              <a:rPr lang="zh-TW" altLang="en-US" sz="4400" dirty="0"/>
              <a:t>描繪動物的</a:t>
            </a:r>
            <a:r>
              <a:rPr lang="zh-TW" altLang="en-US" sz="4400" dirty="0">
                <a:solidFill>
                  <a:srgbClr val="FFFF00"/>
                </a:solidFill>
              </a:rPr>
              <a:t>細節</a:t>
            </a:r>
            <a:r>
              <a:rPr lang="zh-TW" altLang="en-US" sz="4400" dirty="0"/>
              <a:t>，包括</a:t>
            </a:r>
            <a:r>
              <a:rPr lang="en-US" altLang="zh-TW" sz="4400" dirty="0"/>
              <a:t>:</a:t>
            </a:r>
            <a:r>
              <a:rPr lang="zh-TW" altLang="en-US" sz="4400" dirty="0"/>
              <a:t>花紋、羽毛、細部造型。</a:t>
            </a:r>
          </a:p>
          <a:p>
            <a:endParaRPr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3563048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6072858" cy="620952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56D7F731-FFF3-4476-A07C-D8F1561A67A7}"/>
              </a:ext>
            </a:extLst>
          </p:cNvPr>
          <p:cNvSpPr/>
          <p:nvPr/>
        </p:nvSpPr>
        <p:spPr>
          <a:xfrm>
            <a:off x="5738648" y="0"/>
            <a:ext cx="6476492" cy="6209522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883B98B-EAF3-42DD-9D21-B7FCFAF44016}"/>
              </a:ext>
            </a:extLst>
          </p:cNvPr>
          <p:cNvSpPr txBox="1"/>
          <p:nvPr/>
        </p:nvSpPr>
        <p:spPr>
          <a:xfrm>
            <a:off x="6222124" y="6230542"/>
            <a:ext cx="5286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請在上方白色部分練習描繪小貓</a:t>
            </a:r>
          </a:p>
        </p:txBody>
      </p:sp>
    </p:spTree>
    <p:extLst>
      <p:ext uri="{BB962C8B-B14F-4D97-AF65-F5344CB8AC3E}">
        <p14:creationId xmlns:p14="http://schemas.microsoft.com/office/powerpoint/2010/main" val="1720573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6072858" cy="6209523"/>
          </a:xfrm>
          <a:prstGeom prst="rect">
            <a:avLst/>
          </a:prstGeom>
        </p:spPr>
      </p:pic>
      <p:sp>
        <p:nvSpPr>
          <p:cNvPr id="18" name="矩形 17">
            <a:extLst>
              <a:ext uri="{FF2B5EF4-FFF2-40B4-BE49-F238E27FC236}">
                <a16:creationId xmlns:a16="http://schemas.microsoft.com/office/drawing/2014/main" id="{AEC64AC0-A29C-44E0-B8E3-BA08584B3493}"/>
              </a:ext>
            </a:extLst>
          </p:cNvPr>
          <p:cNvSpPr/>
          <p:nvPr/>
        </p:nvSpPr>
        <p:spPr>
          <a:xfrm>
            <a:off x="5738648" y="0"/>
            <a:ext cx="6476492" cy="6209522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FBDFFAC2-1ACB-43EE-AC18-0BA375C3704F}"/>
              </a:ext>
            </a:extLst>
          </p:cNvPr>
          <p:cNvSpPr txBox="1"/>
          <p:nvPr/>
        </p:nvSpPr>
        <p:spPr>
          <a:xfrm>
            <a:off x="6222124" y="6230542"/>
            <a:ext cx="5286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請在上方白色部分練習描繪小貓</a:t>
            </a:r>
          </a:p>
        </p:txBody>
      </p:sp>
      <p:sp>
        <p:nvSpPr>
          <p:cNvPr id="12" name="圓角矩形 11"/>
          <p:cNvSpPr/>
          <p:nvPr/>
        </p:nvSpPr>
        <p:spPr>
          <a:xfrm rot="19986397">
            <a:off x="10751152" y="3369089"/>
            <a:ext cx="335559" cy="1211112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等腰三角形 6"/>
          <p:cNvSpPr/>
          <p:nvPr/>
        </p:nvSpPr>
        <p:spPr>
          <a:xfrm rot="20740416">
            <a:off x="9698146" y="545017"/>
            <a:ext cx="676460" cy="829768"/>
          </a:xfrm>
          <a:prstGeom prst="triangl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淚滴形 8"/>
          <p:cNvSpPr/>
          <p:nvPr/>
        </p:nvSpPr>
        <p:spPr>
          <a:xfrm rot="20014103">
            <a:off x="8039437" y="2850551"/>
            <a:ext cx="2888088" cy="1677337"/>
          </a:xfrm>
          <a:prstGeom prst="teardrop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等腰三角形 7"/>
          <p:cNvSpPr/>
          <p:nvPr/>
        </p:nvSpPr>
        <p:spPr>
          <a:xfrm rot="18939547">
            <a:off x="8920556" y="1023647"/>
            <a:ext cx="437143" cy="707353"/>
          </a:xfrm>
          <a:prstGeom prst="triangle">
            <a:avLst>
              <a:gd name="adj" fmla="val 48342"/>
            </a:avLst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橢圓 5"/>
          <p:cNvSpPr/>
          <p:nvPr/>
        </p:nvSpPr>
        <p:spPr>
          <a:xfrm rot="17255942">
            <a:off x="9095128" y="1415209"/>
            <a:ext cx="1530424" cy="1083004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8632392" y="4642638"/>
            <a:ext cx="1384445" cy="38180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圓角矩形 10"/>
          <p:cNvSpPr/>
          <p:nvPr/>
        </p:nvSpPr>
        <p:spPr>
          <a:xfrm rot="20494480">
            <a:off x="9966135" y="3397971"/>
            <a:ext cx="393311" cy="166557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橢圓 12"/>
          <p:cNvSpPr/>
          <p:nvPr/>
        </p:nvSpPr>
        <p:spPr>
          <a:xfrm>
            <a:off x="10202412" y="4767751"/>
            <a:ext cx="461913" cy="497038"/>
          </a:xfrm>
          <a:prstGeom prst="ellips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/>
          <p:cNvSpPr/>
          <p:nvPr/>
        </p:nvSpPr>
        <p:spPr>
          <a:xfrm rot="21011763">
            <a:off x="10997301" y="4376676"/>
            <a:ext cx="461913" cy="306752"/>
          </a:xfrm>
          <a:prstGeom prst="ellips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 rot="20557641">
            <a:off x="6131982" y="4786783"/>
            <a:ext cx="2441288" cy="458974"/>
          </a:xfrm>
          <a:prstGeom prst="ellips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D7E39C9E-9D3C-49BC-8FBF-D7B84B7921CC}"/>
              </a:ext>
            </a:extLst>
          </p:cNvPr>
          <p:cNvSpPr/>
          <p:nvPr/>
        </p:nvSpPr>
        <p:spPr>
          <a:xfrm>
            <a:off x="9663679" y="4621080"/>
            <a:ext cx="461913" cy="497038"/>
          </a:xfrm>
          <a:prstGeom prst="ellips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DCCC096D-16D8-4A2E-AC17-0A899808BAB1}"/>
              </a:ext>
            </a:extLst>
          </p:cNvPr>
          <p:cNvSpPr/>
          <p:nvPr/>
        </p:nvSpPr>
        <p:spPr>
          <a:xfrm rot="379023">
            <a:off x="8144412" y="2402624"/>
            <a:ext cx="1637806" cy="2360608"/>
          </a:xfrm>
          <a:prstGeom prst="ellipse">
            <a:avLst/>
          </a:prstGeom>
          <a:noFill/>
          <a:ln w="57150">
            <a:solidFill>
              <a:srgbClr val="FF99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5882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9" grpId="0" animBg="1"/>
      <p:bldP spid="8" grpId="0" animBg="1"/>
      <p:bldP spid="6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0FF1186C-FE3F-0AB0-FAD9-E613215A91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56" t="8819" r="3493" b="10815"/>
          <a:stretch/>
        </p:blipFill>
        <p:spPr>
          <a:xfrm>
            <a:off x="5693867" y="168167"/>
            <a:ext cx="6498133" cy="5812221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16CC25C1-DF15-B1FB-825B-A206129E86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9" t="3589" r="2556" b="10140"/>
          <a:stretch/>
        </p:blipFill>
        <p:spPr>
          <a:xfrm>
            <a:off x="0" y="168168"/>
            <a:ext cx="5990898" cy="5812221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4F4507EF-7137-411B-8D51-36764B9D9A19}"/>
              </a:ext>
            </a:extLst>
          </p:cNvPr>
          <p:cNvSpPr txBox="1"/>
          <p:nvPr/>
        </p:nvSpPr>
        <p:spPr>
          <a:xfrm>
            <a:off x="1968720" y="1749306"/>
            <a:ext cx="86539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800" dirty="0">
                <a:solidFill>
                  <a:schemeClr val="accent1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動物簡筆畫的要素是：畫出</a:t>
            </a:r>
            <a:r>
              <a:rPr lang="zh-TW" altLang="en-US" sz="2800" dirty="0">
                <a:solidFill>
                  <a:srgbClr val="FF99CC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動物外貌的輪廓線、五官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D08AEAAD-5C97-44B0-884F-CB2E967A189E}"/>
              </a:ext>
            </a:extLst>
          </p:cNvPr>
          <p:cNvSpPr txBox="1"/>
          <p:nvPr/>
        </p:nvSpPr>
        <p:spPr>
          <a:xfrm>
            <a:off x="89339" y="6166612"/>
            <a:ext cx="1180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Ｑ：簡單的線條如何讓你看出是在畫什麼動物？因為有畫出</a:t>
            </a:r>
            <a:r>
              <a:rPr lang="zh-TW" altLang="en-US" sz="28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　　　</a:t>
            </a:r>
            <a:r>
              <a:rPr lang="zh-TW" altLang="en-US" sz="28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r>
              <a:rPr lang="zh-TW" altLang="en-US" sz="2800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　　　　　　　　</a:t>
            </a:r>
          </a:p>
        </p:txBody>
      </p:sp>
    </p:spTree>
    <p:extLst>
      <p:ext uri="{BB962C8B-B14F-4D97-AF65-F5344CB8AC3E}">
        <p14:creationId xmlns:p14="http://schemas.microsoft.com/office/powerpoint/2010/main" val="107787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C640D46-9B46-D34D-70C1-AD83C4C17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7123" y="468188"/>
            <a:ext cx="9648532" cy="1049235"/>
          </a:xfrm>
        </p:spPr>
        <p:txBody>
          <a:bodyPr/>
          <a:lstStyle/>
          <a:p>
            <a:r>
              <a:rPr lang="zh-TW" altLang="en-US" dirty="0"/>
              <a:t>挑戰題：動物簡筆畫猜猜猜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68E571DE-9314-482E-0697-32E8C1BAB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744" y="1517423"/>
            <a:ext cx="9291215" cy="4653082"/>
          </a:xfrm>
        </p:spPr>
        <p:txBody>
          <a:bodyPr/>
          <a:lstStyle/>
          <a:p>
            <a:r>
              <a:rPr lang="zh-TW" altLang="en-US" dirty="0"/>
              <a:t>請觀察四種動物照片，自由</a:t>
            </a:r>
            <a:r>
              <a:rPr lang="zh-TW" alt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選擇其中一種</a:t>
            </a:r>
            <a:r>
              <a:rPr lang="zh-TW" altLang="en-US" dirty="0"/>
              <a:t>動物並練習用</a:t>
            </a:r>
            <a:r>
              <a:rPr lang="zh-TW" altLang="en-US" dirty="0">
                <a:solidFill>
                  <a:srgbClr val="FFFF00"/>
                </a:solidFill>
              </a:rPr>
              <a:t>簡單線條</a:t>
            </a:r>
            <a:r>
              <a:rPr lang="zh-TW" altLang="en-US" dirty="0"/>
              <a:t>描繪此動物的</a:t>
            </a:r>
            <a:r>
              <a:rPr lang="zh-TW" altLang="en-US" dirty="0">
                <a:solidFill>
                  <a:srgbClr val="FF99CC"/>
                </a:solidFill>
              </a:rPr>
              <a:t>特徵、外貌</a:t>
            </a:r>
            <a:r>
              <a:rPr lang="zh-TW" altLang="en-US" dirty="0"/>
              <a:t>的</a:t>
            </a:r>
            <a:r>
              <a:rPr lang="zh-TW" altLang="en-US" dirty="0">
                <a:solidFill>
                  <a:srgbClr val="FFFF00"/>
                </a:solidFill>
              </a:rPr>
              <a:t>輪廓線</a:t>
            </a:r>
            <a:r>
              <a:rPr lang="zh-TW" altLang="en-US" dirty="0"/>
              <a:t>與</a:t>
            </a:r>
            <a:r>
              <a:rPr lang="zh-TW" altLang="en-US" dirty="0">
                <a:solidFill>
                  <a:srgbClr val="FF99CC"/>
                </a:solidFill>
              </a:rPr>
              <a:t>五官</a:t>
            </a:r>
            <a:r>
              <a:rPr lang="zh-TW" altLang="en-US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3311575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1116918-68F3-31EE-1349-192BD9259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" name="內容版面配置區 6">
            <a:extLst>
              <a:ext uri="{FF2B5EF4-FFF2-40B4-BE49-F238E27FC236}">
                <a16:creationId xmlns:a16="http://schemas.microsoft.com/office/drawing/2014/main" id="{0B598399-1A2E-4272-8E4C-3BA7AC169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640" t="5464" r="10706" b="4490"/>
          <a:stretch/>
        </p:blipFill>
        <p:spPr>
          <a:xfrm>
            <a:off x="1157871" y="3779426"/>
            <a:ext cx="4423122" cy="3097577"/>
          </a:xfr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2A0A329A-7E45-478F-90D7-FDED526834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38" y="0"/>
            <a:ext cx="5653920" cy="376928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0627103C-B76B-4B3F-AF73-084886FFF7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7658" y="0"/>
            <a:ext cx="5944342" cy="3960419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0439298-C5AF-4849-A786-BA85B277ED8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1001" t="22735" r="34086" b="10653"/>
          <a:stretch/>
        </p:blipFill>
        <p:spPr>
          <a:xfrm>
            <a:off x="5580993" y="3626069"/>
            <a:ext cx="3271574" cy="3250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496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C640D46-9B46-D34D-70C1-AD83C4C17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7122" y="236960"/>
            <a:ext cx="9648532" cy="1049235"/>
          </a:xfrm>
        </p:spPr>
        <p:txBody>
          <a:bodyPr/>
          <a:lstStyle/>
          <a:p>
            <a:r>
              <a:rPr lang="zh-TW" altLang="en-US" dirty="0"/>
              <a:t>挑戰題：動物簡筆畫猜猜猜</a:t>
            </a:r>
          </a:p>
        </p:txBody>
      </p:sp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68E571DE-9314-482E-0697-32E8C1BAB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0392" y="1102458"/>
            <a:ext cx="9291215" cy="4993541"/>
          </a:xfrm>
        </p:spPr>
        <p:txBody>
          <a:bodyPr/>
          <a:lstStyle/>
          <a:p>
            <a:pPr marL="914400" indent="-914400">
              <a:buFont typeface="+mj-lt"/>
              <a:buAutoNum type="arabicPeriod"/>
            </a:pPr>
            <a:r>
              <a:rPr lang="zh-TW" altLang="en-US" sz="3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選擇其中一種</a:t>
            </a:r>
            <a:r>
              <a:rPr lang="zh-TW" altLang="en-US" sz="3600" dirty="0"/>
              <a:t>動物並練習用</a:t>
            </a:r>
            <a:r>
              <a:rPr lang="zh-TW" altLang="en-US" sz="3600" dirty="0">
                <a:solidFill>
                  <a:srgbClr val="FFFF00"/>
                </a:solidFill>
              </a:rPr>
              <a:t>簡單線條</a:t>
            </a:r>
            <a:r>
              <a:rPr lang="zh-TW" altLang="en-US" sz="3600" dirty="0"/>
              <a:t>描繪此動物的</a:t>
            </a:r>
            <a:r>
              <a:rPr lang="zh-TW" altLang="en-US" sz="3600" dirty="0">
                <a:solidFill>
                  <a:srgbClr val="FF99CC"/>
                </a:solidFill>
              </a:rPr>
              <a:t>特徵、外貌</a:t>
            </a:r>
            <a:r>
              <a:rPr lang="zh-TW" altLang="en-US" sz="3600" dirty="0"/>
              <a:t>的</a:t>
            </a:r>
            <a:r>
              <a:rPr lang="zh-TW" altLang="en-US" sz="3600" dirty="0">
                <a:solidFill>
                  <a:srgbClr val="FFFF00"/>
                </a:solidFill>
              </a:rPr>
              <a:t>輪廓線</a:t>
            </a:r>
            <a:r>
              <a:rPr lang="zh-TW" altLang="en-US" sz="3600" dirty="0"/>
              <a:t>與</a:t>
            </a:r>
            <a:r>
              <a:rPr lang="zh-TW" altLang="en-US" sz="3600" dirty="0">
                <a:solidFill>
                  <a:srgbClr val="FFFF00"/>
                </a:solidFill>
              </a:rPr>
              <a:t>五官</a:t>
            </a:r>
            <a:r>
              <a:rPr lang="zh-TW" altLang="en-US" sz="3600" dirty="0">
                <a:solidFill>
                  <a:srgbClr val="FF99CC"/>
                </a:solidFill>
              </a:rPr>
              <a:t>，</a:t>
            </a:r>
            <a:r>
              <a:rPr lang="zh-TW" altLang="en-US" sz="3600" dirty="0"/>
              <a:t>讓同學能猜出你畫的是什麼動物。</a:t>
            </a:r>
            <a:endParaRPr lang="en-US" altLang="zh-TW" sz="3600" dirty="0"/>
          </a:p>
          <a:p>
            <a:pPr marL="914400" indent="-914400">
              <a:buFont typeface="+mj-lt"/>
              <a:buAutoNum type="arabicPeriod"/>
            </a:pPr>
            <a:r>
              <a:rPr lang="zh-TW" altLang="en-US" sz="3600" dirty="0"/>
              <a:t>收到任務後，開啟一頁空白頁面，開始描繪動物的</a:t>
            </a:r>
            <a:r>
              <a:rPr lang="zh-TW" altLang="en-US" sz="3600" dirty="0">
                <a:solidFill>
                  <a:srgbClr val="FFFF00"/>
                </a:solidFill>
              </a:rPr>
              <a:t>輪廓線</a:t>
            </a:r>
            <a:r>
              <a:rPr lang="zh-TW" altLang="en-US" sz="3600" dirty="0"/>
              <a:t>與</a:t>
            </a:r>
            <a:r>
              <a:rPr lang="zh-TW" altLang="en-US" sz="3600" dirty="0">
                <a:solidFill>
                  <a:srgbClr val="FFFF00"/>
                </a:solidFill>
              </a:rPr>
              <a:t>五官</a:t>
            </a:r>
            <a:r>
              <a:rPr lang="zh-TW" altLang="en-US" sz="3600" dirty="0"/>
              <a:t>。</a:t>
            </a:r>
            <a:endParaRPr lang="en-US" altLang="zh-TW" sz="3600" dirty="0"/>
          </a:p>
          <a:p>
            <a:pPr marL="914400" indent="-914400">
              <a:buFont typeface="+mj-lt"/>
              <a:buAutoNum type="arabicPeriod"/>
            </a:pPr>
            <a:r>
              <a:rPr lang="zh-TW" altLang="en-US" sz="3600" dirty="0"/>
              <a:t>畫好按「打勾√」儲存成圖片。</a:t>
            </a:r>
            <a:endParaRPr lang="en-US" altLang="zh-TW" sz="3600" dirty="0"/>
          </a:p>
          <a:p>
            <a:pPr marL="914400" indent="-914400">
              <a:buFont typeface="+mj-lt"/>
              <a:buAutoNum type="arabicPeriod"/>
            </a:pPr>
            <a:r>
              <a:rPr lang="zh-TW" altLang="en-US" sz="3600" dirty="0"/>
              <a:t>將圖片上傳</a:t>
            </a:r>
            <a:r>
              <a:rPr lang="zh-TW" altLang="en-US" sz="3600" dirty="0">
                <a:solidFill>
                  <a:srgbClr val="FFFF00"/>
                </a:solidFill>
              </a:rPr>
              <a:t>圖片任務區</a:t>
            </a:r>
            <a:r>
              <a:rPr lang="zh-TW" altLang="en-US" sz="3600" dirty="0"/>
              <a:t>（按</a:t>
            </a:r>
            <a:r>
              <a:rPr lang="zh-TW" altLang="en-US" sz="3600" dirty="0">
                <a:solidFill>
                  <a:srgbClr val="FFFF00"/>
                </a:solidFill>
              </a:rPr>
              <a:t>紙飛機圖案</a:t>
            </a:r>
            <a:r>
              <a:rPr lang="zh-TW" altLang="en-US" sz="36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180552369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圖庫</Template>
  <TotalTime>3018</TotalTime>
  <Words>373</Words>
  <Application>Microsoft Office PowerPoint</Application>
  <PresentationFormat>寬螢幕</PresentationFormat>
  <Paragraphs>35</Paragraphs>
  <Slides>13</Slides>
  <Notes>11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18" baseType="lpstr">
      <vt:lpstr>微軟正黑體</vt:lpstr>
      <vt:lpstr>Arial</vt:lpstr>
      <vt:lpstr>Calibri</vt:lpstr>
      <vt:lpstr>Rockwell</vt:lpstr>
      <vt:lpstr>Gallery</vt:lpstr>
      <vt:lpstr>動物描繪練習</vt:lpstr>
      <vt:lpstr>q1這些動物有什麼相同的身體構造?</vt:lpstr>
      <vt:lpstr>q2這些動物有什麼不相同身體構造?</vt:lpstr>
      <vt:lpstr>PowerPoint 簡報</vt:lpstr>
      <vt:lpstr>PowerPoint 簡報</vt:lpstr>
      <vt:lpstr>請觀察動物照片，練習仔細描繪出 寫實動物樣貌。</vt:lpstr>
      <vt:lpstr>請觀察動物照片，練習仔細描繪出 寫實動物樣貌。</vt:lpstr>
      <vt:lpstr>PowerPoint 簡報</vt:lpstr>
      <vt:lpstr>PowerPoint 簡報</vt:lpstr>
      <vt:lpstr>PowerPoint 簡報</vt:lpstr>
      <vt:lpstr>挑戰題：動物簡筆畫猜猜猜</vt:lpstr>
      <vt:lpstr>PowerPoint 簡報</vt:lpstr>
      <vt:lpstr>挑戰題：動物簡筆畫猜猜猜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人物動作練習</dc:title>
  <dc:creator>SYPS美術班</dc:creator>
  <cp:lastModifiedBy>A K</cp:lastModifiedBy>
  <cp:revision>85</cp:revision>
  <dcterms:created xsi:type="dcterms:W3CDTF">2020-03-03T01:32:23Z</dcterms:created>
  <dcterms:modified xsi:type="dcterms:W3CDTF">2024-05-21T07:53:59Z</dcterms:modified>
</cp:coreProperties>
</file>