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handoutMasterIdLst>
    <p:handoutMasterId r:id="rId48"/>
  </p:handoutMasterIdLst>
  <p:sldIdLst>
    <p:sldId id="257" r:id="rId2"/>
    <p:sldId id="258" r:id="rId3"/>
    <p:sldId id="259" r:id="rId4"/>
    <p:sldId id="325" r:id="rId5"/>
    <p:sldId id="316" r:id="rId6"/>
    <p:sldId id="326" r:id="rId7"/>
    <p:sldId id="327" r:id="rId8"/>
    <p:sldId id="331" r:id="rId9"/>
    <p:sldId id="428" r:id="rId10"/>
    <p:sldId id="309" r:id="rId11"/>
    <p:sldId id="287" r:id="rId12"/>
    <p:sldId id="286" r:id="rId13"/>
    <p:sldId id="303" r:id="rId14"/>
    <p:sldId id="285" r:id="rId15"/>
    <p:sldId id="422" r:id="rId16"/>
    <p:sldId id="423" r:id="rId17"/>
    <p:sldId id="431" r:id="rId18"/>
    <p:sldId id="424" r:id="rId19"/>
    <p:sldId id="425" r:id="rId20"/>
    <p:sldId id="426" r:id="rId21"/>
    <p:sldId id="302" r:id="rId22"/>
    <p:sldId id="432" r:id="rId23"/>
    <p:sldId id="433" r:id="rId24"/>
    <p:sldId id="434" r:id="rId25"/>
    <p:sldId id="435" r:id="rId26"/>
    <p:sldId id="436" r:id="rId27"/>
    <p:sldId id="437" r:id="rId28"/>
    <p:sldId id="438" r:id="rId29"/>
    <p:sldId id="439" r:id="rId30"/>
    <p:sldId id="440" r:id="rId31"/>
    <p:sldId id="441" r:id="rId32"/>
    <p:sldId id="442" r:id="rId33"/>
    <p:sldId id="443" r:id="rId34"/>
    <p:sldId id="444" r:id="rId35"/>
    <p:sldId id="445" r:id="rId36"/>
    <p:sldId id="446" r:id="rId37"/>
    <p:sldId id="447" r:id="rId38"/>
    <p:sldId id="448" r:id="rId39"/>
    <p:sldId id="449" r:id="rId40"/>
    <p:sldId id="450" r:id="rId41"/>
    <p:sldId id="451" r:id="rId42"/>
    <p:sldId id="452" r:id="rId43"/>
    <p:sldId id="453" r:id="rId44"/>
    <p:sldId id="454" r:id="rId45"/>
    <p:sldId id="455" r:id="rId46"/>
  </p:sldIdLst>
  <p:sldSz cx="12192000" cy="6858000"/>
  <p:notesSz cx="6799263" cy="99298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5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04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108</a:t>
            </a:r>
            <a:r>
              <a:rPr lang="zh-TW"/>
              <a:t>年學力檢測各年級試題分布比較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title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1.形音對應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2.8748670824578272E-3"/>
                  <c:y val="4.3788218796972133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6576B7D-766A-4155-A003-02F9FD3C33E8}" type="VALUE">
                      <a:rPr lang="en-US" altLang="zh-TW" sz="540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pPr>
                        <a:defRPr/>
                      </a:pPr>
                      <a:t>[值]</a:t>
                    </a:fld>
                    <a:endParaRPr lang="zh-TW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TW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4937628496389217E-2"/>
                      <c:h val="0.15340116369777371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4374052458499529E-3"/>
                  <c:y val="-1.6055494751111013E-16"/>
                </c:manualLayout>
              </c:layout>
              <c:tx>
                <c:rich>
                  <a:bodyPr/>
                  <a:lstStyle/>
                  <a:p>
                    <a:fld id="{07D8AC33-DA0F-47C2-9797-C010B78E5BF3}" type="VALUE">
                      <a:rPr lang="en-US" altLang="zh-TW" sz="320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pPr/>
                      <a:t>[值]</a:t>
                    </a:fld>
                    <a:endParaRPr lang="zh-TW" alt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工作表1!$A$2:$A$4</c:f>
              <c:strCache>
                <c:ptCount val="3"/>
                <c:pt idx="0">
                  <c:v>三年級</c:v>
                </c:pt>
                <c:pt idx="1">
                  <c:v>四年級</c:v>
                </c:pt>
                <c:pt idx="2">
                  <c:v>五年級</c:v>
                </c:pt>
              </c:strCache>
            </c:strRef>
          </c:cat>
          <c:val>
            <c:numRef>
              <c:f>工作表1!$B$2:$B$4</c:f>
              <c:numCache>
                <c:formatCode>General</c:formatCode>
                <c:ptCount val="3"/>
                <c:pt idx="0">
                  <c:v>7</c:v>
                </c:pt>
                <c:pt idx="1">
                  <c:v>8</c:v>
                </c:pt>
                <c:pt idx="2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13A-4857-B5ED-6ACFA39A8211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2.字詞理解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工作表1!$A$2:$A$4</c:f>
              <c:strCache>
                <c:ptCount val="3"/>
                <c:pt idx="0">
                  <c:v>三年級</c:v>
                </c:pt>
                <c:pt idx="1">
                  <c:v>四年級</c:v>
                </c:pt>
                <c:pt idx="2">
                  <c:v>五年級</c:v>
                </c:pt>
              </c:strCache>
            </c:strRef>
          </c:cat>
          <c:val>
            <c:numRef>
              <c:f>工作表1!$C$2:$C$4</c:f>
              <c:numCache>
                <c:formatCode>General</c:formatCode>
                <c:ptCount val="3"/>
                <c:pt idx="0">
                  <c:v>8</c:v>
                </c:pt>
                <c:pt idx="1">
                  <c:v>6</c:v>
                </c:pt>
                <c:pt idx="2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13A-4857-B5ED-6ACFA39A8211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3.語句理解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工作表1!$A$2:$A$4</c:f>
              <c:strCache>
                <c:ptCount val="3"/>
                <c:pt idx="0">
                  <c:v>三年級</c:v>
                </c:pt>
                <c:pt idx="1">
                  <c:v>四年級</c:v>
                </c:pt>
                <c:pt idx="2">
                  <c:v>五年級</c:v>
                </c:pt>
              </c:strCache>
            </c:strRef>
          </c:cat>
          <c:val>
            <c:numRef>
              <c:f>工作表1!$D$2:$D$4</c:f>
              <c:numCache>
                <c:formatCode>General</c:formatCode>
                <c:ptCount val="3"/>
                <c:pt idx="0">
                  <c:v>6</c:v>
                </c:pt>
                <c:pt idx="1">
                  <c:v>6</c:v>
                </c:pt>
                <c:pt idx="2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813A-4857-B5ED-6ACFA39A8211}"/>
            </c:ext>
          </c:extLst>
        </c:ser>
        <c:ser>
          <c:idx val="3"/>
          <c:order val="3"/>
          <c:tx>
            <c:strRef>
              <c:f>工作表1!$E$1</c:f>
              <c:strCache>
                <c:ptCount val="1"/>
                <c:pt idx="0">
                  <c:v>4.直接理解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工作表1!$A$2:$A$4</c:f>
              <c:strCache>
                <c:ptCount val="3"/>
                <c:pt idx="0">
                  <c:v>三年級</c:v>
                </c:pt>
                <c:pt idx="1">
                  <c:v>四年級</c:v>
                </c:pt>
                <c:pt idx="2">
                  <c:v>五年級</c:v>
                </c:pt>
              </c:strCache>
            </c:strRef>
          </c:cat>
          <c:val>
            <c:numRef>
              <c:f>工作表1!$E$2:$E$4</c:f>
              <c:numCache>
                <c:formatCode>General</c:formatCode>
                <c:ptCount val="3"/>
                <c:pt idx="0">
                  <c:v>3</c:v>
                </c:pt>
                <c:pt idx="1">
                  <c:v>2</c:v>
                </c:pt>
                <c:pt idx="2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813A-4857-B5ED-6ACFA39A8211}"/>
            </c:ext>
          </c:extLst>
        </c:ser>
        <c:ser>
          <c:idx val="4"/>
          <c:order val="4"/>
          <c:tx>
            <c:strRef>
              <c:f>工作表1!$F$1</c:f>
              <c:strCache>
                <c:ptCount val="1"/>
                <c:pt idx="0">
                  <c:v>5.推論理解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工作表1!$A$2:$A$4</c:f>
              <c:strCache>
                <c:ptCount val="3"/>
                <c:pt idx="0">
                  <c:v>三年級</c:v>
                </c:pt>
                <c:pt idx="1">
                  <c:v>四年級</c:v>
                </c:pt>
                <c:pt idx="2">
                  <c:v>五年級</c:v>
                </c:pt>
              </c:strCache>
            </c:strRef>
          </c:cat>
          <c:val>
            <c:numRef>
              <c:f>工作表1!$F$2:$F$4</c:f>
              <c:numCache>
                <c:formatCode>General</c:formatCode>
                <c:ptCount val="3"/>
                <c:pt idx="0">
                  <c:v>4</c:v>
                </c:pt>
                <c:pt idx="1">
                  <c:v>6</c:v>
                </c:pt>
                <c:pt idx="2">
                  <c:v>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13A-4857-B5ED-6ACFA39A8211}"/>
            </c:ext>
          </c:extLst>
        </c:ser>
        <c:ser>
          <c:idx val="5"/>
          <c:order val="5"/>
          <c:tx>
            <c:strRef>
              <c:f>工作表1!$G$1</c:f>
              <c:strCache>
                <c:ptCount val="1"/>
                <c:pt idx="0">
                  <c:v>6.詮釋整合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工作表1!$A$2:$A$4</c:f>
              <c:strCache>
                <c:ptCount val="3"/>
                <c:pt idx="0">
                  <c:v>三年級</c:v>
                </c:pt>
                <c:pt idx="1">
                  <c:v>四年級</c:v>
                </c:pt>
                <c:pt idx="2">
                  <c:v>五年級</c:v>
                </c:pt>
              </c:strCache>
            </c:strRef>
          </c:cat>
          <c:val>
            <c:numRef>
              <c:f>工作表1!$G$2:$G$4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813A-4857-B5ED-6ACFA39A8211}"/>
            </c:ext>
          </c:extLst>
        </c:ser>
        <c:ser>
          <c:idx val="6"/>
          <c:order val="6"/>
          <c:tx>
            <c:strRef>
              <c:f>工作表1!$H$1</c:f>
              <c:strCache>
                <c:ptCount val="1"/>
                <c:pt idx="0">
                  <c:v>7.寫作手法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2"/>
              <c:layout>
                <c:manualLayout>
                  <c:x val="7.0432857046652753E-2"/>
                  <c:y val="-2.0069368438888766E-17"/>
                </c:manualLayout>
              </c:layout>
              <c:tx>
                <c:rich>
                  <a:bodyPr/>
                  <a:lstStyle/>
                  <a:p>
                    <a:fld id="{E30E1F42-0864-49C4-9080-0BD866A63524}" type="VALUE">
                      <a:rPr lang="en-US" altLang="zh-TW" sz="3600"/>
                      <a:pPr/>
                      <a:t>[值]</a:t>
                    </a:fld>
                    <a:endParaRPr lang="zh-TW" alt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工作表1!$A$2:$A$4</c:f>
              <c:strCache>
                <c:ptCount val="3"/>
                <c:pt idx="0">
                  <c:v>三年級</c:v>
                </c:pt>
                <c:pt idx="1">
                  <c:v>四年級</c:v>
                </c:pt>
                <c:pt idx="2">
                  <c:v>五年級</c:v>
                </c:pt>
              </c:strCache>
            </c:strRef>
          </c:cat>
          <c:val>
            <c:numRef>
              <c:f>工作表1!$H$2:$H$4</c:f>
              <c:numCache>
                <c:formatCode>General</c:formatCode>
                <c:ptCount val="3"/>
                <c:pt idx="2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813A-4857-B5ED-6ACFA39A8211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272903472"/>
        <c:axId val="272904032"/>
      </c:barChart>
      <c:catAx>
        <c:axId val="27290347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272904032"/>
        <c:crosses val="autoZero"/>
        <c:auto val="1"/>
        <c:lblAlgn val="ctr"/>
        <c:lblOffset val="100"/>
        <c:noMultiLvlLbl val="0"/>
      </c:catAx>
      <c:valAx>
        <c:axId val="272904032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2729034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37F0C8-3C00-439E-9DCA-96FA73442749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69E6FF97-6BBF-49C7-A1F4-2A4120A67FA8}">
      <dgm:prSet phldrT="[文字]" custT="1"/>
      <dgm:spPr/>
      <dgm:t>
        <a:bodyPr/>
        <a:lstStyle/>
        <a:p>
          <a:r>
            <a:rPr lang="zh-TW" altLang="en-US" sz="2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素養</a:t>
          </a:r>
          <a:endParaRPr lang="zh-TW" altLang="en-US" sz="28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CBA60A6-B1B2-4C5B-AD46-A50B4207194B}" type="parTrans" cxnId="{BF9E469F-4EC9-4107-AFB9-588E0504E277}">
      <dgm:prSet/>
      <dgm:spPr/>
      <dgm:t>
        <a:bodyPr/>
        <a:lstStyle/>
        <a:p>
          <a:endParaRPr lang="zh-TW" altLang="en-US"/>
        </a:p>
      </dgm:t>
    </dgm:pt>
    <dgm:pt modelId="{D4F050C3-0100-4597-88BE-37106B43524C}" type="sibTrans" cxnId="{BF9E469F-4EC9-4107-AFB9-588E0504E277}">
      <dgm:prSet/>
      <dgm:spPr/>
      <dgm:t>
        <a:bodyPr/>
        <a:lstStyle/>
        <a:p>
          <a:endParaRPr lang="zh-TW" altLang="en-US"/>
        </a:p>
      </dgm:t>
    </dgm:pt>
    <dgm:pt modelId="{361382EA-E609-4A3D-A928-39038E93E0DB}">
      <dgm:prSet phldrT="[文字]" custT="1"/>
      <dgm:spPr/>
      <dgm:t>
        <a:bodyPr/>
        <a:lstStyle/>
        <a:p>
          <a:r>
            <a:rPr lang="zh-TW" altLang="en-US" sz="2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國民核心素養</a:t>
          </a:r>
          <a:endParaRPr lang="zh-TW" altLang="en-US" sz="28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CF3707A-2900-41EE-A086-44C9E832985B}" type="parTrans" cxnId="{B9C5D3F3-2319-4B87-A835-C38AEF8515A0}">
      <dgm:prSet/>
      <dgm:spPr/>
      <dgm:t>
        <a:bodyPr/>
        <a:lstStyle/>
        <a:p>
          <a:endParaRPr lang="zh-TW" altLang="en-US"/>
        </a:p>
      </dgm:t>
    </dgm:pt>
    <dgm:pt modelId="{13A12297-EA22-4A8F-B771-BA013125D8DD}" type="sibTrans" cxnId="{B9C5D3F3-2319-4B87-A835-C38AEF8515A0}">
      <dgm:prSet/>
      <dgm:spPr/>
      <dgm:t>
        <a:bodyPr/>
        <a:lstStyle/>
        <a:p>
          <a:endParaRPr lang="zh-TW" altLang="en-US"/>
        </a:p>
      </dgm:t>
    </dgm:pt>
    <dgm:pt modelId="{9C020BA2-BE8C-420D-8436-BEFCBBA164FD}">
      <dgm:prSet phldrT="[文字]" custT="1"/>
      <dgm:spPr/>
      <dgm:t>
        <a:bodyPr/>
        <a:lstStyle/>
        <a:p>
          <a:r>
            <a:rPr lang="zh-TW" altLang="en-US" sz="2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支持終身學習的</a:t>
          </a:r>
          <a:endParaRPr lang="en-US" altLang="zh-TW" sz="28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2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語文知識與能力</a:t>
          </a:r>
          <a:endParaRPr lang="zh-TW" altLang="en-US" sz="28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814E65A-EA39-4C1A-A8D1-6807ADDFD082}" type="parTrans" cxnId="{94E3B88E-5D88-4375-B51B-777767FE0552}">
      <dgm:prSet/>
      <dgm:spPr/>
      <dgm:t>
        <a:bodyPr/>
        <a:lstStyle/>
        <a:p>
          <a:endParaRPr lang="zh-TW" altLang="en-US"/>
        </a:p>
      </dgm:t>
    </dgm:pt>
    <dgm:pt modelId="{3326F753-0221-456F-8735-AF01F4638E30}" type="sibTrans" cxnId="{94E3B88E-5D88-4375-B51B-777767FE0552}">
      <dgm:prSet/>
      <dgm:spPr/>
      <dgm:t>
        <a:bodyPr/>
        <a:lstStyle/>
        <a:p>
          <a:endParaRPr lang="zh-TW" altLang="en-US"/>
        </a:p>
      </dgm:t>
    </dgm:pt>
    <dgm:pt modelId="{1304E9A4-208A-4DDA-B7CA-33697E57BCEB}">
      <dgm:prSet phldrT="[文字]" custT="1"/>
      <dgm:spPr/>
      <dgm:t>
        <a:bodyPr/>
        <a:lstStyle/>
        <a:p>
          <a:r>
            <a:rPr lang="zh-TW" altLang="en-US" sz="2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國語文學科素養</a:t>
          </a:r>
          <a:endParaRPr lang="zh-TW" altLang="en-US" sz="28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8455987-212A-40BD-B09E-8EA17AC311CB}" type="parTrans" cxnId="{34D9CA82-07CB-428E-85B4-36C0095CD4A1}">
      <dgm:prSet/>
      <dgm:spPr/>
      <dgm:t>
        <a:bodyPr/>
        <a:lstStyle/>
        <a:p>
          <a:endParaRPr lang="zh-TW" altLang="en-US"/>
        </a:p>
      </dgm:t>
    </dgm:pt>
    <dgm:pt modelId="{FD4C1ABD-798D-4D8C-91A3-CC0E0646B6B5}" type="sibTrans" cxnId="{34D9CA82-07CB-428E-85B4-36C0095CD4A1}">
      <dgm:prSet/>
      <dgm:spPr/>
      <dgm:t>
        <a:bodyPr/>
        <a:lstStyle/>
        <a:p>
          <a:endParaRPr lang="zh-TW" altLang="en-US"/>
        </a:p>
      </dgm:t>
    </dgm:pt>
    <dgm:pt modelId="{292DDF11-D347-4994-9AF8-DCA76F0EA92A}">
      <dgm:prSet phldrT="[文字]" custT="1"/>
      <dgm:spPr/>
      <dgm:t>
        <a:bodyPr/>
        <a:lstStyle/>
        <a:p>
          <a:r>
            <a:rPr lang="zh-TW" altLang="en-US" sz="2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銜接下一學習階段</a:t>
          </a:r>
          <a:endParaRPr lang="en-US" altLang="zh-TW" sz="28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2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的語文知識與能力</a:t>
          </a:r>
          <a:endParaRPr lang="zh-TW" altLang="en-US" sz="28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C7AF2D8-41D0-462B-91BA-70A48380186F}" type="parTrans" cxnId="{5422E5D8-3944-44CF-A1D9-DE02F9BD4FD3}">
      <dgm:prSet/>
      <dgm:spPr/>
      <dgm:t>
        <a:bodyPr/>
        <a:lstStyle/>
        <a:p>
          <a:endParaRPr lang="zh-TW" altLang="en-US"/>
        </a:p>
      </dgm:t>
    </dgm:pt>
    <dgm:pt modelId="{183B3B89-25BD-4946-9739-1A320E148A51}" type="sibTrans" cxnId="{5422E5D8-3944-44CF-A1D9-DE02F9BD4FD3}">
      <dgm:prSet/>
      <dgm:spPr/>
      <dgm:t>
        <a:bodyPr/>
        <a:lstStyle/>
        <a:p>
          <a:endParaRPr lang="zh-TW" altLang="en-US"/>
        </a:p>
      </dgm:t>
    </dgm:pt>
    <dgm:pt modelId="{4733FB9C-4832-4E06-9409-8BC981CBE614}" type="pres">
      <dgm:prSet presAssocID="{B337F0C8-3C00-439E-9DCA-96FA73442749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3010481B-292B-4942-BFA7-A067FAAF9D55}" type="pres">
      <dgm:prSet presAssocID="{69E6FF97-6BBF-49C7-A1F4-2A4120A67FA8}" presName="hierRoot1" presStyleCnt="0"/>
      <dgm:spPr/>
    </dgm:pt>
    <dgm:pt modelId="{4FC62DAA-9EDE-4B29-9361-F68B696F2AF6}" type="pres">
      <dgm:prSet presAssocID="{69E6FF97-6BBF-49C7-A1F4-2A4120A67FA8}" presName="composite" presStyleCnt="0"/>
      <dgm:spPr/>
    </dgm:pt>
    <dgm:pt modelId="{DBA49764-83E4-4C0F-AD4C-247B83469DE5}" type="pres">
      <dgm:prSet presAssocID="{69E6FF97-6BBF-49C7-A1F4-2A4120A67FA8}" presName="background" presStyleLbl="node0" presStyleIdx="0" presStyleCnt="1"/>
      <dgm:spPr/>
    </dgm:pt>
    <dgm:pt modelId="{C21DCC09-99EC-43F5-8BA2-A081F200950D}" type="pres">
      <dgm:prSet presAssocID="{69E6FF97-6BBF-49C7-A1F4-2A4120A67FA8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FB2991D-C027-4F3B-A556-962E9A65A4D9}" type="pres">
      <dgm:prSet presAssocID="{69E6FF97-6BBF-49C7-A1F4-2A4120A67FA8}" presName="hierChild2" presStyleCnt="0"/>
      <dgm:spPr/>
    </dgm:pt>
    <dgm:pt modelId="{2F47EC0B-B5CF-484E-9C0F-FF044EF44233}" type="pres">
      <dgm:prSet presAssocID="{ACF3707A-2900-41EE-A086-44C9E832985B}" presName="Name10" presStyleLbl="parChTrans1D2" presStyleIdx="0" presStyleCnt="2"/>
      <dgm:spPr/>
      <dgm:t>
        <a:bodyPr/>
        <a:lstStyle/>
        <a:p>
          <a:endParaRPr lang="zh-TW" altLang="en-US"/>
        </a:p>
      </dgm:t>
    </dgm:pt>
    <dgm:pt modelId="{1ABF4F87-058B-4F5B-A85B-53603E794710}" type="pres">
      <dgm:prSet presAssocID="{361382EA-E609-4A3D-A928-39038E93E0DB}" presName="hierRoot2" presStyleCnt="0"/>
      <dgm:spPr/>
    </dgm:pt>
    <dgm:pt modelId="{05623CF9-4162-4902-B961-9AAC16B445BE}" type="pres">
      <dgm:prSet presAssocID="{361382EA-E609-4A3D-A928-39038E93E0DB}" presName="composite2" presStyleCnt="0"/>
      <dgm:spPr/>
    </dgm:pt>
    <dgm:pt modelId="{81D99505-2B3C-4D7C-984E-EA9D1074F318}" type="pres">
      <dgm:prSet presAssocID="{361382EA-E609-4A3D-A928-39038E93E0DB}" presName="background2" presStyleLbl="node2" presStyleIdx="0" presStyleCnt="2"/>
      <dgm:spPr/>
    </dgm:pt>
    <dgm:pt modelId="{E34B7FA3-1DBE-4081-9753-36D9B8CCB132}" type="pres">
      <dgm:prSet presAssocID="{361382EA-E609-4A3D-A928-39038E93E0DB}" presName="text2" presStyleLbl="fgAcc2" presStyleIdx="0" presStyleCnt="2" custScaleX="15099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7DDA43D-8A7C-410E-B678-952522A523E0}" type="pres">
      <dgm:prSet presAssocID="{361382EA-E609-4A3D-A928-39038E93E0DB}" presName="hierChild3" presStyleCnt="0"/>
      <dgm:spPr/>
    </dgm:pt>
    <dgm:pt modelId="{04AF137B-5CBA-4416-B5E8-EDB75B48DFC9}" type="pres">
      <dgm:prSet presAssocID="{7814E65A-EA39-4C1A-A8D1-6807ADDFD082}" presName="Name17" presStyleLbl="parChTrans1D3" presStyleIdx="0" presStyleCnt="2"/>
      <dgm:spPr/>
      <dgm:t>
        <a:bodyPr/>
        <a:lstStyle/>
        <a:p>
          <a:endParaRPr lang="zh-TW" altLang="en-US"/>
        </a:p>
      </dgm:t>
    </dgm:pt>
    <dgm:pt modelId="{53ABB86F-CAEF-4E50-B153-21D30A54A67A}" type="pres">
      <dgm:prSet presAssocID="{9C020BA2-BE8C-420D-8436-BEFCBBA164FD}" presName="hierRoot3" presStyleCnt="0"/>
      <dgm:spPr/>
    </dgm:pt>
    <dgm:pt modelId="{95B62C48-CBF0-4A08-B852-5401E152BAD2}" type="pres">
      <dgm:prSet presAssocID="{9C020BA2-BE8C-420D-8436-BEFCBBA164FD}" presName="composite3" presStyleCnt="0"/>
      <dgm:spPr/>
    </dgm:pt>
    <dgm:pt modelId="{AE4D86D3-7275-477B-A75D-CBDE5BCB95EC}" type="pres">
      <dgm:prSet presAssocID="{9C020BA2-BE8C-420D-8436-BEFCBBA164FD}" presName="background3" presStyleLbl="node3" presStyleIdx="0" presStyleCnt="2"/>
      <dgm:spPr/>
    </dgm:pt>
    <dgm:pt modelId="{111CB45E-231E-448E-A885-E0B054EF4A25}" type="pres">
      <dgm:prSet presAssocID="{9C020BA2-BE8C-420D-8436-BEFCBBA164FD}" presName="text3" presStyleLbl="fgAcc3" presStyleIdx="0" presStyleCnt="2" custScaleX="20980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AA85A09-7C01-47ED-8D9E-B3A3E1853324}" type="pres">
      <dgm:prSet presAssocID="{9C020BA2-BE8C-420D-8436-BEFCBBA164FD}" presName="hierChild4" presStyleCnt="0"/>
      <dgm:spPr/>
    </dgm:pt>
    <dgm:pt modelId="{0DE7498A-DA50-4A95-87C1-3134C116B69E}" type="pres">
      <dgm:prSet presAssocID="{48455987-212A-40BD-B09E-8EA17AC311CB}" presName="Name10" presStyleLbl="parChTrans1D2" presStyleIdx="1" presStyleCnt="2"/>
      <dgm:spPr/>
      <dgm:t>
        <a:bodyPr/>
        <a:lstStyle/>
        <a:p>
          <a:endParaRPr lang="zh-TW" altLang="en-US"/>
        </a:p>
      </dgm:t>
    </dgm:pt>
    <dgm:pt modelId="{17DC3EF0-8995-443F-BA3A-313332A6818D}" type="pres">
      <dgm:prSet presAssocID="{1304E9A4-208A-4DDA-B7CA-33697E57BCEB}" presName="hierRoot2" presStyleCnt="0"/>
      <dgm:spPr/>
    </dgm:pt>
    <dgm:pt modelId="{1C260FC2-C3BE-48CD-B258-048DED00C0E7}" type="pres">
      <dgm:prSet presAssocID="{1304E9A4-208A-4DDA-B7CA-33697E57BCEB}" presName="composite2" presStyleCnt="0"/>
      <dgm:spPr/>
    </dgm:pt>
    <dgm:pt modelId="{271C626B-1C75-41F6-8DBD-048C1217869F}" type="pres">
      <dgm:prSet presAssocID="{1304E9A4-208A-4DDA-B7CA-33697E57BCEB}" presName="background2" presStyleLbl="node2" presStyleIdx="1" presStyleCnt="2"/>
      <dgm:spPr/>
    </dgm:pt>
    <dgm:pt modelId="{E63DCE3F-1FB1-4F5B-9682-0645843926B5}" type="pres">
      <dgm:prSet presAssocID="{1304E9A4-208A-4DDA-B7CA-33697E57BCEB}" presName="text2" presStyleLbl="fgAcc2" presStyleIdx="1" presStyleCnt="2" custScaleX="16626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5DC0E72-F62F-4F47-B8F9-2D78D9B94AFB}" type="pres">
      <dgm:prSet presAssocID="{1304E9A4-208A-4DDA-B7CA-33697E57BCEB}" presName="hierChild3" presStyleCnt="0"/>
      <dgm:spPr/>
    </dgm:pt>
    <dgm:pt modelId="{83A721B4-C394-465E-826E-D645E581BF1F}" type="pres">
      <dgm:prSet presAssocID="{EC7AF2D8-41D0-462B-91BA-70A48380186F}" presName="Name17" presStyleLbl="parChTrans1D3" presStyleIdx="1" presStyleCnt="2"/>
      <dgm:spPr/>
      <dgm:t>
        <a:bodyPr/>
        <a:lstStyle/>
        <a:p>
          <a:endParaRPr lang="zh-TW" altLang="en-US"/>
        </a:p>
      </dgm:t>
    </dgm:pt>
    <dgm:pt modelId="{1A3B871B-2205-41F3-B34A-AFA8E6BF6AAC}" type="pres">
      <dgm:prSet presAssocID="{292DDF11-D347-4994-9AF8-DCA76F0EA92A}" presName="hierRoot3" presStyleCnt="0"/>
      <dgm:spPr/>
    </dgm:pt>
    <dgm:pt modelId="{89FEA196-F46A-4F07-BBB5-CD89711BAA8E}" type="pres">
      <dgm:prSet presAssocID="{292DDF11-D347-4994-9AF8-DCA76F0EA92A}" presName="composite3" presStyleCnt="0"/>
      <dgm:spPr/>
    </dgm:pt>
    <dgm:pt modelId="{EB5CC65A-E538-40A4-AE5D-A86023137595}" type="pres">
      <dgm:prSet presAssocID="{292DDF11-D347-4994-9AF8-DCA76F0EA92A}" presName="background3" presStyleLbl="node3" presStyleIdx="1" presStyleCnt="2"/>
      <dgm:spPr/>
    </dgm:pt>
    <dgm:pt modelId="{FB27C62C-1FD8-4BBB-9754-ABBE1A982A73}" type="pres">
      <dgm:prSet presAssocID="{292DDF11-D347-4994-9AF8-DCA76F0EA92A}" presName="text3" presStyleLbl="fgAcc3" presStyleIdx="1" presStyleCnt="2" custScaleX="21941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5D6141E-32AE-4062-B681-5837360CE42E}" type="pres">
      <dgm:prSet presAssocID="{292DDF11-D347-4994-9AF8-DCA76F0EA92A}" presName="hierChild4" presStyleCnt="0"/>
      <dgm:spPr/>
    </dgm:pt>
  </dgm:ptLst>
  <dgm:cxnLst>
    <dgm:cxn modelId="{BF9E469F-4EC9-4107-AFB9-588E0504E277}" srcId="{B337F0C8-3C00-439E-9DCA-96FA73442749}" destId="{69E6FF97-6BBF-49C7-A1F4-2A4120A67FA8}" srcOrd="0" destOrd="0" parTransId="{3CBA60A6-B1B2-4C5B-AD46-A50B4207194B}" sibTransId="{D4F050C3-0100-4597-88BE-37106B43524C}"/>
    <dgm:cxn modelId="{CBFBDDE9-6640-4225-A0EB-1F619B836204}" type="presOf" srcId="{361382EA-E609-4A3D-A928-39038E93E0DB}" destId="{E34B7FA3-1DBE-4081-9753-36D9B8CCB132}" srcOrd="0" destOrd="0" presId="urn:microsoft.com/office/officeart/2005/8/layout/hierarchy1"/>
    <dgm:cxn modelId="{67565283-8E2A-47BD-A7BA-C45EE0599A59}" type="presOf" srcId="{7814E65A-EA39-4C1A-A8D1-6807ADDFD082}" destId="{04AF137B-5CBA-4416-B5E8-EDB75B48DFC9}" srcOrd="0" destOrd="0" presId="urn:microsoft.com/office/officeart/2005/8/layout/hierarchy1"/>
    <dgm:cxn modelId="{94E3B88E-5D88-4375-B51B-777767FE0552}" srcId="{361382EA-E609-4A3D-A928-39038E93E0DB}" destId="{9C020BA2-BE8C-420D-8436-BEFCBBA164FD}" srcOrd="0" destOrd="0" parTransId="{7814E65A-EA39-4C1A-A8D1-6807ADDFD082}" sibTransId="{3326F753-0221-456F-8735-AF01F4638E30}"/>
    <dgm:cxn modelId="{23D16690-8CDA-4D22-89E7-D6FB6E51E958}" type="presOf" srcId="{1304E9A4-208A-4DDA-B7CA-33697E57BCEB}" destId="{E63DCE3F-1FB1-4F5B-9682-0645843926B5}" srcOrd="0" destOrd="0" presId="urn:microsoft.com/office/officeart/2005/8/layout/hierarchy1"/>
    <dgm:cxn modelId="{E577508E-024C-4DB1-B870-FE704F4202BB}" type="presOf" srcId="{ACF3707A-2900-41EE-A086-44C9E832985B}" destId="{2F47EC0B-B5CF-484E-9C0F-FF044EF44233}" srcOrd="0" destOrd="0" presId="urn:microsoft.com/office/officeart/2005/8/layout/hierarchy1"/>
    <dgm:cxn modelId="{B9C5D3F3-2319-4B87-A835-C38AEF8515A0}" srcId="{69E6FF97-6BBF-49C7-A1F4-2A4120A67FA8}" destId="{361382EA-E609-4A3D-A928-39038E93E0DB}" srcOrd="0" destOrd="0" parTransId="{ACF3707A-2900-41EE-A086-44C9E832985B}" sibTransId="{13A12297-EA22-4A8F-B771-BA013125D8DD}"/>
    <dgm:cxn modelId="{07C8EEBA-4DF2-43DA-B8E5-20EABB969B19}" type="presOf" srcId="{69E6FF97-6BBF-49C7-A1F4-2A4120A67FA8}" destId="{C21DCC09-99EC-43F5-8BA2-A081F200950D}" srcOrd="0" destOrd="0" presId="urn:microsoft.com/office/officeart/2005/8/layout/hierarchy1"/>
    <dgm:cxn modelId="{5422E5D8-3944-44CF-A1D9-DE02F9BD4FD3}" srcId="{1304E9A4-208A-4DDA-B7CA-33697E57BCEB}" destId="{292DDF11-D347-4994-9AF8-DCA76F0EA92A}" srcOrd="0" destOrd="0" parTransId="{EC7AF2D8-41D0-462B-91BA-70A48380186F}" sibTransId="{183B3B89-25BD-4946-9739-1A320E148A51}"/>
    <dgm:cxn modelId="{81376A6B-FBBB-4AC8-8A35-AE43B95AE708}" type="presOf" srcId="{48455987-212A-40BD-B09E-8EA17AC311CB}" destId="{0DE7498A-DA50-4A95-87C1-3134C116B69E}" srcOrd="0" destOrd="0" presId="urn:microsoft.com/office/officeart/2005/8/layout/hierarchy1"/>
    <dgm:cxn modelId="{E7558326-7094-4617-9BCC-67888D481C64}" type="presOf" srcId="{EC7AF2D8-41D0-462B-91BA-70A48380186F}" destId="{83A721B4-C394-465E-826E-D645E581BF1F}" srcOrd="0" destOrd="0" presId="urn:microsoft.com/office/officeart/2005/8/layout/hierarchy1"/>
    <dgm:cxn modelId="{58F98111-F861-4E35-805D-AFD7DF2FF323}" type="presOf" srcId="{292DDF11-D347-4994-9AF8-DCA76F0EA92A}" destId="{FB27C62C-1FD8-4BBB-9754-ABBE1A982A73}" srcOrd="0" destOrd="0" presId="urn:microsoft.com/office/officeart/2005/8/layout/hierarchy1"/>
    <dgm:cxn modelId="{34D9CA82-07CB-428E-85B4-36C0095CD4A1}" srcId="{69E6FF97-6BBF-49C7-A1F4-2A4120A67FA8}" destId="{1304E9A4-208A-4DDA-B7CA-33697E57BCEB}" srcOrd="1" destOrd="0" parTransId="{48455987-212A-40BD-B09E-8EA17AC311CB}" sibTransId="{FD4C1ABD-798D-4D8C-91A3-CC0E0646B6B5}"/>
    <dgm:cxn modelId="{4DB242FA-D774-498D-9051-D7138A0C7E3D}" type="presOf" srcId="{9C020BA2-BE8C-420D-8436-BEFCBBA164FD}" destId="{111CB45E-231E-448E-A885-E0B054EF4A25}" srcOrd="0" destOrd="0" presId="urn:microsoft.com/office/officeart/2005/8/layout/hierarchy1"/>
    <dgm:cxn modelId="{EF5447BE-6A61-455A-A34E-D8A2CE917225}" type="presOf" srcId="{B337F0C8-3C00-439E-9DCA-96FA73442749}" destId="{4733FB9C-4832-4E06-9409-8BC981CBE614}" srcOrd="0" destOrd="0" presId="urn:microsoft.com/office/officeart/2005/8/layout/hierarchy1"/>
    <dgm:cxn modelId="{B0B5B773-8744-42ED-84E7-C8C153032FEC}" type="presParOf" srcId="{4733FB9C-4832-4E06-9409-8BC981CBE614}" destId="{3010481B-292B-4942-BFA7-A067FAAF9D55}" srcOrd="0" destOrd="0" presId="urn:microsoft.com/office/officeart/2005/8/layout/hierarchy1"/>
    <dgm:cxn modelId="{8CC038F9-3157-47B8-911A-227A9F5582AB}" type="presParOf" srcId="{3010481B-292B-4942-BFA7-A067FAAF9D55}" destId="{4FC62DAA-9EDE-4B29-9361-F68B696F2AF6}" srcOrd="0" destOrd="0" presId="urn:microsoft.com/office/officeart/2005/8/layout/hierarchy1"/>
    <dgm:cxn modelId="{2AEBC439-454D-45FA-9DC5-E728505E16D4}" type="presParOf" srcId="{4FC62DAA-9EDE-4B29-9361-F68B696F2AF6}" destId="{DBA49764-83E4-4C0F-AD4C-247B83469DE5}" srcOrd="0" destOrd="0" presId="urn:microsoft.com/office/officeart/2005/8/layout/hierarchy1"/>
    <dgm:cxn modelId="{3D71EABB-514C-4395-B170-5B8668BF2C75}" type="presParOf" srcId="{4FC62DAA-9EDE-4B29-9361-F68B696F2AF6}" destId="{C21DCC09-99EC-43F5-8BA2-A081F200950D}" srcOrd="1" destOrd="0" presId="urn:microsoft.com/office/officeart/2005/8/layout/hierarchy1"/>
    <dgm:cxn modelId="{C78F56C2-03AE-4F4B-8064-F91C25E8A101}" type="presParOf" srcId="{3010481B-292B-4942-BFA7-A067FAAF9D55}" destId="{CFB2991D-C027-4F3B-A556-962E9A65A4D9}" srcOrd="1" destOrd="0" presId="urn:microsoft.com/office/officeart/2005/8/layout/hierarchy1"/>
    <dgm:cxn modelId="{A4F871E8-EEAF-489B-853E-5927F8D08EF6}" type="presParOf" srcId="{CFB2991D-C027-4F3B-A556-962E9A65A4D9}" destId="{2F47EC0B-B5CF-484E-9C0F-FF044EF44233}" srcOrd="0" destOrd="0" presId="urn:microsoft.com/office/officeart/2005/8/layout/hierarchy1"/>
    <dgm:cxn modelId="{D20E2B1E-8391-464E-8050-7542D79ED69C}" type="presParOf" srcId="{CFB2991D-C027-4F3B-A556-962E9A65A4D9}" destId="{1ABF4F87-058B-4F5B-A85B-53603E794710}" srcOrd="1" destOrd="0" presId="urn:microsoft.com/office/officeart/2005/8/layout/hierarchy1"/>
    <dgm:cxn modelId="{1400850A-A895-4B87-9F02-2F58D2B9DB44}" type="presParOf" srcId="{1ABF4F87-058B-4F5B-A85B-53603E794710}" destId="{05623CF9-4162-4902-B961-9AAC16B445BE}" srcOrd="0" destOrd="0" presId="urn:microsoft.com/office/officeart/2005/8/layout/hierarchy1"/>
    <dgm:cxn modelId="{4A9AA9CA-C7BD-4470-A281-6F828377BF77}" type="presParOf" srcId="{05623CF9-4162-4902-B961-9AAC16B445BE}" destId="{81D99505-2B3C-4D7C-984E-EA9D1074F318}" srcOrd="0" destOrd="0" presId="urn:microsoft.com/office/officeart/2005/8/layout/hierarchy1"/>
    <dgm:cxn modelId="{AEE395E1-83A3-4898-BDB8-08F49DC355EC}" type="presParOf" srcId="{05623CF9-4162-4902-B961-9AAC16B445BE}" destId="{E34B7FA3-1DBE-4081-9753-36D9B8CCB132}" srcOrd="1" destOrd="0" presId="urn:microsoft.com/office/officeart/2005/8/layout/hierarchy1"/>
    <dgm:cxn modelId="{2711FC7E-649F-471F-ADBD-2FD8F40AA12B}" type="presParOf" srcId="{1ABF4F87-058B-4F5B-A85B-53603E794710}" destId="{E7DDA43D-8A7C-410E-B678-952522A523E0}" srcOrd="1" destOrd="0" presId="urn:microsoft.com/office/officeart/2005/8/layout/hierarchy1"/>
    <dgm:cxn modelId="{1CA3785C-9BF7-4CFB-A371-77B5DFF7AA63}" type="presParOf" srcId="{E7DDA43D-8A7C-410E-B678-952522A523E0}" destId="{04AF137B-5CBA-4416-B5E8-EDB75B48DFC9}" srcOrd="0" destOrd="0" presId="urn:microsoft.com/office/officeart/2005/8/layout/hierarchy1"/>
    <dgm:cxn modelId="{181A5C4B-95EF-452F-86F5-39E90EE522F4}" type="presParOf" srcId="{E7DDA43D-8A7C-410E-B678-952522A523E0}" destId="{53ABB86F-CAEF-4E50-B153-21D30A54A67A}" srcOrd="1" destOrd="0" presId="urn:microsoft.com/office/officeart/2005/8/layout/hierarchy1"/>
    <dgm:cxn modelId="{91420E2A-E491-4F30-AB7F-081BF2E35861}" type="presParOf" srcId="{53ABB86F-CAEF-4E50-B153-21D30A54A67A}" destId="{95B62C48-CBF0-4A08-B852-5401E152BAD2}" srcOrd="0" destOrd="0" presId="urn:microsoft.com/office/officeart/2005/8/layout/hierarchy1"/>
    <dgm:cxn modelId="{F6CFDD83-B204-4B2A-A7C9-C6034CDD5D8E}" type="presParOf" srcId="{95B62C48-CBF0-4A08-B852-5401E152BAD2}" destId="{AE4D86D3-7275-477B-A75D-CBDE5BCB95EC}" srcOrd="0" destOrd="0" presId="urn:microsoft.com/office/officeart/2005/8/layout/hierarchy1"/>
    <dgm:cxn modelId="{95AD2A67-E379-4883-AD85-EE541F808FA6}" type="presParOf" srcId="{95B62C48-CBF0-4A08-B852-5401E152BAD2}" destId="{111CB45E-231E-448E-A885-E0B054EF4A25}" srcOrd="1" destOrd="0" presId="urn:microsoft.com/office/officeart/2005/8/layout/hierarchy1"/>
    <dgm:cxn modelId="{51470DA7-3566-4E55-A97C-4409935C0E37}" type="presParOf" srcId="{53ABB86F-CAEF-4E50-B153-21D30A54A67A}" destId="{0AA85A09-7C01-47ED-8D9E-B3A3E1853324}" srcOrd="1" destOrd="0" presId="urn:microsoft.com/office/officeart/2005/8/layout/hierarchy1"/>
    <dgm:cxn modelId="{AC82F92B-6725-442E-86D9-AE43DE972FF6}" type="presParOf" srcId="{CFB2991D-C027-4F3B-A556-962E9A65A4D9}" destId="{0DE7498A-DA50-4A95-87C1-3134C116B69E}" srcOrd="2" destOrd="0" presId="urn:microsoft.com/office/officeart/2005/8/layout/hierarchy1"/>
    <dgm:cxn modelId="{4834AF85-A67B-481C-90B2-4369ACEFF286}" type="presParOf" srcId="{CFB2991D-C027-4F3B-A556-962E9A65A4D9}" destId="{17DC3EF0-8995-443F-BA3A-313332A6818D}" srcOrd="3" destOrd="0" presId="urn:microsoft.com/office/officeart/2005/8/layout/hierarchy1"/>
    <dgm:cxn modelId="{7056FF54-FB79-488A-A8A8-9F0A3B7498F3}" type="presParOf" srcId="{17DC3EF0-8995-443F-BA3A-313332A6818D}" destId="{1C260FC2-C3BE-48CD-B258-048DED00C0E7}" srcOrd="0" destOrd="0" presId="urn:microsoft.com/office/officeart/2005/8/layout/hierarchy1"/>
    <dgm:cxn modelId="{2B38141E-F709-45AA-8181-72EF085F17E7}" type="presParOf" srcId="{1C260FC2-C3BE-48CD-B258-048DED00C0E7}" destId="{271C626B-1C75-41F6-8DBD-048C1217869F}" srcOrd="0" destOrd="0" presId="urn:microsoft.com/office/officeart/2005/8/layout/hierarchy1"/>
    <dgm:cxn modelId="{A8BC073A-11E4-434B-BE04-947760175693}" type="presParOf" srcId="{1C260FC2-C3BE-48CD-B258-048DED00C0E7}" destId="{E63DCE3F-1FB1-4F5B-9682-0645843926B5}" srcOrd="1" destOrd="0" presId="urn:microsoft.com/office/officeart/2005/8/layout/hierarchy1"/>
    <dgm:cxn modelId="{18111DEE-74E2-472E-B950-FC1092682386}" type="presParOf" srcId="{17DC3EF0-8995-443F-BA3A-313332A6818D}" destId="{E5DC0E72-F62F-4F47-B8F9-2D78D9B94AFB}" srcOrd="1" destOrd="0" presId="urn:microsoft.com/office/officeart/2005/8/layout/hierarchy1"/>
    <dgm:cxn modelId="{B316195B-066A-418B-87DF-87A98C7A5EB3}" type="presParOf" srcId="{E5DC0E72-F62F-4F47-B8F9-2D78D9B94AFB}" destId="{83A721B4-C394-465E-826E-D645E581BF1F}" srcOrd="0" destOrd="0" presId="urn:microsoft.com/office/officeart/2005/8/layout/hierarchy1"/>
    <dgm:cxn modelId="{A03F9109-01A0-423E-AD8E-E3B40FDBF328}" type="presParOf" srcId="{E5DC0E72-F62F-4F47-B8F9-2D78D9B94AFB}" destId="{1A3B871B-2205-41F3-B34A-AFA8E6BF6AAC}" srcOrd="1" destOrd="0" presId="urn:microsoft.com/office/officeart/2005/8/layout/hierarchy1"/>
    <dgm:cxn modelId="{147E1C1B-37F9-4B44-80DC-1D7C121511BA}" type="presParOf" srcId="{1A3B871B-2205-41F3-B34A-AFA8E6BF6AAC}" destId="{89FEA196-F46A-4F07-BBB5-CD89711BAA8E}" srcOrd="0" destOrd="0" presId="urn:microsoft.com/office/officeart/2005/8/layout/hierarchy1"/>
    <dgm:cxn modelId="{3CE91C10-1935-4AC8-A3C2-1282D385C439}" type="presParOf" srcId="{89FEA196-F46A-4F07-BBB5-CD89711BAA8E}" destId="{EB5CC65A-E538-40A4-AE5D-A86023137595}" srcOrd="0" destOrd="0" presId="urn:microsoft.com/office/officeart/2005/8/layout/hierarchy1"/>
    <dgm:cxn modelId="{FE1176D8-3A63-456D-8AC1-A1CB4C2E5647}" type="presParOf" srcId="{89FEA196-F46A-4F07-BBB5-CD89711BAA8E}" destId="{FB27C62C-1FD8-4BBB-9754-ABBE1A982A73}" srcOrd="1" destOrd="0" presId="urn:microsoft.com/office/officeart/2005/8/layout/hierarchy1"/>
    <dgm:cxn modelId="{BC28FFFB-847F-429E-9CC6-EDD4D648393F}" type="presParOf" srcId="{1A3B871B-2205-41F3-B34A-AFA8E6BF6AAC}" destId="{C5D6141E-32AE-4062-B681-5837360CE42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0.27073</cdr:x>
      <cdr:y>0.80044</cdr:y>
    </cdr:from>
    <cdr:to>
      <cdr:x>0.73075</cdr:x>
      <cdr:y>0.95808</cdr:y>
    </cdr:to>
    <cdr:grpSp>
      <cdr:nvGrpSpPr>
        <cdr:cNvPr id="19" name="群組 18"/>
        <cdr:cNvGrpSpPr/>
      </cdr:nvGrpSpPr>
      <cdr:grpSpPr>
        <a:xfrm xmlns:a="http://schemas.openxmlformats.org/drawingml/2006/main">
          <a:off x="2391998" y="4643070"/>
          <a:ext cx="4064445" cy="914414"/>
          <a:chOff x="2398739" y="4620015"/>
          <a:chExt cx="4064451" cy="914400"/>
        </a:xfrm>
      </cdr:grpSpPr>
      <cdr:sp macro="" textlink="">
        <cdr:nvSpPr>
          <cdr:cNvPr id="2" name="文字方塊 1"/>
          <cdr:cNvSpPr txBox="1"/>
        </cdr:nvSpPr>
        <cdr:spPr>
          <a:xfrm xmlns:a="http://schemas.openxmlformats.org/drawingml/2006/main">
            <a:off x="3510037" y="4620015"/>
            <a:ext cx="914400" cy="914400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vertOverflow="clip" wrap="none" rtlCol="0"/>
          <a:lstStyle xmlns:a="http://schemas.openxmlformats.org/drawingml/2006/main"/>
          <a:p xmlns:a="http://schemas.openxmlformats.org/drawingml/2006/main"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形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音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對應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endParaRPr lang="zh-TW" altLang="en-US" sz="2800" b="1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cdr:txBody>
      </cdr:sp>
      <cdr:cxnSp macro="">
        <cdr:nvCxnSpPr>
          <cdr:cNvPr id="9" name="直線接點 8"/>
          <cdr:cNvCxnSpPr/>
        </cdr:nvCxnSpPr>
        <cdr:spPr>
          <a:xfrm xmlns:a="http://schemas.openxmlformats.org/drawingml/2006/main" flipH="1" flipV="1">
            <a:off x="5251229" y="4955475"/>
            <a:ext cx="1211961" cy="286794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chemeClr val="accent1">
                <a:lumMod val="50000"/>
              </a:schemeClr>
            </a:solidFill>
            <a:headEnd type="triangle"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  <cdr:cxnSp macro="">
        <cdr:nvCxnSpPr>
          <cdr:cNvPr id="10" name="直線接點 9"/>
          <cdr:cNvCxnSpPr/>
        </cdr:nvCxnSpPr>
        <cdr:spPr>
          <a:xfrm xmlns:a="http://schemas.openxmlformats.org/drawingml/2006/main" flipV="1">
            <a:off x="2398739" y="4910311"/>
            <a:ext cx="1190352" cy="22112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chemeClr val="accent1">
                <a:lumMod val="50000"/>
              </a:schemeClr>
            </a:solidFill>
            <a:headEnd type="triangle"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</cdr:grpSp>
  </cdr:relSizeAnchor>
  <cdr:relSizeAnchor xmlns:cdr="http://schemas.openxmlformats.org/drawingml/2006/chartDrawing">
    <cdr:from>
      <cdr:x>0.26738</cdr:x>
      <cdr:y>0.62054</cdr:y>
    </cdr:from>
    <cdr:to>
      <cdr:x>0.72785</cdr:x>
      <cdr:y>0.83499</cdr:y>
    </cdr:to>
    <cdr:grpSp>
      <cdr:nvGrpSpPr>
        <cdr:cNvPr id="20" name="群組 19"/>
        <cdr:cNvGrpSpPr/>
      </cdr:nvGrpSpPr>
      <cdr:grpSpPr>
        <a:xfrm xmlns:a="http://schemas.openxmlformats.org/drawingml/2006/main">
          <a:off x="2362400" y="3599533"/>
          <a:ext cx="4068420" cy="1243949"/>
          <a:chOff x="2369127" y="4600670"/>
          <a:chExt cx="4068458" cy="1243999"/>
        </a:xfrm>
      </cdr:grpSpPr>
      <cdr:sp macro="" textlink="">
        <cdr:nvSpPr>
          <cdr:cNvPr id="21" name="文字方塊 2"/>
          <cdr:cNvSpPr txBox="1"/>
        </cdr:nvSpPr>
        <cdr:spPr>
          <a:xfrm xmlns:a="http://schemas.openxmlformats.org/drawingml/2006/main">
            <a:off x="3510037" y="4600670"/>
            <a:ext cx="914400" cy="914400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none" rtlCol="0"/>
          <a:lstStyle xmlns:a="http://schemas.openxmlformats.org/drawingml/2006/main"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 xmlns:a="http://schemas.openxmlformats.org/drawingml/2006/main"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字詞理解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endParaRPr lang="zh-TW" altLang="en-US" sz="2800" b="1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cdr:txBody>
      </cdr:sp>
      <cdr:cxnSp macro="">
        <cdr:nvCxnSpPr>
          <cdr:cNvPr id="22" name="直線接點 21"/>
          <cdr:cNvCxnSpPr/>
        </cdr:nvCxnSpPr>
        <cdr:spPr>
          <a:xfrm xmlns:a="http://schemas.openxmlformats.org/drawingml/2006/main" flipH="1" flipV="1">
            <a:off x="5251231" y="4955475"/>
            <a:ext cx="1186354" cy="889194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chemeClr val="accent2">
                <a:lumMod val="50000"/>
              </a:schemeClr>
            </a:solidFill>
            <a:headEnd type="triangle"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  <cdr:cxnSp macro="">
        <cdr:nvCxnSpPr>
          <cdr:cNvPr id="23" name="直線接點 22"/>
          <cdr:cNvCxnSpPr/>
        </cdr:nvCxnSpPr>
        <cdr:spPr>
          <a:xfrm xmlns:a="http://schemas.openxmlformats.org/drawingml/2006/main">
            <a:off x="2369127" y="4862405"/>
            <a:ext cx="1219964" cy="47906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chemeClr val="accent2">
                <a:lumMod val="50000"/>
              </a:schemeClr>
            </a:solidFill>
            <a:headEnd type="triangle"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</cdr:grpSp>
  </cdr:relSizeAnchor>
  <cdr:relSizeAnchor xmlns:cdr="http://schemas.openxmlformats.org/drawingml/2006/chartDrawing">
    <cdr:from>
      <cdr:x>0.26618</cdr:x>
      <cdr:y>0.46364</cdr:y>
    </cdr:from>
    <cdr:to>
      <cdr:x>0.73086</cdr:x>
      <cdr:y>0.75175</cdr:y>
    </cdr:to>
    <cdr:grpSp>
      <cdr:nvGrpSpPr>
        <cdr:cNvPr id="25" name="群組 24"/>
        <cdr:cNvGrpSpPr/>
      </cdr:nvGrpSpPr>
      <cdr:grpSpPr>
        <a:xfrm xmlns:a="http://schemas.openxmlformats.org/drawingml/2006/main">
          <a:off x="2351797" y="2689412"/>
          <a:ext cx="4105618" cy="1671224"/>
          <a:chOff x="2455230" y="5620738"/>
          <a:chExt cx="4105657" cy="1671209"/>
        </a:xfrm>
      </cdr:grpSpPr>
      <cdr:sp macro="" textlink="">
        <cdr:nvSpPr>
          <cdr:cNvPr id="26" name="文字方塊 2"/>
          <cdr:cNvSpPr txBox="1"/>
        </cdr:nvSpPr>
        <cdr:spPr>
          <a:xfrm xmlns:a="http://schemas.openxmlformats.org/drawingml/2006/main">
            <a:off x="3606722" y="5620738"/>
            <a:ext cx="914400" cy="914400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none" rtlCol="0"/>
          <a:lstStyle xmlns:a="http://schemas.openxmlformats.org/drawingml/2006/main"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 xmlns:a="http://schemas.openxmlformats.org/drawingml/2006/main"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語</a:t>
            </a:r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句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理解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endParaRPr lang="zh-TW" altLang="en-US" sz="2800" b="1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cdr:txBody>
      </cdr:sp>
      <cdr:cxnSp macro="">
        <cdr:nvCxnSpPr>
          <cdr:cNvPr id="27" name="直線接點 26"/>
          <cdr:cNvCxnSpPr/>
        </cdr:nvCxnSpPr>
        <cdr:spPr>
          <a:xfrm xmlns:a="http://schemas.openxmlformats.org/drawingml/2006/main" flipH="1" flipV="1">
            <a:off x="5348421" y="5936544"/>
            <a:ext cx="1212466" cy="1355403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chemeClr val="bg2">
                <a:lumMod val="50000"/>
              </a:schemeClr>
            </a:solidFill>
            <a:headEnd type="triangle"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  <cdr:cxnSp macro="">
        <cdr:nvCxnSpPr>
          <cdr:cNvPr id="28" name="直線接點 27"/>
          <cdr:cNvCxnSpPr/>
        </cdr:nvCxnSpPr>
        <cdr:spPr>
          <a:xfrm xmlns:a="http://schemas.openxmlformats.org/drawingml/2006/main">
            <a:off x="2455230" y="5740317"/>
            <a:ext cx="1231051" cy="176185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chemeClr val="bg2">
                <a:lumMod val="50000"/>
              </a:schemeClr>
            </a:solidFill>
            <a:headEnd type="triangle"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</cdr:grpSp>
  </cdr:relSizeAnchor>
  <cdr:relSizeAnchor xmlns:cdr="http://schemas.openxmlformats.org/drawingml/2006/chartDrawing">
    <cdr:from>
      <cdr:x>0.27012</cdr:x>
      <cdr:y>0.35547</cdr:y>
    </cdr:from>
    <cdr:to>
      <cdr:x>0.73172</cdr:x>
      <cdr:y>0.64055</cdr:y>
    </cdr:to>
    <cdr:grpSp>
      <cdr:nvGrpSpPr>
        <cdr:cNvPr id="33" name="群組 32"/>
        <cdr:cNvGrpSpPr/>
      </cdr:nvGrpSpPr>
      <cdr:grpSpPr>
        <a:xfrm xmlns:a="http://schemas.openxmlformats.org/drawingml/2006/main">
          <a:off x="2386609" y="2061956"/>
          <a:ext cx="4078404" cy="1653648"/>
          <a:chOff x="2425873" y="8629707"/>
          <a:chExt cx="4078386" cy="1653631"/>
        </a:xfrm>
      </cdr:grpSpPr>
      <cdr:sp macro="" textlink="">
        <cdr:nvSpPr>
          <cdr:cNvPr id="34" name="文字方塊 2"/>
          <cdr:cNvSpPr txBox="1"/>
        </cdr:nvSpPr>
        <cdr:spPr>
          <a:xfrm xmlns:a="http://schemas.openxmlformats.org/drawingml/2006/main">
            <a:off x="3542507" y="8629707"/>
            <a:ext cx="914400" cy="914400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none" rtlCol="0"/>
          <a:lstStyle xmlns:a="http://schemas.openxmlformats.org/drawingml/2006/main"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 xmlns:a="http://schemas.openxmlformats.org/drawingml/2006/main"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直接理解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endParaRPr lang="zh-TW" altLang="en-US" sz="2800" b="1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cdr:txBody>
      </cdr:sp>
      <cdr:cxnSp macro="">
        <cdr:nvCxnSpPr>
          <cdr:cNvPr id="35" name="直線接點 34"/>
          <cdr:cNvCxnSpPr/>
        </cdr:nvCxnSpPr>
        <cdr:spPr>
          <a:xfrm xmlns:a="http://schemas.openxmlformats.org/drawingml/2006/main" flipH="1" flipV="1">
            <a:off x="5271496" y="8938107"/>
            <a:ext cx="1232763" cy="1345231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chemeClr val="accent4">
                <a:lumMod val="60000"/>
                <a:lumOff val="40000"/>
              </a:schemeClr>
            </a:solidFill>
            <a:headEnd type="triangle"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  <cdr:cxnSp macro="">
        <cdr:nvCxnSpPr>
          <cdr:cNvPr id="36" name="直線接點 35"/>
          <cdr:cNvCxnSpPr/>
        </cdr:nvCxnSpPr>
        <cdr:spPr>
          <a:xfrm xmlns:a="http://schemas.openxmlformats.org/drawingml/2006/main">
            <a:off x="2425873" y="8689207"/>
            <a:ext cx="1183483" cy="203736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chemeClr val="accent4">
                <a:lumMod val="60000"/>
                <a:lumOff val="40000"/>
              </a:schemeClr>
            </a:solidFill>
            <a:headEnd type="triangle"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</cdr:grpSp>
  </cdr:relSizeAnchor>
  <cdr:relSizeAnchor xmlns:cdr="http://schemas.openxmlformats.org/drawingml/2006/chartDrawing">
    <cdr:from>
      <cdr:x>0</cdr:x>
      <cdr:y>0.0691</cdr:y>
    </cdr:from>
    <cdr:to>
      <cdr:x>0</cdr:x>
      <cdr:y>0.0691</cdr:y>
    </cdr:to>
    <cdr:grpSp>
      <cdr:nvGrpSpPr>
        <cdr:cNvPr id="53" name="群組 52"/>
        <cdr:cNvGrpSpPr/>
      </cdr:nvGrpSpPr>
      <cdr:grpSpPr>
        <a:xfrm xmlns:a="http://schemas.openxmlformats.org/drawingml/2006/main">
          <a:off x="0" y="400825"/>
          <a:ext cx="0" cy="0"/>
          <a:chOff x="0" y="400825"/>
          <a:chExt cx="0" cy="0"/>
        </a:xfrm>
      </cdr:grpSpPr>
    </cdr:grpSp>
  </cdr:relSizeAnchor>
  <cdr:relSizeAnchor xmlns:cdr="http://schemas.openxmlformats.org/drawingml/2006/chartDrawing">
    <cdr:from>
      <cdr:x>0.27103</cdr:x>
      <cdr:y>0.24815</cdr:y>
    </cdr:from>
    <cdr:to>
      <cdr:x>0.72845</cdr:x>
      <cdr:y>0.45238</cdr:y>
    </cdr:to>
    <cdr:grpSp>
      <cdr:nvGrpSpPr>
        <cdr:cNvPr id="42" name="群組 41"/>
        <cdr:cNvGrpSpPr/>
      </cdr:nvGrpSpPr>
      <cdr:grpSpPr>
        <a:xfrm xmlns:a="http://schemas.openxmlformats.org/drawingml/2006/main">
          <a:off x="2394649" y="1439431"/>
          <a:ext cx="4041473" cy="1184666"/>
          <a:chOff x="2465098" y="15569933"/>
          <a:chExt cx="4041490" cy="1184712"/>
        </a:xfrm>
      </cdr:grpSpPr>
      <cdr:sp macro="" textlink="">
        <cdr:nvSpPr>
          <cdr:cNvPr id="43" name="文字方塊 2"/>
          <cdr:cNvSpPr txBox="1"/>
        </cdr:nvSpPr>
        <cdr:spPr>
          <a:xfrm xmlns:a="http://schemas.openxmlformats.org/drawingml/2006/main">
            <a:off x="3573741" y="15569933"/>
            <a:ext cx="914400" cy="914400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none" rtlCol="0"/>
          <a:lstStyle xmlns:a="http://schemas.openxmlformats.org/drawingml/2006/main"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 xmlns:a="http://schemas.openxmlformats.org/drawingml/2006/main">
            <a:r>
              <a:rPr lang="zh-TW" altLang="en-US" sz="2800" b="1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推</a:t>
            </a:r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論理解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endParaRPr lang="zh-TW" altLang="en-US" sz="2800" b="1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cdr:txBody>
      </cdr:sp>
      <cdr:cxnSp macro="">
        <cdr:nvCxnSpPr>
          <cdr:cNvPr id="44" name="直線接點 43"/>
          <cdr:cNvCxnSpPr/>
        </cdr:nvCxnSpPr>
        <cdr:spPr>
          <a:xfrm xmlns:a="http://schemas.openxmlformats.org/drawingml/2006/main" flipH="1" flipV="1">
            <a:off x="5306127" y="15835612"/>
            <a:ext cx="1200461" cy="919033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chemeClr val="accent1">
                <a:lumMod val="75000"/>
              </a:schemeClr>
            </a:solidFill>
            <a:headEnd type="triangle"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  <cdr:cxnSp macro="">
        <cdr:nvCxnSpPr>
          <cdr:cNvPr id="45" name="直線接點 44"/>
          <cdr:cNvCxnSpPr/>
        </cdr:nvCxnSpPr>
        <cdr:spPr>
          <a:xfrm xmlns:a="http://schemas.openxmlformats.org/drawingml/2006/main">
            <a:off x="2465098" y="15670028"/>
            <a:ext cx="1183483" cy="203736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chemeClr val="accent1">
                <a:lumMod val="75000"/>
              </a:schemeClr>
            </a:solidFill>
            <a:headEnd type="triangle"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</cdr:grpSp>
  </cdr:relSizeAnchor>
  <cdr:relSizeAnchor xmlns:cdr="http://schemas.openxmlformats.org/drawingml/2006/chartDrawing">
    <cdr:from>
      <cdr:x>0.26783</cdr:x>
      <cdr:y>0.1386</cdr:y>
    </cdr:from>
    <cdr:to>
      <cdr:x>0.73217</cdr:x>
      <cdr:y>0.30308</cdr:y>
    </cdr:to>
    <cdr:grpSp>
      <cdr:nvGrpSpPr>
        <cdr:cNvPr id="47" name="群組 46"/>
        <cdr:cNvGrpSpPr/>
      </cdr:nvGrpSpPr>
      <cdr:grpSpPr>
        <a:xfrm xmlns:a="http://schemas.openxmlformats.org/drawingml/2006/main">
          <a:off x="2366376" y="803970"/>
          <a:ext cx="4102613" cy="954090"/>
          <a:chOff x="2369127" y="4620885"/>
          <a:chExt cx="4102662" cy="954095"/>
        </a:xfrm>
      </cdr:grpSpPr>
      <cdr:sp macro="" textlink="">
        <cdr:nvSpPr>
          <cdr:cNvPr id="48" name="文字方塊 2"/>
          <cdr:cNvSpPr txBox="1"/>
        </cdr:nvSpPr>
        <cdr:spPr>
          <a:xfrm xmlns:a="http://schemas.openxmlformats.org/drawingml/2006/main">
            <a:off x="3506058" y="4620885"/>
            <a:ext cx="914400" cy="914400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wrap="none" rtlCol="0"/>
          <a:lstStyle xmlns:a="http://schemas.openxmlformats.org/drawingml/2006/main"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 xmlns:a="http://schemas.openxmlformats.org/drawingml/2006/main">
            <a:r>
              <a:rPr lang="zh-TW" altLang="en-US" sz="28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詮釋整合</a:t>
            </a:r>
            <a:r>
              <a:rPr lang="en-US" altLang="zh-TW" sz="28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endParaRPr lang="zh-TW" altLang="en-US" sz="2800" b="1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cdr:txBody>
      </cdr:sp>
      <cdr:cxnSp macro="">
        <cdr:nvCxnSpPr>
          <cdr:cNvPr id="49" name="直線接點 48"/>
          <cdr:cNvCxnSpPr/>
        </cdr:nvCxnSpPr>
        <cdr:spPr>
          <a:xfrm xmlns:a="http://schemas.openxmlformats.org/drawingml/2006/main" flipH="1" flipV="1">
            <a:off x="5251230" y="4955475"/>
            <a:ext cx="1220559" cy="619505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chemeClr val="accent6">
                <a:lumMod val="75000"/>
              </a:schemeClr>
            </a:solidFill>
            <a:headEnd type="triangle"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  <cdr:cxnSp macro="">
        <cdr:nvCxnSpPr>
          <cdr:cNvPr id="50" name="直線接點 49"/>
          <cdr:cNvCxnSpPr/>
        </cdr:nvCxnSpPr>
        <cdr:spPr>
          <a:xfrm xmlns:a="http://schemas.openxmlformats.org/drawingml/2006/main">
            <a:off x="2369127" y="4889180"/>
            <a:ext cx="1219964" cy="21131"/>
          </a:xfrm>
          <a:prstGeom xmlns:a="http://schemas.openxmlformats.org/drawingml/2006/main" prst="line">
            <a:avLst/>
          </a:prstGeom>
          <a:ln xmlns:a="http://schemas.openxmlformats.org/drawingml/2006/main" w="38100">
            <a:solidFill>
              <a:schemeClr val="accent6">
                <a:lumMod val="75000"/>
              </a:schemeClr>
            </a:solidFill>
            <a:headEnd type="triangle"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</cdr:grpSp>
  </cdr:relSizeAnchor>
  <cdr:relSizeAnchor xmlns:cdr="http://schemas.openxmlformats.org/drawingml/2006/chartDrawing">
    <cdr:from>
      <cdr:x>0.15125</cdr:x>
      <cdr:y>0.58217</cdr:y>
    </cdr:from>
    <cdr:to>
      <cdr:x>0.25474</cdr:x>
      <cdr:y>0.73981</cdr:y>
    </cdr:to>
    <cdr:sp macro="" textlink="">
      <cdr:nvSpPr>
        <cdr:cNvPr id="54" name="文字方塊 53"/>
        <cdr:cNvSpPr txBox="1"/>
      </cdr:nvSpPr>
      <cdr:spPr>
        <a:xfrm xmlns:a="http://schemas.openxmlformats.org/drawingml/2006/main">
          <a:off x="1336316" y="337696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altLang="zh-TW" sz="5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8</a:t>
          </a:r>
          <a:endParaRPr lang="zh-TW" altLang="en-US" sz="54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cdr:txBody>
    </cdr:sp>
  </cdr:relSizeAnchor>
  <cdr:relSizeAnchor xmlns:cdr="http://schemas.openxmlformats.org/drawingml/2006/chartDrawing">
    <cdr:from>
      <cdr:x>0.15559</cdr:x>
      <cdr:y>0.42118</cdr:y>
    </cdr:from>
    <cdr:to>
      <cdr:x>0.25909</cdr:x>
      <cdr:y>0.57882</cdr:y>
    </cdr:to>
    <cdr:sp macro="" textlink="">
      <cdr:nvSpPr>
        <cdr:cNvPr id="56" name="文字方塊 55"/>
        <cdr:cNvSpPr txBox="1"/>
      </cdr:nvSpPr>
      <cdr:spPr>
        <a:xfrm xmlns:a="http://schemas.openxmlformats.org/drawingml/2006/main">
          <a:off x="1374736" y="2443123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altLang="zh-TW" sz="4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6</a:t>
          </a:r>
          <a:endParaRPr lang="zh-TW" altLang="en-US" sz="44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cdr:txBody>
    </cdr:sp>
  </cdr:relSizeAnchor>
  <cdr:relSizeAnchor xmlns:cdr="http://schemas.openxmlformats.org/drawingml/2006/chartDrawing">
    <cdr:from>
      <cdr:x>0.15733</cdr:x>
      <cdr:y>0.30115</cdr:y>
    </cdr:from>
    <cdr:to>
      <cdr:x>0.26083</cdr:x>
      <cdr:y>0.45878</cdr:y>
    </cdr:to>
    <cdr:sp macro="" textlink="">
      <cdr:nvSpPr>
        <cdr:cNvPr id="57" name="文字方塊 56"/>
        <cdr:cNvSpPr txBox="1"/>
      </cdr:nvSpPr>
      <cdr:spPr>
        <a:xfrm xmlns:a="http://schemas.openxmlformats.org/drawingml/2006/main">
          <a:off x="1390104" y="174683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</a:t>
          </a:r>
          <a:endParaRPr lang="zh-TW" altLang="en-US" sz="36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cdr:txBody>
    </cdr:sp>
  </cdr:relSizeAnchor>
  <cdr:relSizeAnchor xmlns:cdr="http://schemas.openxmlformats.org/drawingml/2006/chartDrawing">
    <cdr:from>
      <cdr:x>0.15473</cdr:x>
      <cdr:y>0.20598</cdr:y>
    </cdr:from>
    <cdr:to>
      <cdr:x>0.25822</cdr:x>
      <cdr:y>0.36361</cdr:y>
    </cdr:to>
    <cdr:sp macro="" textlink="">
      <cdr:nvSpPr>
        <cdr:cNvPr id="58" name="文字方塊 57"/>
        <cdr:cNvSpPr txBox="1"/>
      </cdr:nvSpPr>
      <cdr:spPr>
        <a:xfrm xmlns:a="http://schemas.openxmlformats.org/drawingml/2006/main">
          <a:off x="1367052" y="119479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altLang="zh-TW" sz="4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</a:t>
          </a:r>
          <a:endParaRPr lang="zh-TW" altLang="en-US" sz="40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cdr:txBody>
    </cdr:sp>
  </cdr:relSizeAnchor>
  <cdr:relSizeAnchor xmlns:cdr="http://schemas.openxmlformats.org/drawingml/2006/chartDrawing">
    <cdr:from>
      <cdr:x>0.15994</cdr:x>
      <cdr:y>0.13533</cdr:y>
    </cdr:from>
    <cdr:to>
      <cdr:x>0.26344</cdr:x>
      <cdr:y>0.29297</cdr:y>
    </cdr:to>
    <cdr:sp macro="" textlink="">
      <cdr:nvSpPr>
        <cdr:cNvPr id="59" name="文字方塊 58"/>
        <cdr:cNvSpPr txBox="1"/>
      </cdr:nvSpPr>
      <cdr:spPr>
        <a:xfrm xmlns:a="http://schemas.openxmlformats.org/drawingml/2006/main">
          <a:off x="1413156" y="785017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altLang="zh-TW" sz="3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</a:t>
          </a:r>
          <a:endParaRPr lang="zh-TW" altLang="en-US" sz="3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cdr:txBody>
    </cdr:sp>
  </cdr:relSizeAnchor>
  <cdr:relSizeAnchor xmlns:cdr="http://schemas.openxmlformats.org/drawingml/2006/chartDrawing">
    <cdr:from>
      <cdr:x>0.80287</cdr:x>
      <cdr:y>0.77807</cdr:y>
    </cdr:from>
    <cdr:to>
      <cdr:x>0.90637</cdr:x>
      <cdr:y>0.93571</cdr:y>
    </cdr:to>
    <cdr:sp macro="" textlink="">
      <cdr:nvSpPr>
        <cdr:cNvPr id="60" name="文字方塊 59"/>
        <cdr:cNvSpPr txBox="1"/>
      </cdr:nvSpPr>
      <cdr:spPr>
        <a:xfrm xmlns:a="http://schemas.openxmlformats.org/drawingml/2006/main">
          <a:off x="7093689" y="4513331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altLang="zh-TW" sz="3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</a:t>
          </a:r>
          <a:endParaRPr lang="zh-TW" altLang="en-US" sz="3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cdr:txBody>
    </cdr:sp>
  </cdr:relSizeAnchor>
  <cdr:relSizeAnchor xmlns:cdr="http://schemas.openxmlformats.org/drawingml/2006/chartDrawing">
    <cdr:from>
      <cdr:x>0.79702</cdr:x>
      <cdr:y>0.67953</cdr:y>
    </cdr:from>
    <cdr:to>
      <cdr:x>0.90052</cdr:x>
      <cdr:y>0.83717</cdr:y>
    </cdr:to>
    <cdr:sp macro="" textlink="">
      <cdr:nvSpPr>
        <cdr:cNvPr id="61" name="文字方塊 60"/>
        <cdr:cNvSpPr txBox="1"/>
      </cdr:nvSpPr>
      <cdr:spPr>
        <a:xfrm xmlns:a="http://schemas.openxmlformats.org/drawingml/2006/main">
          <a:off x="7042006" y="394173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altLang="zh-TW" sz="4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</a:t>
          </a:r>
          <a:endParaRPr lang="zh-TW" altLang="en-US" sz="40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cdr:txBody>
    </cdr:sp>
  </cdr:relSizeAnchor>
  <cdr:relSizeAnchor xmlns:cdr="http://schemas.openxmlformats.org/drawingml/2006/chartDrawing">
    <cdr:from>
      <cdr:x>0.79809</cdr:x>
      <cdr:y>0.57294</cdr:y>
    </cdr:from>
    <cdr:to>
      <cdr:x>0.90158</cdr:x>
      <cdr:y>0.73058</cdr:y>
    </cdr:to>
    <cdr:sp macro="" textlink="">
      <cdr:nvSpPr>
        <cdr:cNvPr id="62" name="文字方塊 1"/>
        <cdr:cNvSpPr txBox="1"/>
      </cdr:nvSpPr>
      <cdr:spPr>
        <a:xfrm xmlns:a="http://schemas.openxmlformats.org/drawingml/2006/main">
          <a:off x="7051430" y="332343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zh-TW" sz="4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</a:t>
          </a:r>
          <a:endParaRPr lang="zh-TW" altLang="en-US" sz="40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cdr:txBody>
    </cdr:sp>
  </cdr:relSizeAnchor>
  <cdr:relSizeAnchor xmlns:cdr="http://schemas.openxmlformats.org/drawingml/2006/chartDrawing">
    <cdr:from>
      <cdr:x>0.79314</cdr:x>
      <cdr:y>0.39647</cdr:y>
    </cdr:from>
    <cdr:to>
      <cdr:x>0.89663</cdr:x>
      <cdr:y>0.5541</cdr:y>
    </cdr:to>
    <cdr:sp macro="" textlink="">
      <cdr:nvSpPr>
        <cdr:cNvPr id="63" name="文字方塊 1"/>
        <cdr:cNvSpPr txBox="1"/>
      </cdr:nvSpPr>
      <cdr:spPr>
        <a:xfrm xmlns:a="http://schemas.openxmlformats.org/drawingml/2006/main">
          <a:off x="7007690" y="229976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zh-TW" sz="540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9</a:t>
          </a:r>
          <a:endParaRPr lang="zh-TW" altLang="en-US" sz="54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cdr:txBody>
    </cdr:sp>
  </cdr:relSizeAnchor>
  <cdr:relSizeAnchor xmlns:cdr="http://schemas.openxmlformats.org/drawingml/2006/chartDrawing">
    <cdr:from>
      <cdr:x>0.80144</cdr:x>
      <cdr:y>0.24107</cdr:y>
    </cdr:from>
    <cdr:to>
      <cdr:x>0.90493</cdr:x>
      <cdr:y>0.39871</cdr:y>
    </cdr:to>
    <cdr:sp macro="" textlink="">
      <cdr:nvSpPr>
        <cdr:cNvPr id="64" name="文字方塊 1"/>
        <cdr:cNvSpPr txBox="1"/>
      </cdr:nvSpPr>
      <cdr:spPr>
        <a:xfrm xmlns:a="http://schemas.openxmlformats.org/drawingml/2006/main">
          <a:off x="7080984" y="139836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zh-TW" sz="4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</a:t>
          </a:r>
          <a:endParaRPr lang="zh-TW" altLang="en-US" sz="40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cdr:txBody>
    </cdr:sp>
  </cdr:relSizeAnchor>
  <cdr:relSizeAnchor xmlns:cdr="http://schemas.openxmlformats.org/drawingml/2006/chartDrawing">
    <cdr:from>
      <cdr:x>0.74688</cdr:x>
      <cdr:y>0.18345</cdr:y>
    </cdr:from>
    <cdr:to>
      <cdr:x>0.85038</cdr:x>
      <cdr:y>0.34108</cdr:y>
    </cdr:to>
    <cdr:sp macro="" textlink="">
      <cdr:nvSpPr>
        <cdr:cNvPr id="65" name="文字方塊 64"/>
        <cdr:cNvSpPr txBox="1"/>
      </cdr:nvSpPr>
      <cdr:spPr>
        <a:xfrm xmlns:a="http://schemas.openxmlformats.org/drawingml/2006/main">
          <a:off x="6598993" y="1064109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zh-TW" alt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寫作手法</a:t>
          </a:r>
          <a:endParaRPr lang="zh-TW" altLang="en-US" sz="20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1275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5D6AA1-1493-4F3D-99C5-C0B03CD495E9}" type="datetimeFigureOut">
              <a:rPr lang="zh-TW" altLang="en-US" smtClean="0"/>
              <a:t>2019/11/13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1275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38AB00-8EDE-4EFD-86E4-27DEB33769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2041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E43ACA-5F7F-4C6C-89C3-F535C66AF0D8}" type="datetimeFigureOut">
              <a:rPr lang="zh-TW" altLang="en-US" smtClean="0"/>
              <a:t>2019/11/13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5CF468-F01A-4FB8-AABF-A6E4B6FE57A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1302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3BC2DDC0-DEEF-417A-94F2-07A30D017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="" xmlns:a16="http://schemas.microsoft.com/office/drawing/2014/main" id="{5D3AFBC6-1884-4AF2-A164-3968394E25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515A9389-CA98-4C6C-BACA-A873D3CD0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94E6B-975E-4326-9D79-942A1A2C6D60}" type="datetimeFigureOut">
              <a:rPr lang="zh-TW" altLang="en-US" smtClean="0"/>
              <a:t>2019/11/13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45A370D9-C616-414B-82FE-53720C355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D87D14E2-29F3-4D88-AD82-0F8785EA2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9D4EB-3DC7-49BB-A0ED-091311809E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71890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7E66F452-1946-4E17-8BCB-3BE561F9A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C996FD99-6EB7-4705-A348-F504B9E3AE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CAECFC8F-2532-40B3-A9EA-9A91A8598C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94E6B-975E-4326-9D79-942A1A2C6D60}" type="datetimeFigureOut">
              <a:rPr lang="zh-TW" altLang="en-US" smtClean="0"/>
              <a:t>2019/11/13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A7AB7ADA-D3BB-44D4-BE74-23E22CA10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227ED781-45E3-45E6-82B3-D671DBD88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9D4EB-3DC7-49BB-A0ED-091311809E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1629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2333C44E-F457-4B0E-9805-76F0E8E80D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="" xmlns:a16="http://schemas.microsoft.com/office/drawing/2014/main" id="{5B87015E-2781-4B30-A735-4BC2467BC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142A99A3-AC74-4324-9A43-A7AA1552E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94E6B-975E-4326-9D79-942A1A2C6D60}" type="datetimeFigureOut">
              <a:rPr lang="zh-TW" altLang="en-US" smtClean="0"/>
              <a:t>2019/11/13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63151741-5555-4F69-BD9A-DB2E85698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CC94ECFC-A272-408C-A74B-5376EB05F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9D4EB-3DC7-49BB-A0ED-091311809E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12376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5D8CD33F-D8F2-41C9-AFCE-80F4901BA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F9F5B2CD-D73F-44BF-BD00-83CEEB979E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="" xmlns:a16="http://schemas.microsoft.com/office/drawing/2014/main" id="{C653E055-AACA-4DF7-9352-C85FF872D4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="" xmlns:a16="http://schemas.microsoft.com/office/drawing/2014/main" id="{46D9CC0B-A865-492F-A17B-1F85D5440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94E6B-975E-4326-9D79-942A1A2C6D60}" type="datetimeFigureOut">
              <a:rPr lang="zh-TW" altLang="en-US" smtClean="0"/>
              <a:t>2019/11/13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="" xmlns:a16="http://schemas.microsoft.com/office/drawing/2014/main" id="{3A492B0F-D7DD-40BF-8337-62390177C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="" xmlns:a16="http://schemas.microsoft.com/office/drawing/2014/main" id="{029C92D7-3FE0-45A8-BE7D-B1E45163E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9D4EB-3DC7-49BB-A0ED-091311809E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5329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9C6B16F6-1B2C-4E72-801A-16ECFADA1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="" xmlns:a16="http://schemas.microsoft.com/office/drawing/2014/main" id="{7C6FDF82-5E83-4D6D-902E-30A271821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="" xmlns:a16="http://schemas.microsoft.com/office/drawing/2014/main" id="{74D91299-265F-4CBB-857F-29AE1CA592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="" xmlns:a16="http://schemas.microsoft.com/office/drawing/2014/main" id="{396275D5-431A-4850-BFBC-AA98BE960C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="" xmlns:a16="http://schemas.microsoft.com/office/drawing/2014/main" id="{21AFD96B-EFFA-44D2-AF64-8F3B9F4FB7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="" xmlns:a16="http://schemas.microsoft.com/office/drawing/2014/main" id="{4300C719-978B-44A4-A5A2-A97306C582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94E6B-975E-4326-9D79-942A1A2C6D60}" type="datetimeFigureOut">
              <a:rPr lang="zh-TW" altLang="en-US" smtClean="0"/>
              <a:t>2019/11/13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="" xmlns:a16="http://schemas.microsoft.com/office/drawing/2014/main" id="{7C7F00CF-D051-4DF6-875D-8D6466D96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="" xmlns:a16="http://schemas.microsoft.com/office/drawing/2014/main" id="{B0A428F9-82E2-4D20-96D2-88B549143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9D4EB-3DC7-49BB-A0ED-091311809E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954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28152A0E-9582-402B-8DFE-B9741816C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="" xmlns:a16="http://schemas.microsoft.com/office/drawing/2014/main" id="{217103AE-93F4-410A-9B7C-1944EC092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94E6B-975E-4326-9D79-942A1A2C6D60}" type="datetimeFigureOut">
              <a:rPr lang="zh-TW" altLang="en-US" smtClean="0"/>
              <a:t>2019/11/13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="" xmlns:a16="http://schemas.microsoft.com/office/drawing/2014/main" id="{E91DD788-87F8-46EA-A736-B61E92ACA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="" xmlns:a16="http://schemas.microsoft.com/office/drawing/2014/main" id="{4BF1926A-E474-48AF-B102-DF4195ACB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9D4EB-3DC7-49BB-A0ED-091311809E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2743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="" xmlns:a16="http://schemas.microsoft.com/office/drawing/2014/main" id="{B0E9AA92-6812-432F-B02B-3B1F78689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94E6B-975E-4326-9D79-942A1A2C6D60}" type="datetimeFigureOut">
              <a:rPr lang="zh-TW" altLang="en-US" smtClean="0"/>
              <a:t>2019/11/13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="" xmlns:a16="http://schemas.microsoft.com/office/drawing/2014/main" id="{69065F1E-8BA8-422C-AB19-2E3CB47D5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="" xmlns:a16="http://schemas.microsoft.com/office/drawing/2014/main" id="{5A59BDEE-43C1-437F-95EA-C4FE71C2A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9D4EB-3DC7-49BB-A0ED-091311809E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5541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7E3982F6-1DB1-4C9E-AE44-F2157CF91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A4ED7128-A8D6-4A3E-8A54-225ADD4A32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="" xmlns:a16="http://schemas.microsoft.com/office/drawing/2014/main" id="{0E8BEFEC-3214-4378-8589-EBAB4BDAA7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="" xmlns:a16="http://schemas.microsoft.com/office/drawing/2014/main" id="{328A6EE8-8AEB-45EE-94B7-FFC5DCD6E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94E6B-975E-4326-9D79-942A1A2C6D60}" type="datetimeFigureOut">
              <a:rPr lang="zh-TW" altLang="en-US" smtClean="0"/>
              <a:t>2019/11/13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="" xmlns:a16="http://schemas.microsoft.com/office/drawing/2014/main" id="{D4E1CBDD-96D9-48C3-B47D-DC5BA4C99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="" xmlns:a16="http://schemas.microsoft.com/office/drawing/2014/main" id="{6097FBF2-B7C0-4BAE-ACC5-6E5EBF337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9D4EB-3DC7-49BB-A0ED-091311809E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2159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14C67972-C6E8-412F-B9AA-51E51307B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="" xmlns:a16="http://schemas.microsoft.com/office/drawing/2014/main" id="{7C04F8AB-5762-4445-BC45-934D9179D7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="" xmlns:a16="http://schemas.microsoft.com/office/drawing/2014/main" id="{CDB1406F-3DE0-46C0-BC40-5A732BE0D0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="" xmlns:a16="http://schemas.microsoft.com/office/drawing/2014/main" id="{8D7E191F-1177-47AB-B46B-153B76FE7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94E6B-975E-4326-9D79-942A1A2C6D60}" type="datetimeFigureOut">
              <a:rPr lang="zh-TW" altLang="en-US" smtClean="0"/>
              <a:t>2019/11/13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="" xmlns:a16="http://schemas.microsoft.com/office/drawing/2014/main" id="{A0D4D89C-5FED-4639-96DE-56389EE90E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="" xmlns:a16="http://schemas.microsoft.com/office/drawing/2014/main" id="{64EDAA58-3F24-408B-990B-BF1D5E0EB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9D4EB-3DC7-49BB-A0ED-091311809E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2944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B7E05C1F-DB13-4DB6-8F15-21E6D3628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="" xmlns:a16="http://schemas.microsoft.com/office/drawing/2014/main" id="{F82C88E2-3EF6-4A2A-82F1-C2C503097D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4A3AC313-0B2B-413E-832E-13171C93E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94E6B-975E-4326-9D79-942A1A2C6D60}" type="datetimeFigureOut">
              <a:rPr lang="zh-TW" altLang="en-US" smtClean="0"/>
              <a:t>2019/11/13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D059A632-967A-49D2-B143-0C83D016A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B4E7E907-80FD-42F8-8992-5E84E4922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9D4EB-3DC7-49BB-A0ED-091311809E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989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="" xmlns:a16="http://schemas.microsoft.com/office/drawing/2014/main" id="{EE573E2F-B1DB-4102-A20D-EAEA4DF723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="" xmlns:a16="http://schemas.microsoft.com/office/drawing/2014/main" id="{33A48E73-1011-4080-9C08-1600A285D2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C185310D-35CC-499C-B192-646F13F16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94E6B-975E-4326-9D79-942A1A2C6D60}" type="datetimeFigureOut">
              <a:rPr lang="zh-TW" altLang="en-US" smtClean="0"/>
              <a:t>2019/11/13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6EED0D33-0424-4320-B065-46486AEFE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D35750B9-3985-4E7E-BAC4-0C7186821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9D4EB-3DC7-49BB-A0ED-091311809E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3486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="" xmlns:a16="http://schemas.microsoft.com/office/drawing/2014/main" id="{B2A42C03-CB19-4F95-A652-D4DCAEA4A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="" xmlns:a16="http://schemas.microsoft.com/office/drawing/2014/main" id="{D5A8B777-0C5E-4E04-A027-78ED8F2F99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80FDF4C4-EB78-47F4-9F8A-7EFE6A0339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D94E6B-975E-4326-9D79-942A1A2C6D60}" type="datetimeFigureOut">
              <a:rPr lang="zh-TW" altLang="en-US" smtClean="0"/>
              <a:t>2019/11/13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00D9CF63-40E7-4DE8-8B6E-4E84A765CA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8F857343-818D-4C1E-B894-3E4B6F4A38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9D4EB-3DC7-49BB-A0ED-091311809E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33308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chart" Target="../charts/char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pn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7.png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jpg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3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jpg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1.png"/><Relationship Id="rId4" Type="http://schemas.openxmlformats.org/officeDocument/2006/relationships/image" Target="../media/image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2.png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5.png"/><Relationship Id="rId4" Type="http://schemas.openxmlformats.org/officeDocument/2006/relationships/image" Target="../media/image9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5932" y="1142646"/>
            <a:ext cx="3724187" cy="571535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1" y="2642880"/>
            <a:ext cx="3138463" cy="436706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0306" y="2642879"/>
            <a:ext cx="2835230" cy="421512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219080" y="1747667"/>
            <a:ext cx="84872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dirty="0">
                <a:solidFill>
                  <a:srgbClr val="7A80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108</a:t>
            </a:r>
            <a:r>
              <a:rPr lang="zh-TW" altLang="en-US" sz="4800" dirty="0">
                <a:solidFill>
                  <a:srgbClr val="7A80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年度桃園市語文領域學力檢測回饋說明</a:t>
            </a:r>
            <a:endParaRPr lang="zh-CN" altLang="en-US" sz="4800" dirty="0">
              <a:solidFill>
                <a:srgbClr val="7A801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5302" y="2505367"/>
            <a:ext cx="8112782" cy="5068035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3919078" y="3705242"/>
            <a:ext cx="4007952" cy="25539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199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石門國小 陳秀惠校長莊敬國小 許惠玲主任</a:t>
            </a:r>
            <a:endParaRPr lang="en-US" altLang="zh-TW" sz="3199" dirty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3199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義興國小 鄭秀儀主任</a:t>
            </a:r>
            <a:endParaRPr lang="en-US" altLang="zh-TW" sz="3199" dirty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3199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龍岡國小 </a:t>
            </a:r>
            <a:r>
              <a:rPr lang="zh-TW" altLang="en-US" sz="3199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鍾孝昇老師</a:t>
            </a:r>
            <a:endParaRPr lang="en-US" altLang="zh-TW" sz="3199" dirty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3199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興國</a:t>
            </a:r>
            <a:r>
              <a:rPr lang="zh-TW" altLang="en-US" sz="3199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國小 楊</a:t>
            </a:r>
            <a:r>
              <a:rPr lang="zh-TW" altLang="en-US" sz="3199" dirty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辭𢑥老師</a:t>
            </a:r>
            <a:endParaRPr lang="zh-CN" altLang="en-US" sz="3199" dirty="0">
              <a:solidFill>
                <a:schemeClr val="accent6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DF855B52-BD42-4EE6-AD3B-E48B6A6B3F7E}"/>
              </a:ext>
            </a:extLst>
          </p:cNvPr>
          <p:cNvSpPr/>
          <p:nvPr/>
        </p:nvSpPr>
        <p:spPr>
          <a:xfrm>
            <a:off x="0" y="403667"/>
            <a:ext cx="11582400" cy="628597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桃園市國教輔導團語文領域國語文到校輔導</a:t>
            </a:r>
            <a:r>
              <a:rPr lang="en-US" altLang="zh-TW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--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大竹國小場</a:t>
            </a:r>
          </a:p>
        </p:txBody>
      </p:sp>
    </p:spTree>
    <p:extLst>
      <p:ext uri="{BB962C8B-B14F-4D97-AF65-F5344CB8AC3E}">
        <p14:creationId xmlns:p14="http://schemas.microsoft.com/office/powerpoint/2010/main" val="2026429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7468" y="3404664"/>
            <a:ext cx="2694688" cy="2408747"/>
          </a:xfrm>
          <a:prstGeom prst="rect">
            <a:avLst/>
          </a:prstGeom>
        </p:spPr>
      </p:pic>
      <p:sp>
        <p:nvSpPr>
          <p:cNvPr id="5" name="TextBox 50"/>
          <p:cNvSpPr txBox="1"/>
          <p:nvPr/>
        </p:nvSpPr>
        <p:spPr>
          <a:xfrm>
            <a:off x="1788268" y="1660109"/>
            <a:ext cx="4595175" cy="994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361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865" b="1" dirty="0">
                <a:solidFill>
                  <a:srgbClr val="4245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  <a:r>
              <a:rPr lang="zh-TW" altLang="en-US" sz="5865" b="1" dirty="0">
                <a:solidFill>
                  <a:srgbClr val="4245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錄</a:t>
            </a:r>
            <a:endParaRPr lang="zh-CN" altLang="en-US" sz="5865" b="1" dirty="0">
              <a:solidFill>
                <a:srgbClr val="42455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0"/>
          <p:cNvSpPr txBox="1"/>
          <p:nvPr/>
        </p:nvSpPr>
        <p:spPr>
          <a:xfrm>
            <a:off x="2211806" y="2776066"/>
            <a:ext cx="4595175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361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599" b="1">
                <a:solidFill>
                  <a:srgbClr val="4245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599" b="1" dirty="0">
              <a:solidFill>
                <a:srgbClr val="42455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4598282" y="2429438"/>
            <a:ext cx="5739459" cy="715850"/>
            <a:chOff x="3321050" y="4069116"/>
            <a:chExt cx="6512479" cy="413984"/>
          </a:xfrm>
        </p:grpSpPr>
        <p:sp>
          <p:nvSpPr>
            <p:cNvPr id="8" name="圆角矩形 7"/>
            <p:cNvSpPr/>
            <p:nvPr/>
          </p:nvSpPr>
          <p:spPr>
            <a:xfrm>
              <a:off x="3321050" y="4076700"/>
              <a:ext cx="5930900" cy="406400"/>
            </a:xfrm>
            <a:prstGeom prst="roundRect">
              <a:avLst/>
            </a:prstGeom>
            <a:noFill/>
            <a:ln w="28575">
              <a:solidFill>
                <a:srgbClr val="7A801D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rgbClr val="7A80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" name="文本框 3"/>
            <p:cNvSpPr txBox="1">
              <a:spLocks noChangeArrowheads="1"/>
            </p:cNvSpPr>
            <p:nvPr/>
          </p:nvSpPr>
          <p:spPr bwMode="auto">
            <a:xfrm>
              <a:off x="4282216" y="4069116"/>
              <a:ext cx="5551313" cy="38553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2000" b="1">
                  <a:gradFill>
                    <a:gsLst>
                      <a:gs pos="100000">
                        <a:schemeClr val="tx2"/>
                      </a:gs>
                      <a:gs pos="0">
                        <a:schemeClr val="accent2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en-US" altLang="zh-CN" sz="3732" b="0" dirty="0">
                  <a:solidFill>
                    <a:srgbClr val="7A801D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rPr>
                <a:t>01   </a:t>
              </a:r>
              <a:r>
                <a:rPr lang="zh-TW" altLang="en-US" sz="3732" dirty="0">
                  <a:solidFill>
                    <a:srgbClr val="7A801D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rPr>
                <a:t>檢測結果分析</a:t>
              </a:r>
              <a:endParaRPr lang="zh-CN" altLang="zh-CN" sz="3732" dirty="0">
                <a:solidFill>
                  <a:srgbClr val="7A801D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598282" y="3325314"/>
            <a:ext cx="5739459" cy="1240981"/>
            <a:chOff x="3321050" y="4069116"/>
            <a:chExt cx="6512479" cy="717673"/>
          </a:xfrm>
        </p:grpSpPr>
        <p:sp>
          <p:nvSpPr>
            <p:cNvPr id="11" name="圆角矩形 10"/>
            <p:cNvSpPr/>
            <p:nvPr/>
          </p:nvSpPr>
          <p:spPr>
            <a:xfrm>
              <a:off x="3321050" y="4076700"/>
              <a:ext cx="5930900" cy="406400"/>
            </a:xfrm>
            <a:prstGeom prst="roundRect">
              <a:avLst/>
            </a:prstGeom>
            <a:noFill/>
            <a:ln w="28575">
              <a:solidFill>
                <a:srgbClr val="F3AD00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rgbClr val="F3AD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2" name="文本框 3"/>
            <p:cNvSpPr txBox="1">
              <a:spLocks noChangeArrowheads="1"/>
            </p:cNvSpPr>
            <p:nvPr/>
          </p:nvSpPr>
          <p:spPr bwMode="auto">
            <a:xfrm>
              <a:off x="4282216" y="4069116"/>
              <a:ext cx="5551313" cy="717673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2000" b="1">
                  <a:gradFill>
                    <a:gsLst>
                      <a:gs pos="100000">
                        <a:schemeClr val="tx2"/>
                      </a:gs>
                      <a:gs pos="0">
                        <a:schemeClr val="accent2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en-US" altLang="zh-CN" sz="3732" b="0" dirty="0" smtClean="0">
                  <a:solidFill>
                    <a:srgbClr val="F3AD00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rPr>
                <a:t>02</a:t>
              </a:r>
              <a:r>
                <a:rPr lang="zh-TW" altLang="en-US" sz="3732" b="0" dirty="0" smtClean="0">
                  <a:solidFill>
                    <a:srgbClr val="F3AD00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rPr>
                <a:t>   </a:t>
              </a:r>
              <a:r>
                <a:rPr lang="zh-TW" altLang="en-US" sz="3732" dirty="0">
                  <a:solidFill>
                    <a:srgbClr val="F3AD00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rPr>
                <a:t>評量</a:t>
              </a:r>
              <a:r>
                <a:rPr lang="zh-TW" altLang="en-US" sz="3732" dirty="0">
                  <a:solidFill>
                    <a:srgbClr val="F3AD00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rPr>
                <a:t>命題原則</a:t>
              </a:r>
            </a:p>
            <a:p>
              <a:endParaRPr lang="zh-CN" altLang="zh-CN" sz="3732" dirty="0">
                <a:solidFill>
                  <a:srgbClr val="F3AD00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588567" y="4251115"/>
            <a:ext cx="5739459" cy="715850"/>
            <a:chOff x="3321050" y="4069116"/>
            <a:chExt cx="6512479" cy="413984"/>
          </a:xfrm>
        </p:grpSpPr>
        <p:sp>
          <p:nvSpPr>
            <p:cNvPr id="14" name="圆角矩形 13"/>
            <p:cNvSpPr/>
            <p:nvPr/>
          </p:nvSpPr>
          <p:spPr>
            <a:xfrm>
              <a:off x="3321050" y="4076700"/>
              <a:ext cx="5930900" cy="406400"/>
            </a:xfrm>
            <a:prstGeom prst="roundRect">
              <a:avLst/>
            </a:prstGeom>
            <a:noFill/>
            <a:ln w="28575">
              <a:solidFill>
                <a:srgbClr val="E40077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rgbClr val="7A80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5" name="文本框 3"/>
            <p:cNvSpPr txBox="1">
              <a:spLocks noChangeArrowheads="1"/>
            </p:cNvSpPr>
            <p:nvPr/>
          </p:nvSpPr>
          <p:spPr bwMode="auto">
            <a:xfrm>
              <a:off x="4282216" y="4069116"/>
              <a:ext cx="5551313" cy="38553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2000" b="1">
                  <a:gradFill>
                    <a:gsLst>
                      <a:gs pos="100000">
                        <a:schemeClr val="tx2"/>
                      </a:gs>
                      <a:gs pos="0">
                        <a:schemeClr val="accent2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en-US" altLang="zh-CN" sz="3732" dirty="0" smtClean="0">
                  <a:solidFill>
                    <a:srgbClr val="C41C6F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rPr>
                <a:t>03</a:t>
              </a:r>
              <a:r>
                <a:rPr lang="zh-TW" altLang="en-US" sz="3732" dirty="0" smtClean="0">
                  <a:solidFill>
                    <a:srgbClr val="C41C6F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rPr>
                <a:t>   </a:t>
              </a:r>
              <a:r>
                <a:rPr lang="zh-TW" altLang="en-US" sz="3732" dirty="0">
                  <a:solidFill>
                    <a:srgbClr val="C41C6F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rPr>
                <a:t>教學</a:t>
              </a:r>
              <a:r>
                <a:rPr lang="zh-TW" altLang="en-US" sz="3732" dirty="0">
                  <a:solidFill>
                    <a:srgbClr val="C41C6F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rPr>
                <a:t>策略</a:t>
              </a:r>
              <a:r>
                <a:rPr lang="zh-TW" altLang="en-US" sz="3732" dirty="0">
                  <a:solidFill>
                    <a:srgbClr val="C41C6F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rPr>
                <a:t>概述</a:t>
              </a:r>
              <a:endParaRPr lang="zh-CN" altLang="zh-CN" sz="3732" dirty="0">
                <a:solidFill>
                  <a:srgbClr val="C41C6F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endParaRPr>
            </a:p>
          </p:txBody>
        </p:sp>
      </p:grpSp>
      <p:pic>
        <p:nvPicPr>
          <p:cNvPr id="19" name="图片 1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87483" y="1284690"/>
            <a:ext cx="3724187" cy="5715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517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-1"/>
            <a:ext cx="6858001" cy="685800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5932" y="1142647"/>
            <a:ext cx="3724187" cy="5715353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935313" y="2831967"/>
            <a:ext cx="4321374" cy="82054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/>
          <a:p>
            <a:pPr defTabSz="91361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5332" b="1" dirty="0">
                <a:solidFill>
                  <a:srgbClr val="7A80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檢測結果</a:t>
            </a:r>
            <a:r>
              <a:rPr lang="zh-CN" altLang="en-US" sz="5332" b="1" dirty="0">
                <a:solidFill>
                  <a:srgbClr val="7A801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</a:t>
            </a:r>
          </a:p>
        </p:txBody>
      </p:sp>
    </p:spTree>
    <p:extLst>
      <p:ext uri="{BB962C8B-B14F-4D97-AF65-F5344CB8AC3E}">
        <p14:creationId xmlns:p14="http://schemas.microsoft.com/office/powerpoint/2010/main" val="278294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3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3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335520" y="168568"/>
            <a:ext cx="6942641" cy="66665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簡明的閱讀理論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內容版面配置區 4" descr="國小國語學力檢定_2017_01.jpg">
            <a:extLst>
              <a:ext uri="{FF2B5EF4-FFF2-40B4-BE49-F238E27FC236}">
                <a16:creationId xmlns="" xmlns:a16="http://schemas.microsoft.com/office/drawing/2014/main" id="{F9CFE58F-8D9C-4137-ADCB-573FB72EC2C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/>
          <a:srcRect t="28256" r="16844" b="11123"/>
          <a:stretch/>
        </p:blipFill>
        <p:spPr>
          <a:xfrm>
            <a:off x="1335520" y="938112"/>
            <a:ext cx="8696265" cy="4912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703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196419" y="168568"/>
            <a:ext cx="6942641" cy="66665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國語文評量向度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8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25509340"/>
              </p:ext>
            </p:extLst>
          </p:nvPr>
        </p:nvGraphicFramePr>
        <p:xfrm>
          <a:off x="560507" y="779041"/>
          <a:ext cx="10835028" cy="57665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34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2525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68637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46902">
                <a:tc>
                  <a:txBody>
                    <a:bodyPr/>
                    <a:lstStyle/>
                    <a:p>
                      <a:pPr algn="l"/>
                      <a:r>
                        <a:rPr lang="zh-TW" altLang="en-US" sz="2900" b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閱讀理論</a:t>
                      </a:r>
                      <a:endParaRPr lang="zh-TW" sz="29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sz="2900" b="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項目</a:t>
                      </a:r>
                      <a:endParaRPr lang="zh-TW" sz="29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sz="2900" b="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說明</a:t>
                      </a:r>
                      <a:endParaRPr lang="zh-TW" sz="29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2906">
                <a:tc rowSpan="2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zh-TW" altLang="en-US" sz="2400" b="0" dirty="0">
                          <a:solidFill>
                            <a:schemeClr val="bg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解碼歷程</a:t>
                      </a:r>
                      <a:endParaRPr lang="zh-TW" sz="2400" b="0" dirty="0">
                        <a:solidFill>
                          <a:schemeClr val="bg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en-US" altLang="zh-TW" sz="2400" b="0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1.</a:t>
                      </a:r>
                      <a:r>
                        <a:rPr lang="zh-TW" altLang="en-US" sz="2400" b="0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形音對應</a:t>
                      </a:r>
                      <a:endParaRPr lang="zh-TW" sz="2400" b="0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b="0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學生能辨認字音、字形。</a:t>
                      </a:r>
                      <a:endParaRPr lang="zh-TW" sz="2400" b="0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2597" marR="62597" marT="0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62906">
                <a:tc vMerge="1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endParaRPr lang="zh-TW" sz="2000" dirty="0">
                        <a:effectLst/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en-US" altLang="zh-TW" sz="2400" b="0" kern="0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2.</a:t>
                      </a:r>
                      <a:r>
                        <a:rPr lang="zh-TW" sz="2400" b="0" kern="0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字詞理解</a:t>
                      </a:r>
                      <a:endParaRPr lang="zh-TW" sz="2400" b="0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b="0" dirty="0">
                          <a:solidFill>
                            <a:schemeClr val="tx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學生能理解文章脈絡中字、詞的意義。</a:t>
                      </a:r>
                      <a:endParaRPr lang="zh-TW" sz="2400" b="0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2597" marR="62597" marT="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12549">
                <a:tc rowSpan="5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zh-TW" altLang="en-US" sz="2400" b="0" kern="1200" dirty="0">
                          <a:solidFill>
                            <a:schemeClr val="lt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篇章</a:t>
                      </a:r>
                      <a:r>
                        <a:rPr lang="zh-TW" altLang="en-US" sz="2400" b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理解的歷程</a:t>
                      </a:r>
                      <a:endParaRPr lang="zh-TW" sz="24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en-US" altLang="zh-TW" sz="2400" b="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3.</a:t>
                      </a:r>
                      <a:r>
                        <a:rPr lang="zh-TW" sz="2400" b="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語句理解</a:t>
                      </a:r>
                      <a:endParaRPr lang="zh-TW" sz="24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tc>
                  <a:txBody>
                    <a:bodyPr/>
                    <a:lstStyle/>
                    <a:p>
                      <a:pPr marL="0" algn="l">
                        <a:spcAft>
                          <a:spcPts val="0"/>
                        </a:spcAft>
                      </a:pPr>
                      <a:r>
                        <a:rPr lang="zh-TW" altLang="en-US" sz="2400" b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學生能理解文章脈絡中特定語句所傳達的意義。</a:t>
                      </a:r>
                      <a:endParaRPr lang="zh-TW" sz="2400" b="0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2597" marR="62597" marT="0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95328">
                <a:tc vMerge="1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endParaRPr lang="zh-TW" sz="2000" dirty="0">
                        <a:effectLst/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en-US" altLang="zh-TW" sz="2400" b="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4.</a:t>
                      </a:r>
                      <a:r>
                        <a:rPr lang="zh-TW" sz="2400" b="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文意</a:t>
                      </a:r>
                      <a:r>
                        <a:rPr lang="en-US" altLang="zh-TW" sz="2400" b="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(</a:t>
                      </a:r>
                      <a:r>
                        <a:rPr lang="zh-TW" altLang="en-US" sz="2400" b="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直接</a:t>
                      </a:r>
                      <a:r>
                        <a:rPr lang="en-US" altLang="zh-TW" sz="2400" b="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)</a:t>
                      </a:r>
                      <a:r>
                        <a:rPr lang="zh-TW" sz="2400" b="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理解</a:t>
                      </a:r>
                      <a:endParaRPr lang="zh-TW" sz="24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b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學生能提取篇章內容明確傳達的訊息或意義。</a:t>
                      </a:r>
                      <a:endParaRPr lang="zh-TW" sz="2400" b="0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2597" marR="62597" marT="0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895328">
                <a:tc vMerge="1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endParaRPr lang="zh-TW" sz="2000" dirty="0">
                        <a:effectLst/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en-US" altLang="zh-TW" sz="2400" b="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5.</a:t>
                      </a:r>
                      <a:r>
                        <a:rPr lang="zh-TW" sz="2400" b="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推論理解</a:t>
                      </a:r>
                      <a:endParaRPr lang="zh-TW" sz="24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b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學生能從文章上下文，推測出因果、人物、狀態、情緒或工具。</a:t>
                      </a:r>
                      <a:endParaRPr lang="zh-TW" sz="2400" b="0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2597" marR="62597" marT="0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895328">
                <a:tc vMerge="1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endParaRPr lang="zh-TW" sz="2000" dirty="0">
                        <a:effectLst/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en-US" altLang="zh-TW" sz="2400" b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6.</a:t>
                      </a:r>
                      <a:r>
                        <a:rPr lang="zh-TW" altLang="en-US" sz="2400" b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詮釋整合</a:t>
                      </a:r>
                      <a:endParaRPr lang="zh-TW" sz="24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b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學生能從文章上下文，詮釋整合出文章的主旨意涵。</a:t>
                      </a:r>
                      <a:endParaRPr lang="zh-TW" sz="2400" b="0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2597" marR="62597" marT="0" marB="0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895328">
                <a:tc vMerge="1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endParaRPr lang="zh-TW" sz="18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46962" marR="46962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en-US" altLang="zh-TW" sz="2400" b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7.</a:t>
                      </a:r>
                      <a:r>
                        <a:rPr lang="zh-TW" altLang="en-US" sz="2400" b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寫作手法</a:t>
                      </a:r>
                      <a:endParaRPr lang="zh-TW" sz="24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b="0" kern="1200" dirty="0">
                          <a:solidFill>
                            <a:schemeClr val="dk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學生能從文章脈絡中辨認作者運用的寫作技巧。</a:t>
                      </a:r>
                      <a:endParaRPr lang="zh-TW" sz="2400" b="0" kern="1200" dirty="0">
                        <a:solidFill>
                          <a:schemeClr val="dk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2597" marR="62597" marT="0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6003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335520" y="168568"/>
            <a:ext cx="6942641" cy="66665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閱讀發展段論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="" xmlns:a16="http://schemas.microsoft.com/office/drawing/2014/main" id="{B6738635-7F37-4786-BC32-9E6C3DBA811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859" t="21921" r="6750" b="6398"/>
          <a:stretch/>
        </p:blipFill>
        <p:spPr>
          <a:xfrm>
            <a:off x="290084" y="1001593"/>
            <a:ext cx="11611832" cy="5549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97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335520" y="168568"/>
            <a:ext cx="7523147" cy="66665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/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符應語文發展調整字詞和篇章理解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="" xmlns:a16="http://schemas.microsoft.com/office/drawing/2014/main" id="{DDA1E24F-F211-42D9-B483-FAC5722EBB2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916" t="29549" r="18318" b="13482"/>
          <a:stretch/>
        </p:blipFill>
        <p:spPr>
          <a:xfrm>
            <a:off x="255801" y="1158410"/>
            <a:ext cx="11352579" cy="5138846"/>
          </a:xfrm>
          <a:prstGeom prst="rect">
            <a:avLst/>
          </a:prstGeom>
        </p:spPr>
      </p:pic>
      <p:sp>
        <p:nvSpPr>
          <p:cNvPr id="2" name="橢圓 1"/>
          <p:cNvSpPr/>
          <p:nvPr/>
        </p:nvSpPr>
        <p:spPr>
          <a:xfrm>
            <a:off x="438539" y="3135086"/>
            <a:ext cx="1959428" cy="229533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29867" y="3135086"/>
            <a:ext cx="1969179" cy="2310584"/>
          </a:xfrm>
          <a:prstGeom prst="rect">
            <a:avLst/>
          </a:prstGeom>
        </p:spPr>
      </p:pic>
      <p:sp>
        <p:nvSpPr>
          <p:cNvPr id="10" name="橢圓 9"/>
          <p:cNvSpPr/>
          <p:nvPr/>
        </p:nvSpPr>
        <p:spPr>
          <a:xfrm>
            <a:off x="9299509" y="3278156"/>
            <a:ext cx="1959428" cy="229533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0084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196419" y="168568"/>
            <a:ext cx="6942641" cy="66665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評量指標題數分佈比較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2" name="圖表 11">
            <a:extLst>
              <a:ext uri="{FF2B5EF4-FFF2-40B4-BE49-F238E27FC236}">
                <a16:creationId xmlns="" xmlns:a16="http://schemas.microsoft.com/office/drawing/2014/main" id="{88A418DB-FB32-49B7-B83D-362A9CDDCC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38785286"/>
              </p:ext>
            </p:extLst>
          </p:nvPr>
        </p:nvGraphicFramePr>
        <p:xfrm>
          <a:off x="1376148" y="888785"/>
          <a:ext cx="8835365" cy="58006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6" name="文字方塊 1"/>
          <p:cNvSpPr txBox="1"/>
          <p:nvPr/>
        </p:nvSpPr>
        <p:spPr>
          <a:xfrm>
            <a:off x="5615825" y="1608488"/>
            <a:ext cx="914400" cy="914400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26617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196419" y="168568"/>
            <a:ext cx="9015095" cy="66665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自校</a:t>
            </a:r>
            <a:r>
              <a:rPr lang="en-US" altLang="zh-TW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108</a:t>
            </a:r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年度國語文各區學力表現分析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圖片 8">
            <a:extLst>
              <a:ext uri="{FF2B5EF4-FFF2-40B4-BE49-F238E27FC236}">
                <a16:creationId xmlns="" xmlns:a16="http://schemas.microsoft.com/office/drawing/2014/main" id="{32FCA1DA-678D-4DDB-9598-E1EC37C1AB5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0404" t="33793" r="31616" b="25623"/>
          <a:stretch/>
        </p:blipFill>
        <p:spPr>
          <a:xfrm>
            <a:off x="0" y="1211195"/>
            <a:ext cx="6303357" cy="4322968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="" xmlns:a16="http://schemas.microsoft.com/office/drawing/2014/main" id="{F966389B-4EAA-4D32-81A7-79EC0B42186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8081" t="18889" r="29293" b="6588"/>
          <a:stretch/>
        </p:blipFill>
        <p:spPr>
          <a:xfrm>
            <a:off x="6483086" y="905479"/>
            <a:ext cx="4912449" cy="5832082"/>
          </a:xfrm>
          <a:prstGeom prst="rect">
            <a:avLst/>
          </a:prstGeom>
        </p:spPr>
      </p:pic>
      <p:sp>
        <p:nvSpPr>
          <p:cNvPr id="2" name="橢圓 1">
            <a:extLst>
              <a:ext uri="{FF2B5EF4-FFF2-40B4-BE49-F238E27FC236}">
                <a16:creationId xmlns="" xmlns:a16="http://schemas.microsoft.com/office/drawing/2014/main" id="{C641E4E8-1B0C-4A36-9C28-56457E5AC8EC}"/>
              </a:ext>
            </a:extLst>
          </p:cNvPr>
          <p:cNvSpPr/>
          <p:nvPr/>
        </p:nvSpPr>
        <p:spPr>
          <a:xfrm>
            <a:off x="7469776" y="1094015"/>
            <a:ext cx="1685109" cy="259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橢圓 2">
            <a:extLst>
              <a:ext uri="{FF2B5EF4-FFF2-40B4-BE49-F238E27FC236}">
                <a16:creationId xmlns="" xmlns:a16="http://schemas.microsoft.com/office/drawing/2014/main" id="{F7DE5052-484D-481D-BEE2-BE6A4A7CD763}"/>
              </a:ext>
            </a:extLst>
          </p:cNvPr>
          <p:cNvSpPr/>
          <p:nvPr/>
        </p:nvSpPr>
        <p:spPr>
          <a:xfrm>
            <a:off x="10424160" y="1097280"/>
            <a:ext cx="533400" cy="259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橢圓 12">
            <a:extLst>
              <a:ext uri="{FF2B5EF4-FFF2-40B4-BE49-F238E27FC236}">
                <a16:creationId xmlns="" xmlns:a16="http://schemas.microsoft.com/office/drawing/2014/main" id="{F34AE0D0-AFD9-4020-BFCF-7C788A798028}"/>
              </a:ext>
            </a:extLst>
          </p:cNvPr>
          <p:cNvSpPr/>
          <p:nvPr/>
        </p:nvSpPr>
        <p:spPr>
          <a:xfrm>
            <a:off x="2452913" y="1874520"/>
            <a:ext cx="914400" cy="274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橢圓 13">
            <a:extLst>
              <a:ext uri="{FF2B5EF4-FFF2-40B4-BE49-F238E27FC236}">
                <a16:creationId xmlns="" xmlns:a16="http://schemas.microsoft.com/office/drawing/2014/main" id="{1BA9E262-4555-4C53-B557-162A193AB501}"/>
              </a:ext>
            </a:extLst>
          </p:cNvPr>
          <p:cNvSpPr/>
          <p:nvPr/>
        </p:nvSpPr>
        <p:spPr>
          <a:xfrm>
            <a:off x="7469775" y="1318901"/>
            <a:ext cx="1685109" cy="259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橢圓 14">
            <a:extLst>
              <a:ext uri="{FF2B5EF4-FFF2-40B4-BE49-F238E27FC236}">
                <a16:creationId xmlns="" xmlns:a16="http://schemas.microsoft.com/office/drawing/2014/main" id="{F06608BD-13E7-4084-A453-B0D97B27F520}"/>
              </a:ext>
            </a:extLst>
          </p:cNvPr>
          <p:cNvSpPr/>
          <p:nvPr/>
        </p:nvSpPr>
        <p:spPr>
          <a:xfrm>
            <a:off x="8427573" y="869129"/>
            <a:ext cx="1685109" cy="259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橢圓 15">
            <a:extLst>
              <a:ext uri="{FF2B5EF4-FFF2-40B4-BE49-F238E27FC236}">
                <a16:creationId xmlns="" xmlns:a16="http://schemas.microsoft.com/office/drawing/2014/main" id="{3B72B4FC-27FB-423B-BC99-6418B170096B}"/>
              </a:ext>
            </a:extLst>
          </p:cNvPr>
          <p:cNvSpPr/>
          <p:nvPr/>
        </p:nvSpPr>
        <p:spPr>
          <a:xfrm>
            <a:off x="6096000" y="4586028"/>
            <a:ext cx="5530019" cy="2487543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68008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196419" y="168568"/>
            <a:ext cx="6942641" cy="66665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各評量指標題數分佈對應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8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7097415"/>
              </p:ext>
            </p:extLst>
          </p:nvPr>
        </p:nvGraphicFramePr>
        <p:xfrm>
          <a:off x="149902" y="858501"/>
          <a:ext cx="11353839" cy="58344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314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7806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7806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7806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97806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78069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97806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978069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978069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978069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978069">
                  <a:extLst>
                    <a:ext uri="{9D8B030D-6E8A-4147-A177-3AD203B41FA5}">
                      <a16:colId xmlns="" xmlns:a16="http://schemas.microsoft.com/office/drawing/2014/main" val="2150668160"/>
                    </a:ext>
                  </a:extLst>
                </a:gridCol>
              </a:tblGrid>
              <a:tr h="396147">
                <a:tc>
                  <a:txBody>
                    <a:bodyPr/>
                    <a:lstStyle/>
                    <a:p>
                      <a:endParaRPr lang="zh-TW" altLang="en-US" sz="15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121882" marR="121882" marT="45721" marB="45721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latin typeface="微軟正黑體" pitchFamily="34" charset="-120"/>
                          <a:ea typeface="微軟正黑體" pitchFamily="34" charset="-120"/>
                        </a:rPr>
                        <a:t>三年級</a:t>
                      </a:r>
                    </a:p>
                  </a:txBody>
                  <a:tcPr marL="121882" marR="121882" marT="45721" marB="45721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latin typeface="微軟正黑體" pitchFamily="34" charset="-120"/>
                          <a:ea typeface="微軟正黑體" pitchFamily="34" charset="-120"/>
                        </a:rPr>
                        <a:t>四年級</a:t>
                      </a:r>
                    </a:p>
                  </a:txBody>
                  <a:tcPr marL="121882" marR="121882" marT="45721" marB="45721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latin typeface="微軟正黑體" pitchFamily="34" charset="-120"/>
                          <a:ea typeface="微軟正黑體" pitchFamily="34" charset="-120"/>
                        </a:rPr>
                        <a:t>五年級</a:t>
                      </a:r>
                    </a:p>
                  </a:txBody>
                  <a:tcPr marL="121882" marR="121882" marT="45721" marB="45721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5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T="34301" marB="34301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5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T="34301" marB="34301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121882" marR="121882" marT="45721" marB="45721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3834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>
                          <a:latin typeface="微軟正黑體" pitchFamily="34" charset="-120"/>
                          <a:ea typeface="微軟正黑體" pitchFamily="34" charset="-120"/>
                        </a:rPr>
                        <a:t>評量指標</a:t>
                      </a: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單題</a:t>
                      </a: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500" b="1" dirty="0">
                          <a:solidFill>
                            <a:srgbClr val="660066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故事體</a:t>
                      </a:r>
                      <a:r>
                        <a:rPr lang="zh-TW" altLang="en-US" sz="1200" b="1" dirty="0">
                          <a:solidFill>
                            <a:srgbClr val="660066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（小喜鵲與岩石山）</a:t>
                      </a: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500" b="1" dirty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說明文</a:t>
                      </a:r>
                      <a:r>
                        <a:rPr lang="zh-TW" altLang="en-US" sz="1200" b="1" kern="1200" dirty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（壁虎為什麼能在牆上爬？）</a:t>
                      </a: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單題</a:t>
                      </a:r>
                    </a:p>
                    <a:p>
                      <a:pPr algn="ctr"/>
                      <a:endParaRPr lang="zh-TW" altLang="en-US" sz="1500" b="1" dirty="0">
                        <a:solidFill>
                          <a:srgbClr val="660066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500" b="1" kern="1200" dirty="0">
                          <a:solidFill>
                            <a:srgbClr val="660066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記敘文</a:t>
                      </a:r>
                      <a:endParaRPr lang="en-US" altLang="zh-TW" sz="1500" b="1" kern="1200" dirty="0">
                        <a:solidFill>
                          <a:srgbClr val="660066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algn="ctr"/>
                      <a:r>
                        <a:rPr lang="zh-TW" altLang="en-US" sz="1500" b="1" kern="1200" dirty="0">
                          <a:solidFill>
                            <a:srgbClr val="660066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（特別的課）</a:t>
                      </a: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500" b="1" kern="1200" dirty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說明文</a:t>
                      </a:r>
                      <a:endParaRPr lang="en-US" altLang="zh-TW" sz="1500" b="1" kern="1200" dirty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zh-TW" altLang="en-US" sz="1400" b="1" kern="1200" dirty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（藕斷絲連的蓮藕）</a:t>
                      </a: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單題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500" b="1" kern="1200" dirty="0">
                        <a:solidFill>
                          <a:srgbClr val="660066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500" b="1" kern="1200" dirty="0">
                          <a:solidFill>
                            <a:srgbClr val="660066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抒情文</a:t>
                      </a:r>
                      <a:endParaRPr lang="en-US" altLang="zh-TW" sz="1500" b="1" kern="1200" dirty="0">
                        <a:solidFill>
                          <a:srgbClr val="660066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500" b="1" kern="1200" dirty="0">
                          <a:solidFill>
                            <a:srgbClr val="660066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500" b="1" kern="1200" dirty="0">
                          <a:solidFill>
                            <a:srgbClr val="660066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飛吧</a:t>
                      </a:r>
                      <a:r>
                        <a:rPr lang="en-US" altLang="zh-TW" sz="1500" b="1" kern="1200" dirty="0">
                          <a:solidFill>
                            <a:srgbClr val="660066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!</a:t>
                      </a:r>
                      <a:r>
                        <a:rPr lang="zh-TW" altLang="en-US" sz="1500" b="1" kern="1200" dirty="0">
                          <a:solidFill>
                            <a:srgbClr val="660066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小鳥兒</a:t>
                      </a:r>
                      <a:r>
                        <a:rPr lang="en-US" altLang="zh-TW" sz="1500" b="1" kern="1200" dirty="0">
                          <a:solidFill>
                            <a:srgbClr val="660066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)</a:t>
                      </a:r>
                      <a:endParaRPr lang="zh-TW" altLang="en-US" sz="1500" b="1" kern="1200" dirty="0">
                        <a:solidFill>
                          <a:srgbClr val="660066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500" b="1" kern="1200" dirty="0">
                          <a:solidFill>
                            <a:srgbClr val="660066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記敘文</a:t>
                      </a:r>
                      <a:endParaRPr lang="en-US" altLang="zh-TW" sz="1500" b="1" kern="1200" dirty="0">
                        <a:solidFill>
                          <a:srgbClr val="660066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500" b="1" kern="1200" dirty="0">
                          <a:solidFill>
                            <a:srgbClr val="660066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500" b="1" kern="1200" dirty="0">
                          <a:solidFill>
                            <a:srgbClr val="660066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鳥人七號</a:t>
                      </a:r>
                      <a:r>
                        <a:rPr lang="en-US" altLang="zh-TW" sz="1500" b="1" kern="1200" dirty="0">
                          <a:solidFill>
                            <a:srgbClr val="660066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)</a:t>
                      </a:r>
                      <a:endParaRPr lang="zh-TW" altLang="en-US" sz="1500" b="1" kern="1200" dirty="0">
                        <a:solidFill>
                          <a:srgbClr val="660066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500" b="1" kern="1200" dirty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說明文</a:t>
                      </a:r>
                      <a:endParaRPr lang="en-US" altLang="zh-TW" sz="1500" b="1" kern="1200" dirty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500" b="1" kern="1200" dirty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500" b="1" kern="1200" dirty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空氣怎麼變了</a:t>
                      </a:r>
                      <a:r>
                        <a:rPr lang="en-US" altLang="zh-TW" sz="1500" b="1" kern="1200" dirty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?)</a:t>
                      </a:r>
                      <a:endParaRPr lang="zh-TW" altLang="en-US" sz="1500" b="1" kern="1200" dirty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121882" marR="121882" marT="45721" marB="45721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87496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en-US" altLang="zh-TW" sz="1600" b="1" kern="0" dirty="0">
                          <a:solidFill>
                            <a:schemeClr val="accent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1.</a:t>
                      </a:r>
                      <a:r>
                        <a:rPr lang="zh-TW" sz="1600" b="1" kern="0" dirty="0">
                          <a:solidFill>
                            <a:schemeClr val="accent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形音對應</a:t>
                      </a:r>
                      <a:endParaRPr lang="zh-TW" sz="1600" b="1" dirty="0">
                        <a:solidFill>
                          <a:schemeClr val="accent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8559" marR="68559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zh-TW" altLang="en-US" sz="2400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zh-TW" altLang="en-US" sz="2400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zh-TW" altLang="en-US" sz="2400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87496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en-US" altLang="zh-TW" sz="1600" b="1" kern="0" dirty="0">
                          <a:solidFill>
                            <a:schemeClr val="accent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2.</a:t>
                      </a:r>
                      <a:r>
                        <a:rPr lang="zh-TW" sz="1600" b="1" kern="0" dirty="0">
                          <a:solidFill>
                            <a:schemeClr val="accent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字詞理解</a:t>
                      </a:r>
                      <a:endParaRPr lang="zh-TW" sz="1600" b="1" dirty="0">
                        <a:solidFill>
                          <a:schemeClr val="accent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8559" marR="68559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zh-TW" altLang="en-US" sz="2400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zh-TW" altLang="en-US" sz="2400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zh-TW" altLang="en-US" sz="2400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zh-TW" altLang="en-US" sz="2400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87496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en-US" altLang="zh-TW" sz="1600" b="1" kern="0" dirty="0">
                          <a:solidFill>
                            <a:schemeClr val="accent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3.</a:t>
                      </a:r>
                      <a:r>
                        <a:rPr lang="zh-TW" sz="1600" b="1" kern="0" dirty="0">
                          <a:solidFill>
                            <a:schemeClr val="accent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語句理解</a:t>
                      </a:r>
                      <a:endParaRPr lang="zh-TW" sz="1600" b="1" dirty="0">
                        <a:solidFill>
                          <a:schemeClr val="accent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8559" marR="68559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zh-TW" altLang="en-US" sz="2400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zh-TW" altLang="en-US" sz="2400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zh-TW" altLang="en-US" sz="2400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87496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en-US" altLang="zh-TW" sz="1600" b="1" dirty="0"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4.</a:t>
                      </a:r>
                      <a:r>
                        <a:rPr lang="zh-TW" altLang="en-US" sz="1600" b="1" dirty="0"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直接理解</a:t>
                      </a:r>
                      <a:endParaRPr lang="zh-TW" sz="1600" b="1" dirty="0">
                        <a:solidFill>
                          <a:srgbClr val="FF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8559" marR="68559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endParaRPr lang="zh-TW" altLang="en-US">
                        <a:solidFill>
                          <a:srgbClr val="FF0000"/>
                        </a:solidFill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87496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en-US" altLang="zh-TW" sz="1600" b="1" dirty="0"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5.</a:t>
                      </a:r>
                      <a:r>
                        <a:rPr lang="zh-TW" altLang="en-US" sz="1600" b="1" dirty="0"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推論理解</a:t>
                      </a:r>
                      <a:endParaRPr lang="zh-TW" sz="1600" b="1" dirty="0">
                        <a:solidFill>
                          <a:srgbClr val="FF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8559" marR="68559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endParaRPr lang="zh-TW" altLang="en-US" dirty="0">
                        <a:solidFill>
                          <a:srgbClr val="FF0000"/>
                        </a:solidFill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587496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en-US" altLang="zh-TW" sz="1600" b="1" dirty="0"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6.</a:t>
                      </a:r>
                      <a:r>
                        <a:rPr lang="zh-TW" altLang="en-US" sz="1600" b="1" dirty="0"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詮釋整合</a:t>
                      </a:r>
                      <a:endParaRPr lang="zh-TW" sz="1600" b="1" dirty="0">
                        <a:solidFill>
                          <a:srgbClr val="FF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8559" marR="68559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endParaRPr lang="zh-TW" altLang="en-US" dirty="0">
                        <a:solidFill>
                          <a:srgbClr val="FF0000"/>
                        </a:solidFill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587496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en-US" altLang="zh-TW" sz="1600" b="1" dirty="0"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7.</a:t>
                      </a:r>
                      <a:r>
                        <a:rPr lang="zh-TW" altLang="en-US" sz="1600" b="1" dirty="0">
                          <a:solidFill>
                            <a:srgbClr val="FF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寫作手法</a:t>
                      </a:r>
                      <a:endParaRPr lang="zh-TW" sz="1600" b="1" dirty="0">
                        <a:solidFill>
                          <a:srgbClr val="FF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8559" marR="68559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zh-TW" altLang="en-US" sz="2400" kern="120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endParaRPr lang="zh-TW" altLang="en-US" dirty="0">
                        <a:solidFill>
                          <a:srgbClr val="FF0000"/>
                        </a:solidFill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4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zh-TW" altLang="en-US" sz="24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882" marR="121882" marT="45721" marB="45721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57088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zh-TW" altLang="en-US" sz="1500" b="1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總        計</a:t>
                      </a:r>
                      <a:endParaRPr lang="zh-TW" sz="1500" b="1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8559" marR="68559" marT="0" marB="0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altLang="zh-TW" sz="1800" dirty="0">
                          <a:latin typeface="微軟正黑體" pitchFamily="34" charset="-120"/>
                          <a:ea typeface="微軟正黑體" pitchFamily="34" charset="-120"/>
                        </a:rPr>
                        <a:t>30</a:t>
                      </a:r>
                      <a:r>
                        <a:rPr lang="zh-TW" altLang="en-US" sz="1800" dirty="0">
                          <a:latin typeface="微軟正黑體" pitchFamily="34" charset="-120"/>
                          <a:ea typeface="微軟正黑體" pitchFamily="34" charset="-120"/>
                        </a:rPr>
                        <a:t> 題</a:t>
                      </a:r>
                    </a:p>
                  </a:txBody>
                  <a:tcPr marL="121882" marR="121882" marT="45721" marB="45721"/>
                </a:tc>
                <a:tc hMerge="1">
                  <a:txBody>
                    <a:bodyPr/>
                    <a:lstStyle/>
                    <a:p>
                      <a:endParaRPr lang="zh-TW" altLang="en-US" sz="2400" dirty="0"/>
                    </a:p>
                  </a:txBody>
                  <a:tcPr marL="121882" marR="121882" marT="45721" marB="45721"/>
                </a:tc>
                <a:tc hMerge="1">
                  <a:txBody>
                    <a:bodyPr/>
                    <a:lstStyle/>
                    <a:p>
                      <a:endParaRPr lang="zh-TW" altLang="en-US" sz="2400" dirty="0"/>
                    </a:p>
                  </a:txBody>
                  <a:tcPr marL="121882" marR="121882" marT="45721" marB="45721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altLang="zh-TW" sz="1800" dirty="0">
                          <a:latin typeface="微軟正黑體" pitchFamily="34" charset="-120"/>
                          <a:ea typeface="微軟正黑體" pitchFamily="34" charset="-120"/>
                        </a:rPr>
                        <a:t>30</a:t>
                      </a:r>
                      <a:r>
                        <a:rPr lang="zh-TW" altLang="en-US" sz="1800" dirty="0">
                          <a:latin typeface="微軟正黑體" pitchFamily="34" charset="-120"/>
                          <a:ea typeface="微軟正黑體" pitchFamily="34" charset="-120"/>
                        </a:rPr>
                        <a:t> 題</a:t>
                      </a:r>
                    </a:p>
                  </a:txBody>
                  <a:tcPr marL="121882" marR="121882" marT="45721" marB="45721"/>
                </a:tc>
                <a:tc hMerge="1">
                  <a:txBody>
                    <a:bodyPr/>
                    <a:lstStyle/>
                    <a:p>
                      <a:endParaRPr lang="zh-TW" altLang="en-US" sz="2400" dirty="0"/>
                    </a:p>
                  </a:txBody>
                  <a:tcPr marL="121882" marR="121882" marT="45721" marB="45721"/>
                </a:tc>
                <a:tc hMerge="1">
                  <a:txBody>
                    <a:bodyPr/>
                    <a:lstStyle/>
                    <a:p>
                      <a:endParaRPr lang="zh-TW" altLang="en-US" sz="2400" dirty="0"/>
                    </a:p>
                  </a:txBody>
                  <a:tcPr marL="121882" marR="121882" marT="45721" marB="45721"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altLang="zh-TW" sz="1800" dirty="0">
                          <a:latin typeface="微軟正黑體" pitchFamily="34" charset="-120"/>
                          <a:ea typeface="微軟正黑體" pitchFamily="34" charset="-120"/>
                        </a:rPr>
                        <a:t>30 </a:t>
                      </a:r>
                      <a:r>
                        <a:rPr lang="zh-TW" altLang="en-US" sz="1800" dirty="0">
                          <a:latin typeface="微軟正黑體" pitchFamily="34" charset="-120"/>
                          <a:ea typeface="微軟正黑體" pitchFamily="34" charset="-120"/>
                        </a:rPr>
                        <a:t>題</a:t>
                      </a:r>
                    </a:p>
                  </a:txBody>
                  <a:tcPr marL="121882" marR="121882" marT="45721" marB="45721"/>
                </a:tc>
                <a:tc hMerge="1">
                  <a:txBody>
                    <a:bodyPr/>
                    <a:lstStyle/>
                    <a:p>
                      <a:endParaRPr lang="zh-TW" altLang="en-US" sz="15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121882" marR="121882" marT="45721" marB="45721"/>
                </a:tc>
                <a:tc hMerge="1">
                  <a:txBody>
                    <a:bodyPr/>
                    <a:lstStyle/>
                    <a:p>
                      <a:endParaRPr lang="zh-TW" altLang="en-US" sz="15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121882" marR="121882" marT="45721" marB="45721"/>
                </a:tc>
                <a:tc hMerge="1">
                  <a:txBody>
                    <a:bodyPr/>
                    <a:lstStyle/>
                    <a:p>
                      <a:endParaRPr lang="zh-TW" altLang="en-US" sz="15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121882" marR="121882" marT="45721" marB="45721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7263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196419" y="168568"/>
            <a:ext cx="6942641" cy="66665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三年級 試題分析</a:t>
            </a:r>
            <a:r>
              <a:rPr lang="en-US" altLang="zh-TW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_</a:t>
            </a:r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形音對應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51" t="18333" r="46771" b="7963"/>
          <a:stretch/>
        </p:blipFill>
        <p:spPr bwMode="auto">
          <a:xfrm>
            <a:off x="417726" y="938115"/>
            <a:ext cx="6915063" cy="5613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圖說文字: 折線 1">
            <a:extLst>
              <a:ext uri="{FF2B5EF4-FFF2-40B4-BE49-F238E27FC236}">
                <a16:creationId xmlns="" xmlns:a16="http://schemas.microsoft.com/office/drawing/2014/main" id="{AF506DB0-322D-4C5E-B7EA-0575EDEF78FE}"/>
              </a:ext>
            </a:extLst>
          </p:cNvPr>
          <p:cNvSpPr/>
          <p:nvPr/>
        </p:nvSpPr>
        <p:spPr>
          <a:xfrm>
            <a:off x="7512518" y="168567"/>
            <a:ext cx="4062746" cy="6487726"/>
          </a:xfrm>
          <a:prstGeom prst="borderCallout2">
            <a:avLst>
              <a:gd name="adj1" fmla="val 72415"/>
              <a:gd name="adj2" fmla="val -5098"/>
              <a:gd name="adj3" fmla="val 72577"/>
              <a:gd name="adj4" fmla="val -25867"/>
              <a:gd name="adj5" fmla="val 55229"/>
              <a:gd name="adj6" fmla="val -5315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3200" dirty="0"/>
              <a:t>教學建議</a:t>
            </a:r>
            <a:r>
              <a:rPr lang="zh-TW" altLang="en-US" sz="3200" dirty="0">
                <a:latin typeface="PMingLiU" panose="02020500000000000000" pitchFamily="18" charset="-120"/>
                <a:ea typeface="PMingLiU" panose="02020500000000000000" pitchFamily="18" charset="-120"/>
              </a:rPr>
              <a:t>：</a:t>
            </a:r>
            <a:endParaRPr lang="en-US" altLang="zh-TW" sz="3200" dirty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r>
              <a:rPr lang="zh-TW" altLang="en-US" sz="3200" dirty="0"/>
              <a:t>一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、依據教育部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《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一字多音審訂表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》</a:t>
            </a:r>
          </a:p>
          <a:p>
            <a:endParaRPr lang="en-US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</a:t>
            </a:r>
            <a:r>
              <a:rPr lang="zh-TW" altLang="en-US" sz="3200" dirty="0"/>
              <a:t>以語詞辨識字音字義的差異，練習構詞。</a:t>
            </a:r>
            <a:endParaRPr lang="en-US" altLang="zh-TW" sz="3200" dirty="0"/>
          </a:p>
          <a:p>
            <a:r>
              <a:rPr lang="en-US" altLang="zh-CN" sz="3200" dirty="0"/>
              <a:t>1.</a:t>
            </a:r>
            <a:r>
              <a:rPr lang="zh-CN" altLang="en-US" sz="3200" dirty="0"/>
              <a:t>ㄔㄚ</a:t>
            </a:r>
            <a:r>
              <a:rPr lang="en-US" altLang="zh-TW" sz="3200" dirty="0"/>
              <a:t>：</a:t>
            </a:r>
            <a:r>
              <a:rPr lang="zh-TW" altLang="en-US" sz="3200" dirty="0"/>
              <a:t>指兩者不同。</a:t>
            </a:r>
            <a:r>
              <a:rPr lang="zh-TW" altLang="en-US" sz="3200" dirty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例如</a:t>
            </a:r>
            <a:r>
              <a:rPr lang="en-US" altLang="zh-TW" sz="3200" dirty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：</a:t>
            </a:r>
            <a:r>
              <a:rPr lang="zh-TW" altLang="en-US" sz="3200" dirty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差別。</a:t>
            </a:r>
            <a:endParaRPr lang="zh-CN" altLang="en-US" sz="3200" dirty="0">
              <a:solidFill>
                <a:srgbClr val="FF0000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r>
              <a:rPr lang="en-US" altLang="zh-CN" sz="3200" dirty="0"/>
              <a:t>2.</a:t>
            </a:r>
            <a:r>
              <a:rPr lang="zh-CN" altLang="en-US" sz="3200" dirty="0"/>
              <a:t>ㄔㄞ：</a:t>
            </a:r>
            <a:r>
              <a:rPr lang="zh-TW" altLang="en-US" sz="3200" dirty="0"/>
              <a:t>被派遣去做事。</a:t>
            </a:r>
            <a:r>
              <a:rPr lang="zh-TW" altLang="en-US" sz="3200" dirty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例如：出差。</a:t>
            </a:r>
            <a:endParaRPr lang="zh-CN" altLang="en-US" sz="3200" dirty="0">
              <a:solidFill>
                <a:srgbClr val="FF0000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r>
              <a:rPr lang="en-US" altLang="zh-CN" sz="3200" dirty="0"/>
              <a:t>3.</a:t>
            </a:r>
            <a:r>
              <a:rPr lang="zh-CN" altLang="en-US" sz="3200" dirty="0"/>
              <a:t>ㄘ：</a:t>
            </a:r>
            <a:r>
              <a:rPr lang="zh-TW" altLang="en-US" sz="3200" dirty="0"/>
              <a:t>雜亂不整。</a:t>
            </a:r>
            <a:r>
              <a:rPr lang="zh-TW" altLang="en-US" sz="3200" dirty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例如：參差不齊。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5EF2164-A812-4EB8-9CEA-8F70BD63A551}"/>
              </a:ext>
            </a:extLst>
          </p:cNvPr>
          <p:cNvSpPr/>
          <p:nvPr/>
        </p:nvSpPr>
        <p:spPr>
          <a:xfrm>
            <a:off x="796465" y="5844260"/>
            <a:ext cx="3150695" cy="812033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95967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196419" y="168568"/>
            <a:ext cx="6942641" cy="66665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三年級 試題分析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51" t="19074" r="46771" b="9814"/>
          <a:stretch/>
        </p:blipFill>
        <p:spPr bwMode="auto">
          <a:xfrm>
            <a:off x="255801" y="938115"/>
            <a:ext cx="7076988" cy="5680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圖說文字: 折線 7">
            <a:extLst>
              <a:ext uri="{FF2B5EF4-FFF2-40B4-BE49-F238E27FC236}">
                <a16:creationId xmlns="" xmlns:a16="http://schemas.microsoft.com/office/drawing/2014/main" id="{FBD27EB4-B85C-4A16-82EA-E4C93924EA0A}"/>
              </a:ext>
            </a:extLst>
          </p:cNvPr>
          <p:cNvSpPr/>
          <p:nvPr/>
        </p:nvSpPr>
        <p:spPr>
          <a:xfrm>
            <a:off x="7402936" y="168567"/>
            <a:ext cx="4062746" cy="6487726"/>
          </a:xfrm>
          <a:prstGeom prst="borderCallout2">
            <a:avLst>
              <a:gd name="adj1" fmla="val 72415"/>
              <a:gd name="adj2" fmla="val -5098"/>
              <a:gd name="adj3" fmla="val 72577"/>
              <a:gd name="adj4" fmla="val -25867"/>
              <a:gd name="adj5" fmla="val 64671"/>
              <a:gd name="adj6" fmla="val -5686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3200" dirty="0"/>
              <a:t>教學建議</a:t>
            </a:r>
            <a:r>
              <a:rPr lang="zh-TW" altLang="en-US" sz="3200" dirty="0">
                <a:latin typeface="PMingLiU" panose="02020500000000000000" pitchFamily="18" charset="-120"/>
                <a:ea typeface="PMingLiU" panose="02020500000000000000" pitchFamily="18" charset="-120"/>
              </a:rPr>
              <a:t>：</a:t>
            </a:r>
            <a:endParaRPr lang="en-US" altLang="zh-TW" sz="3200" dirty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r>
              <a:rPr lang="zh-TW" altLang="en-US" sz="3200" dirty="0"/>
              <a:t>一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、字義的歸納及理解</a:t>
            </a:r>
            <a:r>
              <a:rPr lang="zh-TW" altLang="en-US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。</a:t>
            </a:r>
            <a:endParaRPr lang="en-US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二、以語詞辨識字形字義的差異</a:t>
            </a:r>
            <a:r>
              <a:rPr lang="zh-TW" altLang="en-US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，</a:t>
            </a:r>
            <a:r>
              <a:rPr lang="zh-TW" altLang="en-US" sz="3200" dirty="0"/>
              <a:t>練習構詞</a:t>
            </a:r>
            <a:r>
              <a:rPr lang="zh-TW" altLang="en-US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。</a:t>
            </a:r>
            <a:endParaRPr lang="en-US" altLang="zh-TW" sz="3200" dirty="0"/>
          </a:p>
          <a:p>
            <a:r>
              <a:rPr lang="en-US" altLang="zh-CN" sz="3200" dirty="0"/>
              <a:t>1</a:t>
            </a:r>
            <a:r>
              <a:rPr lang="en-US" altLang="zh-CN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en-US" altLang="zh-CN" sz="3200" dirty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｢</a:t>
            </a:r>
            <a:r>
              <a:rPr lang="zh-TW" altLang="en-US" sz="3200" dirty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平板電腦</a:t>
            </a:r>
            <a:r>
              <a:rPr lang="en-US" altLang="zh-CN" sz="3200" dirty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｣</a:t>
            </a:r>
            <a:r>
              <a:rPr lang="zh-CN" altLang="en-US" sz="3200" dirty="0">
                <a:solidFill>
                  <a:srgbClr val="FF0000"/>
                </a:solidFill>
              </a:rPr>
              <a:t> </a:t>
            </a:r>
            <a:r>
              <a:rPr lang="zh-TW" altLang="en-US" sz="3200" dirty="0">
                <a:solidFill>
                  <a:srgbClr val="FF0000"/>
                </a:solidFill>
              </a:rPr>
              <a:t>和</a:t>
            </a:r>
            <a:r>
              <a:rPr lang="en-US" altLang="zh-TW" sz="3200" dirty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｢</a:t>
            </a:r>
            <a:r>
              <a:rPr lang="zh-TW" altLang="en-US" sz="3200" dirty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繪圖板</a:t>
            </a:r>
            <a:r>
              <a:rPr lang="en-US" altLang="zh-TW" sz="3200" dirty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｣</a:t>
            </a:r>
            <a:r>
              <a:rPr lang="zh-TW" altLang="en-US" sz="3200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的板</a:t>
            </a:r>
            <a:r>
              <a:rPr lang="en-US" altLang="zh-TW" sz="3200" dirty="0">
                <a:latin typeface="PMingLiU" panose="02020500000000000000" pitchFamily="18" charset="-120"/>
                <a:ea typeface="PMingLiU" panose="02020500000000000000" pitchFamily="18" charset="-120"/>
              </a:rPr>
              <a:t>：</a:t>
            </a:r>
            <a:r>
              <a:rPr lang="zh-TW" altLang="en-US" sz="3200" dirty="0">
                <a:latin typeface="PMingLiU" panose="02020500000000000000" pitchFamily="18" charset="-120"/>
                <a:ea typeface="PMingLiU" panose="02020500000000000000" pitchFamily="18" charset="-120"/>
              </a:rPr>
              <a:t>成薄片或扁平狀的物體</a:t>
            </a:r>
            <a:r>
              <a:rPr lang="zh-TW" altLang="en-US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。</a:t>
            </a:r>
            <a:endParaRPr lang="zh-CN" altLang="en-US" sz="3200" dirty="0"/>
          </a:p>
          <a:p>
            <a:r>
              <a:rPr lang="en-US" altLang="zh-CN" sz="3200" dirty="0"/>
              <a:t>2</a:t>
            </a:r>
            <a:r>
              <a:rPr lang="en-US" altLang="zh-CN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en-US" altLang="zh-CN" sz="3200" dirty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｢</a:t>
            </a:r>
            <a:r>
              <a:rPr lang="zh-TW" altLang="en-US" sz="3200" dirty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出版</a:t>
            </a:r>
            <a:r>
              <a:rPr lang="en-US" altLang="zh-CN" sz="3200" dirty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｣</a:t>
            </a:r>
            <a:r>
              <a:rPr lang="zh-TW" altLang="en-US" sz="3200" dirty="0">
                <a:solidFill>
                  <a:srgbClr val="FF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的版</a:t>
            </a:r>
            <a:r>
              <a:rPr lang="zh-TW" altLang="en-US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：印刷物印行</a:t>
            </a:r>
            <a:r>
              <a:rPr lang="zh-CN" altLang="en-US" sz="3200" dirty="0"/>
              <a:t> </a:t>
            </a:r>
            <a:r>
              <a:rPr lang="zh-TW" altLang="en-US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。</a:t>
            </a:r>
            <a:endParaRPr lang="zh-TW" altLang="en-US" sz="3200" dirty="0"/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A1423ED3-E264-4F73-8ED1-05508CA2DBF0}"/>
              </a:ext>
            </a:extLst>
          </p:cNvPr>
          <p:cNvSpPr/>
          <p:nvPr/>
        </p:nvSpPr>
        <p:spPr>
          <a:xfrm>
            <a:off x="796465" y="6111240"/>
            <a:ext cx="3150695" cy="545053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63934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196419" y="168568"/>
            <a:ext cx="6942641" cy="66665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五年級 試題分析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8" t="20741" r="27708" b="9630"/>
          <a:stretch/>
        </p:blipFill>
        <p:spPr bwMode="auto">
          <a:xfrm>
            <a:off x="255802" y="1085891"/>
            <a:ext cx="7501850" cy="5471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圖說文字: 折線 7">
            <a:extLst>
              <a:ext uri="{FF2B5EF4-FFF2-40B4-BE49-F238E27FC236}">
                <a16:creationId xmlns="" xmlns:a16="http://schemas.microsoft.com/office/drawing/2014/main" id="{F1A17C3C-A215-4215-992A-10C8E9D73192}"/>
              </a:ext>
            </a:extLst>
          </p:cNvPr>
          <p:cNvSpPr/>
          <p:nvPr/>
        </p:nvSpPr>
        <p:spPr>
          <a:xfrm>
            <a:off x="7661429" y="272965"/>
            <a:ext cx="4274769" cy="6487726"/>
          </a:xfrm>
          <a:prstGeom prst="borderCallout2">
            <a:avLst>
              <a:gd name="adj1" fmla="val 72415"/>
              <a:gd name="adj2" fmla="val -5098"/>
              <a:gd name="adj3" fmla="val 72577"/>
              <a:gd name="adj4" fmla="val -25867"/>
              <a:gd name="adj5" fmla="val 55229"/>
              <a:gd name="adj6" fmla="val -5315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3200" dirty="0"/>
              <a:t>教學建議</a:t>
            </a:r>
            <a:r>
              <a:rPr lang="zh-TW" altLang="en-US" sz="3200" dirty="0">
                <a:latin typeface="PMingLiU" panose="02020500000000000000" pitchFamily="18" charset="-120"/>
                <a:ea typeface="PMingLiU" panose="02020500000000000000" pitchFamily="18" charset="-120"/>
              </a:rPr>
              <a:t>：</a:t>
            </a:r>
            <a:endParaRPr lang="en-US" altLang="zh-TW" sz="3200" dirty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r>
              <a:rPr lang="zh-TW" altLang="en-US" sz="3200" dirty="0"/>
              <a:t>一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、讀音混淆字的釐清</a:t>
            </a:r>
            <a:r>
              <a:rPr lang="zh-TW" altLang="en-US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。</a:t>
            </a:r>
            <a:endParaRPr lang="en-US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二、造字原則教導學生</a:t>
            </a:r>
            <a:r>
              <a:rPr lang="zh-TW" altLang="en-US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：</a:t>
            </a:r>
            <a:endParaRPr lang="en-US" altLang="zh-TW" sz="3200" dirty="0"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r>
              <a:rPr lang="en-US" altLang="zh-CN" sz="3200" dirty="0"/>
              <a:t>1.</a:t>
            </a:r>
            <a:r>
              <a:rPr lang="zh-TW" altLang="en-US" sz="3200" dirty="0"/>
              <a:t>卷</a:t>
            </a:r>
            <a:r>
              <a:rPr lang="en-US" altLang="zh-TW" sz="3200" dirty="0">
                <a:latin typeface="PMingLiU" panose="02020500000000000000" pitchFamily="18" charset="-120"/>
                <a:ea typeface="PMingLiU" panose="02020500000000000000" pitchFamily="18" charset="-120"/>
              </a:rPr>
              <a:t>：</a:t>
            </a:r>
            <a:r>
              <a:rPr lang="zh-TW" altLang="en-US" sz="3200" dirty="0">
                <a:latin typeface="PMingLiU" panose="02020500000000000000" pitchFamily="18" charset="-120"/>
                <a:ea typeface="PMingLiU" panose="02020500000000000000" pitchFamily="18" charset="-120"/>
              </a:rPr>
              <a:t>形符</a:t>
            </a:r>
            <a:r>
              <a:rPr lang="en-US" altLang="zh-TW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｢</a:t>
            </a:r>
            <a:r>
              <a:rPr lang="zh-TW" altLang="en-US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ㄗ</a:t>
            </a:r>
            <a:r>
              <a:rPr lang="en-US" altLang="zh-TW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｣</a:t>
            </a:r>
            <a:r>
              <a:rPr lang="zh-TW" altLang="en-US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，捲曲的事物。</a:t>
            </a:r>
            <a:endParaRPr lang="zh-CN" altLang="en-US" sz="3200" dirty="0"/>
          </a:p>
          <a:p>
            <a:r>
              <a:rPr lang="en-US" altLang="zh-CN" sz="3200" dirty="0"/>
              <a:t>2.</a:t>
            </a:r>
            <a:r>
              <a:rPr lang="zh-TW" altLang="en-US" sz="3200" dirty="0"/>
              <a:t>券</a:t>
            </a:r>
            <a:r>
              <a:rPr lang="zh-CN" altLang="en-US" sz="3200" dirty="0"/>
              <a:t> </a:t>
            </a:r>
            <a:r>
              <a:rPr lang="zh-CN" altLang="en-US" sz="3200" dirty="0">
                <a:latin typeface="PMingLiU" panose="02020500000000000000" pitchFamily="18" charset="-120"/>
                <a:ea typeface="PMingLiU" panose="02020500000000000000" pitchFamily="18" charset="-120"/>
              </a:rPr>
              <a:t>：</a:t>
            </a:r>
            <a:r>
              <a:rPr lang="zh-TW" altLang="en-US" sz="3200" dirty="0">
                <a:latin typeface="PMingLiU" panose="02020500000000000000" pitchFamily="18" charset="-120"/>
                <a:ea typeface="PMingLiU" panose="02020500000000000000" pitchFamily="18" charset="-120"/>
              </a:rPr>
              <a:t>形符</a:t>
            </a:r>
            <a:r>
              <a:rPr lang="en-US" altLang="zh-TW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｢</a:t>
            </a:r>
            <a:r>
              <a:rPr lang="zh-TW" altLang="en-US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刀</a:t>
            </a:r>
            <a:r>
              <a:rPr lang="en-US" altLang="zh-TW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｣</a:t>
            </a:r>
            <a:r>
              <a:rPr lang="zh-TW" altLang="en-US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，可當作憑證的信物。</a:t>
            </a:r>
            <a:endParaRPr lang="zh-TW" altLang="en-US" sz="3200" dirty="0"/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62A703D2-2BCE-489A-8242-A5807DEA5EB1}"/>
              </a:ext>
            </a:extLst>
          </p:cNvPr>
          <p:cNvSpPr/>
          <p:nvPr/>
        </p:nvSpPr>
        <p:spPr>
          <a:xfrm>
            <a:off x="796465" y="5844260"/>
            <a:ext cx="3150695" cy="812033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40134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196419" y="168568"/>
            <a:ext cx="6942641" cy="66665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三年級 試題分析</a:t>
            </a:r>
            <a:r>
              <a:rPr lang="en-US" altLang="zh-TW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字詞理解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圖說文字: 折線 7">
            <a:extLst>
              <a:ext uri="{FF2B5EF4-FFF2-40B4-BE49-F238E27FC236}">
                <a16:creationId xmlns="" xmlns:a16="http://schemas.microsoft.com/office/drawing/2014/main" id="{5073ED05-BA8A-4C49-BAAF-4CFFD7BF689C}"/>
              </a:ext>
            </a:extLst>
          </p:cNvPr>
          <p:cNvSpPr/>
          <p:nvPr/>
        </p:nvSpPr>
        <p:spPr>
          <a:xfrm>
            <a:off x="7332788" y="272965"/>
            <a:ext cx="4190427" cy="6487726"/>
          </a:xfrm>
          <a:prstGeom prst="borderCallout2">
            <a:avLst>
              <a:gd name="adj1" fmla="val 72415"/>
              <a:gd name="adj2" fmla="val -5098"/>
              <a:gd name="adj3" fmla="val 72577"/>
              <a:gd name="adj4" fmla="val -25867"/>
              <a:gd name="adj5" fmla="val 55229"/>
              <a:gd name="adj6" fmla="val -5315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語境中</a:t>
            </a:r>
            <a:r>
              <a:rPr lang="zh-TW" altLang="en-US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，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評量學生對字詞的理解與掌握程度</a:t>
            </a:r>
            <a:r>
              <a:rPr lang="zh-TW" altLang="en-US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。</a:t>
            </a:r>
            <a:endParaRPr lang="en-US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dirty="0"/>
              <a:t>教學建議</a:t>
            </a:r>
            <a:r>
              <a:rPr lang="zh-TW" altLang="en-US" sz="3200" dirty="0">
                <a:latin typeface="PMingLiU" panose="02020500000000000000" pitchFamily="18" charset="-120"/>
                <a:ea typeface="PMingLiU" panose="02020500000000000000" pitchFamily="18" charset="-120"/>
              </a:rPr>
              <a:t>：</a:t>
            </a:r>
            <a:endParaRPr lang="en-US" altLang="zh-TW" sz="3200" dirty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教導學生以理解為前提進行成語教學</a:t>
            </a:r>
            <a:r>
              <a:rPr lang="zh-TW" altLang="en-US" sz="3200" dirty="0">
                <a:latin typeface="新細明體" panose="02020500000000000000" pitchFamily="18" charset="-120"/>
              </a:rPr>
              <a:t>。</a:t>
            </a:r>
            <a:endParaRPr lang="en-US" altLang="zh-TW" sz="3200" dirty="0">
              <a:latin typeface="新細明體" panose="02020500000000000000" pitchFamily="18" charset="-120"/>
              <a:ea typeface="微軟正黑體" panose="020B0604030504040204" pitchFamily="34" charset="-120"/>
            </a:endParaRPr>
          </a:p>
          <a:p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透過相同語境中相近字詞的理解與比較，選擇出適當的替換字詞。</a:t>
            </a:r>
            <a:endParaRPr lang="en-US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="" xmlns:a16="http://schemas.microsoft.com/office/drawing/2014/main" id="{EC6FC8CF-63E6-4978-86F8-DC53337AF4F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485" t="32134" r="63105" b="13961"/>
          <a:stretch/>
        </p:blipFill>
        <p:spPr>
          <a:xfrm>
            <a:off x="668785" y="1009374"/>
            <a:ext cx="6115473" cy="5772497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A5555889-8BF2-44CD-8B1C-20215172D1CD}"/>
              </a:ext>
            </a:extLst>
          </p:cNvPr>
          <p:cNvSpPr/>
          <p:nvPr/>
        </p:nvSpPr>
        <p:spPr>
          <a:xfrm>
            <a:off x="1158266" y="4305020"/>
            <a:ext cx="3150695" cy="812033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77102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196419" y="168568"/>
            <a:ext cx="6942641" cy="66665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三年級 試題分析</a:t>
            </a:r>
            <a:r>
              <a:rPr lang="en-US" altLang="zh-TW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語句理解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圖說文字: 折線 7">
            <a:extLst>
              <a:ext uri="{FF2B5EF4-FFF2-40B4-BE49-F238E27FC236}">
                <a16:creationId xmlns="" xmlns:a16="http://schemas.microsoft.com/office/drawing/2014/main" id="{5073ED05-BA8A-4C49-BAAF-4CFFD7BF689C}"/>
              </a:ext>
            </a:extLst>
          </p:cNvPr>
          <p:cNvSpPr/>
          <p:nvPr/>
        </p:nvSpPr>
        <p:spPr>
          <a:xfrm>
            <a:off x="7205108" y="234041"/>
            <a:ext cx="4318107" cy="6487726"/>
          </a:xfrm>
          <a:prstGeom prst="borderCallout2">
            <a:avLst>
              <a:gd name="adj1" fmla="val 72415"/>
              <a:gd name="adj2" fmla="val -5098"/>
              <a:gd name="adj3" fmla="val 72577"/>
              <a:gd name="adj4" fmla="val -25867"/>
              <a:gd name="adj5" fmla="val 55229"/>
              <a:gd name="adj6" fmla="val -5315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3200" dirty="0">
                <a:latin typeface="PMingLiU" panose="02020500000000000000" pitchFamily="18" charset="-120"/>
                <a:ea typeface="PMingLiU" panose="02020500000000000000" pitchFamily="18" charset="-120"/>
              </a:rPr>
              <a:t>因果條件複句，前一個分句表示條件，後面的句子表示結果。例如：「城市工作機會多」是條件，「搬離小鎮」是結果。</a:t>
            </a:r>
            <a:endParaRPr lang="en-US" altLang="zh-TW" sz="3200" dirty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endParaRPr lang="en-US" altLang="zh-TW" sz="3200" dirty="0"/>
          </a:p>
          <a:p>
            <a:r>
              <a:rPr lang="zh-TW" altLang="en-US" sz="3200" dirty="0"/>
              <a:t>教學建議</a:t>
            </a:r>
            <a:r>
              <a:rPr lang="zh-TW" altLang="en-US" sz="3200" dirty="0">
                <a:latin typeface="PMingLiU" panose="02020500000000000000" pitchFamily="18" charset="-120"/>
                <a:ea typeface="PMingLiU" panose="02020500000000000000" pitchFamily="18" charset="-120"/>
              </a:rPr>
              <a:t>：</a:t>
            </a:r>
            <a:endParaRPr lang="en-US" altLang="zh-TW" sz="3200" dirty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建議教師在平時教學時，提供學生適當的語境</a:t>
            </a:r>
            <a:r>
              <a:rPr lang="zh-TW" altLang="en-US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，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讓學生體會到使用不同的句型，句子會產生不同的意義</a:t>
            </a:r>
            <a:r>
              <a:rPr lang="zh-TW" altLang="en-US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。</a:t>
            </a:r>
            <a:endParaRPr lang="en-US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="" xmlns:a16="http://schemas.microsoft.com/office/drawing/2014/main" id="{050441F2-7925-410E-B0D3-BBF40EA873B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7863" t="24504" r="29838" b="7076"/>
          <a:stretch/>
        </p:blipFill>
        <p:spPr>
          <a:xfrm>
            <a:off x="668785" y="902837"/>
            <a:ext cx="5997515" cy="5751317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0DC89C83-BC19-4AB0-9401-C42DB1E130FC}"/>
              </a:ext>
            </a:extLst>
          </p:cNvPr>
          <p:cNvSpPr/>
          <p:nvPr/>
        </p:nvSpPr>
        <p:spPr>
          <a:xfrm>
            <a:off x="1489587" y="1873045"/>
            <a:ext cx="988142" cy="38345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10" name="圖片 9">
            <a:extLst>
              <a:ext uri="{FF2B5EF4-FFF2-40B4-BE49-F238E27FC236}">
                <a16:creationId xmlns="" xmlns:a16="http://schemas.microsoft.com/office/drawing/2014/main" id="{5F7569D0-C8E1-4605-AEBC-74E2146163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28069" y="3120554"/>
            <a:ext cx="999831" cy="396274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="" xmlns:a16="http://schemas.microsoft.com/office/drawing/2014/main" id="{E624AFE1-303D-47B3-B0DD-EF8126C34E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28069" y="4342563"/>
            <a:ext cx="999831" cy="396274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="" xmlns:a16="http://schemas.microsoft.com/office/drawing/2014/main" id="{0849548A-17FC-4EB4-A89C-A607302FB4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67908" y="2256504"/>
            <a:ext cx="634921" cy="383458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="" xmlns:a16="http://schemas.microsoft.com/office/drawing/2014/main" id="{A190F709-FF3F-4A88-93FB-33CADF469F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94388" y="4638480"/>
            <a:ext cx="634039" cy="384081"/>
          </a:xfrm>
          <a:prstGeom prst="rect">
            <a:avLst/>
          </a:prstGeom>
        </p:spPr>
      </p:pic>
      <p:pic>
        <p:nvPicPr>
          <p:cNvPr id="14" name="圖片 13">
            <a:extLst>
              <a:ext uri="{FF2B5EF4-FFF2-40B4-BE49-F238E27FC236}">
                <a16:creationId xmlns="" xmlns:a16="http://schemas.microsoft.com/office/drawing/2014/main" id="{3E19BAF1-CF74-4D73-9E24-21DE9972C2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7649" y="5460179"/>
            <a:ext cx="634038" cy="384081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="" xmlns:a16="http://schemas.microsoft.com/office/drawing/2014/main" id="{A22D32B5-E116-4A98-979E-8AF6889597A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08703" y="5993199"/>
            <a:ext cx="634039" cy="384081"/>
          </a:xfrm>
          <a:prstGeom prst="rect">
            <a:avLst/>
          </a:prstGeom>
        </p:spPr>
      </p:pic>
      <p:pic>
        <p:nvPicPr>
          <p:cNvPr id="17" name="圖片 16">
            <a:extLst>
              <a:ext uri="{FF2B5EF4-FFF2-40B4-BE49-F238E27FC236}">
                <a16:creationId xmlns="" xmlns:a16="http://schemas.microsoft.com/office/drawing/2014/main" id="{B3EC21C9-652F-4F5F-9B8E-02C830FBCE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87184" y="5955163"/>
            <a:ext cx="634039" cy="384081"/>
          </a:xfrm>
          <a:prstGeom prst="rect">
            <a:avLst/>
          </a:prstGeom>
        </p:spPr>
      </p:pic>
      <p:sp>
        <p:nvSpPr>
          <p:cNvPr id="18" name="語音泡泡: 矩形 17">
            <a:extLst>
              <a:ext uri="{FF2B5EF4-FFF2-40B4-BE49-F238E27FC236}">
                <a16:creationId xmlns="" xmlns:a16="http://schemas.microsoft.com/office/drawing/2014/main" id="{9E638A9A-7C8B-4423-B80A-9D7043530F56}"/>
              </a:ext>
            </a:extLst>
          </p:cNvPr>
          <p:cNvSpPr/>
          <p:nvPr/>
        </p:nvSpPr>
        <p:spPr>
          <a:xfrm>
            <a:off x="255801" y="3036480"/>
            <a:ext cx="733460" cy="785040"/>
          </a:xfrm>
          <a:prstGeom prst="wedgeRectCallout">
            <a:avLst>
              <a:gd name="adj1" fmla="val 87214"/>
              <a:gd name="adj2" fmla="val 1008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假設複句</a:t>
            </a:r>
          </a:p>
        </p:txBody>
      </p:sp>
      <p:sp>
        <p:nvSpPr>
          <p:cNvPr id="19" name="語音泡泡: 矩形 18">
            <a:extLst>
              <a:ext uri="{FF2B5EF4-FFF2-40B4-BE49-F238E27FC236}">
                <a16:creationId xmlns="" xmlns:a16="http://schemas.microsoft.com/office/drawing/2014/main" id="{CDE26944-601F-4693-A1DA-69C76E80F3CD}"/>
              </a:ext>
            </a:extLst>
          </p:cNvPr>
          <p:cNvSpPr/>
          <p:nvPr/>
        </p:nvSpPr>
        <p:spPr>
          <a:xfrm>
            <a:off x="284781" y="4364129"/>
            <a:ext cx="733460" cy="785040"/>
          </a:xfrm>
          <a:prstGeom prst="wedgeRectCallout">
            <a:avLst>
              <a:gd name="adj1" fmla="val 87214"/>
              <a:gd name="adj2" fmla="val 1008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轉折複句</a:t>
            </a:r>
          </a:p>
        </p:txBody>
      </p:sp>
      <p:sp>
        <p:nvSpPr>
          <p:cNvPr id="20" name="語音泡泡: 矩形 19">
            <a:extLst>
              <a:ext uri="{FF2B5EF4-FFF2-40B4-BE49-F238E27FC236}">
                <a16:creationId xmlns="" xmlns:a16="http://schemas.microsoft.com/office/drawing/2014/main" id="{F28638D8-7A78-4A8D-838D-AE01747CC405}"/>
              </a:ext>
            </a:extLst>
          </p:cNvPr>
          <p:cNvSpPr/>
          <p:nvPr/>
        </p:nvSpPr>
        <p:spPr>
          <a:xfrm>
            <a:off x="284781" y="5691778"/>
            <a:ext cx="733460" cy="785040"/>
          </a:xfrm>
          <a:prstGeom prst="wedgeRectCallout">
            <a:avLst>
              <a:gd name="adj1" fmla="val 87214"/>
              <a:gd name="adj2" fmla="val 1008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條件複句</a:t>
            </a:r>
          </a:p>
        </p:txBody>
      </p:sp>
      <p:pic>
        <p:nvPicPr>
          <p:cNvPr id="21" name="圖片 20">
            <a:extLst>
              <a:ext uri="{FF2B5EF4-FFF2-40B4-BE49-F238E27FC236}">
                <a16:creationId xmlns="" xmlns:a16="http://schemas.microsoft.com/office/drawing/2014/main" id="{D3E36C6D-79E9-44EF-8C98-FBEEBD058D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92859" y="3478135"/>
            <a:ext cx="634921" cy="383458"/>
          </a:xfrm>
          <a:prstGeom prst="rect">
            <a:avLst/>
          </a:prstGeom>
        </p:spPr>
      </p:pic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7D45E830-A2EC-494C-B3FD-664FDE5E8C4A}"/>
              </a:ext>
            </a:extLst>
          </p:cNvPr>
          <p:cNvSpPr/>
          <p:nvPr/>
        </p:nvSpPr>
        <p:spPr>
          <a:xfrm>
            <a:off x="952552" y="1743643"/>
            <a:ext cx="5478728" cy="1288042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4D28DEE8-7C9F-4827-BFB5-1258EDD4F796}"/>
              </a:ext>
            </a:extLst>
          </p:cNvPr>
          <p:cNvSpPr/>
          <p:nvPr/>
        </p:nvSpPr>
        <p:spPr>
          <a:xfrm>
            <a:off x="796465" y="5844260"/>
            <a:ext cx="3150695" cy="812033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71257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196419" y="168568"/>
            <a:ext cx="9319181" cy="66665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/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三年級 文本分析</a:t>
            </a:r>
            <a:r>
              <a:rPr lang="en-US" altLang="zh-TW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壁虎為什麼能在牆上爬</a:t>
            </a:r>
            <a:r>
              <a:rPr lang="en-US" altLang="zh-TW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群組 11">
            <a:extLst>
              <a:ext uri="{FF2B5EF4-FFF2-40B4-BE49-F238E27FC236}">
                <a16:creationId xmlns="" xmlns:a16="http://schemas.microsoft.com/office/drawing/2014/main" id="{13AE75AD-20A8-4557-936C-66CAFB2155BF}"/>
              </a:ext>
            </a:extLst>
          </p:cNvPr>
          <p:cNvGrpSpPr/>
          <p:nvPr/>
        </p:nvGrpSpPr>
        <p:grpSpPr>
          <a:xfrm>
            <a:off x="1539240" y="906485"/>
            <a:ext cx="7567930" cy="5782948"/>
            <a:chOff x="-23546" y="491752"/>
            <a:chExt cx="5091800" cy="4100661"/>
          </a:xfrm>
        </p:grpSpPr>
        <p:grpSp>
          <p:nvGrpSpPr>
            <p:cNvPr id="13" name="群組 12">
              <a:extLst>
                <a:ext uri="{FF2B5EF4-FFF2-40B4-BE49-F238E27FC236}">
                  <a16:creationId xmlns="" xmlns:a16="http://schemas.microsoft.com/office/drawing/2014/main" id="{D03CE2E3-78AE-452A-A1A3-40F3EBEB210E}"/>
                </a:ext>
              </a:extLst>
            </p:cNvPr>
            <p:cNvGrpSpPr/>
            <p:nvPr/>
          </p:nvGrpSpPr>
          <p:grpSpPr>
            <a:xfrm>
              <a:off x="-1" y="491752"/>
              <a:ext cx="5068255" cy="1475528"/>
              <a:chOff x="-1" y="491752"/>
              <a:chExt cx="5068255" cy="1475528"/>
            </a:xfrm>
          </p:grpSpPr>
          <p:grpSp>
            <p:nvGrpSpPr>
              <p:cNvPr id="35" name="群組 34">
                <a:extLst>
                  <a:ext uri="{FF2B5EF4-FFF2-40B4-BE49-F238E27FC236}">
                    <a16:creationId xmlns="" xmlns:a16="http://schemas.microsoft.com/office/drawing/2014/main" id="{B825FEEC-3056-4FE9-B3B6-176273EA85E3}"/>
                  </a:ext>
                </a:extLst>
              </p:cNvPr>
              <p:cNvGrpSpPr/>
              <p:nvPr/>
            </p:nvGrpSpPr>
            <p:grpSpPr>
              <a:xfrm>
                <a:off x="-1" y="491752"/>
                <a:ext cx="5021808" cy="599785"/>
                <a:chOff x="-1" y="491766"/>
                <a:chExt cx="5021974" cy="599801"/>
              </a:xfrm>
            </p:grpSpPr>
            <p:sp>
              <p:nvSpPr>
                <p:cNvPr id="40" name="文字方塊 2">
                  <a:extLst>
                    <a:ext uri="{FF2B5EF4-FFF2-40B4-BE49-F238E27FC236}">
                      <a16:creationId xmlns="" xmlns:a16="http://schemas.microsoft.com/office/drawing/2014/main" id="{28C9678D-0A95-4725-94CE-C50E2B44202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-1" y="491766"/>
                  <a:ext cx="2444750" cy="467154"/>
                </a:xfrm>
                <a:prstGeom prst="round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>
                    <a:spcAft>
                      <a:spcPts val="0"/>
                    </a:spcAft>
                  </a:pPr>
                  <a:r>
                    <a:rPr lang="zh-TW" sz="1200" kern="100">
                      <a:effectLst/>
                      <a:latin typeface="Calibri" panose="020F0502020204030204" pitchFamily="34" charset="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文本內容的應用與評鑑</a:t>
                  </a:r>
                  <a:endParaRPr lang="zh-TW" sz="1200" kern="100">
                    <a:effectLst/>
                    <a:latin typeface="Calibri" panose="020F0502020204030204" pitchFamily="34" charset="0"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  <a:p>
                  <a:pPr>
                    <a:spcAft>
                      <a:spcPts val="0"/>
                    </a:spcAft>
                  </a:pPr>
                  <a:r>
                    <a:rPr lang="zh-TW" sz="1200" kern="100">
                      <a:solidFill>
                        <a:srgbClr val="FF0000"/>
                      </a:solidFill>
                      <a:effectLst/>
                      <a:latin typeface="Calibri" panose="020F0502020204030204" pitchFamily="34" charset="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由動物小百科引發讀者探索動物身體的奧秘</a:t>
                  </a:r>
                  <a:endParaRPr lang="zh-TW" sz="1200" kern="100">
                    <a:effectLst/>
                    <a:latin typeface="Calibri" panose="020F0502020204030204" pitchFamily="34" charset="0"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1" name="文字方塊 2">
                  <a:extLst>
                    <a:ext uri="{FF2B5EF4-FFF2-40B4-BE49-F238E27FC236}">
                      <a16:creationId xmlns="" xmlns:a16="http://schemas.microsoft.com/office/drawing/2014/main" id="{1C6107F6-B5C3-436B-9B39-81EE5134B04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577223" y="503023"/>
                  <a:ext cx="2444750" cy="455897"/>
                </a:xfrm>
                <a:prstGeom prst="round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>
                    <a:spcAft>
                      <a:spcPts val="0"/>
                    </a:spcAft>
                  </a:pPr>
                  <a:r>
                    <a:rPr lang="zh-TW" sz="1200" kern="100">
                      <a:effectLst/>
                      <a:latin typeface="Calibri" panose="020F0502020204030204" pitchFamily="34" charset="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文本寫作形式的分析與評鑑</a:t>
                  </a:r>
                  <a:endParaRPr lang="zh-TW" sz="1200" kern="100">
                    <a:effectLst/>
                    <a:latin typeface="Calibri" panose="020F0502020204030204" pitchFamily="34" charset="0"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  <a:p>
                  <a:pPr>
                    <a:spcAft>
                      <a:spcPts val="0"/>
                    </a:spcAft>
                  </a:pPr>
                  <a:r>
                    <a:rPr lang="zh-TW" sz="1200" kern="100">
                      <a:solidFill>
                        <a:srgbClr val="FF0000"/>
                      </a:solidFill>
                      <a:effectLst/>
                      <a:latin typeface="Calibri" panose="020F0502020204030204" pitchFamily="34" charset="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說明文</a:t>
                  </a:r>
                  <a:r>
                    <a:rPr lang="en-US" sz="1200" kern="100">
                      <a:solidFill>
                        <a:srgbClr val="FF0000"/>
                      </a:solidFill>
                      <a:effectLst/>
                      <a:latin typeface="Calibri" panose="020F0502020204030204" pitchFamily="34" charset="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:</a:t>
                  </a:r>
                  <a:r>
                    <a:rPr lang="zh-TW" sz="1200" kern="100">
                      <a:solidFill>
                        <a:srgbClr val="FF0000"/>
                      </a:solidFill>
                      <a:effectLst/>
                      <a:latin typeface="Calibri" panose="020F0502020204030204" pitchFamily="34" charset="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知識性、說明性、主觀性</a:t>
                  </a:r>
                  <a:endParaRPr lang="zh-TW" sz="1200" kern="100">
                    <a:effectLst/>
                    <a:latin typeface="Calibri" panose="020F0502020204030204" pitchFamily="34" charset="0"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  <a:p>
                  <a:pPr>
                    <a:spcAft>
                      <a:spcPts val="0"/>
                    </a:spcAft>
                  </a:pPr>
                  <a:r>
                    <a:rPr lang="zh-TW" sz="1200" kern="100">
                      <a:solidFill>
                        <a:srgbClr val="FF0000"/>
                      </a:solidFill>
                      <a:effectLst/>
                      <a:latin typeface="Calibri" panose="020F0502020204030204" pitchFamily="34" charset="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輔助說明</a:t>
                  </a:r>
                  <a:r>
                    <a:rPr lang="en-US" sz="1200" kern="100">
                      <a:solidFill>
                        <a:srgbClr val="FF0000"/>
                      </a:solidFill>
                      <a:effectLst/>
                      <a:latin typeface="Calibri" panose="020F0502020204030204" pitchFamily="34" charset="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:</a:t>
                  </a:r>
                  <a:r>
                    <a:rPr lang="zh-TW" sz="1200" kern="100">
                      <a:solidFill>
                        <a:srgbClr val="FF0000"/>
                      </a:solidFill>
                      <a:effectLst/>
                      <a:latin typeface="Calibri" panose="020F0502020204030204" pitchFamily="34" charset="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圖示、數據</a:t>
                  </a:r>
                  <a:endParaRPr lang="zh-TW" sz="1200" kern="100">
                    <a:effectLst/>
                    <a:latin typeface="Calibri" panose="020F0502020204030204" pitchFamily="34" charset="0"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</p:txBody>
            </p:sp>
            <p:cxnSp>
              <p:nvCxnSpPr>
                <p:cNvPr id="42" name="直線單箭頭接點 41">
                  <a:extLst>
                    <a:ext uri="{FF2B5EF4-FFF2-40B4-BE49-F238E27FC236}">
                      <a16:creationId xmlns="" xmlns:a16="http://schemas.microsoft.com/office/drawing/2014/main" id="{072DA3B9-5CE4-425B-BDF5-03500D7A5401}"/>
                    </a:ext>
                  </a:extLst>
                </p:cNvPr>
                <p:cNvCxnSpPr/>
                <p:nvPr/>
              </p:nvCxnSpPr>
              <p:spPr>
                <a:xfrm flipV="1">
                  <a:off x="1188039" y="958968"/>
                  <a:ext cx="0" cy="125095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直線單箭頭接點 42">
                  <a:extLst>
                    <a:ext uri="{FF2B5EF4-FFF2-40B4-BE49-F238E27FC236}">
                      <a16:creationId xmlns="" xmlns:a16="http://schemas.microsoft.com/office/drawing/2014/main" id="{D35D24B6-5EF4-4227-AD0C-823C0CBE789D}"/>
                    </a:ext>
                  </a:extLst>
                </p:cNvPr>
                <p:cNvCxnSpPr/>
                <p:nvPr/>
              </p:nvCxnSpPr>
              <p:spPr>
                <a:xfrm flipV="1">
                  <a:off x="3775465" y="966472"/>
                  <a:ext cx="0" cy="125095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6" name="群組 35">
                <a:extLst>
                  <a:ext uri="{FF2B5EF4-FFF2-40B4-BE49-F238E27FC236}">
                    <a16:creationId xmlns="" xmlns:a16="http://schemas.microsoft.com/office/drawing/2014/main" id="{96ADADD1-C8A1-4DD6-8C7E-6D4AB8B0276C}"/>
                  </a:ext>
                </a:extLst>
              </p:cNvPr>
              <p:cNvGrpSpPr/>
              <p:nvPr/>
            </p:nvGrpSpPr>
            <p:grpSpPr>
              <a:xfrm>
                <a:off x="38088" y="1095635"/>
                <a:ext cx="5030166" cy="871645"/>
                <a:chOff x="-12" y="219342"/>
                <a:chExt cx="5030333" cy="871669"/>
              </a:xfrm>
            </p:grpSpPr>
            <p:sp>
              <p:nvSpPr>
                <p:cNvPr id="37" name="文字方塊 2">
                  <a:extLst>
                    <a:ext uri="{FF2B5EF4-FFF2-40B4-BE49-F238E27FC236}">
                      <a16:creationId xmlns="" xmlns:a16="http://schemas.microsoft.com/office/drawing/2014/main" id="{6A67BB4D-462E-4FE0-A6C0-B66C4555F257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-3" y="219342"/>
                  <a:ext cx="4947385" cy="358148"/>
                </a:xfrm>
                <a:prstGeom prst="round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>
                    <a:spcAft>
                      <a:spcPts val="0"/>
                    </a:spcAft>
                  </a:pPr>
                  <a:r>
                    <a:rPr lang="zh-TW" sz="1200" kern="100">
                      <a:effectLst/>
                      <a:latin typeface="Calibri" panose="020F0502020204030204" pitchFamily="34" charset="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主旨</a:t>
                  </a:r>
                  <a:endParaRPr lang="zh-TW" sz="1200" kern="100">
                    <a:effectLst/>
                    <a:latin typeface="Calibri" panose="020F0502020204030204" pitchFamily="34" charset="0"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  <a:p>
                  <a:pPr algn="ctr">
                    <a:spcAft>
                      <a:spcPts val="0"/>
                    </a:spcAft>
                  </a:pPr>
                  <a:r>
                    <a:rPr lang="zh-TW" sz="1200" kern="100">
                      <a:solidFill>
                        <a:srgbClr val="FF0000"/>
                      </a:solidFill>
                      <a:effectLst/>
                      <a:latin typeface="Calibri" panose="020F0502020204030204" pitchFamily="34" charset="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動物往往因為身體構造不同</a:t>
                  </a:r>
                  <a:r>
                    <a:rPr lang="zh-TW" sz="1200" kern="100">
                      <a:solidFill>
                        <a:srgbClr val="FF0000"/>
                      </a:solidFill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，</a:t>
                  </a:r>
                  <a:r>
                    <a:rPr lang="zh-TW" sz="1200" kern="100">
                      <a:solidFill>
                        <a:srgbClr val="FF0000"/>
                      </a:solidFill>
                      <a:effectLst/>
                      <a:latin typeface="Calibri" panose="020F0502020204030204" pitchFamily="34" charset="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而有不同特長</a:t>
                  </a:r>
                  <a:r>
                    <a:rPr lang="zh-TW" sz="1200" kern="100">
                      <a:solidFill>
                        <a:srgbClr val="FF0000"/>
                      </a:solidFill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。</a:t>
                  </a:r>
                  <a:endParaRPr lang="zh-TW" sz="1200" kern="100">
                    <a:effectLst/>
                    <a:latin typeface="Calibri" panose="020F0502020204030204" pitchFamily="34" charset="0"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38" name="文字方塊 2">
                  <a:extLst>
                    <a:ext uri="{FF2B5EF4-FFF2-40B4-BE49-F238E27FC236}">
                      <a16:creationId xmlns="" xmlns:a16="http://schemas.microsoft.com/office/drawing/2014/main" id="{C20BAB0F-04F8-4C34-B969-2BA888978497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-12" y="752167"/>
                  <a:ext cx="5030333" cy="338844"/>
                </a:xfrm>
                <a:prstGeom prst="round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>
                    <a:spcAft>
                      <a:spcPts val="0"/>
                    </a:spcAft>
                  </a:pPr>
                  <a:r>
                    <a:rPr lang="zh-TW" sz="1200" kern="100">
                      <a:effectLst/>
                      <a:latin typeface="Calibri" panose="020F0502020204030204" pitchFamily="34" charset="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全文大意</a:t>
                  </a:r>
                  <a:endParaRPr lang="zh-TW" sz="1200" kern="100">
                    <a:effectLst/>
                    <a:latin typeface="Calibri" panose="020F0502020204030204" pitchFamily="34" charset="0"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  <a:p>
                  <a:pPr>
                    <a:spcAft>
                      <a:spcPts val="0"/>
                    </a:spcAft>
                  </a:pPr>
                  <a:r>
                    <a:rPr lang="zh-TW" sz="1200" kern="100">
                      <a:solidFill>
                        <a:srgbClr val="FF0000"/>
                      </a:solidFill>
                      <a:effectLst/>
                      <a:latin typeface="Calibri" panose="020F0502020204030204" pitchFamily="34" charset="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壁虎腳趾有許多剛毛</a:t>
                  </a:r>
                  <a:r>
                    <a:rPr lang="zh-TW" sz="1200" kern="100">
                      <a:solidFill>
                        <a:srgbClr val="FF0000"/>
                      </a:solidFill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，</a:t>
                  </a:r>
                  <a:r>
                    <a:rPr lang="zh-TW" sz="1200" kern="100">
                      <a:solidFill>
                        <a:srgbClr val="FF0000"/>
                      </a:solidFill>
                      <a:effectLst/>
                      <a:latin typeface="Calibri" panose="020F0502020204030204" pitchFamily="34" charset="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可以勾住牆上凸起物，產生很大摩擦力</a:t>
                  </a:r>
                  <a:r>
                    <a:rPr lang="zh-TW" sz="1200" kern="100">
                      <a:solidFill>
                        <a:srgbClr val="FF0000"/>
                      </a:solidFill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，</a:t>
                  </a:r>
                  <a:r>
                    <a:rPr lang="zh-TW" sz="1200" kern="100">
                      <a:solidFill>
                        <a:srgbClr val="FF0000"/>
                      </a:solidFill>
                      <a:effectLst/>
                      <a:latin typeface="Calibri" panose="020F0502020204030204" pitchFamily="34" charset="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所以可以在牆上爬</a:t>
                  </a:r>
                  <a:r>
                    <a:rPr lang="zh-TW" sz="1200" kern="100">
                      <a:solidFill>
                        <a:srgbClr val="FF0000"/>
                      </a:solidFill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rPr>
                    <a:t>。</a:t>
                  </a:r>
                  <a:endParaRPr lang="zh-TW" sz="1200" kern="100">
                    <a:effectLst/>
                    <a:latin typeface="Calibri" panose="020F0502020204030204" pitchFamily="34" charset="0"/>
                    <a:ea typeface="新細明體" panose="02020500000000000000" pitchFamily="18" charset="-120"/>
                    <a:cs typeface="Times New Roman" panose="02020603050405020304" pitchFamily="18" charset="0"/>
                  </a:endParaRPr>
                </a:p>
              </p:txBody>
            </p:sp>
            <p:cxnSp>
              <p:nvCxnSpPr>
                <p:cNvPr id="39" name="直線單箭頭接點 38">
                  <a:extLst>
                    <a:ext uri="{FF2B5EF4-FFF2-40B4-BE49-F238E27FC236}">
                      <a16:creationId xmlns="" xmlns:a16="http://schemas.microsoft.com/office/drawing/2014/main" id="{5551D93F-A537-40CF-B52E-0985D6EA970B}"/>
                    </a:ext>
                  </a:extLst>
                </p:cNvPr>
                <p:cNvCxnSpPr/>
                <p:nvPr/>
              </p:nvCxnSpPr>
              <p:spPr>
                <a:xfrm flipV="1">
                  <a:off x="2486279" y="575627"/>
                  <a:ext cx="0" cy="176530"/>
                </a:xfrm>
                <a:prstGeom prst="straightConnector1">
                  <a:avLst/>
                </a:prstGeom>
                <a:ln>
                  <a:headEnd type="triangle" w="med" len="med"/>
                  <a:tailEnd type="triangle" w="med" len="med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4" name="群組 13">
              <a:extLst>
                <a:ext uri="{FF2B5EF4-FFF2-40B4-BE49-F238E27FC236}">
                  <a16:creationId xmlns="" xmlns:a16="http://schemas.microsoft.com/office/drawing/2014/main" id="{7011A291-0DAA-4F61-B487-4A581BB7CB7E}"/>
                </a:ext>
              </a:extLst>
            </p:cNvPr>
            <p:cNvGrpSpPr/>
            <p:nvPr/>
          </p:nvGrpSpPr>
          <p:grpSpPr>
            <a:xfrm>
              <a:off x="-23546" y="1967132"/>
              <a:ext cx="4938597" cy="2625281"/>
              <a:chOff x="-31497" y="3159"/>
              <a:chExt cx="4938597" cy="2625281"/>
            </a:xfrm>
          </p:grpSpPr>
          <p:grpSp>
            <p:nvGrpSpPr>
              <p:cNvPr id="15" name="群組 14">
                <a:extLst>
                  <a:ext uri="{FF2B5EF4-FFF2-40B4-BE49-F238E27FC236}">
                    <a16:creationId xmlns="" xmlns:a16="http://schemas.microsoft.com/office/drawing/2014/main" id="{9F29D8B9-BCA9-4EFF-AF96-E3A5DCE57A5F}"/>
                  </a:ext>
                </a:extLst>
              </p:cNvPr>
              <p:cNvGrpSpPr/>
              <p:nvPr/>
            </p:nvGrpSpPr>
            <p:grpSpPr>
              <a:xfrm>
                <a:off x="461084" y="3159"/>
                <a:ext cx="3982046" cy="911686"/>
                <a:chOff x="-92" y="3159"/>
                <a:chExt cx="3982046" cy="911686"/>
              </a:xfrm>
            </p:grpSpPr>
            <p:cxnSp>
              <p:nvCxnSpPr>
                <p:cNvPr id="31" name="直線接點 30">
                  <a:extLst>
                    <a:ext uri="{FF2B5EF4-FFF2-40B4-BE49-F238E27FC236}">
                      <a16:creationId xmlns="" xmlns:a16="http://schemas.microsoft.com/office/drawing/2014/main" id="{196C7289-64D7-479D-B187-C64E7D9923CC}"/>
                    </a:ext>
                  </a:extLst>
                </p:cNvPr>
                <p:cNvCxnSpPr/>
                <p:nvPr/>
              </p:nvCxnSpPr>
              <p:spPr>
                <a:xfrm flipV="1">
                  <a:off x="-92" y="139381"/>
                  <a:ext cx="3973335" cy="15945"/>
                </a:xfrm>
                <a:prstGeom prst="line">
                  <a:avLst/>
                </a:prstGeom>
                <a:ln w="9525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直線接點 31">
                  <a:extLst>
                    <a:ext uri="{FF2B5EF4-FFF2-40B4-BE49-F238E27FC236}">
                      <a16:creationId xmlns="" xmlns:a16="http://schemas.microsoft.com/office/drawing/2014/main" id="{00D4915D-9B25-4884-82AE-40AB6CCB7C17}"/>
                    </a:ext>
                  </a:extLst>
                </p:cNvPr>
                <p:cNvCxnSpPr/>
                <p:nvPr/>
              </p:nvCxnSpPr>
              <p:spPr>
                <a:xfrm>
                  <a:off x="3973678" y="139383"/>
                  <a:ext cx="8276" cy="744945"/>
                </a:xfrm>
                <a:prstGeom prst="line">
                  <a:avLst/>
                </a:prstGeom>
                <a:ln w="9525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直線接點 32">
                  <a:extLst>
                    <a:ext uri="{FF2B5EF4-FFF2-40B4-BE49-F238E27FC236}">
                      <a16:creationId xmlns="" xmlns:a16="http://schemas.microsoft.com/office/drawing/2014/main" id="{7DE59FCA-2972-493B-96AE-CA0079FE501B}"/>
                    </a:ext>
                  </a:extLst>
                </p:cNvPr>
                <p:cNvCxnSpPr/>
                <p:nvPr/>
              </p:nvCxnSpPr>
              <p:spPr>
                <a:xfrm>
                  <a:off x="0" y="152400"/>
                  <a:ext cx="0" cy="729310"/>
                </a:xfrm>
                <a:prstGeom prst="line">
                  <a:avLst/>
                </a:prstGeom>
                <a:ln w="9525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4" name="直線接點 33">
                  <a:extLst>
                    <a:ext uri="{FF2B5EF4-FFF2-40B4-BE49-F238E27FC236}">
                      <a16:creationId xmlns="" xmlns:a16="http://schemas.microsoft.com/office/drawing/2014/main" id="{CF652343-AFD0-42F1-993C-A84810037259}"/>
                    </a:ext>
                  </a:extLst>
                </p:cNvPr>
                <p:cNvCxnSpPr>
                  <a:stCxn id="38" idx="2"/>
                </p:cNvCxnSpPr>
                <p:nvPr/>
              </p:nvCxnSpPr>
              <p:spPr>
                <a:xfrm flipH="1">
                  <a:off x="2081212" y="3159"/>
                  <a:ext cx="2736" cy="911686"/>
                </a:xfrm>
                <a:prstGeom prst="line">
                  <a:avLst/>
                </a:prstGeom>
                <a:ln w="9525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6" name="群組 15">
                <a:extLst>
                  <a:ext uri="{FF2B5EF4-FFF2-40B4-BE49-F238E27FC236}">
                    <a16:creationId xmlns="" xmlns:a16="http://schemas.microsoft.com/office/drawing/2014/main" id="{70A7A517-05F3-4B9E-B1E9-255B97EAF6D0}"/>
                  </a:ext>
                </a:extLst>
              </p:cNvPr>
              <p:cNvGrpSpPr/>
              <p:nvPr/>
            </p:nvGrpSpPr>
            <p:grpSpPr>
              <a:xfrm>
                <a:off x="-31497" y="583753"/>
                <a:ext cx="4898969" cy="2044687"/>
                <a:chOff x="-31502" y="-298924"/>
                <a:chExt cx="4899694" cy="2045256"/>
              </a:xfrm>
            </p:grpSpPr>
            <p:grpSp>
              <p:nvGrpSpPr>
                <p:cNvPr id="20" name="群組 19">
                  <a:extLst>
                    <a:ext uri="{FF2B5EF4-FFF2-40B4-BE49-F238E27FC236}">
                      <a16:creationId xmlns="" xmlns:a16="http://schemas.microsoft.com/office/drawing/2014/main" id="{AB95F399-BDCD-49EF-AB29-0F7ACE0041F4}"/>
                    </a:ext>
                  </a:extLst>
                </p:cNvPr>
                <p:cNvGrpSpPr/>
                <p:nvPr/>
              </p:nvGrpSpPr>
              <p:grpSpPr>
                <a:xfrm>
                  <a:off x="-11" y="-298924"/>
                  <a:ext cx="4868203" cy="844476"/>
                  <a:chOff x="-11" y="-144524"/>
                  <a:chExt cx="4868270" cy="408287"/>
                </a:xfrm>
              </p:grpSpPr>
              <p:sp>
                <p:nvSpPr>
                  <p:cNvPr id="28" name="文字方塊 2">
                    <a:extLst>
                      <a:ext uri="{FF2B5EF4-FFF2-40B4-BE49-F238E27FC236}">
                        <a16:creationId xmlns="" xmlns:a16="http://schemas.microsoft.com/office/drawing/2014/main" id="{8F2062AA-E147-45DF-B165-E14CEB09D2A0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-11" y="-130099"/>
                    <a:ext cx="1381483" cy="393862"/>
                  </a:xfrm>
                  <a:prstGeom prst="roundRect">
                    <a:avLst/>
                  </a:prstGeom>
                  <a:solidFill>
                    <a:schemeClr val="bg1"/>
                  </a:solidFill>
                  <a:ln w="9525">
                    <a:solidFill>
                      <a:srgbClr val="000000"/>
                    </a:solidFill>
                    <a:prstDash val="dash"/>
                    <a:miter lim="800000"/>
                    <a:headEnd/>
                    <a:tailEnd/>
                  </a:ln>
                </p:spPr>
                <p:txBody>
                  <a:bodyPr rot="0" vert="horz" wrap="square" lIns="91440" tIns="45720" rIns="91440" bIns="45720" anchor="t" anchorCtr="0">
                    <a:noAutofit/>
                  </a:bodyPr>
                  <a:lstStyle/>
                  <a:p>
                    <a:pPr algn="ctr">
                      <a:spcAft>
                        <a:spcPts val="0"/>
                      </a:spcAft>
                    </a:pPr>
                    <a:r>
                      <a:rPr lang="zh-TW" sz="1200" kern="100" spc="-100"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意義段</a:t>
                    </a:r>
                    <a:r>
                      <a:rPr lang="en-US" sz="1200" kern="100" spc="-100"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1</a:t>
                    </a:r>
                    <a:endParaRPr lang="zh-TW" sz="1200" kern="100"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endParaRPr>
                  </a:p>
                  <a:p>
                    <a:pPr algn="ctr">
                      <a:spcAft>
                        <a:spcPts val="0"/>
                      </a:spcAft>
                    </a:pPr>
                    <a:r>
                      <a:rPr lang="zh-TW" sz="1200" kern="100" spc="-100"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段落大意</a:t>
                    </a:r>
                    <a:r>
                      <a:rPr lang="en-US" sz="1200" kern="100" spc="-100"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(1)</a:t>
                    </a:r>
                    <a:endParaRPr lang="zh-TW" sz="1200" kern="100"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endParaRPr>
                  </a:p>
                  <a:p>
                    <a:pPr algn="ctr">
                      <a:spcAft>
                        <a:spcPts val="0"/>
                      </a:spcAft>
                    </a:pPr>
                    <a:r>
                      <a:rPr lang="zh-TW" sz="1200" kern="10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壁虎有飛簷走壁的特長</a:t>
                    </a:r>
                    <a:endParaRPr lang="zh-TW" sz="1200" kern="100"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9" name="文字方塊 2">
                    <a:extLst>
                      <a:ext uri="{FF2B5EF4-FFF2-40B4-BE49-F238E27FC236}">
                        <a16:creationId xmlns="" xmlns:a16="http://schemas.microsoft.com/office/drawing/2014/main" id="{800A4E44-7D2F-48CE-804F-FA642832C359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557735" y="-119213"/>
                    <a:ext cx="1801645" cy="379197"/>
                  </a:xfrm>
                  <a:prstGeom prst="roundRect">
                    <a:avLst/>
                  </a:prstGeom>
                  <a:solidFill>
                    <a:schemeClr val="bg1"/>
                  </a:solidFill>
                  <a:ln w="9525">
                    <a:solidFill>
                      <a:srgbClr val="000000"/>
                    </a:solidFill>
                    <a:prstDash val="dash"/>
                    <a:miter lim="800000"/>
                    <a:headEnd/>
                    <a:tailEnd/>
                  </a:ln>
                </p:spPr>
                <p:txBody>
                  <a:bodyPr rot="0" vert="horz" wrap="square" lIns="91440" tIns="45720" rIns="91440" bIns="45720" anchor="t" anchorCtr="0">
                    <a:noAutofit/>
                  </a:bodyPr>
                  <a:lstStyle/>
                  <a:p>
                    <a:pPr algn="ctr">
                      <a:spcAft>
                        <a:spcPts val="0"/>
                      </a:spcAft>
                    </a:pPr>
                    <a:r>
                      <a:rPr lang="zh-TW" sz="1200" kern="100" spc="-100"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意義段</a:t>
                    </a:r>
                    <a:r>
                      <a:rPr lang="en-US" sz="1200" kern="100" spc="-100"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2</a:t>
                    </a:r>
                    <a:endParaRPr lang="zh-TW" sz="1200" kern="100"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endParaRPr>
                  </a:p>
                  <a:p>
                    <a:pPr algn="ctr">
                      <a:spcAft>
                        <a:spcPts val="0"/>
                      </a:spcAft>
                    </a:pPr>
                    <a:r>
                      <a:rPr lang="zh-TW" sz="1200" kern="100" spc="-100"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段落大意</a:t>
                    </a:r>
                    <a:r>
                      <a:rPr lang="en-US" sz="1200" kern="100" spc="-100"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(2.3)</a:t>
                    </a:r>
                    <a:endParaRPr lang="zh-TW" sz="1200" kern="100"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endParaRPr>
                  </a:p>
                  <a:p>
                    <a:pPr>
                      <a:spcAft>
                        <a:spcPts val="0"/>
                      </a:spcAft>
                    </a:pPr>
                    <a:r>
                      <a:rPr lang="zh-TW" sz="1200" kern="10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壁虎腳上的剛毛十分密集、有一個像勾子一樣的結構</a:t>
                    </a:r>
                    <a:endParaRPr lang="zh-TW" sz="1200" kern="100"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30" name="文字方塊 2">
                    <a:extLst>
                      <a:ext uri="{FF2B5EF4-FFF2-40B4-BE49-F238E27FC236}">
                        <a16:creationId xmlns="" xmlns:a16="http://schemas.microsoft.com/office/drawing/2014/main" id="{6DF58D5D-6AA7-4CE4-B4F7-0F29B716A149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494313" y="-144524"/>
                    <a:ext cx="1373946" cy="395447"/>
                  </a:xfrm>
                  <a:prstGeom prst="roundRect">
                    <a:avLst/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prstDash val="dash"/>
                    <a:miter lim="800000"/>
                    <a:headEnd/>
                    <a:tailEnd/>
                  </a:ln>
                </p:spPr>
                <p:txBody>
                  <a:bodyPr rot="0" vert="horz" wrap="square" lIns="91440" tIns="45720" rIns="91440" bIns="45720" anchor="t" anchorCtr="0">
                    <a:noAutofit/>
                  </a:bodyPr>
                  <a:lstStyle/>
                  <a:p>
                    <a:pPr algn="ctr">
                      <a:spcAft>
                        <a:spcPts val="0"/>
                      </a:spcAft>
                    </a:pPr>
                    <a:r>
                      <a:rPr lang="zh-TW" sz="1200" kern="100" spc="-100"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意義段</a:t>
                    </a:r>
                    <a:r>
                      <a:rPr lang="en-US" sz="1200" kern="100" spc="-100"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3</a:t>
                    </a:r>
                    <a:endParaRPr lang="zh-TW" sz="1200" kern="100"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endParaRPr>
                  </a:p>
                  <a:p>
                    <a:pPr algn="ctr">
                      <a:spcAft>
                        <a:spcPts val="0"/>
                      </a:spcAft>
                    </a:pPr>
                    <a:r>
                      <a:rPr lang="zh-TW" sz="1200" kern="100" spc="-100"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段落大意</a:t>
                    </a:r>
                    <a:r>
                      <a:rPr lang="en-US" sz="1200" kern="100" spc="-100"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(4)</a:t>
                    </a:r>
                    <a:endParaRPr lang="zh-TW" sz="1200" kern="100"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endParaRPr>
                  </a:p>
                  <a:p>
                    <a:pPr>
                      <a:spcAft>
                        <a:spcPts val="0"/>
                      </a:spcAft>
                    </a:pPr>
                    <a:r>
                      <a:rPr lang="zh-TW" sz="1200" kern="10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剛毛可以抓住凸起物，產生很大摩擦力</a:t>
                    </a:r>
                    <a:endParaRPr lang="zh-TW" sz="1200" kern="100"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endParaRPr>
                  </a:p>
                </p:txBody>
              </p:sp>
            </p:grpSp>
            <p:grpSp>
              <p:nvGrpSpPr>
                <p:cNvPr id="21" name="群組 20">
                  <a:extLst>
                    <a:ext uri="{FF2B5EF4-FFF2-40B4-BE49-F238E27FC236}">
                      <a16:creationId xmlns="" xmlns:a16="http://schemas.microsoft.com/office/drawing/2014/main" id="{57F3A99F-2323-4D7A-820D-C031D8BD8191}"/>
                    </a:ext>
                  </a:extLst>
                </p:cNvPr>
                <p:cNvGrpSpPr/>
                <p:nvPr/>
              </p:nvGrpSpPr>
              <p:grpSpPr>
                <a:xfrm>
                  <a:off x="-31502" y="729086"/>
                  <a:ext cx="4856513" cy="1017246"/>
                  <a:chOff x="-41128" y="-716795"/>
                  <a:chExt cx="4856578" cy="848762"/>
                </a:xfrm>
              </p:grpSpPr>
              <p:sp>
                <p:nvSpPr>
                  <p:cNvPr id="25" name="文字方塊 2">
                    <a:extLst>
                      <a:ext uri="{FF2B5EF4-FFF2-40B4-BE49-F238E27FC236}">
                        <a16:creationId xmlns="" xmlns:a16="http://schemas.microsoft.com/office/drawing/2014/main" id="{081D4DC4-CAE0-4A23-A75B-520C61C7AD19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-41128" y="-697692"/>
                    <a:ext cx="1418734" cy="817706"/>
                  </a:xfrm>
                  <a:prstGeom prst="roundRect">
                    <a:avLst/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prstDash val="dash"/>
                    <a:miter lim="800000"/>
                    <a:headEnd/>
                    <a:tailEnd/>
                  </a:ln>
                </p:spPr>
                <p:txBody>
                  <a:bodyPr rot="0" vert="horz" wrap="square" lIns="91440" tIns="45720" rIns="91440" bIns="45720" anchor="t" anchorCtr="0">
                    <a:noAutofit/>
                  </a:bodyPr>
                  <a:lstStyle/>
                  <a:p>
                    <a:pPr algn="ctr">
                      <a:spcAft>
                        <a:spcPts val="0"/>
                      </a:spcAft>
                    </a:pPr>
                    <a:r>
                      <a:rPr lang="zh-TW" sz="1200" kern="100" spc="-100"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關鍵訊息</a:t>
                    </a:r>
                    <a:endParaRPr lang="zh-TW" sz="1200" kern="100"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endParaRPr>
                  </a:p>
                  <a:p>
                    <a:pPr algn="ctr">
                      <a:spcAft>
                        <a:spcPts val="0"/>
                      </a:spcAft>
                    </a:pPr>
                    <a:r>
                      <a:rPr lang="zh-TW" sz="1200" kern="100" spc="-10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特長</a:t>
                    </a:r>
                    <a:endParaRPr lang="zh-TW" sz="1200" kern="100"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endParaRPr>
                  </a:p>
                  <a:p>
                    <a:pPr algn="ctr">
                      <a:spcAft>
                        <a:spcPts val="0"/>
                      </a:spcAft>
                    </a:pPr>
                    <a:r>
                      <a:rPr lang="zh-TW" sz="1200" kern="100" spc="-10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飛簷走壁</a:t>
                    </a:r>
                    <a:endParaRPr lang="zh-TW" sz="1200" kern="100"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endParaRPr>
                  </a:p>
                  <a:p>
                    <a:pPr algn="ctr">
                      <a:spcAft>
                        <a:spcPts val="0"/>
                      </a:spcAft>
                    </a:pPr>
                    <a:r>
                      <a:rPr lang="en-US" sz="1200" kern="100" spc="-10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 </a:t>
                    </a:r>
                    <a:endParaRPr lang="zh-TW" sz="1200" kern="100"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6" name="文字方塊 2">
                    <a:extLst>
                      <a:ext uri="{FF2B5EF4-FFF2-40B4-BE49-F238E27FC236}">
                        <a16:creationId xmlns="" xmlns:a16="http://schemas.microsoft.com/office/drawing/2014/main" id="{30431062-E235-43BE-B755-F686B9F676A7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577821" y="-716572"/>
                    <a:ext cx="1654178" cy="848539"/>
                  </a:xfrm>
                  <a:prstGeom prst="roundRect">
                    <a:avLst/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prstDash val="dash"/>
                    <a:miter lim="800000"/>
                    <a:headEnd/>
                    <a:tailEnd/>
                  </a:ln>
                </p:spPr>
                <p:txBody>
                  <a:bodyPr rot="0" vert="horz" wrap="square" lIns="91440" tIns="45720" rIns="91440" bIns="45720" anchor="t" anchorCtr="0">
                    <a:noAutofit/>
                  </a:bodyPr>
                  <a:lstStyle/>
                  <a:p>
                    <a:pPr algn="ctr">
                      <a:spcAft>
                        <a:spcPts val="0"/>
                      </a:spcAft>
                    </a:pPr>
                    <a:r>
                      <a:rPr lang="zh-TW" sz="1200" kern="100" spc="-100"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關鍵訊息</a:t>
                    </a:r>
                    <a:endParaRPr lang="zh-TW" sz="1200" kern="100"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endParaRPr>
                  </a:p>
                  <a:p>
                    <a:pPr algn="ctr">
                      <a:spcAft>
                        <a:spcPts val="0"/>
                      </a:spcAft>
                    </a:pPr>
                    <a:r>
                      <a:rPr lang="zh-TW" sz="1200" kern="10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腳趾末端</a:t>
                    </a:r>
                    <a:endParaRPr lang="zh-TW" sz="1200" kern="100"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endParaRPr>
                  </a:p>
                  <a:p>
                    <a:pPr algn="ctr">
                      <a:spcAft>
                        <a:spcPts val="0"/>
                      </a:spcAft>
                    </a:pPr>
                    <a:r>
                      <a:rPr lang="zh-TW" sz="1200" kern="10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接觸面積廣</a:t>
                    </a:r>
                    <a:endParaRPr lang="zh-TW" sz="1200" kern="100"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endParaRPr>
                  </a:p>
                  <a:p>
                    <a:pPr algn="ctr">
                      <a:spcAft>
                        <a:spcPts val="0"/>
                      </a:spcAft>
                    </a:pPr>
                    <a:r>
                      <a:rPr lang="zh-TW" sz="1200" kern="10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剛毛</a:t>
                    </a:r>
                    <a:endParaRPr lang="zh-TW" sz="1200" kern="100"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endParaRPr>
                  </a:p>
                  <a:p>
                    <a:pPr algn="ctr">
                      <a:spcAft>
                        <a:spcPts val="0"/>
                      </a:spcAft>
                    </a:pPr>
                    <a:r>
                      <a:rPr lang="zh-TW" sz="1200" kern="10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十分密集</a:t>
                    </a:r>
                    <a:endParaRPr lang="zh-TW" sz="1200" kern="100"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endParaRPr>
                  </a:p>
                  <a:p>
                    <a:pPr algn="ctr">
                      <a:spcAft>
                        <a:spcPts val="0"/>
                      </a:spcAft>
                    </a:pPr>
                    <a:r>
                      <a:rPr lang="zh-TW" sz="1200" kern="10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鉤子結構</a:t>
                    </a:r>
                    <a:endParaRPr lang="zh-TW" sz="1200" kern="100"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endParaRPr>
                  </a:p>
                  <a:p>
                    <a:pPr algn="ctr">
                      <a:spcAft>
                        <a:spcPts val="0"/>
                      </a:spcAft>
                    </a:pPr>
                    <a:r>
                      <a:rPr lang="en-US" sz="1200" kern="10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150</a:t>
                    </a:r>
                    <a:r>
                      <a:rPr lang="zh-TW" sz="1200" kern="10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萬根</a:t>
                    </a:r>
                    <a:r>
                      <a:rPr lang="en-US" sz="1200" kern="10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/</a:t>
                    </a:r>
                    <a:r>
                      <a:rPr lang="zh-TW" sz="1200" kern="10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每平方毫米</a:t>
                    </a:r>
                    <a:endParaRPr lang="zh-TW" sz="1200" kern="100"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27" name="文字方塊 2">
                    <a:extLst>
                      <a:ext uri="{FF2B5EF4-FFF2-40B4-BE49-F238E27FC236}">
                        <a16:creationId xmlns="" xmlns:a16="http://schemas.microsoft.com/office/drawing/2014/main" id="{7D134A9C-D646-4F5C-B0DF-550F24B09DE4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501174" y="-716795"/>
                    <a:ext cx="1314276" cy="838730"/>
                  </a:xfrm>
                  <a:prstGeom prst="roundRect">
                    <a:avLst/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prstDash val="dash"/>
                    <a:miter lim="800000"/>
                    <a:headEnd/>
                    <a:tailEnd/>
                  </a:ln>
                </p:spPr>
                <p:txBody>
                  <a:bodyPr rot="0" vert="horz" wrap="square" lIns="91440" tIns="45720" rIns="91440" bIns="45720" anchor="t" anchorCtr="0">
                    <a:noAutofit/>
                  </a:bodyPr>
                  <a:lstStyle/>
                  <a:p>
                    <a:pPr algn="ctr">
                      <a:spcAft>
                        <a:spcPts val="0"/>
                      </a:spcAft>
                    </a:pPr>
                    <a:r>
                      <a:rPr lang="zh-TW" sz="1200" kern="100" spc="-100"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關鍵訊息</a:t>
                    </a:r>
                    <a:endParaRPr lang="zh-TW" sz="1200" kern="100"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endParaRPr>
                  </a:p>
                  <a:p>
                    <a:pPr algn="ctr">
                      <a:spcAft>
                        <a:spcPts val="0"/>
                      </a:spcAft>
                    </a:pPr>
                    <a:r>
                      <a:rPr lang="zh-TW" sz="1200" kern="10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摩擦力</a:t>
                    </a:r>
                    <a:endParaRPr lang="zh-TW" sz="1200" kern="100"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endParaRPr>
                  </a:p>
                  <a:p>
                    <a:pPr algn="ctr">
                      <a:spcAft>
                        <a:spcPts val="0"/>
                      </a:spcAft>
                    </a:pPr>
                    <a:r>
                      <a:rPr lang="zh-TW" sz="1200" kern="10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rPr>
                      <a:t>不會掉下來</a:t>
                    </a:r>
                    <a:endParaRPr lang="zh-TW" sz="1200" kern="100">
                      <a:effectLst/>
                      <a:latin typeface="Calibri" panose="020F0502020204030204" pitchFamily="34" charset="0"/>
                      <a:ea typeface="新細明體" panose="02020500000000000000" pitchFamily="18" charset="-120"/>
                      <a:cs typeface="Times New Roman" panose="02020603050405020304" pitchFamily="18" charset="0"/>
                    </a:endParaRPr>
                  </a:p>
                </p:txBody>
              </p:sp>
            </p:grpSp>
            <p:cxnSp>
              <p:nvCxnSpPr>
                <p:cNvPr id="22" name="直線單箭頭接點 21">
                  <a:extLst>
                    <a:ext uri="{FF2B5EF4-FFF2-40B4-BE49-F238E27FC236}">
                      <a16:creationId xmlns="" xmlns:a16="http://schemas.microsoft.com/office/drawing/2014/main" id="{EB9AA010-2CF9-4052-A40A-BFDF92CE2A53}"/>
                    </a:ext>
                  </a:extLst>
                </p:cNvPr>
                <p:cNvCxnSpPr/>
                <p:nvPr/>
              </p:nvCxnSpPr>
              <p:spPr>
                <a:xfrm flipV="1">
                  <a:off x="2403427" y="537990"/>
                  <a:ext cx="0" cy="206410"/>
                </a:xfrm>
                <a:prstGeom prst="straightConnector1">
                  <a:avLst/>
                </a:prstGeom>
                <a:ln w="12700">
                  <a:prstDash val="sysDash"/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直線單箭頭接點 22">
                  <a:extLst>
                    <a:ext uri="{FF2B5EF4-FFF2-40B4-BE49-F238E27FC236}">
                      <a16:creationId xmlns="" xmlns:a16="http://schemas.microsoft.com/office/drawing/2014/main" id="{5D20305D-7598-4B10-A304-D4A8E7DD097F}"/>
                    </a:ext>
                  </a:extLst>
                </p:cNvPr>
                <p:cNvCxnSpPr/>
                <p:nvPr/>
              </p:nvCxnSpPr>
              <p:spPr>
                <a:xfrm flipV="1">
                  <a:off x="643461" y="532922"/>
                  <a:ext cx="0" cy="206410"/>
                </a:xfrm>
                <a:prstGeom prst="straightConnector1">
                  <a:avLst/>
                </a:prstGeom>
                <a:ln w="12700">
                  <a:prstDash val="sysDash"/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直線單箭頭接點 23">
                  <a:extLst>
                    <a:ext uri="{FF2B5EF4-FFF2-40B4-BE49-F238E27FC236}">
                      <a16:creationId xmlns="" xmlns:a16="http://schemas.microsoft.com/office/drawing/2014/main" id="{FBB0776C-038B-4D24-AA2E-C5268D3C81AD}"/>
                    </a:ext>
                  </a:extLst>
                </p:cNvPr>
                <p:cNvCxnSpPr/>
                <p:nvPr/>
              </p:nvCxnSpPr>
              <p:spPr>
                <a:xfrm flipV="1">
                  <a:off x="4240347" y="522942"/>
                  <a:ext cx="0" cy="206410"/>
                </a:xfrm>
                <a:prstGeom prst="straightConnector1">
                  <a:avLst/>
                </a:prstGeom>
                <a:ln w="12700">
                  <a:prstDash val="sysDash"/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7" name="文字方塊 2">
                <a:extLst>
                  <a:ext uri="{FF2B5EF4-FFF2-40B4-BE49-F238E27FC236}">
                    <a16:creationId xmlns="" xmlns:a16="http://schemas.microsoft.com/office/drawing/2014/main" id="{A94B654F-590E-42B9-A181-2F63D35B3B6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0145" y="215876"/>
                <a:ext cx="1365221" cy="289083"/>
              </a:xfrm>
              <a:prstGeom prst="roundRect">
                <a:avLst/>
              </a:prstGeom>
              <a:solidFill>
                <a:schemeClr val="bg1">
                  <a:lumMod val="75000"/>
                </a:schemeClr>
              </a:solidFill>
              <a:ln w="9525">
                <a:solidFill>
                  <a:srgbClr val="000000"/>
                </a:solidFill>
                <a:prstDash val="dash"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zh-TW" sz="1200" kern="10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壁虎能在牆上爬</a:t>
                </a:r>
                <a:endParaRPr lang="zh-TW" sz="1200" kern="100">
                  <a:effectLst/>
                  <a:latin typeface="Calibri" panose="020F0502020204030204" pitchFamily="34" charset="0"/>
                  <a:ea typeface="新細明體" panose="02020500000000000000" pitchFamily="18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8" name="文字方塊 2">
                <a:extLst>
                  <a:ext uri="{FF2B5EF4-FFF2-40B4-BE49-F238E27FC236}">
                    <a16:creationId xmlns="" xmlns:a16="http://schemas.microsoft.com/office/drawing/2014/main" id="{9DA0E31A-A085-4E3E-831B-6340A9BDD24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57774" y="223545"/>
                <a:ext cx="1324637" cy="311969"/>
              </a:xfrm>
              <a:prstGeom prst="roundRect">
                <a:avLst/>
              </a:prstGeom>
              <a:solidFill>
                <a:schemeClr val="bg1">
                  <a:lumMod val="75000"/>
                </a:schemeClr>
              </a:solidFill>
              <a:ln w="9525">
                <a:solidFill>
                  <a:srgbClr val="000000"/>
                </a:solidFill>
                <a:prstDash val="dash"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zh-TW" sz="1200" kern="10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剛毛的構造</a:t>
                </a:r>
                <a:endParaRPr lang="zh-TW" sz="1200" kern="100">
                  <a:effectLst/>
                  <a:latin typeface="Calibri" panose="020F0502020204030204" pitchFamily="34" charset="0"/>
                  <a:ea typeface="新細明體" panose="02020500000000000000" pitchFamily="18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9" name="文字方塊 2">
                <a:extLst>
                  <a:ext uri="{FF2B5EF4-FFF2-40B4-BE49-F238E27FC236}">
                    <a16:creationId xmlns="" xmlns:a16="http://schemas.microsoft.com/office/drawing/2014/main" id="{120BD5E1-6C26-449F-B6B2-8758594FC71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64247" y="216058"/>
                <a:ext cx="1342853" cy="280928"/>
              </a:xfrm>
              <a:prstGeom prst="roundRect">
                <a:avLst/>
              </a:prstGeom>
              <a:solidFill>
                <a:schemeClr val="bg1">
                  <a:lumMod val="75000"/>
                </a:schemeClr>
              </a:solidFill>
              <a:ln w="9525">
                <a:solidFill>
                  <a:srgbClr val="000000"/>
                </a:solidFill>
                <a:prstDash val="dash"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zh-TW" sz="1200" kern="10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剛毛的功用</a:t>
                </a:r>
                <a:endParaRPr lang="zh-TW" sz="1200" kern="100">
                  <a:effectLst/>
                  <a:latin typeface="Calibri" panose="020F0502020204030204" pitchFamily="34" charset="0"/>
                  <a:ea typeface="新細明體" panose="02020500000000000000" pitchFamily="18" charset="-12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3" name="箭號: 有線條的向右箭號 2">
            <a:extLst>
              <a:ext uri="{FF2B5EF4-FFF2-40B4-BE49-F238E27FC236}">
                <a16:creationId xmlns="" xmlns:a16="http://schemas.microsoft.com/office/drawing/2014/main" id="{78F2F1F8-5C36-4C98-B4BD-9F44B539E545}"/>
              </a:ext>
            </a:extLst>
          </p:cNvPr>
          <p:cNvSpPr/>
          <p:nvPr/>
        </p:nvSpPr>
        <p:spPr>
          <a:xfrm flipH="1">
            <a:off x="9119410" y="3860823"/>
            <a:ext cx="1953090" cy="1079339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推論理解</a:t>
            </a:r>
          </a:p>
        </p:txBody>
      </p:sp>
      <p:sp>
        <p:nvSpPr>
          <p:cNvPr id="44" name="箭號: 有線條的向右箭號 43">
            <a:extLst>
              <a:ext uri="{FF2B5EF4-FFF2-40B4-BE49-F238E27FC236}">
                <a16:creationId xmlns="" xmlns:a16="http://schemas.microsoft.com/office/drawing/2014/main" id="{D80D39D6-BC7B-4A72-9D5F-C93EC2F21FC3}"/>
              </a:ext>
            </a:extLst>
          </p:cNvPr>
          <p:cNvSpPr/>
          <p:nvPr/>
        </p:nvSpPr>
        <p:spPr>
          <a:xfrm flipH="1">
            <a:off x="9148241" y="5370190"/>
            <a:ext cx="1953090" cy="1079339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直接理解</a:t>
            </a:r>
          </a:p>
        </p:txBody>
      </p:sp>
      <p:sp>
        <p:nvSpPr>
          <p:cNvPr id="45" name="箭號: 有線條的向右箭號 44">
            <a:extLst>
              <a:ext uri="{FF2B5EF4-FFF2-40B4-BE49-F238E27FC236}">
                <a16:creationId xmlns="" xmlns:a16="http://schemas.microsoft.com/office/drawing/2014/main" id="{A9D480F0-D0DE-4819-B857-390487BC4538}"/>
              </a:ext>
            </a:extLst>
          </p:cNvPr>
          <p:cNvSpPr/>
          <p:nvPr/>
        </p:nvSpPr>
        <p:spPr>
          <a:xfrm flipH="1">
            <a:off x="9168504" y="2182860"/>
            <a:ext cx="1953090" cy="1079339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詮釋整合</a:t>
            </a:r>
          </a:p>
        </p:txBody>
      </p:sp>
      <p:sp>
        <p:nvSpPr>
          <p:cNvPr id="46" name="箭號: 有線條的向右箭號 45">
            <a:extLst>
              <a:ext uri="{FF2B5EF4-FFF2-40B4-BE49-F238E27FC236}">
                <a16:creationId xmlns="" xmlns:a16="http://schemas.microsoft.com/office/drawing/2014/main" id="{62E60D8A-6D73-4C37-845A-810D4CDF986C}"/>
              </a:ext>
            </a:extLst>
          </p:cNvPr>
          <p:cNvSpPr/>
          <p:nvPr/>
        </p:nvSpPr>
        <p:spPr>
          <a:xfrm flipH="1">
            <a:off x="9233947" y="938115"/>
            <a:ext cx="1953090" cy="1079339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寫作手法</a:t>
            </a:r>
          </a:p>
        </p:txBody>
      </p:sp>
    </p:spTree>
    <p:extLst>
      <p:ext uri="{BB962C8B-B14F-4D97-AF65-F5344CB8AC3E}">
        <p14:creationId xmlns:p14="http://schemas.microsoft.com/office/powerpoint/2010/main" val="4254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="" xmlns:a16="http://schemas.microsoft.com/office/drawing/2014/main" id="{C1CF78B1-C9AA-4358-A561-BB77F3093EB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766" t="34438" r="57500" b="29553"/>
          <a:stretch/>
        </p:blipFill>
        <p:spPr>
          <a:xfrm>
            <a:off x="796465" y="3821520"/>
            <a:ext cx="5375031" cy="253440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196419" y="168568"/>
            <a:ext cx="6942641" cy="66665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三年級 試題分析</a:t>
            </a:r>
            <a:r>
              <a:rPr lang="en-US" altLang="zh-TW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文意理解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圖說文字: 折線 7">
            <a:extLst>
              <a:ext uri="{FF2B5EF4-FFF2-40B4-BE49-F238E27FC236}">
                <a16:creationId xmlns="" xmlns:a16="http://schemas.microsoft.com/office/drawing/2014/main" id="{5073ED05-BA8A-4C49-BAAF-4CFFD7BF689C}"/>
              </a:ext>
            </a:extLst>
          </p:cNvPr>
          <p:cNvSpPr/>
          <p:nvPr/>
        </p:nvSpPr>
        <p:spPr>
          <a:xfrm>
            <a:off x="7332788" y="272965"/>
            <a:ext cx="4190427" cy="6487726"/>
          </a:xfrm>
          <a:prstGeom prst="borderCallout2">
            <a:avLst>
              <a:gd name="adj1" fmla="val 87684"/>
              <a:gd name="adj2" fmla="val -5098"/>
              <a:gd name="adj3" fmla="val 86671"/>
              <a:gd name="adj4" fmla="val -25261"/>
              <a:gd name="adj5" fmla="val 77937"/>
              <a:gd name="adj6" fmla="val -331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教學建議：</a:t>
            </a:r>
            <a:endParaRPr lang="en-US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引導學生理解文意，摘要重點。</a:t>
            </a:r>
          </a:p>
          <a:p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可利用畫線法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、5W1H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提問、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PIRLS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提問第一層次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提取訊息。</a:t>
            </a:r>
          </a:p>
          <a:p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找出文章中明確提出的訊息。</a:t>
            </a:r>
          </a:p>
          <a:p>
            <a:endParaRPr lang="zh-TW" altLang="en-US" sz="3200" dirty="0">
              <a:solidFill>
                <a:srgbClr val="FF0000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</p:txBody>
      </p:sp>
      <p:pic>
        <p:nvPicPr>
          <p:cNvPr id="9" name="圖片 8">
            <a:extLst>
              <a:ext uri="{FF2B5EF4-FFF2-40B4-BE49-F238E27FC236}">
                <a16:creationId xmlns="" xmlns:a16="http://schemas.microsoft.com/office/drawing/2014/main" id="{38FCE75A-67A1-4EEE-BA12-BD22EC47E0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9789" y="767765"/>
            <a:ext cx="7370703" cy="749873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="" xmlns:a16="http://schemas.microsoft.com/office/drawing/2014/main" id="{DB8D806F-0B6B-46CF-8558-5F76ED30DB1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321" t="41390" r="26221" b="25261"/>
          <a:stretch/>
        </p:blipFill>
        <p:spPr>
          <a:xfrm>
            <a:off x="149789" y="1330025"/>
            <a:ext cx="7079760" cy="2393097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EEA94B22-3269-4AAA-BB5B-7106D381615F}"/>
              </a:ext>
            </a:extLst>
          </p:cNvPr>
          <p:cNvSpPr/>
          <p:nvPr/>
        </p:nvSpPr>
        <p:spPr>
          <a:xfrm>
            <a:off x="1196419" y="5844260"/>
            <a:ext cx="4975077" cy="610063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94587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196419" y="168568"/>
            <a:ext cx="6942641" cy="66665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三年級 試題分析</a:t>
            </a:r>
            <a:r>
              <a:rPr lang="en-US" altLang="zh-TW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推論理解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圖說文字: 折線 7">
            <a:extLst>
              <a:ext uri="{FF2B5EF4-FFF2-40B4-BE49-F238E27FC236}">
                <a16:creationId xmlns="" xmlns:a16="http://schemas.microsoft.com/office/drawing/2014/main" id="{5073ED05-BA8A-4C49-BAAF-4CFFD7BF689C}"/>
              </a:ext>
            </a:extLst>
          </p:cNvPr>
          <p:cNvSpPr/>
          <p:nvPr/>
        </p:nvSpPr>
        <p:spPr>
          <a:xfrm>
            <a:off x="7332788" y="272965"/>
            <a:ext cx="4190427" cy="6487726"/>
          </a:xfrm>
          <a:prstGeom prst="borderCallout2">
            <a:avLst>
              <a:gd name="adj1" fmla="val 72415"/>
              <a:gd name="adj2" fmla="val -5098"/>
              <a:gd name="adj3" fmla="val 72577"/>
              <a:gd name="adj4" fmla="val -25867"/>
              <a:gd name="adj5" fmla="val 55229"/>
              <a:gd name="adj6" fmla="val -5315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3200" dirty="0"/>
              <a:t>教學建議</a:t>
            </a:r>
            <a:r>
              <a:rPr lang="zh-TW" altLang="en-US" sz="3200" dirty="0">
                <a:latin typeface="PMingLiU" panose="02020500000000000000" pitchFamily="18" charset="-120"/>
                <a:ea typeface="PMingLiU" panose="02020500000000000000" pitchFamily="18" charset="-120"/>
              </a:rPr>
              <a:t>：</a:t>
            </a:r>
            <a:endParaRPr lang="en-US" altLang="zh-TW" sz="3200" dirty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根據文本內的線索訊息，提出一個具邏輯性的結論，以理解文本要傳達的意涵。</a:t>
            </a:r>
            <a:endParaRPr lang="en-US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統整文章概念的能力，及訓練組織高層次思考的問題</a:t>
            </a:r>
            <a:r>
              <a:rPr lang="zh-TW" altLang="en-US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。</a:t>
            </a:r>
            <a:endParaRPr lang="zh-TW" altLang="en-US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="" xmlns:a16="http://schemas.microsoft.com/office/drawing/2014/main" id="{2325E584-C720-4C30-A644-3474B39C93C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77" t="30098" r="61653" b="14821"/>
          <a:stretch/>
        </p:blipFill>
        <p:spPr>
          <a:xfrm>
            <a:off x="511470" y="1009374"/>
            <a:ext cx="5584530" cy="4960891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C7B77170-0997-448F-8F75-A9A36C9788FD}"/>
              </a:ext>
            </a:extLst>
          </p:cNvPr>
          <p:cNvSpPr/>
          <p:nvPr/>
        </p:nvSpPr>
        <p:spPr>
          <a:xfrm>
            <a:off x="933625" y="3312207"/>
            <a:ext cx="5162375" cy="812033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46331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196419" y="168568"/>
            <a:ext cx="6942641" cy="66665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三年級 試題分析</a:t>
            </a:r>
            <a:r>
              <a:rPr lang="en-US" altLang="zh-TW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詮釋整合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圖說文字: 折線 7">
            <a:extLst>
              <a:ext uri="{FF2B5EF4-FFF2-40B4-BE49-F238E27FC236}">
                <a16:creationId xmlns="" xmlns:a16="http://schemas.microsoft.com/office/drawing/2014/main" id="{5073ED05-BA8A-4C49-BAAF-4CFFD7BF689C}"/>
              </a:ext>
            </a:extLst>
          </p:cNvPr>
          <p:cNvSpPr/>
          <p:nvPr/>
        </p:nvSpPr>
        <p:spPr>
          <a:xfrm>
            <a:off x="7332788" y="272965"/>
            <a:ext cx="4190427" cy="6487726"/>
          </a:xfrm>
          <a:prstGeom prst="borderCallout2">
            <a:avLst>
              <a:gd name="adj1" fmla="val 72415"/>
              <a:gd name="adj2" fmla="val -5098"/>
              <a:gd name="adj3" fmla="val 72577"/>
              <a:gd name="adj4" fmla="val -25867"/>
              <a:gd name="adj5" fmla="val 55229"/>
              <a:gd name="adj6" fmla="val -5315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教學建議：</a:t>
            </a:r>
            <a:endParaRPr lang="en-US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教導學生摘取全文大意，保留最重要訊息的能力。</a:t>
            </a:r>
            <a:endParaRPr lang="en-US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歸納出「主旨」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梳理出作者透過文章傳遞給讀者的重要概念</a:t>
            </a:r>
            <a:r>
              <a:rPr lang="zh-TW" altLang="en-US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。</a:t>
            </a:r>
            <a:endParaRPr lang="en-US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3200" dirty="0"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endParaRPr lang="en-US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="" xmlns:a16="http://schemas.microsoft.com/office/drawing/2014/main" id="{7CFFF2E0-DD87-4EE7-86CD-FF805F4392D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314" t="21276" r="25243" b="9443"/>
          <a:stretch/>
        </p:blipFill>
        <p:spPr>
          <a:xfrm>
            <a:off x="346462" y="938115"/>
            <a:ext cx="6319423" cy="5536427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93B8631E-9598-440D-AF74-F3C4BD6D3424}"/>
              </a:ext>
            </a:extLst>
          </p:cNvPr>
          <p:cNvSpPr/>
          <p:nvPr/>
        </p:nvSpPr>
        <p:spPr>
          <a:xfrm>
            <a:off x="796465" y="4086213"/>
            <a:ext cx="5436695" cy="1308747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84851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196419" y="168568"/>
            <a:ext cx="6942641" cy="66665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五年級 試題分析</a:t>
            </a:r>
            <a:r>
              <a:rPr lang="en-US" altLang="zh-TW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寫作手法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圖說文字: 折線 7">
            <a:extLst>
              <a:ext uri="{FF2B5EF4-FFF2-40B4-BE49-F238E27FC236}">
                <a16:creationId xmlns="" xmlns:a16="http://schemas.microsoft.com/office/drawing/2014/main" id="{5073ED05-BA8A-4C49-BAAF-4CFFD7BF689C}"/>
              </a:ext>
            </a:extLst>
          </p:cNvPr>
          <p:cNvSpPr/>
          <p:nvPr/>
        </p:nvSpPr>
        <p:spPr>
          <a:xfrm>
            <a:off x="7332788" y="97309"/>
            <a:ext cx="4190427" cy="6663382"/>
          </a:xfrm>
          <a:prstGeom prst="borderCallout2">
            <a:avLst>
              <a:gd name="adj1" fmla="val 72415"/>
              <a:gd name="adj2" fmla="val -5098"/>
              <a:gd name="adj3" fmla="val 72577"/>
              <a:gd name="adj4" fmla="val -25867"/>
              <a:gd name="adj5" fmla="val 55229"/>
              <a:gd name="adj6" fmla="val -5315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3200" dirty="0"/>
              <a:t>教學建議</a:t>
            </a:r>
            <a:r>
              <a:rPr lang="zh-TW" altLang="en-US" sz="3200" dirty="0">
                <a:latin typeface="PMingLiU" panose="02020500000000000000" pitchFamily="18" charset="-120"/>
                <a:ea typeface="PMingLiU" panose="02020500000000000000" pitchFamily="18" charset="-120"/>
              </a:rPr>
              <a:t>：</a:t>
            </a:r>
            <a:endParaRPr lang="en-US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以「一幅畫自白」的方式，詮釋作者寫作手法及目的</a:t>
            </a:r>
            <a:r>
              <a:rPr lang="zh-TW" altLang="en-US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。</a:t>
            </a:r>
            <a:endParaRPr lang="zh-TW" altLang="en-US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因此</a:t>
            </a:r>
            <a:r>
              <a:rPr lang="zh-TW" altLang="en-US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，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教導學生形式深究「寫作手法」並引導學生能從特定觀點詮釋</a:t>
            </a:r>
            <a:r>
              <a:rPr lang="zh-TW" altLang="en-US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，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進而能自我省思、評鑑、延伸學習、自我創新</a:t>
            </a:r>
            <a:r>
              <a:rPr lang="zh-TW" altLang="en-US" sz="32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。</a:t>
            </a:r>
            <a:endParaRPr lang="zh-TW" altLang="en-US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="" xmlns:a16="http://schemas.microsoft.com/office/drawing/2014/main" id="{EBC582C1-D19A-4EF1-977C-51A0DD997DD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8831" t="19986" r="30564" b="48011"/>
          <a:stretch/>
        </p:blipFill>
        <p:spPr>
          <a:xfrm>
            <a:off x="726111" y="1181184"/>
            <a:ext cx="4832363" cy="3387237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3AF0C784-D2DC-44E2-BEC9-627E60A1B9ED}"/>
              </a:ext>
            </a:extLst>
          </p:cNvPr>
          <p:cNvSpPr/>
          <p:nvPr/>
        </p:nvSpPr>
        <p:spPr>
          <a:xfrm>
            <a:off x="919244" y="2691922"/>
            <a:ext cx="4446095" cy="36576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4150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196419" y="168568"/>
            <a:ext cx="6942641" cy="66665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教學總體建議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內容版面配置區 2"/>
          <p:cNvSpPr txBox="1">
            <a:spLocks/>
          </p:cNvSpPr>
          <p:nvPr/>
        </p:nvSpPr>
        <p:spPr>
          <a:xfrm>
            <a:off x="1196419" y="168568"/>
            <a:ext cx="11537580" cy="6022775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998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6979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799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3959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0937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99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7916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99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4895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99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1875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99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198854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99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5833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99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399" kern="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一、增強學生閱讀能力：</a:t>
            </a:r>
            <a:endParaRPr lang="en-US" altLang="zh-TW" sz="2399" kern="0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    </a:t>
            </a:r>
            <a:r>
              <a:rPr lang="en-US" altLang="zh-TW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1.</a:t>
            </a:r>
            <a:r>
              <a:rPr lang="zh-TW" altLang="en-US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培養學生廣泛閱讀、群書閱讀</a:t>
            </a:r>
            <a:r>
              <a:rPr lang="zh-TW" altLang="en-US" sz="2399" kern="0" dirty="0">
                <a:solidFill>
                  <a:schemeClr val="dk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、</a:t>
            </a:r>
            <a:r>
              <a:rPr lang="zh-TW" altLang="en-US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讀長文、讀科普書籍</a:t>
            </a:r>
            <a:r>
              <a:rPr lang="en-US" altLang="zh-TW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…</a:t>
            </a:r>
            <a:r>
              <a:rPr lang="zh-TW" altLang="en-US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的能力</a:t>
            </a:r>
            <a:r>
              <a:rPr lang="zh-TW" altLang="en-US" sz="2399" kern="0" dirty="0">
                <a:solidFill>
                  <a:schemeClr val="dk1"/>
                </a:solidFill>
                <a:latin typeface="新細明體" panose="02020500000000000000" pitchFamily="18" charset="-120"/>
              </a:rPr>
              <a:t>。</a:t>
            </a:r>
            <a:endParaRPr lang="en-US" altLang="zh-TW" sz="2399" kern="0" dirty="0">
              <a:solidFill>
                <a:schemeClr val="dk1"/>
              </a:solidFill>
              <a:latin typeface="新細明體" panose="02020500000000000000" pitchFamily="18" charset="-120"/>
            </a:endParaRPr>
          </a:p>
          <a:p>
            <a:r>
              <a:rPr lang="zh-TW" altLang="en-US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    </a:t>
            </a:r>
            <a:r>
              <a:rPr lang="en-US" altLang="zh-TW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2.</a:t>
            </a:r>
            <a:r>
              <a:rPr lang="zh-TW" altLang="en-US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養成終身閱讀習慣</a:t>
            </a:r>
            <a:r>
              <a:rPr lang="zh-TW" altLang="en-US" sz="2399" kern="0" dirty="0">
                <a:solidFill>
                  <a:schemeClr val="dk1"/>
                </a:solidFill>
                <a:latin typeface="新細明體" panose="02020500000000000000" pitchFamily="18" charset="-120"/>
              </a:rPr>
              <a:t>。</a:t>
            </a:r>
            <a:endParaRPr lang="en-US" altLang="zh-TW" sz="2399" kern="0" dirty="0">
              <a:solidFill>
                <a:schemeClr val="dk1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399" kern="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二、加強閱讀理解教學：</a:t>
            </a:r>
            <a:r>
              <a:rPr lang="en-US" altLang="zh-TW" sz="2399" kern="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399" kern="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教方法與策略</a:t>
            </a:r>
            <a:r>
              <a:rPr lang="en-US" altLang="zh-TW" sz="2399" kern="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r>
              <a:rPr lang="en-US" altLang="zh-TW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   1.</a:t>
            </a:r>
            <a:r>
              <a:rPr lang="zh-TW" altLang="en-US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檢視學生對文本的理解程度</a:t>
            </a:r>
            <a:r>
              <a:rPr lang="zh-TW" altLang="en-US" sz="2399" kern="0" dirty="0">
                <a:solidFill>
                  <a:schemeClr val="dk1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。</a:t>
            </a:r>
            <a:endParaRPr lang="en-US" altLang="zh-TW" sz="2399" kern="0" dirty="0">
              <a:solidFill>
                <a:schemeClr val="dk1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   2.</a:t>
            </a:r>
            <a:r>
              <a:rPr lang="zh-TW" altLang="en-US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析詞釋意：幫助學生將較精簡、困難的詞彙理解。</a:t>
            </a:r>
            <a:endParaRPr lang="en-US" altLang="zh-TW" sz="2399" kern="0" dirty="0">
              <a:solidFill>
                <a:schemeClr val="dk1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   3.</a:t>
            </a:r>
            <a:r>
              <a:rPr lang="zh-TW" altLang="en-US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脈絡理解：從前後文脈絡中理解、推論。</a:t>
            </a:r>
            <a:endParaRPr lang="en-US" altLang="zh-TW" sz="2399" kern="0" dirty="0">
              <a:solidFill>
                <a:schemeClr val="dk1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   4.</a:t>
            </a:r>
            <a:r>
              <a:rPr lang="zh-TW" altLang="en-US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歸納統整：句子和句子間、段落和段落間、段落和標題間的關係。</a:t>
            </a:r>
            <a:endParaRPr lang="en-US" altLang="zh-TW" sz="2399" kern="0" dirty="0">
              <a:solidFill>
                <a:schemeClr val="dk1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   5.</a:t>
            </a:r>
            <a:r>
              <a:rPr lang="zh-TW" altLang="en-US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歸納上位概念：掌握全文主旨。</a:t>
            </a:r>
            <a:endParaRPr lang="en-US" altLang="zh-TW" sz="2399" kern="0" dirty="0">
              <a:solidFill>
                <a:schemeClr val="dk1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399" kern="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三、評量以能力導向命題：</a:t>
            </a:r>
          </a:p>
          <a:p>
            <a:r>
              <a:rPr lang="zh-TW" altLang="en-US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en-US" altLang="zh-TW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1.</a:t>
            </a:r>
            <a:r>
              <a:rPr lang="zh-TW" altLang="en-US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去掉記憶、背誦題目。</a:t>
            </a:r>
            <a:endParaRPr lang="en-US" altLang="zh-TW" sz="2399" kern="0" dirty="0">
              <a:solidFill>
                <a:schemeClr val="dk1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en-US" altLang="zh-TW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2.</a:t>
            </a:r>
            <a:r>
              <a:rPr lang="zh-TW" altLang="en-US" sz="2399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理解、素養導向命題。</a:t>
            </a:r>
          </a:p>
        </p:txBody>
      </p:sp>
    </p:spTree>
    <p:extLst>
      <p:ext uri="{BB962C8B-B14F-4D97-AF65-F5344CB8AC3E}">
        <p14:creationId xmlns:p14="http://schemas.microsoft.com/office/powerpoint/2010/main" val="3964731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-1"/>
            <a:ext cx="6858001" cy="685800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5932" y="1142647"/>
            <a:ext cx="3724187" cy="5715353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950666" y="2808841"/>
            <a:ext cx="4290669" cy="82054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/>
          <a:p>
            <a:pPr defTabSz="91361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5332" dirty="0">
                <a:solidFill>
                  <a:srgbClr val="C41C6F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評量命題原則</a:t>
            </a:r>
            <a:endParaRPr lang="zh-CN" altLang="en-US" sz="5332" b="1" dirty="0">
              <a:solidFill>
                <a:srgbClr val="7A801D"/>
              </a:solidFill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20953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3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3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5" name="TextBox 31"/>
          <p:cNvSpPr txBox="1"/>
          <p:nvPr/>
        </p:nvSpPr>
        <p:spPr>
          <a:xfrm>
            <a:off x="1196419" y="168568"/>
            <a:ext cx="6942641" cy="66665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TW" altLang="en-US" sz="3732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素養導向試題基本概念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7" name="資料庫圖表 6"/>
          <p:cNvGraphicFramePr/>
          <p:nvPr>
            <p:extLst/>
          </p:nvPr>
        </p:nvGraphicFramePr>
        <p:xfrm>
          <a:off x="2511217" y="1826142"/>
          <a:ext cx="8122369" cy="4462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图片 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sp>
        <p:nvSpPr>
          <p:cNvPr id="9" name="文字版面配置區 2"/>
          <p:cNvSpPr>
            <a:spLocks noGrp="1"/>
          </p:cNvSpPr>
          <p:nvPr>
            <p:ph type="body" idx="1"/>
          </p:nvPr>
        </p:nvSpPr>
        <p:spPr>
          <a:xfrm>
            <a:off x="3206624" y="902836"/>
            <a:ext cx="9864871" cy="654711"/>
          </a:xfrm>
        </p:spPr>
        <p:txBody>
          <a:bodyPr>
            <a:noAutofit/>
          </a:bodyPr>
          <a:lstStyle/>
          <a:p>
            <a:r>
              <a:rPr lang="zh-TW" altLang="en-US" sz="3600" kern="0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情境化、跨領域、整合運用</a:t>
            </a:r>
            <a:endParaRPr lang="zh-TW" altLang="en-US" sz="3600" dirty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98182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335520" y="168568"/>
            <a:ext cx="7523147" cy="66665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/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符應語文發展調整字詞和篇章理解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xmlns="" id="{DDA1E24F-F211-42D9-B483-FAC5722EBB2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916" t="29549" r="18318" b="13482"/>
          <a:stretch/>
        </p:blipFill>
        <p:spPr>
          <a:xfrm>
            <a:off x="255802" y="1105144"/>
            <a:ext cx="11352579" cy="5138846"/>
          </a:xfrm>
          <a:prstGeom prst="rect">
            <a:avLst/>
          </a:prstGeom>
        </p:spPr>
      </p:pic>
      <p:sp>
        <p:nvSpPr>
          <p:cNvPr id="2" name="橢圓 1"/>
          <p:cNvSpPr/>
          <p:nvPr/>
        </p:nvSpPr>
        <p:spPr>
          <a:xfrm>
            <a:off x="443883" y="3275860"/>
            <a:ext cx="1917577" cy="216615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5700943" y="3173608"/>
            <a:ext cx="1917577" cy="216615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橢圓 8"/>
          <p:cNvSpPr/>
          <p:nvPr/>
        </p:nvSpPr>
        <p:spPr>
          <a:xfrm>
            <a:off x="9300994" y="3242945"/>
            <a:ext cx="1917577" cy="216615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4723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196420" y="1056102"/>
            <a:ext cx="9864871" cy="654711"/>
          </a:xfrm>
        </p:spPr>
        <p:txBody>
          <a:bodyPr>
            <a:noAutofit/>
          </a:bodyPr>
          <a:lstStyle/>
          <a:p>
            <a:r>
              <a:rPr lang="zh-TW" altLang="en-US" sz="3600" b="1" kern="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情境化</a:t>
            </a:r>
            <a:r>
              <a:rPr lang="en-US" altLang="zh-TW" sz="3600" kern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3600" kern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形</a:t>
            </a:r>
            <a:r>
              <a:rPr lang="zh-TW" altLang="en-US" sz="3600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音義的</a:t>
            </a:r>
            <a:r>
              <a:rPr lang="zh-TW" altLang="zh-TW" sz="3600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命題必有「語境」</a:t>
            </a:r>
            <a:endParaRPr lang="zh-TW" altLang="en-US" sz="36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6" name="TextBox 31"/>
          <p:cNvSpPr txBox="1"/>
          <p:nvPr/>
        </p:nvSpPr>
        <p:spPr>
          <a:xfrm>
            <a:off x="1196419" y="168568"/>
            <a:ext cx="6942641" cy="66665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命題原則</a:t>
            </a:r>
            <a:r>
              <a:rPr lang="en-US" altLang="zh-TW" sz="3732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_</a:t>
            </a:r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形音對應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內容版面配置區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61" y="1938771"/>
            <a:ext cx="7529460" cy="276170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內容版面配置區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124" y="3319624"/>
            <a:ext cx="7961512" cy="284544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graphicFrame>
        <p:nvGraphicFramePr>
          <p:cNvPr id="10" name="表格 9"/>
          <p:cNvGraphicFramePr>
            <a:graphicFrameLocks noGrp="1"/>
          </p:cNvGraphicFramePr>
          <p:nvPr>
            <p:extLst/>
          </p:nvPr>
        </p:nvGraphicFramePr>
        <p:xfrm>
          <a:off x="9247913" y="189652"/>
          <a:ext cx="2647236" cy="267129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23618"/>
                <a:gridCol w="1323618"/>
              </a:tblGrid>
              <a:tr h="967358">
                <a:tc>
                  <a:txBody>
                    <a:bodyPr/>
                    <a:lstStyle/>
                    <a:p>
                      <a:r>
                        <a:rPr lang="zh-TW" altLang="en-US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學習表現</a:t>
                      </a:r>
                      <a:endParaRPr lang="en-US" altLang="zh-TW" sz="18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  <a:p>
                      <a:r>
                        <a:rPr lang="zh-TW" altLang="en-US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內容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形音對應</a:t>
                      </a:r>
                      <a:endParaRPr lang="en-US" altLang="zh-TW" sz="18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  <a:p>
                      <a:r>
                        <a:rPr lang="en-US" altLang="zh-TW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(</a:t>
                      </a:r>
                      <a:r>
                        <a:rPr lang="zh-TW" altLang="en-US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國字注音</a:t>
                      </a:r>
                      <a:r>
                        <a:rPr lang="en-US" altLang="zh-TW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)</a:t>
                      </a:r>
                      <a:endParaRPr lang="zh-TW" altLang="en-US" sz="18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</a:tr>
              <a:tr h="56797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低年級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18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&lt;40%</a:t>
                      </a:r>
                      <a:endParaRPr lang="zh-TW" altLang="en-US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</a:tr>
              <a:tr h="56797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中年級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18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&lt;30%</a:t>
                      </a:r>
                      <a:endParaRPr lang="zh-TW" altLang="en-US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</a:tr>
              <a:tr h="56797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高年級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18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&lt;20%</a:t>
                      </a:r>
                      <a:endParaRPr lang="zh-TW" altLang="en-US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8685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1"/>
          <p:cNvSpPr txBox="1"/>
          <p:nvPr/>
        </p:nvSpPr>
        <p:spPr>
          <a:xfrm>
            <a:off x="1196419" y="168568"/>
            <a:ext cx="6942641" cy="66665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命題</a:t>
            </a:r>
            <a:r>
              <a:rPr lang="zh-TW" altLang="en-US" sz="3732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原則</a:t>
            </a:r>
            <a:r>
              <a:rPr lang="en-US" altLang="zh-TW" sz="3732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_</a:t>
            </a:r>
            <a:r>
              <a:rPr lang="zh-TW" altLang="en-US" sz="3732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字詞理解 語句理解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图片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文字版面配置區 2"/>
          <p:cNvSpPr>
            <a:spLocks noGrp="1"/>
          </p:cNvSpPr>
          <p:nvPr>
            <p:ph type="body" idx="1"/>
          </p:nvPr>
        </p:nvSpPr>
        <p:spPr>
          <a:xfrm>
            <a:off x="1196420" y="1056102"/>
            <a:ext cx="9864871" cy="654711"/>
          </a:xfrm>
        </p:spPr>
        <p:txBody>
          <a:bodyPr>
            <a:noAutofit/>
          </a:bodyPr>
          <a:lstStyle/>
          <a:p>
            <a:r>
              <a:rPr lang="zh-TW" altLang="en-US" sz="3600" kern="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情境化</a:t>
            </a:r>
            <a:r>
              <a:rPr lang="en-US" altLang="zh-TW" sz="3600" kern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3600" kern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選擇題題幹有情境</a:t>
            </a:r>
            <a:endParaRPr lang="zh-TW" altLang="en-US" sz="3600" dirty="0"/>
          </a:p>
        </p:txBody>
      </p:sp>
      <p:graphicFrame>
        <p:nvGraphicFramePr>
          <p:cNvPr id="10" name="表格 9"/>
          <p:cNvGraphicFramePr>
            <a:graphicFrameLocks noGrp="1"/>
          </p:cNvGraphicFramePr>
          <p:nvPr>
            <p:extLst/>
          </p:nvPr>
        </p:nvGraphicFramePr>
        <p:xfrm>
          <a:off x="8831824" y="168566"/>
          <a:ext cx="2922640" cy="208793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61320"/>
                <a:gridCol w="1461320"/>
              </a:tblGrid>
              <a:tr h="774557">
                <a:tc>
                  <a:txBody>
                    <a:bodyPr/>
                    <a:lstStyle/>
                    <a:p>
                      <a:r>
                        <a:rPr lang="zh-TW" altLang="en-US" sz="20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學習表現</a:t>
                      </a:r>
                      <a:endParaRPr lang="en-US" altLang="zh-TW" sz="20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  <a:p>
                      <a:r>
                        <a:rPr lang="zh-TW" altLang="en-US" sz="20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內容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字詞句理解</a:t>
                      </a:r>
                      <a:endParaRPr lang="en-US" altLang="zh-TW" sz="20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  <a:p>
                      <a:r>
                        <a:rPr lang="en-US" altLang="zh-TW" sz="20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(</a:t>
                      </a:r>
                      <a:r>
                        <a:rPr lang="zh-TW" altLang="en-US" sz="20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選擇題</a:t>
                      </a:r>
                      <a:r>
                        <a:rPr lang="en-US" altLang="zh-TW" sz="20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…)</a:t>
                      </a:r>
                      <a:endParaRPr lang="zh-TW" altLang="en-US" sz="20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</a:tr>
              <a:tr h="43779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低年級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20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&lt;40%</a:t>
                      </a:r>
                      <a:endParaRPr lang="zh-TW" altLang="en-US" sz="20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</a:tr>
              <a:tr h="43779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中年級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20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&lt;40%</a:t>
                      </a:r>
                      <a:endParaRPr lang="zh-TW" altLang="en-US" sz="20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</a:tr>
              <a:tr h="43779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高年級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20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&lt;40%</a:t>
                      </a:r>
                      <a:endParaRPr lang="zh-TW" altLang="en-US" sz="20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內容版面配置區 2"/>
          <p:cNvSpPr txBox="1">
            <a:spLocks/>
          </p:cNvSpPr>
          <p:nvPr/>
        </p:nvSpPr>
        <p:spPr>
          <a:xfrm>
            <a:off x="919315" y="1703438"/>
            <a:ext cx="8873614" cy="46088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DC9E1F"/>
              </a:buClr>
              <a:buSzTx/>
              <a:buNone/>
              <a:tabLst/>
              <a:defRPr/>
            </a:pPr>
            <a:r>
              <a:rPr kumimoji="0" lang="zh-TW" altLang="en-US" sz="2400" b="1" i="0" u="none" strike="noStrike" kern="1200" cap="none" spc="3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     不考詞意的解釋，以完整的句子命題。</a:t>
            </a:r>
            <a:endParaRPr kumimoji="0" lang="en-US" altLang="zh-TW" sz="2400" b="1" i="0" u="none" strike="noStrike" kern="1200" cap="none" spc="30" normalizeH="0" baseline="0" noProof="0" dirty="0" smtClean="0">
              <a:ln>
                <a:noFill/>
              </a:ln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DC9E1F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zh-TW" altLang="en-US" sz="2400" b="0" i="0" u="none" strike="noStrike" kern="1200" cap="none" spc="3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 「造作」是指</a:t>
            </a:r>
            <a:endParaRPr kumimoji="0" lang="en-US" altLang="zh-TW" sz="2400" b="0" i="0" u="none" strike="noStrike" kern="1200" cap="none" spc="30" normalizeH="0" baseline="0" noProof="0" dirty="0" smtClean="0">
              <a:ln>
                <a:noFill/>
              </a:ln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0005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DC9E1F"/>
              </a:buClr>
              <a:buSzTx/>
              <a:buFont typeface="Arial" pitchFamily="34" charset="0"/>
              <a:buNone/>
              <a:tabLst/>
              <a:defRPr/>
            </a:pPr>
            <a:r>
              <a:rPr kumimoji="0" lang="zh-TW" altLang="en-US" sz="2400" b="0" i="0" u="none" strike="noStrike" kern="1200" cap="none" spc="3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①故意做出的不自然舉動　 ②做出一件東西</a:t>
            </a:r>
            <a:endParaRPr kumimoji="0" lang="en-US" altLang="zh-TW" sz="2400" b="0" i="0" u="none" strike="noStrike" kern="1200" cap="none" spc="30" normalizeH="0" baseline="0" noProof="0" dirty="0" smtClean="0">
              <a:ln>
                <a:noFill/>
              </a:ln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0005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DC9E1F"/>
              </a:buClr>
              <a:buSzTx/>
              <a:buFont typeface="Arial" pitchFamily="34" charset="0"/>
              <a:buNone/>
              <a:tabLst/>
              <a:defRPr/>
            </a:pPr>
            <a:r>
              <a:rPr kumimoji="0" lang="zh-TW" altLang="en-US" sz="2400" b="0" i="0" u="none" strike="noStrike" kern="1200" cap="none" spc="3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③模仿製造　　　　　　　 ④竊取他人的智慧。</a:t>
            </a:r>
            <a:endParaRPr kumimoji="0" lang="en-US" altLang="zh-TW" sz="2400" b="0" i="0" u="none" strike="noStrike" kern="1200" cap="none" spc="30" normalizeH="0" baseline="0" noProof="0" dirty="0" smtClean="0">
              <a:ln>
                <a:noFill/>
              </a:ln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DC9E1F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zh-TW" altLang="en-US" sz="2400" b="0" i="0" u="none" strike="noStrike" kern="1200" cap="none" spc="3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下列哪一組成語的意思相同？</a:t>
            </a:r>
            <a:endParaRPr kumimoji="0" lang="en-US" altLang="zh-TW" sz="2400" b="0" i="0" u="none" strike="noStrike" kern="1200" cap="none" spc="30" normalizeH="0" baseline="0" noProof="0" dirty="0" smtClean="0">
              <a:ln>
                <a:noFill/>
              </a:ln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00050" marR="0" lvl="2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DC9E1F"/>
              </a:buClr>
              <a:buSzTx/>
              <a:buFont typeface="Arial" pitchFamily="34" charset="0"/>
              <a:buNone/>
              <a:tabLst/>
              <a:defRPr/>
            </a:pPr>
            <a:r>
              <a:rPr kumimoji="0" lang="zh-TW" altLang="en-US" sz="2400" b="0" i="0" u="none" strike="noStrike" kern="1200" cap="none" spc="3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①設身處地</a:t>
            </a:r>
            <a:r>
              <a:rPr kumimoji="0" lang="en-US" altLang="zh-TW" sz="2400" b="0" i="0" u="none" strike="noStrike" kern="1200" cap="none" spc="3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kumimoji="0" lang="zh-TW" altLang="en-US" sz="2400" b="0" i="0" u="none" strike="noStrike" kern="1200" cap="none" spc="3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將心比心 ②衣冠楚楚</a:t>
            </a:r>
            <a:r>
              <a:rPr kumimoji="0" lang="en-US" altLang="zh-TW" sz="2400" b="0" i="0" u="none" strike="noStrike" kern="1200" cap="none" spc="3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kumimoji="0" lang="zh-TW" altLang="en-US" sz="2400" b="0" i="0" u="none" strike="noStrike" kern="1200" cap="none" spc="3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不修邊幅 ③從諫如流</a:t>
            </a:r>
            <a:r>
              <a:rPr kumimoji="0" lang="en-US" altLang="zh-TW" sz="2400" b="0" i="0" u="none" strike="noStrike" kern="1200" cap="none" spc="3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kumimoji="0" lang="zh-TW" altLang="en-US" sz="2400" b="0" i="0" u="none" strike="noStrike" kern="1200" cap="none" spc="3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固執己見</a:t>
            </a:r>
            <a:endParaRPr kumimoji="0" lang="en-US" altLang="zh-TW" sz="2400" b="0" i="0" u="none" strike="noStrike" kern="1200" cap="none" spc="30" normalizeH="0" baseline="0" noProof="0" dirty="0" smtClean="0">
              <a:ln>
                <a:noFill/>
              </a:ln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marR="0" lvl="1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DC9E1F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zh-TW" altLang="en-US" sz="2400" b="0" i="0" u="none" strike="noStrike" kern="1200" cap="none" spc="3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認識固有文化很重要，但如果認為一定要回到舊有的生活方式，那就是「抱殘守缺」了。「」中的成語可以換成下列哪一個？</a:t>
            </a:r>
            <a:endParaRPr kumimoji="0" lang="en-US" altLang="zh-TW" sz="2400" b="0" i="0" u="none" strike="noStrike" kern="1200" cap="none" spc="30" normalizeH="0" baseline="0" noProof="0" dirty="0" smtClean="0">
              <a:ln>
                <a:noFill/>
              </a:ln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00050" marR="0" lvl="2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DC9E1F"/>
              </a:buClr>
              <a:buSzTx/>
              <a:buFont typeface="Arial" pitchFamily="34" charset="0"/>
              <a:buNone/>
              <a:tabLst/>
              <a:defRPr/>
            </a:pPr>
            <a:r>
              <a:rPr kumimoji="0" lang="en-US" altLang="zh-TW" sz="2400" b="0" i="0" u="none" strike="noStrike" kern="1200" cap="none" spc="3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①</a:t>
            </a:r>
            <a:r>
              <a:rPr kumimoji="0" lang="zh-TW" altLang="en-US" sz="2400" b="0" i="0" u="none" strike="noStrike" kern="1200" cap="none" spc="3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墨守成規　②引經據典　③推陳出新　④比比皆是</a:t>
            </a:r>
            <a:endParaRPr kumimoji="0" lang="en-US" altLang="zh-TW" sz="2400" b="0" i="0" u="none" strike="noStrike" kern="1200" cap="none" spc="30" normalizeH="0" baseline="0" noProof="0" dirty="0" smtClean="0">
              <a:ln>
                <a:noFill/>
              </a:ln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352403" y="5235678"/>
            <a:ext cx="470309" cy="42770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>
                <a:solidFill>
                  <a:srgbClr val="FF0000"/>
                </a:solidFill>
              </a:ln>
              <a:noFill/>
            </a:endParaRPr>
          </a:p>
        </p:txBody>
      </p:sp>
      <p:pic>
        <p:nvPicPr>
          <p:cNvPr id="1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3396" y="3821521"/>
            <a:ext cx="1978604" cy="3036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831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8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196419" y="1710813"/>
            <a:ext cx="74558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kern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擴</a:t>
            </a:r>
            <a:r>
              <a:rPr lang="zh-TW" altLang="en-US" sz="2800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增</a:t>
            </a:r>
            <a:r>
              <a:rPr lang="zh-TW" altLang="zh-TW" sz="2800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科普文章</a:t>
            </a:r>
            <a:r>
              <a:rPr lang="zh-TW" altLang="en-US" sz="2800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、跨領域、圖文理解內容的練習 </a:t>
            </a:r>
            <a:endParaRPr lang="zh-TW" altLang="en-US" sz="2800" dirty="0"/>
          </a:p>
        </p:txBody>
      </p:sp>
      <p:sp>
        <p:nvSpPr>
          <p:cNvPr id="8" name="TextBox 31"/>
          <p:cNvSpPr txBox="1"/>
          <p:nvPr/>
        </p:nvSpPr>
        <p:spPr>
          <a:xfrm>
            <a:off x="1196419" y="168568"/>
            <a:ext cx="6942641" cy="66665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命題</a:t>
            </a:r>
            <a:r>
              <a:rPr lang="zh-TW" altLang="en-US" sz="3732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原則</a:t>
            </a:r>
            <a:r>
              <a:rPr lang="en-US" altLang="zh-TW" sz="3732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_</a:t>
            </a:r>
            <a:r>
              <a:rPr lang="zh-TW" altLang="en-US" sz="3732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文意理解 推論理解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11" name="文字版面配置區 2"/>
          <p:cNvSpPr txBox="1">
            <a:spLocks/>
          </p:cNvSpPr>
          <p:nvPr/>
        </p:nvSpPr>
        <p:spPr>
          <a:xfrm>
            <a:off x="1196420" y="1056102"/>
            <a:ext cx="9864871" cy="6547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600" kern="0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</a:rPr>
              <a:t>跨領域</a:t>
            </a:r>
            <a:r>
              <a:rPr lang="en-US" altLang="zh-TW" sz="3600" kern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3600" kern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學習力求統整運用</a:t>
            </a:r>
            <a:endParaRPr lang="zh-TW" altLang="en-US" sz="3600" dirty="0"/>
          </a:p>
        </p:txBody>
      </p:sp>
      <p:graphicFrame>
        <p:nvGraphicFramePr>
          <p:cNvPr id="12" name="表格 11"/>
          <p:cNvGraphicFramePr>
            <a:graphicFrameLocks noGrp="1"/>
          </p:cNvGraphicFramePr>
          <p:nvPr>
            <p:extLst/>
          </p:nvPr>
        </p:nvGraphicFramePr>
        <p:xfrm>
          <a:off x="9350477" y="168568"/>
          <a:ext cx="2625214" cy="269595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12607"/>
                <a:gridCol w="1312607"/>
              </a:tblGrid>
              <a:tr h="855686">
                <a:tc>
                  <a:txBody>
                    <a:bodyPr/>
                    <a:lstStyle/>
                    <a:p>
                      <a:r>
                        <a:rPr lang="zh-TW" altLang="en-US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學習表現</a:t>
                      </a:r>
                      <a:endParaRPr lang="en-US" altLang="zh-TW" sz="18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  <a:p>
                      <a:r>
                        <a:rPr lang="zh-TW" altLang="en-US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內容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文意</a:t>
                      </a:r>
                      <a:r>
                        <a:rPr lang="en-US" altLang="zh-TW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/</a:t>
                      </a:r>
                      <a:r>
                        <a:rPr lang="zh-TW" altLang="en-US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推論</a:t>
                      </a:r>
                      <a:r>
                        <a:rPr lang="en-US" altLang="zh-TW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/</a:t>
                      </a:r>
                      <a:r>
                        <a:rPr lang="zh-TW" altLang="en-US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評論理解</a:t>
                      </a:r>
                      <a:endParaRPr lang="en-US" altLang="zh-TW" sz="18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  <a:p>
                      <a:r>
                        <a:rPr lang="en-US" altLang="zh-TW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(</a:t>
                      </a:r>
                      <a:r>
                        <a:rPr lang="zh-TW" altLang="en-US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閱讀測驗</a:t>
                      </a:r>
                      <a:r>
                        <a:rPr lang="en-US" altLang="zh-TW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…)</a:t>
                      </a:r>
                      <a:endParaRPr lang="zh-TW" altLang="en-US" sz="18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</a:tr>
              <a:tr h="50241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低年級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18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&lt;10%</a:t>
                      </a:r>
                      <a:endParaRPr lang="zh-TW" altLang="en-US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</a:tr>
              <a:tr h="50241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中年級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18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&lt;15%</a:t>
                      </a:r>
                      <a:endParaRPr lang="zh-TW" altLang="en-US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</a:tr>
              <a:tr h="50241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高年級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18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&lt;20%</a:t>
                      </a:r>
                      <a:endParaRPr lang="zh-TW" altLang="en-US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圖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02" y="2579839"/>
            <a:ext cx="2880687" cy="3911059"/>
          </a:xfrm>
          <a:prstGeom prst="rect">
            <a:avLst/>
          </a:prstGeom>
          <a:ln>
            <a:solidFill>
              <a:srgbClr val="0000CC"/>
            </a:solidFill>
          </a:ln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890" y="3400126"/>
            <a:ext cx="5184521" cy="3090772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3697" y="3389825"/>
            <a:ext cx="3517028" cy="3100841"/>
          </a:xfrm>
          <a:prstGeom prst="rect">
            <a:avLst/>
          </a:prstGeom>
          <a:ln>
            <a:solidFill>
              <a:srgbClr val="0000CC"/>
            </a:solidFill>
          </a:ln>
        </p:spPr>
      </p:pic>
    </p:spTree>
    <p:extLst>
      <p:ext uri="{BB962C8B-B14F-4D97-AF65-F5344CB8AC3E}">
        <p14:creationId xmlns:p14="http://schemas.microsoft.com/office/powerpoint/2010/main" val="3866942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8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31"/>
          <p:cNvSpPr txBox="1"/>
          <p:nvPr/>
        </p:nvSpPr>
        <p:spPr>
          <a:xfrm>
            <a:off x="1196419" y="168568"/>
            <a:ext cx="8390033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TW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命題</a:t>
            </a:r>
            <a:r>
              <a:rPr lang="zh-TW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原則</a:t>
            </a:r>
            <a:r>
              <a:rPr lang="en-US" altLang="zh-TW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_</a:t>
            </a:r>
            <a:r>
              <a:rPr lang="zh-TW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文意理解 推論理解 </a:t>
            </a:r>
            <a:r>
              <a:rPr lang="zh-TW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詮釋整合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图片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pic>
        <p:nvPicPr>
          <p:cNvPr id="10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3396" y="3821521"/>
            <a:ext cx="1978604" cy="3036480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873595" y="938115"/>
            <a:ext cx="1073338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TW" altLang="en-US" sz="3200" kern="0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</a:rPr>
              <a:t>整合運用</a:t>
            </a:r>
            <a:r>
              <a:rPr lang="en-US" altLang="zh-TW" sz="3200" kern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3200" kern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增加</a:t>
            </a:r>
            <a:r>
              <a:rPr lang="zh-TW" altLang="en-US" sz="3200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理解性題目</a:t>
            </a:r>
            <a:r>
              <a:rPr lang="en-US" altLang="zh-TW" sz="3200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3200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推論、詮釋整合、比較評估</a:t>
            </a:r>
            <a:r>
              <a:rPr lang="en-US" altLang="zh-TW" sz="3200" kern="0" dirty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</a:p>
        </p:txBody>
      </p:sp>
      <p:sp>
        <p:nvSpPr>
          <p:cNvPr id="13" name="矩形 12"/>
          <p:cNvSpPr/>
          <p:nvPr/>
        </p:nvSpPr>
        <p:spPr>
          <a:xfrm>
            <a:off x="873595" y="152669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減少知識層面，增加理解與應用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" name="標題 1"/>
          <p:cNvSpPr>
            <a:spLocks noGrp="1"/>
          </p:cNvSpPr>
          <p:nvPr>
            <p:ph type="title"/>
          </p:nvPr>
        </p:nvSpPr>
        <p:spPr>
          <a:xfrm>
            <a:off x="4098576" y="2529473"/>
            <a:ext cx="10515600" cy="706021"/>
          </a:xfrm>
        </p:spPr>
        <p:txBody>
          <a:bodyPr>
            <a:normAutofit/>
          </a:bodyPr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脈絡推詞試題舉例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9" name="內容版面配置區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801" y="3382977"/>
            <a:ext cx="9163003" cy="2340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366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4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44824"/>
            <a:ext cx="12212469" cy="3384376"/>
          </a:xfrm>
          <a:prstGeom prst="rect">
            <a:avLst/>
          </a:prstGeom>
          <a:ln>
            <a:solidFill>
              <a:srgbClr val="0000CC"/>
            </a:solidFill>
          </a:ln>
        </p:spPr>
      </p:pic>
      <p:pic>
        <p:nvPicPr>
          <p:cNvPr id="5" name="內容版面配置區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541" y="836713"/>
            <a:ext cx="4992555" cy="5347085"/>
          </a:xfrm>
          <a:prstGeom prst="rect">
            <a:avLst/>
          </a:prstGeom>
          <a:ln>
            <a:solidFill>
              <a:srgbClr val="0000CC"/>
            </a:solidFill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196419" y="168568"/>
            <a:ext cx="8390033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TW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命題</a:t>
            </a:r>
            <a:r>
              <a:rPr lang="zh-TW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原則</a:t>
            </a:r>
            <a:r>
              <a:rPr lang="en-US" altLang="zh-TW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_</a:t>
            </a:r>
            <a:r>
              <a:rPr lang="zh-TW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文意理解 推論理解 </a:t>
            </a:r>
            <a:r>
              <a:rPr lang="zh-TW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詮釋整合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92783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6111" y="2182763"/>
            <a:ext cx="10515600" cy="4911212"/>
          </a:xfrm>
        </p:spPr>
        <p:txBody>
          <a:bodyPr>
            <a:no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＊記敘文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本、抒情文本、說明文本、議論文本、應用文本</a:t>
            </a:r>
            <a:b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＊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在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文字之外，要能解讀表格、繪圖、地圖等非連續文本</a:t>
            </a:r>
            <a:b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簡而言之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，要重視在生活中應用閱讀的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能力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＊生活圖表或資訊，如雜誌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書籍封面、公益宣導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節慶活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動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藝文演出海報、衛教單、各種調查統計表、各種圖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解知識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新聞、遊覽地圖、網站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Q&amp;A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、社群軟體對話留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言等。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＊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生活實用文本，如書信、會議紀錄、工作日誌、產品說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明、好書介紹、展品簡介、行程導覽等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b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6" name="文字版面配置區 2"/>
          <p:cNvSpPr txBox="1">
            <a:spLocks/>
          </p:cNvSpPr>
          <p:nvPr/>
        </p:nvSpPr>
        <p:spPr>
          <a:xfrm>
            <a:off x="975194" y="1085599"/>
            <a:ext cx="9864871" cy="6547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600" kern="0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</a:rPr>
              <a:t>整合運用</a:t>
            </a:r>
            <a:r>
              <a:rPr lang="en-US" altLang="zh-TW" sz="3600" kern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3600" kern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取材生活化</a:t>
            </a:r>
            <a:endParaRPr lang="zh-TW" altLang="en-US" sz="3600" dirty="0"/>
          </a:p>
        </p:txBody>
      </p:sp>
      <p:sp>
        <p:nvSpPr>
          <p:cNvPr id="11" name="TextBox 31"/>
          <p:cNvSpPr txBox="1"/>
          <p:nvPr/>
        </p:nvSpPr>
        <p:spPr>
          <a:xfrm>
            <a:off x="1196419" y="168568"/>
            <a:ext cx="8390033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TW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命題</a:t>
            </a:r>
            <a:r>
              <a:rPr lang="zh-TW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原則</a:t>
            </a:r>
            <a:r>
              <a:rPr lang="en-US" altLang="zh-TW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_</a:t>
            </a:r>
            <a:r>
              <a:rPr lang="zh-TW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文意理解 推論理解 </a:t>
            </a:r>
            <a:r>
              <a:rPr lang="zh-TW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詮釋整合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36774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>
            <p:extLst/>
          </p:nvPr>
        </p:nvGraphicFramePr>
        <p:xfrm>
          <a:off x="9324420" y="216643"/>
          <a:ext cx="2548032" cy="237078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7401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7401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826821">
                <a:tc>
                  <a:txBody>
                    <a:bodyPr/>
                    <a:lstStyle/>
                    <a:p>
                      <a:r>
                        <a:rPr lang="zh-TW" altLang="en-US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學習表現</a:t>
                      </a:r>
                      <a:endParaRPr lang="en-US" altLang="zh-TW" sz="18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  <a:p>
                      <a:r>
                        <a:rPr lang="zh-TW" altLang="en-US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內容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寫作應用</a:t>
                      </a:r>
                      <a:endParaRPr lang="en-US" altLang="zh-TW" sz="18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  <a:p>
                      <a:r>
                        <a:rPr lang="en-US" altLang="zh-TW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(</a:t>
                      </a:r>
                      <a:r>
                        <a:rPr lang="zh-TW" altLang="en-US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造句</a:t>
                      </a:r>
                      <a:r>
                        <a:rPr lang="en-US" altLang="zh-TW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.</a:t>
                      </a:r>
                      <a:r>
                        <a:rPr lang="zh-TW" altLang="en-US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短文</a:t>
                      </a:r>
                      <a:r>
                        <a:rPr lang="en-US" altLang="zh-TW" sz="1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…)</a:t>
                      </a:r>
                      <a:endParaRPr lang="zh-TW" altLang="en-US" sz="18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85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低年級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18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&lt;10%</a:t>
                      </a:r>
                      <a:endParaRPr lang="zh-TW" altLang="en-US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85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中年級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18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&lt;15%</a:t>
                      </a:r>
                      <a:endParaRPr lang="zh-TW" altLang="en-US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85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高年級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18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&lt;20%</a:t>
                      </a:r>
                      <a:endParaRPr lang="zh-TW" altLang="en-US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975194" y="1740310"/>
            <a:ext cx="787383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TW" altLang="en-US" sz="2800" kern="0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＊短</a:t>
            </a:r>
            <a:r>
              <a:rPr lang="zh-TW" altLang="zh-TW" sz="2800" kern="0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文</a:t>
            </a:r>
            <a:r>
              <a:rPr lang="zh-TW" altLang="en-US" sz="2800" kern="0" dirty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寫作</a:t>
            </a:r>
            <a:r>
              <a:rPr lang="zh-TW" altLang="zh-TW" sz="2800" kern="0" dirty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（學會表達）</a:t>
            </a:r>
            <a:r>
              <a:rPr lang="en-US" altLang="zh-TW" sz="2800" kern="0" dirty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en-US" sz="2800" kern="0" dirty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將造句練習改為</a:t>
            </a:r>
            <a:r>
              <a:rPr lang="zh-TW" altLang="en-US" sz="2800" kern="0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給予</a:t>
            </a:r>
            <a:endParaRPr lang="en-US" altLang="zh-TW" sz="2800" kern="0" dirty="0" smtClean="0">
              <a:solidFill>
                <a:schemeClr val="dk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zh-TW" altLang="en-US" sz="2800" kern="0" dirty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kern="0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部分</a:t>
            </a:r>
            <a:r>
              <a:rPr lang="zh-TW" altLang="en-US" sz="2800" kern="0" dirty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字詞，自行運用字詞寫成</a:t>
            </a:r>
            <a:r>
              <a:rPr lang="zh-TW" altLang="en-US" sz="2800" kern="0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短文</a:t>
            </a:r>
            <a:endParaRPr lang="en-US" altLang="zh-TW" sz="2800" kern="0" dirty="0" smtClean="0">
              <a:solidFill>
                <a:schemeClr val="dk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zh-TW" altLang="en-US" sz="2800" kern="0" dirty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＊</a:t>
            </a:r>
            <a:r>
              <a:rPr lang="zh-TW" altLang="en-US" sz="2800" kern="0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給分向度</a:t>
            </a:r>
            <a:r>
              <a:rPr lang="en-US" altLang="zh-TW" sz="2800" kern="0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—</a:t>
            </a:r>
            <a:r>
              <a:rPr lang="zh-TW" altLang="en-US" sz="2800" kern="0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學習成就標準本位評量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TextBox 31"/>
          <p:cNvSpPr txBox="1"/>
          <p:nvPr/>
        </p:nvSpPr>
        <p:spPr>
          <a:xfrm>
            <a:off x="1196419" y="168568"/>
            <a:ext cx="6942641" cy="66665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命題</a:t>
            </a:r>
            <a:r>
              <a:rPr lang="zh-TW" altLang="en-US" sz="3732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原則</a:t>
            </a:r>
            <a:r>
              <a:rPr lang="en-US" altLang="zh-TW" sz="3732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_</a:t>
            </a:r>
            <a:r>
              <a:rPr lang="zh-TW" altLang="en-US" sz="3732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寫作應用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图片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9" name="文字版面配置區 2"/>
          <p:cNvSpPr txBox="1">
            <a:spLocks/>
          </p:cNvSpPr>
          <p:nvPr/>
        </p:nvSpPr>
        <p:spPr>
          <a:xfrm>
            <a:off x="975194" y="1085599"/>
            <a:ext cx="9864871" cy="6547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600" kern="0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</a:rPr>
              <a:t>整合運用</a:t>
            </a:r>
            <a:r>
              <a:rPr lang="en-US" altLang="zh-TW" sz="3600" kern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3600" kern="0" dirty="0" smtClean="0">
                <a:solidFill>
                  <a:schemeClr val="dk1"/>
                </a:solidFill>
                <a:latin typeface="微軟正黑體" pitchFamily="34" charset="-120"/>
                <a:ea typeface="微軟正黑體" pitchFamily="34" charset="-120"/>
              </a:rPr>
              <a:t>表達能力</a:t>
            </a:r>
            <a:endParaRPr lang="zh-TW" altLang="en-US" sz="3600" dirty="0"/>
          </a:p>
        </p:txBody>
      </p:sp>
      <p:pic>
        <p:nvPicPr>
          <p:cNvPr id="10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279" y="3105204"/>
            <a:ext cx="6203172" cy="3752796"/>
          </a:xfrm>
          <a:prstGeom prst="rect">
            <a:avLst/>
          </a:prstGeom>
          <a:ln>
            <a:solidFill>
              <a:srgbClr val="0000CC"/>
            </a:solidFill>
          </a:ln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806" y="4218039"/>
            <a:ext cx="4034454" cy="2517650"/>
          </a:xfrm>
          <a:prstGeom prst="rect">
            <a:avLst/>
          </a:prstGeom>
          <a:ln>
            <a:solidFill>
              <a:srgbClr val="0000CC"/>
            </a:solidFill>
          </a:ln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806" y="3105204"/>
            <a:ext cx="3602908" cy="387102"/>
          </a:xfrm>
          <a:prstGeom prst="rect">
            <a:avLst/>
          </a:prstGeom>
          <a:ln>
            <a:noFill/>
          </a:ln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583" y="3512407"/>
            <a:ext cx="4152900" cy="618226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68746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2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196419" y="168568"/>
            <a:ext cx="5186626" cy="66665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/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素養導向命題適當比例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/>
          </p:nvPr>
        </p:nvGraphicFramePr>
        <p:xfrm>
          <a:off x="726111" y="1145792"/>
          <a:ext cx="11152210" cy="411695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23044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3044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23044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23044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23044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1490876">
                <a:tc>
                  <a:txBody>
                    <a:bodyPr/>
                    <a:lstStyle/>
                    <a:p>
                      <a:r>
                        <a:rPr lang="zh-TW" altLang="en-US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學習表現</a:t>
                      </a:r>
                      <a:endParaRPr lang="en-US" altLang="zh-TW" sz="28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  <a:p>
                      <a:r>
                        <a:rPr lang="zh-TW" altLang="en-US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內容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形音對應</a:t>
                      </a:r>
                      <a:endParaRPr lang="en-US" altLang="zh-TW" sz="28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  <a:p>
                      <a:r>
                        <a:rPr lang="en-US" altLang="zh-TW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(</a:t>
                      </a:r>
                      <a:r>
                        <a:rPr lang="zh-TW" altLang="en-US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國字注音</a:t>
                      </a:r>
                      <a:r>
                        <a:rPr lang="en-US" altLang="zh-TW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)</a:t>
                      </a:r>
                      <a:endParaRPr lang="zh-TW" altLang="en-US" sz="28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字詞句理解</a:t>
                      </a:r>
                      <a:endParaRPr lang="en-US" altLang="zh-TW" sz="28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  <a:p>
                      <a:r>
                        <a:rPr lang="en-US" altLang="zh-TW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(</a:t>
                      </a:r>
                      <a:r>
                        <a:rPr lang="zh-TW" altLang="en-US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選擇題</a:t>
                      </a:r>
                      <a:r>
                        <a:rPr lang="en-US" altLang="zh-TW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…)</a:t>
                      </a:r>
                      <a:endParaRPr lang="zh-TW" altLang="en-US" sz="28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文意</a:t>
                      </a:r>
                      <a:r>
                        <a:rPr lang="en-US" altLang="zh-TW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/</a:t>
                      </a:r>
                      <a:r>
                        <a:rPr lang="zh-TW" altLang="en-US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推論</a:t>
                      </a:r>
                      <a:r>
                        <a:rPr lang="en-US" altLang="zh-TW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/</a:t>
                      </a:r>
                      <a:r>
                        <a:rPr lang="zh-TW" altLang="en-US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評論理解</a:t>
                      </a:r>
                      <a:endParaRPr lang="en-US" altLang="zh-TW" sz="28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  <a:p>
                      <a:r>
                        <a:rPr lang="en-US" altLang="zh-TW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(</a:t>
                      </a:r>
                      <a:r>
                        <a:rPr lang="zh-TW" altLang="en-US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閱讀測驗</a:t>
                      </a:r>
                      <a:r>
                        <a:rPr lang="en-US" altLang="zh-TW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…)</a:t>
                      </a:r>
                      <a:endParaRPr lang="zh-TW" altLang="en-US" sz="28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寫作應用</a:t>
                      </a:r>
                      <a:endParaRPr lang="en-US" altLang="zh-TW" sz="28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  <a:p>
                      <a:r>
                        <a:rPr lang="en-US" altLang="zh-TW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(</a:t>
                      </a:r>
                      <a:r>
                        <a:rPr lang="zh-TW" altLang="en-US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造句</a:t>
                      </a:r>
                      <a:r>
                        <a:rPr lang="en-US" altLang="zh-TW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.</a:t>
                      </a:r>
                      <a:r>
                        <a:rPr lang="zh-TW" altLang="en-US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短文</a:t>
                      </a:r>
                      <a:r>
                        <a:rPr lang="en-US" altLang="zh-TW" sz="2800" b="1" kern="1200" dirty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…)</a:t>
                      </a:r>
                      <a:endParaRPr lang="zh-TW" altLang="en-US" sz="2800" b="1" kern="12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7535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低年級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3732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&lt;40%</a:t>
                      </a:r>
                      <a:endParaRPr lang="zh-TW" altLang="en-US" sz="3732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732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&lt;40%</a:t>
                      </a:r>
                      <a:endParaRPr lang="zh-TW" altLang="en-US" sz="3732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732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&lt;10%</a:t>
                      </a:r>
                      <a:endParaRPr lang="zh-TW" altLang="en-US" sz="3732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732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&lt;10%</a:t>
                      </a:r>
                      <a:endParaRPr lang="zh-TW" altLang="en-US" sz="3732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7535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中年級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3732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&lt;30%</a:t>
                      </a:r>
                      <a:endParaRPr lang="zh-TW" altLang="en-US" sz="3732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732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&lt;40%</a:t>
                      </a:r>
                      <a:endParaRPr lang="zh-TW" altLang="en-US" sz="3732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732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&lt;15%</a:t>
                      </a:r>
                      <a:endParaRPr lang="zh-TW" altLang="en-US" sz="3732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732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&lt;15%</a:t>
                      </a:r>
                      <a:endParaRPr lang="zh-TW" altLang="en-US" sz="3732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7535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高年級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3732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&lt;20%</a:t>
                      </a:r>
                      <a:endParaRPr lang="zh-TW" altLang="en-US" sz="3732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732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&lt;40%</a:t>
                      </a:r>
                      <a:endParaRPr lang="zh-TW" altLang="en-US" sz="3732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732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&lt;20%</a:t>
                      </a:r>
                      <a:endParaRPr lang="zh-TW" altLang="en-US" sz="3732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732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&lt;20%</a:t>
                      </a:r>
                      <a:endParaRPr lang="zh-TW" altLang="en-US" sz="3732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8691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196419" y="168568"/>
            <a:ext cx="10199116" cy="66665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/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運用「試題雙向分析表」檢視命題適當比例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="" xmlns:a16="http://schemas.microsoft.com/office/drawing/2014/main" id="{6B72041D-201A-4A97-BF55-686EEDA12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65" y="865980"/>
            <a:ext cx="10543135" cy="5837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4807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2"/>
          <p:cNvSpPr>
            <a:spLocks noGrp="1"/>
          </p:cNvSpPr>
          <p:nvPr/>
        </p:nvSpPr>
        <p:spPr bwMode="auto">
          <a:xfrm>
            <a:off x="1196420" y="1211161"/>
            <a:ext cx="9717386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lnSpcReduction="10000"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 2" pitchFamily="18" charset="2"/>
              <a:buChar char="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0000"/>
              <a:buFont typeface="Wingdings 2" pitchFamily="18" charset="2"/>
              <a:buChar char="³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7B9B57"/>
              </a:buClr>
              <a:buSzPct val="60000"/>
              <a:buFont typeface="Wingdings 2" pitchFamily="18" charset="2"/>
              <a:buChar char="®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8B7396"/>
              </a:buClr>
              <a:buSzPct val="45000"/>
              <a:buFont typeface="Wingdings 2" pitchFamily="18" charset="2"/>
              <a:buChar char="¯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E89A53"/>
              </a:buClr>
              <a:buFont typeface="Wingdings 2" pitchFamily="18" charset="2"/>
              <a:buChar char="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  <a:defRPr/>
            </a:pPr>
            <a:r>
              <a:rPr lang="zh-TW" altLang="en-US" kern="0" dirty="0">
                <a:solidFill>
                  <a:schemeClr val="dk1"/>
                </a:solidFill>
                <a:latin typeface="新細明體"/>
              </a:rPr>
              <a:t>＊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各學年領域老師先進行試卷審查。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zh-TW" altLang="en-US" kern="0" dirty="0">
                <a:solidFill>
                  <a:schemeClr val="dk1"/>
                </a:solidFill>
                <a:latin typeface="新細明體"/>
              </a:rPr>
              <a:t>＊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各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課之間的比例是否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恰當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zh-TW" altLang="en-US" kern="0" dirty="0">
                <a:solidFill>
                  <a:schemeClr val="dk1"/>
                </a:solidFill>
                <a:latin typeface="新細明體"/>
              </a:rPr>
              <a:t>＊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檢查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試題內容、題數、範圍是否遵照雙向細目表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計畫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來實施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zh-TW" altLang="en-US" kern="0" dirty="0">
                <a:solidFill>
                  <a:schemeClr val="dk1"/>
                </a:solidFill>
                <a:latin typeface="新細明體"/>
              </a:rPr>
              <a:t>＊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題意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是否有清楚的表達？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zh-TW" altLang="en-US" kern="0" dirty="0">
                <a:solidFill>
                  <a:schemeClr val="dk1"/>
                </a:solidFill>
                <a:latin typeface="新細明體"/>
              </a:rPr>
              <a:t>＊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試題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呈現方式與作答說明是否適當、明確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zh-TW" altLang="en-US" kern="0" dirty="0">
                <a:solidFill>
                  <a:schemeClr val="dk1"/>
                </a:solidFill>
                <a:latin typeface="新細明體"/>
              </a:rPr>
              <a:t>＊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問題的敘述有無前後矛盾、提供暗示答案的線索、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或重疊出題等？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zh-TW" altLang="en-US" dirty="0" smtClean="0"/>
          </a:p>
          <a:p>
            <a:pPr fontAlgn="auto">
              <a:spcAft>
                <a:spcPts val="0"/>
              </a:spcAft>
              <a:buFont typeface="Wingdings 2"/>
              <a:buChar char=""/>
              <a:defRPr/>
            </a:pPr>
            <a:endParaRPr lang="zh-TW" altLang="en-US" dirty="0"/>
          </a:p>
        </p:txBody>
      </p:sp>
      <p:pic>
        <p:nvPicPr>
          <p:cNvPr id="3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6" name="TextBox 31"/>
          <p:cNvSpPr txBox="1"/>
          <p:nvPr/>
        </p:nvSpPr>
        <p:spPr>
          <a:xfrm>
            <a:off x="1338615" y="240703"/>
            <a:ext cx="10199116" cy="66665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/>
            <a:r>
              <a:rPr lang="zh-TW" altLang="en-US" sz="3732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給老師的命題建議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20008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338615" y="240703"/>
            <a:ext cx="10199116" cy="66665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/>
            <a:r>
              <a:rPr lang="zh-TW" altLang="en-US" sz="3732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給學校的建議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內容版面配置區 2">
            <a:extLst>
              <a:ext uri="{FF2B5EF4-FFF2-40B4-BE49-F238E27FC236}">
                <a16:creationId xmlns="" xmlns:a16="http://schemas.microsoft.com/office/drawing/2014/main" id="{04922886-0C0C-494D-B357-E93D2FFC0073}"/>
              </a:ext>
            </a:extLst>
          </p:cNvPr>
          <p:cNvSpPr txBox="1">
            <a:spLocks/>
          </p:cNvSpPr>
          <p:nvPr/>
        </p:nvSpPr>
        <p:spPr>
          <a:xfrm>
            <a:off x="1196420" y="1637070"/>
            <a:ext cx="10493388" cy="281778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998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6979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799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3959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0937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99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7916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99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4895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99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1875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99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198854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99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5833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99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200" kern="0" dirty="0" smtClean="0">
                <a:solidFill>
                  <a:schemeClr val="dk1"/>
                </a:solidFill>
                <a:latin typeface="新細明體"/>
                <a:ea typeface="新細明體"/>
              </a:rPr>
              <a:t>＊</a:t>
            </a:r>
            <a:r>
              <a:rPr lang="zh-TW" altLang="en-US" sz="3200" kern="0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進行把關，檢討</a:t>
            </a:r>
            <a:r>
              <a:rPr lang="zh-TW" altLang="en-US" sz="3200" kern="0" dirty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各年級命題方向</a:t>
            </a:r>
            <a:r>
              <a:rPr lang="zh-TW" altLang="en-US" sz="3200" kern="0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kern="0" dirty="0" smtClean="0">
              <a:solidFill>
                <a:schemeClr val="dk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kern="0" dirty="0" smtClean="0">
                <a:solidFill>
                  <a:schemeClr val="dk1"/>
                </a:solidFill>
                <a:latin typeface="新細明體"/>
              </a:rPr>
              <a:t>＊</a:t>
            </a:r>
            <a:r>
              <a:rPr lang="zh-TW" altLang="en-US" sz="3200" kern="0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檢視</a:t>
            </a:r>
            <a:r>
              <a:rPr lang="zh-TW" altLang="en-US" sz="3200" kern="0" dirty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學測成績，找出較弱的向度， 聘請</a:t>
            </a:r>
            <a:r>
              <a:rPr lang="zh-TW" altLang="en-US" sz="3200" kern="0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相關</a:t>
            </a:r>
            <a:r>
              <a:rPr lang="zh-TW" altLang="en-US" sz="3200" kern="0" dirty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講師</a:t>
            </a:r>
            <a:r>
              <a:rPr lang="zh-TW" altLang="en-US" sz="3200" kern="0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endParaRPr lang="en-US" altLang="zh-TW" sz="3200" kern="0" dirty="0" smtClean="0">
              <a:solidFill>
                <a:schemeClr val="dk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kern="0" dirty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200" kern="0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辦理</a:t>
            </a:r>
            <a:r>
              <a:rPr lang="zh-TW" altLang="en-US" sz="3200" kern="0" dirty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教學專業成長研習</a:t>
            </a:r>
            <a:r>
              <a:rPr lang="zh-TW" altLang="en-US" sz="3200" kern="0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kern="0" dirty="0">
              <a:solidFill>
                <a:schemeClr val="dk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kern="0" dirty="0">
                <a:solidFill>
                  <a:schemeClr val="dk1"/>
                </a:solidFill>
                <a:latin typeface="新細明體"/>
              </a:rPr>
              <a:t>＊</a:t>
            </a:r>
            <a:r>
              <a:rPr lang="zh-TW" altLang="en-US" sz="3200" kern="0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教師</a:t>
            </a:r>
            <a:r>
              <a:rPr lang="zh-TW" altLang="en-US" sz="3200" kern="0" dirty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帶領學生檢討試卷，指導學生澄清迷思概念</a:t>
            </a:r>
            <a:r>
              <a:rPr lang="zh-TW" altLang="en-US" sz="3200" kern="0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kern="0" dirty="0" smtClean="0">
              <a:solidFill>
                <a:schemeClr val="dk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kern="0" dirty="0" smtClean="0">
                <a:solidFill>
                  <a:schemeClr val="dk1"/>
                </a:solidFill>
                <a:latin typeface="新細明體"/>
              </a:rPr>
              <a:t>＊</a:t>
            </a:r>
            <a:r>
              <a:rPr lang="zh-TW" altLang="en-US" sz="3200" kern="0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推廣相關閱讀理解策略研習</a:t>
            </a:r>
            <a:endParaRPr lang="en-US" altLang="zh-TW" sz="3200" kern="0" dirty="0">
              <a:solidFill>
                <a:schemeClr val="dk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77470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5932" y="1142646"/>
            <a:ext cx="3724187" cy="5715353"/>
          </a:xfrm>
          <a:prstGeom prst="rect">
            <a:avLst/>
          </a:prstGeom>
        </p:spPr>
      </p:pic>
      <p:pic>
        <p:nvPicPr>
          <p:cNvPr id="5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1" y="2642880"/>
            <a:ext cx="3138463" cy="4367069"/>
          </a:xfrm>
          <a:prstGeom prst="rect">
            <a:avLst/>
          </a:prstGeom>
        </p:spPr>
      </p:pic>
      <p:pic>
        <p:nvPicPr>
          <p:cNvPr id="6" name="图片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0306" y="2642879"/>
            <a:ext cx="2835230" cy="4215120"/>
          </a:xfrm>
          <a:prstGeom prst="rect">
            <a:avLst/>
          </a:prstGeom>
        </p:spPr>
      </p:pic>
      <p:pic>
        <p:nvPicPr>
          <p:cNvPr id="7" name="图片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432" y="212655"/>
            <a:ext cx="1979360" cy="1859982"/>
          </a:xfrm>
          <a:prstGeom prst="rect">
            <a:avLst/>
          </a:prstGeom>
        </p:spPr>
      </p:pic>
      <p:sp>
        <p:nvSpPr>
          <p:cNvPr id="8" name="TextBox 31"/>
          <p:cNvSpPr txBox="1"/>
          <p:nvPr/>
        </p:nvSpPr>
        <p:spPr>
          <a:xfrm>
            <a:off x="4864175" y="1683247"/>
            <a:ext cx="3395617" cy="66665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/>
            <a:r>
              <a:rPr lang="zh-TW" altLang="en-US" sz="3732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實作練習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內容版面配置區 2">
            <a:extLst>
              <a:ext uri="{FF2B5EF4-FFF2-40B4-BE49-F238E27FC236}">
                <a16:creationId xmlns="" xmlns:a16="http://schemas.microsoft.com/office/drawing/2014/main" id="{04922886-0C0C-494D-B357-E93D2FFC0073}"/>
              </a:ext>
            </a:extLst>
          </p:cNvPr>
          <p:cNvSpPr txBox="1">
            <a:spLocks/>
          </p:cNvSpPr>
          <p:nvPr/>
        </p:nvSpPr>
        <p:spPr>
          <a:xfrm>
            <a:off x="3140344" y="2856153"/>
            <a:ext cx="6079128" cy="2288338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998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6979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799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3959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0937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99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7916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99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4895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99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1875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99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198854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99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5833" indent="0" algn="l" defTabSz="913482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399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4000" kern="0" dirty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嘗試練習</a:t>
            </a:r>
            <a:r>
              <a:rPr lang="zh-TW" altLang="en-US" sz="4000" kern="0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出題</a:t>
            </a:r>
            <a:endParaRPr lang="en-US" altLang="zh-TW" sz="4000" kern="0" dirty="0" smtClean="0">
              <a:solidFill>
                <a:schemeClr val="dk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en-US" altLang="zh-TW" sz="4000" kern="0" dirty="0" smtClean="0">
              <a:solidFill>
                <a:schemeClr val="dk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4000" kern="0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「引人注目的</a:t>
            </a:r>
            <a:r>
              <a:rPr lang="en-US" altLang="zh-TW" sz="4000" kern="0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google</a:t>
            </a:r>
            <a:r>
              <a:rPr lang="zh-TW" altLang="en-US" sz="4000" kern="0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標誌」</a:t>
            </a:r>
            <a:endParaRPr lang="en-US" altLang="zh-TW" sz="4000" kern="0" dirty="0" smtClean="0">
              <a:solidFill>
                <a:schemeClr val="dk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66997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3396" y="3841642"/>
            <a:ext cx="1978604" cy="3036480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342617" y="1012001"/>
            <a:ext cx="3936437" cy="8002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文本內容的應用與</a:t>
            </a:r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評鑑</a:t>
            </a:r>
            <a:endParaRPr lang="en-US" altLang="zh-TW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藉由</a:t>
            </a:r>
            <a:r>
              <a:rPr lang="en-US" altLang="zh-TW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Google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標誌，</a:t>
            </a:r>
            <a:endParaRPr lang="en-US" altLang="zh-TW" sz="14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了解特殊標誌的意義</a:t>
            </a:r>
            <a:endParaRPr lang="en-US" altLang="zh-TW" sz="14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4979774" y="1012000"/>
            <a:ext cx="4939284" cy="8002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文</a:t>
            </a:r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</a:t>
            </a:r>
            <a:r>
              <a:rPr lang="zh-TW" altLang="en-US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寫作</a:t>
            </a:r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形式的分析與評鑑</a:t>
            </a:r>
            <a:endParaRPr lang="en-US" altLang="zh-TW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說明文</a:t>
            </a:r>
            <a:r>
              <a:rPr lang="en-US" altLang="zh-TW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說明</a:t>
            </a:r>
            <a:r>
              <a:rPr lang="zh-TW" altLang="en-US" sz="1400" dirty="0" smtClean="0">
                <a:solidFill>
                  <a:srgbClr val="FF0000"/>
                </a:solidFill>
                <a:latin typeface="標楷體"/>
                <a:ea typeface="標楷體"/>
              </a:rPr>
              <a:t>、敘述、描寫</a:t>
            </a:r>
            <a:r>
              <a:rPr lang="en-US" altLang="zh-TW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algn="ctr"/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每段開頭都有主題句</a:t>
            </a:r>
            <a:endParaRPr lang="en-US" altLang="zh-TW" sz="14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329110" y="2034451"/>
            <a:ext cx="956130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主旨</a:t>
            </a:r>
            <a:endParaRPr lang="en-US" altLang="zh-TW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介紹</a:t>
            </a:r>
            <a:r>
              <a:rPr lang="en-US" altLang="zh-TW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Google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標誌的特色與由來，特殊標誌具有無遠弗屆的影響力</a:t>
            </a:r>
            <a:endParaRPr lang="en-US" altLang="zh-TW" sz="14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342617" y="2695394"/>
            <a:ext cx="9547797" cy="8002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全文</a:t>
            </a:r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大意</a:t>
            </a:r>
            <a:endParaRPr lang="en-US" altLang="zh-TW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Google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是大型的網路搜尋引擎，它的標誌象徵與眾不同的意義， 在特殊節日會設計藝術化的首頁標誌，後來又推出互動性高的動態標誌，舉辦塗鴉比賽鼓勵青少年發揮創意，標誌的影響力無遠弗屆。</a:t>
            </a:r>
            <a:endParaRPr lang="en-US" altLang="zh-TW" sz="14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99877" y="3978667"/>
            <a:ext cx="215497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TW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Google</a:t>
            </a:r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的功用和標誌的理念</a:t>
            </a:r>
            <a:endParaRPr lang="en-US" altLang="zh-TW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322871" y="4801328"/>
            <a:ext cx="2154976" cy="8002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意義段</a:t>
            </a:r>
            <a:r>
              <a:rPr lang="en-US" altLang="zh-TW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</a:p>
          <a:p>
            <a:pPr algn="ctr"/>
            <a:r>
              <a:rPr lang="en-US" altLang="zh-TW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Google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標誌有與眾不同的意義</a:t>
            </a:r>
            <a:endParaRPr lang="en-US" altLang="zh-TW" sz="14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271084" y="5850875"/>
            <a:ext cx="2183768" cy="8002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關鍵</a:t>
            </a:r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訊息</a:t>
            </a:r>
            <a:endParaRPr lang="en-US" altLang="zh-TW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搜尋引擎</a:t>
            </a:r>
            <a:r>
              <a:rPr lang="zh-TW" altLang="en-US" sz="1400" dirty="0" smtClean="0">
                <a:solidFill>
                  <a:srgbClr val="FF0000"/>
                </a:solidFill>
                <a:latin typeface="標楷體"/>
                <a:ea typeface="標楷體"/>
              </a:rPr>
              <a:t>、</a:t>
            </a:r>
            <a:r>
              <a:rPr lang="en-US" altLang="zh-TW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I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用混合顏色</a:t>
            </a:r>
            <a:r>
              <a:rPr lang="zh-TW" altLang="en-US" sz="1400" dirty="0" smtClean="0">
                <a:solidFill>
                  <a:srgbClr val="FF0000"/>
                </a:solidFill>
                <a:latin typeface="標楷體"/>
                <a:ea typeface="標楷體"/>
              </a:rPr>
              <a:t>、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三原色</a:t>
            </a:r>
            <a:endParaRPr lang="zh-TW" altLang="en-US" sz="1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18" name="直線單箭頭接點 17"/>
          <p:cNvCxnSpPr>
            <a:stCxn id="4" idx="2"/>
          </p:cNvCxnSpPr>
          <p:nvPr/>
        </p:nvCxnSpPr>
        <p:spPr>
          <a:xfrm>
            <a:off x="2310835" y="1812219"/>
            <a:ext cx="0" cy="2222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單箭頭接點 18"/>
          <p:cNvCxnSpPr/>
          <p:nvPr/>
        </p:nvCxnSpPr>
        <p:spPr>
          <a:xfrm>
            <a:off x="7033878" y="1812218"/>
            <a:ext cx="0" cy="2222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接點 22"/>
          <p:cNvCxnSpPr/>
          <p:nvPr/>
        </p:nvCxnSpPr>
        <p:spPr>
          <a:xfrm>
            <a:off x="1995212" y="3762642"/>
            <a:ext cx="7435561" cy="55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接點 34"/>
          <p:cNvCxnSpPr/>
          <p:nvPr/>
        </p:nvCxnSpPr>
        <p:spPr>
          <a:xfrm>
            <a:off x="1995211" y="3762643"/>
            <a:ext cx="0" cy="197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文字方塊 52"/>
          <p:cNvSpPr txBox="1"/>
          <p:nvPr/>
        </p:nvSpPr>
        <p:spPr>
          <a:xfrm>
            <a:off x="2796154" y="3981450"/>
            <a:ext cx="215497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特殊標誌的</a:t>
            </a:r>
            <a:endParaRPr lang="en-US" altLang="zh-TW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目的和由來</a:t>
            </a:r>
            <a:endParaRPr lang="zh-TW" altLang="en-US" dirty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4" name="文字方塊 53"/>
          <p:cNvSpPr txBox="1"/>
          <p:nvPr/>
        </p:nvSpPr>
        <p:spPr>
          <a:xfrm>
            <a:off x="2781758" y="4801329"/>
            <a:ext cx="2154976" cy="8002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意義段</a:t>
            </a:r>
            <a:r>
              <a:rPr lang="en-US" altLang="zh-TW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dirty="0" smtClean="0">
                <a:solidFill>
                  <a:srgbClr val="0000CC"/>
                </a:solidFill>
                <a:latin typeface="標楷體"/>
                <a:ea typeface="標楷體"/>
              </a:rPr>
              <a:t>、</a:t>
            </a:r>
            <a:r>
              <a:rPr lang="en-US" altLang="zh-TW" dirty="0" smtClean="0">
                <a:solidFill>
                  <a:srgbClr val="0000CC"/>
                </a:solidFill>
                <a:latin typeface="標楷體"/>
                <a:ea typeface="標楷體"/>
              </a:rPr>
              <a:t>3</a:t>
            </a:r>
          </a:p>
          <a:p>
            <a:pPr algn="ctr"/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特殊標誌的目的</a:t>
            </a:r>
            <a:r>
              <a:rPr lang="zh-TW" altLang="en-US" sz="1400" dirty="0" smtClean="0">
                <a:solidFill>
                  <a:srgbClr val="FF0000"/>
                </a:solidFill>
                <a:latin typeface="標楷體"/>
                <a:ea typeface="標楷體"/>
              </a:rPr>
              <a:t>、</a:t>
            </a:r>
            <a:endParaRPr lang="en-US" altLang="zh-TW" sz="1400" dirty="0" smtClean="0">
              <a:solidFill>
                <a:srgbClr val="FF0000"/>
              </a:solidFill>
              <a:latin typeface="標楷體"/>
              <a:ea typeface="標楷體"/>
            </a:endParaRPr>
          </a:p>
          <a:p>
            <a:pPr algn="ctr"/>
            <a:r>
              <a:rPr lang="zh-TW" altLang="en-US" sz="1400" dirty="0" smtClean="0">
                <a:solidFill>
                  <a:srgbClr val="FF0000"/>
                </a:solidFill>
                <a:latin typeface="標楷體"/>
                <a:ea typeface="標楷體"/>
              </a:rPr>
              <a:t>第一個特殊標誌</a:t>
            </a:r>
            <a:endParaRPr lang="en-US" altLang="zh-TW" sz="1400" dirty="0" smtClean="0">
              <a:solidFill>
                <a:srgbClr val="FF0000"/>
              </a:solidFill>
              <a:latin typeface="標楷體"/>
              <a:ea typeface="標楷體"/>
            </a:endParaRPr>
          </a:p>
        </p:txBody>
      </p:sp>
      <p:sp>
        <p:nvSpPr>
          <p:cNvPr id="55" name="文字方塊 54"/>
          <p:cNvSpPr txBox="1"/>
          <p:nvPr/>
        </p:nvSpPr>
        <p:spPr>
          <a:xfrm>
            <a:off x="2767362" y="5853658"/>
            <a:ext cx="2183768" cy="8002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關鍵</a:t>
            </a:r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訊息</a:t>
            </a:r>
            <a:endParaRPr lang="en-US" altLang="zh-TW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400" dirty="0" smtClean="0">
                <a:solidFill>
                  <a:srgbClr val="FF0000"/>
                </a:solidFill>
                <a:latin typeface="標楷體"/>
                <a:ea typeface="標楷體"/>
              </a:rPr>
              <a:t>特殊人物 事件紀念日或節慶、創新標誌誕生</a:t>
            </a:r>
            <a:endParaRPr lang="en-US" altLang="zh-TW" sz="140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56" name="直線接點 55"/>
          <p:cNvCxnSpPr/>
          <p:nvPr/>
        </p:nvCxnSpPr>
        <p:spPr>
          <a:xfrm>
            <a:off x="4491488" y="3765425"/>
            <a:ext cx="0" cy="197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文字方塊 58"/>
          <p:cNvSpPr txBox="1"/>
          <p:nvPr/>
        </p:nvSpPr>
        <p:spPr>
          <a:xfrm>
            <a:off x="5285521" y="3960230"/>
            <a:ext cx="222555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特殊標誌的</a:t>
            </a:r>
            <a:endParaRPr lang="en-US" altLang="zh-TW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特色與作用</a:t>
            </a:r>
          </a:p>
        </p:txBody>
      </p:sp>
      <p:sp>
        <p:nvSpPr>
          <p:cNvPr id="60" name="文字方塊 59"/>
          <p:cNvSpPr txBox="1"/>
          <p:nvPr/>
        </p:nvSpPr>
        <p:spPr>
          <a:xfrm>
            <a:off x="5256728" y="4771276"/>
            <a:ext cx="2246922" cy="8002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意義段</a:t>
            </a:r>
            <a:r>
              <a:rPr lang="en-US" altLang="zh-TW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en-US" altLang="zh-TW" dirty="0" smtClean="0">
                <a:solidFill>
                  <a:srgbClr val="0000CC"/>
                </a:solidFill>
                <a:latin typeface="標楷體"/>
                <a:ea typeface="標楷體"/>
              </a:rPr>
              <a:t>~6</a:t>
            </a:r>
          </a:p>
          <a:p>
            <a:pPr algn="ctr"/>
            <a:r>
              <a:rPr lang="zh-TW" altLang="en-US" sz="1400" dirty="0" smtClean="0">
                <a:solidFill>
                  <a:srgbClr val="FF0000"/>
                </a:solidFill>
                <a:latin typeface="標楷體"/>
                <a:ea typeface="標楷體"/>
              </a:rPr>
              <a:t>各種特殊標誌</a:t>
            </a:r>
            <a:r>
              <a:rPr lang="en-US" altLang="zh-TW" sz="1400" dirty="0" smtClean="0">
                <a:solidFill>
                  <a:srgbClr val="FF0000"/>
                </a:solidFill>
                <a:latin typeface="標楷體"/>
                <a:ea typeface="標楷體"/>
              </a:rPr>
              <a:t>:</a:t>
            </a:r>
            <a:r>
              <a:rPr lang="zh-TW" altLang="en-US" sz="1400" dirty="0" smtClean="0">
                <a:solidFill>
                  <a:srgbClr val="FF0000"/>
                </a:solidFill>
                <a:latin typeface="標楷體"/>
                <a:ea typeface="標楷體"/>
              </a:rPr>
              <a:t>動態標誌、充滿巧思標誌、塗鴉比賽</a:t>
            </a:r>
            <a:endParaRPr lang="en-US" altLang="zh-TW" sz="14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1" name="文字方塊 60"/>
          <p:cNvSpPr txBox="1"/>
          <p:nvPr/>
        </p:nvSpPr>
        <p:spPr>
          <a:xfrm>
            <a:off x="5256728" y="5832438"/>
            <a:ext cx="2254348" cy="8002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關鍵</a:t>
            </a:r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訊息</a:t>
            </a:r>
          </a:p>
          <a:p>
            <a:pPr algn="ctr"/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小精靈標誌</a:t>
            </a:r>
            <a:r>
              <a:rPr lang="zh-TW" altLang="en-US" sz="1400" dirty="0" smtClean="0">
                <a:solidFill>
                  <a:srgbClr val="FF0000"/>
                </a:solidFill>
                <a:latin typeface="標楷體"/>
                <a:ea typeface="標楷體"/>
              </a:rPr>
              <a:t>、世界地球日、塗鴉創意</a:t>
            </a:r>
            <a:endParaRPr lang="en-US" altLang="zh-TW" sz="1400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62" name="直線接點 61"/>
          <p:cNvCxnSpPr/>
          <p:nvPr/>
        </p:nvCxnSpPr>
        <p:spPr>
          <a:xfrm>
            <a:off x="6980855" y="3744206"/>
            <a:ext cx="0" cy="197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線接點 62"/>
          <p:cNvCxnSpPr/>
          <p:nvPr/>
        </p:nvCxnSpPr>
        <p:spPr>
          <a:xfrm>
            <a:off x="6980855" y="4609343"/>
            <a:ext cx="0" cy="1674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字方塊 64"/>
          <p:cNvSpPr txBox="1"/>
          <p:nvPr/>
        </p:nvSpPr>
        <p:spPr>
          <a:xfrm>
            <a:off x="7735438" y="3984233"/>
            <a:ext cx="215497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特殊標誌的</a:t>
            </a:r>
            <a:endParaRPr lang="en-US" altLang="zh-TW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影響力</a:t>
            </a:r>
            <a:endParaRPr lang="zh-TW" altLang="en-US" dirty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6" name="文字方塊 65"/>
          <p:cNvSpPr txBox="1"/>
          <p:nvPr/>
        </p:nvSpPr>
        <p:spPr>
          <a:xfrm>
            <a:off x="7735438" y="4801329"/>
            <a:ext cx="2154976" cy="8002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意義段</a:t>
            </a:r>
            <a:r>
              <a:rPr lang="en-US" altLang="zh-TW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</a:p>
          <a:p>
            <a:pPr algn="ctr"/>
            <a:r>
              <a:rPr lang="zh-TW" altLang="en-US" sz="1400" dirty="0" smtClean="0">
                <a:solidFill>
                  <a:srgbClr val="FF0000"/>
                </a:solidFill>
                <a:latin typeface="標楷體"/>
                <a:ea typeface="標楷體"/>
              </a:rPr>
              <a:t>標誌的影響力無遠弗屆</a:t>
            </a:r>
            <a:endParaRPr lang="en-US" altLang="zh-TW" sz="1400" dirty="0" smtClean="0">
              <a:solidFill>
                <a:srgbClr val="FF0000"/>
              </a:solidFill>
              <a:latin typeface="標楷體"/>
              <a:ea typeface="標楷體"/>
            </a:endParaRPr>
          </a:p>
          <a:p>
            <a:pPr algn="ctr"/>
            <a:endParaRPr lang="en-US" altLang="zh-TW" sz="14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7" name="文字方塊 66"/>
          <p:cNvSpPr txBox="1"/>
          <p:nvPr/>
        </p:nvSpPr>
        <p:spPr>
          <a:xfrm>
            <a:off x="7706646" y="5856441"/>
            <a:ext cx="2183768" cy="8002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關鍵訊息</a:t>
            </a:r>
            <a:endParaRPr lang="en-US" altLang="zh-TW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藝術氣息展現創新生命力</a:t>
            </a:r>
            <a:endParaRPr lang="en-US" altLang="zh-TW" sz="14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14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68" name="直線接點 67"/>
          <p:cNvCxnSpPr/>
          <p:nvPr/>
        </p:nvCxnSpPr>
        <p:spPr>
          <a:xfrm>
            <a:off x="9430772" y="3768209"/>
            <a:ext cx="0" cy="197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線接點 68"/>
          <p:cNvCxnSpPr/>
          <p:nvPr/>
        </p:nvCxnSpPr>
        <p:spPr>
          <a:xfrm>
            <a:off x="9430772" y="4633347"/>
            <a:ext cx="0" cy="1379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文字方塊 78"/>
          <p:cNvSpPr txBox="1"/>
          <p:nvPr/>
        </p:nvSpPr>
        <p:spPr>
          <a:xfrm>
            <a:off x="3805247" y="291784"/>
            <a:ext cx="5381616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引人注目的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Google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標誌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82" name="直線接點 81"/>
          <p:cNvCxnSpPr/>
          <p:nvPr/>
        </p:nvCxnSpPr>
        <p:spPr>
          <a:xfrm>
            <a:off x="4488423" y="4624997"/>
            <a:ext cx="0" cy="1674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線接點 83"/>
          <p:cNvCxnSpPr/>
          <p:nvPr/>
        </p:nvCxnSpPr>
        <p:spPr>
          <a:xfrm>
            <a:off x="1995211" y="4633830"/>
            <a:ext cx="0" cy="1674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31" name="TextBox 31"/>
          <p:cNvSpPr txBox="1"/>
          <p:nvPr/>
        </p:nvSpPr>
        <p:spPr>
          <a:xfrm>
            <a:off x="1209886" y="271458"/>
            <a:ext cx="10199116" cy="66665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/>
            <a:r>
              <a:rPr lang="zh-TW" altLang="en-US" sz="3732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文本分析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2" name="直線接點 31"/>
          <p:cNvCxnSpPr/>
          <p:nvPr/>
        </p:nvCxnSpPr>
        <p:spPr>
          <a:xfrm>
            <a:off x="5116665" y="3546619"/>
            <a:ext cx="0" cy="197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接點 33"/>
          <p:cNvCxnSpPr/>
          <p:nvPr/>
        </p:nvCxnSpPr>
        <p:spPr>
          <a:xfrm>
            <a:off x="6980855" y="5640453"/>
            <a:ext cx="0" cy="1674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接點 35"/>
          <p:cNvCxnSpPr/>
          <p:nvPr/>
        </p:nvCxnSpPr>
        <p:spPr>
          <a:xfrm>
            <a:off x="9430772" y="5601548"/>
            <a:ext cx="1" cy="2493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接點 36"/>
          <p:cNvCxnSpPr/>
          <p:nvPr/>
        </p:nvCxnSpPr>
        <p:spPr>
          <a:xfrm>
            <a:off x="4488423" y="5656107"/>
            <a:ext cx="0" cy="1674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接點 37"/>
          <p:cNvCxnSpPr/>
          <p:nvPr/>
        </p:nvCxnSpPr>
        <p:spPr>
          <a:xfrm>
            <a:off x="1995211" y="5664940"/>
            <a:ext cx="0" cy="1674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4979774" y="1320033"/>
            <a:ext cx="4939284" cy="48592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353493" y="1320032"/>
            <a:ext cx="3925561" cy="48592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42617" y="2326838"/>
            <a:ext cx="9547797" cy="2923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75243" y="3042173"/>
            <a:ext cx="9515170" cy="45344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53493" y="5141332"/>
            <a:ext cx="2124354" cy="4602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2807066" y="5141333"/>
            <a:ext cx="2129668" cy="4602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5285520" y="5111279"/>
            <a:ext cx="2225555" cy="4602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299876" y="6193661"/>
            <a:ext cx="2154975" cy="4602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2835711" y="6225607"/>
            <a:ext cx="2144063" cy="42548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5285520" y="6172441"/>
            <a:ext cx="2225555" cy="4602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7721042" y="6177433"/>
            <a:ext cx="2154976" cy="4602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7744769" y="5156358"/>
            <a:ext cx="2145644" cy="44519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71" name="箭號: 有線條的向右箭號 2">
            <a:extLst>
              <a:ext uri="{FF2B5EF4-FFF2-40B4-BE49-F238E27FC236}">
                <a16:creationId xmlns="" xmlns:a16="http://schemas.microsoft.com/office/drawing/2014/main" id="{78F2F1F8-5C36-4C98-B4BD-9F44B539E545}"/>
              </a:ext>
            </a:extLst>
          </p:cNvPr>
          <p:cNvSpPr/>
          <p:nvPr/>
        </p:nvSpPr>
        <p:spPr>
          <a:xfrm flipH="1">
            <a:off x="9968152" y="4492156"/>
            <a:ext cx="1953090" cy="1079339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推論理解</a:t>
            </a:r>
          </a:p>
        </p:txBody>
      </p:sp>
      <p:sp>
        <p:nvSpPr>
          <p:cNvPr id="72" name="箭號: 有線條的向右箭號 43">
            <a:extLst>
              <a:ext uri="{FF2B5EF4-FFF2-40B4-BE49-F238E27FC236}">
                <a16:creationId xmlns="" xmlns:a16="http://schemas.microsoft.com/office/drawing/2014/main" id="{D80D39D6-BC7B-4A72-9D5F-C93EC2F21FC3}"/>
              </a:ext>
            </a:extLst>
          </p:cNvPr>
          <p:cNvSpPr/>
          <p:nvPr/>
        </p:nvSpPr>
        <p:spPr>
          <a:xfrm flipH="1">
            <a:off x="9947889" y="5577321"/>
            <a:ext cx="1953090" cy="1079339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直接理解</a:t>
            </a:r>
          </a:p>
        </p:txBody>
      </p:sp>
      <p:sp>
        <p:nvSpPr>
          <p:cNvPr id="73" name="箭號: 有線條的向右箭號 44">
            <a:extLst>
              <a:ext uri="{FF2B5EF4-FFF2-40B4-BE49-F238E27FC236}">
                <a16:creationId xmlns="" xmlns:a16="http://schemas.microsoft.com/office/drawing/2014/main" id="{A9D480F0-D0DE-4819-B857-390487BC4538}"/>
              </a:ext>
            </a:extLst>
          </p:cNvPr>
          <p:cNvSpPr/>
          <p:nvPr/>
        </p:nvSpPr>
        <p:spPr>
          <a:xfrm flipH="1">
            <a:off x="9968152" y="2473032"/>
            <a:ext cx="1953090" cy="1079339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詮釋整合</a:t>
            </a:r>
          </a:p>
        </p:txBody>
      </p:sp>
      <p:sp>
        <p:nvSpPr>
          <p:cNvPr id="74" name="箭號: 有線條的向右箭號 45">
            <a:extLst>
              <a:ext uri="{FF2B5EF4-FFF2-40B4-BE49-F238E27FC236}">
                <a16:creationId xmlns="" xmlns:a16="http://schemas.microsoft.com/office/drawing/2014/main" id="{62E60D8A-6D73-4C37-845A-810D4CDF986C}"/>
              </a:ext>
            </a:extLst>
          </p:cNvPr>
          <p:cNvSpPr/>
          <p:nvPr/>
        </p:nvSpPr>
        <p:spPr>
          <a:xfrm flipH="1">
            <a:off x="10033595" y="922516"/>
            <a:ext cx="1953090" cy="1079339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寫作手法</a:t>
            </a:r>
          </a:p>
        </p:txBody>
      </p:sp>
    </p:spTree>
    <p:extLst>
      <p:ext uri="{BB962C8B-B14F-4D97-AF65-F5344CB8AC3E}">
        <p14:creationId xmlns:p14="http://schemas.microsoft.com/office/powerpoint/2010/main" val="3985939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1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7" grpId="0" animBg="1"/>
      <p:bldP spid="58" grpId="0" animBg="1"/>
      <p:bldP spid="64" grpId="0" animBg="1"/>
      <p:bldP spid="70" grpId="0" animBg="1"/>
      <p:bldP spid="71" grpId="0" animBg="1"/>
      <p:bldP spid="72" grpId="0" animBg="1"/>
      <p:bldP spid="73" grpId="0" animBg="1"/>
      <p:bldP spid="7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4.bp.blogspot.com/-3uys-B2uQbg/WoxYBmkHCFI/AAAAAAAAG3k/ZTMGyW6SEmkr0IoWbHz59xtWXPi11_gUQCLcBGAs/s1600/%25E5%259C%2596%25E7%2589%258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23034"/>
            <a:ext cx="11002420" cy="554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11051739" y="1107626"/>
            <a:ext cx="1140261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TW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Google</a:t>
            </a:r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的功用和標誌的理念</a:t>
            </a:r>
            <a:endParaRPr lang="en-US" altLang="zh-TW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1038929" y="3135217"/>
            <a:ext cx="1165880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特殊</a:t>
            </a:r>
            <a:endParaRPr lang="en-US" altLang="zh-TW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標誌的</a:t>
            </a:r>
            <a:endParaRPr lang="en-US" altLang="zh-TW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目的和</a:t>
            </a:r>
            <a:endParaRPr lang="en-US" altLang="zh-TW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由來</a:t>
            </a:r>
            <a:endParaRPr lang="zh-TW" altLang="en-US" dirty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3123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1.bp.blogspot.com/-Zo6hT1ogFP8/WoxYBqebs6I/AAAAAAAAG3s/75BSlnAQq1opwHAQ7NQcVe03R_xZPpujQCLcBGAs/s1600/%25E5%259C%2596%25E7%2589%258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666" y="318304"/>
            <a:ext cx="10041722" cy="6151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10521388" y="623497"/>
            <a:ext cx="1283372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特殊</a:t>
            </a:r>
            <a:endParaRPr lang="en-US" altLang="zh-TW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標誌的</a:t>
            </a:r>
            <a:endParaRPr lang="en-US" altLang="zh-TW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特色</a:t>
            </a:r>
            <a:endParaRPr lang="en-US" altLang="zh-TW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與作用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10521388" y="5523146"/>
            <a:ext cx="1342607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特殊標誌的</a:t>
            </a:r>
            <a:endParaRPr lang="en-US" altLang="zh-TW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影響力</a:t>
            </a:r>
            <a:endParaRPr lang="zh-TW" altLang="en-US" dirty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4586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196419" y="168568"/>
            <a:ext cx="6942641" cy="66665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TW" altLang="en-US" sz="3732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分組練習</a:t>
            </a:r>
            <a:r>
              <a:rPr lang="en-US" altLang="zh-TW" sz="3732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8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04894001"/>
              </p:ext>
            </p:extLst>
          </p:nvPr>
        </p:nvGraphicFramePr>
        <p:xfrm>
          <a:off x="622651" y="938115"/>
          <a:ext cx="10835028" cy="549439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6234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2525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68637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46902">
                <a:tc>
                  <a:txBody>
                    <a:bodyPr/>
                    <a:lstStyle/>
                    <a:p>
                      <a:pPr algn="l"/>
                      <a:r>
                        <a:rPr lang="zh-TW" altLang="en-US" sz="2900" dirty="0" smtClean="0">
                          <a:effectLst/>
                        </a:rPr>
                        <a:t>組別</a:t>
                      </a:r>
                      <a:endParaRPr lang="zh-TW" sz="29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sz="2900" kern="0" dirty="0">
                          <a:effectLst/>
                        </a:rPr>
                        <a:t>項目</a:t>
                      </a:r>
                      <a:endParaRPr lang="zh-TW" sz="29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sz="2900" kern="0" dirty="0">
                          <a:effectLst/>
                        </a:rPr>
                        <a:t>說明</a:t>
                      </a:r>
                      <a:endParaRPr lang="zh-TW" sz="29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41248">
                <a:tc rowSpan="2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zh-TW" altLang="en-US" sz="2400" dirty="0" smtClean="0">
                          <a:effectLst/>
                        </a:rPr>
                        <a:t>第一組</a:t>
                      </a:r>
                      <a:endParaRPr lang="en-US" altLang="zh-TW" sz="2400" dirty="0" smtClean="0">
                        <a:effectLst/>
                      </a:endParaRPr>
                    </a:p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zh-TW" altLang="en-US" sz="2400" b="0" dirty="0" smtClean="0">
                          <a:solidFill>
                            <a:schemeClr val="bg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第四組</a:t>
                      </a:r>
                      <a:endParaRPr lang="zh-TW" sz="2400" b="0" dirty="0">
                        <a:solidFill>
                          <a:schemeClr val="bg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zh-TW" sz="2400" kern="0" dirty="0" smtClean="0">
                          <a:effectLst/>
                        </a:rPr>
                        <a:t>字</a:t>
                      </a:r>
                      <a:r>
                        <a:rPr lang="zh-TW" sz="2400" kern="0" dirty="0">
                          <a:effectLst/>
                        </a:rPr>
                        <a:t>詞理解</a:t>
                      </a:r>
                      <a:endParaRPr lang="zh-TW" sz="2400" b="0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dirty="0">
                          <a:effectLst/>
                        </a:rPr>
                        <a:t>學生能理解文章脈絡中字、詞的意義。</a:t>
                      </a:r>
                      <a:endParaRPr lang="zh-TW" sz="2400" b="0" dirty="0">
                        <a:solidFill>
                          <a:schemeClr val="tx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2597" marR="62597" marT="0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41248">
                <a:tc vMerge="1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endParaRPr lang="zh-TW" sz="2000" dirty="0">
                        <a:effectLst/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zh-TW" sz="2400" kern="0" dirty="0" smtClean="0">
                          <a:effectLst/>
                        </a:rPr>
                        <a:t>推論</a:t>
                      </a:r>
                      <a:r>
                        <a:rPr lang="zh-TW" sz="2400" kern="0" dirty="0">
                          <a:effectLst/>
                        </a:rPr>
                        <a:t>理解</a:t>
                      </a:r>
                      <a:endParaRPr lang="zh-TW" sz="24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dirty="0">
                          <a:effectLst/>
                        </a:rPr>
                        <a:t>學生能從文章上下文，推測出因果、人物、狀態、情緒或工具。</a:t>
                      </a:r>
                      <a:endParaRPr lang="zh-TW" sz="2400" b="0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2597" marR="62597" marT="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41248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effectLst/>
                        </a:rPr>
                        <a:t>第二組</a:t>
                      </a:r>
                      <a:endParaRPr lang="en-US" altLang="zh-TW" sz="2400" dirty="0" smtClean="0">
                        <a:effectLst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0" dirty="0" smtClean="0">
                          <a:solidFill>
                            <a:schemeClr val="bg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第五組</a:t>
                      </a:r>
                      <a:endParaRPr lang="zh-TW" sz="2400" b="0" dirty="0">
                        <a:solidFill>
                          <a:schemeClr val="bg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zh-TW" sz="2400" kern="0" dirty="0" smtClean="0">
                          <a:effectLst/>
                        </a:rPr>
                        <a:t>語句</a:t>
                      </a:r>
                      <a:r>
                        <a:rPr lang="zh-TW" sz="2400" kern="0" dirty="0">
                          <a:effectLst/>
                        </a:rPr>
                        <a:t>理解</a:t>
                      </a:r>
                      <a:endParaRPr lang="zh-TW" sz="24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tc>
                  <a:txBody>
                    <a:bodyPr/>
                    <a:lstStyle/>
                    <a:p>
                      <a:pPr marL="0" algn="l">
                        <a:spcAft>
                          <a:spcPts val="0"/>
                        </a:spcAft>
                      </a:pPr>
                      <a:r>
                        <a:rPr lang="zh-TW" altLang="en-US" sz="2400" dirty="0">
                          <a:effectLst/>
                        </a:rPr>
                        <a:t>學生能理解文章脈絡中特定語句所傳達的意義。</a:t>
                      </a:r>
                      <a:endParaRPr lang="zh-TW" sz="2400" b="0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2597" marR="62597" marT="0" marB="0" anchor="ctr"/>
                </a:tc>
              </a:tr>
              <a:tr h="841248">
                <a:tc vMerge="1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endParaRPr lang="zh-TW" sz="2400" b="0" dirty="0">
                        <a:solidFill>
                          <a:schemeClr val="bg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zh-TW" altLang="en-US" sz="2400" dirty="0" smtClean="0">
                          <a:effectLst/>
                        </a:rPr>
                        <a:t>詮釋</a:t>
                      </a:r>
                      <a:r>
                        <a:rPr lang="zh-TW" altLang="en-US" sz="2400" dirty="0">
                          <a:effectLst/>
                        </a:rPr>
                        <a:t>整合</a:t>
                      </a:r>
                      <a:endParaRPr lang="zh-TW" sz="24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dirty="0">
                          <a:effectLst/>
                        </a:rPr>
                        <a:t>學生能從文章上下文，詮釋整合出文章的主旨意涵。</a:t>
                      </a:r>
                      <a:endParaRPr lang="zh-TW" sz="2400" b="0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2597" marR="62597" marT="0" marB="0" anchor="ctr"/>
                </a:tc>
              </a:tr>
              <a:tr h="841248">
                <a:tc rowSpan="2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zh-TW" altLang="en-US" sz="2400" b="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第三組</a:t>
                      </a:r>
                      <a:endParaRPr lang="en-US" altLang="zh-TW" sz="2400" b="0" dirty="0" smtClean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zh-TW" altLang="en-US" sz="2400" b="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第六組</a:t>
                      </a:r>
                      <a:endParaRPr lang="zh-TW" sz="24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zh-TW" sz="2400" kern="0" dirty="0" smtClean="0">
                          <a:effectLst/>
                        </a:rPr>
                        <a:t>文</a:t>
                      </a:r>
                      <a:r>
                        <a:rPr lang="zh-TW" sz="2400" kern="0" dirty="0">
                          <a:effectLst/>
                        </a:rPr>
                        <a:t>意</a:t>
                      </a:r>
                      <a:r>
                        <a:rPr lang="en-US" altLang="zh-TW" sz="2400" kern="0" dirty="0">
                          <a:effectLst/>
                        </a:rPr>
                        <a:t>(</a:t>
                      </a:r>
                      <a:r>
                        <a:rPr lang="zh-TW" altLang="en-US" sz="2400" kern="0" dirty="0">
                          <a:effectLst/>
                        </a:rPr>
                        <a:t>直接</a:t>
                      </a:r>
                      <a:r>
                        <a:rPr lang="en-US" altLang="zh-TW" sz="2400" kern="0" dirty="0">
                          <a:effectLst/>
                        </a:rPr>
                        <a:t>)</a:t>
                      </a:r>
                      <a:r>
                        <a:rPr lang="zh-TW" sz="2400" kern="0" dirty="0">
                          <a:effectLst/>
                        </a:rPr>
                        <a:t>理解</a:t>
                      </a:r>
                      <a:endParaRPr lang="zh-TW" sz="24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dirty="0">
                          <a:effectLst/>
                        </a:rPr>
                        <a:t>學生能提取篇章內容明確傳達的訊息或意義。</a:t>
                      </a:r>
                      <a:endParaRPr lang="zh-TW" sz="2400" b="0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2597" marR="62597" marT="0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41248">
                <a:tc vMerge="1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endParaRPr lang="zh-TW" sz="2000" dirty="0">
                        <a:effectLst/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zh-TW" altLang="en-US" sz="2400" dirty="0" smtClean="0">
                          <a:effectLst/>
                        </a:rPr>
                        <a:t>寫作</a:t>
                      </a:r>
                      <a:r>
                        <a:rPr lang="zh-TW" altLang="en-US" sz="2400" dirty="0">
                          <a:effectLst/>
                        </a:rPr>
                        <a:t>手法</a:t>
                      </a:r>
                      <a:endParaRPr lang="zh-TW" sz="24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62597" marR="62597" marT="0" marB="0" anchor="ctr"/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kern="1200" dirty="0">
                          <a:effectLst/>
                        </a:rPr>
                        <a:t>學生能從文章脈絡中辨認作者運用的寫作技巧。</a:t>
                      </a:r>
                      <a:endParaRPr lang="zh-TW" sz="2400" b="0" kern="1200" dirty="0">
                        <a:solidFill>
                          <a:schemeClr val="dk1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62597" marR="62597" marT="0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6016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514" y="3821520"/>
            <a:ext cx="1978604" cy="30364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85" y="4830521"/>
            <a:ext cx="1363750" cy="2027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02" y="97309"/>
            <a:ext cx="940618" cy="840806"/>
          </a:xfrm>
          <a:prstGeom prst="rect">
            <a:avLst/>
          </a:prstGeom>
        </p:spPr>
      </p:pic>
      <p:sp>
        <p:nvSpPr>
          <p:cNvPr id="7" name="TextBox 31"/>
          <p:cNvSpPr txBox="1"/>
          <p:nvPr/>
        </p:nvSpPr>
        <p:spPr>
          <a:xfrm>
            <a:off x="1196419" y="168568"/>
            <a:ext cx="6942641" cy="66665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TW" altLang="en-US" sz="3732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命題</a:t>
            </a:r>
            <a:r>
              <a:rPr lang="en-US" altLang="zh-TW" sz="3732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zh-CN" altLang="en-US" sz="3732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5"/>
          <a:srcRect l="28398" t="19288" r="24563" b="9385"/>
          <a:stretch/>
        </p:blipFill>
        <p:spPr>
          <a:xfrm>
            <a:off x="1196418" y="745723"/>
            <a:ext cx="10060467" cy="5859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92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27961" t="23430" r="24126" b="19094"/>
          <a:stretch/>
        </p:blipFill>
        <p:spPr>
          <a:xfrm>
            <a:off x="932154" y="159798"/>
            <a:ext cx="9525741" cy="642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64862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28107" t="31845" r="24272" b="16246"/>
          <a:stretch/>
        </p:blipFill>
        <p:spPr>
          <a:xfrm>
            <a:off x="1091953" y="452761"/>
            <a:ext cx="9916357" cy="6080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15675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l="29927" t="23301" r="26675" b="8608"/>
          <a:stretch/>
        </p:blipFill>
        <p:spPr>
          <a:xfrm>
            <a:off x="1429305" y="301840"/>
            <a:ext cx="9348186" cy="6072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42430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l="29927" t="35212" r="26675" b="16633"/>
          <a:stretch/>
        </p:blipFill>
        <p:spPr>
          <a:xfrm>
            <a:off x="798989" y="284086"/>
            <a:ext cx="10253709" cy="6399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825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1274</TotalTime>
  <Words>2295</Words>
  <Application>Microsoft Office PowerPoint</Application>
  <PresentationFormat>寬螢幕</PresentationFormat>
  <Paragraphs>427</Paragraphs>
  <Slides>45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45</vt:i4>
      </vt:variant>
    </vt:vector>
  </HeadingPairs>
  <TitlesOfParts>
    <vt:vector size="59" baseType="lpstr">
      <vt:lpstr>等线</vt:lpstr>
      <vt:lpstr>微软雅黑</vt:lpstr>
      <vt:lpstr>华康俪金黑W8(P)</vt:lpstr>
      <vt:lpstr>微軟正黑體</vt:lpstr>
      <vt:lpstr>新細明體</vt:lpstr>
      <vt:lpstr>新細明體</vt:lpstr>
      <vt:lpstr>標楷體</vt:lpstr>
      <vt:lpstr>Arial</vt:lpstr>
      <vt:lpstr>Calibri</vt:lpstr>
      <vt:lpstr>Calibri Light</vt:lpstr>
      <vt:lpstr>Times New Roman</vt:lpstr>
      <vt:lpstr>Wingdings</vt:lpstr>
      <vt:lpstr>Wingdings 2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脈絡推詞試題舉例</vt:lpstr>
      <vt:lpstr>PowerPoint 簡報</vt:lpstr>
      <vt:lpstr>  ＊記敘文本、抒情文本、說明文本、議論文本、應用文本 ＊在文字之外，要能解讀表格、繪圖、地圖等非連續文本      簡而言之，要重視在生活中應用閱讀的能力  ＊生活圖表或資訊，如雜誌/書籍封面、公益宣導/節慶活   動/藝文演出海報、衛教單、各種調查統計表、各種圖   解知識/新聞、遊覽地圖、網站Q&amp;A 、社群軟體對話留   言等。  ＊生活實用文本，如書信、會議紀錄、工作日誌、產品說   明、好書介紹、展品簡介、行程導覽等。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83</cp:revision>
  <cp:lastPrinted>2019-11-13T03:31:58Z</cp:lastPrinted>
  <dcterms:created xsi:type="dcterms:W3CDTF">2019-09-28T14:11:15Z</dcterms:created>
  <dcterms:modified xsi:type="dcterms:W3CDTF">2019-11-13T03:38:53Z</dcterms:modified>
</cp:coreProperties>
</file>