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1004" r:id="rId2"/>
    <p:sldId id="1013" r:id="rId3"/>
    <p:sldId id="527" r:id="rId4"/>
    <p:sldId id="975" r:id="rId5"/>
    <p:sldId id="987" r:id="rId6"/>
    <p:sldId id="1018" r:id="rId7"/>
    <p:sldId id="1012" r:id="rId8"/>
    <p:sldId id="999" r:id="rId9"/>
    <p:sldId id="986" r:id="rId10"/>
    <p:sldId id="984" r:id="rId11"/>
    <p:sldId id="996" r:id="rId12"/>
    <p:sldId id="995" r:id="rId13"/>
    <p:sldId id="988" r:id="rId14"/>
    <p:sldId id="998" r:id="rId15"/>
    <p:sldId id="1000" r:id="rId16"/>
    <p:sldId id="1014" r:id="rId17"/>
    <p:sldId id="1003" r:id="rId18"/>
    <p:sldId id="974" r:id="rId19"/>
    <p:sldId id="1015" r:id="rId20"/>
    <p:sldId id="1017" r:id="rId21"/>
    <p:sldId id="959" r:id="rId22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1-生物與環境" id="{0D02D8C5-E7DC-4C2E-82DE-2AE43E0BCDEB}">
          <p14:sldIdLst>
            <p14:sldId id="1004"/>
            <p14:sldId id="1013"/>
            <p14:sldId id="527"/>
            <p14:sldId id="975"/>
            <p14:sldId id="987"/>
            <p14:sldId id="1018"/>
            <p14:sldId id="1012"/>
            <p14:sldId id="999"/>
            <p14:sldId id="986"/>
            <p14:sldId id="984"/>
            <p14:sldId id="996"/>
            <p14:sldId id="995"/>
            <p14:sldId id="988"/>
            <p14:sldId id="998"/>
            <p14:sldId id="1000"/>
            <p14:sldId id="1014"/>
            <p14:sldId id="1003"/>
            <p14:sldId id="974"/>
            <p14:sldId id="1015"/>
            <p14:sldId id="1017"/>
            <p14:sldId id="95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66"/>
    <a:srgbClr val="FF6699"/>
    <a:srgbClr val="FF99FF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3" autoAdjust="0"/>
    <p:restoredTop sz="85638" autoAdjust="0"/>
  </p:normalViewPr>
  <p:slideViewPr>
    <p:cSldViewPr>
      <p:cViewPr varScale="1">
        <p:scale>
          <a:sx n="73" d="100"/>
          <a:sy n="73" d="100"/>
        </p:scale>
        <p:origin x="1212" y="40"/>
      </p:cViewPr>
      <p:guideLst>
        <p:guide orient="horz" pos="2160"/>
        <p:guide pos="2880"/>
        <p:guide orient="horz" pos="16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2BE32D-0FB4-491B-97FE-CF5539DA4B72}" type="datetimeFigureOut">
              <a:rPr lang="zh-TW" altLang="en-US" smtClean="0"/>
              <a:t>2022/5/5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A67C93-3754-4F53-AE59-5FF5EC82F6F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8467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14390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>
              <a:solidFill>
                <a:schemeClr val="bg1"/>
              </a:solidFill>
            </a:endParaRPr>
          </a:p>
          <a:p>
            <a:r>
              <a:rPr lang="zh-TW" altLang="en-US" dirty="0">
                <a:solidFill>
                  <a:schemeClr val="bg1"/>
                </a:solidFill>
              </a:rPr>
              <a:t>有多深</a:t>
            </a:r>
            <a:r>
              <a:rPr lang="en-US" altLang="zh-TW" dirty="0">
                <a:solidFill>
                  <a:schemeClr val="bg1"/>
                </a:solidFill>
              </a:rPr>
              <a:t>?  </a:t>
            </a:r>
            <a:r>
              <a:rPr lang="zh-TW" altLang="en-US" dirty="0">
                <a:solidFill>
                  <a:schemeClr val="bg1"/>
                </a:solidFill>
              </a:rPr>
              <a:t>有多冷</a:t>
            </a:r>
            <a:r>
              <a:rPr lang="en-US" altLang="zh-TW" dirty="0">
                <a:solidFill>
                  <a:schemeClr val="bg1"/>
                </a:solidFill>
              </a:rPr>
              <a:t>?</a:t>
            </a:r>
            <a:r>
              <a:rPr lang="zh-TW" altLang="en-US" dirty="0">
                <a:solidFill>
                  <a:schemeClr val="bg1"/>
                </a:solidFill>
              </a:rPr>
              <a:t>壓力</a:t>
            </a:r>
            <a:r>
              <a:rPr lang="en-US" altLang="zh-TW" dirty="0">
                <a:solidFill>
                  <a:schemeClr val="bg1"/>
                </a:solidFill>
              </a:rPr>
              <a:t>?</a:t>
            </a:r>
            <a:r>
              <a:rPr lang="zh-TW" altLang="en-US" dirty="0"/>
              <a:t>最低溫度</a:t>
            </a:r>
            <a:r>
              <a:rPr lang="en-US" altLang="zh-TW" dirty="0">
                <a:effectLst/>
              </a:rPr>
              <a:t>1</a:t>
            </a:r>
            <a:r>
              <a:rPr lang="zh-TW" altLang="en-US" dirty="0">
                <a:effectLst/>
              </a:rPr>
              <a:t>至</a:t>
            </a:r>
            <a:r>
              <a:rPr lang="en-US" altLang="zh-TW" dirty="0">
                <a:effectLst/>
              </a:rPr>
              <a:t>3 °C</a:t>
            </a: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水深每增加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公尺，壓力會增加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大氣壓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3000-4000 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公尺以下溫度約在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4℃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以下，呈現穩定的低溫。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。發光器的作用包含保護、擬態、引誘獵物、吸引配偶、迷惑敵人。在弱光區生物往往形成較大的眼睛或特化構造，增加視覺效果。 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不同生物發光的位置與原因有些許不同，有些為了欺敵，在下顎長出一根像燈籠的發光器，誤導敵人攻擊的目標；有些則是為了誘敵，引誘食物向光源聚集，則自己能飽餐一頓，也有的是為了生殖，找尋配偶的方便。為了能在深海中看見那些微弱的光，深海的動物有一雙又大又突出的眼睛。此外，深海中的掠食者都有一個特大的嘴，以及鋒利的牙，能迅速確實的捉住獵物。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84154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2038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56009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>
                <a:solidFill>
                  <a:schemeClr val="bg1"/>
                </a:solidFill>
              </a:rPr>
              <a:t>有多大</a:t>
            </a:r>
            <a:r>
              <a:rPr lang="en-US" altLang="zh-TW" dirty="0">
                <a:solidFill>
                  <a:schemeClr val="bg1"/>
                </a:solidFill>
              </a:rPr>
              <a:t>? </a:t>
            </a:r>
          </a:p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17026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藍鯨主要食物為磷蝦類，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虎鯨不僅是最知名的海洋哺乳動物，擁有獨特黑白相間的身體；牠們更非常聰明，能像狼在捕獵時一樣，協調、 分工彼此任務，使得牠們能成功獵殺對手。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不呼吸就會死，那睡覺的時候怎麼辦？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鯨魚體內已經進化出了超高濃度的血紅蛋白，這讓鯨魚能夠充分利用吸入肺部的氧氣。人類只能利用肺部的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25%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氧氣，而鯨魚可以利用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90%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75542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>
                <a:solidFill>
                  <a:srgbClr val="00B0F0"/>
                </a:solidFill>
              </a:rPr>
              <a:t>南極：</a:t>
            </a:r>
            <a:r>
              <a:rPr lang="zh-TW" altLang="en-US" sz="1200" dirty="0">
                <a:solidFill>
                  <a:schemeClr val="bg1"/>
                </a:solidFill>
              </a:rPr>
              <a:t>攝氏零下</a:t>
            </a:r>
            <a:r>
              <a:rPr lang="en-US" altLang="zh-TW" sz="1200" dirty="0">
                <a:solidFill>
                  <a:schemeClr val="bg1"/>
                </a:solidFill>
              </a:rPr>
              <a:t>60</a:t>
            </a:r>
            <a:r>
              <a:rPr lang="zh-TW" altLang="en-US" sz="1200" dirty="0">
                <a:solidFill>
                  <a:schemeClr val="bg1"/>
                </a:solidFill>
              </a:rPr>
              <a:t>度</a:t>
            </a:r>
          </a:p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5251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12579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因為鼻子很接近地面，科學家開玩笑說牠們看起來很像乾草原上的吸塵器。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dirty="0">
                <a:solidFill>
                  <a:schemeClr val="bg1"/>
                </a:solidFill>
              </a:rPr>
              <a:t>鼻子？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71610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90094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7907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99400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56596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4624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7" name="Rectangle 35"/>
          <p:cNvSpPr>
            <a:spLocks noChangeArrowheads="1"/>
          </p:cNvSpPr>
          <p:nvPr/>
        </p:nvSpPr>
        <p:spPr bwMode="auto">
          <a:xfrm>
            <a:off x="38100" y="1706166"/>
            <a:ext cx="6280150" cy="340042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08" name="Rectangle 36"/>
          <p:cNvSpPr>
            <a:spLocks noChangeArrowheads="1"/>
          </p:cNvSpPr>
          <p:nvPr/>
        </p:nvSpPr>
        <p:spPr bwMode="gray">
          <a:xfrm>
            <a:off x="50800" y="21432"/>
            <a:ext cx="9093200" cy="1146163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10" name="Rectangle 38" descr="M_CG38"/>
          <p:cNvSpPr>
            <a:spLocks noChangeArrowheads="1"/>
          </p:cNvSpPr>
          <p:nvPr/>
        </p:nvSpPr>
        <p:spPr bwMode="gray">
          <a:xfrm>
            <a:off x="50800" y="1167594"/>
            <a:ext cx="9075669" cy="39259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762000" y="342900"/>
            <a:ext cx="5334000" cy="628650"/>
          </a:xfrm>
        </p:spPr>
        <p:txBody>
          <a:bodyPr/>
          <a:lstStyle>
            <a:lvl1pPr algn="r">
              <a:defRPr sz="4400"/>
            </a:lvl1pPr>
          </a:lstStyle>
          <a:p>
            <a:pPr lvl="0"/>
            <a:r>
              <a:rPr lang="zh-TW" altLang="en-US" noProof="0" dirty="0"/>
              <a:t>按一下以編輯母片標題樣式</a:t>
            </a:r>
            <a:endParaRPr lang="en-US" altLang="zh-TW" noProof="0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914400" y="1257300"/>
            <a:ext cx="5386388" cy="4000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noProof="0"/>
              <a:t>按一下以編輯母片副標題樣式</a:t>
            </a:r>
            <a:endParaRPr lang="en-US" altLang="zh-TW" noProof="0"/>
          </a:p>
        </p:txBody>
      </p:sp>
      <p:grpSp>
        <p:nvGrpSpPr>
          <p:cNvPr id="3090" name="Group 18"/>
          <p:cNvGrpSpPr>
            <a:grpSpLocks/>
          </p:cNvGrpSpPr>
          <p:nvPr/>
        </p:nvGrpSpPr>
        <p:grpSpPr bwMode="auto">
          <a:xfrm>
            <a:off x="1" y="-1191"/>
            <a:ext cx="9166225" cy="5144691"/>
            <a:chOff x="0" y="0"/>
            <a:chExt cx="5764" cy="4321"/>
          </a:xfrm>
        </p:grpSpPr>
        <p:sp>
          <p:nvSpPr>
            <p:cNvPr id="3091" name="AutoShape 19"/>
            <p:cNvSpPr>
              <a:spLocks noChangeArrowheads="1"/>
            </p:cNvSpPr>
            <p:nvPr/>
          </p:nvSpPr>
          <p:spPr bwMode="gray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092" name="Freeform 20"/>
            <p:cNvSpPr>
              <a:spLocks/>
            </p:cNvSpPr>
            <p:nvPr/>
          </p:nvSpPr>
          <p:spPr bwMode="gray">
            <a:xfrm>
              <a:off x="0" y="0"/>
              <a:ext cx="288" cy="282"/>
            </a:xfrm>
            <a:custGeom>
              <a:avLst/>
              <a:gdLst>
                <a:gd name="T0" fmla="*/ 2 w 288"/>
                <a:gd name="T1" fmla="*/ 282 h 282"/>
                <a:gd name="T2" fmla="*/ 82 w 288"/>
                <a:gd name="T3" fmla="*/ 144 h 282"/>
                <a:gd name="T4" fmla="*/ 165 w 288"/>
                <a:gd name="T5" fmla="*/ 36 h 282"/>
                <a:gd name="T6" fmla="*/ 288 w 288"/>
                <a:gd name="T7" fmla="*/ 0 h 282"/>
                <a:gd name="T8" fmla="*/ 0 w 288"/>
                <a:gd name="T9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3" name="Freeform 21"/>
            <p:cNvSpPr>
              <a:spLocks/>
            </p:cNvSpPr>
            <p:nvPr/>
          </p:nvSpPr>
          <p:spPr bwMode="gray">
            <a:xfrm>
              <a:off x="5" y="3985"/>
              <a:ext cx="244" cy="336"/>
            </a:xfrm>
            <a:custGeom>
              <a:avLst/>
              <a:gdLst>
                <a:gd name="T0" fmla="*/ 243 w 243"/>
                <a:gd name="T1" fmla="*/ 335 h 336"/>
                <a:gd name="T2" fmla="*/ 122 w 243"/>
                <a:gd name="T3" fmla="*/ 239 h 336"/>
                <a:gd name="T4" fmla="*/ 30 w 243"/>
                <a:gd name="T5" fmla="*/ 144 h 336"/>
                <a:gd name="T6" fmla="*/ 0 w 243"/>
                <a:gd name="T7" fmla="*/ 0 h 336"/>
                <a:gd name="T8" fmla="*/ 1 w 243"/>
                <a:gd name="T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4" name="Freeform 22"/>
            <p:cNvSpPr>
              <a:spLocks/>
            </p:cNvSpPr>
            <p:nvPr/>
          </p:nvSpPr>
          <p:spPr bwMode="gray">
            <a:xfrm>
              <a:off x="5511" y="4029"/>
              <a:ext cx="253" cy="290"/>
            </a:xfrm>
            <a:custGeom>
              <a:avLst/>
              <a:gdLst>
                <a:gd name="T0" fmla="*/ 229 w 232"/>
                <a:gd name="T1" fmla="*/ 0 h 290"/>
                <a:gd name="T2" fmla="*/ 164 w 232"/>
                <a:gd name="T3" fmla="*/ 144 h 290"/>
                <a:gd name="T4" fmla="*/ 98 w 232"/>
                <a:gd name="T5" fmla="*/ 253 h 290"/>
                <a:gd name="T6" fmla="*/ 0 w 232"/>
                <a:gd name="T7" fmla="*/ 290 h 290"/>
                <a:gd name="T8" fmla="*/ 232 w 232"/>
                <a:gd name="T9" fmla="*/ 287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5" name="Freeform 23"/>
            <p:cNvSpPr>
              <a:spLocks/>
            </p:cNvSpPr>
            <p:nvPr/>
          </p:nvSpPr>
          <p:spPr bwMode="gray">
            <a:xfrm>
              <a:off x="5472" y="0"/>
              <a:ext cx="288" cy="288"/>
            </a:xfrm>
            <a:custGeom>
              <a:avLst/>
              <a:gdLst>
                <a:gd name="T0" fmla="*/ 0 w 288"/>
                <a:gd name="T1" fmla="*/ 0 h 288"/>
                <a:gd name="T2" fmla="*/ 144 w 288"/>
                <a:gd name="T3" fmla="*/ 82 h 288"/>
                <a:gd name="T4" fmla="*/ 252 w 288"/>
                <a:gd name="T5" fmla="*/ 165 h 288"/>
                <a:gd name="T6" fmla="*/ 288 w 288"/>
                <a:gd name="T7" fmla="*/ 288 h 288"/>
                <a:gd name="T8" fmla="*/ 288 w 288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4277697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20155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025129"/>
            <a:ext cx="4038600" cy="371117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025129"/>
            <a:ext cx="4038600" cy="371117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3283261-B3CF-4309-BDEE-C31179751E8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07023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85F85FF-C56A-40DA-969A-3FE5B760AAD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06008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4032240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1F5E889-DBA7-4E5D-A479-C98DBEFFA39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20088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C62869A-172D-47F3-BD44-0F4262509FD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346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916EF86-0487-48C6-9662-741A8089C66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47677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13FFB27-32C3-48FF-BCE4-BCAD3ED9F86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07446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91300" y="263129"/>
            <a:ext cx="2095500" cy="447317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04800" y="263129"/>
            <a:ext cx="6134100" cy="447317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9413217-B56C-483D-850F-C31CBC2DE59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13827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" name="Rectangle 25"/>
          <p:cNvSpPr>
            <a:spLocks noChangeArrowheads="1"/>
          </p:cNvSpPr>
          <p:nvPr/>
        </p:nvSpPr>
        <p:spPr bwMode="gray">
          <a:xfrm>
            <a:off x="1" y="8334"/>
            <a:ext cx="9064625" cy="889397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66667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304800" y="263128"/>
            <a:ext cx="8305800" cy="422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  <a:endParaRPr lang="en-US" altLang="zh-TW" dirty="0"/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gray">
          <a:xfrm>
            <a:off x="100014" y="898922"/>
            <a:ext cx="8948737" cy="75009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25129"/>
            <a:ext cx="8229600" cy="3711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  <p:sp>
        <p:nvSpPr>
          <p:cNvPr id="1050" name="Rectangle 26"/>
          <p:cNvSpPr>
            <a:spLocks noChangeArrowheads="1"/>
          </p:cNvSpPr>
          <p:nvPr/>
        </p:nvSpPr>
        <p:spPr bwMode="gray">
          <a:xfrm>
            <a:off x="7086600" y="25004"/>
            <a:ext cx="2000250" cy="863203"/>
          </a:xfrm>
          <a:prstGeom prst="rect">
            <a:avLst/>
          </a:prstGeom>
          <a:blipFill dpi="0" rotWithShape="1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041" name="Group 17"/>
          <p:cNvGrpSpPr>
            <a:grpSpLocks/>
          </p:cNvGrpSpPr>
          <p:nvPr/>
        </p:nvGrpSpPr>
        <p:grpSpPr bwMode="auto">
          <a:xfrm>
            <a:off x="-15875" y="0"/>
            <a:ext cx="9166225" cy="5144691"/>
            <a:chOff x="0" y="0"/>
            <a:chExt cx="5764" cy="4321"/>
          </a:xfrm>
        </p:grpSpPr>
        <p:sp>
          <p:nvSpPr>
            <p:cNvPr id="1042" name="AutoShape 18"/>
            <p:cNvSpPr>
              <a:spLocks noChangeArrowheads="1"/>
            </p:cNvSpPr>
            <p:nvPr/>
          </p:nvSpPr>
          <p:spPr bwMode="gray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0" y="0"/>
              <a:ext cx="288" cy="282"/>
            </a:xfrm>
            <a:custGeom>
              <a:avLst/>
              <a:gdLst>
                <a:gd name="T0" fmla="*/ 2 w 288"/>
                <a:gd name="T1" fmla="*/ 282 h 282"/>
                <a:gd name="T2" fmla="*/ 82 w 288"/>
                <a:gd name="T3" fmla="*/ 144 h 282"/>
                <a:gd name="T4" fmla="*/ 165 w 288"/>
                <a:gd name="T5" fmla="*/ 36 h 282"/>
                <a:gd name="T6" fmla="*/ 288 w 288"/>
                <a:gd name="T7" fmla="*/ 0 h 282"/>
                <a:gd name="T8" fmla="*/ 0 w 288"/>
                <a:gd name="T9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gray">
            <a:xfrm>
              <a:off x="5" y="3985"/>
              <a:ext cx="244" cy="336"/>
            </a:xfrm>
            <a:custGeom>
              <a:avLst/>
              <a:gdLst>
                <a:gd name="T0" fmla="*/ 243 w 243"/>
                <a:gd name="T1" fmla="*/ 335 h 336"/>
                <a:gd name="T2" fmla="*/ 122 w 243"/>
                <a:gd name="T3" fmla="*/ 239 h 336"/>
                <a:gd name="T4" fmla="*/ 30 w 243"/>
                <a:gd name="T5" fmla="*/ 144 h 336"/>
                <a:gd name="T6" fmla="*/ 0 w 243"/>
                <a:gd name="T7" fmla="*/ 0 h 336"/>
                <a:gd name="T8" fmla="*/ 1 w 243"/>
                <a:gd name="T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gray">
            <a:xfrm>
              <a:off x="5511" y="4029"/>
              <a:ext cx="253" cy="290"/>
            </a:xfrm>
            <a:custGeom>
              <a:avLst/>
              <a:gdLst>
                <a:gd name="T0" fmla="*/ 229 w 232"/>
                <a:gd name="T1" fmla="*/ 0 h 290"/>
                <a:gd name="T2" fmla="*/ 164 w 232"/>
                <a:gd name="T3" fmla="*/ 144 h 290"/>
                <a:gd name="T4" fmla="*/ 98 w 232"/>
                <a:gd name="T5" fmla="*/ 253 h 290"/>
                <a:gd name="T6" fmla="*/ 0 w 232"/>
                <a:gd name="T7" fmla="*/ 290 h 290"/>
                <a:gd name="T8" fmla="*/ 232 w 232"/>
                <a:gd name="T9" fmla="*/ 287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gray">
            <a:xfrm>
              <a:off x="5472" y="0"/>
              <a:ext cx="288" cy="288"/>
            </a:xfrm>
            <a:custGeom>
              <a:avLst/>
              <a:gdLst>
                <a:gd name="T0" fmla="*/ 0 w 288"/>
                <a:gd name="T1" fmla="*/ 0 h 288"/>
                <a:gd name="T2" fmla="*/ 144 w 288"/>
                <a:gd name="T3" fmla="*/ 82 h 288"/>
                <a:gd name="T4" fmla="*/ 252 w 288"/>
                <a:gd name="T5" fmla="*/ 165 h 288"/>
                <a:gd name="T6" fmla="*/ 288 w 288"/>
                <a:gd name="T7" fmla="*/ 288 h 288"/>
                <a:gd name="T8" fmla="*/ 288 w 288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2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zh-tw/photo/50594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um.com/@bluetrend/%E6%B5%B7%E6%B4%8B%E5%B0%8E%E8%AE%80-%E7%B5%A6%E8%87%AA%E5%B7%B1%E4%B8%80%E5%80%8B%E9%87%8D%E6%96%B0%E8%AA%8D%E8%AD%98%E6%B5%B7%E6%B4%8B%E7%9A%84%E6%A9%9F%E6%9C%83-%E6%B5%B7%E6%B4%8B%E5%8F%B0%E7%81%A3-%E5%A4%A7%E8%97%8D%E5%9C%8B%E5%9C%9F%E7%B4%80%E5%AF%A6-211a0b116bc3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5whAQBLvk0Q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ansci.asia/archives/154445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ansci.asia/archives/344811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Zoygy-8PTtU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chinatimes.com/realtimenews/20191119000012-260408?chdtv" TargetMode="Externa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ealth.udn.com/health/story/6034/3139847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s://www.youtube.com/watch?v=lJkOTn1cVVE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illmont.tw/activities/antarctica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hyperlink" Target="https://www.bbc.com/zhongwen/trad/science-55745040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natgeomedia.com/environment/article/content-2997.html" TargetMode="Externa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atgeomedia.com/travel/article/content-2005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391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554" y="195486"/>
            <a:ext cx="7510435" cy="388842"/>
          </a:xfrm>
        </p:spPr>
        <p:txBody>
          <a:bodyPr/>
          <a:lstStyle/>
          <a:p>
            <a:pPr algn="ctr"/>
            <a:r>
              <a:rPr lang="zh-TW" altLang="zh-TW" sz="4000" dirty="0"/>
              <a:t>生物、環境與自然資源</a:t>
            </a:r>
            <a:endParaRPr lang="zh-TW" altLang="en-US" sz="2800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780005"/>
            <a:ext cx="8568953" cy="416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361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3464B82-6ED5-4C4F-BF7A-3F0622BCF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先想想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8611C17-5AAD-45A3-82EB-D738F7737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344" y="1034530"/>
            <a:ext cx="8435280" cy="2257300"/>
          </a:xfrm>
        </p:spPr>
        <p:txBody>
          <a:bodyPr/>
          <a:lstStyle/>
          <a:p>
            <a:pPr marL="236537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zh-TW" altLang="en-US" sz="3200" kern="1200" dirty="0">
                <a:solidFill>
                  <a:srgbClr val="002060"/>
                </a:solidFill>
              </a:rPr>
              <a:t>我認同“</a:t>
            </a:r>
            <a:r>
              <a:rPr lang="zh-TW" altLang="en-US" sz="3200" dirty="0">
                <a:solidFill>
                  <a:srgbClr val="002060"/>
                </a:solidFill>
              </a:rPr>
              <a:t>不同的</a:t>
            </a:r>
            <a:r>
              <a:rPr lang="zh-TW" altLang="en-US" sz="3200" kern="1200" dirty="0">
                <a:solidFill>
                  <a:srgbClr val="002060"/>
                </a:solidFill>
              </a:rPr>
              <a:t>自然</a:t>
            </a:r>
            <a:r>
              <a:rPr lang="zh-TW" altLang="en-US" sz="3200" dirty="0">
                <a:solidFill>
                  <a:srgbClr val="002060"/>
                </a:solidFill>
              </a:rPr>
              <a:t>環境有不同的</a:t>
            </a:r>
            <a:r>
              <a:rPr lang="zh-TW" altLang="en-US" sz="3200" kern="1200" dirty="0">
                <a:solidFill>
                  <a:srgbClr val="002060"/>
                </a:solidFill>
              </a:rPr>
              <a:t>生物”嗎？</a:t>
            </a:r>
            <a:endParaRPr lang="en-US" altLang="zh-TW" sz="3200" kern="1200" dirty="0">
              <a:solidFill>
                <a:srgbClr val="002060"/>
              </a:solidFill>
            </a:endParaRPr>
          </a:p>
          <a:p>
            <a:pPr marL="236537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en-US" altLang="zh-TW" sz="3200" b="1" kern="1200" dirty="0">
              <a:solidFill>
                <a:srgbClr val="00206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Tx/>
              <a:buFont typeface="Wingdings" panose="05000000000000000000" pitchFamily="2" charset="2"/>
              <a:buChar char="Ø"/>
              <a:defRPr/>
            </a:pPr>
            <a:r>
              <a:rPr lang="zh-TW" altLang="en-US" sz="3200" dirty="0">
                <a:solidFill>
                  <a:srgbClr val="002060"/>
                </a:solidFill>
              </a:rPr>
              <a:t>我認為哪些</a:t>
            </a:r>
            <a:r>
              <a:rPr lang="zh-TW" altLang="en-US" sz="3200" dirty="0">
                <a:solidFill>
                  <a:srgbClr val="FF0000"/>
                </a:solidFill>
              </a:rPr>
              <a:t>環境因素</a:t>
            </a:r>
            <a:r>
              <a:rPr lang="zh-TW" altLang="en-US" sz="3200" dirty="0">
                <a:solidFill>
                  <a:srgbClr val="002060"/>
                </a:solidFill>
              </a:rPr>
              <a:t>可能會影響</a:t>
            </a:r>
            <a:r>
              <a:rPr lang="zh-TW" altLang="en-US" sz="3200" kern="1200" dirty="0">
                <a:solidFill>
                  <a:srgbClr val="002060"/>
                </a:solidFill>
              </a:rPr>
              <a:t>生物</a:t>
            </a:r>
            <a:r>
              <a:rPr lang="zh-TW" altLang="en-US" sz="3200" dirty="0">
                <a:solidFill>
                  <a:srgbClr val="002060"/>
                </a:solidFill>
              </a:rPr>
              <a:t>的種類和分布？</a:t>
            </a:r>
            <a:endParaRPr lang="en-US" altLang="zh-TW" sz="3200" dirty="0">
              <a:solidFill>
                <a:srgbClr val="002060"/>
              </a:solidFill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en-US" altLang="zh-TW" sz="3200" dirty="0">
                <a:solidFill>
                  <a:srgbClr val="002060"/>
                </a:solidFill>
              </a:rPr>
              <a:t>   </a:t>
            </a:r>
            <a:r>
              <a:rPr lang="en-US" altLang="zh-TW" sz="20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一張便利貼寫一種環境因素）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endParaRPr lang="en-US" altLang="zh-TW" sz="3200" dirty="0">
              <a:solidFill>
                <a:srgbClr val="002060"/>
              </a:solidFill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17740EB9-5A94-4E67-B032-517B899D15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841571"/>
              </p:ext>
            </p:extLst>
          </p:nvPr>
        </p:nvGraphicFramePr>
        <p:xfrm>
          <a:off x="5364088" y="2643758"/>
          <a:ext cx="3528392" cy="2369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>
                  <a:extLst>
                    <a:ext uri="{9D8B030D-6E8A-4147-A177-3AD203B41FA5}">
                      <a16:colId xmlns:a16="http://schemas.microsoft.com/office/drawing/2014/main" val="1793334314"/>
                    </a:ext>
                  </a:extLst>
                </a:gridCol>
              </a:tblGrid>
              <a:tr h="236965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altLang="zh-TW" sz="3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defTabSz="99057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  <a:defRPr/>
                      </a:pPr>
                      <a:endParaRPr lang="en-US" altLang="zh-TW" sz="2000" b="1" dirty="0">
                        <a:solidFill>
                          <a:schemeClr val="accent4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3564951"/>
                  </a:ext>
                </a:extLst>
              </a:tr>
            </a:tbl>
          </a:graphicData>
        </a:graphic>
      </p:graphicFrame>
      <p:sp>
        <p:nvSpPr>
          <p:cNvPr id="9" name="矩形 8">
            <a:extLst>
              <a:ext uri="{FF2B5EF4-FFF2-40B4-BE49-F238E27FC236}">
                <a16:creationId xmlns:a16="http://schemas.microsoft.com/office/drawing/2014/main" id="{2DFA1385-E5B7-4D73-9729-B64E8DFC04BD}"/>
              </a:ext>
            </a:extLst>
          </p:cNvPr>
          <p:cNvSpPr/>
          <p:nvPr/>
        </p:nvSpPr>
        <p:spPr bwMode="auto">
          <a:xfrm>
            <a:off x="5683911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B198C80-C39A-40F8-86DE-D20EDC9B7129}"/>
              </a:ext>
            </a:extLst>
          </p:cNvPr>
          <p:cNvSpPr/>
          <p:nvPr/>
        </p:nvSpPr>
        <p:spPr bwMode="auto">
          <a:xfrm>
            <a:off x="6300193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6927228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7567843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8259431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083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F6B0291-650A-411F-BEFA-BFE36BB2C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BB1B9F46-6EC9-4DA4-8BEA-6BA10FFF0E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0D427E8A-8512-4F62-9740-2A03E9C34D99}"/>
              </a:ext>
            </a:extLst>
          </p:cNvPr>
          <p:cNvSpPr txBox="1"/>
          <p:nvPr/>
        </p:nvSpPr>
        <p:spPr>
          <a:xfrm>
            <a:off x="1907704" y="123478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000066"/>
                </a:solidFill>
              </a:rPr>
              <a:t>一起探訪</a:t>
            </a:r>
            <a:r>
              <a:rPr lang="zh-TW" altLang="en-US" sz="2400" b="1" dirty="0">
                <a:solidFill>
                  <a:schemeClr val="bg1"/>
                </a:solidFill>
              </a:rPr>
              <a:t>地球之最</a:t>
            </a:r>
            <a:endParaRPr lang="en-US" altLang="zh-TW" sz="2400" b="1" dirty="0">
              <a:solidFill>
                <a:srgbClr val="00B0F0"/>
              </a:solidFill>
            </a:endParaRPr>
          </a:p>
          <a:p>
            <a:r>
              <a:rPr lang="zh-TW" altLang="en-US" sz="2400" b="1" dirty="0">
                <a:solidFill>
                  <a:srgbClr val="000066"/>
                </a:solidFill>
              </a:rPr>
              <a:t>這裡是</a:t>
            </a:r>
            <a:r>
              <a:rPr lang="zh-TW" altLang="en-US" sz="2400" b="1" dirty="0">
                <a:solidFill>
                  <a:schemeClr val="bg1"/>
                </a:solidFill>
              </a:rPr>
              <a:t>希臘沉船灣</a:t>
            </a:r>
            <a:r>
              <a:rPr lang="en-US" altLang="zh-TW" sz="2400" b="1" dirty="0"/>
              <a:t>~</a:t>
            </a:r>
            <a:r>
              <a:rPr lang="zh-TW" altLang="en-US" sz="2400" b="1" dirty="0">
                <a:solidFill>
                  <a:srgbClr val="000066"/>
                </a:solidFill>
              </a:rPr>
              <a:t>我們</a:t>
            </a:r>
            <a:r>
              <a:rPr lang="zh-TW" altLang="en-US" sz="2400" b="1" dirty="0"/>
              <a:t>一起</a:t>
            </a:r>
            <a:r>
              <a:rPr lang="zh-TW" altLang="zh-TW" sz="2400" b="1" dirty="0"/>
              <a:t>往下潛入海水裡</a:t>
            </a:r>
            <a:r>
              <a:rPr lang="en-US" altLang="zh-TW" sz="2400" b="1" dirty="0"/>
              <a:t>~</a:t>
            </a:r>
            <a:r>
              <a:rPr lang="zh-TW" altLang="en-US" sz="2400" b="1" dirty="0"/>
              <a:t>ＧＯ！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3D4232A0-85E0-4B52-94CA-BC79A97F17C7}"/>
              </a:ext>
            </a:extLst>
          </p:cNvPr>
          <p:cNvSpPr txBox="1"/>
          <p:nvPr/>
        </p:nvSpPr>
        <p:spPr>
          <a:xfrm>
            <a:off x="7596336" y="4818771"/>
            <a:ext cx="137230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rgbClr val="000066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資料來源：</a:t>
            </a:r>
            <a:r>
              <a:rPr lang="en-US" altLang="zh-TW" sz="1050" dirty="0" err="1">
                <a:solidFill>
                  <a:srgbClr val="000066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Pexels</a:t>
            </a:r>
            <a:endParaRPr lang="zh-TW" altLang="en-US" sz="105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41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6">
            <a:extLst>
              <a:ext uri="{FF2B5EF4-FFF2-40B4-BE49-F238E27FC236}">
                <a16:creationId xmlns:a16="http://schemas.microsoft.com/office/drawing/2014/main" id="{29C448A9-A7E3-494F-AAB6-654D41C3DE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386" cy="5143500"/>
          </a:xfr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02176D1D-3531-41D1-9604-930C5620AC29}"/>
              </a:ext>
            </a:extLst>
          </p:cNvPr>
          <p:cNvSpPr txBox="1"/>
          <p:nvPr/>
        </p:nvSpPr>
        <p:spPr>
          <a:xfrm>
            <a:off x="6948264" y="4803998"/>
            <a:ext cx="205587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en-US" altLang="zh-TW" sz="1050" dirty="0" err="1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BlueTrend</a:t>
            </a:r>
            <a:r>
              <a:rPr lang="en-US" altLang="zh-TW" sz="105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zh-TW" altLang="en-US" sz="105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藍色脈動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F0948E7-355D-4468-A110-025106D1AEFA}"/>
              </a:ext>
            </a:extLst>
          </p:cNvPr>
          <p:cNvSpPr/>
          <p:nvPr/>
        </p:nvSpPr>
        <p:spPr>
          <a:xfrm>
            <a:off x="139863" y="4698670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為什麼珊瑚有多種顏色？</a:t>
            </a:r>
            <a:endParaRPr lang="en-US" altLang="zh-TW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584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8890047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</a:t>
            </a:r>
            <a:r>
              <a:rPr lang="zh-TW" altLang="en-US" dirty="0">
                <a:solidFill>
                  <a:srgbClr val="00B0F0"/>
                </a:solidFill>
              </a:rPr>
              <a:t>最深的海：馬里亞納海溝  </a:t>
            </a:r>
            <a:r>
              <a:rPr lang="zh-TW" altLang="zh-TW" sz="1400" dirty="0">
                <a:solidFill>
                  <a:schemeClr val="bg1"/>
                </a:solidFill>
              </a:rPr>
              <a:t>最大深度： 11,034公尺 </a:t>
            </a:r>
            <a:r>
              <a:rPr lang="en-US" altLang="zh-TW" sz="1400" dirty="0">
                <a:solidFill>
                  <a:schemeClr val="bg1"/>
                </a:solidFill>
              </a:rPr>
              <a:t>   </a:t>
            </a:r>
            <a:r>
              <a:rPr lang="zh-TW" altLang="zh-TW" sz="1400" dirty="0">
                <a:solidFill>
                  <a:schemeClr val="bg1"/>
                </a:solidFill>
              </a:rPr>
              <a:t>位置： 北太平洋</a:t>
            </a:r>
            <a:endParaRPr lang="zh-TW" altLang="zh-TW" dirty="0">
              <a:solidFill>
                <a:schemeClr val="bg1"/>
              </a:solidFill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F9C5C01-DDEE-4EDF-A6E2-C704600592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529" y="596926"/>
            <a:ext cx="9144000" cy="4546574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A5178207-917A-4EE5-948E-3AB7927364F3}"/>
              </a:ext>
            </a:extLst>
          </p:cNvPr>
          <p:cNvSpPr txBox="1"/>
          <p:nvPr/>
        </p:nvSpPr>
        <p:spPr>
          <a:xfrm>
            <a:off x="7460704" y="4831180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國家地理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A02E5E35-A00C-41DC-B8D9-43B4A4ACCA12}"/>
              </a:ext>
            </a:extLst>
          </p:cNvPr>
          <p:cNvSpPr/>
          <p:nvPr/>
        </p:nvSpPr>
        <p:spPr>
          <a:xfrm>
            <a:off x="190988" y="4715764"/>
            <a:ext cx="35445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生物在這種環境要面對什麼考驗</a:t>
            </a:r>
            <a:r>
              <a:rPr lang="en-US" altLang="zh-TW" dirty="0">
                <a:solidFill>
                  <a:schemeClr val="bg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533014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9C6B7FF-F54C-488D-887F-ACC693F24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4EDF7B0-F2B3-4C66-AD7C-65230AFCA2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F8DA21A4-F24A-4387-9681-7A738D462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512" y="-1"/>
            <a:ext cx="9180512" cy="5163003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9B58D0CA-B227-4008-91F1-4C2832ACE42D}"/>
              </a:ext>
            </a:extLst>
          </p:cNvPr>
          <p:cNvSpPr/>
          <p:nvPr/>
        </p:nvSpPr>
        <p:spPr>
          <a:xfrm>
            <a:off x="0" y="143232"/>
            <a:ext cx="19781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6212" algn="ctr" defTabSz="1033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喬氏莖腳鮟鱇魚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BECF3EE9-471E-4DC1-85DE-7F06265F2B76}"/>
              </a:ext>
            </a:extLst>
          </p:cNvPr>
          <p:cNvSpPr txBox="1"/>
          <p:nvPr/>
        </p:nvSpPr>
        <p:spPr>
          <a:xfrm>
            <a:off x="7380312" y="4777997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泛科學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536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4579959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</a:t>
            </a:r>
            <a:r>
              <a:rPr lang="zh-TW" altLang="en-US" dirty="0">
                <a:solidFill>
                  <a:srgbClr val="00B0F0"/>
                </a:solidFill>
              </a:rPr>
              <a:t>最憂傷的魚：水滴魚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A5178207-917A-4EE5-948E-3AB7927364F3}"/>
              </a:ext>
            </a:extLst>
          </p:cNvPr>
          <p:cNvSpPr txBox="1"/>
          <p:nvPr/>
        </p:nvSpPr>
        <p:spPr>
          <a:xfrm>
            <a:off x="385519" y="3479989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3"/>
              </a:rPr>
              <a:t>泛科學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5C079A7C-4531-4781-B200-E30D9AD636D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232" y="768213"/>
            <a:ext cx="4727824" cy="2585685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1FB3AA0C-F62A-45D7-98F3-163AFB16CE7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064" y="2249326"/>
            <a:ext cx="3751948" cy="2715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603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4579959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</a:t>
            </a:r>
            <a:r>
              <a:rPr lang="zh-TW" altLang="en-US" dirty="0">
                <a:solidFill>
                  <a:srgbClr val="00B0F0"/>
                </a:solidFill>
              </a:rPr>
              <a:t>最怪的魚：桶眼魚</a:t>
            </a:r>
          </a:p>
        </p:txBody>
      </p:sp>
      <p:pic>
        <p:nvPicPr>
          <p:cNvPr id="13" name="圖片 12">
            <a:extLst>
              <a:ext uri="{FF2B5EF4-FFF2-40B4-BE49-F238E27FC236}">
                <a16:creationId xmlns:a16="http://schemas.microsoft.com/office/drawing/2014/main" id="{0AE2CEED-DCD6-4270-B4EF-B250BA0693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1" y="711050"/>
            <a:ext cx="9123218" cy="4366792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707706FB-851E-4CDD-BBED-D103960A3D6F}"/>
              </a:ext>
            </a:extLst>
          </p:cNvPr>
          <p:cNvSpPr txBox="1"/>
          <p:nvPr/>
        </p:nvSpPr>
        <p:spPr>
          <a:xfrm>
            <a:off x="7308304" y="4764501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國家地理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524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94ECA72-4B58-4233-84FB-BFC60908BD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1" y="0"/>
            <a:ext cx="9123218" cy="5143500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AE1CB0B0-F4F1-4747-BB11-7FC5D8D8FA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96" y="3895384"/>
            <a:ext cx="2144642" cy="1194554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E39EEFB4-6AE2-4FEF-8DED-9C99185B833B}"/>
              </a:ext>
            </a:extLst>
          </p:cNvPr>
          <p:cNvSpPr txBox="1"/>
          <p:nvPr/>
        </p:nvSpPr>
        <p:spPr>
          <a:xfrm>
            <a:off x="7308304" y="4678780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中時新聞網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8890047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</a:t>
            </a:r>
            <a:r>
              <a:rPr lang="zh-TW" altLang="en-US" dirty="0">
                <a:solidFill>
                  <a:srgbClr val="00B0F0"/>
                </a:solidFill>
              </a:rPr>
              <a:t>體型最大的哺乳動物</a:t>
            </a:r>
            <a:endParaRPr lang="zh-TW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064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E7C520B2-8825-4573-ACEE-044B9CD4EE7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3609" cy="5143500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E39EEFB4-6AE2-4FEF-8DED-9C99185B833B}"/>
              </a:ext>
            </a:extLst>
          </p:cNvPr>
          <p:cNvSpPr txBox="1"/>
          <p:nvPr/>
        </p:nvSpPr>
        <p:spPr>
          <a:xfrm>
            <a:off x="4207157" y="4798886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國家地理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7896" y="4438551"/>
            <a:ext cx="4291927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rgbClr val="00B0F0"/>
                </a:solidFill>
              </a:rPr>
              <a:t>藍鯨</a:t>
            </a:r>
            <a:r>
              <a:rPr lang="zh-TW" altLang="en-US" dirty="0">
                <a:solidFill>
                  <a:schemeClr val="bg1"/>
                </a:solidFill>
              </a:rPr>
              <a:t>吃什麼？被什麼補食</a:t>
            </a:r>
            <a:r>
              <a:rPr lang="en-US" altLang="zh-TW" dirty="0">
                <a:solidFill>
                  <a:schemeClr val="bg1"/>
                </a:solidFill>
              </a:rPr>
              <a:t>? </a:t>
            </a:r>
            <a:endParaRPr lang="zh-TW" altLang="en-US" dirty="0">
              <a:solidFill>
                <a:schemeClr val="bg1"/>
              </a:solidFill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01BBB9D5-F035-40F0-940A-48AEA761569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7508" y="4447260"/>
            <a:ext cx="919559" cy="614251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3054332E-E184-4832-99E8-6C4CAA24E5F7}"/>
              </a:ext>
            </a:extLst>
          </p:cNvPr>
          <p:cNvSpPr txBox="1"/>
          <p:nvPr/>
        </p:nvSpPr>
        <p:spPr>
          <a:xfrm>
            <a:off x="6885490" y="4844235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6"/>
              </a:rPr>
              <a:t>元氣網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588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C7DC01BD-FE93-4465-9EDB-50158AC75E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9" y="-2834"/>
            <a:ext cx="9125839" cy="5146333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A5178207-917A-4EE5-948E-3AB7927364F3}"/>
              </a:ext>
            </a:extLst>
          </p:cNvPr>
          <p:cNvSpPr txBox="1"/>
          <p:nvPr/>
        </p:nvSpPr>
        <p:spPr>
          <a:xfrm>
            <a:off x="7460704" y="4831180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4"/>
              </a:rPr>
              <a:t>丘山行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95486"/>
            <a:ext cx="3600400" cy="1112218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sz="3200" dirty="0">
                <a:solidFill>
                  <a:schemeClr val="bg1"/>
                </a:solidFill>
              </a:rPr>
              <a:t>地球上</a:t>
            </a:r>
            <a:r>
              <a:rPr lang="zh-TW" altLang="en-US" sz="3200" dirty="0">
                <a:solidFill>
                  <a:srgbClr val="000000"/>
                </a:solidFill>
              </a:rPr>
              <a:t>最冷的大陸        </a:t>
            </a:r>
            <a:endParaRPr lang="en-US" altLang="zh-TW" sz="32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zh-TW" altLang="en-US" sz="3200" dirty="0">
                <a:solidFill>
                  <a:schemeClr val="bg1"/>
                </a:solidFill>
              </a:rPr>
              <a:t>攝氏零下</a:t>
            </a:r>
            <a:r>
              <a:rPr lang="en-US" altLang="zh-TW" sz="3200" dirty="0">
                <a:solidFill>
                  <a:schemeClr val="bg1"/>
                </a:solidFill>
              </a:rPr>
              <a:t>…</a:t>
            </a:r>
            <a:r>
              <a:rPr lang="zh-TW" altLang="en-US" sz="3200" dirty="0">
                <a:solidFill>
                  <a:schemeClr val="bg1"/>
                </a:solidFill>
              </a:rPr>
              <a:t>度</a:t>
            </a:r>
          </a:p>
        </p:txBody>
      </p:sp>
    </p:spTree>
    <p:extLst>
      <p:ext uri="{BB962C8B-B14F-4D97-AF65-F5344CB8AC3E}">
        <p14:creationId xmlns:p14="http://schemas.microsoft.com/office/powerpoint/2010/main" val="1748021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8890047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極度嚴寒的環境中</a:t>
            </a:r>
            <a:r>
              <a:rPr lang="en-US" altLang="zh-TW" dirty="0">
                <a:solidFill>
                  <a:schemeClr val="bg1"/>
                </a:solidFill>
              </a:rPr>
              <a:t>,</a:t>
            </a:r>
            <a:r>
              <a:rPr lang="zh-TW" altLang="en-US" dirty="0">
                <a:solidFill>
                  <a:schemeClr val="bg1"/>
                </a:solidFill>
              </a:rPr>
              <a:t>怎麼生存</a:t>
            </a:r>
            <a:r>
              <a:rPr lang="en-US" altLang="zh-TW" dirty="0">
                <a:solidFill>
                  <a:schemeClr val="bg1"/>
                </a:solidFill>
              </a:rPr>
              <a:t>? </a:t>
            </a:r>
            <a:r>
              <a:rPr lang="zh-TW" altLang="en-US" dirty="0">
                <a:solidFill>
                  <a:schemeClr val="bg1"/>
                </a:solidFill>
              </a:rPr>
              <a:t>有什麼特殊構造？</a:t>
            </a:r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CCDA9A71-A080-47BE-B8C3-F01D5815711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6173" y="879928"/>
            <a:ext cx="3992896" cy="3337880"/>
          </a:xfrm>
          <a:prstGeom prst="rect">
            <a:avLst/>
          </a:prstGeom>
        </p:spPr>
      </p:pic>
      <p:sp>
        <p:nvSpPr>
          <p:cNvPr id="13" name="文字方塊 12">
            <a:extLst>
              <a:ext uri="{FF2B5EF4-FFF2-40B4-BE49-F238E27FC236}">
                <a16:creationId xmlns:a16="http://schemas.microsoft.com/office/drawing/2014/main" id="{B1F8DEE9-BEE3-44E5-BE93-78000F68451C}"/>
              </a:ext>
            </a:extLst>
          </p:cNvPr>
          <p:cNvSpPr txBox="1"/>
          <p:nvPr/>
        </p:nvSpPr>
        <p:spPr>
          <a:xfrm>
            <a:off x="7455264" y="4723351"/>
            <a:ext cx="123263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en-US" altLang="zh-TW" sz="105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BBC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pic>
        <p:nvPicPr>
          <p:cNvPr id="16" name="圖片 15">
            <a:extLst>
              <a:ext uri="{FF2B5EF4-FFF2-40B4-BE49-F238E27FC236}">
                <a16:creationId xmlns:a16="http://schemas.microsoft.com/office/drawing/2014/main" id="{F9E2A6E6-A631-47A5-B52E-721040157C0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054" y="902810"/>
            <a:ext cx="4751315" cy="333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50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8890047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</a:t>
            </a:r>
            <a:r>
              <a:rPr lang="zh-TW" altLang="en-US" dirty="0">
                <a:solidFill>
                  <a:srgbClr val="00B0F0"/>
                </a:solidFill>
              </a:rPr>
              <a:t>鼻子最大的羊</a:t>
            </a:r>
            <a:r>
              <a:rPr lang="en-US" altLang="zh-TW" dirty="0">
                <a:solidFill>
                  <a:schemeClr val="bg1"/>
                </a:solidFill>
              </a:rPr>
              <a:t>: </a:t>
            </a:r>
            <a:r>
              <a:rPr lang="zh-TW" altLang="en-US" dirty="0">
                <a:solidFill>
                  <a:schemeClr val="bg1"/>
                </a:solidFill>
              </a:rPr>
              <a:t>高鼻羚羊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C34C5D4F-7BBF-4245-9219-34717BB61A3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6930" y="788789"/>
            <a:ext cx="7811111" cy="4312918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EF4F9D12-7E77-4750-A7A6-F2C013510FC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242498"/>
            <a:ext cx="4262193" cy="2715640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A5178207-917A-4EE5-948E-3AB7927364F3}"/>
              </a:ext>
            </a:extLst>
          </p:cNvPr>
          <p:cNvSpPr txBox="1"/>
          <p:nvPr/>
        </p:nvSpPr>
        <p:spPr>
          <a:xfrm>
            <a:off x="7460704" y="4831180"/>
            <a:ext cx="161746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1050" dirty="0"/>
              <a:t>資料來源：</a:t>
            </a:r>
            <a:r>
              <a:rPr lang="zh-TW" altLang="en-US" sz="1050" dirty="0">
                <a:hlinkClick r:id="rId5"/>
              </a:rPr>
              <a:t>國家地理</a:t>
            </a:r>
            <a:endParaRPr lang="zh-TW" altLang="en-US" sz="1050" dirty="0"/>
          </a:p>
        </p:txBody>
      </p:sp>
    </p:spTree>
    <p:extLst>
      <p:ext uri="{BB962C8B-B14F-4D97-AF65-F5344CB8AC3E}">
        <p14:creationId xmlns:p14="http://schemas.microsoft.com/office/powerpoint/2010/main" val="946907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E4314400-E575-4CDF-A6D1-2121DE9ACB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9154391" cy="5143173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3243048"/>
            <a:ext cx="5593219" cy="1714289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</a:t>
            </a:r>
            <a:r>
              <a:rPr lang="zh-TW" altLang="en-US" dirty="0">
                <a:solidFill>
                  <a:schemeClr val="accent6">
                    <a:lumMod val="50000"/>
                  </a:schemeClr>
                </a:solidFill>
              </a:rPr>
              <a:t>最大的沙漠</a:t>
            </a:r>
            <a:r>
              <a:rPr lang="en-US" altLang="zh-TW" dirty="0">
                <a:solidFill>
                  <a:schemeClr val="accent6">
                    <a:lumMod val="50000"/>
                  </a:schemeClr>
                </a:solidFill>
              </a:rPr>
              <a:t>:</a:t>
            </a:r>
            <a:r>
              <a:rPr lang="zh-TW" altLang="zh-TW" dirty="0">
                <a:solidFill>
                  <a:schemeClr val="accent6">
                    <a:lumMod val="50000"/>
                  </a:schemeClr>
                </a:solidFill>
              </a:rPr>
              <a:t>撒哈拉沙漠</a:t>
            </a:r>
            <a:endParaRPr lang="en-US" altLang="zh-TW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生物在這種環境要面對什麼考驗</a:t>
            </a:r>
            <a:r>
              <a:rPr lang="en-US" altLang="zh-TW" dirty="0">
                <a:solidFill>
                  <a:schemeClr val="bg1"/>
                </a:solidFill>
              </a:rPr>
              <a:t>?</a:t>
            </a:r>
          </a:p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</a:t>
            </a:r>
            <a:r>
              <a:rPr lang="zh-TW" altLang="en-US" dirty="0">
                <a:solidFill>
                  <a:schemeClr val="accent6">
                    <a:lumMod val="50000"/>
                  </a:schemeClr>
                </a:solidFill>
              </a:rPr>
              <a:t>最冷的沙漠是？</a:t>
            </a:r>
            <a:endParaRPr lang="zh-TW" altLang="zh-TW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97AC379C-0252-4921-ABF5-38C3BF2E8AA9}"/>
              </a:ext>
            </a:extLst>
          </p:cNvPr>
          <p:cNvSpPr txBox="1"/>
          <p:nvPr/>
        </p:nvSpPr>
        <p:spPr>
          <a:xfrm>
            <a:off x="7460704" y="4831180"/>
            <a:ext cx="161746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1050" dirty="0"/>
              <a:t>資料來源：</a:t>
            </a:r>
            <a:r>
              <a:rPr lang="zh-TW" altLang="en-US" sz="1050" dirty="0">
                <a:hlinkClick r:id="rId4"/>
              </a:rPr>
              <a:t>國家地理</a:t>
            </a:r>
            <a:endParaRPr lang="zh-TW" altLang="en-US" sz="1050" dirty="0"/>
          </a:p>
        </p:txBody>
      </p:sp>
    </p:spTree>
    <p:extLst>
      <p:ext uri="{BB962C8B-B14F-4D97-AF65-F5344CB8AC3E}">
        <p14:creationId xmlns:p14="http://schemas.microsoft.com/office/powerpoint/2010/main" val="6099599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8890047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地球上有</a:t>
            </a:r>
            <a:r>
              <a:rPr lang="zh-TW" altLang="en-US" dirty="0">
                <a:solidFill>
                  <a:srgbClr val="00B0F0"/>
                </a:solidFill>
              </a:rPr>
              <a:t>最多樣生物的陸地</a:t>
            </a:r>
            <a:r>
              <a:rPr lang="zh-TW" altLang="en-US" dirty="0">
                <a:solidFill>
                  <a:schemeClr val="bg1"/>
                </a:solidFill>
              </a:rPr>
              <a:t>：熱帶雨林   </a:t>
            </a:r>
            <a:r>
              <a:rPr lang="en-US" altLang="zh-TW" dirty="0">
                <a:solidFill>
                  <a:schemeClr val="bg1"/>
                </a:solidFill>
              </a:rPr>
              <a:t>  </a:t>
            </a:r>
            <a:r>
              <a:rPr lang="zh-TW" altLang="en-US" dirty="0">
                <a:solidFill>
                  <a:schemeClr val="bg1"/>
                </a:solidFill>
              </a:rPr>
              <a:t>樹這麼多</a:t>
            </a:r>
            <a:r>
              <a:rPr lang="en-US" altLang="zh-TW" dirty="0">
                <a:solidFill>
                  <a:schemeClr val="bg1"/>
                </a:solidFill>
              </a:rPr>
              <a:t>…</a:t>
            </a:r>
            <a:endParaRPr lang="zh-TW" altLang="zh-TW" dirty="0">
              <a:solidFill>
                <a:schemeClr val="bg1"/>
              </a:solidFill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9D349C44-0465-492C-9F5B-380622CCE63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271" y="649052"/>
            <a:ext cx="9187662" cy="4494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488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3464B82-6ED5-4C4F-BF7A-3F0622BCF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想一想</a:t>
            </a:r>
            <a:r>
              <a:rPr lang="en-US" altLang="zh-TW" dirty="0"/>
              <a:t>(3”)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8611C17-5AAD-45A3-82EB-D738F7737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344" y="1034530"/>
            <a:ext cx="8435280" cy="2257300"/>
          </a:xfrm>
        </p:spPr>
        <p:txBody>
          <a:bodyPr/>
          <a:lstStyle/>
          <a:p>
            <a:pPr marL="236537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zh-TW" altLang="en-US" sz="3200" kern="1200" dirty="0">
                <a:solidFill>
                  <a:srgbClr val="002060"/>
                </a:solidFill>
              </a:rPr>
              <a:t>我認同“</a:t>
            </a:r>
            <a:r>
              <a:rPr lang="zh-TW" altLang="en-US" sz="3200" dirty="0">
                <a:solidFill>
                  <a:srgbClr val="002060"/>
                </a:solidFill>
              </a:rPr>
              <a:t>不同的</a:t>
            </a:r>
            <a:r>
              <a:rPr lang="zh-TW" altLang="en-US" sz="3200" kern="1200" dirty="0">
                <a:solidFill>
                  <a:srgbClr val="002060"/>
                </a:solidFill>
              </a:rPr>
              <a:t>自然</a:t>
            </a:r>
            <a:r>
              <a:rPr lang="zh-TW" altLang="en-US" sz="3200" dirty="0">
                <a:solidFill>
                  <a:srgbClr val="002060"/>
                </a:solidFill>
              </a:rPr>
              <a:t>環境有不同的</a:t>
            </a:r>
            <a:r>
              <a:rPr lang="zh-TW" altLang="en-US" sz="3200" kern="1200" dirty="0">
                <a:solidFill>
                  <a:srgbClr val="002060"/>
                </a:solidFill>
              </a:rPr>
              <a:t>生物”嗎？</a:t>
            </a:r>
            <a:endParaRPr lang="en-US" altLang="zh-TW" sz="3200" kern="1200" dirty="0">
              <a:solidFill>
                <a:srgbClr val="002060"/>
              </a:solidFill>
            </a:endParaRPr>
          </a:p>
          <a:p>
            <a:pPr marL="236537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en-US" altLang="zh-TW" sz="3200" b="1" kern="1200" dirty="0">
              <a:solidFill>
                <a:srgbClr val="00206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Tx/>
              <a:buFont typeface="Wingdings" panose="05000000000000000000" pitchFamily="2" charset="2"/>
              <a:buChar char="Ø"/>
              <a:defRPr/>
            </a:pPr>
            <a:r>
              <a:rPr lang="zh-TW" altLang="en-US" sz="3200" dirty="0">
                <a:solidFill>
                  <a:srgbClr val="002060"/>
                </a:solidFill>
              </a:rPr>
              <a:t>我認為哪些</a:t>
            </a:r>
            <a:r>
              <a:rPr lang="zh-TW" altLang="en-US" sz="3200" dirty="0">
                <a:solidFill>
                  <a:srgbClr val="FF0000"/>
                </a:solidFill>
              </a:rPr>
              <a:t>環境因素</a:t>
            </a:r>
            <a:r>
              <a:rPr lang="zh-TW" altLang="en-US" sz="3200" dirty="0">
                <a:solidFill>
                  <a:srgbClr val="002060"/>
                </a:solidFill>
              </a:rPr>
              <a:t>可能會影響</a:t>
            </a:r>
            <a:r>
              <a:rPr lang="zh-TW" altLang="en-US" sz="3200" kern="1200" dirty="0">
                <a:solidFill>
                  <a:srgbClr val="002060"/>
                </a:solidFill>
              </a:rPr>
              <a:t>生物</a:t>
            </a:r>
            <a:r>
              <a:rPr lang="zh-TW" altLang="en-US" sz="3200" dirty="0">
                <a:solidFill>
                  <a:srgbClr val="002060"/>
                </a:solidFill>
              </a:rPr>
              <a:t>的種類和分布？</a:t>
            </a:r>
            <a:endParaRPr lang="en-US" altLang="zh-TW" sz="3200" dirty="0">
              <a:solidFill>
                <a:srgbClr val="002060"/>
              </a:solidFill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en-US" altLang="zh-TW" sz="3200" dirty="0">
                <a:solidFill>
                  <a:srgbClr val="002060"/>
                </a:solidFill>
              </a:rPr>
              <a:t>   </a:t>
            </a:r>
            <a:r>
              <a:rPr lang="en-US" altLang="zh-TW" sz="20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一張便利貼寫一種環境因素）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endParaRPr lang="en-US" altLang="zh-TW" sz="3200" dirty="0">
              <a:solidFill>
                <a:srgbClr val="002060"/>
              </a:solidFill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17740EB9-5A94-4E67-B032-517B899D154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64088" y="2643758"/>
          <a:ext cx="3528392" cy="2369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>
                  <a:extLst>
                    <a:ext uri="{9D8B030D-6E8A-4147-A177-3AD203B41FA5}">
                      <a16:colId xmlns:a16="http://schemas.microsoft.com/office/drawing/2014/main" val="1793334314"/>
                    </a:ext>
                  </a:extLst>
                </a:gridCol>
              </a:tblGrid>
              <a:tr h="236965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altLang="zh-TW" sz="3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defTabSz="99057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  <a:defRPr/>
                      </a:pPr>
                      <a:endParaRPr lang="en-US" altLang="zh-TW" sz="2000" b="1" dirty="0">
                        <a:solidFill>
                          <a:schemeClr val="accent4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3564951"/>
                  </a:ext>
                </a:extLst>
              </a:tr>
            </a:tbl>
          </a:graphicData>
        </a:graphic>
      </p:graphicFrame>
      <p:sp>
        <p:nvSpPr>
          <p:cNvPr id="9" name="矩形 8">
            <a:extLst>
              <a:ext uri="{FF2B5EF4-FFF2-40B4-BE49-F238E27FC236}">
                <a16:creationId xmlns:a16="http://schemas.microsoft.com/office/drawing/2014/main" id="{2DFA1385-E5B7-4D73-9729-B64E8DFC04BD}"/>
              </a:ext>
            </a:extLst>
          </p:cNvPr>
          <p:cNvSpPr/>
          <p:nvPr/>
        </p:nvSpPr>
        <p:spPr bwMode="auto">
          <a:xfrm>
            <a:off x="5683911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B198C80-C39A-40F8-86DE-D20EDC9B7129}"/>
              </a:ext>
            </a:extLst>
          </p:cNvPr>
          <p:cNvSpPr/>
          <p:nvPr/>
        </p:nvSpPr>
        <p:spPr bwMode="auto">
          <a:xfrm>
            <a:off x="6300193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6927228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7567843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8259431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0309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653EA4F-9A40-4FDC-BDFD-6A184CE74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267494"/>
            <a:ext cx="4631170" cy="422672"/>
          </a:xfrm>
        </p:spPr>
        <p:txBody>
          <a:bodyPr/>
          <a:lstStyle/>
          <a:p>
            <a:r>
              <a:rPr lang="zh-TW" altLang="en-US" sz="4000" dirty="0"/>
              <a:t>找找最佳棲地</a:t>
            </a:r>
            <a:r>
              <a:rPr lang="zh-TW" altLang="en-US" sz="1600" dirty="0"/>
              <a:t>（</a:t>
            </a:r>
            <a:r>
              <a:rPr lang="en-US" altLang="zh-TW" sz="1600" dirty="0"/>
              <a:t>8”</a:t>
            </a:r>
            <a:r>
              <a:rPr lang="zh-TW" altLang="en-US" sz="1600" dirty="0"/>
              <a:t>）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3DD0793B-7081-4576-B5CD-0292298AB092}"/>
              </a:ext>
            </a:extLst>
          </p:cNvPr>
          <p:cNvSpPr txBox="1"/>
          <p:nvPr/>
        </p:nvSpPr>
        <p:spPr>
          <a:xfrm>
            <a:off x="403175" y="1080487"/>
            <a:ext cx="4191058" cy="378565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ctr">
            <a:spAutoFit/>
          </a:bodyPr>
          <a:lstStyle/>
          <a:p>
            <a:pPr marL="457200" indent="-457200" defTabSz="990570" fontAlgn="t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依生存環境分兩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用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白板筆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標出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分類依據</a:t>
            </a:r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.</a:t>
            </a:r>
          </a:p>
          <a:p>
            <a:pPr marL="457200" indent="-457200" defTabSz="990570" fontAlgn="t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  <a:sym typeface="Arial"/>
            </a:endParaRPr>
          </a:p>
          <a:p>
            <a:pPr marL="457200" indent="-457200" defTabSz="990570" fontAlgn="t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說說這樣分類的依據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 defTabSz="990570" fontAlgn="t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i="1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從（圖</a:t>
            </a:r>
            <a:r>
              <a:rPr lang="en-US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..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文字</a:t>
            </a:r>
            <a:r>
              <a:rPr lang="en-US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）有提到</a:t>
            </a:r>
            <a:r>
              <a:rPr lang="en-US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…,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我推測可能適合</a:t>
            </a:r>
            <a:r>
              <a:rPr lang="en-US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...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的環境</a:t>
            </a:r>
            <a:r>
              <a:rPr lang="en-US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所以把牠分在</a:t>
            </a:r>
            <a:r>
              <a:rPr lang="en-US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  <a:r>
              <a:rPr lang="zh-TW" altLang="en-US" sz="2400" b="1" i="1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endParaRPr lang="en-US" altLang="zh-TW" sz="2400" b="1" i="1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400" b="1" i="1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1A65585E-4D74-447B-8977-C6C062DA1E5F}"/>
              </a:ext>
            </a:extLst>
          </p:cNvPr>
          <p:cNvSpPr/>
          <p:nvPr/>
        </p:nvSpPr>
        <p:spPr bwMode="auto">
          <a:xfrm>
            <a:off x="4788024" y="2722534"/>
            <a:ext cx="2088232" cy="227318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2-1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潮間帶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2-2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溪流 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11E6654B-0AA2-4BE4-A09F-AE66B28BD5E4}"/>
              </a:ext>
            </a:extLst>
          </p:cNvPr>
          <p:cNvSpPr/>
          <p:nvPr/>
        </p:nvSpPr>
        <p:spPr bwMode="auto">
          <a:xfrm>
            <a:off x="4788024" y="161159"/>
            <a:ext cx="2088232" cy="227318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1-1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深海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1-2</a:t>
            </a:r>
          </a:p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珊瑚礁區</a:t>
            </a: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0767480D-CCC7-437F-81EF-4763C19B3556}"/>
              </a:ext>
            </a:extLst>
          </p:cNvPr>
          <p:cNvSpPr/>
          <p:nvPr/>
        </p:nvSpPr>
        <p:spPr bwMode="auto">
          <a:xfrm>
            <a:off x="7122300" y="2722534"/>
            <a:ext cx="1966449" cy="227318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4-1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草原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4-2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雨林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AA13F510-97FC-4BF4-93C6-8AA3089ABE6C}"/>
              </a:ext>
            </a:extLst>
          </p:cNvPr>
          <p:cNvSpPr/>
          <p:nvPr/>
        </p:nvSpPr>
        <p:spPr bwMode="auto">
          <a:xfrm>
            <a:off x="7122300" y="161159"/>
            <a:ext cx="1966449" cy="227318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3-1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沙漠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3-2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極地</a:t>
            </a:r>
          </a:p>
        </p:txBody>
      </p:sp>
    </p:spTree>
    <p:extLst>
      <p:ext uri="{BB962C8B-B14F-4D97-AF65-F5344CB8AC3E}">
        <p14:creationId xmlns:p14="http://schemas.microsoft.com/office/powerpoint/2010/main" val="18467658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7247FAF0-4162-40A9-9772-819876B83EF8}"/>
              </a:ext>
            </a:extLst>
          </p:cNvPr>
          <p:cNvSpPr txBox="1">
            <a:spLocks/>
          </p:cNvSpPr>
          <p:nvPr/>
        </p:nvSpPr>
        <p:spPr bwMode="auto">
          <a:xfrm>
            <a:off x="148106" y="997920"/>
            <a:ext cx="4516896" cy="40036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9pPr>
          </a:lstStyle>
          <a:p>
            <a:pPr marL="0" indent="0" defTabSz="990570" fontAlgn="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TW" b="1" dirty="0">
                <a:solidFill>
                  <a:srgbClr val="00B0F0"/>
                </a:solidFill>
              </a:rPr>
              <a:t>1.</a:t>
            </a:r>
            <a:r>
              <a:rPr lang="zh-TW" altLang="en-US" b="1" dirty="0">
                <a:solidFill>
                  <a:srgbClr val="00B0F0"/>
                </a:solidFill>
              </a:rPr>
              <a:t>介紹者</a:t>
            </a:r>
            <a:r>
              <a:rPr lang="en-US" altLang="zh-TW" b="1" dirty="0">
                <a:solidFill>
                  <a:srgbClr val="00B0F0"/>
                </a:solidFill>
              </a:rPr>
              <a:t>:</a:t>
            </a:r>
            <a:endParaRPr lang="en-US" altLang="zh-TW" dirty="0"/>
          </a:p>
          <a:p>
            <a:pPr marL="354013" lvl="1" indent="0" defTabSz="990570" fontAlgn="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TW" altLang="en-US" sz="2400" b="1" i="1" dirty="0">
                <a:solidFill>
                  <a:srgbClr val="000066"/>
                </a:solidFill>
              </a:rPr>
              <a:t>“</a:t>
            </a:r>
            <a:r>
              <a:rPr lang="zh-TW" altLang="zh-TW" sz="2400" b="1" i="1" dirty="0"/>
              <a:t>從（圖</a:t>
            </a:r>
            <a:r>
              <a:rPr lang="en-US" altLang="zh-TW" sz="2400" b="1" i="1" dirty="0"/>
              <a:t>..</a:t>
            </a:r>
            <a:r>
              <a:rPr lang="zh-TW" altLang="zh-TW" sz="2400" b="1" i="1" dirty="0"/>
              <a:t>文字</a:t>
            </a:r>
            <a:r>
              <a:rPr lang="en-US" altLang="zh-TW" sz="2400" b="1" i="1" dirty="0"/>
              <a:t>…</a:t>
            </a:r>
            <a:r>
              <a:rPr lang="zh-TW" altLang="zh-TW" sz="2400" b="1" i="1" dirty="0"/>
              <a:t>）有提到</a:t>
            </a:r>
            <a:r>
              <a:rPr lang="en-US" altLang="zh-TW" sz="2400" b="1" i="1" dirty="0"/>
              <a:t>…,</a:t>
            </a:r>
            <a:r>
              <a:rPr lang="zh-TW" altLang="zh-TW" sz="2400" b="1" i="1" dirty="0"/>
              <a:t>我推測可能適合</a:t>
            </a:r>
            <a:r>
              <a:rPr lang="en-US" altLang="zh-TW" sz="2400" b="1" i="1" dirty="0"/>
              <a:t>...</a:t>
            </a:r>
            <a:r>
              <a:rPr lang="zh-TW" altLang="zh-TW" sz="2400" b="1" i="1" dirty="0"/>
              <a:t>的環境</a:t>
            </a:r>
            <a:r>
              <a:rPr lang="en-US" altLang="zh-TW" sz="2400" b="1" i="1" dirty="0"/>
              <a:t>,</a:t>
            </a:r>
            <a:r>
              <a:rPr lang="zh-TW" altLang="zh-TW" sz="2400" b="1" i="1" dirty="0"/>
              <a:t>所以把牠分在</a:t>
            </a:r>
            <a:r>
              <a:rPr lang="en-US" altLang="zh-TW" sz="2400" b="1" i="1" dirty="0"/>
              <a:t>…</a:t>
            </a:r>
            <a:r>
              <a:rPr lang="zh-TW" altLang="zh-TW" sz="2400" b="1" i="1" dirty="0"/>
              <a:t>區</a:t>
            </a:r>
            <a:r>
              <a:rPr lang="zh-TW" altLang="en-US" sz="2400" b="1" i="1" dirty="0">
                <a:solidFill>
                  <a:srgbClr val="000066"/>
                </a:solidFill>
              </a:rPr>
              <a:t>” </a:t>
            </a:r>
            <a:r>
              <a:rPr lang="zh-TW" altLang="en-US" sz="2400" b="1" dirty="0">
                <a:solidFill>
                  <a:srgbClr val="000066"/>
                </a:solidFill>
              </a:rPr>
              <a:t>（</a:t>
            </a:r>
            <a:r>
              <a:rPr lang="en-US" altLang="zh-TW" sz="2400" b="1" dirty="0">
                <a:solidFill>
                  <a:srgbClr val="000066"/>
                </a:solidFill>
              </a:rPr>
              <a:t>2”</a:t>
            </a:r>
            <a:r>
              <a:rPr lang="zh-TW" altLang="en-US" sz="2400" b="1" dirty="0">
                <a:solidFill>
                  <a:srgbClr val="000066"/>
                </a:solidFill>
              </a:rPr>
              <a:t>）</a:t>
            </a:r>
            <a:endParaRPr lang="en-US" altLang="zh-TW" sz="2400" b="1" dirty="0">
              <a:solidFill>
                <a:srgbClr val="000066"/>
              </a:solidFill>
            </a:endParaRPr>
          </a:p>
          <a:p>
            <a:pPr marL="300037" lvl="1" indent="0">
              <a:buNone/>
            </a:pPr>
            <a:endParaRPr lang="en-US" altLang="zh-TW" b="1" dirty="0">
              <a:solidFill>
                <a:srgbClr val="000066"/>
              </a:solidFill>
            </a:endParaRPr>
          </a:p>
          <a:p>
            <a:pPr marL="0" indent="-100013">
              <a:buNone/>
            </a:pPr>
            <a:r>
              <a:rPr lang="en-US" altLang="zh-TW" b="1" dirty="0">
                <a:solidFill>
                  <a:srgbClr val="000066"/>
                </a:solidFill>
              </a:rPr>
              <a:t>2.</a:t>
            </a:r>
            <a:r>
              <a:rPr lang="zh-TW" altLang="en-US" b="1" dirty="0">
                <a:solidFill>
                  <a:srgbClr val="00B0F0"/>
                </a:solidFill>
              </a:rPr>
              <a:t>回應者</a:t>
            </a:r>
            <a:r>
              <a:rPr lang="en-US" altLang="zh-TW" b="1" dirty="0">
                <a:solidFill>
                  <a:srgbClr val="00B0F0"/>
                </a:solidFill>
              </a:rPr>
              <a:t>:</a:t>
            </a:r>
          </a:p>
          <a:p>
            <a:pPr marL="0" indent="-100013">
              <a:buNone/>
            </a:pPr>
            <a:r>
              <a:rPr lang="en-US" altLang="zh-TW" dirty="0">
                <a:solidFill>
                  <a:srgbClr val="00B0F0"/>
                </a:solidFill>
                <a:sym typeface="Arial"/>
              </a:rPr>
              <a:t>     </a:t>
            </a:r>
            <a:r>
              <a:rPr lang="zh-TW" altLang="en-US" b="1" dirty="0">
                <a:solidFill>
                  <a:srgbClr val="000066"/>
                </a:solidFill>
                <a:sym typeface="Arial"/>
              </a:rPr>
              <a:t>我認同</a:t>
            </a:r>
            <a:r>
              <a:rPr lang="en-US" altLang="zh-TW" b="1" dirty="0">
                <a:solidFill>
                  <a:srgbClr val="000066"/>
                </a:solidFill>
                <a:sym typeface="Arial"/>
              </a:rPr>
              <a:t>/</a:t>
            </a:r>
            <a:r>
              <a:rPr lang="zh-TW" altLang="en-US" dirty="0">
                <a:solidFill>
                  <a:srgbClr val="000066"/>
                </a:solidFill>
                <a:sym typeface="Arial"/>
              </a:rPr>
              <a:t>不認同</a:t>
            </a:r>
            <a:r>
              <a:rPr lang="en-US" altLang="zh-TW" b="1" dirty="0">
                <a:solidFill>
                  <a:srgbClr val="000066"/>
                </a:solidFill>
                <a:sym typeface="Arial"/>
              </a:rPr>
              <a:t>…</a:t>
            </a:r>
            <a:r>
              <a:rPr lang="en-US" altLang="zh-TW" b="1" dirty="0">
                <a:solidFill>
                  <a:srgbClr val="000066"/>
                </a:solidFill>
              </a:rPr>
              <a:t>(2”)</a:t>
            </a:r>
          </a:p>
          <a:p>
            <a:pPr marL="0" indent="0">
              <a:buNone/>
            </a:pPr>
            <a:endParaRPr lang="en-US" altLang="zh-TW" dirty="0">
              <a:solidFill>
                <a:srgbClr val="000066"/>
              </a:solidFill>
            </a:endParaRPr>
          </a:p>
          <a:p>
            <a:pPr marL="762941" lvl="1" indent="-462904">
              <a:buFont typeface="+mj-lt"/>
              <a:buAutoNum type="arabicPeriod"/>
            </a:pPr>
            <a:endParaRPr lang="en-US" altLang="zh-TW" b="1" dirty="0">
              <a:solidFill>
                <a:srgbClr val="000066"/>
              </a:solidFill>
            </a:endParaRPr>
          </a:p>
          <a:p>
            <a:pPr marL="557213" indent="-557213">
              <a:buFont typeface="+mj-lt"/>
              <a:buAutoNum type="arabicPeriod"/>
            </a:pPr>
            <a:endParaRPr lang="en-US" altLang="zh-TW" dirty="0">
              <a:solidFill>
                <a:srgbClr val="000066"/>
              </a:solidFill>
            </a:endParaRPr>
          </a:p>
          <a:p>
            <a:pPr marL="634364" lvl="1" indent="-557213" defTabSz="965579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zh-TW" b="1" dirty="0">
              <a:solidFill>
                <a:srgbClr val="000066"/>
              </a:solidFill>
            </a:endParaRPr>
          </a:p>
          <a:p>
            <a:pPr marL="1405869" lvl="3" indent="-557213" defTabSz="965579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zh-TW" sz="2800" b="1" dirty="0">
              <a:solidFill>
                <a:srgbClr val="000066"/>
              </a:solidFill>
            </a:endParaRPr>
          </a:p>
          <a:p>
            <a:pPr marL="1148701" lvl="2" indent="-557213" defTabSz="965579" fontAlgn="auto">
              <a:spcBef>
                <a:spcPts val="0"/>
              </a:spcBef>
              <a:spcAft>
                <a:spcPts val="0"/>
              </a:spcAft>
              <a:buClrTx/>
              <a:buFont typeface="+mj-lt"/>
              <a:buAutoNum type="arabicPeriod"/>
              <a:defRPr/>
            </a:pPr>
            <a:endParaRPr lang="en-US" altLang="zh-TW" sz="2800" b="1" dirty="0">
              <a:solidFill>
                <a:srgbClr val="000066"/>
              </a:solidFill>
            </a:endParaRPr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BBA86E0F-06E7-4425-A3B1-FBB61F725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267494"/>
            <a:ext cx="4631170" cy="422672"/>
          </a:xfrm>
        </p:spPr>
        <p:txBody>
          <a:bodyPr/>
          <a:lstStyle/>
          <a:p>
            <a:pPr lvl="1"/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真的是這樣嗎？</a:t>
            </a:r>
            <a:r>
              <a:rPr lang="zh-TW" altLang="en-US" sz="1600" dirty="0"/>
              <a:t>（</a:t>
            </a:r>
            <a:r>
              <a:rPr lang="en-US" altLang="zh-TW" sz="1600" dirty="0"/>
              <a:t>8”</a:t>
            </a:r>
            <a:r>
              <a:rPr lang="zh-TW" altLang="en-US" sz="1600" dirty="0"/>
              <a:t>）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7466C4C6-8CDF-4809-AEB9-B375A6EEFB70}"/>
              </a:ext>
            </a:extLst>
          </p:cNvPr>
          <p:cNvSpPr/>
          <p:nvPr/>
        </p:nvSpPr>
        <p:spPr bwMode="auto">
          <a:xfrm>
            <a:off x="4788024" y="2722534"/>
            <a:ext cx="2088232" cy="227318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2-1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潮間帶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2-2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溪流 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9478F4F9-AA92-4781-9B0E-DD4E314A0284}"/>
              </a:ext>
            </a:extLst>
          </p:cNvPr>
          <p:cNvSpPr/>
          <p:nvPr/>
        </p:nvSpPr>
        <p:spPr bwMode="auto">
          <a:xfrm>
            <a:off x="4788024" y="161159"/>
            <a:ext cx="2088232" cy="227318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1-1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深海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1-2</a:t>
            </a:r>
          </a:p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珊瑚礁區</a:t>
            </a: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5C40E5D3-3342-439D-BFCA-5D973AFB3504}"/>
              </a:ext>
            </a:extLst>
          </p:cNvPr>
          <p:cNvSpPr/>
          <p:nvPr/>
        </p:nvSpPr>
        <p:spPr bwMode="auto">
          <a:xfrm>
            <a:off x="7122300" y="2722534"/>
            <a:ext cx="1966449" cy="227318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4-1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草原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4-2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雨林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3A65FE05-E7BD-461A-BFBF-EC2C42211A00}"/>
              </a:ext>
            </a:extLst>
          </p:cNvPr>
          <p:cNvSpPr/>
          <p:nvPr/>
        </p:nvSpPr>
        <p:spPr bwMode="auto">
          <a:xfrm>
            <a:off x="7122300" y="161159"/>
            <a:ext cx="1966449" cy="227318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3-1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沙漠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3-2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極地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2ACF210-5974-49DD-8A46-3C173D9BAF23}"/>
              </a:ext>
            </a:extLst>
          </p:cNvPr>
          <p:cNvSpPr/>
          <p:nvPr/>
        </p:nvSpPr>
        <p:spPr>
          <a:xfrm>
            <a:off x="3953882" y="2387084"/>
            <a:ext cx="12362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想一想</a:t>
            </a:r>
            <a:r>
              <a:rPr lang="en-US" altLang="zh-TW" dirty="0"/>
              <a:t>(3”)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680400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3464B82-6ED5-4C4F-BF7A-3F0622BCF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再想想</a:t>
            </a:r>
            <a:r>
              <a:rPr lang="en-US" altLang="zh-TW" dirty="0"/>
              <a:t>(8”)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8611C17-5AAD-45A3-82EB-D738F7737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344" y="1034530"/>
            <a:ext cx="8435280" cy="2257300"/>
          </a:xfrm>
        </p:spPr>
        <p:txBody>
          <a:bodyPr/>
          <a:lstStyle/>
          <a:p>
            <a:pPr marL="236537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zh-TW" altLang="en-US" sz="3200" kern="1200" dirty="0">
                <a:solidFill>
                  <a:srgbClr val="002060"/>
                </a:solidFill>
              </a:rPr>
              <a:t>我認同“</a:t>
            </a:r>
            <a:r>
              <a:rPr lang="zh-TW" altLang="en-US" sz="3200" dirty="0">
                <a:solidFill>
                  <a:srgbClr val="002060"/>
                </a:solidFill>
              </a:rPr>
              <a:t>不同的</a:t>
            </a:r>
            <a:r>
              <a:rPr lang="zh-TW" altLang="en-US" sz="3200" kern="1200" dirty="0">
                <a:solidFill>
                  <a:srgbClr val="002060"/>
                </a:solidFill>
              </a:rPr>
              <a:t>自然</a:t>
            </a:r>
            <a:r>
              <a:rPr lang="zh-TW" altLang="en-US" sz="3200" dirty="0">
                <a:solidFill>
                  <a:srgbClr val="002060"/>
                </a:solidFill>
              </a:rPr>
              <a:t>環境有不同的</a:t>
            </a:r>
            <a:r>
              <a:rPr lang="zh-TW" altLang="en-US" sz="3200" kern="1200" dirty="0">
                <a:solidFill>
                  <a:srgbClr val="002060"/>
                </a:solidFill>
              </a:rPr>
              <a:t>生物”嗎？</a:t>
            </a:r>
            <a:endParaRPr lang="en-US" altLang="zh-TW" sz="3200" kern="1200" dirty="0">
              <a:solidFill>
                <a:srgbClr val="002060"/>
              </a:solidFill>
            </a:endParaRPr>
          </a:p>
          <a:p>
            <a:pPr marL="236537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en-US" altLang="zh-TW" sz="3200" b="1" kern="1200" dirty="0">
              <a:solidFill>
                <a:srgbClr val="00206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Tx/>
              <a:buFont typeface="Wingdings" panose="05000000000000000000" pitchFamily="2" charset="2"/>
              <a:buChar char="Ø"/>
              <a:defRPr/>
            </a:pPr>
            <a:r>
              <a:rPr lang="zh-TW" altLang="en-US" sz="3200" dirty="0">
                <a:solidFill>
                  <a:srgbClr val="002060"/>
                </a:solidFill>
              </a:rPr>
              <a:t>我認為哪些</a:t>
            </a:r>
            <a:r>
              <a:rPr lang="zh-TW" altLang="en-US" sz="3200" dirty="0">
                <a:solidFill>
                  <a:srgbClr val="FF0000"/>
                </a:solidFill>
              </a:rPr>
              <a:t>環境因素</a:t>
            </a:r>
            <a:r>
              <a:rPr lang="zh-TW" altLang="en-US" sz="3200" dirty="0">
                <a:solidFill>
                  <a:srgbClr val="002060"/>
                </a:solidFill>
              </a:rPr>
              <a:t>可能會影響</a:t>
            </a:r>
            <a:r>
              <a:rPr lang="zh-TW" altLang="en-US" sz="3200" kern="1200" dirty="0">
                <a:solidFill>
                  <a:srgbClr val="002060"/>
                </a:solidFill>
              </a:rPr>
              <a:t>生物</a:t>
            </a:r>
            <a:r>
              <a:rPr lang="zh-TW" altLang="en-US" sz="3200" dirty="0">
                <a:solidFill>
                  <a:srgbClr val="002060"/>
                </a:solidFill>
              </a:rPr>
              <a:t>的種類和分布？</a:t>
            </a:r>
            <a:endParaRPr lang="en-US" altLang="zh-TW" sz="3200" dirty="0">
              <a:solidFill>
                <a:srgbClr val="002060"/>
              </a:solidFill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en-US" altLang="zh-TW" sz="3200" dirty="0">
                <a:solidFill>
                  <a:srgbClr val="002060"/>
                </a:solidFill>
              </a:rPr>
              <a:t>   </a:t>
            </a:r>
            <a:r>
              <a:rPr lang="en-US" altLang="zh-TW" sz="20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一張便利貼寫一種環境因素）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endParaRPr lang="en-US" altLang="zh-TW" sz="3200" dirty="0">
              <a:solidFill>
                <a:srgbClr val="002060"/>
              </a:solidFill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17740EB9-5A94-4E67-B032-517B899D154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64088" y="2643758"/>
          <a:ext cx="3528392" cy="2369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>
                  <a:extLst>
                    <a:ext uri="{9D8B030D-6E8A-4147-A177-3AD203B41FA5}">
                      <a16:colId xmlns:a16="http://schemas.microsoft.com/office/drawing/2014/main" val="1793334314"/>
                    </a:ext>
                  </a:extLst>
                </a:gridCol>
              </a:tblGrid>
              <a:tr h="236965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altLang="zh-TW" sz="3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defTabSz="99057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  <a:defRPr/>
                      </a:pPr>
                      <a:endParaRPr lang="en-US" altLang="zh-TW" sz="2000" b="1" dirty="0">
                        <a:solidFill>
                          <a:schemeClr val="accent4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3564951"/>
                  </a:ext>
                </a:extLst>
              </a:tr>
            </a:tbl>
          </a:graphicData>
        </a:graphic>
      </p:graphicFrame>
      <p:sp>
        <p:nvSpPr>
          <p:cNvPr id="9" name="矩形 8">
            <a:extLst>
              <a:ext uri="{FF2B5EF4-FFF2-40B4-BE49-F238E27FC236}">
                <a16:creationId xmlns:a16="http://schemas.microsoft.com/office/drawing/2014/main" id="{2DFA1385-E5B7-4D73-9729-B64E8DFC04BD}"/>
              </a:ext>
            </a:extLst>
          </p:cNvPr>
          <p:cNvSpPr/>
          <p:nvPr/>
        </p:nvSpPr>
        <p:spPr bwMode="auto">
          <a:xfrm>
            <a:off x="5683911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B198C80-C39A-40F8-86DE-D20EDC9B7129}"/>
              </a:ext>
            </a:extLst>
          </p:cNvPr>
          <p:cNvSpPr/>
          <p:nvPr/>
        </p:nvSpPr>
        <p:spPr bwMode="auto">
          <a:xfrm>
            <a:off x="6300193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6927228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7567843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8259431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B0B59FF0-207E-4D89-BBC9-D49272475588}"/>
              </a:ext>
            </a:extLst>
          </p:cNvPr>
          <p:cNvSpPr/>
          <p:nvPr/>
        </p:nvSpPr>
        <p:spPr bwMode="auto">
          <a:xfrm>
            <a:off x="5683911" y="361764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90515D4C-8CB3-4F7C-A01B-10370793A7E0}"/>
              </a:ext>
            </a:extLst>
          </p:cNvPr>
          <p:cNvSpPr/>
          <p:nvPr/>
        </p:nvSpPr>
        <p:spPr bwMode="auto">
          <a:xfrm>
            <a:off x="6300193" y="361764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B48B611E-867A-4EDD-953F-472527F683D6}"/>
              </a:ext>
            </a:extLst>
          </p:cNvPr>
          <p:cNvSpPr/>
          <p:nvPr/>
        </p:nvSpPr>
        <p:spPr bwMode="auto">
          <a:xfrm>
            <a:off x="6927228" y="361764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D1831FA-8739-401E-828D-26E2F04BF562}"/>
              </a:ext>
            </a:extLst>
          </p:cNvPr>
          <p:cNvSpPr/>
          <p:nvPr/>
        </p:nvSpPr>
        <p:spPr bwMode="auto">
          <a:xfrm>
            <a:off x="7567843" y="361764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125AF23E-0AE2-4012-A59E-F4BA3D9B29A1}"/>
              </a:ext>
            </a:extLst>
          </p:cNvPr>
          <p:cNvSpPr/>
          <p:nvPr/>
        </p:nvSpPr>
        <p:spPr bwMode="auto">
          <a:xfrm>
            <a:off x="8259431" y="361764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0364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391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554" y="195486"/>
            <a:ext cx="7510435" cy="388842"/>
          </a:xfrm>
        </p:spPr>
        <p:txBody>
          <a:bodyPr/>
          <a:lstStyle/>
          <a:p>
            <a:pPr algn="ctr"/>
            <a:r>
              <a:rPr lang="zh-TW" altLang="en-US" sz="4000" dirty="0"/>
              <a:t>回家作業</a:t>
            </a:r>
            <a:endParaRPr lang="zh-TW" altLang="en-US" sz="2800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780005"/>
            <a:ext cx="8568953" cy="4168010"/>
          </a:xfrm>
          <a:prstGeom prst="rect">
            <a:avLst/>
          </a:prstGeom>
        </p:spPr>
      </p:pic>
      <p:sp>
        <p:nvSpPr>
          <p:cNvPr id="6" name="內容版面配置區 2">
            <a:extLst>
              <a:ext uri="{FF2B5EF4-FFF2-40B4-BE49-F238E27FC236}">
                <a16:creationId xmlns:a16="http://schemas.microsoft.com/office/drawing/2014/main" id="{029180BC-D592-4261-9A07-AD7FA54A9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059582"/>
            <a:ext cx="4402832" cy="371117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defTabSz="990570" fontAlgn="t">
              <a:spcBef>
                <a:spcPts val="0"/>
              </a:spcBef>
              <a:spcAft>
                <a:spcPts val="0"/>
              </a:spcAft>
              <a:buFont typeface="+mj-lt"/>
              <a:buNone/>
              <a:defRPr/>
            </a:pPr>
            <a:r>
              <a:rPr lang="zh-TW" altLang="en-US" sz="4400" dirty="0">
                <a:solidFill>
                  <a:schemeClr val="accent4"/>
                </a:solidFill>
                <a:sym typeface="Arial"/>
              </a:rPr>
              <a:t>關於生物與環境</a:t>
            </a:r>
            <a:r>
              <a:rPr lang="en-US" altLang="zh-TW" sz="4400" dirty="0">
                <a:solidFill>
                  <a:schemeClr val="accent4"/>
                </a:solidFill>
                <a:sym typeface="Arial"/>
              </a:rPr>
              <a:t>,</a:t>
            </a:r>
          </a:p>
          <a:p>
            <a:pPr marL="0" indent="0" defTabSz="990570" fontAlgn="t">
              <a:spcBef>
                <a:spcPts val="0"/>
              </a:spcBef>
              <a:spcAft>
                <a:spcPts val="0"/>
              </a:spcAft>
              <a:buFont typeface="+mj-lt"/>
              <a:buNone/>
              <a:defRPr/>
            </a:pPr>
            <a:r>
              <a:rPr lang="en-US" altLang="zh-TW" sz="4400" dirty="0">
                <a:solidFill>
                  <a:schemeClr val="accent4"/>
                </a:solidFill>
                <a:sym typeface="Arial"/>
              </a:rPr>
              <a:t>1.</a:t>
            </a:r>
            <a:r>
              <a:rPr lang="zh-TW" altLang="en-US" sz="4400" dirty="0">
                <a:solidFill>
                  <a:schemeClr val="accent4"/>
                </a:solidFill>
                <a:sym typeface="Arial"/>
              </a:rPr>
              <a:t>我發現</a:t>
            </a:r>
            <a:r>
              <a:rPr lang="en-US" altLang="zh-TW" sz="4400" dirty="0">
                <a:solidFill>
                  <a:schemeClr val="accent4"/>
                </a:solidFill>
                <a:sym typeface="Arial"/>
              </a:rPr>
              <a:t>/</a:t>
            </a:r>
            <a:r>
              <a:rPr lang="zh-TW" altLang="en-US" sz="4400" dirty="0">
                <a:solidFill>
                  <a:schemeClr val="accent4"/>
                </a:solidFill>
                <a:sym typeface="Arial"/>
              </a:rPr>
              <a:t>好奇</a:t>
            </a:r>
            <a:r>
              <a:rPr lang="en-US" altLang="zh-TW" sz="4400" dirty="0">
                <a:solidFill>
                  <a:schemeClr val="accent4"/>
                </a:solidFill>
                <a:sym typeface="Arial"/>
              </a:rPr>
              <a:t>..</a:t>
            </a:r>
          </a:p>
          <a:p>
            <a:pPr marL="0" indent="0" defTabSz="990570" fontAlgn="t">
              <a:spcBef>
                <a:spcPts val="0"/>
              </a:spcBef>
              <a:spcAft>
                <a:spcPts val="0"/>
              </a:spcAft>
              <a:buFont typeface="+mj-lt"/>
              <a:buNone/>
              <a:defRPr/>
            </a:pPr>
            <a:r>
              <a:rPr lang="en-US" altLang="zh-TW" sz="4400" kern="1200" dirty="0">
                <a:solidFill>
                  <a:schemeClr val="accent4"/>
                </a:solidFill>
                <a:sym typeface="Arial"/>
              </a:rPr>
              <a:t>2.</a:t>
            </a:r>
          </a:p>
          <a:p>
            <a:pPr marL="0" indent="0" defTabSz="990570" fontAlgn="t">
              <a:spcBef>
                <a:spcPts val="0"/>
              </a:spcBef>
              <a:spcAft>
                <a:spcPts val="0"/>
              </a:spcAft>
              <a:buFont typeface="+mj-lt"/>
              <a:buNone/>
              <a:defRPr/>
            </a:pPr>
            <a:r>
              <a:rPr lang="en-US" altLang="zh-TW" sz="4400" kern="1200" dirty="0">
                <a:solidFill>
                  <a:schemeClr val="accent4"/>
                </a:solidFill>
                <a:sym typeface="Arial"/>
              </a:rPr>
              <a:t>3.</a:t>
            </a:r>
            <a:endParaRPr lang="zh-TW" altLang="en-US" sz="4400" kern="1200" dirty="0">
              <a:solidFill>
                <a:schemeClr val="tx1"/>
              </a:solidFill>
            </a:endParaRPr>
          </a:p>
          <a:p>
            <a:endParaRPr lang="zh-TW" altLang="en-US" sz="4400" dirty="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FAD3E340-3AA6-4AF1-B067-74A6664F6CF3}"/>
              </a:ext>
            </a:extLst>
          </p:cNvPr>
          <p:cNvSpPr txBox="1"/>
          <p:nvPr/>
        </p:nvSpPr>
        <p:spPr>
          <a:xfrm>
            <a:off x="3491880" y="437195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     63 01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939422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E5117606-52ED-4A13-B31B-265476C65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內容版面配置區 2"/>
          <p:cNvSpPr txBox="1">
            <a:spLocks/>
          </p:cNvSpPr>
          <p:nvPr/>
        </p:nvSpPr>
        <p:spPr bwMode="auto">
          <a:xfrm>
            <a:off x="305527" y="197482"/>
            <a:ext cx="8478944" cy="80809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68580" tIns="34291" rIns="68580" bIns="34291" numCol="1" anchor="ctr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9pPr>
          </a:lstStyle>
          <a:p>
            <a:pPr algn="ctr"/>
            <a:r>
              <a:rPr lang="zh-TW" altLang="en-US" sz="3300" dirty="0">
                <a:solidFill>
                  <a:srgbClr val="0070C0"/>
                </a:solidFill>
              </a:rPr>
              <a:t>桌椅整潔</a:t>
            </a:r>
            <a:r>
              <a:rPr lang="en-US" altLang="zh-TW" sz="3300" dirty="0">
                <a:solidFill>
                  <a:srgbClr val="0070C0"/>
                </a:solidFill>
              </a:rPr>
              <a:t>,</a:t>
            </a:r>
            <a:r>
              <a:rPr lang="zh-TW" altLang="en-US" sz="3300" dirty="0">
                <a:solidFill>
                  <a:srgbClr val="0070C0"/>
                </a:solidFill>
              </a:rPr>
              <a:t>慢慢走</a:t>
            </a:r>
            <a:r>
              <a:rPr lang="en-US" altLang="zh-TW" sz="3300" dirty="0">
                <a:solidFill>
                  <a:srgbClr val="0070C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3542327"/>
      </p:ext>
    </p:extLst>
  </p:cSld>
  <p:clrMapOvr>
    <a:masterClrMapping/>
  </p:clrMapOvr>
</p:sld>
</file>

<file path=ppt/theme/theme1.xml><?xml version="1.0" encoding="utf-8"?>
<a:theme xmlns:a="http://schemas.openxmlformats.org/drawingml/2006/main" name="143TGp_happy_light_v2_e">
  <a:themeElements>
    <a:clrScheme name="sample 1">
      <a:dk1>
        <a:srgbClr val="000066"/>
      </a:dk1>
      <a:lt1>
        <a:srgbClr val="FFFFFF"/>
      </a:lt1>
      <a:dk2>
        <a:srgbClr val="1D7ACF"/>
      </a:dk2>
      <a:lt2>
        <a:srgbClr val="C0C0C0"/>
      </a:lt2>
      <a:accent1>
        <a:srgbClr val="189E8E"/>
      </a:accent1>
      <a:accent2>
        <a:srgbClr val="E0BB20"/>
      </a:accent2>
      <a:accent3>
        <a:srgbClr val="FFFFFF"/>
      </a:accent3>
      <a:accent4>
        <a:srgbClr val="000056"/>
      </a:accent4>
      <a:accent5>
        <a:srgbClr val="ABCCC6"/>
      </a:accent5>
      <a:accent6>
        <a:srgbClr val="CBA91C"/>
      </a:accent6>
      <a:hlink>
        <a:srgbClr val="5AA5DE"/>
      </a:hlink>
      <a:folHlink>
        <a:srgbClr val="9885A3"/>
      </a:folHlink>
    </a:clrScheme>
    <a:fontScheme name="sampl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mple 1">
        <a:dk1>
          <a:srgbClr val="000066"/>
        </a:dk1>
        <a:lt1>
          <a:srgbClr val="FFFFFF"/>
        </a:lt1>
        <a:dk2>
          <a:srgbClr val="1D7ACF"/>
        </a:dk2>
        <a:lt2>
          <a:srgbClr val="C0C0C0"/>
        </a:lt2>
        <a:accent1>
          <a:srgbClr val="189E8E"/>
        </a:accent1>
        <a:accent2>
          <a:srgbClr val="E0BB20"/>
        </a:accent2>
        <a:accent3>
          <a:srgbClr val="FFFFFF"/>
        </a:accent3>
        <a:accent4>
          <a:srgbClr val="000056"/>
        </a:accent4>
        <a:accent5>
          <a:srgbClr val="ABCCC6"/>
        </a:accent5>
        <a:accent6>
          <a:srgbClr val="CBA91C"/>
        </a:accent6>
        <a:hlink>
          <a:srgbClr val="5AA5DE"/>
        </a:hlink>
        <a:folHlink>
          <a:srgbClr val="9885A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66"/>
        </a:dk1>
        <a:lt1>
          <a:srgbClr val="FFFFFF"/>
        </a:lt1>
        <a:dk2>
          <a:srgbClr val="238D3F"/>
        </a:dk2>
        <a:lt2>
          <a:srgbClr val="DDDDDD"/>
        </a:lt2>
        <a:accent1>
          <a:srgbClr val="808080"/>
        </a:accent1>
        <a:accent2>
          <a:srgbClr val="CC9900"/>
        </a:accent2>
        <a:accent3>
          <a:srgbClr val="FFFFFF"/>
        </a:accent3>
        <a:accent4>
          <a:srgbClr val="000056"/>
        </a:accent4>
        <a:accent5>
          <a:srgbClr val="C0C0C0"/>
        </a:accent5>
        <a:accent6>
          <a:srgbClr val="B98A00"/>
        </a:accent6>
        <a:hlink>
          <a:srgbClr val="D9C741"/>
        </a:hlink>
        <a:folHlink>
          <a:srgbClr val="33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66"/>
        </a:dk1>
        <a:lt1>
          <a:srgbClr val="FFFFFF"/>
        </a:lt1>
        <a:dk2>
          <a:srgbClr val="D75F1D"/>
        </a:dk2>
        <a:lt2>
          <a:srgbClr val="DDDDDD"/>
        </a:lt2>
        <a:accent1>
          <a:srgbClr val="3885A0"/>
        </a:accent1>
        <a:accent2>
          <a:srgbClr val="3399FF"/>
        </a:accent2>
        <a:accent3>
          <a:srgbClr val="FFFFFF"/>
        </a:accent3>
        <a:accent4>
          <a:srgbClr val="000056"/>
        </a:accent4>
        <a:accent5>
          <a:srgbClr val="AEC2CD"/>
        </a:accent5>
        <a:accent6>
          <a:srgbClr val="2D8AE7"/>
        </a:accent6>
        <a:hlink>
          <a:srgbClr val="4B67B7"/>
        </a:hlink>
        <a:folHlink>
          <a:srgbClr val="7B6A9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143TGp_happy_light_v2_e</Template>
  <TotalTime>16194</TotalTime>
  <Words>919</Words>
  <Application>Microsoft Office PowerPoint</Application>
  <PresentationFormat>如螢幕大小 (16:9)</PresentationFormat>
  <Paragraphs>144</Paragraphs>
  <Slides>21</Slides>
  <Notes>14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8" baseType="lpstr">
      <vt:lpstr>微軟正黑體</vt:lpstr>
      <vt:lpstr>新細明體</vt:lpstr>
      <vt:lpstr>Arial</vt:lpstr>
      <vt:lpstr>Calibri</vt:lpstr>
      <vt:lpstr>Verdana</vt:lpstr>
      <vt:lpstr>Wingdings</vt:lpstr>
      <vt:lpstr>143TGp_happy_light_v2_e</vt:lpstr>
      <vt:lpstr>生物、環境與自然資源</vt:lpstr>
      <vt:lpstr>先想想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想一想(3”)</vt:lpstr>
      <vt:lpstr>找找最佳棲地（8”）</vt:lpstr>
      <vt:lpstr>真的是這樣嗎？（8”）</vt:lpstr>
      <vt:lpstr>再想想(8”)</vt:lpstr>
      <vt:lpstr>回家作業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m4400</dc:creator>
  <cp:lastModifiedBy>admin</cp:lastModifiedBy>
  <cp:revision>1255</cp:revision>
  <dcterms:created xsi:type="dcterms:W3CDTF">2015-08-28T09:35:50Z</dcterms:created>
  <dcterms:modified xsi:type="dcterms:W3CDTF">2022-05-05T08:09:49Z</dcterms:modified>
</cp:coreProperties>
</file>