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7" r:id="rId1"/>
  </p:sldMasterIdLst>
  <p:sldIdLst>
    <p:sldId id="258" r:id="rId2"/>
    <p:sldId id="257" r:id="rId3"/>
    <p:sldId id="260" r:id="rId4"/>
    <p:sldId id="259" r:id="rId5"/>
    <p:sldId id="261" r:id="rId6"/>
    <p:sldId id="263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88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dirty="0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6451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507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995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911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379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972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340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98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88260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197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4059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311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>
            <a:extLst>
              <a:ext uri="{FF2B5EF4-FFF2-40B4-BE49-F238E27FC236}">
                <a16:creationId xmlns:a16="http://schemas.microsoft.com/office/drawing/2014/main" id="{BB1E35DF-0601-10F5-0B4C-58A58B383A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1172" y="2735317"/>
            <a:ext cx="7315200" cy="1124711"/>
          </a:xfrm>
        </p:spPr>
        <p:txBody>
          <a:bodyPr>
            <a:normAutofit/>
          </a:bodyPr>
          <a:lstStyle/>
          <a:p>
            <a:pPr algn="ctr"/>
            <a:r>
              <a:rPr lang="zh-TW" altLang="en-US" sz="6000" dirty="0"/>
              <a:t>攝影基礎</a:t>
            </a:r>
          </a:p>
        </p:txBody>
      </p:sp>
      <p:sp>
        <p:nvSpPr>
          <p:cNvPr id="10" name="副標題 9">
            <a:extLst>
              <a:ext uri="{FF2B5EF4-FFF2-40B4-BE49-F238E27FC236}">
                <a16:creationId xmlns:a16="http://schemas.microsoft.com/office/drawing/2014/main" id="{4F315702-B1B3-2A37-E730-52C98471598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001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6E07939-0B43-7F56-3CB0-4CE6C251D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08" y="999411"/>
            <a:ext cx="3254903" cy="1955694"/>
          </a:xfrm>
        </p:spPr>
        <p:txBody>
          <a:bodyPr>
            <a:normAutofit fontScale="90000"/>
          </a:bodyPr>
          <a:lstStyle/>
          <a:p>
            <a:r>
              <a:rPr lang="en-US" altLang="zh-TW" sz="4000" dirty="0"/>
              <a:t>1.</a:t>
            </a:r>
            <a:r>
              <a:rPr lang="zh-TW" altLang="en-US" sz="4000" dirty="0"/>
              <a:t>右邊的天空照片是在哪裡拍的</a:t>
            </a:r>
            <a:r>
              <a:rPr lang="en-US" altLang="zh-TW" sz="4000" dirty="0"/>
              <a:t>?</a:t>
            </a:r>
            <a:br>
              <a:rPr lang="en-US" altLang="zh-TW" dirty="0"/>
            </a:br>
            <a:endParaRPr lang="zh-TW" altLang="en-US" dirty="0"/>
          </a:p>
        </p:txBody>
      </p:sp>
      <p:pic>
        <p:nvPicPr>
          <p:cNvPr id="12" name="內容版面配置區 11">
            <a:extLst>
              <a:ext uri="{FF2B5EF4-FFF2-40B4-BE49-F238E27FC236}">
                <a16:creationId xmlns:a16="http://schemas.microsoft.com/office/drawing/2014/main" id="{CD3FEB29-BE75-D139-710A-9F749347E5F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621031" y="3429001"/>
            <a:ext cx="4570970" cy="3429000"/>
          </a:xfr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6BD281FC-851A-CEC7-6C72-C868D7F2B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2558" y="0"/>
            <a:ext cx="4577353" cy="3429000"/>
          </a:xfrm>
          <a:prstGeom prst="rect">
            <a:avLst/>
          </a:prstGeom>
        </p:spPr>
      </p:pic>
      <p:sp>
        <p:nvSpPr>
          <p:cNvPr id="16" name="文字方塊 15">
            <a:extLst>
              <a:ext uri="{FF2B5EF4-FFF2-40B4-BE49-F238E27FC236}">
                <a16:creationId xmlns:a16="http://schemas.microsoft.com/office/drawing/2014/main" id="{0106FEA6-EA99-5D98-23C7-5B2BF2BB7025}"/>
              </a:ext>
            </a:extLst>
          </p:cNvPr>
          <p:cNvSpPr txBox="1"/>
          <p:nvPr/>
        </p:nvSpPr>
        <p:spPr>
          <a:xfrm>
            <a:off x="116809" y="2585545"/>
            <a:ext cx="32549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zh-TW" sz="3600" b="0" i="0" u="none" strike="noStrike" kern="120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微軟正黑體" panose="020B0604030504040204" pitchFamily="34" charset="-120"/>
                <a:cs typeface="+mj-cs"/>
              </a:rPr>
              <a:t>2.</a:t>
            </a:r>
            <a:r>
              <a:rPr kumimoji="0" lang="zh-TW" altLang="en-US" sz="3600" b="0" i="0" u="none" strike="noStrike" kern="120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微軟正黑體" panose="020B0604030504040204" pitchFamily="34" charset="-120"/>
                <a:cs typeface="+mj-cs"/>
              </a:rPr>
              <a:t>為什麼同一個地點拍的雲長得不一樣</a:t>
            </a:r>
            <a:r>
              <a:rPr kumimoji="0" lang="en-US" altLang="zh-TW" sz="3600" b="0" i="0" u="none" strike="noStrike" kern="120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微軟正黑體" panose="020B0604030504040204" pitchFamily="34" charset="-120"/>
                <a:cs typeface="+mj-cs"/>
              </a:rPr>
              <a:t>?</a:t>
            </a:r>
            <a:endParaRPr lang="zh-TW" altLang="en-US" dirty="0"/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FA7BA2C5-D6DE-D0D9-976C-4D84CFB2D58B}"/>
              </a:ext>
            </a:extLst>
          </p:cNvPr>
          <p:cNvSpPr txBox="1"/>
          <p:nvPr/>
        </p:nvSpPr>
        <p:spPr>
          <a:xfrm>
            <a:off x="3572489" y="3749640"/>
            <a:ext cx="41847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chemeClr val="accent4">
                    <a:lumMod val="75000"/>
                  </a:schemeClr>
                </a:solidFill>
                <a:latin typeface="+mj-ea"/>
                <a:ea typeface="+mj-ea"/>
              </a:rPr>
              <a:t>不同時間點</a:t>
            </a:r>
            <a:r>
              <a:rPr lang="en-US" altLang="zh-TW" sz="2800" dirty="0">
                <a:solidFill>
                  <a:schemeClr val="accent4">
                    <a:lumMod val="75000"/>
                  </a:schemeClr>
                </a:solidFill>
                <a:latin typeface="+mj-ea"/>
                <a:ea typeface="+mj-ea"/>
              </a:rPr>
              <a:t>:</a:t>
            </a:r>
          </a:p>
          <a:p>
            <a:r>
              <a:rPr lang="zh-TW" altLang="en-US" sz="2800" dirty="0">
                <a:solidFill>
                  <a:schemeClr val="accent4">
                    <a:lumMod val="75000"/>
                  </a:schemeClr>
                </a:solidFill>
                <a:latin typeface="+mj-ea"/>
                <a:ea typeface="+mj-ea"/>
              </a:rPr>
              <a:t>早上或晚上</a:t>
            </a:r>
            <a:r>
              <a:rPr lang="en-US" altLang="zh-TW" sz="2800" dirty="0">
                <a:solidFill>
                  <a:schemeClr val="accent4">
                    <a:lumMod val="75000"/>
                  </a:schemeClr>
                </a:solidFill>
                <a:latin typeface="+mj-ea"/>
                <a:ea typeface="+mj-ea"/>
              </a:rPr>
              <a:t>/</a:t>
            </a:r>
            <a:r>
              <a:rPr lang="zh-TW" altLang="en-US" sz="2800" dirty="0">
                <a:solidFill>
                  <a:schemeClr val="accent4">
                    <a:lumMod val="75000"/>
                  </a:schemeClr>
                </a:solidFill>
                <a:latin typeface="+mj-ea"/>
                <a:ea typeface="+mj-ea"/>
              </a:rPr>
              <a:t>不同天。</a:t>
            </a: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67A5A725-8D47-90F4-861C-B993F8F64631}"/>
              </a:ext>
            </a:extLst>
          </p:cNvPr>
          <p:cNvSpPr txBox="1"/>
          <p:nvPr/>
        </p:nvSpPr>
        <p:spPr>
          <a:xfrm>
            <a:off x="3572489" y="5180801"/>
            <a:ext cx="384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chemeClr val="accent4">
                    <a:lumMod val="75000"/>
                  </a:schemeClr>
                </a:solidFill>
                <a:latin typeface="+mj-ea"/>
                <a:ea typeface="+mj-ea"/>
              </a:rPr>
              <a:t>不同拍照方向、角度。</a:t>
            </a:r>
          </a:p>
        </p:txBody>
      </p:sp>
    </p:spTree>
    <p:extLst>
      <p:ext uri="{BB962C8B-B14F-4D97-AF65-F5344CB8AC3E}">
        <p14:creationId xmlns:p14="http://schemas.microsoft.com/office/powerpoint/2010/main" val="382709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9696AB7-430E-C6E3-BA82-919D3FF3C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2197432"/>
          </a:xfrm>
        </p:spPr>
        <p:txBody>
          <a:bodyPr/>
          <a:lstStyle/>
          <a:p>
            <a:r>
              <a:rPr lang="zh-TW" altLang="en-US" dirty="0"/>
              <a:t>哪張照片拍得比較好</a:t>
            </a:r>
            <a:r>
              <a:rPr lang="en-US" altLang="zh-TW" dirty="0"/>
              <a:t>?</a:t>
            </a:r>
            <a:endParaRPr lang="zh-TW" altLang="en-US" dirty="0"/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F6271408-D477-E5B1-1C04-F335E01B04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436226" y="0"/>
            <a:ext cx="4898478" cy="3674686"/>
          </a:xfrm>
        </p:spPr>
      </p:pic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id="{56890502-41E8-6D5D-2470-E55D9389D40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978869" y="2947271"/>
            <a:ext cx="5213131" cy="3910729"/>
          </a:xfrm>
        </p:spPr>
      </p:pic>
      <p:sp>
        <p:nvSpPr>
          <p:cNvPr id="9" name="標題 1">
            <a:extLst>
              <a:ext uri="{FF2B5EF4-FFF2-40B4-BE49-F238E27FC236}">
                <a16:creationId xmlns:a16="http://schemas.microsoft.com/office/drawing/2014/main" id="{1662B429-F3C7-89A8-8189-56AD86062860}"/>
              </a:ext>
            </a:extLst>
          </p:cNvPr>
          <p:cNvSpPr txBox="1">
            <a:spLocks/>
          </p:cNvSpPr>
          <p:nvPr/>
        </p:nvSpPr>
        <p:spPr>
          <a:xfrm>
            <a:off x="252919" y="3429000"/>
            <a:ext cx="2947482" cy="21974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拍得不好的照片出了什麼問題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9608319-45DB-3BA6-FA96-D4B4C2A87D8E}"/>
              </a:ext>
            </a:extLst>
          </p:cNvPr>
          <p:cNvSpPr txBox="1"/>
          <p:nvPr/>
        </p:nvSpPr>
        <p:spPr>
          <a:xfrm>
            <a:off x="8334704" y="157655"/>
            <a:ext cx="893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1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C13B5F89-58DF-0BBF-6470-068C94F86F59}"/>
              </a:ext>
            </a:extLst>
          </p:cNvPr>
          <p:cNvSpPr txBox="1"/>
          <p:nvPr/>
        </p:nvSpPr>
        <p:spPr>
          <a:xfrm>
            <a:off x="6085490" y="5934670"/>
            <a:ext cx="893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2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  <p:sp>
        <p:nvSpPr>
          <p:cNvPr id="12" name="標題 1">
            <a:extLst>
              <a:ext uri="{FF2B5EF4-FFF2-40B4-BE49-F238E27FC236}">
                <a16:creationId xmlns:a16="http://schemas.microsoft.com/office/drawing/2014/main" id="{AF7C9D9E-5030-120F-1A84-26933CB6B15F}"/>
              </a:ext>
            </a:extLst>
          </p:cNvPr>
          <p:cNvSpPr txBox="1">
            <a:spLocks/>
          </p:cNvSpPr>
          <p:nvPr/>
        </p:nvSpPr>
        <p:spPr>
          <a:xfrm>
            <a:off x="9375557" y="258002"/>
            <a:ext cx="2563524" cy="11427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>
                <a:solidFill>
                  <a:srgbClr val="0070C0"/>
                </a:solidFill>
              </a:rPr>
              <a:t>模糊</a:t>
            </a:r>
            <a:endParaRPr lang="en-US" altLang="zh-TW" sz="4000" dirty="0">
              <a:solidFill>
                <a:srgbClr val="0070C0"/>
              </a:solidFill>
            </a:endParaRPr>
          </a:p>
          <a:p>
            <a:r>
              <a:rPr lang="zh-TW" altLang="en-US" sz="4000" dirty="0">
                <a:solidFill>
                  <a:srgbClr val="0070C0"/>
                </a:solidFill>
              </a:rPr>
              <a:t>沒有對焦</a:t>
            </a:r>
          </a:p>
        </p:txBody>
      </p:sp>
    </p:spTree>
    <p:extLst>
      <p:ext uri="{BB962C8B-B14F-4D97-AF65-F5344CB8AC3E}">
        <p14:creationId xmlns:p14="http://schemas.microsoft.com/office/powerpoint/2010/main" val="180124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9696AB7-430E-C6E3-BA82-919D3FF3C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2197432"/>
          </a:xfrm>
        </p:spPr>
        <p:txBody>
          <a:bodyPr/>
          <a:lstStyle/>
          <a:p>
            <a:r>
              <a:rPr lang="zh-TW" altLang="en-US" dirty="0"/>
              <a:t>哪張照片拍得比較好</a:t>
            </a:r>
            <a:r>
              <a:rPr lang="en-US" altLang="zh-TW" dirty="0"/>
              <a:t>?</a:t>
            </a:r>
            <a:endParaRPr lang="zh-TW" altLang="en-US" dirty="0"/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F6271408-D477-E5B1-1C04-F335E01B04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/>
        </p:blipFill>
        <p:spPr>
          <a:xfrm>
            <a:off x="3436226" y="0"/>
            <a:ext cx="4898478" cy="3674686"/>
          </a:xfrm>
        </p:spPr>
      </p:pic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id="{56890502-41E8-6D5D-2470-E55D9389D40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/>
        </p:blipFill>
        <p:spPr>
          <a:xfrm>
            <a:off x="6978869" y="2947271"/>
            <a:ext cx="5213131" cy="3910729"/>
          </a:xfrm>
        </p:spPr>
      </p:pic>
      <p:sp>
        <p:nvSpPr>
          <p:cNvPr id="9" name="標題 1">
            <a:extLst>
              <a:ext uri="{FF2B5EF4-FFF2-40B4-BE49-F238E27FC236}">
                <a16:creationId xmlns:a16="http://schemas.microsoft.com/office/drawing/2014/main" id="{1662B429-F3C7-89A8-8189-56AD86062860}"/>
              </a:ext>
            </a:extLst>
          </p:cNvPr>
          <p:cNvSpPr txBox="1">
            <a:spLocks/>
          </p:cNvSpPr>
          <p:nvPr/>
        </p:nvSpPr>
        <p:spPr>
          <a:xfrm>
            <a:off x="252919" y="3429000"/>
            <a:ext cx="2947482" cy="21974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拍得不好的照片出了什麼問題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9608319-45DB-3BA6-FA96-D4B4C2A87D8E}"/>
              </a:ext>
            </a:extLst>
          </p:cNvPr>
          <p:cNvSpPr txBox="1"/>
          <p:nvPr/>
        </p:nvSpPr>
        <p:spPr>
          <a:xfrm>
            <a:off x="8334704" y="157655"/>
            <a:ext cx="893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1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C13B5F89-58DF-0BBF-6470-068C94F86F59}"/>
              </a:ext>
            </a:extLst>
          </p:cNvPr>
          <p:cNvSpPr txBox="1"/>
          <p:nvPr/>
        </p:nvSpPr>
        <p:spPr>
          <a:xfrm>
            <a:off x="6085490" y="5934670"/>
            <a:ext cx="893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2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  <p:sp>
        <p:nvSpPr>
          <p:cNvPr id="12" name="標題 1">
            <a:extLst>
              <a:ext uri="{FF2B5EF4-FFF2-40B4-BE49-F238E27FC236}">
                <a16:creationId xmlns:a16="http://schemas.microsoft.com/office/drawing/2014/main" id="{AF7C9D9E-5030-120F-1A84-26933CB6B15F}"/>
              </a:ext>
            </a:extLst>
          </p:cNvPr>
          <p:cNvSpPr txBox="1">
            <a:spLocks/>
          </p:cNvSpPr>
          <p:nvPr/>
        </p:nvSpPr>
        <p:spPr>
          <a:xfrm>
            <a:off x="8570529" y="1077905"/>
            <a:ext cx="3011871" cy="17493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>
                <a:solidFill>
                  <a:srgbClr val="0070C0"/>
                </a:solidFill>
              </a:rPr>
              <a:t>太亮</a:t>
            </a:r>
            <a:endParaRPr lang="en-US" altLang="zh-TW" sz="4000" dirty="0">
              <a:solidFill>
                <a:srgbClr val="0070C0"/>
              </a:solidFill>
            </a:endParaRPr>
          </a:p>
          <a:p>
            <a:r>
              <a:rPr lang="zh-TW" altLang="en-US" sz="4000" dirty="0">
                <a:solidFill>
                  <a:srgbClr val="0070C0"/>
                </a:solidFill>
              </a:rPr>
              <a:t>沒有細節</a:t>
            </a:r>
            <a:endParaRPr lang="en-US" altLang="zh-TW" sz="4000" dirty="0">
              <a:solidFill>
                <a:srgbClr val="0070C0"/>
              </a:solidFill>
            </a:endParaRPr>
          </a:p>
          <a:p>
            <a:r>
              <a:rPr lang="zh-TW" altLang="en-US" sz="4000" dirty="0">
                <a:solidFill>
                  <a:srgbClr val="0070C0"/>
                </a:solidFill>
              </a:rPr>
              <a:t>叫做</a:t>
            </a:r>
            <a:r>
              <a:rPr lang="zh-TW" altLang="en-US" sz="4000" dirty="0">
                <a:solidFill>
                  <a:srgbClr val="FFC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「</a:t>
            </a:r>
            <a:r>
              <a:rPr lang="zh-TW" altLang="en-US" sz="4000" dirty="0">
                <a:solidFill>
                  <a:srgbClr val="FFC000"/>
                </a:solidFill>
              </a:rPr>
              <a:t>過曝</a:t>
            </a:r>
            <a:r>
              <a:rPr lang="zh-TW" altLang="en-US" sz="4000" dirty="0">
                <a:solidFill>
                  <a:srgbClr val="FFC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」</a:t>
            </a:r>
            <a:endParaRPr lang="zh-TW" altLang="en-US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26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9696AB7-430E-C6E3-BA82-919D3FF3C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2197432"/>
          </a:xfrm>
        </p:spPr>
        <p:txBody>
          <a:bodyPr/>
          <a:lstStyle/>
          <a:p>
            <a:r>
              <a:rPr lang="zh-TW" altLang="en-US" dirty="0"/>
              <a:t>哪張照片拍得比較好</a:t>
            </a:r>
            <a:r>
              <a:rPr lang="en-US" altLang="zh-TW" dirty="0"/>
              <a:t>?</a:t>
            </a:r>
            <a:endParaRPr lang="zh-TW" altLang="en-US" dirty="0"/>
          </a:p>
        </p:txBody>
      </p:sp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id="{56890502-41E8-6D5D-2470-E55D9389D40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/>
        </p:blipFill>
        <p:spPr>
          <a:xfrm>
            <a:off x="3430259" y="0"/>
            <a:ext cx="4324167" cy="4866290"/>
          </a:xfrm>
        </p:spPr>
      </p:pic>
      <p:sp>
        <p:nvSpPr>
          <p:cNvPr id="9" name="標題 1">
            <a:extLst>
              <a:ext uri="{FF2B5EF4-FFF2-40B4-BE49-F238E27FC236}">
                <a16:creationId xmlns:a16="http://schemas.microsoft.com/office/drawing/2014/main" id="{1662B429-F3C7-89A8-8189-56AD86062860}"/>
              </a:ext>
            </a:extLst>
          </p:cNvPr>
          <p:cNvSpPr txBox="1">
            <a:spLocks/>
          </p:cNvSpPr>
          <p:nvPr/>
        </p:nvSpPr>
        <p:spPr>
          <a:xfrm>
            <a:off x="252919" y="3429000"/>
            <a:ext cx="2947482" cy="21974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拍得不好的照片出了什麼問題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9608319-45DB-3BA6-FA96-D4B4C2A87D8E}"/>
              </a:ext>
            </a:extLst>
          </p:cNvPr>
          <p:cNvSpPr txBox="1"/>
          <p:nvPr/>
        </p:nvSpPr>
        <p:spPr>
          <a:xfrm>
            <a:off x="7754426" y="98502"/>
            <a:ext cx="893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1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C13B5F89-58DF-0BBF-6470-068C94F86F59}"/>
              </a:ext>
            </a:extLst>
          </p:cNvPr>
          <p:cNvSpPr txBox="1"/>
          <p:nvPr/>
        </p:nvSpPr>
        <p:spPr>
          <a:xfrm>
            <a:off x="6861047" y="5947206"/>
            <a:ext cx="893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2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  <p:sp>
        <p:nvSpPr>
          <p:cNvPr id="12" name="標題 1">
            <a:extLst>
              <a:ext uri="{FF2B5EF4-FFF2-40B4-BE49-F238E27FC236}">
                <a16:creationId xmlns:a16="http://schemas.microsoft.com/office/drawing/2014/main" id="{AF7C9D9E-5030-120F-1A84-26933CB6B15F}"/>
              </a:ext>
            </a:extLst>
          </p:cNvPr>
          <p:cNvSpPr txBox="1">
            <a:spLocks/>
          </p:cNvSpPr>
          <p:nvPr/>
        </p:nvSpPr>
        <p:spPr>
          <a:xfrm>
            <a:off x="8560019" y="245645"/>
            <a:ext cx="3266326" cy="17493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>
                <a:solidFill>
                  <a:srgbClr val="0070C0"/>
                </a:solidFill>
              </a:rPr>
              <a:t>太暗</a:t>
            </a:r>
            <a:endParaRPr lang="en-US" altLang="zh-TW" sz="4000" dirty="0">
              <a:solidFill>
                <a:srgbClr val="0070C0"/>
              </a:solidFill>
            </a:endParaRPr>
          </a:p>
          <a:p>
            <a:r>
              <a:rPr lang="zh-TW" altLang="en-US" sz="4000" dirty="0">
                <a:solidFill>
                  <a:srgbClr val="0070C0"/>
                </a:solidFill>
              </a:rPr>
              <a:t>細節看不清楚</a:t>
            </a:r>
            <a:endParaRPr lang="en-US" altLang="zh-TW" sz="4000" dirty="0">
              <a:solidFill>
                <a:srgbClr val="0070C0"/>
              </a:solidFill>
            </a:endParaRP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F6271408-D477-E5B1-1C04-F335E01B04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/>
        </p:blipFill>
        <p:spPr>
          <a:xfrm>
            <a:off x="7754427" y="2102748"/>
            <a:ext cx="4437574" cy="4755252"/>
          </a:xfrm>
        </p:spPr>
      </p:pic>
    </p:spTree>
    <p:extLst>
      <p:ext uri="{BB962C8B-B14F-4D97-AF65-F5344CB8AC3E}">
        <p14:creationId xmlns:p14="http://schemas.microsoft.com/office/powerpoint/2010/main" val="3175745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9696AB7-430E-C6E3-BA82-919D3FF3C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2197432"/>
          </a:xfrm>
        </p:spPr>
        <p:txBody>
          <a:bodyPr/>
          <a:lstStyle/>
          <a:p>
            <a:r>
              <a:rPr lang="zh-TW" altLang="en-US" dirty="0"/>
              <a:t>哪張照片拍得比較好</a:t>
            </a:r>
            <a:r>
              <a:rPr lang="en-US" altLang="zh-TW" dirty="0"/>
              <a:t>?</a:t>
            </a:r>
            <a:endParaRPr lang="zh-TW" altLang="en-US" dirty="0"/>
          </a:p>
        </p:txBody>
      </p:sp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id="{56890502-41E8-6D5D-2470-E55D9389D40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/>
        </p:blipFill>
        <p:spPr>
          <a:xfrm>
            <a:off x="3412755" y="0"/>
            <a:ext cx="3040597" cy="3421798"/>
          </a:xfrm>
        </p:spPr>
      </p:pic>
      <p:sp>
        <p:nvSpPr>
          <p:cNvPr id="9" name="標題 1">
            <a:extLst>
              <a:ext uri="{FF2B5EF4-FFF2-40B4-BE49-F238E27FC236}">
                <a16:creationId xmlns:a16="http://schemas.microsoft.com/office/drawing/2014/main" id="{1662B429-F3C7-89A8-8189-56AD86062860}"/>
              </a:ext>
            </a:extLst>
          </p:cNvPr>
          <p:cNvSpPr txBox="1">
            <a:spLocks/>
          </p:cNvSpPr>
          <p:nvPr/>
        </p:nvSpPr>
        <p:spPr>
          <a:xfrm>
            <a:off x="252919" y="3429000"/>
            <a:ext cx="2947482" cy="21974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拍得不好的照片出了什麼問題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9608319-45DB-3BA6-FA96-D4B4C2A87D8E}"/>
              </a:ext>
            </a:extLst>
          </p:cNvPr>
          <p:cNvSpPr txBox="1"/>
          <p:nvPr/>
        </p:nvSpPr>
        <p:spPr>
          <a:xfrm>
            <a:off x="6561651" y="0"/>
            <a:ext cx="632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1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C13B5F89-58DF-0BBF-6470-068C94F86F59}"/>
              </a:ext>
            </a:extLst>
          </p:cNvPr>
          <p:cNvSpPr txBox="1"/>
          <p:nvPr/>
        </p:nvSpPr>
        <p:spPr>
          <a:xfrm>
            <a:off x="8098698" y="0"/>
            <a:ext cx="893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2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F6271408-D477-E5B1-1C04-F335E01B04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/>
        </p:blipFill>
        <p:spPr>
          <a:xfrm>
            <a:off x="8992077" y="0"/>
            <a:ext cx="3199923" cy="3429000"/>
          </a:xfr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1FDDB0B4-28A7-82BF-7200-BC5A1D0476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755" y="3428998"/>
            <a:ext cx="3040597" cy="3429001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9F413DA7-1E73-F8AA-3EEA-128CFB603B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1403" y="3421797"/>
            <a:ext cx="3040597" cy="3436202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E2C247F7-67E0-B61A-3583-5033E56BAB48}"/>
              </a:ext>
            </a:extLst>
          </p:cNvPr>
          <p:cNvSpPr txBox="1"/>
          <p:nvPr/>
        </p:nvSpPr>
        <p:spPr>
          <a:xfrm>
            <a:off x="6382646" y="3436203"/>
            <a:ext cx="893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3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8C4B6F17-2348-F15C-E7F4-B6A7639B5392}"/>
              </a:ext>
            </a:extLst>
          </p:cNvPr>
          <p:cNvSpPr txBox="1"/>
          <p:nvPr/>
        </p:nvSpPr>
        <p:spPr>
          <a:xfrm>
            <a:off x="8258024" y="3436203"/>
            <a:ext cx="893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4</a:t>
            </a:r>
            <a:endParaRPr lang="zh-TW" altLang="en-US" sz="5400" dirty="0">
              <a:solidFill>
                <a:srgbClr val="00B0F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39464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BC185C-602C-EDD7-835D-F725D9E9E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070" y="2592390"/>
            <a:ext cx="2947482" cy="1861101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/>
              <a:t>攝影基礎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F8CA29D-84FC-47C6-74C9-A6BFADF2AE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3195" y="1322599"/>
            <a:ext cx="7315200" cy="44006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000" dirty="0">
                <a:latin typeface="+mj-ea"/>
                <a:ea typeface="+mj-ea"/>
              </a:rPr>
              <a:t>1.</a:t>
            </a:r>
            <a:r>
              <a:rPr lang="zh-TW" altLang="en-US" sz="4000" dirty="0">
                <a:latin typeface="+mj-ea"/>
                <a:ea typeface="+mj-ea"/>
              </a:rPr>
              <a:t>相機開啟九宮格線</a:t>
            </a:r>
          </a:p>
          <a:p>
            <a:pPr marL="0" indent="0">
              <a:buNone/>
            </a:pPr>
            <a:r>
              <a:rPr lang="en-US" altLang="zh-TW" sz="4000" dirty="0">
                <a:latin typeface="+mj-ea"/>
                <a:ea typeface="+mj-ea"/>
              </a:rPr>
              <a:t>2.</a:t>
            </a:r>
            <a:r>
              <a:rPr lang="zh-TW" altLang="en-US" sz="4000" dirty="0">
                <a:latin typeface="+mj-ea"/>
                <a:ea typeface="+mj-ea"/>
              </a:rPr>
              <a:t>手</a:t>
            </a:r>
            <a:r>
              <a:rPr lang="zh-TW" altLang="en-US" sz="4000" dirty="0">
                <a:solidFill>
                  <a:srgbClr val="FF0000"/>
                </a:solidFill>
                <a:latin typeface="+mj-ea"/>
                <a:ea typeface="+mj-ea"/>
              </a:rPr>
              <a:t>拿穩</a:t>
            </a:r>
            <a:r>
              <a:rPr lang="zh-TW" altLang="en-US" sz="4000" dirty="0">
                <a:latin typeface="+mj-ea"/>
                <a:ea typeface="+mj-ea"/>
              </a:rPr>
              <a:t>，要</a:t>
            </a:r>
            <a:r>
              <a:rPr lang="zh-TW" altLang="en-US" sz="4000" dirty="0">
                <a:solidFill>
                  <a:srgbClr val="0070C0"/>
                </a:solidFill>
                <a:latin typeface="+mj-ea"/>
                <a:ea typeface="+mj-ea"/>
              </a:rPr>
              <a:t>對焦</a:t>
            </a:r>
            <a:r>
              <a:rPr lang="zh-TW" altLang="en-US" sz="4000" dirty="0">
                <a:latin typeface="+mj-ea"/>
                <a:ea typeface="+mj-ea"/>
              </a:rPr>
              <a:t>再拍</a:t>
            </a:r>
          </a:p>
          <a:p>
            <a:pPr marL="0" indent="0">
              <a:buNone/>
            </a:pPr>
            <a:r>
              <a:rPr lang="en-US" altLang="zh-TW" sz="4000" dirty="0">
                <a:latin typeface="+mj-ea"/>
                <a:ea typeface="+mj-ea"/>
              </a:rPr>
              <a:t>3.</a:t>
            </a:r>
            <a:r>
              <a:rPr lang="zh-TW" altLang="en-US" sz="4000" dirty="0">
                <a:latin typeface="+mj-ea"/>
                <a:ea typeface="+mj-ea"/>
              </a:rPr>
              <a:t>拍攝主題</a:t>
            </a:r>
            <a:r>
              <a:rPr lang="en-US" altLang="zh-TW" sz="4000" dirty="0">
                <a:latin typeface="+mj-ea"/>
                <a:ea typeface="+mj-ea"/>
              </a:rPr>
              <a:t>: </a:t>
            </a:r>
            <a:r>
              <a:rPr lang="zh-TW" altLang="en-US" sz="4000" dirty="0">
                <a:solidFill>
                  <a:srgbClr val="0070C0"/>
                </a:solidFill>
                <a:latin typeface="+mj-ea"/>
                <a:ea typeface="+mj-ea"/>
              </a:rPr>
              <a:t>雲</a:t>
            </a:r>
            <a:endParaRPr lang="en-US" altLang="zh-TW" sz="4000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4000" dirty="0">
                <a:latin typeface="+mj-ea"/>
                <a:ea typeface="+mj-ea"/>
              </a:rPr>
              <a:t>(</a:t>
            </a:r>
            <a:r>
              <a:rPr lang="zh-TW" altLang="en-US" sz="4000" dirty="0">
                <a:latin typeface="+mj-ea"/>
                <a:ea typeface="+mj-ea"/>
              </a:rPr>
              <a:t>雲以外的部分加總只能占兩個格子</a:t>
            </a:r>
            <a:r>
              <a:rPr lang="en-US" altLang="zh-TW" sz="4000" dirty="0">
                <a:latin typeface="+mj-ea"/>
                <a:ea typeface="+mj-ea"/>
              </a:rPr>
              <a:t>2/9</a:t>
            </a:r>
            <a:r>
              <a:rPr lang="zh-TW" altLang="en-US" sz="4000" dirty="0">
                <a:latin typeface="+mj-ea"/>
                <a:ea typeface="+mj-ea"/>
              </a:rPr>
              <a:t>，</a:t>
            </a:r>
            <a:r>
              <a:rPr lang="zh-TW" altLang="en-US" sz="5400" dirty="0">
                <a:solidFill>
                  <a:srgbClr val="00B0F0"/>
                </a:solidFill>
                <a:latin typeface="+mj-ea"/>
                <a:ea typeface="+mj-ea"/>
              </a:rPr>
              <a:t>雲要占</a:t>
            </a:r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7/9</a:t>
            </a:r>
            <a:r>
              <a:rPr lang="zh-TW" altLang="en-US" sz="5400" dirty="0">
                <a:solidFill>
                  <a:srgbClr val="00B0F0"/>
                </a:solidFill>
                <a:latin typeface="+mj-ea"/>
                <a:ea typeface="+mj-ea"/>
              </a:rPr>
              <a:t>，</a:t>
            </a:r>
            <a:r>
              <a:rPr lang="en-US" altLang="zh-TW" sz="5400" dirty="0">
                <a:solidFill>
                  <a:srgbClr val="00B0F0"/>
                </a:solidFill>
                <a:latin typeface="+mj-ea"/>
                <a:ea typeface="+mj-ea"/>
              </a:rPr>
              <a:t>7</a:t>
            </a:r>
            <a:r>
              <a:rPr lang="zh-TW" altLang="en-US" sz="5400" dirty="0">
                <a:solidFill>
                  <a:srgbClr val="00B0F0"/>
                </a:solidFill>
                <a:latin typeface="+mj-ea"/>
                <a:ea typeface="+mj-ea"/>
              </a:rPr>
              <a:t>個格子</a:t>
            </a:r>
            <a:r>
              <a:rPr lang="en-US" altLang="zh-TW" sz="4000" dirty="0">
                <a:latin typeface="+mj-ea"/>
                <a:ea typeface="+mj-ea"/>
              </a:rPr>
              <a:t>)</a:t>
            </a:r>
          </a:p>
          <a:p>
            <a:endParaRPr lang="zh-TW" alt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E72EEC06-21D5-440B-C8E2-D73D1CFC9870}"/>
              </a:ext>
            </a:extLst>
          </p:cNvPr>
          <p:cNvSpPr txBox="1"/>
          <p:nvPr/>
        </p:nvSpPr>
        <p:spPr>
          <a:xfrm>
            <a:off x="4133195" y="366016"/>
            <a:ext cx="69146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000" dirty="0">
                <a:solidFill>
                  <a:srgbClr val="0070C0"/>
                </a:solidFill>
                <a:latin typeface="+mj-ea"/>
                <a:ea typeface="+mj-ea"/>
              </a:rPr>
              <a:t>如何用平板拍照、取景構圖</a:t>
            </a:r>
            <a:r>
              <a:rPr lang="en-US" altLang="zh-TW" sz="4000" dirty="0">
                <a:solidFill>
                  <a:srgbClr val="0070C0"/>
                </a:solidFill>
                <a:latin typeface="+mj-ea"/>
                <a:ea typeface="+mj-ea"/>
              </a:rPr>
              <a:t>?</a:t>
            </a:r>
            <a:endParaRPr lang="zh-TW" altLang="en-US" sz="4000" dirty="0">
              <a:solidFill>
                <a:srgbClr val="0070C0"/>
              </a:solidFill>
              <a:latin typeface="+mj-ea"/>
              <a:ea typeface="+mj-ea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27C6BB3-B0D5-9710-9872-55DD7DBDABC7}"/>
              </a:ext>
            </a:extLst>
          </p:cNvPr>
          <p:cNvSpPr txBox="1"/>
          <p:nvPr/>
        </p:nvSpPr>
        <p:spPr>
          <a:xfrm>
            <a:off x="4133195" y="5371812"/>
            <a:ext cx="70209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zh-TW" altLang="en-US" sz="3600" dirty="0">
                <a:solidFill>
                  <a:srgbClr val="FF0000"/>
                </a:solidFill>
                <a:latin typeface="+mj-ea"/>
                <a:ea typeface="+mj-ea"/>
              </a:rPr>
              <a:t>任務</a:t>
            </a:r>
            <a:r>
              <a:rPr lang="en-US" altLang="zh-TW" sz="3600" dirty="0">
                <a:solidFill>
                  <a:srgbClr val="FF0000"/>
                </a:solidFill>
                <a:latin typeface="+mj-ea"/>
                <a:ea typeface="+mj-ea"/>
              </a:rPr>
              <a:t>:</a:t>
            </a:r>
            <a:r>
              <a:rPr lang="zh-TW" altLang="en-US" sz="3600" dirty="0">
                <a:latin typeface="+mj-ea"/>
                <a:ea typeface="+mj-ea"/>
              </a:rPr>
              <a:t>每人一台平板，分小組到校園內拍攝天空雲朵的照片</a:t>
            </a:r>
            <a:r>
              <a:rPr lang="en-US" altLang="zh-TW" sz="3600" dirty="0">
                <a:latin typeface="+mj-ea"/>
                <a:ea typeface="+mj-ea"/>
              </a:rPr>
              <a:t>3-5</a:t>
            </a:r>
            <a:r>
              <a:rPr lang="zh-TW" altLang="en-US" sz="3600" dirty="0">
                <a:latin typeface="+mj-ea"/>
                <a:ea typeface="+mj-ea"/>
              </a:rPr>
              <a:t>張。</a:t>
            </a:r>
            <a:endParaRPr lang="en-US" altLang="zh-TW" sz="3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6194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BC185C-602C-EDD7-835D-F725D9E9E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070" y="2592390"/>
            <a:ext cx="2947482" cy="1861101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/>
              <a:t>攝影基礎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F8CA29D-84FC-47C6-74C9-A6BFADF2AE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9112" y="4443146"/>
            <a:ext cx="7491246" cy="1938993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002060"/>
                </a:solidFill>
                <a:latin typeface="+mj-ea"/>
                <a:ea typeface="+mj-ea"/>
              </a:rPr>
              <a:t>將拍攝照片選出</a:t>
            </a:r>
            <a:r>
              <a:rPr lang="en-US" altLang="zh-TW" sz="3600" dirty="0">
                <a:solidFill>
                  <a:srgbClr val="002060"/>
                </a:solidFill>
                <a:latin typeface="+mj-ea"/>
                <a:ea typeface="+mj-ea"/>
              </a:rPr>
              <a:t>1</a:t>
            </a:r>
            <a:r>
              <a:rPr lang="zh-TW" altLang="en-US" sz="3600" dirty="0">
                <a:solidFill>
                  <a:srgbClr val="002060"/>
                </a:solidFill>
                <a:latin typeface="+mj-ea"/>
                <a:ea typeface="+mj-ea"/>
              </a:rPr>
              <a:t>張上傳</a:t>
            </a:r>
            <a:r>
              <a:rPr lang="en-US" altLang="zh-TW" sz="3600" dirty="0">
                <a:solidFill>
                  <a:srgbClr val="002060"/>
                </a:solidFill>
                <a:latin typeface="+mj-ea"/>
                <a:ea typeface="+mj-ea"/>
              </a:rPr>
              <a:t>Hiteach5</a:t>
            </a:r>
            <a:r>
              <a:rPr lang="zh-TW" altLang="en-US" sz="3600" dirty="0">
                <a:solidFill>
                  <a:srgbClr val="002060"/>
                </a:solidFill>
                <a:latin typeface="+mj-ea"/>
                <a:ea typeface="+mj-ea"/>
              </a:rPr>
              <a:t>圖片作業區，全班共同分析與欣賞照片拍攝的成果，並提出修正建議。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27C6BB3-B0D5-9710-9872-55DD7DBDABC7}"/>
              </a:ext>
            </a:extLst>
          </p:cNvPr>
          <p:cNvSpPr txBox="1"/>
          <p:nvPr/>
        </p:nvSpPr>
        <p:spPr>
          <a:xfrm>
            <a:off x="4049112" y="741235"/>
            <a:ext cx="70209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rgbClr val="FF0000"/>
                </a:solidFill>
                <a:latin typeface="+mj-ea"/>
                <a:ea typeface="+mj-ea"/>
              </a:rPr>
              <a:t>任務</a:t>
            </a:r>
            <a:r>
              <a:rPr lang="en-US" altLang="zh-TW" sz="3600" dirty="0">
                <a:solidFill>
                  <a:srgbClr val="FF0000"/>
                </a:solidFill>
                <a:latin typeface="+mj-ea"/>
                <a:ea typeface="+mj-ea"/>
              </a:rPr>
              <a:t>:</a:t>
            </a:r>
            <a:r>
              <a:rPr lang="zh-TW" altLang="en-US" sz="3600" dirty="0">
                <a:solidFill>
                  <a:srgbClr val="002060"/>
                </a:solidFill>
                <a:latin typeface="+mj-ea"/>
                <a:ea typeface="+mj-ea"/>
              </a:rPr>
              <a:t>每人一台平板，分小組到校園內拍攝天空雲朵的照片</a:t>
            </a:r>
            <a:r>
              <a:rPr lang="en-US" altLang="zh-TW" sz="3600" dirty="0">
                <a:solidFill>
                  <a:srgbClr val="002060"/>
                </a:solidFill>
                <a:latin typeface="+mj-ea"/>
                <a:ea typeface="+mj-ea"/>
              </a:rPr>
              <a:t>3-5</a:t>
            </a:r>
            <a:r>
              <a:rPr lang="zh-TW" altLang="en-US" sz="3600" dirty="0">
                <a:solidFill>
                  <a:srgbClr val="002060"/>
                </a:solidFill>
                <a:latin typeface="+mj-ea"/>
                <a:ea typeface="+mj-ea"/>
              </a:rPr>
              <a:t>張。</a:t>
            </a:r>
            <a:endParaRPr lang="en-US" altLang="zh-TW" sz="36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D2C62CA-72A3-EE45-5BFA-95B99D92E55E}"/>
              </a:ext>
            </a:extLst>
          </p:cNvPr>
          <p:cNvSpPr txBox="1"/>
          <p:nvPr/>
        </p:nvSpPr>
        <p:spPr>
          <a:xfrm>
            <a:off x="4049112" y="2208404"/>
            <a:ext cx="732308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zh-TW" altLang="en-US" sz="3600" dirty="0">
                <a:latin typeface="+mj-ea"/>
                <a:ea typeface="+mj-ea"/>
              </a:rPr>
              <a:t>拍攝主題</a:t>
            </a:r>
            <a:r>
              <a:rPr lang="en-US" altLang="zh-TW" sz="3600" dirty="0">
                <a:latin typeface="+mj-ea"/>
                <a:ea typeface="+mj-ea"/>
              </a:rPr>
              <a:t>: </a:t>
            </a:r>
            <a:r>
              <a:rPr lang="zh-TW" altLang="en-US" sz="3600" dirty="0">
                <a:solidFill>
                  <a:srgbClr val="0070C0"/>
                </a:solidFill>
                <a:latin typeface="+mj-ea"/>
                <a:ea typeface="+mj-ea"/>
              </a:rPr>
              <a:t>雲</a:t>
            </a:r>
            <a:endParaRPr lang="en-US" altLang="zh-TW" sz="3600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3600" dirty="0">
                <a:latin typeface="+mj-ea"/>
                <a:ea typeface="+mj-ea"/>
              </a:rPr>
              <a:t>(</a:t>
            </a:r>
            <a:r>
              <a:rPr lang="zh-TW" altLang="en-US" sz="3600" dirty="0">
                <a:latin typeface="+mj-ea"/>
                <a:ea typeface="+mj-ea"/>
              </a:rPr>
              <a:t>雲以外的部分加總只能占兩個格子</a:t>
            </a:r>
            <a:r>
              <a:rPr lang="en-US" altLang="zh-TW" sz="3600" dirty="0">
                <a:latin typeface="+mj-ea"/>
                <a:ea typeface="+mj-ea"/>
              </a:rPr>
              <a:t>2/9</a:t>
            </a:r>
            <a:r>
              <a:rPr lang="zh-TW" altLang="en-US" sz="3600" dirty="0">
                <a:latin typeface="+mj-ea"/>
                <a:ea typeface="+mj-ea"/>
              </a:rPr>
              <a:t>，</a:t>
            </a:r>
            <a:r>
              <a:rPr lang="zh-TW" altLang="en-US" sz="4800" dirty="0">
                <a:solidFill>
                  <a:srgbClr val="00B0F0"/>
                </a:solidFill>
                <a:latin typeface="+mj-ea"/>
                <a:ea typeface="+mj-ea"/>
              </a:rPr>
              <a:t>雲要占</a:t>
            </a:r>
            <a:r>
              <a:rPr lang="en-US" altLang="zh-TW" sz="4800" dirty="0">
                <a:solidFill>
                  <a:srgbClr val="00B0F0"/>
                </a:solidFill>
                <a:latin typeface="+mj-ea"/>
                <a:ea typeface="+mj-ea"/>
              </a:rPr>
              <a:t>7/9</a:t>
            </a:r>
            <a:r>
              <a:rPr lang="zh-TW" altLang="en-US" sz="4800" dirty="0">
                <a:solidFill>
                  <a:srgbClr val="00B0F0"/>
                </a:solidFill>
                <a:latin typeface="+mj-ea"/>
                <a:ea typeface="+mj-ea"/>
              </a:rPr>
              <a:t>，</a:t>
            </a:r>
            <a:r>
              <a:rPr lang="en-US" altLang="zh-TW" sz="4800" dirty="0">
                <a:solidFill>
                  <a:srgbClr val="00B0F0"/>
                </a:solidFill>
                <a:latin typeface="+mj-ea"/>
                <a:ea typeface="+mj-ea"/>
              </a:rPr>
              <a:t>7</a:t>
            </a:r>
            <a:r>
              <a:rPr lang="zh-TW" altLang="en-US" sz="4800" dirty="0">
                <a:solidFill>
                  <a:srgbClr val="00B0F0"/>
                </a:solidFill>
                <a:latin typeface="+mj-ea"/>
                <a:ea typeface="+mj-ea"/>
              </a:rPr>
              <a:t>個格子</a:t>
            </a:r>
            <a:r>
              <a:rPr lang="en-US" altLang="zh-TW" sz="3600" dirty="0">
                <a:latin typeface="+mj-ea"/>
                <a:ea typeface="+mj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21728648"/>
      </p:ext>
    </p:extLst>
  </p:cSld>
  <p:clrMapOvr>
    <a:masterClrMapping/>
  </p:clrMapOvr>
</p:sld>
</file>

<file path=ppt/theme/theme1.xml><?xml version="1.0" encoding="utf-8"?>
<a:theme xmlns:a="http://schemas.openxmlformats.org/drawingml/2006/main" name="框架">
  <a:themeElements>
    <a:clrScheme name="框架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框架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框架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框架</Template>
  <TotalTime>85</TotalTime>
  <Words>298</Words>
  <Application>Microsoft Office PowerPoint</Application>
  <PresentationFormat>寬螢幕</PresentationFormat>
  <Paragraphs>43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3" baseType="lpstr">
      <vt:lpstr>微軟正黑體</vt:lpstr>
      <vt:lpstr>新細明體</vt:lpstr>
      <vt:lpstr>Corbel</vt:lpstr>
      <vt:lpstr>Wingdings 2</vt:lpstr>
      <vt:lpstr>框架</vt:lpstr>
      <vt:lpstr>攝影基礎</vt:lpstr>
      <vt:lpstr>1.右邊的天空照片是在哪裡拍的? </vt:lpstr>
      <vt:lpstr>哪張照片拍得比較好?</vt:lpstr>
      <vt:lpstr>哪張照片拍得比較好?</vt:lpstr>
      <vt:lpstr>哪張照片拍得比較好?</vt:lpstr>
      <vt:lpstr>哪張照片拍得比較好?</vt:lpstr>
      <vt:lpstr>攝影基礎</vt:lpstr>
      <vt:lpstr>攝影基礎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 K</dc:creator>
  <cp:lastModifiedBy>User</cp:lastModifiedBy>
  <cp:revision>15</cp:revision>
  <dcterms:created xsi:type="dcterms:W3CDTF">2024-05-05T20:17:48Z</dcterms:created>
  <dcterms:modified xsi:type="dcterms:W3CDTF">2024-05-06T08:52:18Z</dcterms:modified>
</cp:coreProperties>
</file>