
<file path=[Content_Types].xml><?xml version="1.0" encoding="utf-8"?>
<Types xmlns="http://schemas.openxmlformats.org/package/2006/content-types"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2"/>
  </p:notesMasterIdLst>
  <p:handoutMasterIdLst>
    <p:handoutMasterId r:id="rId43"/>
  </p:handoutMasterIdLst>
  <p:sldIdLst>
    <p:sldId id="256" r:id="rId2"/>
    <p:sldId id="356" r:id="rId3"/>
    <p:sldId id="383" r:id="rId4"/>
    <p:sldId id="384" r:id="rId5"/>
    <p:sldId id="386" r:id="rId6"/>
    <p:sldId id="400" r:id="rId7"/>
    <p:sldId id="387" r:id="rId8"/>
    <p:sldId id="401" r:id="rId9"/>
    <p:sldId id="393" r:id="rId10"/>
    <p:sldId id="388" r:id="rId11"/>
    <p:sldId id="357" r:id="rId12"/>
    <p:sldId id="402" r:id="rId13"/>
    <p:sldId id="358" r:id="rId14"/>
    <p:sldId id="359" r:id="rId15"/>
    <p:sldId id="360" r:id="rId16"/>
    <p:sldId id="361" r:id="rId17"/>
    <p:sldId id="362" r:id="rId18"/>
    <p:sldId id="363" r:id="rId19"/>
    <p:sldId id="364" r:id="rId20"/>
    <p:sldId id="365" r:id="rId21"/>
    <p:sldId id="367" r:id="rId22"/>
    <p:sldId id="368" r:id="rId23"/>
    <p:sldId id="403" r:id="rId24"/>
    <p:sldId id="369" r:id="rId25"/>
    <p:sldId id="372" r:id="rId26"/>
    <p:sldId id="373" r:id="rId27"/>
    <p:sldId id="374" r:id="rId28"/>
    <p:sldId id="389" r:id="rId29"/>
    <p:sldId id="392" r:id="rId30"/>
    <p:sldId id="378" r:id="rId31"/>
    <p:sldId id="404" r:id="rId32"/>
    <p:sldId id="405" r:id="rId33"/>
    <p:sldId id="379" r:id="rId34"/>
    <p:sldId id="381" r:id="rId35"/>
    <p:sldId id="382" r:id="rId36"/>
    <p:sldId id="394" r:id="rId37"/>
    <p:sldId id="398" r:id="rId38"/>
    <p:sldId id="399" r:id="rId39"/>
    <p:sldId id="385" r:id="rId40"/>
    <p:sldId id="347" r:id="rId4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5DE5"/>
    <a:srgbClr val="491016"/>
    <a:srgbClr val="F5D9DD"/>
    <a:srgbClr val="FFFFFF"/>
    <a:srgbClr val="3CABAE"/>
    <a:srgbClr val="276F71"/>
    <a:srgbClr val="E8F1F5"/>
    <a:srgbClr val="6528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19"/>
    <p:restoredTop sz="93791"/>
  </p:normalViewPr>
  <p:slideViewPr>
    <p:cSldViewPr snapToGrid="0" showGuides="1">
      <p:cViewPr varScale="1">
        <p:scale>
          <a:sx n="98" d="100"/>
          <a:sy n="98" d="100"/>
        </p:scale>
        <p:origin x="1472" y="200"/>
      </p:cViewPr>
      <p:guideLst>
        <p:guide orient="horz" pos="2137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214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E4415D8-4011-4497-97EA-DD601A1F833D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D5625527-CA8C-4ED1-B5D0-5CC6E8BB1DF1}">
      <dgm:prSet phldrT="[文字]" custT="1"/>
      <dgm:spPr>
        <a:solidFill>
          <a:srgbClr val="FFFF00"/>
        </a:solidFill>
      </dgm:spPr>
      <dgm:t>
        <a:bodyPr/>
        <a:lstStyle/>
        <a:p>
          <a:r>
            <a:rPr kumimoji="0" lang="zh-TW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itchFamily="65" charset="-120"/>
              <a:ea typeface="標楷體" pitchFamily="65" charset="-120"/>
            </a:rPr>
            <a:t>螢火蟲</a:t>
          </a:r>
          <a:endParaRPr kumimoji="0" lang="en-US" altLang="zh-TW" sz="28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標楷體" pitchFamily="65" charset="-120"/>
            <a:ea typeface="標楷體" pitchFamily="65" charset="-120"/>
          </a:endParaRPr>
        </a:p>
        <a:p>
          <a:r>
            <a:rPr kumimoji="0" lang="zh-TW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itchFamily="65" charset="-120"/>
              <a:ea typeface="標楷體" pitchFamily="65" charset="-120"/>
            </a:rPr>
            <a:t>成功繁殖</a:t>
          </a:r>
          <a:endParaRPr lang="zh-TW" altLang="en-US" sz="28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3C18776-1ECC-4CF8-A1B7-45AAEBB84D54}" type="parTrans" cxnId="{4028AEAB-12EF-4E74-BBC5-D8EE55F2F620}">
      <dgm:prSet/>
      <dgm:spPr/>
      <dgm:t>
        <a:bodyPr/>
        <a:lstStyle/>
        <a:p>
          <a:endParaRPr lang="zh-TW" altLang="en-US"/>
        </a:p>
      </dgm:t>
    </dgm:pt>
    <dgm:pt modelId="{CB4C93E6-AC82-4CC8-80EE-0FD7B3C1DDF9}" type="sibTrans" cxnId="{4028AEAB-12EF-4E74-BBC5-D8EE55F2F620}">
      <dgm:prSet/>
      <dgm:spPr/>
      <dgm:t>
        <a:bodyPr/>
        <a:lstStyle/>
        <a:p>
          <a:endParaRPr lang="zh-TW" altLang="en-US"/>
        </a:p>
      </dgm:t>
    </dgm:pt>
    <dgm:pt modelId="{E890AD3E-EF3D-46A8-979D-AB51AC0179BD}">
      <dgm:prSet phldrT="[文字]" custT="1"/>
      <dgm:spPr>
        <a:solidFill>
          <a:srgbClr val="00B050"/>
        </a:solidFill>
      </dgm:spPr>
      <dgm:t>
        <a:bodyPr/>
        <a:lstStyle/>
        <a:p>
          <a:r>
            <a:rPr kumimoji="0" lang="zh-TW" altLang="en-US" sz="2800" b="1" dirty="0">
              <a:latin typeface="標楷體" pitchFamily="65" charset="-120"/>
              <a:ea typeface="標楷體" pitchFamily="65" charset="-120"/>
            </a:rPr>
            <a:t>不用農藥</a:t>
          </a:r>
          <a:endParaRPr lang="zh-TW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D6FC691-24AB-4EBA-B3FF-FC6E972E8335}" type="parTrans" cxnId="{1894E9E2-C6E7-4499-9731-B76DA1A61797}">
      <dgm:prSet/>
      <dgm:spPr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64B92F40-7F9D-4D1D-B5A6-A4A6A03629A4}" type="sibTrans" cxnId="{1894E9E2-C6E7-4499-9731-B76DA1A61797}">
      <dgm:prSet/>
      <dgm:spPr/>
      <dgm:t>
        <a:bodyPr/>
        <a:lstStyle/>
        <a:p>
          <a:endParaRPr lang="zh-TW" altLang="en-US"/>
        </a:p>
      </dgm:t>
    </dgm:pt>
    <dgm:pt modelId="{9087DB76-BCB6-432F-BED3-F0D45B22F268}">
      <dgm:prSet phldrT="[文字]" custT="1"/>
      <dgm:spPr>
        <a:solidFill>
          <a:srgbClr val="00B0F0"/>
        </a:solidFill>
      </dgm:spPr>
      <dgm:t>
        <a:bodyPr/>
        <a:lstStyle/>
        <a:p>
          <a:r>
            <a:rPr kumimoji="0" lang="zh-TW" altLang="en-US" sz="2800" b="1" dirty="0">
              <a:latin typeface="標楷體" pitchFamily="65" charset="-120"/>
              <a:ea typeface="標楷體" pitchFamily="65" charset="-120"/>
            </a:rPr>
            <a:t>避免光害</a:t>
          </a:r>
          <a:endParaRPr lang="zh-TW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EAB6573-FE90-40CF-95B4-7D8A0F1E4956}" type="parTrans" cxnId="{04D5A46F-128E-4EB8-A52A-BC50F016D2AB}">
      <dgm:prSet/>
      <dgm:spPr>
        <a:solidFill>
          <a:srgbClr val="29C7FF"/>
        </a:solidFill>
      </dgm:spPr>
      <dgm:t>
        <a:bodyPr/>
        <a:lstStyle/>
        <a:p>
          <a:endParaRPr lang="zh-TW" altLang="en-US"/>
        </a:p>
      </dgm:t>
    </dgm:pt>
    <dgm:pt modelId="{75133CA0-20B9-4953-AA71-D65A76E452C8}" type="sibTrans" cxnId="{04D5A46F-128E-4EB8-A52A-BC50F016D2AB}">
      <dgm:prSet/>
      <dgm:spPr/>
      <dgm:t>
        <a:bodyPr/>
        <a:lstStyle/>
        <a:p>
          <a:endParaRPr lang="zh-TW" altLang="en-US"/>
        </a:p>
      </dgm:t>
    </dgm:pt>
    <dgm:pt modelId="{2A738A09-A003-4F4E-A25C-F0B12B5F9A01}" type="pres">
      <dgm:prSet presAssocID="{FE4415D8-4011-4497-97EA-DD601A1F833D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B4423359-A010-48A3-B25C-1CFEF1F76C2D}" type="pres">
      <dgm:prSet presAssocID="{D5625527-CA8C-4ED1-B5D0-5CC6E8BB1DF1}" presName="centerShape" presStyleLbl="node0" presStyleIdx="0" presStyleCnt="1" custScaleX="95407" custScaleY="95407"/>
      <dgm:spPr/>
    </dgm:pt>
    <dgm:pt modelId="{643F0F93-6FFA-464D-9FB0-BF611F47AC55}" type="pres">
      <dgm:prSet presAssocID="{6D6FC691-24AB-4EBA-B3FF-FC6E972E8335}" presName="parTrans" presStyleLbl="bgSibTrans2D1" presStyleIdx="0" presStyleCnt="2" custLinFactNeighborX="9179" custLinFactNeighborY="17390"/>
      <dgm:spPr/>
    </dgm:pt>
    <dgm:pt modelId="{37149249-7EFD-4024-912A-413403B48494}" type="pres">
      <dgm:prSet presAssocID="{E890AD3E-EF3D-46A8-979D-AB51AC0179BD}" presName="node" presStyleLbl="node1" presStyleIdx="0" presStyleCnt="2" custScaleX="110472" custScaleY="100429">
        <dgm:presLayoutVars>
          <dgm:bulletEnabled val="1"/>
        </dgm:presLayoutVars>
      </dgm:prSet>
      <dgm:spPr/>
    </dgm:pt>
    <dgm:pt modelId="{5D7F8B7C-BE28-43C6-A6CE-1E29F1BD71AC}" type="pres">
      <dgm:prSet presAssocID="{EEAB6573-FE90-40CF-95B4-7D8A0F1E4956}" presName="parTrans" presStyleLbl="bgSibTrans2D1" presStyleIdx="1" presStyleCnt="2" custLinFactNeighborX="-7766" custLinFactNeighborY="10869"/>
      <dgm:spPr/>
    </dgm:pt>
    <dgm:pt modelId="{5A29DBE9-3D0A-4263-8364-202F92ABA76F}" type="pres">
      <dgm:prSet presAssocID="{9087DB76-BCB6-432F-BED3-F0D45B22F268}" presName="node" presStyleLbl="node1" presStyleIdx="1" presStyleCnt="2" custScaleX="110472" custScaleY="100429">
        <dgm:presLayoutVars>
          <dgm:bulletEnabled val="1"/>
        </dgm:presLayoutVars>
      </dgm:prSet>
      <dgm:spPr/>
    </dgm:pt>
  </dgm:ptLst>
  <dgm:cxnLst>
    <dgm:cxn modelId="{F9567317-8901-E544-9B1B-1C98AA035937}" type="presOf" srcId="{E890AD3E-EF3D-46A8-979D-AB51AC0179BD}" destId="{37149249-7EFD-4024-912A-413403B48494}" srcOrd="0" destOrd="0" presId="urn:microsoft.com/office/officeart/2005/8/layout/radial4"/>
    <dgm:cxn modelId="{04D5A46F-128E-4EB8-A52A-BC50F016D2AB}" srcId="{D5625527-CA8C-4ED1-B5D0-5CC6E8BB1DF1}" destId="{9087DB76-BCB6-432F-BED3-F0D45B22F268}" srcOrd="1" destOrd="0" parTransId="{EEAB6573-FE90-40CF-95B4-7D8A0F1E4956}" sibTransId="{75133CA0-20B9-4953-AA71-D65A76E452C8}"/>
    <dgm:cxn modelId="{DE3C0D95-A236-CA43-ACBB-C1D769085404}" type="presOf" srcId="{6D6FC691-24AB-4EBA-B3FF-FC6E972E8335}" destId="{643F0F93-6FFA-464D-9FB0-BF611F47AC55}" srcOrd="0" destOrd="0" presId="urn:microsoft.com/office/officeart/2005/8/layout/radial4"/>
    <dgm:cxn modelId="{CCDF9898-9943-2F4A-BED3-5D5BB61A23D1}" type="presOf" srcId="{FE4415D8-4011-4497-97EA-DD601A1F833D}" destId="{2A738A09-A003-4F4E-A25C-F0B12B5F9A01}" srcOrd="0" destOrd="0" presId="urn:microsoft.com/office/officeart/2005/8/layout/radial4"/>
    <dgm:cxn modelId="{BA89839B-DC1B-C542-84D0-F66AFB580225}" type="presOf" srcId="{9087DB76-BCB6-432F-BED3-F0D45B22F268}" destId="{5A29DBE9-3D0A-4263-8364-202F92ABA76F}" srcOrd="0" destOrd="0" presId="urn:microsoft.com/office/officeart/2005/8/layout/radial4"/>
    <dgm:cxn modelId="{0CA600A7-7319-0344-9D0E-4547DC3BC72C}" type="presOf" srcId="{EEAB6573-FE90-40CF-95B4-7D8A0F1E4956}" destId="{5D7F8B7C-BE28-43C6-A6CE-1E29F1BD71AC}" srcOrd="0" destOrd="0" presId="urn:microsoft.com/office/officeart/2005/8/layout/radial4"/>
    <dgm:cxn modelId="{4028AEAB-12EF-4E74-BBC5-D8EE55F2F620}" srcId="{FE4415D8-4011-4497-97EA-DD601A1F833D}" destId="{D5625527-CA8C-4ED1-B5D0-5CC6E8BB1DF1}" srcOrd="0" destOrd="0" parTransId="{A3C18776-1ECC-4CF8-A1B7-45AAEBB84D54}" sibTransId="{CB4C93E6-AC82-4CC8-80EE-0FD7B3C1DDF9}"/>
    <dgm:cxn modelId="{7C0FC4DE-E872-4A4E-825F-D34246C522D2}" type="presOf" srcId="{D5625527-CA8C-4ED1-B5D0-5CC6E8BB1DF1}" destId="{B4423359-A010-48A3-B25C-1CFEF1F76C2D}" srcOrd="0" destOrd="0" presId="urn:microsoft.com/office/officeart/2005/8/layout/radial4"/>
    <dgm:cxn modelId="{1894E9E2-C6E7-4499-9731-B76DA1A61797}" srcId="{D5625527-CA8C-4ED1-B5D0-5CC6E8BB1DF1}" destId="{E890AD3E-EF3D-46A8-979D-AB51AC0179BD}" srcOrd="0" destOrd="0" parTransId="{6D6FC691-24AB-4EBA-B3FF-FC6E972E8335}" sibTransId="{64B92F40-7F9D-4D1D-B5A6-A4A6A03629A4}"/>
    <dgm:cxn modelId="{A5CB555B-9555-514E-8940-2357C9A23C8B}" type="presParOf" srcId="{2A738A09-A003-4F4E-A25C-F0B12B5F9A01}" destId="{B4423359-A010-48A3-B25C-1CFEF1F76C2D}" srcOrd="0" destOrd="0" presId="urn:microsoft.com/office/officeart/2005/8/layout/radial4"/>
    <dgm:cxn modelId="{8F8A0C91-CCEA-5C45-8ADD-59F0509678CF}" type="presParOf" srcId="{2A738A09-A003-4F4E-A25C-F0B12B5F9A01}" destId="{643F0F93-6FFA-464D-9FB0-BF611F47AC55}" srcOrd="1" destOrd="0" presId="urn:microsoft.com/office/officeart/2005/8/layout/radial4"/>
    <dgm:cxn modelId="{608A7DF0-0379-CB45-87DB-699405DA9861}" type="presParOf" srcId="{2A738A09-A003-4F4E-A25C-F0B12B5F9A01}" destId="{37149249-7EFD-4024-912A-413403B48494}" srcOrd="2" destOrd="0" presId="urn:microsoft.com/office/officeart/2005/8/layout/radial4"/>
    <dgm:cxn modelId="{04819EAD-E658-4A4D-9C53-90B20506BB67}" type="presParOf" srcId="{2A738A09-A003-4F4E-A25C-F0B12B5F9A01}" destId="{5D7F8B7C-BE28-43C6-A6CE-1E29F1BD71AC}" srcOrd="3" destOrd="0" presId="urn:microsoft.com/office/officeart/2005/8/layout/radial4"/>
    <dgm:cxn modelId="{F561D0B8-5DBF-EB4F-9AED-ACADE9B20086}" type="presParOf" srcId="{2A738A09-A003-4F4E-A25C-F0B12B5F9A01}" destId="{5A29DBE9-3D0A-4263-8364-202F92ABA76F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BBE890-7AFF-4852-A6B8-EFC0C735FD91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61DD9D01-F12C-40FD-B9CF-4434FFE041C1}">
      <dgm:prSet phldrT="[文字]" custT="1"/>
      <dgm:spPr/>
      <dgm:t>
        <a:bodyPr/>
        <a:lstStyle/>
        <a:p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步驟ㄧ：找出文章中的重要觀點</a:t>
          </a:r>
          <a:r>
            <a:rPr lang="en-US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dirty="0">
              <a:solidFill>
                <a:schemeClr val="accent5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488D175-1E99-4273-BAE6-4F8E51729BEA}" type="parTrans" cxnId="{0CCBFA07-AFEB-4AA5-8BD8-A4FC3836E928}">
      <dgm:prSet/>
      <dgm:spPr/>
      <dgm:t>
        <a:bodyPr/>
        <a:lstStyle/>
        <a:p>
          <a:endParaRPr lang="zh-TW" altLang="en-US"/>
        </a:p>
      </dgm:t>
    </dgm:pt>
    <dgm:pt modelId="{D2FA4122-F820-4827-A331-EB104AF688B6}" type="sibTrans" cxnId="{0CCBFA07-AFEB-4AA5-8BD8-A4FC3836E928}">
      <dgm:prSet/>
      <dgm:spPr/>
      <dgm:t>
        <a:bodyPr/>
        <a:lstStyle/>
        <a:p>
          <a:endParaRPr lang="zh-TW" altLang="en-US"/>
        </a:p>
      </dgm:t>
    </dgm:pt>
    <dgm:pt modelId="{5AF8A2EB-B50B-48F0-8F41-031CF4B9028A}">
      <dgm:prSet custT="1"/>
      <dgm:spPr/>
      <dgm:t>
        <a:bodyPr/>
        <a:lstStyle/>
        <a:p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步驟二：逐段找出支持觀點</a:t>
          </a:r>
          <a:r>
            <a:rPr lang="en-US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的</a:t>
          </a:r>
          <a:r>
            <a:rPr lang="zh-TW" altLang="en-US" sz="2800" b="1" dirty="0">
              <a:solidFill>
                <a:schemeClr val="accent5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理由</a:t>
          </a:r>
        </a:p>
      </dgm:t>
    </dgm:pt>
    <dgm:pt modelId="{9EDF94EE-0511-4436-888D-2CC61D07C4D4}" type="parTrans" cxnId="{0BE95135-54D5-4ADA-B68F-D8DC2C6C660A}">
      <dgm:prSet/>
      <dgm:spPr/>
      <dgm:t>
        <a:bodyPr/>
        <a:lstStyle/>
        <a:p>
          <a:endParaRPr lang="zh-TW" altLang="en-US"/>
        </a:p>
      </dgm:t>
    </dgm:pt>
    <dgm:pt modelId="{27CEBF37-514E-4682-8A80-88A636863EE7}" type="sibTrans" cxnId="{0BE95135-54D5-4ADA-B68F-D8DC2C6C660A}">
      <dgm:prSet/>
      <dgm:spPr/>
      <dgm:t>
        <a:bodyPr/>
        <a:lstStyle/>
        <a:p>
          <a:endParaRPr lang="zh-TW" altLang="en-US"/>
        </a:p>
      </dgm:t>
    </dgm:pt>
    <dgm:pt modelId="{B7AC9D73-E7CC-4A1D-954C-5C90D7983FB3}">
      <dgm:prSet custT="1"/>
      <dgm:spPr/>
      <dgm:t>
        <a:bodyPr/>
        <a:lstStyle/>
        <a:p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步驟三：</a:t>
          </a:r>
          <a:r>
            <a:rPr lang="zh-TW" altLang="en-US" sz="2800" b="1" dirty="0">
              <a:solidFill>
                <a:schemeClr val="accent5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檢核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所提出的理由是否適切</a:t>
          </a:r>
        </a:p>
      </dgm:t>
    </dgm:pt>
    <dgm:pt modelId="{3EB09895-14B4-431B-B486-6DB9B13A1343}" type="parTrans" cxnId="{7F053A03-29F7-46D1-9B58-AD1A3AE0DC88}">
      <dgm:prSet/>
      <dgm:spPr/>
      <dgm:t>
        <a:bodyPr/>
        <a:lstStyle/>
        <a:p>
          <a:endParaRPr lang="zh-TW" altLang="en-US"/>
        </a:p>
      </dgm:t>
    </dgm:pt>
    <dgm:pt modelId="{DAAD3093-98DE-4E59-8C67-C41741403702}" type="sibTrans" cxnId="{7F053A03-29F7-46D1-9B58-AD1A3AE0DC88}">
      <dgm:prSet/>
      <dgm:spPr/>
      <dgm:t>
        <a:bodyPr/>
        <a:lstStyle/>
        <a:p>
          <a:endParaRPr lang="zh-TW" altLang="en-US"/>
        </a:p>
      </dgm:t>
    </dgm:pt>
    <dgm:pt modelId="{BA7D5459-A177-4BB7-8ADB-FCBF09CCAAD3}">
      <dgm:prSet custT="1"/>
      <dgm:spPr/>
      <dgm:t>
        <a:bodyPr/>
        <a:lstStyle/>
        <a:p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步驟四：</a:t>
          </a:r>
          <a:r>
            <a:rPr lang="zh-TW" altLang="en-US" sz="2800" b="1" dirty="0">
              <a:solidFill>
                <a:schemeClr val="accent5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歸納總結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重要的觀點</a:t>
          </a:r>
          <a:r>
            <a:rPr lang="en-US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與理由</a:t>
          </a:r>
        </a:p>
      </dgm:t>
    </dgm:pt>
    <dgm:pt modelId="{48C03B81-E24A-484E-A386-729C4C0312BC}" type="parTrans" cxnId="{27CEEF02-ED1D-46B3-894D-9BD06B76FDD0}">
      <dgm:prSet/>
      <dgm:spPr/>
      <dgm:t>
        <a:bodyPr/>
        <a:lstStyle/>
        <a:p>
          <a:endParaRPr lang="zh-TW" altLang="en-US"/>
        </a:p>
      </dgm:t>
    </dgm:pt>
    <dgm:pt modelId="{3BA57EAB-1430-41C6-AFC3-E541008267CC}" type="sibTrans" cxnId="{27CEEF02-ED1D-46B3-894D-9BD06B76FDD0}">
      <dgm:prSet/>
      <dgm:spPr/>
      <dgm:t>
        <a:bodyPr/>
        <a:lstStyle/>
        <a:p>
          <a:endParaRPr lang="zh-TW" altLang="en-US"/>
        </a:p>
      </dgm:t>
    </dgm:pt>
    <dgm:pt modelId="{883D445B-0A39-4997-9DCB-20EC388A6D9E}" type="pres">
      <dgm:prSet presAssocID="{68BBE890-7AFF-4852-A6B8-EFC0C735FD91}" presName="linear" presStyleCnt="0">
        <dgm:presLayoutVars>
          <dgm:dir/>
          <dgm:animLvl val="lvl"/>
          <dgm:resizeHandles val="exact"/>
        </dgm:presLayoutVars>
      </dgm:prSet>
      <dgm:spPr/>
    </dgm:pt>
    <dgm:pt modelId="{16629B10-C7C2-4884-ADDD-39A9B937B75E}" type="pres">
      <dgm:prSet presAssocID="{61DD9D01-F12C-40FD-B9CF-4434FFE041C1}" presName="parentLin" presStyleCnt="0"/>
      <dgm:spPr/>
    </dgm:pt>
    <dgm:pt modelId="{5F935592-FE47-4FFA-BF37-D580F2D5F837}" type="pres">
      <dgm:prSet presAssocID="{61DD9D01-F12C-40FD-B9CF-4434FFE041C1}" presName="parentLeftMargin" presStyleLbl="node1" presStyleIdx="0" presStyleCnt="4"/>
      <dgm:spPr/>
    </dgm:pt>
    <dgm:pt modelId="{EC235CE4-07CD-4AA4-9C88-9FC84A7BE985}" type="pres">
      <dgm:prSet presAssocID="{61DD9D01-F12C-40FD-B9CF-4434FFE041C1}" presName="parentText" presStyleLbl="node1" presStyleIdx="0" presStyleCnt="4" custScaleX="126565" custLinFactNeighborY="45592">
        <dgm:presLayoutVars>
          <dgm:chMax val="0"/>
          <dgm:bulletEnabled val="1"/>
        </dgm:presLayoutVars>
      </dgm:prSet>
      <dgm:spPr/>
    </dgm:pt>
    <dgm:pt modelId="{769D4659-9DC9-4196-84BF-FFF1D3A81557}" type="pres">
      <dgm:prSet presAssocID="{61DD9D01-F12C-40FD-B9CF-4434FFE041C1}" presName="negativeSpace" presStyleCnt="0"/>
      <dgm:spPr/>
    </dgm:pt>
    <dgm:pt modelId="{DD631F25-3F4E-4A9B-A67B-A1B86A4BD1DC}" type="pres">
      <dgm:prSet presAssocID="{61DD9D01-F12C-40FD-B9CF-4434FFE041C1}" presName="childText" presStyleLbl="conFgAcc1" presStyleIdx="0" presStyleCnt="4">
        <dgm:presLayoutVars>
          <dgm:bulletEnabled val="1"/>
        </dgm:presLayoutVars>
      </dgm:prSet>
      <dgm:spPr/>
    </dgm:pt>
    <dgm:pt modelId="{0F5E11E7-4FB3-47D4-8AF0-4707BA448A8A}" type="pres">
      <dgm:prSet presAssocID="{D2FA4122-F820-4827-A331-EB104AF688B6}" presName="spaceBetweenRectangles" presStyleCnt="0"/>
      <dgm:spPr/>
    </dgm:pt>
    <dgm:pt modelId="{24025359-0300-492F-9931-A4FDEF1897A0}" type="pres">
      <dgm:prSet presAssocID="{5AF8A2EB-B50B-48F0-8F41-031CF4B9028A}" presName="parentLin" presStyleCnt="0"/>
      <dgm:spPr/>
    </dgm:pt>
    <dgm:pt modelId="{876C699E-6728-432C-803A-D01C57F2A3FF}" type="pres">
      <dgm:prSet presAssocID="{5AF8A2EB-B50B-48F0-8F41-031CF4B9028A}" presName="parentLeftMargin" presStyleLbl="node1" presStyleIdx="0" presStyleCnt="4"/>
      <dgm:spPr/>
    </dgm:pt>
    <dgm:pt modelId="{4E64C0AF-CE98-4901-9070-F667ED5CE8EC}" type="pres">
      <dgm:prSet presAssocID="{5AF8A2EB-B50B-48F0-8F41-031CF4B9028A}" presName="parentText" presStyleLbl="node1" presStyleIdx="1" presStyleCnt="4" custScaleX="126987" custLinFactNeighborY="42911">
        <dgm:presLayoutVars>
          <dgm:chMax val="0"/>
          <dgm:bulletEnabled val="1"/>
        </dgm:presLayoutVars>
      </dgm:prSet>
      <dgm:spPr/>
    </dgm:pt>
    <dgm:pt modelId="{869C28C5-17CA-46A3-8033-333D625946E8}" type="pres">
      <dgm:prSet presAssocID="{5AF8A2EB-B50B-48F0-8F41-031CF4B9028A}" presName="negativeSpace" presStyleCnt="0"/>
      <dgm:spPr/>
    </dgm:pt>
    <dgm:pt modelId="{23AE6AC6-93B8-4B06-802F-3FE7BF22B257}" type="pres">
      <dgm:prSet presAssocID="{5AF8A2EB-B50B-48F0-8F41-031CF4B9028A}" presName="childText" presStyleLbl="conFgAcc1" presStyleIdx="1" presStyleCnt="4">
        <dgm:presLayoutVars>
          <dgm:bulletEnabled val="1"/>
        </dgm:presLayoutVars>
      </dgm:prSet>
      <dgm:spPr/>
    </dgm:pt>
    <dgm:pt modelId="{217419B7-5CFD-4105-814D-0420B9B76FC3}" type="pres">
      <dgm:prSet presAssocID="{27CEBF37-514E-4682-8A80-88A636863EE7}" presName="spaceBetweenRectangles" presStyleCnt="0"/>
      <dgm:spPr/>
    </dgm:pt>
    <dgm:pt modelId="{BA823AC5-F550-4EEE-ACD9-F809B67FEAF4}" type="pres">
      <dgm:prSet presAssocID="{B7AC9D73-E7CC-4A1D-954C-5C90D7983FB3}" presName="parentLin" presStyleCnt="0"/>
      <dgm:spPr/>
    </dgm:pt>
    <dgm:pt modelId="{4BF07CA4-C784-458F-A946-E436B4B545DF}" type="pres">
      <dgm:prSet presAssocID="{B7AC9D73-E7CC-4A1D-954C-5C90D7983FB3}" presName="parentLeftMargin" presStyleLbl="node1" presStyleIdx="1" presStyleCnt="4"/>
      <dgm:spPr/>
    </dgm:pt>
    <dgm:pt modelId="{78617C50-954F-4E58-B476-0CF0C9EAA71C}" type="pres">
      <dgm:prSet presAssocID="{B7AC9D73-E7CC-4A1D-954C-5C90D7983FB3}" presName="parentText" presStyleLbl="node1" presStyleIdx="2" presStyleCnt="4" custScaleX="126732" custLinFactNeighborX="-2953" custLinFactNeighborY="40228">
        <dgm:presLayoutVars>
          <dgm:chMax val="0"/>
          <dgm:bulletEnabled val="1"/>
        </dgm:presLayoutVars>
      </dgm:prSet>
      <dgm:spPr/>
    </dgm:pt>
    <dgm:pt modelId="{AD3E1C2D-6ED6-4F0D-80E6-7A1FD7C4A2EB}" type="pres">
      <dgm:prSet presAssocID="{B7AC9D73-E7CC-4A1D-954C-5C90D7983FB3}" presName="negativeSpace" presStyleCnt="0"/>
      <dgm:spPr/>
    </dgm:pt>
    <dgm:pt modelId="{86412B30-CC4D-4E92-91B8-D1246C5CCC54}" type="pres">
      <dgm:prSet presAssocID="{B7AC9D73-E7CC-4A1D-954C-5C90D7983FB3}" presName="childText" presStyleLbl="conFgAcc1" presStyleIdx="2" presStyleCnt="4">
        <dgm:presLayoutVars>
          <dgm:bulletEnabled val="1"/>
        </dgm:presLayoutVars>
      </dgm:prSet>
      <dgm:spPr/>
    </dgm:pt>
    <dgm:pt modelId="{2C1EF5AC-3BFB-4ECB-BACE-C31FBD182F51}" type="pres">
      <dgm:prSet presAssocID="{DAAD3093-98DE-4E59-8C67-C41741403702}" presName="spaceBetweenRectangles" presStyleCnt="0"/>
      <dgm:spPr/>
    </dgm:pt>
    <dgm:pt modelId="{435B20A4-B6BC-425F-8764-1E43D7ED511C}" type="pres">
      <dgm:prSet presAssocID="{BA7D5459-A177-4BB7-8ADB-FCBF09CCAAD3}" presName="parentLin" presStyleCnt="0"/>
      <dgm:spPr/>
    </dgm:pt>
    <dgm:pt modelId="{5111D7C2-6F16-41A1-B7E5-ED313498D5CA}" type="pres">
      <dgm:prSet presAssocID="{BA7D5459-A177-4BB7-8ADB-FCBF09CCAAD3}" presName="parentLeftMargin" presStyleLbl="node1" presStyleIdx="2" presStyleCnt="4"/>
      <dgm:spPr/>
    </dgm:pt>
    <dgm:pt modelId="{5E0EBC8F-9C4E-481D-9861-BF61BAA65924}" type="pres">
      <dgm:prSet presAssocID="{BA7D5459-A177-4BB7-8ADB-FCBF09CCAAD3}" presName="parentText" presStyleLbl="node1" presStyleIdx="3" presStyleCnt="4" custScaleX="126143" custLinFactNeighborX="-2953" custLinFactNeighborY="40228">
        <dgm:presLayoutVars>
          <dgm:chMax val="0"/>
          <dgm:bulletEnabled val="1"/>
        </dgm:presLayoutVars>
      </dgm:prSet>
      <dgm:spPr/>
    </dgm:pt>
    <dgm:pt modelId="{C6EEA9DB-AE4B-43FF-8D47-2E84A8D3458A}" type="pres">
      <dgm:prSet presAssocID="{BA7D5459-A177-4BB7-8ADB-FCBF09CCAAD3}" presName="negativeSpace" presStyleCnt="0"/>
      <dgm:spPr/>
    </dgm:pt>
    <dgm:pt modelId="{51C6158B-B081-4D66-9B39-5383A0B217B2}" type="pres">
      <dgm:prSet presAssocID="{BA7D5459-A177-4BB7-8ADB-FCBF09CCAAD3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27CEEF02-ED1D-46B3-894D-9BD06B76FDD0}" srcId="{68BBE890-7AFF-4852-A6B8-EFC0C735FD91}" destId="{BA7D5459-A177-4BB7-8ADB-FCBF09CCAAD3}" srcOrd="3" destOrd="0" parTransId="{48C03B81-E24A-484E-A386-729C4C0312BC}" sibTransId="{3BA57EAB-1430-41C6-AFC3-E541008267CC}"/>
    <dgm:cxn modelId="{7F053A03-29F7-46D1-9B58-AD1A3AE0DC88}" srcId="{68BBE890-7AFF-4852-A6B8-EFC0C735FD91}" destId="{B7AC9D73-E7CC-4A1D-954C-5C90D7983FB3}" srcOrd="2" destOrd="0" parTransId="{3EB09895-14B4-431B-B486-6DB9B13A1343}" sibTransId="{DAAD3093-98DE-4E59-8C67-C41741403702}"/>
    <dgm:cxn modelId="{0CCBFA07-AFEB-4AA5-8BD8-A4FC3836E928}" srcId="{68BBE890-7AFF-4852-A6B8-EFC0C735FD91}" destId="{61DD9D01-F12C-40FD-B9CF-4434FFE041C1}" srcOrd="0" destOrd="0" parTransId="{0488D175-1E99-4273-BAE6-4F8E51729BEA}" sibTransId="{D2FA4122-F820-4827-A331-EB104AF688B6}"/>
    <dgm:cxn modelId="{9DEEBE17-8EF3-FC48-BC33-97BA97E31D31}" type="presOf" srcId="{5AF8A2EB-B50B-48F0-8F41-031CF4B9028A}" destId="{876C699E-6728-432C-803A-D01C57F2A3FF}" srcOrd="0" destOrd="0" presId="urn:microsoft.com/office/officeart/2005/8/layout/list1"/>
    <dgm:cxn modelId="{A4939F2C-32A5-5546-9E3C-9003D271A22E}" type="presOf" srcId="{B7AC9D73-E7CC-4A1D-954C-5C90D7983FB3}" destId="{4BF07CA4-C784-458F-A946-E436B4B545DF}" srcOrd="0" destOrd="0" presId="urn:microsoft.com/office/officeart/2005/8/layout/list1"/>
    <dgm:cxn modelId="{87FE6332-C6CA-AD4B-8B1D-56C5F1C27D1A}" type="presOf" srcId="{61DD9D01-F12C-40FD-B9CF-4434FFE041C1}" destId="{5F935592-FE47-4FFA-BF37-D580F2D5F837}" srcOrd="0" destOrd="0" presId="urn:microsoft.com/office/officeart/2005/8/layout/list1"/>
    <dgm:cxn modelId="{0BE95135-54D5-4ADA-B68F-D8DC2C6C660A}" srcId="{68BBE890-7AFF-4852-A6B8-EFC0C735FD91}" destId="{5AF8A2EB-B50B-48F0-8F41-031CF4B9028A}" srcOrd="1" destOrd="0" parTransId="{9EDF94EE-0511-4436-888D-2CC61D07C4D4}" sibTransId="{27CEBF37-514E-4682-8A80-88A636863EE7}"/>
    <dgm:cxn modelId="{14D00B45-B01A-6F45-88B4-96A560762EE4}" type="presOf" srcId="{B7AC9D73-E7CC-4A1D-954C-5C90D7983FB3}" destId="{78617C50-954F-4E58-B476-0CF0C9EAA71C}" srcOrd="1" destOrd="0" presId="urn:microsoft.com/office/officeart/2005/8/layout/list1"/>
    <dgm:cxn modelId="{B97DE34C-99E8-F04B-9DCB-2E7E6E106816}" type="presOf" srcId="{BA7D5459-A177-4BB7-8ADB-FCBF09CCAAD3}" destId="{5111D7C2-6F16-41A1-B7E5-ED313498D5CA}" srcOrd="0" destOrd="0" presId="urn:microsoft.com/office/officeart/2005/8/layout/list1"/>
    <dgm:cxn modelId="{5573B46E-E461-884B-A008-83F80471E13E}" type="presOf" srcId="{61DD9D01-F12C-40FD-B9CF-4434FFE041C1}" destId="{EC235CE4-07CD-4AA4-9C88-9FC84A7BE985}" srcOrd="1" destOrd="0" presId="urn:microsoft.com/office/officeart/2005/8/layout/list1"/>
    <dgm:cxn modelId="{A7069E7B-6476-CC4D-B25F-92F866DB6E87}" type="presOf" srcId="{5AF8A2EB-B50B-48F0-8F41-031CF4B9028A}" destId="{4E64C0AF-CE98-4901-9070-F667ED5CE8EC}" srcOrd="1" destOrd="0" presId="urn:microsoft.com/office/officeart/2005/8/layout/list1"/>
    <dgm:cxn modelId="{FD6D7CB3-5DF7-A149-9426-662B311DE4A1}" type="presOf" srcId="{BA7D5459-A177-4BB7-8ADB-FCBF09CCAAD3}" destId="{5E0EBC8F-9C4E-481D-9861-BF61BAA65924}" srcOrd="1" destOrd="0" presId="urn:microsoft.com/office/officeart/2005/8/layout/list1"/>
    <dgm:cxn modelId="{7965F3FF-F21B-8C44-B62F-A525B6AF3B2C}" type="presOf" srcId="{68BBE890-7AFF-4852-A6B8-EFC0C735FD91}" destId="{883D445B-0A39-4997-9DCB-20EC388A6D9E}" srcOrd="0" destOrd="0" presId="urn:microsoft.com/office/officeart/2005/8/layout/list1"/>
    <dgm:cxn modelId="{58A23848-0E95-DC4E-817C-12D7435581B2}" type="presParOf" srcId="{883D445B-0A39-4997-9DCB-20EC388A6D9E}" destId="{16629B10-C7C2-4884-ADDD-39A9B937B75E}" srcOrd="0" destOrd="0" presId="urn:microsoft.com/office/officeart/2005/8/layout/list1"/>
    <dgm:cxn modelId="{8B0F4A2C-09B4-6846-88E8-BAA33760A572}" type="presParOf" srcId="{16629B10-C7C2-4884-ADDD-39A9B937B75E}" destId="{5F935592-FE47-4FFA-BF37-D580F2D5F837}" srcOrd="0" destOrd="0" presId="urn:microsoft.com/office/officeart/2005/8/layout/list1"/>
    <dgm:cxn modelId="{1E1B294D-6CD6-B641-9BAF-6C0816A37371}" type="presParOf" srcId="{16629B10-C7C2-4884-ADDD-39A9B937B75E}" destId="{EC235CE4-07CD-4AA4-9C88-9FC84A7BE985}" srcOrd="1" destOrd="0" presId="urn:microsoft.com/office/officeart/2005/8/layout/list1"/>
    <dgm:cxn modelId="{583615F5-96F0-CD48-B4A1-265840A4C225}" type="presParOf" srcId="{883D445B-0A39-4997-9DCB-20EC388A6D9E}" destId="{769D4659-9DC9-4196-84BF-FFF1D3A81557}" srcOrd="1" destOrd="0" presId="urn:microsoft.com/office/officeart/2005/8/layout/list1"/>
    <dgm:cxn modelId="{1EB09A67-B24A-E14E-BFF7-E27F108B6142}" type="presParOf" srcId="{883D445B-0A39-4997-9DCB-20EC388A6D9E}" destId="{DD631F25-3F4E-4A9B-A67B-A1B86A4BD1DC}" srcOrd="2" destOrd="0" presId="urn:microsoft.com/office/officeart/2005/8/layout/list1"/>
    <dgm:cxn modelId="{B09B9C81-4CE9-6F40-881F-CC8780BB0444}" type="presParOf" srcId="{883D445B-0A39-4997-9DCB-20EC388A6D9E}" destId="{0F5E11E7-4FB3-47D4-8AF0-4707BA448A8A}" srcOrd="3" destOrd="0" presId="urn:microsoft.com/office/officeart/2005/8/layout/list1"/>
    <dgm:cxn modelId="{A590E035-D5DB-7240-A220-C58A2DE15FF0}" type="presParOf" srcId="{883D445B-0A39-4997-9DCB-20EC388A6D9E}" destId="{24025359-0300-492F-9931-A4FDEF1897A0}" srcOrd="4" destOrd="0" presId="urn:microsoft.com/office/officeart/2005/8/layout/list1"/>
    <dgm:cxn modelId="{A9FD081A-E77F-6E42-8EFC-B5C1D4C7DEDC}" type="presParOf" srcId="{24025359-0300-492F-9931-A4FDEF1897A0}" destId="{876C699E-6728-432C-803A-D01C57F2A3FF}" srcOrd="0" destOrd="0" presId="urn:microsoft.com/office/officeart/2005/8/layout/list1"/>
    <dgm:cxn modelId="{11302982-1915-1143-B820-8F8EACC7F0DB}" type="presParOf" srcId="{24025359-0300-492F-9931-A4FDEF1897A0}" destId="{4E64C0AF-CE98-4901-9070-F667ED5CE8EC}" srcOrd="1" destOrd="0" presId="urn:microsoft.com/office/officeart/2005/8/layout/list1"/>
    <dgm:cxn modelId="{B90920F2-AD61-4845-AA42-59AFB4B2AE9E}" type="presParOf" srcId="{883D445B-0A39-4997-9DCB-20EC388A6D9E}" destId="{869C28C5-17CA-46A3-8033-333D625946E8}" srcOrd="5" destOrd="0" presId="urn:microsoft.com/office/officeart/2005/8/layout/list1"/>
    <dgm:cxn modelId="{682711D4-0966-2140-8E87-E88C14F236D1}" type="presParOf" srcId="{883D445B-0A39-4997-9DCB-20EC388A6D9E}" destId="{23AE6AC6-93B8-4B06-802F-3FE7BF22B257}" srcOrd="6" destOrd="0" presId="urn:microsoft.com/office/officeart/2005/8/layout/list1"/>
    <dgm:cxn modelId="{D778C4FB-B2DF-CC4B-A35C-555EDBAD7736}" type="presParOf" srcId="{883D445B-0A39-4997-9DCB-20EC388A6D9E}" destId="{217419B7-5CFD-4105-814D-0420B9B76FC3}" srcOrd="7" destOrd="0" presId="urn:microsoft.com/office/officeart/2005/8/layout/list1"/>
    <dgm:cxn modelId="{F8A2DA4D-D90F-0440-8BDB-A420E92724D8}" type="presParOf" srcId="{883D445B-0A39-4997-9DCB-20EC388A6D9E}" destId="{BA823AC5-F550-4EEE-ACD9-F809B67FEAF4}" srcOrd="8" destOrd="0" presId="urn:microsoft.com/office/officeart/2005/8/layout/list1"/>
    <dgm:cxn modelId="{A20C764C-1DC6-7B4A-96DB-9077AE1B225C}" type="presParOf" srcId="{BA823AC5-F550-4EEE-ACD9-F809B67FEAF4}" destId="{4BF07CA4-C784-458F-A946-E436B4B545DF}" srcOrd="0" destOrd="0" presId="urn:microsoft.com/office/officeart/2005/8/layout/list1"/>
    <dgm:cxn modelId="{218DA808-688E-9E41-9598-C3A35F1A065A}" type="presParOf" srcId="{BA823AC5-F550-4EEE-ACD9-F809B67FEAF4}" destId="{78617C50-954F-4E58-B476-0CF0C9EAA71C}" srcOrd="1" destOrd="0" presId="urn:microsoft.com/office/officeart/2005/8/layout/list1"/>
    <dgm:cxn modelId="{76AE90A8-8478-1E45-9E4D-17E48623A818}" type="presParOf" srcId="{883D445B-0A39-4997-9DCB-20EC388A6D9E}" destId="{AD3E1C2D-6ED6-4F0D-80E6-7A1FD7C4A2EB}" srcOrd="9" destOrd="0" presId="urn:microsoft.com/office/officeart/2005/8/layout/list1"/>
    <dgm:cxn modelId="{5AFA937D-06BF-9840-9BA1-ABB06D0670BE}" type="presParOf" srcId="{883D445B-0A39-4997-9DCB-20EC388A6D9E}" destId="{86412B30-CC4D-4E92-91B8-D1246C5CCC54}" srcOrd="10" destOrd="0" presId="urn:microsoft.com/office/officeart/2005/8/layout/list1"/>
    <dgm:cxn modelId="{6FB3EFCD-F1A5-E34D-B309-53D2F0FB47E5}" type="presParOf" srcId="{883D445B-0A39-4997-9DCB-20EC388A6D9E}" destId="{2C1EF5AC-3BFB-4ECB-BACE-C31FBD182F51}" srcOrd="11" destOrd="0" presId="urn:microsoft.com/office/officeart/2005/8/layout/list1"/>
    <dgm:cxn modelId="{E06EBE32-FC6B-5449-A46F-3A1E0EDCE5F8}" type="presParOf" srcId="{883D445B-0A39-4997-9DCB-20EC388A6D9E}" destId="{435B20A4-B6BC-425F-8764-1E43D7ED511C}" srcOrd="12" destOrd="0" presId="urn:microsoft.com/office/officeart/2005/8/layout/list1"/>
    <dgm:cxn modelId="{E85324FE-51D6-1D47-90D5-8E2E342FDE06}" type="presParOf" srcId="{435B20A4-B6BC-425F-8764-1E43D7ED511C}" destId="{5111D7C2-6F16-41A1-B7E5-ED313498D5CA}" srcOrd="0" destOrd="0" presId="urn:microsoft.com/office/officeart/2005/8/layout/list1"/>
    <dgm:cxn modelId="{29ABD21E-A220-C540-9CAB-44350F7B03FC}" type="presParOf" srcId="{435B20A4-B6BC-425F-8764-1E43D7ED511C}" destId="{5E0EBC8F-9C4E-481D-9861-BF61BAA65924}" srcOrd="1" destOrd="0" presId="urn:microsoft.com/office/officeart/2005/8/layout/list1"/>
    <dgm:cxn modelId="{F15010FD-FECD-9B4C-8C62-8BF2CC872ECF}" type="presParOf" srcId="{883D445B-0A39-4997-9DCB-20EC388A6D9E}" destId="{C6EEA9DB-AE4B-43FF-8D47-2E84A8D3458A}" srcOrd="13" destOrd="0" presId="urn:microsoft.com/office/officeart/2005/8/layout/list1"/>
    <dgm:cxn modelId="{04ADFEF4-19E4-9F49-A7B4-E15802FE6C38}" type="presParOf" srcId="{883D445B-0A39-4997-9DCB-20EC388A6D9E}" destId="{51C6158B-B081-4D66-9B39-5383A0B217B2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CB7E6E-98F5-4099-B934-49FAEE208938}" type="doc">
      <dgm:prSet loTypeId="urn:microsoft.com/office/officeart/2005/8/layout/hierarchy4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CBD181D5-66FB-4BD4-9E88-101B4FE97D8E}">
      <dgm:prSet phldrT="[文字]" custT="1"/>
      <dgm:spPr/>
      <dgm:t>
        <a:bodyPr/>
        <a:lstStyle/>
        <a:p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觀點</a:t>
          </a:r>
        </a:p>
      </dgm:t>
    </dgm:pt>
    <dgm:pt modelId="{7AFD0AE0-8199-4669-9D2B-C27A4C5C8C6D}" type="parTrans" cxnId="{DD375B96-346D-421E-97B9-9190598CBBDE}">
      <dgm:prSet/>
      <dgm:spPr/>
      <dgm:t>
        <a:bodyPr/>
        <a:lstStyle/>
        <a:p>
          <a:endParaRPr lang="zh-TW" altLang="en-US"/>
        </a:p>
      </dgm:t>
    </dgm:pt>
    <dgm:pt modelId="{661526AA-2CCA-4279-98DC-9D1DCEB7E375}" type="sibTrans" cxnId="{DD375B96-346D-421E-97B9-9190598CBBDE}">
      <dgm:prSet/>
      <dgm:spPr/>
      <dgm:t>
        <a:bodyPr/>
        <a:lstStyle/>
        <a:p>
          <a:endParaRPr lang="zh-TW" altLang="en-US"/>
        </a:p>
      </dgm:t>
    </dgm:pt>
    <dgm:pt modelId="{74CDAB26-A2D5-4CB0-9FF9-680BB08A6EF7}">
      <dgm:prSet phldrT="[文字]" custT="1"/>
      <dgm:spPr/>
      <dgm:t>
        <a:bodyPr/>
        <a:lstStyle/>
        <a:p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聰明的公寓</a:t>
          </a:r>
        </a:p>
      </dgm:t>
    </dgm:pt>
    <dgm:pt modelId="{817377C4-6DFD-42A6-AD7D-F6434340B3DF}" type="parTrans" cxnId="{35ED1061-F9D2-40C6-9892-6E22D2FB492B}">
      <dgm:prSet/>
      <dgm:spPr/>
      <dgm:t>
        <a:bodyPr/>
        <a:lstStyle/>
        <a:p>
          <a:endParaRPr lang="zh-TW" altLang="en-US"/>
        </a:p>
      </dgm:t>
    </dgm:pt>
    <dgm:pt modelId="{327873AD-6D2F-4A97-AC0C-81A7BFBFCA2D}" type="sibTrans" cxnId="{35ED1061-F9D2-40C6-9892-6E22D2FB492B}">
      <dgm:prSet/>
      <dgm:spPr/>
      <dgm:t>
        <a:bodyPr/>
        <a:lstStyle/>
        <a:p>
          <a:endParaRPr lang="zh-TW" altLang="en-US"/>
        </a:p>
      </dgm:t>
    </dgm:pt>
    <dgm:pt modelId="{5C215FDD-7414-48F9-BF16-DBC991F28DC9}">
      <dgm:prSet phldrT="[文字]" custT="1"/>
      <dgm:spPr/>
      <dgm:t>
        <a:bodyPr/>
        <a:lstStyle/>
        <a:p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分類</a:t>
          </a:r>
        </a:p>
      </dgm:t>
    </dgm:pt>
    <dgm:pt modelId="{D796E338-DDD9-40CA-8EC4-B6A1A43151BC}" type="parTrans" cxnId="{42B64317-2840-49D9-8102-299B157878C3}">
      <dgm:prSet/>
      <dgm:spPr/>
      <dgm:t>
        <a:bodyPr/>
        <a:lstStyle/>
        <a:p>
          <a:endParaRPr lang="zh-TW" altLang="en-US"/>
        </a:p>
      </dgm:t>
    </dgm:pt>
    <dgm:pt modelId="{A3BE0A5E-BE4B-4E0B-8399-F923E517C9BF}" type="sibTrans" cxnId="{42B64317-2840-49D9-8102-299B157878C3}">
      <dgm:prSet/>
      <dgm:spPr/>
      <dgm:t>
        <a:bodyPr/>
        <a:lstStyle/>
        <a:p>
          <a:endParaRPr lang="zh-TW" altLang="en-US"/>
        </a:p>
      </dgm:t>
    </dgm:pt>
    <dgm:pt modelId="{265FB37D-24B6-4E58-87D3-257F364608BF}">
      <dgm:prSet phldrT="[文字]" custT="1"/>
      <dgm:spPr/>
      <dgm:t>
        <a:bodyPr/>
        <a:lstStyle/>
        <a:p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植栽</a:t>
          </a:r>
        </a:p>
      </dgm:t>
    </dgm:pt>
    <dgm:pt modelId="{D19643D3-C33D-48AF-9E21-6EDEC65DB751}" type="parTrans" cxnId="{81350491-ABE3-4CE2-AF7A-AD5E79CFA3AD}">
      <dgm:prSet/>
      <dgm:spPr/>
      <dgm:t>
        <a:bodyPr/>
        <a:lstStyle/>
        <a:p>
          <a:endParaRPr lang="zh-TW" altLang="en-US"/>
        </a:p>
      </dgm:t>
    </dgm:pt>
    <dgm:pt modelId="{2EB88FB1-109C-4CD8-9B77-4F11598D3E8E}" type="sibTrans" cxnId="{81350491-ABE3-4CE2-AF7A-AD5E79CFA3AD}">
      <dgm:prSet/>
      <dgm:spPr/>
      <dgm:t>
        <a:bodyPr/>
        <a:lstStyle/>
        <a:p>
          <a:endParaRPr lang="zh-TW" altLang="en-US"/>
        </a:p>
      </dgm:t>
    </dgm:pt>
    <dgm:pt modelId="{C9136735-30F5-4292-BFA5-D226B78D3C66}">
      <dgm:prSet phldrT="[文字]" custT="1"/>
      <dgm:spPr/>
      <dgm:t>
        <a:bodyPr/>
        <a:lstStyle/>
        <a:p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通風</a:t>
          </a:r>
        </a:p>
      </dgm:t>
    </dgm:pt>
    <dgm:pt modelId="{1E2416FD-06A5-47B7-A736-6C0B18C4D1A4}" type="parTrans" cxnId="{6335BEBF-2546-483D-A24F-555E5FA1408F}">
      <dgm:prSet/>
      <dgm:spPr/>
      <dgm:t>
        <a:bodyPr/>
        <a:lstStyle/>
        <a:p>
          <a:endParaRPr lang="zh-TW" altLang="en-US"/>
        </a:p>
      </dgm:t>
    </dgm:pt>
    <dgm:pt modelId="{358CD6C1-B0E8-4FC6-8C50-C3424020E34A}" type="sibTrans" cxnId="{6335BEBF-2546-483D-A24F-555E5FA1408F}">
      <dgm:prSet/>
      <dgm:spPr/>
      <dgm:t>
        <a:bodyPr/>
        <a:lstStyle/>
        <a:p>
          <a:endParaRPr lang="zh-TW" altLang="en-US"/>
        </a:p>
      </dgm:t>
    </dgm:pt>
    <dgm:pt modelId="{4CA8023D-23CA-480A-9E97-7AB2E6D08733}">
      <dgm:prSet phldrT="[文字]" custT="1"/>
      <dgm:spPr/>
      <dgm:t>
        <a:bodyPr/>
        <a:lstStyle/>
        <a:p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課文內容</a:t>
          </a:r>
        </a:p>
      </dgm:t>
    </dgm:pt>
    <dgm:pt modelId="{D8EF5417-0FB1-4D5C-AEFB-1C8F66E9FA07}" type="parTrans" cxnId="{B6084603-615F-486A-9C1B-E1AEC7CF6D7F}">
      <dgm:prSet/>
      <dgm:spPr/>
      <dgm:t>
        <a:bodyPr/>
        <a:lstStyle/>
        <a:p>
          <a:endParaRPr lang="zh-TW" altLang="en-US"/>
        </a:p>
      </dgm:t>
    </dgm:pt>
    <dgm:pt modelId="{FD042BC7-79DF-4147-A0BF-0DB17B7DBBCB}" type="sibTrans" cxnId="{B6084603-615F-486A-9C1B-E1AEC7CF6D7F}">
      <dgm:prSet/>
      <dgm:spPr/>
      <dgm:t>
        <a:bodyPr/>
        <a:lstStyle/>
        <a:p>
          <a:endParaRPr lang="zh-TW" altLang="en-US"/>
        </a:p>
      </dgm:t>
    </dgm:pt>
    <dgm:pt modelId="{4E65DC51-8D95-47FD-BAA0-4BB3920F66CC}">
      <dgm:prSet phldrT="[文字]" custT="1"/>
      <dgm:spPr/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陽台的植物</a:t>
          </a:r>
        </a:p>
      </dgm:t>
    </dgm:pt>
    <dgm:pt modelId="{4352C196-2094-49ED-91FA-5CF325D61E08}" type="parTrans" cxnId="{B72D904E-057E-4B97-911F-24185438E80A}">
      <dgm:prSet/>
      <dgm:spPr/>
      <dgm:t>
        <a:bodyPr/>
        <a:lstStyle/>
        <a:p>
          <a:endParaRPr lang="zh-TW" altLang="en-US"/>
        </a:p>
      </dgm:t>
    </dgm:pt>
    <dgm:pt modelId="{4E1C3C51-CC75-4076-A4D0-95262DD9EF88}" type="sibTrans" cxnId="{B72D904E-057E-4B97-911F-24185438E80A}">
      <dgm:prSet/>
      <dgm:spPr/>
      <dgm:t>
        <a:bodyPr/>
        <a:lstStyle/>
        <a:p>
          <a:endParaRPr lang="zh-TW" altLang="en-US"/>
        </a:p>
      </dgm:t>
    </dgm:pt>
    <dgm:pt modelId="{F2E594C0-56E1-4F06-A40A-9D51BD9FD6B4}">
      <dgm:prSet phldrT="[文字]" custT="1"/>
      <dgm:spPr/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吊扇的使用</a:t>
          </a:r>
        </a:p>
      </dgm:t>
    </dgm:pt>
    <dgm:pt modelId="{C427578E-3AAF-4CAD-B056-E9AA87239976}" type="parTrans" cxnId="{606FEEBA-E945-478D-AE4F-8467A327CC33}">
      <dgm:prSet/>
      <dgm:spPr/>
      <dgm:t>
        <a:bodyPr/>
        <a:lstStyle/>
        <a:p>
          <a:endParaRPr lang="zh-TW" altLang="en-US"/>
        </a:p>
      </dgm:t>
    </dgm:pt>
    <dgm:pt modelId="{05CA6CF8-9FF7-4A96-84BD-100B9CD412D1}" type="sibTrans" cxnId="{606FEEBA-E945-478D-AE4F-8467A327CC33}">
      <dgm:prSet/>
      <dgm:spPr/>
      <dgm:t>
        <a:bodyPr/>
        <a:lstStyle/>
        <a:p>
          <a:endParaRPr lang="zh-TW" altLang="en-US"/>
        </a:p>
      </dgm:t>
    </dgm:pt>
    <dgm:pt modelId="{0F131580-76F3-45AA-9DAC-B8817905A55E}">
      <dgm:prSet phldrT="[文字]" custT="1"/>
      <dgm:spPr/>
      <dgm:t>
        <a:bodyPr/>
        <a:lstStyle/>
        <a:p>
          <a:r>
            <a: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rPr>
            <a:t>窗戶的設計</a:t>
          </a:r>
        </a:p>
      </dgm:t>
    </dgm:pt>
    <dgm:pt modelId="{058A434B-5210-457B-A64B-91B0865AA131}" type="parTrans" cxnId="{07920AAD-C142-48B6-9A41-1D932F632ABD}">
      <dgm:prSet/>
      <dgm:spPr/>
      <dgm:t>
        <a:bodyPr/>
        <a:lstStyle/>
        <a:p>
          <a:endParaRPr lang="zh-TW" altLang="en-US"/>
        </a:p>
      </dgm:t>
    </dgm:pt>
    <dgm:pt modelId="{191092AE-6C55-4D40-9ABA-30F341DED727}" type="sibTrans" cxnId="{07920AAD-C142-48B6-9A41-1D932F632ABD}">
      <dgm:prSet/>
      <dgm:spPr/>
      <dgm:t>
        <a:bodyPr/>
        <a:lstStyle/>
        <a:p>
          <a:endParaRPr lang="zh-TW" altLang="en-US"/>
        </a:p>
      </dgm:t>
    </dgm:pt>
    <dgm:pt modelId="{3DC041A7-525B-45B6-80F9-DA871C7F0C32}" type="pres">
      <dgm:prSet presAssocID="{5ECB7E6E-98F5-4099-B934-49FAEE208938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F9DE636-55B6-417B-8BBC-413936A275D0}" type="pres">
      <dgm:prSet presAssocID="{CBD181D5-66FB-4BD4-9E88-101B4FE97D8E}" presName="vertOne" presStyleCnt="0"/>
      <dgm:spPr/>
    </dgm:pt>
    <dgm:pt modelId="{4F10933E-3B78-4AF6-9CD3-CBD8665140B3}" type="pres">
      <dgm:prSet presAssocID="{CBD181D5-66FB-4BD4-9E88-101B4FE97D8E}" presName="txOne" presStyleLbl="node0" presStyleIdx="0" presStyleCnt="2">
        <dgm:presLayoutVars>
          <dgm:chPref val="3"/>
        </dgm:presLayoutVars>
      </dgm:prSet>
      <dgm:spPr/>
    </dgm:pt>
    <dgm:pt modelId="{1A748513-0132-4B09-95A9-40ED52F7636F}" type="pres">
      <dgm:prSet presAssocID="{CBD181D5-66FB-4BD4-9E88-101B4FE97D8E}" presName="parTransOne" presStyleCnt="0"/>
      <dgm:spPr/>
    </dgm:pt>
    <dgm:pt modelId="{8426D8CD-A577-46BB-ABCD-82A2FB6760D6}" type="pres">
      <dgm:prSet presAssocID="{CBD181D5-66FB-4BD4-9E88-101B4FE97D8E}" presName="horzOne" presStyleCnt="0"/>
      <dgm:spPr/>
    </dgm:pt>
    <dgm:pt modelId="{B0B2618A-400D-497A-8C4B-153D375CF4A3}" type="pres">
      <dgm:prSet presAssocID="{5C215FDD-7414-48F9-BF16-DBC991F28DC9}" presName="vertTwo" presStyleCnt="0"/>
      <dgm:spPr/>
    </dgm:pt>
    <dgm:pt modelId="{8EBFD743-0EF0-4B83-87E7-D33AD70AEF1E}" type="pres">
      <dgm:prSet presAssocID="{5C215FDD-7414-48F9-BF16-DBC991F28DC9}" presName="txTwo" presStyleLbl="node2" presStyleIdx="0" presStyleCnt="3">
        <dgm:presLayoutVars>
          <dgm:chPref val="3"/>
        </dgm:presLayoutVars>
      </dgm:prSet>
      <dgm:spPr/>
    </dgm:pt>
    <dgm:pt modelId="{791AF100-B940-427B-9247-2DF9943AC7A4}" type="pres">
      <dgm:prSet presAssocID="{5C215FDD-7414-48F9-BF16-DBC991F28DC9}" presName="parTransTwo" presStyleCnt="0"/>
      <dgm:spPr/>
    </dgm:pt>
    <dgm:pt modelId="{F5D4881E-165F-4F54-9ADA-6B4FD5268FD1}" type="pres">
      <dgm:prSet presAssocID="{5C215FDD-7414-48F9-BF16-DBC991F28DC9}" presName="horzTwo" presStyleCnt="0"/>
      <dgm:spPr/>
    </dgm:pt>
    <dgm:pt modelId="{6F223559-6071-4505-AC06-70C72FD381CE}" type="pres">
      <dgm:prSet presAssocID="{4CA8023D-23CA-480A-9E97-7AB2E6D08733}" presName="vertThree" presStyleCnt="0"/>
      <dgm:spPr/>
    </dgm:pt>
    <dgm:pt modelId="{00003DCF-C152-4EE4-978E-898D409A4419}" type="pres">
      <dgm:prSet presAssocID="{4CA8023D-23CA-480A-9E97-7AB2E6D08733}" presName="txThree" presStyleLbl="node3" presStyleIdx="0" presStyleCnt="4">
        <dgm:presLayoutVars>
          <dgm:chPref val="3"/>
        </dgm:presLayoutVars>
      </dgm:prSet>
      <dgm:spPr/>
    </dgm:pt>
    <dgm:pt modelId="{AA7104A8-C622-4A07-A19B-C51E6D1221DC}" type="pres">
      <dgm:prSet presAssocID="{4CA8023D-23CA-480A-9E97-7AB2E6D08733}" presName="horzThree" presStyleCnt="0"/>
      <dgm:spPr/>
    </dgm:pt>
    <dgm:pt modelId="{01F633D0-82E3-4DFF-B770-B9F02B82363A}" type="pres">
      <dgm:prSet presAssocID="{661526AA-2CCA-4279-98DC-9D1DCEB7E375}" presName="sibSpaceOne" presStyleCnt="0"/>
      <dgm:spPr/>
    </dgm:pt>
    <dgm:pt modelId="{CE5AB69D-9593-4B0C-97C8-9CDBF37D68A5}" type="pres">
      <dgm:prSet presAssocID="{74CDAB26-A2D5-4CB0-9FF9-680BB08A6EF7}" presName="vertOne" presStyleCnt="0"/>
      <dgm:spPr/>
    </dgm:pt>
    <dgm:pt modelId="{44786478-6166-43F6-A996-5607B88F056C}" type="pres">
      <dgm:prSet presAssocID="{74CDAB26-A2D5-4CB0-9FF9-680BB08A6EF7}" presName="txOne" presStyleLbl="node0" presStyleIdx="1" presStyleCnt="2" custLinFactNeighborX="709" custLinFactNeighborY="-23877">
        <dgm:presLayoutVars>
          <dgm:chPref val="3"/>
        </dgm:presLayoutVars>
      </dgm:prSet>
      <dgm:spPr/>
    </dgm:pt>
    <dgm:pt modelId="{37376697-1BB8-4BAB-9C59-3E01EC219F54}" type="pres">
      <dgm:prSet presAssocID="{74CDAB26-A2D5-4CB0-9FF9-680BB08A6EF7}" presName="parTransOne" presStyleCnt="0"/>
      <dgm:spPr/>
    </dgm:pt>
    <dgm:pt modelId="{1BCE8957-6602-491D-B2E0-C2A9C9D500F2}" type="pres">
      <dgm:prSet presAssocID="{74CDAB26-A2D5-4CB0-9FF9-680BB08A6EF7}" presName="horzOne" presStyleCnt="0"/>
      <dgm:spPr/>
    </dgm:pt>
    <dgm:pt modelId="{6408D89B-4B4A-4FC3-AB5E-6A63486D94C2}" type="pres">
      <dgm:prSet presAssocID="{C9136735-30F5-4292-BFA5-D226B78D3C66}" presName="vertTwo" presStyleCnt="0"/>
      <dgm:spPr/>
    </dgm:pt>
    <dgm:pt modelId="{C7C29CB1-7809-46EC-9CDF-BF29F94BD4FA}" type="pres">
      <dgm:prSet presAssocID="{C9136735-30F5-4292-BFA5-D226B78D3C66}" presName="txTwo" presStyleLbl="node2" presStyleIdx="1" presStyleCnt="3">
        <dgm:presLayoutVars>
          <dgm:chPref val="3"/>
        </dgm:presLayoutVars>
      </dgm:prSet>
      <dgm:spPr/>
    </dgm:pt>
    <dgm:pt modelId="{DE0BE567-DEB3-4126-8D69-3F46414968F9}" type="pres">
      <dgm:prSet presAssocID="{C9136735-30F5-4292-BFA5-D226B78D3C66}" presName="parTransTwo" presStyleCnt="0"/>
      <dgm:spPr/>
    </dgm:pt>
    <dgm:pt modelId="{A88B28CC-2B55-4928-BBAD-8D7E1AB4E119}" type="pres">
      <dgm:prSet presAssocID="{C9136735-30F5-4292-BFA5-D226B78D3C66}" presName="horzTwo" presStyleCnt="0"/>
      <dgm:spPr/>
    </dgm:pt>
    <dgm:pt modelId="{A7F9413D-C8C6-4B8C-8FD6-FF14F996F309}" type="pres">
      <dgm:prSet presAssocID="{0F131580-76F3-45AA-9DAC-B8817905A55E}" presName="vertThree" presStyleCnt="0"/>
      <dgm:spPr/>
    </dgm:pt>
    <dgm:pt modelId="{35642A56-1996-4581-AC58-770ED103B9EE}" type="pres">
      <dgm:prSet presAssocID="{0F131580-76F3-45AA-9DAC-B8817905A55E}" presName="txThree" presStyleLbl="node3" presStyleIdx="1" presStyleCnt="4">
        <dgm:presLayoutVars>
          <dgm:chPref val="3"/>
        </dgm:presLayoutVars>
      </dgm:prSet>
      <dgm:spPr/>
    </dgm:pt>
    <dgm:pt modelId="{D0308334-5AA7-4E93-8D8F-7CE312E6229F}" type="pres">
      <dgm:prSet presAssocID="{0F131580-76F3-45AA-9DAC-B8817905A55E}" presName="horzThree" presStyleCnt="0"/>
      <dgm:spPr/>
    </dgm:pt>
    <dgm:pt modelId="{53EEE167-4DDD-41C9-A295-3F0DDA51A701}" type="pres">
      <dgm:prSet presAssocID="{191092AE-6C55-4D40-9ABA-30F341DED727}" presName="sibSpaceThree" presStyleCnt="0"/>
      <dgm:spPr/>
    </dgm:pt>
    <dgm:pt modelId="{77FBAB62-9F79-413B-B68C-EB9377FE4D62}" type="pres">
      <dgm:prSet presAssocID="{F2E594C0-56E1-4F06-A40A-9D51BD9FD6B4}" presName="vertThree" presStyleCnt="0"/>
      <dgm:spPr/>
    </dgm:pt>
    <dgm:pt modelId="{B11FD176-D189-4C54-B0F4-1B027A9CB806}" type="pres">
      <dgm:prSet presAssocID="{F2E594C0-56E1-4F06-A40A-9D51BD9FD6B4}" presName="txThree" presStyleLbl="node3" presStyleIdx="2" presStyleCnt="4">
        <dgm:presLayoutVars>
          <dgm:chPref val="3"/>
        </dgm:presLayoutVars>
      </dgm:prSet>
      <dgm:spPr/>
    </dgm:pt>
    <dgm:pt modelId="{23A29B4F-8715-4D42-AFE0-1D60622132EC}" type="pres">
      <dgm:prSet presAssocID="{F2E594C0-56E1-4F06-A40A-9D51BD9FD6B4}" presName="horzThree" presStyleCnt="0"/>
      <dgm:spPr/>
    </dgm:pt>
    <dgm:pt modelId="{0B1DCE97-3E9A-4CF1-98F4-036417C948FF}" type="pres">
      <dgm:prSet presAssocID="{358CD6C1-B0E8-4FC6-8C50-C3424020E34A}" presName="sibSpaceTwo" presStyleCnt="0"/>
      <dgm:spPr/>
    </dgm:pt>
    <dgm:pt modelId="{CA6CF55E-F55F-4D50-B3F9-4261B5C712CC}" type="pres">
      <dgm:prSet presAssocID="{265FB37D-24B6-4E58-87D3-257F364608BF}" presName="vertTwo" presStyleCnt="0"/>
      <dgm:spPr/>
    </dgm:pt>
    <dgm:pt modelId="{E10A6CF3-8321-4F67-A0A6-A4DCABDAF027}" type="pres">
      <dgm:prSet presAssocID="{265FB37D-24B6-4E58-87D3-257F364608BF}" presName="txTwo" presStyleLbl="node2" presStyleIdx="2" presStyleCnt="3">
        <dgm:presLayoutVars>
          <dgm:chPref val="3"/>
        </dgm:presLayoutVars>
      </dgm:prSet>
      <dgm:spPr/>
    </dgm:pt>
    <dgm:pt modelId="{06F7551B-D6BB-4F69-B700-50D27EA12F10}" type="pres">
      <dgm:prSet presAssocID="{265FB37D-24B6-4E58-87D3-257F364608BF}" presName="parTransTwo" presStyleCnt="0"/>
      <dgm:spPr/>
    </dgm:pt>
    <dgm:pt modelId="{AD68D505-286D-465B-BE5D-DA97698B413C}" type="pres">
      <dgm:prSet presAssocID="{265FB37D-24B6-4E58-87D3-257F364608BF}" presName="horzTwo" presStyleCnt="0"/>
      <dgm:spPr/>
    </dgm:pt>
    <dgm:pt modelId="{8DB1021B-1F13-4EBF-BDE3-8013B7818555}" type="pres">
      <dgm:prSet presAssocID="{4E65DC51-8D95-47FD-BAA0-4BB3920F66CC}" presName="vertThree" presStyleCnt="0"/>
      <dgm:spPr/>
    </dgm:pt>
    <dgm:pt modelId="{9FCD19A2-2721-4846-B975-A01C48518AFA}" type="pres">
      <dgm:prSet presAssocID="{4E65DC51-8D95-47FD-BAA0-4BB3920F66CC}" presName="txThree" presStyleLbl="node3" presStyleIdx="3" presStyleCnt="4">
        <dgm:presLayoutVars>
          <dgm:chPref val="3"/>
        </dgm:presLayoutVars>
      </dgm:prSet>
      <dgm:spPr/>
    </dgm:pt>
    <dgm:pt modelId="{0E4027F1-6CCA-413E-BE24-A94B0F398301}" type="pres">
      <dgm:prSet presAssocID="{4E65DC51-8D95-47FD-BAA0-4BB3920F66CC}" presName="horzThree" presStyleCnt="0"/>
      <dgm:spPr/>
    </dgm:pt>
  </dgm:ptLst>
  <dgm:cxnLst>
    <dgm:cxn modelId="{B6084603-615F-486A-9C1B-E1AEC7CF6D7F}" srcId="{5C215FDD-7414-48F9-BF16-DBC991F28DC9}" destId="{4CA8023D-23CA-480A-9E97-7AB2E6D08733}" srcOrd="0" destOrd="0" parTransId="{D8EF5417-0FB1-4D5C-AEFB-1C8F66E9FA07}" sibTransId="{FD042BC7-79DF-4147-A0BF-0DB17B7DBBCB}"/>
    <dgm:cxn modelId="{8BAD320F-F193-8546-BD86-2C8EBED01DFD}" type="presOf" srcId="{C9136735-30F5-4292-BFA5-D226B78D3C66}" destId="{C7C29CB1-7809-46EC-9CDF-BF29F94BD4FA}" srcOrd="0" destOrd="0" presId="urn:microsoft.com/office/officeart/2005/8/layout/hierarchy4"/>
    <dgm:cxn modelId="{42B64317-2840-49D9-8102-299B157878C3}" srcId="{CBD181D5-66FB-4BD4-9E88-101B4FE97D8E}" destId="{5C215FDD-7414-48F9-BF16-DBC991F28DC9}" srcOrd="0" destOrd="0" parTransId="{D796E338-DDD9-40CA-8EC4-B6A1A43151BC}" sibTransId="{A3BE0A5E-BE4B-4E0B-8399-F923E517C9BF}"/>
    <dgm:cxn modelId="{2A5BA61D-0122-4E47-BB6C-9EE14EA75E3A}" type="presOf" srcId="{5C215FDD-7414-48F9-BF16-DBC991F28DC9}" destId="{8EBFD743-0EF0-4B83-87E7-D33AD70AEF1E}" srcOrd="0" destOrd="0" presId="urn:microsoft.com/office/officeart/2005/8/layout/hierarchy4"/>
    <dgm:cxn modelId="{BFE85A3A-EF90-274D-B90E-45EC2FAD63D3}" type="presOf" srcId="{F2E594C0-56E1-4F06-A40A-9D51BD9FD6B4}" destId="{B11FD176-D189-4C54-B0F4-1B027A9CB806}" srcOrd="0" destOrd="0" presId="urn:microsoft.com/office/officeart/2005/8/layout/hierarchy4"/>
    <dgm:cxn modelId="{B72D904E-057E-4B97-911F-24185438E80A}" srcId="{265FB37D-24B6-4E58-87D3-257F364608BF}" destId="{4E65DC51-8D95-47FD-BAA0-4BB3920F66CC}" srcOrd="0" destOrd="0" parTransId="{4352C196-2094-49ED-91FA-5CF325D61E08}" sibTransId="{4E1C3C51-CC75-4076-A4D0-95262DD9EF88}"/>
    <dgm:cxn modelId="{35ED1061-F9D2-40C6-9892-6E22D2FB492B}" srcId="{5ECB7E6E-98F5-4099-B934-49FAEE208938}" destId="{74CDAB26-A2D5-4CB0-9FF9-680BB08A6EF7}" srcOrd="1" destOrd="0" parTransId="{817377C4-6DFD-42A6-AD7D-F6434340B3DF}" sibTransId="{327873AD-6D2F-4A97-AC0C-81A7BFBFCA2D}"/>
    <dgm:cxn modelId="{0224B67E-BD0F-194A-BE1D-64991D601F74}" type="presOf" srcId="{4E65DC51-8D95-47FD-BAA0-4BB3920F66CC}" destId="{9FCD19A2-2721-4846-B975-A01C48518AFA}" srcOrd="0" destOrd="0" presId="urn:microsoft.com/office/officeart/2005/8/layout/hierarchy4"/>
    <dgm:cxn modelId="{EAFA9E82-51BE-934B-B248-3917F245B83C}" type="presOf" srcId="{CBD181D5-66FB-4BD4-9E88-101B4FE97D8E}" destId="{4F10933E-3B78-4AF6-9CD3-CBD8665140B3}" srcOrd="0" destOrd="0" presId="urn:microsoft.com/office/officeart/2005/8/layout/hierarchy4"/>
    <dgm:cxn modelId="{2F654686-D705-BF43-BAE0-5AFCCE8C3F31}" type="presOf" srcId="{4CA8023D-23CA-480A-9E97-7AB2E6D08733}" destId="{00003DCF-C152-4EE4-978E-898D409A4419}" srcOrd="0" destOrd="0" presId="urn:microsoft.com/office/officeart/2005/8/layout/hierarchy4"/>
    <dgm:cxn modelId="{81350491-ABE3-4CE2-AF7A-AD5E79CFA3AD}" srcId="{74CDAB26-A2D5-4CB0-9FF9-680BB08A6EF7}" destId="{265FB37D-24B6-4E58-87D3-257F364608BF}" srcOrd="1" destOrd="0" parTransId="{D19643D3-C33D-48AF-9E21-6EDEC65DB751}" sibTransId="{2EB88FB1-109C-4CD8-9B77-4F11598D3E8E}"/>
    <dgm:cxn modelId="{D094EE91-444C-614D-B867-3C143EA7EEE2}" type="presOf" srcId="{0F131580-76F3-45AA-9DAC-B8817905A55E}" destId="{35642A56-1996-4581-AC58-770ED103B9EE}" srcOrd="0" destOrd="0" presId="urn:microsoft.com/office/officeart/2005/8/layout/hierarchy4"/>
    <dgm:cxn modelId="{DD375B96-346D-421E-97B9-9190598CBBDE}" srcId="{5ECB7E6E-98F5-4099-B934-49FAEE208938}" destId="{CBD181D5-66FB-4BD4-9E88-101B4FE97D8E}" srcOrd="0" destOrd="0" parTransId="{7AFD0AE0-8199-4669-9D2B-C27A4C5C8C6D}" sibTransId="{661526AA-2CCA-4279-98DC-9D1DCEB7E375}"/>
    <dgm:cxn modelId="{07920AAD-C142-48B6-9A41-1D932F632ABD}" srcId="{C9136735-30F5-4292-BFA5-D226B78D3C66}" destId="{0F131580-76F3-45AA-9DAC-B8817905A55E}" srcOrd="0" destOrd="0" parTransId="{058A434B-5210-457B-A64B-91B0865AA131}" sibTransId="{191092AE-6C55-4D40-9ABA-30F341DED727}"/>
    <dgm:cxn modelId="{AF08A2B6-E56D-5243-9F1F-9974C69133D2}" type="presOf" srcId="{5ECB7E6E-98F5-4099-B934-49FAEE208938}" destId="{3DC041A7-525B-45B6-80F9-DA871C7F0C32}" srcOrd="0" destOrd="0" presId="urn:microsoft.com/office/officeart/2005/8/layout/hierarchy4"/>
    <dgm:cxn modelId="{606FEEBA-E945-478D-AE4F-8467A327CC33}" srcId="{C9136735-30F5-4292-BFA5-D226B78D3C66}" destId="{F2E594C0-56E1-4F06-A40A-9D51BD9FD6B4}" srcOrd="1" destOrd="0" parTransId="{C427578E-3AAF-4CAD-B056-E9AA87239976}" sibTransId="{05CA6CF8-9FF7-4A96-84BD-100B9CD412D1}"/>
    <dgm:cxn modelId="{6335BEBF-2546-483D-A24F-555E5FA1408F}" srcId="{74CDAB26-A2D5-4CB0-9FF9-680BB08A6EF7}" destId="{C9136735-30F5-4292-BFA5-D226B78D3C66}" srcOrd="0" destOrd="0" parTransId="{1E2416FD-06A5-47B7-A736-6C0B18C4D1A4}" sibTransId="{358CD6C1-B0E8-4FC6-8C50-C3424020E34A}"/>
    <dgm:cxn modelId="{276200D6-F82D-B340-B13B-2A70D988EBB6}" type="presOf" srcId="{74CDAB26-A2D5-4CB0-9FF9-680BB08A6EF7}" destId="{44786478-6166-43F6-A996-5607B88F056C}" srcOrd="0" destOrd="0" presId="urn:microsoft.com/office/officeart/2005/8/layout/hierarchy4"/>
    <dgm:cxn modelId="{A5A7C6F4-080E-294C-ABA4-16989B304D6A}" type="presOf" srcId="{265FB37D-24B6-4E58-87D3-257F364608BF}" destId="{E10A6CF3-8321-4F67-A0A6-A4DCABDAF027}" srcOrd="0" destOrd="0" presId="urn:microsoft.com/office/officeart/2005/8/layout/hierarchy4"/>
    <dgm:cxn modelId="{AF14FA5F-1F64-A84A-B59B-110A37BAA36A}" type="presParOf" srcId="{3DC041A7-525B-45B6-80F9-DA871C7F0C32}" destId="{4F9DE636-55B6-417B-8BBC-413936A275D0}" srcOrd="0" destOrd="0" presId="urn:microsoft.com/office/officeart/2005/8/layout/hierarchy4"/>
    <dgm:cxn modelId="{EAAF9CB9-E837-144A-B298-1A6621095070}" type="presParOf" srcId="{4F9DE636-55B6-417B-8BBC-413936A275D0}" destId="{4F10933E-3B78-4AF6-9CD3-CBD8665140B3}" srcOrd="0" destOrd="0" presId="urn:microsoft.com/office/officeart/2005/8/layout/hierarchy4"/>
    <dgm:cxn modelId="{74AC4261-6203-B145-A7F9-04D46BB6B03C}" type="presParOf" srcId="{4F9DE636-55B6-417B-8BBC-413936A275D0}" destId="{1A748513-0132-4B09-95A9-40ED52F7636F}" srcOrd="1" destOrd="0" presId="urn:microsoft.com/office/officeart/2005/8/layout/hierarchy4"/>
    <dgm:cxn modelId="{F0F9D98B-2C43-9644-A74B-EA7A031596FC}" type="presParOf" srcId="{4F9DE636-55B6-417B-8BBC-413936A275D0}" destId="{8426D8CD-A577-46BB-ABCD-82A2FB6760D6}" srcOrd="2" destOrd="0" presId="urn:microsoft.com/office/officeart/2005/8/layout/hierarchy4"/>
    <dgm:cxn modelId="{C54EA3D7-47AE-3D48-8ABD-AD7E766B6CE2}" type="presParOf" srcId="{8426D8CD-A577-46BB-ABCD-82A2FB6760D6}" destId="{B0B2618A-400D-497A-8C4B-153D375CF4A3}" srcOrd="0" destOrd="0" presId="urn:microsoft.com/office/officeart/2005/8/layout/hierarchy4"/>
    <dgm:cxn modelId="{A4BDB940-EA1A-034E-9AF5-CBC18965F47A}" type="presParOf" srcId="{B0B2618A-400D-497A-8C4B-153D375CF4A3}" destId="{8EBFD743-0EF0-4B83-87E7-D33AD70AEF1E}" srcOrd="0" destOrd="0" presId="urn:microsoft.com/office/officeart/2005/8/layout/hierarchy4"/>
    <dgm:cxn modelId="{05E53870-97A0-C341-B5BB-75EE47BF36BE}" type="presParOf" srcId="{B0B2618A-400D-497A-8C4B-153D375CF4A3}" destId="{791AF100-B940-427B-9247-2DF9943AC7A4}" srcOrd="1" destOrd="0" presId="urn:microsoft.com/office/officeart/2005/8/layout/hierarchy4"/>
    <dgm:cxn modelId="{DC64204F-13F2-6849-BEF6-21367170B32B}" type="presParOf" srcId="{B0B2618A-400D-497A-8C4B-153D375CF4A3}" destId="{F5D4881E-165F-4F54-9ADA-6B4FD5268FD1}" srcOrd="2" destOrd="0" presId="urn:microsoft.com/office/officeart/2005/8/layout/hierarchy4"/>
    <dgm:cxn modelId="{CE5BD085-0E7A-B74B-9650-A997420B3F89}" type="presParOf" srcId="{F5D4881E-165F-4F54-9ADA-6B4FD5268FD1}" destId="{6F223559-6071-4505-AC06-70C72FD381CE}" srcOrd="0" destOrd="0" presId="urn:microsoft.com/office/officeart/2005/8/layout/hierarchy4"/>
    <dgm:cxn modelId="{1EE09BB1-85F9-7348-9119-CE02FB409651}" type="presParOf" srcId="{6F223559-6071-4505-AC06-70C72FD381CE}" destId="{00003DCF-C152-4EE4-978E-898D409A4419}" srcOrd="0" destOrd="0" presId="urn:microsoft.com/office/officeart/2005/8/layout/hierarchy4"/>
    <dgm:cxn modelId="{6AE56134-86CB-5847-BFFB-28322F9B0772}" type="presParOf" srcId="{6F223559-6071-4505-AC06-70C72FD381CE}" destId="{AA7104A8-C622-4A07-A19B-C51E6D1221DC}" srcOrd="1" destOrd="0" presId="urn:microsoft.com/office/officeart/2005/8/layout/hierarchy4"/>
    <dgm:cxn modelId="{E7E21C7C-D9DE-AC4B-BD43-1FF091072A01}" type="presParOf" srcId="{3DC041A7-525B-45B6-80F9-DA871C7F0C32}" destId="{01F633D0-82E3-4DFF-B770-B9F02B82363A}" srcOrd="1" destOrd="0" presId="urn:microsoft.com/office/officeart/2005/8/layout/hierarchy4"/>
    <dgm:cxn modelId="{FF10544A-8D89-8040-BFF5-F39B7D03EC8E}" type="presParOf" srcId="{3DC041A7-525B-45B6-80F9-DA871C7F0C32}" destId="{CE5AB69D-9593-4B0C-97C8-9CDBF37D68A5}" srcOrd="2" destOrd="0" presId="urn:microsoft.com/office/officeart/2005/8/layout/hierarchy4"/>
    <dgm:cxn modelId="{A7909233-17E9-EC40-A800-174C7D592D51}" type="presParOf" srcId="{CE5AB69D-9593-4B0C-97C8-9CDBF37D68A5}" destId="{44786478-6166-43F6-A996-5607B88F056C}" srcOrd="0" destOrd="0" presId="urn:microsoft.com/office/officeart/2005/8/layout/hierarchy4"/>
    <dgm:cxn modelId="{E7F61185-4AF5-2C48-9E5F-F0856F454BC6}" type="presParOf" srcId="{CE5AB69D-9593-4B0C-97C8-9CDBF37D68A5}" destId="{37376697-1BB8-4BAB-9C59-3E01EC219F54}" srcOrd="1" destOrd="0" presId="urn:microsoft.com/office/officeart/2005/8/layout/hierarchy4"/>
    <dgm:cxn modelId="{7F8AF91B-24FA-924A-ADEC-7162BF122CFD}" type="presParOf" srcId="{CE5AB69D-9593-4B0C-97C8-9CDBF37D68A5}" destId="{1BCE8957-6602-491D-B2E0-C2A9C9D500F2}" srcOrd="2" destOrd="0" presId="urn:microsoft.com/office/officeart/2005/8/layout/hierarchy4"/>
    <dgm:cxn modelId="{5332DEDE-6DDD-2B4F-AD62-F766191E0ECD}" type="presParOf" srcId="{1BCE8957-6602-491D-B2E0-C2A9C9D500F2}" destId="{6408D89B-4B4A-4FC3-AB5E-6A63486D94C2}" srcOrd="0" destOrd="0" presId="urn:microsoft.com/office/officeart/2005/8/layout/hierarchy4"/>
    <dgm:cxn modelId="{CFFEF71C-CB3D-8B40-B9D7-1C9518AF7358}" type="presParOf" srcId="{6408D89B-4B4A-4FC3-AB5E-6A63486D94C2}" destId="{C7C29CB1-7809-46EC-9CDF-BF29F94BD4FA}" srcOrd="0" destOrd="0" presId="urn:microsoft.com/office/officeart/2005/8/layout/hierarchy4"/>
    <dgm:cxn modelId="{6F12A8BF-4BDA-AA43-A297-5E3DFFC716CB}" type="presParOf" srcId="{6408D89B-4B4A-4FC3-AB5E-6A63486D94C2}" destId="{DE0BE567-DEB3-4126-8D69-3F46414968F9}" srcOrd="1" destOrd="0" presId="urn:microsoft.com/office/officeart/2005/8/layout/hierarchy4"/>
    <dgm:cxn modelId="{299D82B6-0CE5-1B41-8AEE-0AC6208BE379}" type="presParOf" srcId="{6408D89B-4B4A-4FC3-AB5E-6A63486D94C2}" destId="{A88B28CC-2B55-4928-BBAD-8D7E1AB4E119}" srcOrd="2" destOrd="0" presId="urn:microsoft.com/office/officeart/2005/8/layout/hierarchy4"/>
    <dgm:cxn modelId="{568579F1-3BD1-A447-AB06-FFC6F8E07991}" type="presParOf" srcId="{A88B28CC-2B55-4928-BBAD-8D7E1AB4E119}" destId="{A7F9413D-C8C6-4B8C-8FD6-FF14F996F309}" srcOrd="0" destOrd="0" presId="urn:microsoft.com/office/officeart/2005/8/layout/hierarchy4"/>
    <dgm:cxn modelId="{59140533-4332-5F48-B36D-F7B3B142D728}" type="presParOf" srcId="{A7F9413D-C8C6-4B8C-8FD6-FF14F996F309}" destId="{35642A56-1996-4581-AC58-770ED103B9EE}" srcOrd="0" destOrd="0" presId="urn:microsoft.com/office/officeart/2005/8/layout/hierarchy4"/>
    <dgm:cxn modelId="{E2A68249-E642-2A4E-A124-8F8E134BFB5B}" type="presParOf" srcId="{A7F9413D-C8C6-4B8C-8FD6-FF14F996F309}" destId="{D0308334-5AA7-4E93-8D8F-7CE312E6229F}" srcOrd="1" destOrd="0" presId="urn:microsoft.com/office/officeart/2005/8/layout/hierarchy4"/>
    <dgm:cxn modelId="{58ED2DC2-5EE8-EB43-BD7E-D8E4AB0CE80F}" type="presParOf" srcId="{A88B28CC-2B55-4928-BBAD-8D7E1AB4E119}" destId="{53EEE167-4DDD-41C9-A295-3F0DDA51A701}" srcOrd="1" destOrd="0" presId="urn:microsoft.com/office/officeart/2005/8/layout/hierarchy4"/>
    <dgm:cxn modelId="{64CC2E71-E900-8442-A36F-A8F34C57876F}" type="presParOf" srcId="{A88B28CC-2B55-4928-BBAD-8D7E1AB4E119}" destId="{77FBAB62-9F79-413B-B68C-EB9377FE4D62}" srcOrd="2" destOrd="0" presId="urn:microsoft.com/office/officeart/2005/8/layout/hierarchy4"/>
    <dgm:cxn modelId="{15E200F2-C10B-FC4F-81D8-F950D3951904}" type="presParOf" srcId="{77FBAB62-9F79-413B-B68C-EB9377FE4D62}" destId="{B11FD176-D189-4C54-B0F4-1B027A9CB806}" srcOrd="0" destOrd="0" presId="urn:microsoft.com/office/officeart/2005/8/layout/hierarchy4"/>
    <dgm:cxn modelId="{1BE4328E-3E43-9147-B3F0-1F1C14164325}" type="presParOf" srcId="{77FBAB62-9F79-413B-B68C-EB9377FE4D62}" destId="{23A29B4F-8715-4D42-AFE0-1D60622132EC}" srcOrd="1" destOrd="0" presId="urn:microsoft.com/office/officeart/2005/8/layout/hierarchy4"/>
    <dgm:cxn modelId="{201F5983-3921-5144-B9A9-FB1DD01F5570}" type="presParOf" srcId="{1BCE8957-6602-491D-B2E0-C2A9C9D500F2}" destId="{0B1DCE97-3E9A-4CF1-98F4-036417C948FF}" srcOrd="1" destOrd="0" presId="urn:microsoft.com/office/officeart/2005/8/layout/hierarchy4"/>
    <dgm:cxn modelId="{13417CC3-86B6-F242-9854-7A74192B743F}" type="presParOf" srcId="{1BCE8957-6602-491D-B2E0-C2A9C9D500F2}" destId="{CA6CF55E-F55F-4D50-B3F9-4261B5C712CC}" srcOrd="2" destOrd="0" presId="urn:microsoft.com/office/officeart/2005/8/layout/hierarchy4"/>
    <dgm:cxn modelId="{DD7EB36C-A489-8A42-AB69-447CB4442A38}" type="presParOf" srcId="{CA6CF55E-F55F-4D50-B3F9-4261B5C712CC}" destId="{E10A6CF3-8321-4F67-A0A6-A4DCABDAF027}" srcOrd="0" destOrd="0" presId="urn:microsoft.com/office/officeart/2005/8/layout/hierarchy4"/>
    <dgm:cxn modelId="{132AC063-B2AE-444C-A28B-F2DC7FE5652D}" type="presParOf" srcId="{CA6CF55E-F55F-4D50-B3F9-4261B5C712CC}" destId="{06F7551B-D6BB-4F69-B700-50D27EA12F10}" srcOrd="1" destOrd="0" presId="urn:microsoft.com/office/officeart/2005/8/layout/hierarchy4"/>
    <dgm:cxn modelId="{D55A1913-80D9-3F4F-8EB6-1C0CAD72233C}" type="presParOf" srcId="{CA6CF55E-F55F-4D50-B3F9-4261B5C712CC}" destId="{AD68D505-286D-465B-BE5D-DA97698B413C}" srcOrd="2" destOrd="0" presId="urn:microsoft.com/office/officeart/2005/8/layout/hierarchy4"/>
    <dgm:cxn modelId="{1B358347-F006-7A42-9B17-5376FD199889}" type="presParOf" srcId="{AD68D505-286D-465B-BE5D-DA97698B413C}" destId="{8DB1021B-1F13-4EBF-BDE3-8013B7818555}" srcOrd="0" destOrd="0" presId="urn:microsoft.com/office/officeart/2005/8/layout/hierarchy4"/>
    <dgm:cxn modelId="{720B912F-A46C-3D43-82BA-3AFDA63350CA}" type="presParOf" srcId="{8DB1021B-1F13-4EBF-BDE3-8013B7818555}" destId="{9FCD19A2-2721-4846-B975-A01C48518AFA}" srcOrd="0" destOrd="0" presId="urn:microsoft.com/office/officeart/2005/8/layout/hierarchy4"/>
    <dgm:cxn modelId="{24184493-FEFA-CF4E-ABA7-37838126368F}" type="presParOf" srcId="{8DB1021B-1F13-4EBF-BDE3-8013B7818555}" destId="{0E4027F1-6CCA-413E-BE24-A94B0F39830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EE30FA0-81FC-4E96-8CA6-3B279846097A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9D9C31F4-C922-4C32-BF25-88CE654B034C}">
      <dgm:prSet phldrT="[文字]" custT="1"/>
      <dgm:spPr/>
      <dgm:t>
        <a:bodyPr/>
        <a:lstStyle/>
        <a:p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步驟ㄧ：找出文章中的不同觀點</a:t>
          </a:r>
          <a:r>
            <a: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F278766-0ECC-48D2-B8DF-B5E2DE86446B}" type="parTrans" cxnId="{ADF9663F-6C1A-459E-B43E-94C98F4FE639}">
      <dgm:prSet/>
      <dgm:spPr/>
      <dgm:t>
        <a:bodyPr/>
        <a:lstStyle/>
        <a:p>
          <a:endParaRPr lang="zh-TW" altLang="en-US"/>
        </a:p>
      </dgm:t>
    </dgm:pt>
    <dgm:pt modelId="{040CFE13-19D6-4D21-8688-BF54838BFC4E}" type="sibTrans" cxnId="{ADF9663F-6C1A-459E-B43E-94C98F4FE639}">
      <dgm:prSet/>
      <dgm:spPr/>
      <dgm:t>
        <a:bodyPr/>
        <a:lstStyle/>
        <a:p>
          <a:endParaRPr lang="zh-TW" altLang="en-US"/>
        </a:p>
      </dgm:t>
    </dgm:pt>
    <dgm:pt modelId="{339E6062-F8B6-45DA-BC02-C77E3A6624B4}">
      <dgm:prSet phldrT="[文字]" custT="1"/>
      <dgm:spPr/>
      <dgm:t>
        <a:bodyPr/>
        <a:lstStyle/>
        <a:p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步驟二：找出支持各觀點</a:t>
          </a:r>
          <a:r>
            <a: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的理由</a:t>
          </a:r>
        </a:p>
      </dgm:t>
    </dgm:pt>
    <dgm:pt modelId="{5441E590-6CED-44F1-B4C6-7A193BA1F913}" type="parTrans" cxnId="{3B65AB17-8EAD-4136-9443-971EB12722E6}">
      <dgm:prSet/>
      <dgm:spPr/>
      <dgm:t>
        <a:bodyPr/>
        <a:lstStyle/>
        <a:p>
          <a:endParaRPr lang="zh-TW" altLang="en-US"/>
        </a:p>
      </dgm:t>
    </dgm:pt>
    <dgm:pt modelId="{35A654B6-2142-465D-B208-A48A9B9D0833}" type="sibTrans" cxnId="{3B65AB17-8EAD-4136-9443-971EB12722E6}">
      <dgm:prSet/>
      <dgm:spPr/>
      <dgm:t>
        <a:bodyPr/>
        <a:lstStyle/>
        <a:p>
          <a:endParaRPr lang="zh-TW" altLang="en-US"/>
        </a:p>
      </dgm:t>
    </dgm:pt>
    <dgm:pt modelId="{BD2AFF61-847A-4D12-B93B-907A0F0FBB72}">
      <dgm:prSet phldrT="[文字]" custT="1"/>
      <dgm:spPr/>
      <dgm:t>
        <a:bodyPr/>
        <a:lstStyle/>
        <a:p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步驟三：比較觀點</a:t>
          </a:r>
          <a:r>
            <a: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間的不同之處</a:t>
          </a:r>
        </a:p>
      </dgm:t>
    </dgm:pt>
    <dgm:pt modelId="{610F474C-9CD3-4FB7-A968-D48429FE6073}" type="parTrans" cxnId="{390CDE12-2DD4-493B-8789-27FB9BD877D8}">
      <dgm:prSet/>
      <dgm:spPr/>
      <dgm:t>
        <a:bodyPr/>
        <a:lstStyle/>
        <a:p>
          <a:endParaRPr lang="zh-TW" altLang="en-US"/>
        </a:p>
      </dgm:t>
    </dgm:pt>
    <dgm:pt modelId="{F7362C00-472E-445C-A9C7-14E7AEC3CE2F}" type="sibTrans" cxnId="{390CDE12-2DD4-493B-8789-27FB9BD877D8}">
      <dgm:prSet/>
      <dgm:spPr/>
      <dgm:t>
        <a:bodyPr/>
        <a:lstStyle/>
        <a:p>
          <a:endParaRPr lang="zh-TW" altLang="en-US"/>
        </a:p>
      </dgm:t>
    </dgm:pt>
    <dgm:pt modelId="{3D804750-C2E1-4F6A-9670-DEF50D466638}">
      <dgm:prSet phldrT="[文字]" custT="1"/>
      <dgm:spPr/>
      <dgm:t>
        <a:bodyPr/>
        <a:lstStyle/>
        <a:p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步驟四：歸納總結重要的觀點</a:t>
          </a:r>
          <a:r>
            <a: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rPr>
            <a:t>與理由</a:t>
          </a:r>
        </a:p>
      </dgm:t>
    </dgm:pt>
    <dgm:pt modelId="{93FC855A-1FE0-4FF7-872E-E09D300BAA4B}" type="parTrans" cxnId="{FE460A08-E6B9-460E-910C-6BFA10A15A37}">
      <dgm:prSet/>
      <dgm:spPr/>
      <dgm:t>
        <a:bodyPr/>
        <a:lstStyle/>
        <a:p>
          <a:endParaRPr lang="zh-TW" altLang="en-US"/>
        </a:p>
      </dgm:t>
    </dgm:pt>
    <dgm:pt modelId="{DC40A1E3-0A81-41C9-89C5-247028B713B6}" type="sibTrans" cxnId="{FE460A08-E6B9-460E-910C-6BFA10A15A37}">
      <dgm:prSet/>
      <dgm:spPr/>
      <dgm:t>
        <a:bodyPr/>
        <a:lstStyle/>
        <a:p>
          <a:endParaRPr lang="zh-TW" altLang="en-US"/>
        </a:p>
      </dgm:t>
    </dgm:pt>
    <dgm:pt modelId="{5C4CA03C-356F-42E0-BFD2-52C674D0F815}" type="pres">
      <dgm:prSet presAssocID="{AEE30FA0-81FC-4E96-8CA6-3B279846097A}" presName="linear" presStyleCnt="0">
        <dgm:presLayoutVars>
          <dgm:dir/>
          <dgm:animLvl val="lvl"/>
          <dgm:resizeHandles val="exact"/>
        </dgm:presLayoutVars>
      </dgm:prSet>
      <dgm:spPr/>
    </dgm:pt>
    <dgm:pt modelId="{47A3FF2E-579E-4E8D-8282-6C0C7061AE4E}" type="pres">
      <dgm:prSet presAssocID="{9D9C31F4-C922-4C32-BF25-88CE654B034C}" presName="parentLin" presStyleCnt="0"/>
      <dgm:spPr/>
    </dgm:pt>
    <dgm:pt modelId="{BF91EF3D-DB11-4801-90D5-D1EF9A748ADD}" type="pres">
      <dgm:prSet presAssocID="{9D9C31F4-C922-4C32-BF25-88CE654B034C}" presName="parentLeftMargin" presStyleLbl="node1" presStyleIdx="0" presStyleCnt="4"/>
      <dgm:spPr/>
    </dgm:pt>
    <dgm:pt modelId="{B2CF407E-D86B-4A7A-B8F1-A908B71B9F31}" type="pres">
      <dgm:prSet presAssocID="{9D9C31F4-C922-4C32-BF25-88CE654B034C}" presName="parentText" presStyleLbl="node1" presStyleIdx="0" presStyleCnt="4" custScaleX="132331" custLinFactNeighborY="45015">
        <dgm:presLayoutVars>
          <dgm:chMax val="0"/>
          <dgm:bulletEnabled val="1"/>
        </dgm:presLayoutVars>
      </dgm:prSet>
      <dgm:spPr/>
    </dgm:pt>
    <dgm:pt modelId="{7A9C5162-188C-4A5B-9CAA-498E33F2FD20}" type="pres">
      <dgm:prSet presAssocID="{9D9C31F4-C922-4C32-BF25-88CE654B034C}" presName="negativeSpace" presStyleCnt="0"/>
      <dgm:spPr/>
    </dgm:pt>
    <dgm:pt modelId="{F5A96B5F-44F2-42B0-9B91-3745AD71B910}" type="pres">
      <dgm:prSet presAssocID="{9D9C31F4-C922-4C32-BF25-88CE654B034C}" presName="childText" presStyleLbl="conFgAcc1" presStyleIdx="0" presStyleCnt="4">
        <dgm:presLayoutVars>
          <dgm:bulletEnabled val="1"/>
        </dgm:presLayoutVars>
      </dgm:prSet>
      <dgm:spPr/>
    </dgm:pt>
    <dgm:pt modelId="{46A4FE61-0437-46F2-B08E-81F929348D9E}" type="pres">
      <dgm:prSet presAssocID="{040CFE13-19D6-4D21-8688-BF54838BFC4E}" presName="spaceBetweenRectangles" presStyleCnt="0"/>
      <dgm:spPr/>
    </dgm:pt>
    <dgm:pt modelId="{5C51E839-B5B1-456E-BF7F-41CE79FA3F80}" type="pres">
      <dgm:prSet presAssocID="{339E6062-F8B6-45DA-BC02-C77E3A6624B4}" presName="parentLin" presStyleCnt="0"/>
      <dgm:spPr/>
    </dgm:pt>
    <dgm:pt modelId="{04EA99BC-211F-401B-A584-9BBDB068F8F5}" type="pres">
      <dgm:prSet presAssocID="{339E6062-F8B6-45DA-BC02-C77E3A6624B4}" presName="parentLeftMargin" presStyleLbl="node1" presStyleIdx="0" presStyleCnt="4"/>
      <dgm:spPr/>
    </dgm:pt>
    <dgm:pt modelId="{73DA5824-B2B6-4F88-8837-F8ED941C2831}" type="pres">
      <dgm:prSet presAssocID="{339E6062-F8B6-45DA-BC02-C77E3A6624B4}" presName="parentText" presStyleLbl="node1" presStyleIdx="1" presStyleCnt="4" custScaleX="132331" custLinFactNeighborY="43101">
        <dgm:presLayoutVars>
          <dgm:chMax val="0"/>
          <dgm:bulletEnabled val="1"/>
        </dgm:presLayoutVars>
      </dgm:prSet>
      <dgm:spPr/>
    </dgm:pt>
    <dgm:pt modelId="{5F9F4755-28A1-4230-80E4-11DDE2EE91A0}" type="pres">
      <dgm:prSet presAssocID="{339E6062-F8B6-45DA-BC02-C77E3A6624B4}" presName="negativeSpace" presStyleCnt="0"/>
      <dgm:spPr/>
    </dgm:pt>
    <dgm:pt modelId="{E77D0A86-24A4-4556-B568-EEC56B414FBC}" type="pres">
      <dgm:prSet presAssocID="{339E6062-F8B6-45DA-BC02-C77E3A6624B4}" presName="childText" presStyleLbl="conFgAcc1" presStyleIdx="1" presStyleCnt="4">
        <dgm:presLayoutVars>
          <dgm:bulletEnabled val="1"/>
        </dgm:presLayoutVars>
      </dgm:prSet>
      <dgm:spPr/>
    </dgm:pt>
    <dgm:pt modelId="{085560D4-8FFA-45D2-936E-02E1FF0A4E27}" type="pres">
      <dgm:prSet presAssocID="{35A654B6-2142-465D-B208-A48A9B9D0833}" presName="spaceBetweenRectangles" presStyleCnt="0"/>
      <dgm:spPr/>
    </dgm:pt>
    <dgm:pt modelId="{88305CBD-2DA9-4023-A9FA-F14D1ECECEE4}" type="pres">
      <dgm:prSet presAssocID="{BD2AFF61-847A-4D12-B93B-907A0F0FBB72}" presName="parentLin" presStyleCnt="0"/>
      <dgm:spPr/>
    </dgm:pt>
    <dgm:pt modelId="{4F68C552-BCFF-4665-AAB0-EF0C1343D0CB}" type="pres">
      <dgm:prSet presAssocID="{BD2AFF61-847A-4D12-B93B-907A0F0FBB72}" presName="parentLeftMargin" presStyleLbl="node1" presStyleIdx="1" presStyleCnt="4"/>
      <dgm:spPr/>
    </dgm:pt>
    <dgm:pt modelId="{5422A2BA-28FC-41C5-AF48-288AD5D4030F}" type="pres">
      <dgm:prSet presAssocID="{BD2AFF61-847A-4D12-B93B-907A0F0FBB72}" presName="parentText" presStyleLbl="node1" presStyleIdx="2" presStyleCnt="4" custScaleX="132331" custLinFactNeighborX="-6169" custLinFactNeighborY="45016">
        <dgm:presLayoutVars>
          <dgm:chMax val="0"/>
          <dgm:bulletEnabled val="1"/>
        </dgm:presLayoutVars>
      </dgm:prSet>
      <dgm:spPr/>
    </dgm:pt>
    <dgm:pt modelId="{1BA2BB72-9918-4E1B-BC2C-EC771C820C08}" type="pres">
      <dgm:prSet presAssocID="{BD2AFF61-847A-4D12-B93B-907A0F0FBB72}" presName="negativeSpace" presStyleCnt="0"/>
      <dgm:spPr/>
    </dgm:pt>
    <dgm:pt modelId="{4D7B9A96-F524-4EC4-8084-37EB249EDD52}" type="pres">
      <dgm:prSet presAssocID="{BD2AFF61-847A-4D12-B93B-907A0F0FBB72}" presName="childText" presStyleLbl="conFgAcc1" presStyleIdx="2" presStyleCnt="4">
        <dgm:presLayoutVars>
          <dgm:bulletEnabled val="1"/>
        </dgm:presLayoutVars>
      </dgm:prSet>
      <dgm:spPr/>
    </dgm:pt>
    <dgm:pt modelId="{77141334-7413-446C-95A9-996BA071D9AA}" type="pres">
      <dgm:prSet presAssocID="{F7362C00-472E-445C-A9C7-14E7AEC3CE2F}" presName="spaceBetweenRectangles" presStyleCnt="0"/>
      <dgm:spPr/>
    </dgm:pt>
    <dgm:pt modelId="{F3E1C3FA-6EC0-4114-9DB5-F9D9BDADD2F7}" type="pres">
      <dgm:prSet presAssocID="{3D804750-C2E1-4F6A-9670-DEF50D466638}" presName="parentLin" presStyleCnt="0"/>
      <dgm:spPr/>
    </dgm:pt>
    <dgm:pt modelId="{46CBA2CD-4FA8-4C82-9A49-1E49E25946C3}" type="pres">
      <dgm:prSet presAssocID="{3D804750-C2E1-4F6A-9670-DEF50D466638}" presName="parentLeftMargin" presStyleLbl="node1" presStyleIdx="2" presStyleCnt="4"/>
      <dgm:spPr/>
    </dgm:pt>
    <dgm:pt modelId="{2ADDD7D3-2C7F-4B99-ABBD-55474A274863}" type="pres">
      <dgm:prSet presAssocID="{3D804750-C2E1-4F6A-9670-DEF50D466638}" presName="parentText" presStyleLbl="node1" presStyleIdx="3" presStyleCnt="4" custScaleX="132331" custLinFactNeighborX="-6169" custLinFactNeighborY="42622">
        <dgm:presLayoutVars>
          <dgm:chMax val="0"/>
          <dgm:bulletEnabled val="1"/>
        </dgm:presLayoutVars>
      </dgm:prSet>
      <dgm:spPr/>
    </dgm:pt>
    <dgm:pt modelId="{64BA31B6-8B1A-46A6-A87B-35308C3B3CC7}" type="pres">
      <dgm:prSet presAssocID="{3D804750-C2E1-4F6A-9670-DEF50D466638}" presName="negativeSpace" presStyleCnt="0"/>
      <dgm:spPr/>
    </dgm:pt>
    <dgm:pt modelId="{0FE14759-AD52-48A6-A28A-697D2554CF2C}" type="pres">
      <dgm:prSet presAssocID="{3D804750-C2E1-4F6A-9670-DEF50D466638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FE460A08-E6B9-460E-910C-6BFA10A15A37}" srcId="{AEE30FA0-81FC-4E96-8CA6-3B279846097A}" destId="{3D804750-C2E1-4F6A-9670-DEF50D466638}" srcOrd="3" destOrd="0" parTransId="{93FC855A-1FE0-4FF7-872E-E09D300BAA4B}" sibTransId="{DC40A1E3-0A81-41C9-89C5-247028B713B6}"/>
    <dgm:cxn modelId="{E610DF10-48BF-F940-941E-89357F3066DB}" type="presOf" srcId="{AEE30FA0-81FC-4E96-8CA6-3B279846097A}" destId="{5C4CA03C-356F-42E0-BFD2-52C674D0F815}" srcOrd="0" destOrd="0" presId="urn:microsoft.com/office/officeart/2005/8/layout/list1"/>
    <dgm:cxn modelId="{390CDE12-2DD4-493B-8789-27FB9BD877D8}" srcId="{AEE30FA0-81FC-4E96-8CA6-3B279846097A}" destId="{BD2AFF61-847A-4D12-B93B-907A0F0FBB72}" srcOrd="2" destOrd="0" parTransId="{610F474C-9CD3-4FB7-A968-D48429FE6073}" sibTransId="{F7362C00-472E-445C-A9C7-14E7AEC3CE2F}"/>
    <dgm:cxn modelId="{3B65AB17-8EAD-4136-9443-971EB12722E6}" srcId="{AEE30FA0-81FC-4E96-8CA6-3B279846097A}" destId="{339E6062-F8B6-45DA-BC02-C77E3A6624B4}" srcOrd="1" destOrd="0" parTransId="{5441E590-6CED-44F1-B4C6-7A193BA1F913}" sibTransId="{35A654B6-2142-465D-B208-A48A9B9D0833}"/>
    <dgm:cxn modelId="{D472D23B-4B60-2C40-BFD4-4DED39ECE399}" type="presOf" srcId="{BD2AFF61-847A-4D12-B93B-907A0F0FBB72}" destId="{5422A2BA-28FC-41C5-AF48-288AD5D4030F}" srcOrd="1" destOrd="0" presId="urn:microsoft.com/office/officeart/2005/8/layout/list1"/>
    <dgm:cxn modelId="{ADF9663F-6C1A-459E-B43E-94C98F4FE639}" srcId="{AEE30FA0-81FC-4E96-8CA6-3B279846097A}" destId="{9D9C31F4-C922-4C32-BF25-88CE654B034C}" srcOrd="0" destOrd="0" parTransId="{CF278766-0ECC-48D2-B8DF-B5E2DE86446B}" sibTransId="{040CFE13-19D6-4D21-8688-BF54838BFC4E}"/>
    <dgm:cxn modelId="{1E5F0E75-61F8-A64C-A892-56A6C8390627}" type="presOf" srcId="{9D9C31F4-C922-4C32-BF25-88CE654B034C}" destId="{B2CF407E-D86B-4A7A-B8F1-A908B71B9F31}" srcOrd="1" destOrd="0" presId="urn:microsoft.com/office/officeart/2005/8/layout/list1"/>
    <dgm:cxn modelId="{6CAFCBA8-5887-FF48-B08A-1977FA18E8E9}" type="presOf" srcId="{3D804750-C2E1-4F6A-9670-DEF50D466638}" destId="{2ADDD7D3-2C7F-4B99-ABBD-55474A274863}" srcOrd="1" destOrd="0" presId="urn:microsoft.com/office/officeart/2005/8/layout/list1"/>
    <dgm:cxn modelId="{BCCA95BD-54B5-424C-A4BE-1BF879D2ED16}" type="presOf" srcId="{339E6062-F8B6-45DA-BC02-C77E3A6624B4}" destId="{73DA5824-B2B6-4F88-8837-F8ED941C2831}" srcOrd="1" destOrd="0" presId="urn:microsoft.com/office/officeart/2005/8/layout/list1"/>
    <dgm:cxn modelId="{6653F6CD-7501-DA4B-9136-710282229573}" type="presOf" srcId="{9D9C31F4-C922-4C32-BF25-88CE654B034C}" destId="{BF91EF3D-DB11-4801-90D5-D1EF9A748ADD}" srcOrd="0" destOrd="0" presId="urn:microsoft.com/office/officeart/2005/8/layout/list1"/>
    <dgm:cxn modelId="{17F5BCE0-FD98-0940-A652-473F1D5504CC}" type="presOf" srcId="{BD2AFF61-847A-4D12-B93B-907A0F0FBB72}" destId="{4F68C552-BCFF-4665-AAB0-EF0C1343D0CB}" srcOrd="0" destOrd="0" presId="urn:microsoft.com/office/officeart/2005/8/layout/list1"/>
    <dgm:cxn modelId="{64DC03E4-644F-EF4E-8F5A-D8DD61F22A98}" type="presOf" srcId="{3D804750-C2E1-4F6A-9670-DEF50D466638}" destId="{46CBA2CD-4FA8-4C82-9A49-1E49E25946C3}" srcOrd="0" destOrd="0" presId="urn:microsoft.com/office/officeart/2005/8/layout/list1"/>
    <dgm:cxn modelId="{2D53B8F0-C50C-B944-8BA9-488BB338C9A3}" type="presOf" srcId="{339E6062-F8B6-45DA-BC02-C77E3A6624B4}" destId="{04EA99BC-211F-401B-A584-9BBDB068F8F5}" srcOrd="0" destOrd="0" presId="urn:microsoft.com/office/officeart/2005/8/layout/list1"/>
    <dgm:cxn modelId="{DFAC68BA-EDA0-E144-9EA1-1366E7FFB3B3}" type="presParOf" srcId="{5C4CA03C-356F-42E0-BFD2-52C674D0F815}" destId="{47A3FF2E-579E-4E8D-8282-6C0C7061AE4E}" srcOrd="0" destOrd="0" presId="urn:microsoft.com/office/officeart/2005/8/layout/list1"/>
    <dgm:cxn modelId="{95427635-648F-B24A-BF63-3967A0A46FD1}" type="presParOf" srcId="{47A3FF2E-579E-4E8D-8282-6C0C7061AE4E}" destId="{BF91EF3D-DB11-4801-90D5-D1EF9A748ADD}" srcOrd="0" destOrd="0" presId="urn:microsoft.com/office/officeart/2005/8/layout/list1"/>
    <dgm:cxn modelId="{12798993-7763-794E-9203-F5B2C1C686BE}" type="presParOf" srcId="{47A3FF2E-579E-4E8D-8282-6C0C7061AE4E}" destId="{B2CF407E-D86B-4A7A-B8F1-A908B71B9F31}" srcOrd="1" destOrd="0" presId="urn:microsoft.com/office/officeart/2005/8/layout/list1"/>
    <dgm:cxn modelId="{957B13FD-8F87-7E45-9976-4B6D53B2623B}" type="presParOf" srcId="{5C4CA03C-356F-42E0-BFD2-52C674D0F815}" destId="{7A9C5162-188C-4A5B-9CAA-498E33F2FD20}" srcOrd="1" destOrd="0" presId="urn:microsoft.com/office/officeart/2005/8/layout/list1"/>
    <dgm:cxn modelId="{66C2CCEE-8D85-B145-879F-4EE0C1D34B19}" type="presParOf" srcId="{5C4CA03C-356F-42E0-BFD2-52C674D0F815}" destId="{F5A96B5F-44F2-42B0-9B91-3745AD71B910}" srcOrd="2" destOrd="0" presId="urn:microsoft.com/office/officeart/2005/8/layout/list1"/>
    <dgm:cxn modelId="{3D638E6B-9F37-6442-AF6C-26EFCF4D6544}" type="presParOf" srcId="{5C4CA03C-356F-42E0-BFD2-52C674D0F815}" destId="{46A4FE61-0437-46F2-B08E-81F929348D9E}" srcOrd="3" destOrd="0" presId="urn:microsoft.com/office/officeart/2005/8/layout/list1"/>
    <dgm:cxn modelId="{D649EB8B-0C6D-1746-844E-5F59A718D76C}" type="presParOf" srcId="{5C4CA03C-356F-42E0-BFD2-52C674D0F815}" destId="{5C51E839-B5B1-456E-BF7F-41CE79FA3F80}" srcOrd="4" destOrd="0" presId="urn:microsoft.com/office/officeart/2005/8/layout/list1"/>
    <dgm:cxn modelId="{67215A3F-4293-A84D-81F7-CC8036DBCE09}" type="presParOf" srcId="{5C51E839-B5B1-456E-BF7F-41CE79FA3F80}" destId="{04EA99BC-211F-401B-A584-9BBDB068F8F5}" srcOrd="0" destOrd="0" presId="urn:microsoft.com/office/officeart/2005/8/layout/list1"/>
    <dgm:cxn modelId="{62F66876-C0FC-A14A-AA72-FA637A9B4CFA}" type="presParOf" srcId="{5C51E839-B5B1-456E-BF7F-41CE79FA3F80}" destId="{73DA5824-B2B6-4F88-8837-F8ED941C2831}" srcOrd="1" destOrd="0" presId="urn:microsoft.com/office/officeart/2005/8/layout/list1"/>
    <dgm:cxn modelId="{C2F3FF91-6656-8C48-AF9C-4EBEC5A95757}" type="presParOf" srcId="{5C4CA03C-356F-42E0-BFD2-52C674D0F815}" destId="{5F9F4755-28A1-4230-80E4-11DDE2EE91A0}" srcOrd="5" destOrd="0" presId="urn:microsoft.com/office/officeart/2005/8/layout/list1"/>
    <dgm:cxn modelId="{AC49001D-BC1A-174A-8ED0-889A7E6321FA}" type="presParOf" srcId="{5C4CA03C-356F-42E0-BFD2-52C674D0F815}" destId="{E77D0A86-24A4-4556-B568-EEC56B414FBC}" srcOrd="6" destOrd="0" presId="urn:microsoft.com/office/officeart/2005/8/layout/list1"/>
    <dgm:cxn modelId="{9F23912C-1B0B-EC40-B06C-DA8EBB82250E}" type="presParOf" srcId="{5C4CA03C-356F-42E0-BFD2-52C674D0F815}" destId="{085560D4-8FFA-45D2-936E-02E1FF0A4E27}" srcOrd="7" destOrd="0" presId="urn:microsoft.com/office/officeart/2005/8/layout/list1"/>
    <dgm:cxn modelId="{3BDE600E-50EB-F443-9F0F-51EF7C1B3E75}" type="presParOf" srcId="{5C4CA03C-356F-42E0-BFD2-52C674D0F815}" destId="{88305CBD-2DA9-4023-A9FA-F14D1ECECEE4}" srcOrd="8" destOrd="0" presId="urn:microsoft.com/office/officeart/2005/8/layout/list1"/>
    <dgm:cxn modelId="{CC5DC31B-27D4-4A4B-A774-8912A67BCE67}" type="presParOf" srcId="{88305CBD-2DA9-4023-A9FA-F14D1ECECEE4}" destId="{4F68C552-BCFF-4665-AAB0-EF0C1343D0CB}" srcOrd="0" destOrd="0" presId="urn:microsoft.com/office/officeart/2005/8/layout/list1"/>
    <dgm:cxn modelId="{FD5DEA17-82C9-9B4F-9DD2-ECCA14766A3D}" type="presParOf" srcId="{88305CBD-2DA9-4023-A9FA-F14D1ECECEE4}" destId="{5422A2BA-28FC-41C5-AF48-288AD5D4030F}" srcOrd="1" destOrd="0" presId="urn:microsoft.com/office/officeart/2005/8/layout/list1"/>
    <dgm:cxn modelId="{D596B48B-764D-CA4D-9B5A-4E55D49CF84D}" type="presParOf" srcId="{5C4CA03C-356F-42E0-BFD2-52C674D0F815}" destId="{1BA2BB72-9918-4E1B-BC2C-EC771C820C08}" srcOrd="9" destOrd="0" presId="urn:microsoft.com/office/officeart/2005/8/layout/list1"/>
    <dgm:cxn modelId="{728BDEC8-8912-5640-A34A-C45C9334454F}" type="presParOf" srcId="{5C4CA03C-356F-42E0-BFD2-52C674D0F815}" destId="{4D7B9A96-F524-4EC4-8084-37EB249EDD52}" srcOrd="10" destOrd="0" presId="urn:microsoft.com/office/officeart/2005/8/layout/list1"/>
    <dgm:cxn modelId="{E47D36FB-0962-0D42-B5A9-B75FF8C5AC6A}" type="presParOf" srcId="{5C4CA03C-356F-42E0-BFD2-52C674D0F815}" destId="{77141334-7413-446C-95A9-996BA071D9AA}" srcOrd="11" destOrd="0" presId="urn:microsoft.com/office/officeart/2005/8/layout/list1"/>
    <dgm:cxn modelId="{0903746D-A800-7248-ADC8-D49BDEC9E194}" type="presParOf" srcId="{5C4CA03C-356F-42E0-BFD2-52C674D0F815}" destId="{F3E1C3FA-6EC0-4114-9DB5-F9D9BDADD2F7}" srcOrd="12" destOrd="0" presId="urn:microsoft.com/office/officeart/2005/8/layout/list1"/>
    <dgm:cxn modelId="{242A4D47-1BC8-1E46-8A61-FCCC13878857}" type="presParOf" srcId="{F3E1C3FA-6EC0-4114-9DB5-F9D9BDADD2F7}" destId="{46CBA2CD-4FA8-4C82-9A49-1E49E25946C3}" srcOrd="0" destOrd="0" presId="urn:microsoft.com/office/officeart/2005/8/layout/list1"/>
    <dgm:cxn modelId="{5F11CA4E-0D9F-A046-97C6-D9004559895F}" type="presParOf" srcId="{F3E1C3FA-6EC0-4114-9DB5-F9D9BDADD2F7}" destId="{2ADDD7D3-2C7F-4B99-ABBD-55474A274863}" srcOrd="1" destOrd="0" presId="urn:microsoft.com/office/officeart/2005/8/layout/list1"/>
    <dgm:cxn modelId="{3ADE9203-AAA5-CF4A-B486-BEF2802A57EB}" type="presParOf" srcId="{5C4CA03C-356F-42E0-BFD2-52C674D0F815}" destId="{64BA31B6-8B1A-46A6-A87B-35308C3B3CC7}" srcOrd="13" destOrd="0" presId="urn:microsoft.com/office/officeart/2005/8/layout/list1"/>
    <dgm:cxn modelId="{99442E18-7670-5840-ADBC-CA6DE08E99E5}" type="presParOf" srcId="{5C4CA03C-356F-42E0-BFD2-52C674D0F815}" destId="{0FE14759-AD52-48A6-A28A-697D2554CF2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423359-A010-48A3-B25C-1CFEF1F76C2D}">
      <dsp:nvSpPr>
        <dsp:cNvPr id="0" name=""/>
        <dsp:cNvSpPr/>
      </dsp:nvSpPr>
      <dsp:spPr>
        <a:xfrm>
          <a:off x="2287502" y="1541987"/>
          <a:ext cx="1971268" cy="1971268"/>
        </a:xfrm>
        <a:prstGeom prst="ellipse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zh-TW" altLang="en-US" sz="28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itchFamily="65" charset="-120"/>
              <a:ea typeface="標楷體" pitchFamily="65" charset="-120"/>
            </a:rPr>
            <a:t>螢火蟲</a:t>
          </a:r>
          <a:endParaRPr kumimoji="0" lang="en-US" altLang="zh-TW" sz="2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標楷體" pitchFamily="65" charset="-120"/>
            <a:ea typeface="標楷體" pitchFamily="65" charset="-120"/>
          </a:endParaRP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zh-TW" altLang="en-US" sz="28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itchFamily="65" charset="-120"/>
              <a:ea typeface="標楷體" pitchFamily="65" charset="-120"/>
            </a:rPr>
            <a:t>成功繁殖</a:t>
          </a:r>
          <a:endParaRPr lang="zh-TW" altLang="en-US" sz="2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>
        <a:off x="2576188" y="1830673"/>
        <a:ext cx="1393896" cy="1393896"/>
      </dsp:txXfrm>
    </dsp:sp>
    <dsp:sp modelId="{643F0F93-6FFA-464D-9FB0-BF611F47AC55}">
      <dsp:nvSpPr>
        <dsp:cNvPr id="0" name=""/>
        <dsp:cNvSpPr/>
      </dsp:nvSpPr>
      <dsp:spPr>
        <a:xfrm rot="12900000">
          <a:off x="991011" y="1224689"/>
          <a:ext cx="1703993" cy="588857"/>
        </a:xfrm>
        <a:prstGeom prst="leftArrow">
          <a:avLst>
            <a:gd name="adj1" fmla="val 60000"/>
            <a:gd name="adj2" fmla="val 50000"/>
          </a:avLst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149249-7EFD-4024-912A-413403B48494}">
      <dsp:nvSpPr>
        <dsp:cNvPr id="0" name=""/>
        <dsp:cNvSpPr/>
      </dsp:nvSpPr>
      <dsp:spPr>
        <a:xfrm>
          <a:off x="-95521" y="139518"/>
          <a:ext cx="2168409" cy="1577023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zh-TW" altLang="en-US" sz="2800" b="1" kern="1200" dirty="0">
              <a:latin typeface="標楷體" pitchFamily="65" charset="-120"/>
              <a:ea typeface="標楷體" pitchFamily="65" charset="-120"/>
            </a:rPr>
            <a:t>不用農藥</a:t>
          </a:r>
          <a:endParaRPr lang="zh-TW" altLang="en-US" sz="2800" kern="1200" dirty="0">
            <a:latin typeface="標楷體" pitchFamily="65" charset="-120"/>
            <a:ea typeface="標楷體" pitchFamily="65" charset="-120"/>
          </a:endParaRPr>
        </a:p>
      </dsp:txBody>
      <dsp:txXfrm>
        <a:off x="-49332" y="185707"/>
        <a:ext cx="2076031" cy="1484645"/>
      </dsp:txXfrm>
    </dsp:sp>
    <dsp:sp modelId="{5D7F8B7C-BE28-43C6-A6CE-1E29F1BD71AC}">
      <dsp:nvSpPr>
        <dsp:cNvPr id="0" name=""/>
        <dsp:cNvSpPr/>
      </dsp:nvSpPr>
      <dsp:spPr>
        <a:xfrm rot="19500000">
          <a:off x="3875345" y="1186289"/>
          <a:ext cx="1703993" cy="588857"/>
        </a:xfrm>
        <a:prstGeom prst="leftArrow">
          <a:avLst>
            <a:gd name="adj1" fmla="val 60000"/>
            <a:gd name="adj2" fmla="val 50000"/>
          </a:avLst>
        </a:prstGeom>
        <a:solidFill>
          <a:srgbClr val="29C7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29DBE9-3D0A-4263-8364-202F92ABA76F}">
      <dsp:nvSpPr>
        <dsp:cNvPr id="0" name=""/>
        <dsp:cNvSpPr/>
      </dsp:nvSpPr>
      <dsp:spPr>
        <a:xfrm>
          <a:off x="4473384" y="139518"/>
          <a:ext cx="2168409" cy="1577023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zh-TW" altLang="en-US" sz="2800" b="1" kern="1200" dirty="0">
              <a:latin typeface="標楷體" pitchFamily="65" charset="-120"/>
              <a:ea typeface="標楷體" pitchFamily="65" charset="-120"/>
            </a:rPr>
            <a:t>避免光害</a:t>
          </a:r>
          <a:endParaRPr lang="zh-TW" altLang="en-US" sz="2800" kern="1200" dirty="0">
            <a:latin typeface="標楷體" pitchFamily="65" charset="-120"/>
            <a:ea typeface="標楷體" pitchFamily="65" charset="-120"/>
          </a:endParaRPr>
        </a:p>
      </dsp:txBody>
      <dsp:txXfrm>
        <a:off x="4519573" y="185707"/>
        <a:ext cx="2076031" cy="14846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631F25-3F4E-4A9B-A67B-A1B86A4BD1DC}">
      <dsp:nvSpPr>
        <dsp:cNvPr id="0" name=""/>
        <dsp:cNvSpPr/>
      </dsp:nvSpPr>
      <dsp:spPr>
        <a:xfrm>
          <a:off x="0" y="448562"/>
          <a:ext cx="804256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235CE4-07CD-4AA4-9C88-9FC84A7BE985}">
      <dsp:nvSpPr>
        <dsp:cNvPr id="0" name=""/>
        <dsp:cNvSpPr/>
      </dsp:nvSpPr>
      <dsp:spPr>
        <a:xfrm>
          <a:off x="402128" y="416031"/>
          <a:ext cx="7125349" cy="7380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93" tIns="0" rIns="212793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步驟ㄧ：找出文章中的重要觀點</a:t>
          </a:r>
          <a:r>
            <a:rPr lang="en-US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kern="1200" dirty="0">
              <a:solidFill>
                <a:schemeClr val="accent5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28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38154" y="452057"/>
        <a:ext cx="7053297" cy="665948"/>
      </dsp:txXfrm>
    </dsp:sp>
    <dsp:sp modelId="{23AE6AC6-93B8-4B06-802F-3FE7BF22B257}">
      <dsp:nvSpPr>
        <dsp:cNvPr id="0" name=""/>
        <dsp:cNvSpPr/>
      </dsp:nvSpPr>
      <dsp:spPr>
        <a:xfrm>
          <a:off x="0" y="1582562"/>
          <a:ext cx="804256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903533"/>
              <a:satOff val="33333"/>
              <a:lumOff val="-49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64C0AF-CE98-4901-9070-F667ED5CE8EC}">
      <dsp:nvSpPr>
        <dsp:cNvPr id="0" name=""/>
        <dsp:cNvSpPr/>
      </dsp:nvSpPr>
      <dsp:spPr>
        <a:xfrm>
          <a:off x="402128" y="1530245"/>
          <a:ext cx="7149107" cy="738000"/>
        </a:xfrm>
        <a:prstGeom prst="roundRect">
          <a:avLst/>
        </a:prstGeom>
        <a:solidFill>
          <a:schemeClr val="accent3">
            <a:hueOff val="903533"/>
            <a:satOff val="33333"/>
            <a:lumOff val="-4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93" tIns="0" rIns="212793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步驟二：逐段找出支持觀點</a:t>
          </a:r>
          <a:r>
            <a:rPr lang="en-US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的</a:t>
          </a:r>
          <a:r>
            <a:rPr lang="zh-TW" altLang="en-US" sz="2800" b="1" kern="1200" dirty="0">
              <a:solidFill>
                <a:schemeClr val="accent5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理由</a:t>
          </a:r>
        </a:p>
      </dsp:txBody>
      <dsp:txXfrm>
        <a:off x="438154" y="1566271"/>
        <a:ext cx="7077055" cy="665948"/>
      </dsp:txXfrm>
    </dsp:sp>
    <dsp:sp modelId="{86412B30-CC4D-4E92-91B8-D1246C5CCC54}">
      <dsp:nvSpPr>
        <dsp:cNvPr id="0" name=""/>
        <dsp:cNvSpPr/>
      </dsp:nvSpPr>
      <dsp:spPr>
        <a:xfrm>
          <a:off x="0" y="2716562"/>
          <a:ext cx="804256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807066"/>
              <a:satOff val="66667"/>
              <a:lumOff val="-9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617C50-954F-4E58-B476-0CF0C9EAA71C}">
      <dsp:nvSpPr>
        <dsp:cNvPr id="0" name=""/>
        <dsp:cNvSpPr/>
      </dsp:nvSpPr>
      <dsp:spPr>
        <a:xfrm>
          <a:off x="390253" y="2644445"/>
          <a:ext cx="7134751" cy="738000"/>
        </a:xfrm>
        <a:prstGeom prst="roundRect">
          <a:avLst/>
        </a:prstGeom>
        <a:solidFill>
          <a:schemeClr val="accent3">
            <a:hueOff val="1807066"/>
            <a:satOff val="66667"/>
            <a:lumOff val="-9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93" tIns="0" rIns="212793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步驟三：</a:t>
          </a:r>
          <a:r>
            <a:rPr lang="zh-TW" altLang="en-US" sz="2800" b="1" kern="1200" dirty="0">
              <a:solidFill>
                <a:schemeClr val="accent5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檢核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所提出的理由是否適切</a:t>
          </a:r>
        </a:p>
      </dsp:txBody>
      <dsp:txXfrm>
        <a:off x="426279" y="2680471"/>
        <a:ext cx="7062699" cy="665948"/>
      </dsp:txXfrm>
    </dsp:sp>
    <dsp:sp modelId="{51C6158B-B081-4D66-9B39-5383A0B217B2}">
      <dsp:nvSpPr>
        <dsp:cNvPr id="0" name=""/>
        <dsp:cNvSpPr/>
      </dsp:nvSpPr>
      <dsp:spPr>
        <a:xfrm>
          <a:off x="0" y="3850562"/>
          <a:ext cx="804256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0EBC8F-9C4E-481D-9861-BF61BAA65924}">
      <dsp:nvSpPr>
        <dsp:cNvPr id="0" name=""/>
        <dsp:cNvSpPr/>
      </dsp:nvSpPr>
      <dsp:spPr>
        <a:xfrm>
          <a:off x="390253" y="3778445"/>
          <a:ext cx="7101592" cy="738000"/>
        </a:xfrm>
        <a:prstGeom prst="round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93" tIns="0" rIns="212793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步驟四：</a:t>
          </a:r>
          <a:r>
            <a:rPr lang="zh-TW" altLang="en-US" sz="2800" b="1" kern="1200" dirty="0">
              <a:solidFill>
                <a:schemeClr val="accent5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歸納總結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重要的觀點</a:t>
          </a:r>
          <a:r>
            <a:rPr lang="en-US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與理由</a:t>
          </a:r>
        </a:p>
      </dsp:txBody>
      <dsp:txXfrm>
        <a:off x="426279" y="3814471"/>
        <a:ext cx="7029540" cy="6659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10933E-3B78-4AF6-9CD3-CBD8665140B3}">
      <dsp:nvSpPr>
        <dsp:cNvPr id="0" name=""/>
        <dsp:cNvSpPr/>
      </dsp:nvSpPr>
      <dsp:spPr>
        <a:xfrm>
          <a:off x="3890" y="1075"/>
          <a:ext cx="1942169" cy="6103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觀點</a:t>
          </a:r>
        </a:p>
      </dsp:txBody>
      <dsp:txXfrm>
        <a:off x="21766" y="18951"/>
        <a:ext cx="1906417" cy="574579"/>
      </dsp:txXfrm>
    </dsp:sp>
    <dsp:sp modelId="{8EBFD743-0EF0-4B83-87E7-D33AD70AEF1E}">
      <dsp:nvSpPr>
        <dsp:cNvPr id="0" name=""/>
        <dsp:cNvSpPr/>
      </dsp:nvSpPr>
      <dsp:spPr>
        <a:xfrm>
          <a:off x="3890" y="746987"/>
          <a:ext cx="1942169" cy="6103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分類</a:t>
          </a:r>
        </a:p>
      </dsp:txBody>
      <dsp:txXfrm>
        <a:off x="21766" y="764863"/>
        <a:ext cx="1906417" cy="574579"/>
      </dsp:txXfrm>
    </dsp:sp>
    <dsp:sp modelId="{00003DCF-C152-4EE4-978E-898D409A4419}">
      <dsp:nvSpPr>
        <dsp:cNvPr id="0" name=""/>
        <dsp:cNvSpPr/>
      </dsp:nvSpPr>
      <dsp:spPr>
        <a:xfrm>
          <a:off x="3890" y="1492900"/>
          <a:ext cx="1942169" cy="61033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課文內容</a:t>
          </a:r>
        </a:p>
      </dsp:txBody>
      <dsp:txXfrm>
        <a:off x="21766" y="1510776"/>
        <a:ext cx="1906417" cy="574579"/>
      </dsp:txXfrm>
    </dsp:sp>
    <dsp:sp modelId="{44786478-6166-43F6-A996-5607B88F056C}">
      <dsp:nvSpPr>
        <dsp:cNvPr id="0" name=""/>
        <dsp:cNvSpPr/>
      </dsp:nvSpPr>
      <dsp:spPr>
        <a:xfrm>
          <a:off x="2276234" y="0"/>
          <a:ext cx="6071220" cy="6103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聰明的公寓</a:t>
          </a:r>
        </a:p>
      </dsp:txBody>
      <dsp:txXfrm>
        <a:off x="2294110" y="17876"/>
        <a:ext cx="6035468" cy="574579"/>
      </dsp:txXfrm>
    </dsp:sp>
    <dsp:sp modelId="{C7C29CB1-7809-46EC-9CDF-BF29F94BD4FA}">
      <dsp:nvSpPr>
        <dsp:cNvPr id="0" name=""/>
        <dsp:cNvSpPr/>
      </dsp:nvSpPr>
      <dsp:spPr>
        <a:xfrm>
          <a:off x="2272343" y="746987"/>
          <a:ext cx="3965909" cy="6103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通風</a:t>
          </a:r>
        </a:p>
      </dsp:txBody>
      <dsp:txXfrm>
        <a:off x="2290219" y="764863"/>
        <a:ext cx="3930157" cy="574579"/>
      </dsp:txXfrm>
    </dsp:sp>
    <dsp:sp modelId="{35642A56-1996-4581-AC58-770ED103B9EE}">
      <dsp:nvSpPr>
        <dsp:cNvPr id="0" name=""/>
        <dsp:cNvSpPr/>
      </dsp:nvSpPr>
      <dsp:spPr>
        <a:xfrm>
          <a:off x="2272343" y="1492900"/>
          <a:ext cx="1942169" cy="61033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窗戶的設計</a:t>
          </a:r>
        </a:p>
      </dsp:txBody>
      <dsp:txXfrm>
        <a:off x="2290219" y="1510776"/>
        <a:ext cx="1906417" cy="574579"/>
      </dsp:txXfrm>
    </dsp:sp>
    <dsp:sp modelId="{B11FD176-D189-4C54-B0F4-1B027A9CB806}">
      <dsp:nvSpPr>
        <dsp:cNvPr id="0" name=""/>
        <dsp:cNvSpPr/>
      </dsp:nvSpPr>
      <dsp:spPr>
        <a:xfrm>
          <a:off x="4296084" y="1492900"/>
          <a:ext cx="1942169" cy="61033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吊扇的使用</a:t>
          </a:r>
        </a:p>
      </dsp:txBody>
      <dsp:txXfrm>
        <a:off x="4313960" y="1510776"/>
        <a:ext cx="1906417" cy="574579"/>
      </dsp:txXfrm>
    </dsp:sp>
    <dsp:sp modelId="{E10A6CF3-8321-4F67-A0A6-A4DCABDAF027}">
      <dsp:nvSpPr>
        <dsp:cNvPr id="0" name=""/>
        <dsp:cNvSpPr/>
      </dsp:nvSpPr>
      <dsp:spPr>
        <a:xfrm>
          <a:off x="6401395" y="746987"/>
          <a:ext cx="1942169" cy="6103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植栽</a:t>
          </a:r>
        </a:p>
      </dsp:txBody>
      <dsp:txXfrm>
        <a:off x="6419271" y="764863"/>
        <a:ext cx="1906417" cy="574579"/>
      </dsp:txXfrm>
    </dsp:sp>
    <dsp:sp modelId="{9FCD19A2-2721-4846-B975-A01C48518AFA}">
      <dsp:nvSpPr>
        <dsp:cNvPr id="0" name=""/>
        <dsp:cNvSpPr/>
      </dsp:nvSpPr>
      <dsp:spPr>
        <a:xfrm>
          <a:off x="6401395" y="1492900"/>
          <a:ext cx="1942169" cy="61033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陽台的植物</a:t>
          </a:r>
        </a:p>
      </dsp:txBody>
      <dsp:txXfrm>
        <a:off x="6419271" y="1510776"/>
        <a:ext cx="1906417" cy="57457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96B5F-44F2-42B0-9B91-3745AD71B910}">
      <dsp:nvSpPr>
        <dsp:cNvPr id="0" name=""/>
        <dsp:cNvSpPr/>
      </dsp:nvSpPr>
      <dsp:spPr>
        <a:xfrm>
          <a:off x="0" y="287434"/>
          <a:ext cx="7699664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CF407E-D86B-4A7A-B8F1-A908B71B9F31}">
      <dsp:nvSpPr>
        <dsp:cNvPr id="0" name=""/>
        <dsp:cNvSpPr/>
      </dsp:nvSpPr>
      <dsp:spPr>
        <a:xfrm>
          <a:off x="384983" y="266832"/>
          <a:ext cx="7132329" cy="4132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720" tIns="0" rIns="20372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步驟ㄧ：找出文章中的不同觀點</a:t>
          </a:r>
          <a:r>
            <a:rPr lang="en-US" altLang="zh-TW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zh-TW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28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05158" y="287007"/>
        <a:ext cx="7091979" cy="372930"/>
      </dsp:txXfrm>
    </dsp:sp>
    <dsp:sp modelId="{E77D0A86-24A4-4556-B568-EEC56B414FBC}">
      <dsp:nvSpPr>
        <dsp:cNvPr id="0" name=""/>
        <dsp:cNvSpPr/>
      </dsp:nvSpPr>
      <dsp:spPr>
        <a:xfrm>
          <a:off x="0" y="922474"/>
          <a:ext cx="7699664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903533"/>
              <a:satOff val="33333"/>
              <a:lumOff val="-49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DA5824-B2B6-4F88-8837-F8ED941C2831}">
      <dsp:nvSpPr>
        <dsp:cNvPr id="0" name=""/>
        <dsp:cNvSpPr/>
      </dsp:nvSpPr>
      <dsp:spPr>
        <a:xfrm>
          <a:off x="384983" y="893962"/>
          <a:ext cx="7132329" cy="413280"/>
        </a:xfrm>
        <a:prstGeom prst="roundRect">
          <a:avLst/>
        </a:prstGeom>
        <a:solidFill>
          <a:schemeClr val="accent3">
            <a:hueOff val="903533"/>
            <a:satOff val="33333"/>
            <a:lumOff val="-4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720" tIns="0" rIns="20372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步驟二：找出支持各觀點</a:t>
          </a:r>
          <a:r>
            <a:rPr lang="en-US" altLang="zh-TW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zh-TW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的理由</a:t>
          </a:r>
        </a:p>
      </dsp:txBody>
      <dsp:txXfrm>
        <a:off x="405158" y="914137"/>
        <a:ext cx="7091979" cy="372930"/>
      </dsp:txXfrm>
    </dsp:sp>
    <dsp:sp modelId="{4D7B9A96-F524-4EC4-8084-37EB249EDD52}">
      <dsp:nvSpPr>
        <dsp:cNvPr id="0" name=""/>
        <dsp:cNvSpPr/>
      </dsp:nvSpPr>
      <dsp:spPr>
        <a:xfrm>
          <a:off x="0" y="1557514"/>
          <a:ext cx="7699664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807066"/>
              <a:satOff val="66667"/>
              <a:lumOff val="-9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22A2BA-28FC-41C5-AF48-288AD5D4030F}">
      <dsp:nvSpPr>
        <dsp:cNvPr id="0" name=""/>
        <dsp:cNvSpPr/>
      </dsp:nvSpPr>
      <dsp:spPr>
        <a:xfrm>
          <a:off x="361233" y="1536917"/>
          <a:ext cx="7132329" cy="413280"/>
        </a:xfrm>
        <a:prstGeom prst="roundRect">
          <a:avLst/>
        </a:prstGeom>
        <a:solidFill>
          <a:schemeClr val="accent3">
            <a:hueOff val="1807066"/>
            <a:satOff val="66667"/>
            <a:lumOff val="-9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720" tIns="0" rIns="20372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步驟三：比較觀點</a:t>
          </a:r>
          <a:r>
            <a:rPr lang="en-US" altLang="zh-TW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zh-TW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間的不同之處</a:t>
          </a:r>
        </a:p>
      </dsp:txBody>
      <dsp:txXfrm>
        <a:off x="381408" y="1557092"/>
        <a:ext cx="7091979" cy="372930"/>
      </dsp:txXfrm>
    </dsp:sp>
    <dsp:sp modelId="{0FE14759-AD52-48A6-A28A-697D2554CF2C}">
      <dsp:nvSpPr>
        <dsp:cNvPr id="0" name=""/>
        <dsp:cNvSpPr/>
      </dsp:nvSpPr>
      <dsp:spPr>
        <a:xfrm>
          <a:off x="0" y="2192555"/>
          <a:ext cx="7699664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DDD7D3-2C7F-4B99-ABBD-55474A274863}">
      <dsp:nvSpPr>
        <dsp:cNvPr id="0" name=""/>
        <dsp:cNvSpPr/>
      </dsp:nvSpPr>
      <dsp:spPr>
        <a:xfrm>
          <a:off x="361233" y="2162063"/>
          <a:ext cx="7132329" cy="413280"/>
        </a:xfrm>
        <a:prstGeom prst="round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720" tIns="0" rIns="20372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步驟四：歸納總結重要的觀點</a:t>
          </a:r>
          <a:r>
            <a:rPr lang="en-US" altLang="zh-TW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論點</a:t>
          </a:r>
          <a:r>
            <a:rPr lang="en-US" altLang="zh-TW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8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與理由</a:t>
          </a:r>
        </a:p>
      </dsp:txBody>
      <dsp:txXfrm>
        <a:off x="381408" y="2182238"/>
        <a:ext cx="7091979" cy="3729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08F304A1-2071-D846-82C2-3432411FBE8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4FF89A5D-BEF3-9846-91D6-70505004E01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E1D6ED-7C9C-A340-90B6-A91310285887}" type="datetimeFigureOut">
              <a:rPr kumimoji="1" lang="zh-TW" altLang="en-US" smtClean="0"/>
              <a:t>2019/5/8</a:t>
            </a:fld>
            <a:endParaRPr kumimoji="1"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8FB3E4C4-C62A-2340-ABC5-950D75CFDAB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1FAE922F-878E-674E-AB19-29645054438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7ACEE5-AB92-C647-804B-35C0622AD92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446899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3F9359-3DD1-49BA-B4DB-3ED18AAF55A7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AEC52C-9576-4C88-A506-31738476FE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1214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377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98772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AEC52C-9576-4C88-A506-31738476FE8F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3978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4073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434" y="748145"/>
            <a:ext cx="7135418" cy="942544"/>
          </a:xfrm>
        </p:spPr>
        <p:txBody>
          <a:bodyPr>
            <a:noAutofit/>
          </a:bodyPr>
          <a:lstStyle>
            <a:lvl1pPr algn="r">
              <a:defRPr sz="540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auKai" charset="-120"/>
                <a:ea typeface="BiauKai" charset="-120"/>
                <a:cs typeface="BiauKai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3148" y="1926628"/>
            <a:ext cx="7457704" cy="4193784"/>
          </a:xfrm>
          <a:effectLst>
            <a:outerShdw blurRad="50800" dist="50800" dir="5400000" algn="ctr" rotWithShape="0">
              <a:srgbClr val="F5D9DD"/>
            </a:outerShdw>
          </a:effectLst>
        </p:spPr>
        <p:txBody>
          <a:bodyPr/>
          <a:lstStyle>
            <a:lvl1pPr>
              <a:lnSpc>
                <a:spcPct val="100000"/>
              </a:lnSpc>
              <a:defRPr sz="44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auKai" charset="-120"/>
                <a:ea typeface="BiauKai" charset="-120"/>
                <a:cs typeface="BiauKai" charset="-120"/>
              </a:defRPr>
            </a:lvl1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733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651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954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74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210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02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383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412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924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357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D9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C2884-9890-4BC0-A462-92F737BF08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圖片 7"/>
          <p:cNvPicPr>
            <a:picLocks noChangeAspect="1"/>
          </p:cNvPicPr>
          <p:nvPr userDrawn="1"/>
        </p:nvPicPr>
        <p:blipFill>
          <a:blip r:embed="rId1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42" y="0"/>
            <a:ext cx="4134691" cy="182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74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069118F7-718F-4DB6-A349-4360C285BEEF}"/>
              </a:ext>
            </a:extLst>
          </p:cNvPr>
          <p:cNvGrpSpPr/>
          <p:nvPr/>
        </p:nvGrpSpPr>
        <p:grpSpPr>
          <a:xfrm>
            <a:off x="-2" y="1957590"/>
            <a:ext cx="8319753" cy="3272698"/>
            <a:chOff x="-2" y="2224216"/>
            <a:chExt cx="10439805" cy="3606500"/>
          </a:xfrm>
        </p:grpSpPr>
        <p:sp>
          <p:nvSpPr>
            <p:cNvPr id="5" name="矩形 4"/>
            <p:cNvSpPr/>
            <p:nvPr/>
          </p:nvSpPr>
          <p:spPr>
            <a:xfrm>
              <a:off x="-1" y="2224216"/>
              <a:ext cx="10439804" cy="2891481"/>
            </a:xfrm>
            <a:prstGeom prst="rect">
              <a:avLst/>
            </a:prstGeom>
            <a:solidFill>
              <a:srgbClr val="E8F1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pic>
          <p:nvPicPr>
            <p:cNvPr id="11" name="Picture 15">
              <a:extLst>
                <a:ext uri="{FF2B5EF4-FFF2-40B4-BE49-F238E27FC236}">
                  <a16:creationId xmlns:a16="http://schemas.microsoft.com/office/drawing/2014/main" id="{D3FD0C63-0EF5-4335-BDBA-8928716B8D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4856904" y="247818"/>
              <a:ext cx="725992" cy="10439804"/>
            </a:xfrm>
            <a:prstGeom prst="rect">
              <a:avLst/>
            </a:prstGeom>
          </p:spPr>
        </p:pic>
      </p:grpSp>
      <p:sp>
        <p:nvSpPr>
          <p:cNvPr id="8" name="文本框 7"/>
          <p:cNvSpPr txBox="1"/>
          <p:nvPr/>
        </p:nvSpPr>
        <p:spPr>
          <a:xfrm>
            <a:off x="4951008" y="2416525"/>
            <a:ext cx="33364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閱讀理解</a:t>
            </a:r>
            <a:endParaRPr lang="en-US" altLang="zh-TW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策略教學</a:t>
            </a:r>
            <a:endParaRPr lang="zh-CN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87737" y="987830"/>
            <a:ext cx="5028077" cy="3725963"/>
            <a:chOff x="323190" y="910437"/>
            <a:chExt cx="6704102" cy="3925744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1731"/>
            <a:stretch/>
          </p:blipFill>
          <p:spPr>
            <a:xfrm rot="3091361">
              <a:off x="2363500" y="-47584"/>
              <a:ext cx="3705771" cy="5621813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313" t="18676" r="2681" b="13634"/>
            <a:stretch/>
          </p:blipFill>
          <p:spPr>
            <a:xfrm rot="21321828" flipH="1">
              <a:off x="323190" y="1164186"/>
              <a:ext cx="2254892" cy="3671995"/>
            </a:xfrm>
            <a:prstGeom prst="rect">
              <a:avLst/>
            </a:prstGeom>
          </p:spPr>
        </p:pic>
      </p:grpSp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92" r="80210"/>
          <a:stretch/>
        </p:blipFill>
        <p:spPr>
          <a:xfrm rot="1835522">
            <a:off x="4001681" y="3602282"/>
            <a:ext cx="359315" cy="420103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2" t="15063" r="43251" b="40855"/>
          <a:stretch/>
        </p:blipFill>
        <p:spPr>
          <a:xfrm rot="1835522">
            <a:off x="1659031" y="4301815"/>
            <a:ext cx="737309" cy="625973"/>
          </a:xfrm>
          <a:prstGeom prst="rect">
            <a:avLst/>
          </a:prstGeom>
        </p:spPr>
      </p:pic>
      <p:sp>
        <p:nvSpPr>
          <p:cNvPr id="12" name="文本框 7"/>
          <p:cNvSpPr txBox="1"/>
          <p:nvPr/>
        </p:nvSpPr>
        <p:spPr>
          <a:xfrm>
            <a:off x="807944" y="5099264"/>
            <a:ext cx="7269892" cy="1320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桃園市國教輔導團國語文國小組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2019.05.08</a:t>
            </a:r>
            <a:endParaRPr lang="zh-CN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72169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副標題 2"/>
          <p:cNvSpPr>
            <a:spLocks noGrp="1"/>
          </p:cNvSpPr>
          <p:nvPr>
            <p:ph type="subTitle" idx="1"/>
          </p:nvPr>
        </p:nvSpPr>
        <p:spPr>
          <a:xfrm>
            <a:off x="508001" y="2006600"/>
            <a:ext cx="8297332" cy="1917700"/>
          </a:xfrm>
        </p:spPr>
        <p:txBody>
          <a:bodyPr>
            <a:normAutofit/>
          </a:bodyPr>
          <a:lstStyle/>
          <a:p>
            <a:pPr marL="20241"/>
            <a:r>
              <a:rPr lang="zh-TW" altLang="en-US" sz="7200" dirty="0">
                <a:latin typeface="標楷體" panose="03000509000000000000" pitchFamily="65" charset="-120"/>
                <a:ea typeface="標楷體" panose="03000509000000000000" pitchFamily="65" charset="-120"/>
              </a:rPr>
              <a:t>推論、提問與理解</a:t>
            </a:r>
            <a:endParaRPr lang="en-US" altLang="zh-TW" sz="7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0241"/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(inference, question &amp; understand)</a:t>
            </a:r>
          </a:p>
        </p:txBody>
      </p:sp>
      <p:sp>
        <p:nvSpPr>
          <p:cNvPr id="3" name="矩形 2"/>
          <p:cNvSpPr/>
          <p:nvPr/>
        </p:nvSpPr>
        <p:spPr>
          <a:xfrm>
            <a:off x="3846210" y="4140668"/>
            <a:ext cx="30777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0241"/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主講人：魏慶雲</a:t>
            </a:r>
          </a:p>
        </p:txBody>
      </p:sp>
    </p:spTree>
    <p:extLst>
      <p:ext uri="{BB962C8B-B14F-4D97-AF65-F5344CB8AC3E}">
        <p14:creationId xmlns:p14="http://schemas.microsoft.com/office/powerpoint/2010/main" val="2044657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65434" y="748145"/>
            <a:ext cx="6594266" cy="942544"/>
          </a:xfrm>
        </p:spPr>
        <p:txBody>
          <a:bodyPr/>
          <a:lstStyle/>
          <a:p>
            <a:r>
              <a:rPr kumimoji="1" lang="zh-TW" altLang="en-US" dirty="0"/>
              <a:t>我思故我在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288922" y="3143958"/>
            <a:ext cx="4502381" cy="234104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3600" dirty="0">
                <a:effectLst/>
              </a:rPr>
              <a:t>這是說</a:t>
            </a:r>
            <a:br>
              <a:rPr lang="zh-TW" altLang="en-US" sz="3600" dirty="0"/>
            </a:br>
            <a:r>
              <a:rPr lang="zh-TW" altLang="en-US" sz="3600" dirty="0">
                <a:effectLst/>
              </a:rPr>
              <a:t>運動很快樂所以上癮？</a:t>
            </a:r>
            <a:br>
              <a:rPr lang="zh-TW" altLang="en-US" sz="3600" dirty="0"/>
            </a:br>
            <a:r>
              <a:rPr lang="zh-TW" altLang="en-US" sz="3600" dirty="0">
                <a:effectLst/>
              </a:rPr>
              <a:t>還是</a:t>
            </a:r>
            <a:br>
              <a:rPr lang="zh-TW" altLang="en-US" sz="3600" dirty="0"/>
            </a:br>
            <a:r>
              <a:rPr lang="zh-TW" altLang="en-US" sz="3600" dirty="0">
                <a:effectLst/>
              </a:rPr>
              <a:t>運動上癮所以很快樂？</a:t>
            </a:r>
            <a:endParaRPr kumimoji="1" lang="zh-TW" altLang="en-US" sz="36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803" y="2128651"/>
            <a:ext cx="3278745" cy="4371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096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47456" y="688768"/>
            <a:ext cx="5962155" cy="942544"/>
          </a:xfrm>
        </p:spPr>
        <p:txBody>
          <a:bodyPr/>
          <a:lstStyle/>
          <a:p>
            <a:r>
              <a:rPr kumimoji="1" lang="zh-TW" altLang="en-US"/>
              <a:t>我思故我知（？）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92" y="2241127"/>
            <a:ext cx="8027719" cy="4071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82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4EAF18E-0C9A-194D-9D5A-36EC4FFFA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5434" y="748145"/>
            <a:ext cx="6924466" cy="942544"/>
          </a:xfrm>
        </p:spPr>
        <p:txBody>
          <a:bodyPr/>
          <a:lstStyle/>
          <a:p>
            <a:r>
              <a:rPr kumimoji="1" lang="zh-TW" altLang="en-US" dirty="0"/>
              <a:t>閱讀教學的現況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5FA16B5-C32A-874C-B705-32EE18E65F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667" y="2070099"/>
            <a:ext cx="8094133" cy="4652433"/>
          </a:xfrm>
        </p:spPr>
        <p:txBody>
          <a:bodyPr>
            <a:normAutofit/>
          </a:bodyPr>
          <a:lstStyle/>
          <a:p>
            <a:r>
              <a:rPr lang="zh-TW" altLang="en-US" dirty="0">
                <a:effectLst/>
              </a:rPr>
              <a:t>閱讀量太少</a:t>
            </a:r>
            <a:endParaRPr lang="en-US" altLang="zh-TW" dirty="0">
              <a:effectLst/>
            </a:endParaRPr>
          </a:p>
          <a:p>
            <a:r>
              <a:rPr lang="zh-TW" altLang="en-US" dirty="0">
                <a:effectLst/>
              </a:rPr>
              <a:t>閱讀過於被動</a:t>
            </a:r>
            <a:endParaRPr lang="en-US" altLang="zh-TW" dirty="0">
              <a:effectLst/>
            </a:endParaRPr>
          </a:p>
          <a:p>
            <a:r>
              <a:rPr lang="zh-TW" altLang="en-US" dirty="0">
                <a:effectLst/>
              </a:rPr>
              <a:t>僅「讀過」文本。</a:t>
            </a:r>
          </a:p>
          <a:p>
            <a:r>
              <a:rPr lang="zh-TW" altLang="en-US" dirty="0">
                <a:effectLst/>
              </a:rPr>
              <a:t>不懂如何幫助自己</a:t>
            </a:r>
            <a:r>
              <a:rPr lang="zh-TW" altLang="en-US" dirty="0">
                <a:solidFill>
                  <a:srgbClr val="FF0000"/>
                </a:solidFill>
                <a:effectLst/>
              </a:rPr>
              <a:t>探索</a:t>
            </a:r>
            <a:r>
              <a:rPr lang="zh-TW" altLang="en-US" dirty="0">
                <a:effectLst/>
              </a:rPr>
              <a:t>知識、</a:t>
            </a:r>
            <a:r>
              <a:rPr lang="zh-TW" altLang="en-US" dirty="0">
                <a:solidFill>
                  <a:srgbClr val="FF0000"/>
                </a:solidFill>
                <a:effectLst/>
              </a:rPr>
              <a:t>推測</a:t>
            </a:r>
            <a:r>
              <a:rPr lang="zh-TW" altLang="en-US" dirty="0">
                <a:effectLst/>
              </a:rPr>
              <a:t>人物情節的進展，以增進閱讀理解、增加閱讀樂趣。</a:t>
            </a:r>
            <a:endParaRPr lang="en-US" altLang="zh-TW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95559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766181C-4914-4640-97F9-BAD60823C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5434" y="748145"/>
            <a:ext cx="7135418" cy="942544"/>
          </a:xfrm>
        </p:spPr>
        <p:txBody>
          <a:bodyPr/>
          <a:lstStyle/>
          <a:p>
            <a:r>
              <a:rPr kumimoji="1" lang="zh-CN" altLang="en-US" dirty="0"/>
              <a:t>閱讀理解的三個層次</a:t>
            </a:r>
            <a:endParaRPr kumimoji="1"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36BAFC8-CB17-364C-9C1B-3BCC76B365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3148" y="2413000"/>
            <a:ext cx="7457704" cy="3707412"/>
          </a:xfrm>
        </p:spPr>
        <p:txBody>
          <a:bodyPr/>
          <a:lstStyle/>
          <a:p>
            <a:r>
              <a:rPr kumimoji="1" lang="zh-TW" altLang="en-US" dirty="0"/>
              <a:t>文字符號 </a:t>
            </a:r>
            <a:r>
              <a:rPr kumimoji="1" lang="en-US" altLang="zh-TW" dirty="0"/>
              <a:t>(surface code)</a:t>
            </a:r>
          </a:p>
          <a:p>
            <a:r>
              <a:rPr kumimoji="1" lang="zh-CN" altLang="en-US" dirty="0"/>
              <a:t>文本表徵</a:t>
            </a:r>
            <a:r>
              <a:rPr kumimoji="1" lang="zh-TW" altLang="en-US" dirty="0"/>
              <a:t> </a:t>
            </a:r>
            <a:r>
              <a:rPr kumimoji="1" lang="en-US" altLang="zh-TW" dirty="0"/>
              <a:t>(</a:t>
            </a:r>
            <a:r>
              <a:rPr kumimoji="1" lang="en-US" altLang="zh-TW" dirty="0" err="1"/>
              <a:t>textbase</a:t>
            </a:r>
            <a:r>
              <a:rPr kumimoji="1" lang="en-US" altLang="zh-TW" dirty="0"/>
              <a:t>)</a:t>
            </a:r>
          </a:p>
          <a:p>
            <a:r>
              <a:rPr kumimoji="1" lang="zh-TW" altLang="en-US" dirty="0"/>
              <a:t>情境模式 </a:t>
            </a:r>
            <a:r>
              <a:rPr kumimoji="1" lang="en-US" altLang="zh-TW" dirty="0"/>
              <a:t>(situation model)</a:t>
            </a:r>
          </a:p>
          <a:p>
            <a:pPr marL="0" indent="0">
              <a:buNone/>
            </a:pPr>
            <a:r>
              <a:rPr kumimoji="1" lang="en-US" altLang="zh-TW" dirty="0"/>
              <a:t>            </a:t>
            </a:r>
            <a:r>
              <a:rPr kumimoji="1" lang="zh-TW" altLang="en-US" dirty="0"/>
              <a:t>   </a:t>
            </a:r>
            <a:r>
              <a:rPr kumimoji="1" lang="en-US" altLang="zh-TW" sz="3200" dirty="0">
                <a:solidFill>
                  <a:srgbClr val="FF0000"/>
                </a:solidFill>
              </a:rPr>
              <a:t>~ van Dijk; </a:t>
            </a:r>
            <a:r>
              <a:rPr kumimoji="1" lang="en-US" altLang="zh-TW" sz="3200" dirty="0" err="1">
                <a:solidFill>
                  <a:srgbClr val="FF0000"/>
                </a:solidFill>
              </a:rPr>
              <a:t>Kintsch</a:t>
            </a:r>
            <a:r>
              <a:rPr kumimoji="1" lang="en-US" altLang="zh-TW" sz="3200" dirty="0">
                <a:solidFill>
                  <a:srgbClr val="FF0000"/>
                </a:solidFill>
              </a:rPr>
              <a:t> (1983)</a:t>
            </a:r>
            <a:endParaRPr kumimoji="1" lang="zh-TW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355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5FAB87B-8DD0-B24F-9DC3-D8C59B6AB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5434" y="748145"/>
            <a:ext cx="7135418" cy="942544"/>
          </a:xfrm>
        </p:spPr>
        <p:txBody>
          <a:bodyPr/>
          <a:lstStyle/>
          <a:p>
            <a:r>
              <a:rPr kumimoji="1" lang="zh-TW" altLang="en-US" dirty="0"/>
              <a:t>運用「提問」</a:t>
            </a:r>
            <a:r>
              <a:rPr kumimoji="1" lang="zh-CN" altLang="en-US" dirty="0"/>
              <a:t>強化理解</a:t>
            </a:r>
            <a:endParaRPr kumimoji="1"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583EAF8-7923-4E45-BA81-BC2D500DB4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700" y="1841500"/>
            <a:ext cx="7526152" cy="4826000"/>
          </a:xfrm>
        </p:spPr>
        <p:txBody>
          <a:bodyPr>
            <a:noAutofit/>
          </a:bodyPr>
          <a:lstStyle/>
          <a:p>
            <a:pPr marL="377190" indent="-377190">
              <a:buFont typeface="+mj-lt"/>
              <a:buAutoNum type="arabicPeriod"/>
            </a:pPr>
            <a:r>
              <a:rPr lang="zh-TW" altLang="en-US" sz="3600" dirty="0">
                <a:effectLst/>
              </a:rPr>
              <a:t>閱讀的自我提問是一種自我對話，是閱讀的自我監控。</a:t>
            </a:r>
          </a:p>
          <a:p>
            <a:pPr marL="377190" indent="-377190">
              <a:buFont typeface="+mj-lt"/>
              <a:buAutoNum type="arabicPeriod"/>
            </a:pPr>
            <a:r>
              <a:rPr lang="zh-TW" altLang="en-US" sz="3600" dirty="0">
                <a:effectLst/>
              </a:rPr>
              <a:t>對文本進行主動式探究及發問，以達到閱讀理解的目的。</a:t>
            </a:r>
            <a:endParaRPr lang="en-US" altLang="zh-TW" sz="3600" dirty="0">
              <a:effectLst/>
            </a:endParaRPr>
          </a:p>
          <a:p>
            <a:pPr marL="377190" indent="-377190">
              <a:buFont typeface="+mj-lt"/>
              <a:buAutoNum type="arabicPeriod"/>
            </a:pPr>
            <a:r>
              <a:rPr lang="zh-TW" altLang="en-US" sz="3600" dirty="0">
                <a:effectLst/>
              </a:rPr>
              <a:t>提問使讀者得以運用他們既有的知識，也為拓展知識所需學習的事物設定準則。（</a:t>
            </a:r>
            <a:r>
              <a:rPr lang="zh-TW" altLang="en-US" sz="3600" dirty="0">
                <a:solidFill>
                  <a:schemeClr val="accent2">
                    <a:lumMod val="75000"/>
                  </a:schemeClr>
                </a:solidFill>
                <a:effectLst/>
              </a:rPr>
              <a:t>近側發展區</a:t>
            </a:r>
            <a:r>
              <a:rPr lang="zh-TW" altLang="en-US" sz="3600" dirty="0">
                <a:effectLst/>
              </a:rPr>
              <a:t>；</a:t>
            </a:r>
            <a:r>
              <a:rPr lang="en-US" altLang="zh-TW" sz="3600" dirty="0">
                <a:solidFill>
                  <a:schemeClr val="accent2">
                    <a:lumMod val="75000"/>
                  </a:schemeClr>
                </a:solidFill>
                <a:effectLst/>
              </a:rPr>
              <a:t>ZPD</a:t>
            </a:r>
            <a:r>
              <a:rPr lang="zh-TW" altLang="en-US" sz="3600" dirty="0">
                <a:effectLst/>
              </a:rPr>
              <a:t>）</a:t>
            </a:r>
            <a:endParaRPr lang="en-US" altLang="zh-TW" sz="3600" dirty="0">
              <a:effectLst/>
            </a:endParaRPr>
          </a:p>
          <a:p>
            <a:pPr marL="377190" indent="-377190">
              <a:buFont typeface="+mj-lt"/>
              <a:buAutoNum type="arabicPeriod"/>
            </a:pPr>
            <a:r>
              <a:rPr lang="zh-TW" altLang="en-US" sz="3600" dirty="0">
                <a:effectLst/>
              </a:rPr>
              <a:t>以提問帶領推論方向</a:t>
            </a:r>
            <a:endParaRPr lang="en-US" altLang="zh-TW" sz="3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29231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B17E887-935F-404B-B556-E7A5326A8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/>
              <a:t>「</a:t>
            </a:r>
            <a:r>
              <a:rPr kumimoji="1" lang="zh-CN" altLang="en-US" dirty="0"/>
              <a:t>推論</a:t>
            </a:r>
            <a:r>
              <a:rPr kumimoji="1" lang="zh-TW" altLang="en-US" dirty="0"/>
              <a:t>」的教學引導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783E018-118B-F54A-9DD4-6FD4ABA59B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926628"/>
            <a:ext cx="8382000" cy="4690072"/>
          </a:xfrm>
        </p:spPr>
        <p:txBody>
          <a:bodyPr>
            <a:normAutofit fontScale="92500" lnSpcReduction="10000"/>
          </a:bodyPr>
          <a:lstStyle/>
          <a:p>
            <a:pPr marL="742950" indent="-742950">
              <a:buFont typeface="+mj-lt"/>
              <a:buAutoNum type="arabicPeriod"/>
            </a:pPr>
            <a:r>
              <a:rPr kumimoji="1" lang="zh-TW" altLang="en-US" dirty="0"/>
              <a:t>詢問「為什麼」</a:t>
            </a:r>
            <a:endParaRPr kumimoji="1" lang="en-US" altLang="zh-TW" dirty="0"/>
          </a:p>
          <a:p>
            <a:pPr marL="742950" indent="-742950">
              <a:buFont typeface="+mj-lt"/>
              <a:buAutoNum type="arabicPeriod"/>
            </a:pPr>
            <a:r>
              <a:rPr kumimoji="1" lang="zh-TW" altLang="en-US" dirty="0"/>
              <a:t>詢問訊息中的不明、缺漏之處</a:t>
            </a:r>
            <a:endParaRPr kumimoji="1" lang="en-US" altLang="zh-TW" dirty="0"/>
          </a:p>
          <a:p>
            <a:pPr marL="742950" indent="-742950">
              <a:buFont typeface="+mj-lt"/>
              <a:buAutoNum type="arabicPeriod"/>
            </a:pPr>
            <a:r>
              <a:rPr kumimoji="1" lang="zh-TW" altLang="en-US" dirty="0"/>
              <a:t>詢問有關角色、目的與動機的問題</a:t>
            </a:r>
            <a:endParaRPr kumimoji="1" lang="en-US" altLang="zh-TW" dirty="0"/>
          </a:p>
          <a:p>
            <a:pPr marL="742950" indent="-742950">
              <a:buFont typeface="+mj-lt"/>
              <a:buAutoNum type="arabicPeriod"/>
            </a:pPr>
            <a:r>
              <a:rPr kumimoji="1" lang="zh-TW" altLang="en-US" dirty="0"/>
              <a:t>詢問理解監控的問題，如：與預測不同、沒講清楚之處</a:t>
            </a:r>
            <a:endParaRPr kumimoji="1" lang="en-US" altLang="zh-TW" dirty="0"/>
          </a:p>
          <a:p>
            <a:pPr marL="0" indent="0">
              <a:buNone/>
            </a:pPr>
            <a:r>
              <a:rPr kumimoji="1" lang="zh-TW" altLang="en-US" dirty="0"/>
              <a:t>                        </a:t>
            </a:r>
            <a:r>
              <a:rPr kumimoji="1" lang="zh-TW" altLang="en-US" sz="3000" dirty="0">
                <a:solidFill>
                  <a:schemeClr val="accent4">
                    <a:lumMod val="75000"/>
                  </a:schemeClr>
                </a:solidFill>
              </a:rPr>
              <a:t>～連啟舜、曾玉村 </a:t>
            </a:r>
            <a:r>
              <a:rPr kumimoji="1" lang="en-US" altLang="zh-TW" sz="3000" dirty="0">
                <a:solidFill>
                  <a:schemeClr val="accent4">
                    <a:lumMod val="75000"/>
                  </a:schemeClr>
                </a:solidFill>
              </a:rPr>
              <a:t>(2017)</a:t>
            </a:r>
            <a:endParaRPr kumimoji="1" lang="zh-TW" altLang="en-US" sz="30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934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線接點 4">
            <a:extLst>
              <a:ext uri="{FF2B5EF4-FFF2-40B4-BE49-F238E27FC236}">
                <a16:creationId xmlns:a16="http://schemas.microsoft.com/office/drawing/2014/main" id="{58D5A8FF-EE70-2F4A-9DD0-FD818B4E9AE8}"/>
              </a:ext>
            </a:extLst>
          </p:cNvPr>
          <p:cNvCxnSpPr>
            <a:cxnSpLocks/>
          </p:cNvCxnSpPr>
          <p:nvPr/>
        </p:nvCxnSpPr>
        <p:spPr>
          <a:xfrm>
            <a:off x="1955800" y="4876800"/>
            <a:ext cx="26162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接點 6">
            <a:extLst>
              <a:ext uri="{FF2B5EF4-FFF2-40B4-BE49-F238E27FC236}">
                <a16:creationId xmlns:a16="http://schemas.microsoft.com/office/drawing/2014/main" id="{2F60B0A6-A944-194D-AB85-20673ABAC278}"/>
              </a:ext>
            </a:extLst>
          </p:cNvPr>
          <p:cNvCxnSpPr/>
          <p:nvPr/>
        </p:nvCxnSpPr>
        <p:spPr>
          <a:xfrm flipV="1">
            <a:off x="4584700" y="2933700"/>
            <a:ext cx="0" cy="1943100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600BB9AA-EB0E-0F47-9C85-2A01CEE21761}"/>
              </a:ext>
            </a:extLst>
          </p:cNvPr>
          <p:cNvCxnSpPr>
            <a:cxnSpLocks/>
          </p:cNvCxnSpPr>
          <p:nvPr/>
        </p:nvCxnSpPr>
        <p:spPr>
          <a:xfrm>
            <a:off x="4572000" y="2921000"/>
            <a:ext cx="309485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字方塊 9">
            <a:extLst>
              <a:ext uri="{FF2B5EF4-FFF2-40B4-BE49-F238E27FC236}">
                <a16:creationId xmlns:a16="http://schemas.microsoft.com/office/drawing/2014/main" id="{E52C491E-0533-7940-A83C-C9300E29E534}"/>
              </a:ext>
            </a:extLst>
          </p:cNvPr>
          <p:cNvSpPr txBox="1"/>
          <p:nvPr/>
        </p:nvSpPr>
        <p:spPr>
          <a:xfrm>
            <a:off x="2658606" y="4876800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000" dirty="0">
                <a:solidFill>
                  <a:srgbClr val="7030A0"/>
                </a:solidFill>
                <a:latin typeface="DFLiuLiW5-B5" panose="03000509000000000000" pitchFamily="49" charset="-120"/>
                <a:ea typeface="DFLiuLiW5-B5" panose="03000509000000000000" pitchFamily="49" charset="-120"/>
              </a:rPr>
              <a:t>已知</a:t>
            </a:r>
            <a:endParaRPr kumimoji="1" lang="zh-TW" altLang="en-US" sz="4000" dirty="0">
              <a:solidFill>
                <a:srgbClr val="7030A0"/>
              </a:solidFill>
              <a:latin typeface="DFLiuLiW5-B5" panose="03000509000000000000" pitchFamily="49" charset="-120"/>
              <a:ea typeface="DFLiuLiW5-B5" panose="03000509000000000000" pitchFamily="49" charset="-120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DF792368-AA39-7C4E-B267-9CD0C66FBD03}"/>
              </a:ext>
            </a:extLst>
          </p:cNvPr>
          <p:cNvSpPr txBox="1"/>
          <p:nvPr/>
        </p:nvSpPr>
        <p:spPr>
          <a:xfrm>
            <a:off x="5498102" y="2225814"/>
            <a:ext cx="12426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4000" dirty="0">
                <a:solidFill>
                  <a:schemeClr val="accent6">
                    <a:lumMod val="75000"/>
                  </a:schemeClr>
                </a:solidFill>
                <a:latin typeface="DFLiuLiW5-B5" panose="03000509000000000000" pitchFamily="49" charset="-120"/>
                <a:ea typeface="DFLiuLiW5-B5" panose="03000509000000000000" pitchFamily="49" charset="-120"/>
              </a:rPr>
              <a:t>新知</a:t>
            </a: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B831ECB2-6BBD-9148-AF99-7593906832BD}"/>
              </a:ext>
            </a:extLst>
          </p:cNvPr>
          <p:cNvSpPr txBox="1"/>
          <p:nvPr/>
        </p:nvSpPr>
        <p:spPr>
          <a:xfrm>
            <a:off x="4660901" y="3252450"/>
            <a:ext cx="300595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TW" altLang="en-US" sz="4400" dirty="0">
                <a:latin typeface="DFLiuW3-B5" panose="03000309000000000000" pitchFamily="49" charset="-120"/>
                <a:ea typeface="DFLiuW3-B5" panose="03000309000000000000" pitchFamily="49" charset="-120"/>
              </a:rPr>
              <a:t>教師指導</a:t>
            </a:r>
            <a:endParaRPr kumimoji="1" lang="en-US" altLang="zh-TW" sz="4400" dirty="0">
              <a:latin typeface="DFLiuW3-B5" panose="03000309000000000000" pitchFamily="49" charset="-120"/>
              <a:ea typeface="DFLiuW3-B5" panose="03000309000000000000" pitchFamily="49" charset="-120"/>
            </a:endParaRPr>
          </a:p>
          <a:p>
            <a:pPr algn="ctr"/>
            <a:r>
              <a:rPr kumimoji="1" lang="zh-TW" altLang="en-US" sz="4400" dirty="0">
                <a:latin typeface="DFLiuW3-B5" panose="03000309000000000000" pitchFamily="49" charset="-120"/>
                <a:ea typeface="DFLiuW3-B5" panose="03000309000000000000" pitchFamily="49" charset="-120"/>
              </a:rPr>
              <a:t>閱讀以習得</a:t>
            </a:r>
          </a:p>
        </p:txBody>
      </p:sp>
      <p:sp>
        <p:nvSpPr>
          <p:cNvPr id="15" name="標題 14">
            <a:extLst>
              <a:ext uri="{FF2B5EF4-FFF2-40B4-BE49-F238E27FC236}">
                <a16:creationId xmlns:a16="http://schemas.microsoft.com/office/drawing/2014/main" id="{6B8C6E55-F24E-3C43-846A-F946EF1AA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7250" y="610532"/>
            <a:ext cx="3867150" cy="1325563"/>
          </a:xfrm>
        </p:spPr>
        <p:txBody>
          <a:bodyPr>
            <a:normAutofit/>
          </a:bodyPr>
          <a:lstStyle/>
          <a:p>
            <a:r>
              <a:rPr kumimoji="1" lang="zh-TW" altLang="en-US" sz="5400" dirty="0">
                <a:solidFill>
                  <a:srgbClr val="7030A0"/>
                </a:solidFill>
                <a:latin typeface="DFPuDingW7-B5" pitchFamily="49" charset="-120"/>
                <a:ea typeface="DFPuDingW7-B5" pitchFamily="49" charset="-120"/>
              </a:rPr>
              <a:t>閱讀與學習</a:t>
            </a:r>
          </a:p>
        </p:txBody>
      </p:sp>
    </p:spTree>
    <p:extLst>
      <p:ext uri="{BB962C8B-B14F-4D97-AF65-F5344CB8AC3E}">
        <p14:creationId xmlns:p14="http://schemas.microsoft.com/office/powerpoint/2010/main" val="820810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0367C96-15F8-004A-BFA9-678D52DE4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748145"/>
            <a:ext cx="6413500" cy="942544"/>
          </a:xfrm>
        </p:spPr>
        <p:txBody>
          <a:bodyPr/>
          <a:lstStyle/>
          <a:p>
            <a:r>
              <a:rPr kumimoji="1" lang="en-US" altLang="zh-TW" dirty="0"/>
              <a:t>KWL</a:t>
            </a:r>
            <a:r>
              <a:rPr kumimoji="1" lang="zh-TW" altLang="en-US" dirty="0"/>
              <a:t> </a:t>
            </a:r>
            <a:r>
              <a:rPr kumimoji="1" lang="zh-CN" altLang="en-US" dirty="0"/>
              <a:t>模式</a:t>
            </a:r>
            <a:endParaRPr kumimoji="1"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64FE857-9051-F347-A633-08CC06C1D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3148" y="2193328"/>
            <a:ext cx="7457704" cy="4193784"/>
          </a:xfrm>
        </p:spPr>
        <p:txBody>
          <a:bodyPr>
            <a:normAutofit lnSpcReduction="10000"/>
          </a:bodyPr>
          <a:lstStyle/>
          <a:p>
            <a:r>
              <a:rPr lang="zh-TW" altLang="en-US" dirty="0">
                <a:effectLst/>
              </a:rPr>
              <a:t>三段式的教學模式</a:t>
            </a:r>
            <a:endParaRPr lang="en-US" altLang="zh-TW" dirty="0">
              <a:effectLst/>
            </a:endParaRPr>
          </a:p>
          <a:p>
            <a:r>
              <a:rPr lang="en-US" altLang="zh-TW" dirty="0">
                <a:effectLst/>
              </a:rPr>
              <a:t>Know → Want to Know → Learn</a:t>
            </a:r>
          </a:p>
          <a:p>
            <a:r>
              <a:rPr lang="zh-TW" altLang="en-US" dirty="0">
                <a:effectLst/>
              </a:rPr>
              <a:t>即「已知、想知、新知」</a:t>
            </a:r>
            <a:endParaRPr lang="en-US" altLang="zh-TW" dirty="0">
              <a:effectLst/>
            </a:endParaRPr>
          </a:p>
          <a:p>
            <a:r>
              <a:rPr lang="zh-TW" altLang="en-US" dirty="0">
                <a:effectLst/>
              </a:rPr>
              <a:t>以提問方式引起學生閱讀動機</a:t>
            </a:r>
          </a:p>
        </p:txBody>
      </p:sp>
    </p:spTree>
    <p:extLst>
      <p:ext uri="{BB962C8B-B14F-4D97-AF65-F5344CB8AC3E}">
        <p14:creationId xmlns:p14="http://schemas.microsoft.com/office/powerpoint/2010/main" val="1359699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65434" y="748145"/>
            <a:ext cx="6098966" cy="942544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理解監控</a:t>
            </a:r>
            <a:endParaRPr kumimoji="1"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2460" y="2063132"/>
            <a:ext cx="7779080" cy="4351338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能整合文章不同區塊間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上下文、句子、段落等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的內容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結合自身背景知識，以超越文章字面的訊息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填補文中省略、遺漏的部分</a:t>
            </a:r>
            <a:r>
              <a:rPr lang="zh-TW" altLang="zh-TW" dirty="0">
                <a:solidFill>
                  <a:schemeClr val="accent4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或是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推論出言外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意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729738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196D73A-D008-4D44-9C37-414A5F906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dirty="0"/>
              <a:t>推論出什麼？</a:t>
            </a:r>
            <a:endParaRPr kumimoji="1"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E709987-0D0C-A34E-8D87-8CD5C68CAE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48" y="2104428"/>
            <a:ext cx="8694552" cy="4193784"/>
          </a:xfrm>
        </p:spPr>
        <p:txBody>
          <a:bodyPr>
            <a:noAutofit/>
          </a:bodyPr>
          <a:lstStyle/>
          <a:p>
            <a:pPr marL="742950" indent="-742950">
              <a:buFont typeface="+mj-ea"/>
              <a:buAutoNum type="ea1ChtPeriod"/>
            </a:pPr>
            <a:r>
              <a:rPr kumimoji="1" lang="zh-TW" altLang="en-US" sz="5400" dirty="0">
                <a:solidFill>
                  <a:srgbClr val="FF0000"/>
                </a:solidFill>
              </a:rPr>
              <a:t>小強被老師罵了，他正傷心的獨坐在角落。</a:t>
            </a:r>
            <a:endParaRPr kumimoji="1" lang="en-US" altLang="zh-TW" sz="5400" dirty="0">
              <a:solidFill>
                <a:srgbClr val="FF0000"/>
              </a:solidFill>
            </a:endParaRPr>
          </a:p>
          <a:p>
            <a:pPr marL="742950" indent="-742950">
              <a:buFont typeface="+mj-ea"/>
              <a:buAutoNum type="ea1ChtPeriod"/>
            </a:pPr>
            <a:r>
              <a:rPr kumimoji="1" lang="zh-TW" altLang="en-US" sz="5400" dirty="0">
                <a:solidFill>
                  <a:schemeClr val="accent5">
                    <a:lumMod val="50000"/>
                  </a:schemeClr>
                </a:solidFill>
              </a:rPr>
              <a:t>班長非常喜歡唱一首歌。</a:t>
            </a:r>
            <a:br>
              <a:rPr kumimoji="1" lang="en-US" altLang="zh-TW" sz="54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kumimoji="1" lang="zh-TW" altLang="en-US" sz="5400" dirty="0">
                <a:solidFill>
                  <a:schemeClr val="accent6">
                    <a:lumMod val="50000"/>
                  </a:schemeClr>
                </a:solidFill>
              </a:rPr>
              <a:t>「江山美人」總能撫慰他的心靈。</a:t>
            </a:r>
          </a:p>
        </p:txBody>
      </p:sp>
    </p:spTree>
    <p:extLst>
      <p:ext uri="{BB962C8B-B14F-4D97-AF65-F5344CB8AC3E}">
        <p14:creationId xmlns:p14="http://schemas.microsoft.com/office/powerpoint/2010/main" val="2595564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>
          <a:xfrm>
            <a:off x="548120" y="463138"/>
            <a:ext cx="7038013" cy="1162497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推論策略</a:t>
            </a:r>
            <a:endParaRPr lang="zh-TW" altLang="en-US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Group 14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8570918"/>
              </p:ext>
            </p:extLst>
          </p:nvPr>
        </p:nvGraphicFramePr>
        <p:xfrm>
          <a:off x="1936603" y="3835730"/>
          <a:ext cx="6356644" cy="2532223"/>
        </p:xfrm>
        <a:graphic>
          <a:graphicData uri="http://schemas.openxmlformats.org/drawingml/2006/table">
            <a:tbl>
              <a:tblPr/>
              <a:tblGrid>
                <a:gridCol w="8458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8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69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169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696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169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1696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1696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策略</a:t>
                      </a:r>
                      <a:endParaRPr kumimoji="0" lang="zh-TW" altLang="en-US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教學要點</a:t>
                      </a:r>
                      <a:endParaRPr kumimoji="0" lang="zh-TW" altLang="en-US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一年級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二年級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三年級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四年級</a:t>
                      </a: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五年級</a:t>
                      </a: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六年級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2913">
                <a:tc rowSpan="4"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推論</a:t>
                      </a:r>
                    </a:p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/</a:t>
                      </a:r>
                      <a:r>
                        <a:rPr kumimoji="1" lang="zh-TW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句型</a:t>
                      </a: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1.</a:t>
                      </a:r>
                      <a:r>
                        <a:rPr kumimoji="1" lang="zh-TW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連結線索</a:t>
                      </a: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(</a:t>
                      </a:r>
                      <a:r>
                        <a:rPr kumimoji="1" lang="zh-TW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指示代名詞</a:t>
                      </a:r>
                      <a:r>
                        <a:rPr kumimoji="1" lang="en-US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/</a:t>
                      </a:r>
                      <a:r>
                        <a:rPr kumimoji="1" lang="zh-TW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轉折詞</a:t>
                      </a:r>
                      <a:r>
                        <a:rPr kumimoji="1" lang="en-US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r>
                        <a:rPr kumimoji="1" lang="zh-TW" altLang="en-US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指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r>
                        <a:rPr kumimoji="1" lang="zh-TW" altLang="en-US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指</a:t>
                      </a:r>
                      <a:endParaRPr kumimoji="1" lang="zh-TW" altLang="zh-TW" sz="7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r>
                        <a:rPr kumimoji="1" lang="zh-TW" altLang="en-US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轉</a:t>
                      </a:r>
                      <a:endParaRPr kumimoji="1" lang="zh-TW" altLang="zh-TW" sz="7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4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2.</a:t>
                      </a:r>
                      <a:r>
                        <a:rPr kumimoji="1" lang="zh-TW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連結文本的因果關係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479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3.</a:t>
                      </a:r>
                      <a:r>
                        <a:rPr kumimoji="1" lang="zh-TW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由文本找支持的理由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64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4.</a:t>
                      </a:r>
                      <a:r>
                        <a:rPr kumimoji="1" lang="zh-TW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找不同觀點</a:t>
                      </a:r>
                      <a:r>
                        <a:rPr kumimoji="1" lang="en-US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(</a:t>
                      </a:r>
                      <a:r>
                        <a:rPr kumimoji="1" lang="zh-TW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找反證</a:t>
                      </a:r>
                      <a:r>
                        <a:rPr kumimoji="1" lang="en-US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8125"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自我</a:t>
                      </a:r>
                      <a:endParaRPr kumimoji="1" lang="en-US" altLang="zh-TW" sz="15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提問</a:t>
                      </a:r>
                      <a:endParaRPr kumimoji="0" lang="zh-TW" altLang="en-US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六何法</a:t>
                      </a:r>
                      <a:endParaRPr kumimoji="0" lang="zh-TW" altLang="en-US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45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有層次的提問</a:t>
                      </a:r>
                      <a:endParaRPr kumimoji="0" lang="zh-TW" altLang="en-US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MS Gothic" pitchFamily="49" charset="-128"/>
                        </a:rPr>
                        <a:t>◐</a:t>
                      </a:r>
                      <a:endParaRPr kumimoji="0" lang="zh-TW" altLang="zh-TW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81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詰問作者</a:t>
                      </a:r>
                      <a:endParaRPr kumimoji="0" lang="zh-TW" altLang="en-US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" name="矩形 1"/>
          <p:cNvSpPr/>
          <p:nvPr/>
        </p:nvSpPr>
        <p:spPr>
          <a:xfrm>
            <a:off x="548120" y="2076897"/>
            <a:ext cx="7969827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4313" indent="-2143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推論：根據文本內的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線索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訊息，提出一個具邏輯性的結論，以理解文本要傳達的意涵。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14313" indent="-2143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類型：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直接推論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2800" dirty="0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間接推論</a:t>
            </a:r>
            <a:endParaRPr lang="en-US" altLang="zh-TW" sz="2800" dirty="0">
              <a:solidFill>
                <a:schemeClr val="accent6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14313" indent="-2143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策略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43374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43694" y="807522"/>
            <a:ext cx="5487142" cy="942544"/>
          </a:xfrm>
        </p:spPr>
        <p:txBody>
          <a:bodyPr>
            <a:norm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連結線索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(1~3)</a:t>
            </a:r>
            <a:endParaRPr lang="zh-TW" altLang="en-US" sz="4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57646" y="4211573"/>
            <a:ext cx="7457704" cy="2167314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策略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指示代名詞</a:t>
            </a:r>
            <a:endParaRPr lang="en-US" altLang="zh-TW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zh-TW" altLang="en-US" sz="3600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轉折詞</a:t>
            </a:r>
          </a:p>
        </p:txBody>
      </p:sp>
      <p:sp>
        <p:nvSpPr>
          <p:cNvPr id="5" name="矩形 4"/>
          <p:cNvSpPr/>
          <p:nvPr/>
        </p:nvSpPr>
        <p:spPr>
          <a:xfrm>
            <a:off x="333538" y="2082575"/>
            <a:ext cx="846607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閱讀歷程中，從不同的句子裡，找出相互對應的詞彙或概念，相互連結形成有意義且連貫的心裡表徵。</a:t>
            </a:r>
          </a:p>
        </p:txBody>
      </p:sp>
    </p:spTree>
    <p:extLst>
      <p:ext uri="{BB962C8B-B14F-4D97-AF65-F5344CB8AC3E}">
        <p14:creationId xmlns:p14="http://schemas.microsoft.com/office/powerpoint/2010/main" val="137256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1805049" y="1179961"/>
            <a:ext cx="6875813" cy="687530"/>
          </a:xfrm>
        </p:spPr>
        <p:txBody>
          <a:bodyPr>
            <a:normAutofit fontScale="90000"/>
          </a:bodyPr>
          <a:lstStyle/>
          <a:p>
            <a:pPr marL="428625" indent="-428625">
              <a:buFont typeface="Wingdings" panose="05000000000000000000" pitchFamily="2" charset="2"/>
              <a:buChar char="Ø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連結線索策略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指示代名詞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half" idx="2"/>
          </p:nvPr>
        </p:nvSpPr>
        <p:spPr>
          <a:xfrm>
            <a:off x="363681" y="2410273"/>
            <a:ext cx="8416637" cy="469972"/>
          </a:xfrm>
        </p:spPr>
        <p:txBody>
          <a:bodyPr>
            <a:noAutofit/>
          </a:bodyPr>
          <a:lstStyle/>
          <a:p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在不同的句子裡，找出相互對應的詞彙，整合出連貫的意義。</a:t>
            </a:r>
          </a:p>
        </p:txBody>
      </p:sp>
      <p:sp>
        <p:nvSpPr>
          <p:cNvPr id="6" name="矩形 5"/>
          <p:cNvSpPr/>
          <p:nvPr/>
        </p:nvSpPr>
        <p:spPr>
          <a:xfrm>
            <a:off x="1672935" y="3995386"/>
            <a:ext cx="56552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 小螞蟻看見一隻麻雀，他急忙問：</a:t>
            </a:r>
            <a:b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「麻雀姐姐，燕子為什麼都不見了呢？」   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Aft>
                <a:spcPct val="0"/>
              </a:spcAft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 麻雀說：「天冷了，他們去南方過冬，要到明年春天才回來。」</a:t>
            </a:r>
          </a:p>
        </p:txBody>
      </p:sp>
      <p:grpSp>
        <p:nvGrpSpPr>
          <p:cNvPr id="7" name="群組 6"/>
          <p:cNvGrpSpPr/>
          <p:nvPr/>
        </p:nvGrpSpPr>
        <p:grpSpPr>
          <a:xfrm>
            <a:off x="2147580" y="4019136"/>
            <a:ext cx="2039955" cy="750981"/>
            <a:chOff x="2147580" y="4019136"/>
            <a:chExt cx="2039955" cy="750981"/>
          </a:xfrm>
        </p:grpSpPr>
        <p:sp>
          <p:nvSpPr>
            <p:cNvPr id="12" name="橢圓 11"/>
            <p:cNvSpPr/>
            <p:nvPr/>
          </p:nvSpPr>
          <p:spPr>
            <a:xfrm>
              <a:off x="3470563" y="4407229"/>
              <a:ext cx="716972" cy="362888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  <p:sp>
          <p:nvSpPr>
            <p:cNvPr id="9" name="圓角矩形 8"/>
            <p:cNvSpPr/>
            <p:nvPr/>
          </p:nvSpPr>
          <p:spPr>
            <a:xfrm>
              <a:off x="2147580" y="4019136"/>
              <a:ext cx="1020906" cy="411842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</p:grpSp>
      <p:grpSp>
        <p:nvGrpSpPr>
          <p:cNvPr id="2" name="群組 1"/>
          <p:cNvGrpSpPr/>
          <p:nvPr/>
        </p:nvGrpSpPr>
        <p:grpSpPr>
          <a:xfrm>
            <a:off x="4882240" y="4100046"/>
            <a:ext cx="678007" cy="1081914"/>
            <a:chOff x="4882240" y="4100046"/>
            <a:chExt cx="678007" cy="1081914"/>
          </a:xfrm>
        </p:grpSpPr>
        <p:sp>
          <p:nvSpPr>
            <p:cNvPr id="10" name="圓角矩形 9"/>
            <p:cNvSpPr/>
            <p:nvPr/>
          </p:nvSpPr>
          <p:spPr>
            <a:xfrm>
              <a:off x="4882240" y="4770117"/>
              <a:ext cx="678007" cy="411843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  <p:sp>
          <p:nvSpPr>
            <p:cNvPr id="11" name="橢圓 10"/>
            <p:cNvSpPr/>
            <p:nvPr/>
          </p:nvSpPr>
          <p:spPr>
            <a:xfrm>
              <a:off x="5217530" y="4100046"/>
              <a:ext cx="339004" cy="307182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</p:grpSp>
      <p:grpSp>
        <p:nvGrpSpPr>
          <p:cNvPr id="4" name="群組 3"/>
          <p:cNvGrpSpPr/>
          <p:nvPr/>
        </p:nvGrpSpPr>
        <p:grpSpPr>
          <a:xfrm>
            <a:off x="2510516" y="3252461"/>
            <a:ext cx="2992584" cy="2452139"/>
            <a:chOff x="2510516" y="3252461"/>
            <a:chExt cx="2992584" cy="2452139"/>
          </a:xfrm>
        </p:grpSpPr>
        <p:sp>
          <p:nvSpPr>
            <p:cNvPr id="39" name="弧形箭號 (上彎) 38"/>
            <p:cNvSpPr/>
            <p:nvPr/>
          </p:nvSpPr>
          <p:spPr>
            <a:xfrm rot="10992965">
              <a:off x="2510516" y="3252461"/>
              <a:ext cx="2992584" cy="739661"/>
            </a:xfrm>
            <a:prstGeom prst="curvedUpArrow">
              <a:avLst>
                <a:gd name="adj1" fmla="val 10315"/>
                <a:gd name="adj2" fmla="val 28371"/>
                <a:gd name="adj3" fmla="val 23455"/>
              </a:avLst>
            </a:pr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>
                <a:solidFill>
                  <a:schemeClr val="tx1"/>
                </a:solidFill>
              </a:endParaRPr>
            </a:p>
          </p:txBody>
        </p:sp>
        <p:sp>
          <p:nvSpPr>
            <p:cNvPr id="41" name="弧形箭號 (下彎) 40"/>
            <p:cNvSpPr/>
            <p:nvPr/>
          </p:nvSpPr>
          <p:spPr>
            <a:xfrm rot="11633360">
              <a:off x="3361608" y="4954199"/>
              <a:ext cx="1885792" cy="750401"/>
            </a:xfrm>
            <a:prstGeom prst="curvedDownArrow">
              <a:avLst>
                <a:gd name="adj1" fmla="val 11084"/>
                <a:gd name="adj2" fmla="val 30798"/>
                <a:gd name="adj3" fmla="val 30388"/>
              </a:avLst>
            </a:pr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837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36816" y="549996"/>
            <a:ext cx="6817179" cy="1325563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連結線索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指代詞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教學流程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2"/>
          </p:nvPr>
        </p:nvSpPr>
        <p:spPr>
          <a:xfrm>
            <a:off x="842406" y="2409950"/>
            <a:ext cx="7886700" cy="3631622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60000"/>
              </a:lnSpc>
            </a:pP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標記課文中的指示代名詞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你、我、他、你們、我們、他們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</a:p>
          <a:p>
            <a:pPr>
              <a:lnSpc>
                <a:spcPct val="160000"/>
              </a:lnSpc>
            </a:pP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寫出代名詞的真實身份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如：在「他」的旁邊註記「小螞蟻」。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60000"/>
              </a:lnSpc>
            </a:pP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接著請學生依其註記念誦沒有代名詞的課文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如：小螞蟻看見一隻麻雀，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「小螞蟻」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急忙問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838422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48981" y="1054954"/>
            <a:ext cx="6936901" cy="551017"/>
          </a:xfrm>
        </p:spPr>
        <p:txBody>
          <a:bodyPr>
            <a:normAutofit fontScale="90000"/>
          </a:bodyPr>
          <a:lstStyle/>
          <a:p>
            <a:pPr marL="428625" indent="-428625">
              <a:buFont typeface="Wingdings" panose="05000000000000000000" pitchFamily="2" charset="2"/>
              <a:buChar char="Ø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連結線索策略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轉折詞</a:t>
            </a:r>
            <a:endParaRPr lang="zh-TW" altLang="en-US" dirty="0"/>
          </a:p>
        </p:txBody>
      </p:sp>
      <p:sp>
        <p:nvSpPr>
          <p:cNvPr id="5" name="內容版面配置區 5"/>
          <p:cNvSpPr txBox="1">
            <a:spLocks/>
          </p:cNvSpPr>
          <p:nvPr/>
        </p:nvSpPr>
        <p:spPr>
          <a:xfrm>
            <a:off x="649801" y="2539060"/>
            <a:ext cx="7800974" cy="3659976"/>
          </a:xfrm>
          <a:prstGeom prst="rect">
            <a:avLst/>
          </a:prstGeom>
        </p:spPr>
        <p:txBody>
          <a:bodyPr vert="horz" wrap="square" lIns="68580" tIns="34290" rIns="68580" bIns="3429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354806">
              <a:lnSpc>
                <a:spcPts val="2625"/>
              </a:lnSpc>
              <a:spcAft>
                <a:spcPct val="0"/>
              </a:spcAft>
              <a:buNone/>
            </a:pPr>
            <a:r>
              <a:rPr lang="zh-TW" altLang="en-US" sz="1800" dirty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南一三下「快樂的送書人」</a:t>
            </a:r>
            <a:endParaRPr lang="en-US" altLang="zh-TW" sz="1800" dirty="0">
              <a:solidFill>
                <a:srgbClr val="00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354806">
              <a:lnSpc>
                <a:spcPts val="2625"/>
              </a:lnSpc>
              <a:spcAft>
                <a:spcPct val="0"/>
              </a:spcAft>
              <a:buNone/>
            </a:pPr>
            <a:r>
              <a:rPr lang="zh-TW" altLang="en-US" sz="1800" dirty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祖父曾經告訴我，他小時候家境十分貧困，沒有錢買書。有一天，他在土地廟前撿到一本故事書，雖然有些破舊，內容卻深深吸引住他。</a:t>
            </a:r>
            <a:r>
              <a:rPr lang="zh-TW" altLang="en-US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他坐在廟前，一頁接著一頁的看，沉醉在有趣的故事裡。這時候，一位老太太抱著一疊書走過來，說：「小弟弟，我發現你很愛看書，這些是我小孩看過的故事書，現在他們都長大了，這些書就送給你。」</a:t>
            </a:r>
            <a:endParaRPr lang="en-US" altLang="zh-TW" sz="1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354806">
              <a:lnSpc>
                <a:spcPts val="2625"/>
              </a:lnSpc>
              <a:spcAft>
                <a:spcPct val="0"/>
              </a:spcAft>
              <a:buNone/>
            </a:pPr>
            <a:r>
              <a:rPr lang="zh-TW" altLang="en-US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祖父十分感念老太太送書的恩情，讀了那些書，不僅增廣了見識，他的人生也變得更美好。因此，他決定以後也要當個快樂的送書人，讓更多人能享受到讀書的樂趣。</a:t>
            </a:r>
            <a:r>
              <a:rPr lang="zh-TW" altLang="en-US" sz="1800" dirty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他常說：「雖然社會進步了，書本的取得也愈來愈容易，但是，我還是要繼續送書給需要的孩子們，因為我是一個快樂的送書人。」</a:t>
            </a:r>
            <a:endParaRPr lang="en-US" altLang="zh-TW" sz="1800" dirty="0">
              <a:solidFill>
                <a:srgbClr val="00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4693" y="2075099"/>
            <a:ext cx="847118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1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轉折詞是將兩個意思相反或相對的句子連接起來，使整個語意連貫。</a:t>
            </a:r>
          </a:p>
        </p:txBody>
      </p:sp>
      <p:sp>
        <p:nvSpPr>
          <p:cNvPr id="8" name="橢圓 7"/>
          <p:cNvSpPr/>
          <p:nvPr/>
        </p:nvSpPr>
        <p:spPr>
          <a:xfrm>
            <a:off x="5484171" y="3368431"/>
            <a:ext cx="288347" cy="31392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sp>
        <p:nvSpPr>
          <p:cNvPr id="9" name="橢圓 8"/>
          <p:cNvSpPr/>
          <p:nvPr/>
        </p:nvSpPr>
        <p:spPr>
          <a:xfrm>
            <a:off x="591351" y="5794114"/>
            <a:ext cx="653329" cy="36466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grpSp>
        <p:nvGrpSpPr>
          <p:cNvPr id="16" name="群組 15"/>
          <p:cNvGrpSpPr/>
          <p:nvPr/>
        </p:nvGrpSpPr>
        <p:grpSpPr>
          <a:xfrm>
            <a:off x="4378507" y="3391417"/>
            <a:ext cx="2773405" cy="313928"/>
            <a:chOff x="4378507" y="3594617"/>
            <a:chExt cx="2773405" cy="313928"/>
          </a:xfrm>
        </p:grpSpPr>
        <p:sp>
          <p:nvSpPr>
            <p:cNvPr id="10" name="矩形 9"/>
            <p:cNvSpPr/>
            <p:nvPr/>
          </p:nvSpPr>
          <p:spPr>
            <a:xfrm>
              <a:off x="4378507" y="3594617"/>
              <a:ext cx="448439" cy="313928"/>
            </a:xfrm>
            <a:prstGeom prst="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  <p:sp>
          <p:nvSpPr>
            <p:cNvPr id="11" name="矩形 10"/>
            <p:cNvSpPr/>
            <p:nvPr/>
          </p:nvSpPr>
          <p:spPr>
            <a:xfrm>
              <a:off x="6183623" y="3594617"/>
              <a:ext cx="968289" cy="313928"/>
            </a:xfrm>
            <a:prstGeom prst="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</p:grpSp>
      <p:grpSp>
        <p:nvGrpSpPr>
          <p:cNvPr id="15" name="群組 14"/>
          <p:cNvGrpSpPr/>
          <p:nvPr/>
        </p:nvGrpSpPr>
        <p:grpSpPr>
          <a:xfrm>
            <a:off x="2546141" y="3368431"/>
            <a:ext cx="2934161" cy="326452"/>
            <a:chOff x="2546141" y="3571631"/>
            <a:chExt cx="2934161" cy="326452"/>
          </a:xfrm>
        </p:grpSpPr>
        <p:sp>
          <p:nvSpPr>
            <p:cNvPr id="3" name="矩形 2"/>
            <p:cNvSpPr/>
            <p:nvPr/>
          </p:nvSpPr>
          <p:spPr>
            <a:xfrm>
              <a:off x="2546141" y="3571631"/>
              <a:ext cx="740352" cy="313928"/>
            </a:xfrm>
            <a:prstGeom prst="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  <p:sp>
          <p:nvSpPr>
            <p:cNvPr id="13" name="矩形 12"/>
            <p:cNvSpPr/>
            <p:nvPr/>
          </p:nvSpPr>
          <p:spPr>
            <a:xfrm>
              <a:off x="5031863" y="3584155"/>
              <a:ext cx="448439" cy="313928"/>
            </a:xfrm>
            <a:prstGeom prst="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</p:grpSp>
      <p:cxnSp>
        <p:nvCxnSpPr>
          <p:cNvPr id="18" name="直線箭頭接點 17"/>
          <p:cNvCxnSpPr>
            <a:endCxn id="8" idx="1"/>
          </p:cNvCxnSpPr>
          <p:nvPr/>
        </p:nvCxnSpPr>
        <p:spPr>
          <a:xfrm>
            <a:off x="4826946" y="2537034"/>
            <a:ext cx="699452" cy="877371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直線箭頭接點 20"/>
          <p:cNvCxnSpPr>
            <a:endCxn id="9" idx="7"/>
          </p:cNvCxnSpPr>
          <p:nvPr/>
        </p:nvCxnSpPr>
        <p:spPr>
          <a:xfrm flipH="1">
            <a:off x="1149002" y="2537034"/>
            <a:ext cx="3677944" cy="3310485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標題 1">
            <a:extLst>
              <a:ext uri="{FF2B5EF4-FFF2-40B4-BE49-F238E27FC236}">
                <a16:creationId xmlns:a16="http://schemas.microsoft.com/office/drawing/2014/main" id="{D870439A-EB87-644C-BA01-3743015617B7}"/>
              </a:ext>
            </a:extLst>
          </p:cNvPr>
          <p:cNvSpPr txBox="1">
            <a:spLocks/>
          </p:cNvSpPr>
          <p:nvPr/>
        </p:nvSpPr>
        <p:spPr>
          <a:xfrm>
            <a:off x="564075" y="6319835"/>
            <a:ext cx="7886700" cy="364670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auKai" charset="-120"/>
                <a:ea typeface="BiauKai" charset="-120"/>
                <a:cs typeface="BiauKai" charset="-120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新細明體" panose="02020500000000000000" pitchFamily="18" charset="-120"/>
                <a:ea typeface="標楷體" panose="03000509000000000000" pitchFamily="65" charset="-120"/>
              </a:rPr>
              <a:t>老太太和祖父送書的出發點一樣嗎？</a:t>
            </a:r>
            <a:endParaRPr lang="zh-TW" altLang="en-US" sz="2600" dirty="0"/>
          </a:p>
        </p:txBody>
      </p:sp>
      <p:sp>
        <p:nvSpPr>
          <p:cNvPr id="19" name="向右箭號 18">
            <a:extLst>
              <a:ext uri="{FF2B5EF4-FFF2-40B4-BE49-F238E27FC236}">
                <a16:creationId xmlns:a16="http://schemas.microsoft.com/office/drawing/2014/main" id="{2A45E7A8-B8F4-3646-9294-13AA8849DE4B}"/>
              </a:ext>
            </a:extLst>
          </p:cNvPr>
          <p:cNvSpPr/>
          <p:nvPr/>
        </p:nvSpPr>
        <p:spPr>
          <a:xfrm>
            <a:off x="706951" y="6399219"/>
            <a:ext cx="381866" cy="173460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</p:spTree>
    <p:extLst>
      <p:ext uri="{BB962C8B-B14F-4D97-AF65-F5344CB8AC3E}">
        <p14:creationId xmlns:p14="http://schemas.microsoft.com/office/powerpoint/2010/main" val="1180317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 animBg="1"/>
      <p:bldP spid="17" grpId="0" animBg="1"/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53787" y="581891"/>
            <a:ext cx="7707085" cy="942544"/>
          </a:xfrm>
        </p:spPr>
        <p:txBody>
          <a:bodyPr>
            <a:normAutofit fontScale="90000"/>
          </a:bodyPr>
          <a:lstStyle/>
          <a:p>
            <a:r>
              <a:rPr lang="en-US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找連結文本的因果關係</a:t>
            </a:r>
            <a:r>
              <a:rPr lang="en-US" altLang="zh-TW" sz="49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(1~4)</a:t>
            </a:r>
            <a:endParaRPr lang="zh-TW" altLang="en-US" sz="49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03762" y="2185060"/>
            <a:ext cx="8312726" cy="4500748"/>
          </a:xfrm>
        </p:spPr>
        <p:txBody>
          <a:bodyPr>
            <a:normAutofit fontScale="85000" lnSpcReduction="10000"/>
          </a:bodyPr>
          <a:lstStyle/>
          <a:p>
            <a:pPr marL="385763" indent="-385763">
              <a:spcBef>
                <a:spcPts val="900"/>
              </a:spcBef>
              <a:buFont typeface="Wingdings" panose="05000000000000000000" pitchFamily="2" charset="2"/>
              <a:buAutoNum type="circleNumWdWhitePlain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從文章脈絡中，找出造成某事件發生的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原因、結果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85763" indent="-385763">
              <a:spcBef>
                <a:spcPts val="900"/>
              </a:spcBef>
              <a:buFont typeface="Wingdings" panose="05000000000000000000" pitchFamily="2" charset="2"/>
              <a:buAutoNum type="circleNumWdWhitePlain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將其間的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因果關係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相互連結，整合出連貫的意義。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85763" indent="-385763">
              <a:spcBef>
                <a:spcPts val="900"/>
              </a:spcBef>
              <a:buFont typeface="Wingdings" panose="05000000000000000000" pitchFamily="2" charset="2"/>
              <a:buAutoNum type="circleNumWdWhitePlain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若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前面的事件是造成後面事件的原因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，即代表這二者之間有因果關係。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85763" indent="-385763">
              <a:spcBef>
                <a:spcPts val="900"/>
              </a:spcBef>
              <a:buFont typeface="Wingdings" panose="05000000000000000000" pitchFamily="2" charset="2"/>
              <a:buAutoNum type="circleNumWdWhitePlain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亦即：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前因事件若不存在，後果事件就不會發生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95842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因果關係的表達方式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43148" y="1983178"/>
            <a:ext cx="7457704" cy="4726379"/>
          </a:xfrm>
        </p:spPr>
        <p:txBody>
          <a:bodyPr>
            <a:normAutofit fontScale="77500" lnSpcReduction="20000"/>
          </a:bodyPr>
          <a:lstStyle/>
          <a:p>
            <a:r>
              <a:rPr lang="zh-TW" altLang="en-US" sz="41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有關鍵詞</a:t>
            </a:r>
            <a:r>
              <a:rPr lang="zh-TW" altLang="en-US" sz="41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的因果關係</a:t>
            </a:r>
            <a:endParaRPr lang="en-US" altLang="zh-TW" sz="41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40000" indent="0"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關鍵詞：因為、由於、所以、因此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40000" indent="0">
              <a:buNone/>
            </a:pPr>
            <a:r>
              <a:rPr lang="en-US" altLang="zh-TW" sz="3600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sz="3600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因為今年雨水少，所以大家必須節約用水。</a:t>
            </a:r>
            <a:endParaRPr lang="en-US" altLang="zh-TW" sz="3600" dirty="0">
              <a:solidFill>
                <a:schemeClr val="accent5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40000" indent="0">
              <a:buNone/>
            </a:pPr>
            <a:r>
              <a:rPr lang="en-US" altLang="zh-TW" sz="3600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sz="3600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由於今年雨水少，大家必須節約用水。</a:t>
            </a:r>
            <a:endParaRPr lang="en-US" altLang="zh-TW" sz="3600" dirty="0">
              <a:solidFill>
                <a:schemeClr val="accent5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40000" indent="0">
              <a:buNone/>
            </a:pPr>
            <a:r>
              <a:rPr lang="en-US" altLang="zh-TW" sz="3600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sz="3600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今年雨水少，因此大家必須節約用水。</a:t>
            </a:r>
            <a:endParaRPr lang="en-US" altLang="zh-TW" sz="3600" dirty="0">
              <a:solidFill>
                <a:schemeClr val="accent5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1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推論型</a:t>
            </a:r>
            <a:r>
              <a:rPr lang="zh-TW" altLang="en-US" sz="41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的因果關係</a:t>
            </a:r>
            <a:endParaRPr lang="en-US" altLang="zh-TW" sz="41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40000" indent="0"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原句：天冷了，燕子要去南方過冬。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40000" indent="0">
              <a:buNone/>
            </a:pP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因果句：</a:t>
            </a:r>
            <a:r>
              <a:rPr lang="zh-TW" altLang="en-US" sz="3600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因為天冷了，所以燕子要去南方過冬。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59303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2327562" y="629395"/>
            <a:ext cx="6555179" cy="942544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有關鍵詞的</a:t>
            </a:r>
            <a:r>
              <a:rPr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因果關係</a:t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之教學流程</a:t>
            </a:r>
          </a:p>
        </p:txBody>
      </p:sp>
      <p:sp>
        <p:nvSpPr>
          <p:cNvPr id="8" name="內容版面配置區 7"/>
          <p:cNvSpPr>
            <a:spLocks noGrp="1"/>
          </p:cNvSpPr>
          <p:nvPr>
            <p:ph idx="1"/>
          </p:nvPr>
        </p:nvSpPr>
        <p:spPr>
          <a:xfrm>
            <a:off x="736271" y="2149434"/>
            <a:ext cx="7730836" cy="41937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找出課文關鍵詞</a:t>
            </a:r>
            <a:endParaRPr lang="en-US" altLang="zh-TW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套入因果關係的句型檢視</a:t>
            </a:r>
            <a:r>
              <a:rPr lang="zh-TW" altLang="en-US" sz="3200" dirty="0"/>
              <a:t>    </a:t>
            </a:r>
            <a:endParaRPr lang="en-US" altLang="zh-TW" sz="3200" dirty="0"/>
          </a:p>
          <a:p>
            <a:pPr marL="0" indent="0">
              <a:buNone/>
            </a:pPr>
            <a:r>
              <a:rPr lang="zh-TW" altLang="en-US" sz="3200" dirty="0">
                <a:solidFill>
                  <a:srgbClr val="FF0000"/>
                </a:solidFill>
              </a:rPr>
              <a:t>例句</a:t>
            </a:r>
            <a:r>
              <a:rPr lang="en-US" altLang="zh-TW" sz="3200" dirty="0">
                <a:solidFill>
                  <a:srgbClr val="FF0000"/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小刺蝟很不快樂，因為他沒有朋友。大家都怕小刺蝟身上的刺，不敢靠近他。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sz="3200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因為大家害怕他身上的刺，所以小刺蝟沒有朋友，因此他很不快樂。</a:t>
            </a:r>
          </a:p>
        </p:txBody>
      </p:sp>
      <p:sp>
        <p:nvSpPr>
          <p:cNvPr id="9" name="矩形 8"/>
          <p:cNvSpPr/>
          <p:nvPr/>
        </p:nvSpPr>
        <p:spPr>
          <a:xfrm>
            <a:off x="5605151" y="3153335"/>
            <a:ext cx="29755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「先果後因」</a:t>
            </a:r>
          </a:p>
        </p:txBody>
      </p:sp>
    </p:spTree>
    <p:extLst>
      <p:ext uri="{BB962C8B-B14F-4D97-AF65-F5344CB8AC3E}">
        <p14:creationId xmlns:p14="http://schemas.microsoft.com/office/powerpoint/2010/main" val="1403289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4152" y="6176962"/>
            <a:ext cx="7886700" cy="524284"/>
          </a:xfrm>
          <a:solidFill>
            <a:srgbClr val="FFFF00"/>
          </a:solidFill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zh-TW" altLang="en-US" sz="3200" dirty="0">
                <a:solidFill>
                  <a:srgbClr val="FF0000"/>
                </a:solidFill>
                <a:latin typeface="新細明體" panose="02020500000000000000" pitchFamily="18" charset="-120"/>
                <a:ea typeface="標楷體" panose="03000509000000000000" pitchFamily="65" charset="-120"/>
              </a:rPr>
              <a:t>舅舅是如何讓螢火蟲復育成功</a:t>
            </a:r>
            <a:r>
              <a:rPr lang="en-US" altLang="zh-TW" sz="3200" dirty="0">
                <a:solidFill>
                  <a:srgbClr val="FF0000"/>
                </a:solidFill>
                <a:latin typeface="新細明體" panose="02020500000000000000" pitchFamily="18" charset="-120"/>
                <a:ea typeface="標楷體" panose="03000509000000000000" pitchFamily="65" charset="-120"/>
              </a:rPr>
              <a:t>?</a:t>
            </a:r>
            <a:endParaRPr lang="zh-TW" altLang="en-US" sz="3200" dirty="0"/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296883" y="1416905"/>
            <a:ext cx="8562109" cy="476005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舅舅說，他也是研究了很久，才知道當年外公為了增加農作物的產量，大量的使用農藥，使螢火蟲賴以維生的小蝸牛無法生存，螢火蟲才會跟著消失。為了找回滿山滿谷的螢火蟲，這幾年，他不但沒用除草劑，甚至連農藥也不噴了。不噴農藥以後，那些靠雜草維生的蝸牛回來了，靠小蝸牛維生的螢火蟲也就跟著回來了。這時，我們恍然大悟，原來舅舅不用農藥，就是要復育這些螢火蟲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漸漸的，天色暗了下來，媽媽想把院子裡的電燈打開，舅舅連忙阻止說：「螢火蟲是靠身上的發光器尋找配偶的，現在是螢火蟲的繁殖期，如果把電燈打開，雄螢火蟲看不到雌螢火蟲發出來的亮光，就沒辦法繁衍下一代了。」</a:t>
            </a:r>
            <a:endParaRPr kumimoji="1"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6077461" y="558979"/>
            <a:ext cx="235428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多因單果</a:t>
            </a:r>
          </a:p>
        </p:txBody>
      </p:sp>
      <p:sp>
        <p:nvSpPr>
          <p:cNvPr id="5" name="矩形 4"/>
          <p:cNvSpPr/>
          <p:nvPr/>
        </p:nvSpPr>
        <p:spPr>
          <a:xfrm>
            <a:off x="6077461" y="5726841"/>
            <a:ext cx="2781531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350" dirty="0"/>
              <a:t>康軒第十冊第八課「閃亮的山谷」</a:t>
            </a:r>
          </a:p>
        </p:txBody>
      </p:sp>
      <p:sp>
        <p:nvSpPr>
          <p:cNvPr id="4" name="向右箭號 3"/>
          <p:cNvSpPr/>
          <p:nvPr/>
        </p:nvSpPr>
        <p:spPr>
          <a:xfrm>
            <a:off x="557028" y="6314638"/>
            <a:ext cx="381866" cy="249382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3CAA5E5E-EE83-C14B-83EF-223E3EBA6C49}"/>
              </a:ext>
            </a:extLst>
          </p:cNvPr>
          <p:cNvSpPr txBox="1"/>
          <p:nvPr/>
        </p:nvSpPr>
        <p:spPr>
          <a:xfrm>
            <a:off x="1802673" y="349525"/>
            <a:ext cx="36445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4400" dirty="0">
                <a:solidFill>
                  <a:srgbClr val="FF0000"/>
                </a:solidFill>
                <a:latin typeface="DFLiuLiW5-B5" panose="03000509000000000000" pitchFamily="49" charset="-120"/>
                <a:ea typeface="DFLiuLiW5-B5" panose="03000509000000000000" pitchFamily="49" charset="-120"/>
              </a:rPr>
              <a:t>關鍵詞</a:t>
            </a:r>
            <a:r>
              <a:rPr kumimoji="1" lang="en-US" altLang="zh-TW" sz="4400" dirty="0">
                <a:latin typeface="DFLiuLiW5-B5" panose="03000509000000000000" pitchFamily="49" charset="-120"/>
                <a:ea typeface="DFLiuLiW5-B5" panose="03000509000000000000" pitchFamily="49" charset="-120"/>
              </a:rPr>
              <a:t>or</a:t>
            </a:r>
            <a:r>
              <a:rPr kumimoji="1" lang="zh-TW" altLang="en-US" sz="4400" dirty="0">
                <a:solidFill>
                  <a:srgbClr val="002060"/>
                </a:solidFill>
                <a:latin typeface="DFLiuLiW5-B5" panose="03000509000000000000" pitchFamily="49" charset="-120"/>
                <a:ea typeface="DFLiuLiW5-B5" panose="03000509000000000000" pitchFamily="49" charset="-120"/>
              </a:rPr>
              <a:t>推論</a:t>
            </a:r>
          </a:p>
        </p:txBody>
      </p:sp>
    </p:spTree>
    <p:extLst>
      <p:ext uri="{BB962C8B-B14F-4D97-AF65-F5344CB8AC3E}">
        <p14:creationId xmlns:p14="http://schemas.microsoft.com/office/powerpoint/2010/main" val="157218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28625" indent="-428625">
              <a:buFont typeface="Wingdings" panose="05000000000000000000" pitchFamily="2" charset="2"/>
              <a:buChar char="Ø"/>
            </a:pPr>
            <a:r>
              <a:rPr lang="zh-TW" altLang="en-US" dirty="0">
                <a:ea typeface="標楷體" panose="03000509000000000000" pitchFamily="65" charset="-120"/>
              </a:rPr>
              <a:t>多因單果</a:t>
            </a:r>
            <a:endParaRPr lang="zh-TW" altLang="en-US" dirty="0"/>
          </a:p>
        </p:txBody>
      </p:sp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2007279387"/>
              </p:ext>
            </p:extLst>
          </p:nvPr>
        </p:nvGraphicFramePr>
        <p:xfrm>
          <a:off x="1298863" y="2558021"/>
          <a:ext cx="6546273" cy="36527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29648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DECEF44-BB78-924D-BE90-AA21C8488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/>
              <a:t>多層推論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49E3FB0-DDD4-2D4E-9A6D-E7672977A5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1150" y="2294928"/>
            <a:ext cx="8521700" cy="419378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kumimoji="1" lang="zh-TW" altLang="en-US" sz="3600" dirty="0">
                <a:solidFill>
                  <a:schemeClr val="accent6">
                    <a:lumMod val="50000"/>
                  </a:schemeClr>
                </a:solidFill>
              </a:rPr>
              <a:t>近年來，溫室效應造成地球暖化與氣候異常的情形日益嚴重，你知道地球暖化與氣候異常會帶來什麼影響嗎？一是冰山、冰河逐漸融化，導致海平面上升，部分低海拔的陸地將被淹沒；二是氣候忽冷忽熱，水旱災頻率增加，地球的氣候與自然生態之間會失去原有的平衡。</a:t>
            </a:r>
            <a:endParaRPr kumimoji="1" lang="en-US" altLang="zh-TW" sz="3600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kumimoji="1" lang="zh-TW" altLang="en-US" sz="2200" dirty="0">
                <a:solidFill>
                  <a:srgbClr val="FF0000"/>
                </a:solidFill>
              </a:rPr>
              <a:t>                                                     ～翰林</a:t>
            </a:r>
            <a:r>
              <a:rPr kumimoji="1" lang="zh-CN" altLang="en-US" sz="2200" dirty="0">
                <a:solidFill>
                  <a:srgbClr val="FF0000"/>
                </a:solidFill>
              </a:rPr>
              <a:t>五上；邁向低碳生活</a:t>
            </a:r>
            <a:endParaRPr kumimoji="1" lang="zh-TW" altLang="en-US" sz="2200" dirty="0">
              <a:solidFill>
                <a:srgbClr val="FF0000"/>
              </a:solidFill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84646224-B4A6-4D46-B7A6-A57386D0675E}"/>
              </a:ext>
            </a:extLst>
          </p:cNvPr>
          <p:cNvSpPr txBox="1"/>
          <p:nvPr/>
        </p:nvSpPr>
        <p:spPr>
          <a:xfrm>
            <a:off x="2616200" y="1367523"/>
            <a:ext cx="2273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sz="3600" dirty="0">
                <a:latin typeface="DFPuDingW7-B5" pitchFamily="49" charset="-120"/>
                <a:ea typeface="DFPuDingW7-B5" pitchFamily="49" charset="-120"/>
              </a:rPr>
              <a:t>以果為因</a:t>
            </a:r>
          </a:p>
        </p:txBody>
      </p:sp>
    </p:spTree>
    <p:extLst>
      <p:ext uri="{BB962C8B-B14F-4D97-AF65-F5344CB8AC3E}">
        <p14:creationId xmlns:p14="http://schemas.microsoft.com/office/powerpoint/2010/main" val="1121887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95549" y="641267"/>
            <a:ext cx="7268441" cy="942544"/>
          </a:xfrm>
        </p:spPr>
        <p:txBody>
          <a:bodyPr/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由文本找支持的理由</a:t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(3~6)</a:t>
            </a:r>
            <a:endParaRPr lang="zh-TW" altLang="en-US" sz="4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356260" y="1983178"/>
            <a:ext cx="8407730" cy="4655127"/>
          </a:xfrm>
        </p:spPr>
        <p:txBody>
          <a:bodyPr>
            <a:no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zh-TW" altLang="en-US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閱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讀者根據文本內容整合出某些想法或觀點：</a:t>
            </a:r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spcBef>
                <a:spcPts val="600"/>
              </a:spcBef>
              <a:buFont typeface="Wingdings" charset="2"/>
              <a:buChar char="Ø"/>
            </a:pPr>
            <a:r>
              <a:rPr lang="zh-TW" altLang="en-US" sz="3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讀者的觀點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要能合理詮釋文本，形成自己的觀點，並從文本中提出支持的理由和證據。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68588" indent="-34290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zh-TW" altLang="en-US" sz="3200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能從文章中出現的理由</a:t>
            </a:r>
            <a:r>
              <a:rPr lang="en-US" altLang="zh-TW" sz="3200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3200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實例，提取合理的上位概念 </a:t>
            </a:r>
          </a:p>
          <a:p>
            <a:pPr marL="668588" indent="-34290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zh-TW" altLang="en-US" sz="3200" dirty="0">
                <a:solidFill>
                  <a:schemeClr val="accent4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區辨文章觀點和理由之間的連結是否適當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zh-TW" altLang="en-US" sz="3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作者的觀點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：作者在文中所提出的觀點，讀者能在文本中找到支持的理由和證據。</a:t>
            </a:r>
          </a:p>
        </p:txBody>
      </p:sp>
    </p:spTree>
    <p:extLst>
      <p:ext uri="{BB962C8B-B14F-4D97-AF65-F5344CB8AC3E}">
        <p14:creationId xmlns:p14="http://schemas.microsoft.com/office/powerpoint/2010/main" val="167900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353111596"/>
              </p:ext>
            </p:extLst>
          </p:nvPr>
        </p:nvGraphicFramePr>
        <p:xfrm>
          <a:off x="635886" y="1900052"/>
          <a:ext cx="8042564" cy="4560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4384" y="748145"/>
            <a:ext cx="8625568" cy="942544"/>
          </a:xfrm>
        </p:spPr>
        <p:txBody>
          <a:bodyPr/>
          <a:lstStyle/>
          <a:p>
            <a:r>
              <a:rPr lang="zh-TW" altLang="en-US" sz="5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由文本找支持理由的教學步驟</a:t>
            </a:r>
            <a:endParaRPr kumimoji="1" lang="zh-TW" altLang="en-US" sz="5000" dirty="0"/>
          </a:p>
        </p:txBody>
      </p:sp>
    </p:spTree>
    <p:extLst>
      <p:ext uri="{BB962C8B-B14F-4D97-AF65-F5344CB8AC3E}">
        <p14:creationId xmlns:p14="http://schemas.microsoft.com/office/powerpoint/2010/main" val="5317776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1602034359"/>
              </p:ext>
            </p:extLst>
          </p:nvPr>
        </p:nvGraphicFramePr>
        <p:xfrm>
          <a:off x="274030" y="4393870"/>
          <a:ext cx="8347455" cy="21043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矩形 1"/>
          <p:cNvSpPr/>
          <p:nvPr/>
        </p:nvSpPr>
        <p:spPr>
          <a:xfrm>
            <a:off x="274029" y="430091"/>
            <a:ext cx="8460858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第十二課 聰明的公寓</a:t>
            </a:r>
            <a:endParaRPr lang="en-US" altLang="zh-TW" sz="2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   小晴家在一棟公寓的四樓，外頭好熱，進了門卻覺得很涼快。其實她家沒有裝冷氣，祕訣是來自陽臺的綠意。原來，小晴的媽媽有神奇的「綠手指」！她在陽臺上</a:t>
            </a:r>
            <a:r>
              <a:rPr lang="zh-TW" altLang="en-US" sz="2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種了許多植物</a:t>
            </a:r>
            <a:r>
              <a:rPr lang="zh-TW" altLang="en-US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，一片綠意，</a:t>
            </a:r>
            <a:r>
              <a:rPr lang="zh-TW" altLang="en-US" sz="2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讓人感覺清涼</a:t>
            </a:r>
            <a:r>
              <a:rPr lang="zh-TW" altLang="en-US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   小晴的爸爸注重通風問題，他設計的</a:t>
            </a:r>
            <a:r>
              <a:rPr lang="zh-TW" altLang="en-US" sz="2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窗戶</a:t>
            </a:r>
            <a:r>
              <a:rPr lang="zh-TW" altLang="en-US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可以向外推開，</a:t>
            </a:r>
            <a:r>
              <a:rPr lang="zh-TW" altLang="en-US" sz="2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依風向調整角度</a:t>
            </a:r>
            <a:r>
              <a:rPr lang="zh-TW" altLang="en-US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，歡迎風兒來作客。天花板上的</a:t>
            </a:r>
            <a:r>
              <a:rPr lang="zh-TW" altLang="en-US" sz="22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吊扇</a:t>
            </a:r>
            <a:r>
              <a:rPr lang="zh-TW" altLang="en-US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，能</a:t>
            </a:r>
            <a:r>
              <a:rPr lang="zh-TW" altLang="en-US" sz="22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帶動空氣通</a:t>
            </a:r>
            <a:r>
              <a:rPr lang="zh-TW" altLang="en-US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，我們寫功課時，涼風就在身邊打轉，好舒服。</a:t>
            </a:r>
            <a:endParaRPr lang="en-US" altLang="zh-TW" sz="2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   回家前，小晴的媽媽送我一盆黃金葛。她說，多種點綠色植物，一看就覺得涼快，我也要跟家人一起想想，怎樣讓我們家也聰明起來。</a:t>
            </a:r>
          </a:p>
        </p:txBody>
      </p:sp>
    </p:spTree>
    <p:extLst>
      <p:ext uri="{BB962C8B-B14F-4D97-AF65-F5344CB8AC3E}">
        <p14:creationId xmlns:p14="http://schemas.microsoft.com/office/powerpoint/2010/main" val="1907978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84910" y="631344"/>
            <a:ext cx="7886700" cy="731477"/>
          </a:xfrm>
        </p:spPr>
        <p:txBody>
          <a:bodyPr/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找不同觀點（找反證）</a:t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4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(4~6)</a:t>
            </a:r>
            <a:endParaRPr lang="zh-TW" altLang="en-US" sz="4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73132" y="1895950"/>
            <a:ext cx="859847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當文章對某一事物有不同立場的不同觀點時，先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整理出特定觀點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，再全文</a:t>
            </a:r>
            <a:r>
              <a:rPr lang="zh-TW" altLang="en-US" sz="3200" dirty="0">
                <a:solidFill>
                  <a:schemeClr val="accent6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比較不同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之處。</a:t>
            </a: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632888862"/>
              </p:ext>
            </p:extLst>
          </p:nvPr>
        </p:nvGraphicFramePr>
        <p:xfrm>
          <a:off x="791935" y="3918103"/>
          <a:ext cx="7699664" cy="2626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矩形 6"/>
          <p:cNvSpPr/>
          <p:nvPr/>
        </p:nvSpPr>
        <p:spPr>
          <a:xfrm>
            <a:off x="404133" y="3363794"/>
            <a:ext cx="4839786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找不同觀點（找反證）教學步驟</a:t>
            </a:r>
          </a:p>
        </p:txBody>
      </p:sp>
    </p:spTree>
    <p:extLst>
      <p:ext uri="{BB962C8B-B14F-4D97-AF65-F5344CB8AC3E}">
        <p14:creationId xmlns:p14="http://schemas.microsoft.com/office/powerpoint/2010/main" val="1176883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FB1CAEFB-BFE9-0A40-A189-08DBE29346F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9" t="1724" r="819" b="-2"/>
          <a:stretch/>
        </p:blipFill>
        <p:spPr>
          <a:xfrm rot="21540000">
            <a:off x="804479" y="854636"/>
            <a:ext cx="7753214" cy="5512392"/>
          </a:xfrm>
          <a:prstGeom prst="rect">
            <a:avLst/>
          </a:prstGeom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95830FEF-A522-2845-93C2-CB8CAE202CF2}"/>
              </a:ext>
            </a:extLst>
          </p:cNvPr>
          <p:cNvSpPr txBox="1"/>
          <p:nvPr/>
        </p:nvSpPr>
        <p:spPr>
          <a:xfrm>
            <a:off x="708683" y="1558670"/>
            <a:ext cx="7944805" cy="5132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</a:pPr>
            <a:r>
              <a:rPr lang="zh-TW" altLang="zh-TW" sz="2000" dirty="0">
                <a:latin typeface="Yuanti SC" panose="02010600040101010101" pitchFamily="2" charset="-122"/>
                <a:ea typeface="Yuanti SC" panose="02010600040101010101" pitchFamily="2" charset="-122"/>
              </a:rPr>
              <a:t>第一課 我的夢想</a:t>
            </a:r>
            <a:r>
              <a:rPr lang="zh-TW" altLang="en-US" sz="2000" dirty="0">
                <a:latin typeface="Yuanti SC" panose="02010600040101010101" pitchFamily="2" charset="-122"/>
                <a:ea typeface="Yuanti SC" panose="02010600040101010101" pitchFamily="2" charset="-122"/>
              </a:rPr>
              <a:t>           沈芯菱</a:t>
            </a:r>
            <a:endParaRPr lang="zh-TW" altLang="zh-TW" sz="2000" dirty="0">
              <a:latin typeface="Yuanti SC" panose="02010600040101010101" pitchFamily="2" charset="-122"/>
              <a:ea typeface="Yuanti SC" panose="02010600040101010101" pitchFamily="2" charset="-122"/>
            </a:endParaRPr>
          </a:p>
          <a:p>
            <a:pPr>
              <a:spcBef>
                <a:spcPts val="300"/>
              </a:spcBef>
            </a:pPr>
            <a:r>
              <a:rPr lang="zh-TW" altLang="en-US" sz="2000" dirty="0">
                <a:latin typeface="Yuanti SC" panose="02010600040101010101" pitchFamily="2" charset="-122"/>
                <a:ea typeface="Yuanti SC" panose="02010600040101010101" pitchFamily="2" charset="-122"/>
              </a:rPr>
              <a:t>        </a:t>
            </a:r>
            <a:r>
              <a:rPr lang="zh-TW" altLang="zh-TW" sz="2000" dirty="0">
                <a:solidFill>
                  <a:srgbClr val="002060"/>
                </a:solidFill>
                <a:latin typeface="Yuanti SC" panose="02010600040101010101" pitchFamily="2" charset="-122"/>
                <a:ea typeface="Yuanti SC" panose="02010600040101010101" pitchFamily="2" charset="-122"/>
              </a:rPr>
              <a:t>十九歲那一年，當我在</a:t>
            </a:r>
            <a:r>
              <a:rPr lang="zh-TW" altLang="zh-TW" sz="2000" u="sng" dirty="0">
                <a:solidFill>
                  <a:srgbClr val="002060"/>
                </a:solidFill>
                <a:latin typeface="Yuanti SC" panose="02010600040101010101" pitchFamily="2" charset="-122"/>
                <a:ea typeface="Yuanti SC" panose="02010600040101010101" pitchFamily="2" charset="-122"/>
              </a:rPr>
              <a:t>北京</a:t>
            </a:r>
            <a:r>
              <a:rPr lang="zh-TW" altLang="zh-TW" sz="2000" dirty="0">
                <a:solidFill>
                  <a:srgbClr val="002060"/>
                </a:solidFill>
                <a:latin typeface="Yuanti SC" panose="02010600040101010101" pitchFamily="2" charset="-122"/>
                <a:ea typeface="Yuanti SC" panose="02010600040101010101" pitchFamily="2" charset="-122"/>
              </a:rPr>
              <a:t>奧運的特展展出「草根</a:t>
            </a:r>
            <a:r>
              <a:rPr lang="zh-TW" altLang="zh-TW" sz="2000" u="sng" dirty="0">
                <a:solidFill>
                  <a:srgbClr val="002060"/>
                </a:solidFill>
                <a:latin typeface="Yuanti SC" panose="02010600040101010101" pitchFamily="2" charset="-122"/>
                <a:ea typeface="Yuanti SC" panose="02010600040101010101" pitchFamily="2" charset="-122"/>
              </a:rPr>
              <a:t>臺灣</a:t>
            </a:r>
            <a:r>
              <a:rPr lang="zh-TW" altLang="zh-TW" sz="2000" dirty="0">
                <a:solidFill>
                  <a:srgbClr val="002060"/>
                </a:solidFill>
                <a:latin typeface="Yuanti SC" panose="02010600040101010101" pitchFamily="2" charset="-122"/>
                <a:ea typeface="Yuanti SC" panose="02010600040101010101" pitchFamily="2" charset="-122"/>
              </a:rPr>
              <a:t>臉譜」時，許多人都曾看過這一張張純樸真實的臉龐。他們看到賣棉花糖的流動攤販，看到收垃圾的清潔婦人，看到在田間趕著水牛的老農夫… …。照片中的每一個人，即使背上有著沉重的生活重擔，但是他們相信「天無絕人之路」，就算再辛苦，也要笑給老天爺看。他們展現出這片土地至真、至善、至美的生命力。</a:t>
            </a:r>
          </a:p>
          <a:p>
            <a:pPr>
              <a:spcBef>
                <a:spcPts val="300"/>
              </a:spcBef>
            </a:pPr>
            <a:r>
              <a:rPr lang="zh-TW" altLang="en-US" sz="2000" dirty="0">
                <a:latin typeface="Yuanti SC" panose="02010600040101010101" pitchFamily="2" charset="-122"/>
                <a:ea typeface="Yuanti SC" panose="02010600040101010101" pitchFamily="2" charset="-122"/>
              </a:rPr>
              <a:t>        </a:t>
            </a:r>
            <a:r>
              <a:rPr lang="zh-TW" altLang="zh-TW" sz="2000" dirty="0">
                <a:solidFill>
                  <a:schemeClr val="accent6">
                    <a:lumMod val="50000"/>
                  </a:schemeClr>
                </a:solidFill>
                <a:latin typeface="Yuanti SC" panose="02010600040101010101" pitchFamily="2" charset="-122"/>
                <a:ea typeface="Yuanti SC" panose="02010600040101010101" pitchFamily="2" charset="-122"/>
              </a:rPr>
              <a:t>看過的人除了非常好奇：「這真的是一個十九歲女孩拍攝的嗎？」「是什麼樣的原因，讓她開始拍攝這些人物？」當他們知道，我從十三歲就開始走訪各地紀錄時，更是驚訝不已：「你是天才嗎？」</a:t>
            </a:r>
          </a:p>
          <a:p>
            <a:pPr>
              <a:spcBef>
                <a:spcPts val="300"/>
              </a:spcBef>
            </a:pPr>
            <a:r>
              <a:rPr lang="zh-TW" altLang="en-US" sz="2000" dirty="0">
                <a:latin typeface="Yuanti SC" panose="02010600040101010101" pitchFamily="2" charset="-122"/>
                <a:ea typeface="Yuanti SC" panose="02010600040101010101" pitchFamily="2" charset="-122"/>
              </a:rPr>
              <a:t>        </a:t>
            </a:r>
            <a:r>
              <a:rPr lang="zh-TW" altLang="zh-TW" sz="2000" dirty="0">
                <a:solidFill>
                  <a:srgbClr val="C00000"/>
                </a:solidFill>
                <a:latin typeface="Yuanti SC" panose="02010600040101010101" pitchFamily="2" charset="-122"/>
                <a:ea typeface="Yuanti SC" panose="02010600040101010101" pitchFamily="2" charset="-122"/>
              </a:rPr>
              <a:t>我不是什麼天才，也不是什麼幸運兒，我只是一個來自流動攤販家庭的孩子，「貧苦」一直是生活中的記憶。父母的成衣加工事業失敗，背負龐大的債務，我的童年，是在顧攤位和叫賣聲中度過的。然而，父母認為「再窮也不能窮教育」，記得小時候，母親常會買二手書讓我練習閱讀、寫字，無論是烈日當空的菜市場、臭味混雜的黃昏市場，或是街頭的昏黃路燈下，都有我低頭看書的影子。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4B57D1EF-1B82-6F47-8867-9FE0EAADF14A}"/>
              </a:ext>
            </a:extLst>
          </p:cNvPr>
          <p:cNvSpPr txBox="1"/>
          <p:nvPr/>
        </p:nvSpPr>
        <p:spPr>
          <a:xfrm>
            <a:off x="3467100" y="588259"/>
            <a:ext cx="4288353" cy="584775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kumimoji="1" lang="zh-TW" altLang="en-US" sz="3200" dirty="0">
                <a:ln>
                  <a:solidFill>
                    <a:schemeClr val="accent1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DFLiuLiW5-B5" panose="03000509000000000000" pitchFamily="49" charset="-120"/>
                <a:ea typeface="DFLiuLiW5-B5" panose="03000509000000000000" pitchFamily="49" charset="-120"/>
              </a:rPr>
              <a:t>➯</a:t>
            </a:r>
            <a:r>
              <a:rPr kumimoji="1" lang="zh-TW" altLang="en-US" sz="3200" dirty="0">
                <a:solidFill>
                  <a:srgbClr val="FFFFFF"/>
                </a:solidFill>
                <a:latin typeface="DFLiuLiW5-B5" panose="03000509000000000000" pitchFamily="49" charset="-120"/>
                <a:ea typeface="DFLiuLiW5-B5" panose="03000509000000000000" pitchFamily="49" charset="-120"/>
              </a:rPr>
              <a:t>  作者是個天才嗎？</a:t>
            </a:r>
          </a:p>
        </p:txBody>
      </p:sp>
    </p:spTree>
    <p:extLst>
      <p:ext uri="{BB962C8B-B14F-4D97-AF65-F5344CB8AC3E}">
        <p14:creationId xmlns:p14="http://schemas.microsoft.com/office/powerpoint/2010/main" val="268549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D5F74395-F04D-4040-A400-84D945DE59D1}"/>
              </a:ext>
            </a:extLst>
          </p:cNvPr>
          <p:cNvSpPr txBox="1"/>
          <p:nvPr/>
        </p:nvSpPr>
        <p:spPr>
          <a:xfrm>
            <a:off x="279400" y="2532965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dirty="0">
                <a:solidFill>
                  <a:schemeClr val="bg1"/>
                </a:solidFill>
                <a:highlight>
                  <a:srgbClr val="FF0000"/>
                </a:highlight>
                <a:latin typeface="Yuanti SC" panose="02010600040101010101" pitchFamily="2" charset="-122"/>
                <a:ea typeface="Yuanti SC" panose="02010600040101010101" pitchFamily="2" charset="-122"/>
              </a:rPr>
              <a:t>論點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AC7F42F-27FA-DF4B-99ED-A163875C6C2C}"/>
              </a:ext>
            </a:extLst>
          </p:cNvPr>
          <p:cNvSpPr txBox="1"/>
          <p:nvPr/>
        </p:nvSpPr>
        <p:spPr>
          <a:xfrm>
            <a:off x="279400" y="3460065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dirty="0">
                <a:solidFill>
                  <a:schemeClr val="bg1"/>
                </a:solidFill>
                <a:highlight>
                  <a:srgbClr val="00FF00"/>
                </a:highlight>
                <a:latin typeface="Yuanti SC" panose="02010600040101010101" pitchFamily="2" charset="-122"/>
                <a:ea typeface="Yuanti SC" panose="02010600040101010101" pitchFamily="2" charset="-122"/>
              </a:rPr>
              <a:t>理由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9C460416-54A6-2D4F-8C12-89B5688507D2}"/>
              </a:ext>
            </a:extLst>
          </p:cNvPr>
          <p:cNvSpPr txBox="1"/>
          <p:nvPr/>
        </p:nvSpPr>
        <p:spPr>
          <a:xfrm>
            <a:off x="279400" y="4387165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dirty="0">
                <a:solidFill>
                  <a:schemeClr val="bg1"/>
                </a:solidFill>
                <a:highlight>
                  <a:srgbClr val="800080"/>
                </a:highlight>
                <a:latin typeface="Yuanti SC" panose="02010600040101010101" pitchFamily="2" charset="-122"/>
                <a:ea typeface="Yuanti SC" panose="02010600040101010101" pitchFamily="2" charset="-122"/>
              </a:rPr>
              <a:t>意義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F29C30BC-0C7E-224D-B7F4-E3C1260E6FBB}"/>
              </a:ext>
            </a:extLst>
          </p:cNvPr>
          <p:cNvSpPr txBox="1"/>
          <p:nvPr/>
        </p:nvSpPr>
        <p:spPr>
          <a:xfrm>
            <a:off x="279400" y="5314265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dirty="0">
                <a:solidFill>
                  <a:schemeClr val="bg1"/>
                </a:solidFill>
                <a:highlight>
                  <a:srgbClr val="008000"/>
                </a:highlight>
                <a:latin typeface="Yuanti SC" panose="02010600040101010101" pitchFamily="2" charset="-122"/>
                <a:ea typeface="Yuanti SC" panose="02010600040101010101" pitchFamily="2" charset="-122"/>
              </a:rPr>
              <a:t>結論</a:t>
            </a:r>
          </a:p>
        </p:txBody>
      </p:sp>
      <p:sp>
        <p:nvSpPr>
          <p:cNvPr id="6" name="圓角矩形 5">
            <a:extLst>
              <a:ext uri="{FF2B5EF4-FFF2-40B4-BE49-F238E27FC236}">
                <a16:creationId xmlns:a16="http://schemas.microsoft.com/office/drawing/2014/main" id="{1A991FD3-8CB7-3B41-99D5-093C905CC05D}"/>
              </a:ext>
            </a:extLst>
          </p:cNvPr>
          <p:cNvSpPr/>
          <p:nvPr/>
        </p:nvSpPr>
        <p:spPr>
          <a:xfrm>
            <a:off x="2770148" y="1492250"/>
            <a:ext cx="1181100" cy="647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2800" dirty="0">
                <a:latin typeface="DFLiuLiW5-B5" panose="03000509000000000000" pitchFamily="49" charset="-120"/>
                <a:ea typeface="DFLiuLiW5-B5" panose="03000509000000000000" pitchFamily="49" charset="-120"/>
              </a:rPr>
              <a:t>正面</a:t>
            </a:r>
          </a:p>
        </p:txBody>
      </p:sp>
      <p:sp>
        <p:nvSpPr>
          <p:cNvPr id="7" name="圓角矩形 6">
            <a:extLst>
              <a:ext uri="{FF2B5EF4-FFF2-40B4-BE49-F238E27FC236}">
                <a16:creationId xmlns:a16="http://schemas.microsoft.com/office/drawing/2014/main" id="{B4A0F5DF-668E-EC42-92F2-1EF112AD3421}"/>
              </a:ext>
            </a:extLst>
          </p:cNvPr>
          <p:cNvSpPr/>
          <p:nvPr/>
        </p:nvSpPr>
        <p:spPr>
          <a:xfrm>
            <a:off x="6564352" y="1511300"/>
            <a:ext cx="1181100" cy="647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2800" dirty="0">
                <a:latin typeface="DFLiuLiW5-B5" panose="03000509000000000000" pitchFamily="49" charset="-120"/>
                <a:ea typeface="DFLiuLiW5-B5" panose="03000509000000000000" pitchFamily="49" charset="-120"/>
              </a:rPr>
              <a:t>反面</a:t>
            </a:r>
          </a:p>
        </p:txBody>
      </p:sp>
      <p:sp>
        <p:nvSpPr>
          <p:cNvPr id="8" name="圓角矩形 7">
            <a:extLst>
              <a:ext uri="{FF2B5EF4-FFF2-40B4-BE49-F238E27FC236}">
                <a16:creationId xmlns:a16="http://schemas.microsoft.com/office/drawing/2014/main" id="{E7DE5B7A-0E64-C742-BC8C-3B9A00B8AF05}"/>
              </a:ext>
            </a:extLst>
          </p:cNvPr>
          <p:cNvSpPr/>
          <p:nvPr/>
        </p:nvSpPr>
        <p:spPr>
          <a:xfrm>
            <a:off x="1539796" y="2532965"/>
            <a:ext cx="3641804" cy="4826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00"/>
              </a:lnSpc>
              <a:spcBef>
                <a:spcPts val="900"/>
              </a:spcBef>
            </a:pPr>
            <a:r>
              <a:rPr kumimoji="1" lang="zh-TW" altLang="en-US" sz="2000" dirty="0">
                <a:solidFill>
                  <a:schemeClr val="accent2">
                    <a:lumMod val="75000"/>
                  </a:schemeClr>
                </a:solidFill>
                <a:latin typeface="Hei" pitchFamily="2" charset="-122"/>
                <a:ea typeface="HanziPen SC" panose="03000300000000000000" pitchFamily="66" charset="-122"/>
              </a:rPr>
              <a:t>是天才</a:t>
            </a:r>
          </a:p>
        </p:txBody>
      </p:sp>
      <p:sp>
        <p:nvSpPr>
          <p:cNvPr id="10" name="圓角矩形 9">
            <a:extLst>
              <a:ext uri="{FF2B5EF4-FFF2-40B4-BE49-F238E27FC236}">
                <a16:creationId xmlns:a16="http://schemas.microsoft.com/office/drawing/2014/main" id="{6C5A04E7-CB5D-D048-BD9A-02D4431A8F74}"/>
              </a:ext>
            </a:extLst>
          </p:cNvPr>
          <p:cNvSpPr/>
          <p:nvPr/>
        </p:nvSpPr>
        <p:spPr>
          <a:xfrm>
            <a:off x="5334000" y="2532965"/>
            <a:ext cx="3641804" cy="4826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00"/>
              </a:lnSpc>
              <a:spcBef>
                <a:spcPts val="900"/>
              </a:spcBef>
            </a:pPr>
            <a:r>
              <a:rPr kumimoji="1" lang="zh-TW" altLang="en-US" sz="2000" dirty="0">
                <a:solidFill>
                  <a:schemeClr val="accent5">
                    <a:lumMod val="50000"/>
                  </a:schemeClr>
                </a:solidFill>
                <a:latin typeface="Hei" pitchFamily="2" charset="-122"/>
                <a:ea typeface="HanziPen SC" panose="03000300000000000000" pitchFamily="66" charset="-122"/>
              </a:rPr>
              <a:t>不是天才</a:t>
            </a:r>
          </a:p>
        </p:txBody>
      </p:sp>
      <p:sp>
        <p:nvSpPr>
          <p:cNvPr id="11" name="圓角矩形 10">
            <a:extLst>
              <a:ext uri="{FF2B5EF4-FFF2-40B4-BE49-F238E27FC236}">
                <a16:creationId xmlns:a16="http://schemas.microsoft.com/office/drawing/2014/main" id="{F6387DCA-B6A4-3948-92E9-C105D52D6421}"/>
              </a:ext>
            </a:extLst>
          </p:cNvPr>
          <p:cNvSpPr/>
          <p:nvPr/>
        </p:nvSpPr>
        <p:spPr>
          <a:xfrm>
            <a:off x="1539796" y="3460065"/>
            <a:ext cx="3641804" cy="4826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00"/>
              </a:lnSpc>
              <a:spcBef>
                <a:spcPts val="900"/>
              </a:spcBef>
            </a:pPr>
            <a:r>
              <a:rPr kumimoji="1" lang="zh-TW" altLang="en-US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Hei" pitchFamily="2" charset="-122"/>
                <a:ea typeface="HanziPen SC" panose="03000300000000000000" pitchFamily="66" charset="-122"/>
              </a:rPr>
              <a:t>十九歲就拍出讓人感動的照片</a:t>
            </a:r>
          </a:p>
        </p:txBody>
      </p:sp>
      <p:sp>
        <p:nvSpPr>
          <p:cNvPr id="12" name="圓角矩形 11">
            <a:extLst>
              <a:ext uri="{FF2B5EF4-FFF2-40B4-BE49-F238E27FC236}">
                <a16:creationId xmlns:a16="http://schemas.microsoft.com/office/drawing/2014/main" id="{FCC8F62C-A7C6-E448-9E1A-AEE3E12C504D}"/>
              </a:ext>
            </a:extLst>
          </p:cNvPr>
          <p:cNvSpPr/>
          <p:nvPr/>
        </p:nvSpPr>
        <p:spPr>
          <a:xfrm>
            <a:off x="5334000" y="3460065"/>
            <a:ext cx="3641804" cy="4826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00"/>
              </a:lnSpc>
              <a:spcBef>
                <a:spcPts val="900"/>
              </a:spcBef>
            </a:pPr>
            <a:r>
              <a:rPr kumimoji="1" lang="zh-TW" altLang="en-US" sz="2000" dirty="0">
                <a:solidFill>
                  <a:schemeClr val="accent5">
                    <a:lumMod val="50000"/>
                  </a:schemeClr>
                </a:solidFill>
                <a:latin typeface="Hei" pitchFamily="2" charset="-122"/>
                <a:ea typeface="HanziPen SC" panose="03000300000000000000" pitchFamily="66" charset="-122"/>
              </a:rPr>
              <a:t>在艱困的環境下仍不斷苦讀</a:t>
            </a:r>
          </a:p>
        </p:txBody>
      </p:sp>
      <p:sp>
        <p:nvSpPr>
          <p:cNvPr id="13" name="圓角矩形 12">
            <a:extLst>
              <a:ext uri="{FF2B5EF4-FFF2-40B4-BE49-F238E27FC236}">
                <a16:creationId xmlns:a16="http://schemas.microsoft.com/office/drawing/2014/main" id="{B6742950-144A-4549-A5EB-0E579BB26DB4}"/>
              </a:ext>
            </a:extLst>
          </p:cNvPr>
          <p:cNvSpPr/>
          <p:nvPr/>
        </p:nvSpPr>
        <p:spPr>
          <a:xfrm>
            <a:off x="1539796" y="4387165"/>
            <a:ext cx="3641804" cy="482600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00"/>
              </a:lnSpc>
              <a:spcBef>
                <a:spcPts val="900"/>
              </a:spcBef>
            </a:pPr>
            <a:r>
              <a:rPr kumimoji="1" lang="zh-TW" altLang="en-US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Hei" pitchFamily="2" charset="-122"/>
                <a:ea typeface="HanziPen SC" panose="03000300000000000000" pitchFamily="66" charset="-122"/>
              </a:rPr>
              <a:t>年紀輕輕有非凡的成就</a:t>
            </a:r>
          </a:p>
        </p:txBody>
      </p:sp>
      <p:sp>
        <p:nvSpPr>
          <p:cNvPr id="14" name="圓角矩形 13">
            <a:extLst>
              <a:ext uri="{FF2B5EF4-FFF2-40B4-BE49-F238E27FC236}">
                <a16:creationId xmlns:a16="http://schemas.microsoft.com/office/drawing/2014/main" id="{C632EFBA-4D70-B746-A21B-48F15DC03788}"/>
              </a:ext>
            </a:extLst>
          </p:cNvPr>
          <p:cNvSpPr/>
          <p:nvPr/>
        </p:nvSpPr>
        <p:spPr>
          <a:xfrm>
            <a:off x="5334000" y="4387165"/>
            <a:ext cx="3641804" cy="4826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00"/>
              </a:lnSpc>
              <a:spcBef>
                <a:spcPts val="900"/>
              </a:spcBef>
            </a:pPr>
            <a:r>
              <a:rPr kumimoji="1" lang="zh-TW" altLang="en-US" sz="2000" dirty="0">
                <a:solidFill>
                  <a:schemeClr val="accent5">
                    <a:lumMod val="40000"/>
                    <a:lumOff val="60000"/>
                  </a:schemeClr>
                </a:solidFill>
                <a:latin typeface="Hei" pitchFamily="2" charset="-122"/>
                <a:ea typeface="HanziPen SC" panose="03000300000000000000" pitchFamily="66" charset="-122"/>
              </a:rPr>
              <a:t>曾經做出許多努力與付出</a:t>
            </a:r>
          </a:p>
        </p:txBody>
      </p:sp>
      <p:sp>
        <p:nvSpPr>
          <p:cNvPr id="15" name="圓角矩形 14">
            <a:extLst>
              <a:ext uri="{FF2B5EF4-FFF2-40B4-BE49-F238E27FC236}">
                <a16:creationId xmlns:a16="http://schemas.microsoft.com/office/drawing/2014/main" id="{9B9CB49F-7155-F14D-BFC6-DDD9A589362A}"/>
              </a:ext>
            </a:extLst>
          </p:cNvPr>
          <p:cNvSpPr/>
          <p:nvPr/>
        </p:nvSpPr>
        <p:spPr>
          <a:xfrm>
            <a:off x="1539796" y="5346700"/>
            <a:ext cx="7436008" cy="4826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00"/>
              </a:lnSpc>
              <a:spcBef>
                <a:spcPts val="900"/>
              </a:spcBef>
            </a:pPr>
            <a:endParaRPr kumimoji="1" lang="zh-TW" altLang="en-US" sz="2000" dirty="0">
              <a:solidFill>
                <a:schemeClr val="accent2">
                  <a:lumMod val="75000"/>
                </a:schemeClr>
              </a:solidFill>
              <a:latin typeface="Hei" pitchFamily="2" charset="-122"/>
              <a:ea typeface="HanziPen SC" panose="03000300000000000000" pitchFamily="66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02753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標題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自我提問</a:t>
            </a:r>
            <a:endParaRPr lang="zh-TW" altLang="en-US" sz="2100" dirty="0">
              <a:solidFill>
                <a:srgbClr val="0099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0355" name="內容版面配置區 2"/>
          <p:cNvSpPr>
            <a:spLocks noGrp="1"/>
          </p:cNvSpPr>
          <p:nvPr>
            <p:ph idx="1"/>
          </p:nvPr>
        </p:nvSpPr>
        <p:spPr>
          <a:xfrm>
            <a:off x="510639" y="2149434"/>
            <a:ext cx="8467106" cy="4708566"/>
          </a:xfrm>
        </p:spPr>
        <p:txBody>
          <a:bodyPr>
            <a:normAutofit fontScale="92500" lnSpcReduction="10000"/>
          </a:bodyPr>
          <a:lstStyle/>
          <a:p>
            <a:pPr marL="0" indent="0">
              <a:spcAft>
                <a:spcPct val="0"/>
              </a:spcAft>
              <a:buNone/>
            </a:pP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在閱讀的過程中，讀者能問出「不同層次的問題」， 有助於：</a:t>
            </a:r>
            <a:endParaRPr lang="zh-TW" altLang="en-US" dirty="0">
              <a:solidFill>
                <a:schemeClr val="tx1"/>
              </a:solidFill>
            </a:endParaRPr>
          </a:p>
          <a:p>
            <a:pPr marL="385763" indent="-385763">
              <a:spcAft>
                <a:spcPct val="0"/>
              </a:spcAft>
              <a:buFont typeface="+mj-lt"/>
              <a:buAutoNum type="arabicPeriod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注意到文章中的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重要訊息</a:t>
            </a:r>
          </a:p>
          <a:p>
            <a:pPr marL="385763" indent="-385763">
              <a:spcAft>
                <a:spcPct val="0"/>
              </a:spcAft>
              <a:buFont typeface="+mj-lt"/>
              <a:buAutoNum type="arabicPeriod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確認自己是否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已經了解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文章的意義</a:t>
            </a:r>
          </a:p>
          <a:p>
            <a:pPr marL="385763" indent="-385763">
              <a:spcAft>
                <a:spcPct val="0"/>
              </a:spcAft>
              <a:buFont typeface="+mj-lt"/>
              <a:buAutoNum type="arabicPeriod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培養提出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好問題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的技巧</a:t>
            </a:r>
          </a:p>
          <a:p>
            <a:pPr marL="385763" indent="-385763">
              <a:spcAft>
                <a:spcPct val="0"/>
              </a:spcAft>
              <a:buFont typeface="+mj-lt"/>
              <a:buAutoNum type="arabicPeriod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培養讀者</a:t>
            </a:r>
            <a:r>
              <a:rPr lang="zh-TW" altLang="en-US" dirty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統整文章概念的能力，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及訓練</a:t>
            </a:r>
            <a:r>
              <a:rPr lang="zh-TW" altLang="en-US" dirty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組織高層次思考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的問題。</a:t>
            </a:r>
          </a:p>
        </p:txBody>
      </p:sp>
    </p:spTree>
    <p:extLst>
      <p:ext uri="{BB962C8B-B14F-4D97-AF65-F5344CB8AC3E}">
        <p14:creationId xmlns:p14="http://schemas.microsoft.com/office/powerpoint/2010/main" val="1465273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03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04E317B-F018-3C4F-8B5D-B40BBB251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/>
              <a:t>自我提問的學習歷程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24256588-AF27-AA44-BF34-87C2F37866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905" y="2116694"/>
            <a:ext cx="8428189" cy="40550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4B8C2BBC-AE78-BC43-828B-BC4AB20ABDF5}"/>
              </a:ext>
            </a:extLst>
          </p:cNvPr>
          <p:cNvSpPr txBox="1"/>
          <p:nvPr/>
        </p:nvSpPr>
        <p:spPr>
          <a:xfrm>
            <a:off x="3568700" y="6171766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2400" dirty="0">
                <a:latin typeface="KaiTi" panose="02010609060101010101" pitchFamily="49" charset="-122"/>
                <a:ea typeface="KaiTi" panose="02010609060101010101" pitchFamily="49" charset="-122"/>
              </a:rPr>
              <a:t>～陳海泓、林秀娟、盧明君，</a:t>
            </a:r>
            <a:r>
              <a:rPr kumimoji="1" lang="en-US" altLang="zh-TW" sz="2400" dirty="0">
                <a:latin typeface="KaiTi" panose="02010609060101010101" pitchFamily="49" charset="-122"/>
                <a:ea typeface="KaiTi" panose="02010609060101010101" pitchFamily="49" charset="-122"/>
              </a:rPr>
              <a:t>(2017)</a:t>
            </a:r>
            <a:endParaRPr kumimoji="1" lang="zh-TW" altLang="en-US" sz="24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78343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A15EE36-B6E3-184E-B183-F38834E9B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8134" y="383665"/>
            <a:ext cx="7135418" cy="942544"/>
          </a:xfrm>
        </p:spPr>
        <p:txBody>
          <a:bodyPr/>
          <a:lstStyle/>
          <a:p>
            <a:r>
              <a:rPr kumimoji="1" lang="zh-TW" altLang="en-US" dirty="0"/>
              <a:t>有層次提問的類型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B61DD08-1567-104D-BD81-7F666AA11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2100" y="1917700"/>
            <a:ext cx="4118758" cy="4673600"/>
          </a:xfrm>
        </p:spPr>
        <p:txBody>
          <a:bodyPr>
            <a:normAutofit fontScale="92500" lnSpcReduction="20000"/>
          </a:bodyPr>
          <a:lstStyle/>
          <a:p>
            <a:pPr marL="742950" indent="-742950">
              <a:buFont typeface="+mj-ea"/>
              <a:buAutoNum type="ea1ChtPeriod"/>
            </a:pPr>
            <a:r>
              <a:rPr kumimoji="1" lang="zh-TW" altLang="en-US" sz="3500" dirty="0"/>
              <a:t>事實性問題</a:t>
            </a:r>
            <a:endParaRPr kumimoji="1" lang="en-US" altLang="zh-TW" sz="3500" dirty="0"/>
          </a:p>
          <a:p>
            <a:pPr marL="742950" indent="-742950">
              <a:buFont typeface="+mj-ea"/>
              <a:buAutoNum type="ea1ChtPeriod"/>
            </a:pPr>
            <a:r>
              <a:rPr kumimoji="1" lang="zh-TW" altLang="en-US" sz="3500" dirty="0"/>
              <a:t>推論性問題</a:t>
            </a:r>
            <a:endParaRPr kumimoji="1" lang="en-US" altLang="zh-TW" sz="3500" dirty="0"/>
          </a:p>
          <a:p>
            <a:pPr marL="1200150" lvl="1" indent="-377190">
              <a:lnSpc>
                <a:spcPct val="110000"/>
              </a:lnSpc>
              <a:buFont typeface="+mj-lt"/>
              <a:buAutoNum type="arabicPeriod"/>
            </a:pPr>
            <a:r>
              <a:rPr kumimoji="1" lang="zh-TW" altLang="en-US" sz="2800" dirty="0">
                <a:latin typeface="HanziPen SC" panose="03000300000000000000" pitchFamily="66" charset="-122"/>
                <a:ea typeface="HanziPen SC" panose="03000300000000000000" pitchFamily="66" charset="-122"/>
              </a:rPr>
              <a:t>跨段落找出事情的起因、經過、結果</a:t>
            </a:r>
            <a:endParaRPr kumimoji="1" lang="en-US" altLang="zh-TW" sz="2800" dirty="0">
              <a:latin typeface="HanziPen SC" panose="03000300000000000000" pitchFamily="66" charset="-122"/>
              <a:ea typeface="HanziPen SC" panose="03000300000000000000" pitchFamily="66" charset="-122"/>
            </a:endParaRPr>
          </a:p>
          <a:p>
            <a:pPr marL="1200150" lvl="1" indent="-377190">
              <a:lnSpc>
                <a:spcPct val="110000"/>
              </a:lnSpc>
              <a:buFont typeface="+mj-lt"/>
              <a:buAutoNum type="arabicPeriod"/>
            </a:pPr>
            <a:r>
              <a:rPr kumimoji="1" lang="zh-TW" altLang="en-US" sz="2800" dirty="0">
                <a:latin typeface="HanziPen SC" panose="03000300000000000000" pitchFamily="66" charset="-122"/>
                <a:ea typeface="HanziPen SC" panose="03000300000000000000" pitchFamily="66" charset="-122"/>
              </a:rPr>
              <a:t>在一連串的論點之後，歸納出重點</a:t>
            </a:r>
            <a:endParaRPr kumimoji="1" lang="en-US" altLang="zh-TW" sz="2800" dirty="0">
              <a:latin typeface="HanziPen SC" panose="03000300000000000000" pitchFamily="66" charset="-122"/>
              <a:ea typeface="HanziPen SC" panose="03000300000000000000" pitchFamily="66" charset="-122"/>
            </a:endParaRPr>
          </a:p>
          <a:p>
            <a:pPr marL="1200150" lvl="1" indent="-377190">
              <a:lnSpc>
                <a:spcPct val="110000"/>
              </a:lnSpc>
              <a:buFont typeface="+mj-lt"/>
              <a:buAutoNum type="arabicPeriod"/>
            </a:pPr>
            <a:r>
              <a:rPr kumimoji="1" lang="zh-TW" altLang="en-US" sz="2800" dirty="0">
                <a:latin typeface="HanziPen SC" panose="03000300000000000000" pitchFamily="66" charset="-122"/>
                <a:ea typeface="HanziPen SC" panose="03000300000000000000" pitchFamily="66" charset="-122"/>
              </a:rPr>
              <a:t>描述主角的特質，並找到支持的理由</a:t>
            </a:r>
            <a:endParaRPr kumimoji="1" lang="en-US" altLang="zh-TW" sz="2800" dirty="0">
              <a:latin typeface="HanziPen SC" panose="03000300000000000000" pitchFamily="66" charset="-122"/>
              <a:ea typeface="HanziPen SC" panose="03000300000000000000" pitchFamily="66" charset="-122"/>
            </a:endParaRPr>
          </a:p>
          <a:p>
            <a:pPr marL="1200150" lvl="1" indent="-377190">
              <a:lnSpc>
                <a:spcPct val="110000"/>
              </a:lnSpc>
              <a:buFont typeface="+mj-lt"/>
              <a:buAutoNum type="arabicPeriod"/>
            </a:pPr>
            <a:r>
              <a:rPr kumimoji="1" lang="zh-TW" altLang="en-US" sz="2800" dirty="0">
                <a:latin typeface="HanziPen SC" panose="03000300000000000000" pitchFamily="66" charset="-122"/>
                <a:ea typeface="HanziPen SC" panose="03000300000000000000" pitchFamily="66" charset="-122"/>
              </a:rPr>
              <a:t>推測故事中的情緒或氣氛</a:t>
            </a:r>
            <a:endParaRPr kumimoji="1" lang="en-US" altLang="zh-TW" sz="2800" dirty="0">
              <a:latin typeface="HanziPen SC" panose="03000300000000000000" pitchFamily="66" charset="-122"/>
              <a:ea typeface="HanziPen SC" panose="03000300000000000000" pitchFamily="66" charset="-122"/>
            </a:endParaRPr>
          </a:p>
          <a:p>
            <a:pPr marL="1200150" lvl="1" indent="-377190">
              <a:lnSpc>
                <a:spcPct val="110000"/>
              </a:lnSpc>
              <a:buFont typeface="+mj-lt"/>
              <a:buAutoNum type="arabicPeriod"/>
            </a:pPr>
            <a:r>
              <a:rPr kumimoji="1" lang="zh-TW" altLang="en-US" sz="2800" dirty="0">
                <a:latin typeface="HanziPen SC" panose="03000300000000000000" pitchFamily="66" charset="-122"/>
                <a:ea typeface="HanziPen SC" panose="03000300000000000000" pitchFamily="66" charset="-122"/>
              </a:rPr>
              <a:t>找出文章的主旨</a:t>
            </a:r>
            <a:endParaRPr kumimoji="1" lang="en-US" altLang="zh-TW" sz="2800" dirty="0">
              <a:latin typeface="HanziPen SC" panose="03000300000000000000" pitchFamily="66" charset="-122"/>
              <a:ea typeface="HanziPen SC" panose="03000300000000000000" pitchFamily="66" charset="-122"/>
            </a:endParaRPr>
          </a:p>
        </p:txBody>
      </p:sp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id="{BBCE54AB-70BA-A949-988F-BA17C48429F0}"/>
              </a:ext>
            </a:extLst>
          </p:cNvPr>
          <p:cNvSpPr txBox="1">
            <a:spLocks/>
          </p:cNvSpPr>
          <p:nvPr/>
        </p:nvSpPr>
        <p:spPr>
          <a:xfrm>
            <a:off x="4410858" y="1841500"/>
            <a:ext cx="4601357" cy="4826000"/>
          </a:xfrm>
          <a:prstGeom prst="rect">
            <a:avLst/>
          </a:prstGeom>
          <a:effectLst>
            <a:outerShdw blurRad="50800" dist="50800" dir="5400000" algn="ctr" rotWithShape="0">
              <a:srgbClr val="F5D9DD"/>
            </a:outerShdw>
          </a:effectLst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400" kern="12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auKai" charset="-120"/>
                <a:ea typeface="BiauKai" charset="-120"/>
                <a:cs typeface="BiauKai" charset="-12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80160" lvl="1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 startAt="6"/>
            </a:pPr>
            <a:r>
              <a:rPr kumimoji="1" lang="zh-TW" altLang="en-US" sz="2600" dirty="0">
                <a:latin typeface="HanziPen SC" panose="03000300000000000000" pitchFamily="66" charset="-122"/>
                <a:ea typeface="HanziPen SC" panose="03000300000000000000" pitchFamily="66" charset="-122"/>
              </a:rPr>
              <a:t>連結代名詞與主詞的關係</a:t>
            </a:r>
            <a:endParaRPr kumimoji="1" lang="en-US" altLang="zh-TW" sz="2600" dirty="0">
              <a:latin typeface="HanziPen SC" panose="03000300000000000000" pitchFamily="66" charset="-122"/>
              <a:ea typeface="HanziPen SC" panose="03000300000000000000" pitchFamily="66" charset="-122"/>
            </a:endParaRPr>
          </a:p>
          <a:p>
            <a:pPr marL="1200150" lvl="1" indent="-377190">
              <a:lnSpc>
                <a:spcPct val="100000"/>
              </a:lnSpc>
              <a:spcBef>
                <a:spcPts val="0"/>
              </a:spcBef>
              <a:buFont typeface="+mj-lt"/>
              <a:buAutoNum type="arabicPeriod" startAt="6"/>
            </a:pPr>
            <a:r>
              <a:rPr kumimoji="1" lang="zh-TW" altLang="en-US" sz="2600" dirty="0">
                <a:latin typeface="HanziPen SC" panose="03000300000000000000" pitchFamily="66" charset="-122"/>
                <a:ea typeface="HanziPen SC" panose="03000300000000000000" pitchFamily="66" charset="-122"/>
              </a:rPr>
              <a:t>依據前後文，推論出文中的訊息</a:t>
            </a:r>
            <a:endParaRPr kumimoji="1" lang="en-US" altLang="zh-TW" sz="2600" dirty="0">
              <a:latin typeface="HanziPen SC" panose="03000300000000000000" pitchFamily="66" charset="-122"/>
              <a:ea typeface="HanziPen SC" panose="03000300000000000000" pitchFamily="66" charset="-122"/>
            </a:endParaRPr>
          </a:p>
          <a:p>
            <a:pPr marL="1200150" lvl="1" indent="-377190">
              <a:lnSpc>
                <a:spcPct val="100000"/>
              </a:lnSpc>
              <a:spcBef>
                <a:spcPts val="0"/>
              </a:spcBef>
              <a:buFont typeface="+mj-lt"/>
              <a:buAutoNum type="arabicPeriod" startAt="6"/>
            </a:pPr>
            <a:r>
              <a:rPr kumimoji="1" lang="zh-TW" altLang="en-US" sz="2600" dirty="0">
                <a:latin typeface="HanziPen SC" panose="03000300000000000000" pitchFamily="66" charset="-122"/>
                <a:ea typeface="HanziPen SC" panose="03000300000000000000" pitchFamily="66" charset="-122"/>
              </a:rPr>
              <a:t>探究事情發生的因果關聯</a:t>
            </a:r>
            <a:endParaRPr kumimoji="1" lang="en-US" altLang="zh-TW" sz="2600" dirty="0">
              <a:latin typeface="HanziPen SC" panose="03000300000000000000" pitchFamily="66" charset="-122"/>
              <a:ea typeface="HanziPen SC" panose="03000300000000000000" pitchFamily="66" charset="-122"/>
            </a:endParaRPr>
          </a:p>
          <a:p>
            <a:pPr marL="742950" indent="-742950">
              <a:spcBef>
                <a:spcPts val="0"/>
              </a:spcBef>
              <a:buFont typeface="+mj-ea"/>
              <a:buAutoNum type="ea1ChtPeriod" startAt="3"/>
            </a:pPr>
            <a:r>
              <a:rPr kumimoji="1" lang="zh-TW" altLang="en-US" sz="3200" dirty="0"/>
              <a:t>評論性問題</a:t>
            </a:r>
            <a:endParaRPr kumimoji="1" lang="en-US" altLang="zh-TW" sz="3200" dirty="0"/>
          </a:p>
          <a:p>
            <a:pPr marL="1200150" lvl="1" indent="-37719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kumimoji="1" lang="zh-CN" altLang="en-US" sz="2600" dirty="0">
                <a:latin typeface="HanziPen SC" panose="03000300000000000000" pitchFamily="66" charset="-122"/>
                <a:ea typeface="HanziPen SC" panose="03000300000000000000" pitchFamily="66" charset="-122"/>
              </a:rPr>
              <a:t>設身處地以主角立場評估事件發生</a:t>
            </a:r>
            <a:endParaRPr kumimoji="1" lang="en-US" altLang="zh-CN" sz="2600" dirty="0">
              <a:latin typeface="HanziPen SC" panose="03000300000000000000" pitchFamily="66" charset="-122"/>
              <a:ea typeface="HanziPen SC" panose="03000300000000000000" pitchFamily="66" charset="-122"/>
            </a:endParaRPr>
          </a:p>
          <a:p>
            <a:pPr marL="1200150" lvl="1" indent="-37719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kumimoji="1" lang="zh-CN" altLang="en-US" sz="2600" dirty="0">
                <a:latin typeface="HanziPen SC" panose="03000300000000000000" pitchFamily="66" charset="-122"/>
                <a:ea typeface="HanziPen SC" panose="03000300000000000000" pitchFamily="66" charset="-122"/>
              </a:rPr>
              <a:t>對作者寫作手法提出疑問</a:t>
            </a:r>
            <a:endParaRPr kumimoji="1" lang="en-US" altLang="zh-CN" sz="2600" dirty="0">
              <a:latin typeface="HanziPen SC" panose="03000300000000000000" pitchFamily="66" charset="-122"/>
              <a:ea typeface="HanziPen SC" panose="03000300000000000000" pitchFamily="66" charset="-122"/>
            </a:endParaRPr>
          </a:p>
          <a:p>
            <a:pPr marL="1200150" lvl="1" indent="-37719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kumimoji="1" lang="zh-CN" altLang="en-US" sz="2600" dirty="0">
                <a:latin typeface="HanziPen SC" panose="03000300000000000000" pitchFamily="66" charset="-122"/>
                <a:ea typeface="HanziPen SC" panose="03000300000000000000" pitchFamily="66" charset="-122"/>
              </a:rPr>
              <a:t>對文本內容進行質疑</a:t>
            </a:r>
            <a:endParaRPr kumimoji="1" lang="en-US" altLang="zh-TW" sz="2600" dirty="0">
              <a:latin typeface="HanziPen SC" panose="03000300000000000000" pitchFamily="66" charset="-122"/>
              <a:ea typeface="HanziPen SC" panose="03000300000000000000" pitchFamily="66" charset="-122"/>
            </a:endParaRPr>
          </a:p>
          <a:p>
            <a:pPr marL="1200150" lvl="1" indent="-37719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kumimoji="1" lang="zh-TW" altLang="en-US" sz="2600" dirty="0">
              <a:latin typeface="HanziPen SC" panose="03000300000000000000" pitchFamily="66" charset="-122"/>
              <a:ea typeface="HanziPen SC" panose="03000300000000000000" pitchFamily="66" charset="-122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DA19F249-E263-FA4B-B921-A02E31AD97C0}"/>
              </a:ext>
            </a:extLst>
          </p:cNvPr>
          <p:cNvSpPr txBox="1"/>
          <p:nvPr/>
        </p:nvSpPr>
        <p:spPr>
          <a:xfrm>
            <a:off x="4410858" y="1183744"/>
            <a:ext cx="42883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2000" dirty="0">
                <a:solidFill>
                  <a:schemeClr val="accent6">
                    <a:lumMod val="50000"/>
                  </a:schemeClr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～陳海泓、林秀娟、盧明君，</a:t>
            </a:r>
            <a:r>
              <a:rPr kumimoji="1" lang="en-US" altLang="zh-TW" sz="2000" dirty="0">
                <a:solidFill>
                  <a:schemeClr val="accent6">
                    <a:lumMod val="50000"/>
                  </a:schemeClr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(2017)</a:t>
            </a:r>
            <a:endParaRPr kumimoji="1" lang="zh-TW" altLang="en-US" sz="2000" dirty="0">
              <a:solidFill>
                <a:schemeClr val="accent6">
                  <a:lumMod val="50000"/>
                </a:schemeClr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784733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58372" y="957508"/>
            <a:ext cx="8467106" cy="551694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marL="428625" indent="-428625">
              <a:buFont typeface="Wingdings" panose="05000000000000000000" pitchFamily="2" charset="2"/>
              <a:buChar char="Ø"/>
              <a:defRPr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問題的層次及常見的問法、問句</a:t>
            </a:r>
          </a:p>
        </p:txBody>
      </p:sp>
      <p:pic>
        <p:nvPicPr>
          <p:cNvPr id="102403" name="資料庫圖表 6"/>
          <p:cNvPicPr>
            <a:picLocks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5554" y="2246200"/>
            <a:ext cx="6199585" cy="1674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4" name="AutoShape 5"/>
          <p:cNvSpPr>
            <a:spLocks noChangeArrowheads="1"/>
          </p:cNvSpPr>
          <p:nvPr/>
        </p:nvSpPr>
        <p:spPr bwMode="auto">
          <a:xfrm>
            <a:off x="1408169" y="3907123"/>
            <a:ext cx="2051447" cy="750094"/>
          </a:xfrm>
          <a:prstGeom prst="flowChartAlternateProcess">
            <a:avLst/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2100">
                <a:solidFill>
                  <a:schemeClr val="bg2"/>
                </a:solidFill>
                <a:ea typeface="標楷體" panose="03000509000000000000" pitchFamily="65" charset="-120"/>
              </a:rPr>
              <a:t>文章裡</a:t>
            </a:r>
            <a:r>
              <a:rPr lang="zh-TW" altLang="en-US" sz="2100">
                <a:solidFill>
                  <a:srgbClr val="FFC000"/>
                </a:solidFill>
                <a:ea typeface="標楷體" panose="03000509000000000000" pitchFamily="65" charset="-120"/>
              </a:rPr>
              <a:t>可以找到</a:t>
            </a:r>
            <a:endParaRPr lang="en-US" altLang="zh-TW" sz="2100">
              <a:solidFill>
                <a:srgbClr val="FFC000"/>
              </a:solidFill>
              <a:ea typeface="標楷體" panose="03000509000000000000" pitchFamily="65" charset="-120"/>
            </a:endParaRPr>
          </a:p>
          <a:p>
            <a:pPr algn="ctr" eaLnBrk="1" hangingPunct="1"/>
            <a:r>
              <a:rPr lang="zh-TW" altLang="en-US" sz="2100">
                <a:solidFill>
                  <a:schemeClr val="bg2"/>
                </a:solidFill>
                <a:ea typeface="標楷體" panose="03000509000000000000" pitchFamily="65" charset="-120"/>
              </a:rPr>
              <a:t>答案的問題</a:t>
            </a:r>
            <a:r>
              <a:rPr lang="zh-TW" altLang="en-US" sz="2100">
                <a:ea typeface="標楷體" panose="03000509000000000000" pitchFamily="65" charset="-120"/>
              </a:rPr>
              <a:t> </a:t>
            </a:r>
          </a:p>
        </p:txBody>
      </p:sp>
      <p:sp>
        <p:nvSpPr>
          <p:cNvPr id="102405" name="AutoShape 6"/>
          <p:cNvSpPr>
            <a:spLocks noChangeArrowheads="1"/>
          </p:cNvSpPr>
          <p:nvPr/>
        </p:nvSpPr>
        <p:spPr bwMode="auto">
          <a:xfrm>
            <a:off x="3551294" y="3907123"/>
            <a:ext cx="2051447" cy="750094"/>
          </a:xfrm>
          <a:prstGeom prst="flowChartAlternateProcess">
            <a:avLst/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>
                <a:solidFill>
                  <a:schemeClr val="bg2"/>
                </a:solidFill>
                <a:ea typeface="標楷體" panose="03000509000000000000" pitchFamily="65" charset="-120"/>
              </a:rPr>
              <a:t>須依據課文內容</a:t>
            </a:r>
            <a:r>
              <a:rPr lang="zh-TW" altLang="en-US">
                <a:solidFill>
                  <a:srgbClr val="FFC000"/>
                </a:solidFill>
                <a:ea typeface="標楷體" panose="03000509000000000000" pitchFamily="65" charset="-120"/>
              </a:rPr>
              <a:t>思考</a:t>
            </a:r>
          </a:p>
          <a:p>
            <a:pPr algn="ctr" eaLnBrk="1" hangingPunct="1"/>
            <a:r>
              <a:rPr lang="zh-TW" altLang="en-US">
                <a:solidFill>
                  <a:srgbClr val="FFC000"/>
                </a:solidFill>
                <a:ea typeface="標楷體" panose="03000509000000000000" pitchFamily="65" charset="-120"/>
              </a:rPr>
              <a:t>、推論</a:t>
            </a:r>
            <a:r>
              <a:rPr lang="zh-TW" altLang="en-US">
                <a:solidFill>
                  <a:schemeClr val="bg2"/>
                </a:solidFill>
                <a:ea typeface="標楷體" panose="03000509000000000000" pitchFamily="65" charset="-120"/>
              </a:rPr>
              <a:t>出答案的問題</a:t>
            </a:r>
            <a:r>
              <a:rPr lang="zh-TW" altLang="en-US">
                <a:ea typeface="標楷體" panose="03000509000000000000" pitchFamily="65" charset="-120"/>
              </a:rPr>
              <a:t> </a:t>
            </a:r>
          </a:p>
        </p:txBody>
      </p:sp>
      <p:sp>
        <p:nvSpPr>
          <p:cNvPr id="102406" name="AutoShape 8"/>
          <p:cNvSpPr>
            <a:spLocks noChangeArrowheads="1"/>
          </p:cNvSpPr>
          <p:nvPr/>
        </p:nvSpPr>
        <p:spPr bwMode="auto">
          <a:xfrm>
            <a:off x="5694419" y="3853543"/>
            <a:ext cx="2143125" cy="910829"/>
          </a:xfrm>
          <a:prstGeom prst="flowChartAlternateProcess">
            <a:avLst/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>
                <a:solidFill>
                  <a:schemeClr val="bg2"/>
                </a:solidFill>
                <a:ea typeface="標楷體" panose="03000509000000000000" pitchFamily="65" charset="-120"/>
              </a:rPr>
              <a:t>以背景知識回答問題</a:t>
            </a:r>
          </a:p>
          <a:p>
            <a:pPr algn="ctr" eaLnBrk="1" hangingPunct="1"/>
            <a:r>
              <a:rPr lang="zh-TW" altLang="en-US">
                <a:solidFill>
                  <a:schemeClr val="bg2"/>
                </a:solidFill>
                <a:ea typeface="標楷體" panose="03000509000000000000" pitchFamily="65" charset="-120"/>
              </a:rPr>
              <a:t>或對文章提出</a:t>
            </a:r>
            <a:r>
              <a:rPr lang="zh-TW" altLang="en-US">
                <a:solidFill>
                  <a:srgbClr val="FFC000"/>
                </a:solidFill>
                <a:ea typeface="標楷體" panose="03000509000000000000" pitchFamily="65" charset="-120"/>
              </a:rPr>
              <a:t>評論</a:t>
            </a:r>
          </a:p>
          <a:p>
            <a:pPr algn="ctr" eaLnBrk="1" hangingPunct="1"/>
            <a:r>
              <a:rPr lang="zh-TW" altLang="en-US">
                <a:solidFill>
                  <a:srgbClr val="FFC000"/>
                </a:solidFill>
                <a:ea typeface="標楷體" panose="03000509000000000000" pitchFamily="65" charset="-120"/>
              </a:rPr>
              <a:t>、個人心得與感受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705825" y="4339319"/>
            <a:ext cx="6172200" cy="627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zh-TW" altLang="en-US" sz="2700" b="1">
              <a:effectLst>
                <a:outerShdw blurRad="38100" dist="38100" dir="2700000" algn="tl">
                  <a:srgbClr val="C0C0C0"/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2408" name="Rectangle 10"/>
          <p:cNvSpPr>
            <a:spLocks noChangeArrowheads="1"/>
          </p:cNvSpPr>
          <p:nvPr/>
        </p:nvSpPr>
        <p:spPr bwMode="auto">
          <a:xfrm>
            <a:off x="1652247" y="5041787"/>
            <a:ext cx="1782366" cy="1187054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b="1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可用</a:t>
            </a:r>
            <a:r>
              <a:rPr lang="zh-TW" altLang="en-US" b="1" u="sng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六何法</a:t>
            </a:r>
          </a:p>
          <a:p>
            <a:pPr algn="ctr" eaLnBrk="1" hangingPunct="1"/>
            <a:r>
              <a:rPr lang="zh-TW" altLang="en-US" b="1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問問題 </a:t>
            </a:r>
          </a:p>
        </p:txBody>
      </p:sp>
      <p:sp>
        <p:nvSpPr>
          <p:cNvPr id="102409" name="Rectangle 11"/>
          <p:cNvSpPr>
            <a:spLocks noChangeArrowheads="1"/>
          </p:cNvSpPr>
          <p:nvPr/>
        </p:nvSpPr>
        <p:spPr bwMode="auto">
          <a:xfrm>
            <a:off x="3758464" y="5041787"/>
            <a:ext cx="1782365" cy="1187054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b="1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利用</a:t>
            </a:r>
          </a:p>
          <a:p>
            <a:pPr algn="ctr" eaLnBrk="1" hangingPunct="1"/>
            <a:r>
              <a:rPr lang="zh-TW" altLang="en-US" b="1" u="sng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已知的事實</a:t>
            </a:r>
          </a:p>
          <a:p>
            <a:pPr algn="ctr" eaLnBrk="1" hangingPunct="1"/>
            <a:r>
              <a:rPr lang="zh-TW" altLang="en-US" b="1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問問題 </a:t>
            </a:r>
          </a:p>
        </p:txBody>
      </p:sp>
      <p:sp>
        <p:nvSpPr>
          <p:cNvPr id="102410" name="Rectangle 12"/>
          <p:cNvSpPr>
            <a:spLocks noChangeArrowheads="1"/>
          </p:cNvSpPr>
          <p:nvPr/>
        </p:nvSpPr>
        <p:spPr bwMode="auto">
          <a:xfrm>
            <a:off x="5864678" y="5041787"/>
            <a:ext cx="1782366" cy="1187054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利用關鍵字</a:t>
            </a:r>
          </a:p>
          <a:p>
            <a:pPr algn="ctr" eaLnBrk="1" hangingPunct="1"/>
            <a:r>
              <a:rPr lang="zh-TW" altLang="en-US" b="1" u="sng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你覺得</a:t>
            </a:r>
            <a:r>
              <a:rPr lang="zh-TW" altLang="en-US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u="sng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你認為</a:t>
            </a:r>
            <a:r>
              <a:rPr lang="zh-TW" altLang="en-US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</a:p>
          <a:p>
            <a:pPr algn="ctr" eaLnBrk="1" hangingPunct="1"/>
            <a:r>
              <a:rPr lang="zh-TW" altLang="en-US" b="1" u="sng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對你而言</a:t>
            </a:r>
            <a:r>
              <a:rPr lang="zh-TW" altLang="en-US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</a:p>
          <a:p>
            <a:pPr algn="ctr" eaLnBrk="1" hangingPunct="1"/>
            <a:r>
              <a:rPr lang="zh-TW" altLang="en-US" b="1" u="sng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如果是你</a:t>
            </a:r>
            <a:r>
              <a:rPr lang="zh-TW" altLang="en-US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問問題</a:t>
            </a:r>
            <a:r>
              <a:rPr lang="zh-TW" altLang="en-US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</p:txBody>
      </p:sp>
      <p:sp>
        <p:nvSpPr>
          <p:cNvPr id="102411" name="AutoShape 14"/>
          <p:cNvSpPr>
            <a:spLocks noChangeArrowheads="1"/>
          </p:cNvSpPr>
          <p:nvPr/>
        </p:nvSpPr>
        <p:spPr bwMode="auto">
          <a:xfrm>
            <a:off x="4274004" y="4725081"/>
            <a:ext cx="594122" cy="325041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endParaRPr lang="zh-TW" altLang="en-US" sz="1350">
              <a:ea typeface="標楷體" panose="03000509000000000000" pitchFamily="65" charset="-120"/>
            </a:endParaRPr>
          </a:p>
        </p:txBody>
      </p:sp>
      <p:sp>
        <p:nvSpPr>
          <p:cNvPr id="102412" name="AutoShape 13"/>
          <p:cNvSpPr>
            <a:spLocks noChangeArrowheads="1"/>
          </p:cNvSpPr>
          <p:nvPr/>
        </p:nvSpPr>
        <p:spPr bwMode="auto">
          <a:xfrm>
            <a:off x="2184456" y="4725081"/>
            <a:ext cx="594122" cy="325041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endParaRPr lang="zh-TW" altLang="en-US" sz="1350">
              <a:ea typeface="標楷體" panose="03000509000000000000" pitchFamily="65" charset="-120"/>
            </a:endParaRPr>
          </a:p>
        </p:txBody>
      </p:sp>
      <p:sp>
        <p:nvSpPr>
          <p:cNvPr id="102413" name="AutoShape 15"/>
          <p:cNvSpPr>
            <a:spLocks noChangeArrowheads="1"/>
          </p:cNvSpPr>
          <p:nvPr/>
        </p:nvSpPr>
        <p:spPr bwMode="auto">
          <a:xfrm>
            <a:off x="6417129" y="4778659"/>
            <a:ext cx="594122" cy="271463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endParaRPr lang="zh-TW" altLang="en-US" sz="1350">
              <a:ea typeface="標楷體" panose="03000509000000000000" pitchFamily="65" charset="-120"/>
            </a:endParaRPr>
          </a:p>
        </p:txBody>
      </p:sp>
      <p:sp>
        <p:nvSpPr>
          <p:cNvPr id="15" name="文字方塊 14"/>
          <p:cNvSpPr txBox="1">
            <a:spLocks noChangeArrowheads="1"/>
          </p:cNvSpPr>
          <p:nvPr/>
        </p:nvSpPr>
        <p:spPr bwMode="auto">
          <a:xfrm>
            <a:off x="1512546" y="6242333"/>
            <a:ext cx="482204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2400" dirty="0">
                <a:ea typeface="標楷體" panose="03000509000000000000" pitchFamily="65" charset="-120"/>
              </a:rPr>
              <a:t>易</a:t>
            </a:r>
          </a:p>
        </p:txBody>
      </p:sp>
      <p:sp>
        <p:nvSpPr>
          <p:cNvPr id="16" name="向右箭號 15"/>
          <p:cNvSpPr/>
          <p:nvPr/>
        </p:nvSpPr>
        <p:spPr>
          <a:xfrm>
            <a:off x="1993957" y="6295913"/>
            <a:ext cx="5304234" cy="375047"/>
          </a:xfrm>
          <a:prstGeom prst="rightArrow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sz="1350"/>
          </a:p>
        </p:txBody>
      </p:sp>
      <p:sp>
        <p:nvSpPr>
          <p:cNvPr id="17" name="文字方塊 16"/>
          <p:cNvSpPr txBox="1">
            <a:spLocks noChangeArrowheads="1"/>
          </p:cNvSpPr>
          <p:nvPr/>
        </p:nvSpPr>
        <p:spPr bwMode="auto">
          <a:xfrm>
            <a:off x="7310890" y="6242334"/>
            <a:ext cx="482204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2400" dirty="0">
                <a:ea typeface="標楷體" panose="03000509000000000000" pitchFamily="65" charset="-120"/>
              </a:rPr>
              <a:t>難</a:t>
            </a:r>
          </a:p>
        </p:txBody>
      </p:sp>
      <p:sp>
        <p:nvSpPr>
          <p:cNvPr id="102417" name="Text Box 20"/>
          <p:cNvSpPr txBox="1">
            <a:spLocks noChangeArrowheads="1"/>
          </p:cNvSpPr>
          <p:nvPr/>
        </p:nvSpPr>
        <p:spPr bwMode="auto">
          <a:xfrm>
            <a:off x="3622733" y="3541600"/>
            <a:ext cx="1944290" cy="669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zh-TW" altLang="en-US" sz="1500" b="1">
                <a:latin typeface="微軟正黑體" panose="020B0604030504040204" pitchFamily="34" charset="-120"/>
                <a:ea typeface="標楷體" panose="03000509000000000000" pitchFamily="65" charset="-120"/>
              </a:rPr>
              <a:t>何事、如何、為何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endParaRPr lang="zh-TW" altLang="en-US" sz="1500" b="1">
              <a:latin typeface="微軟正黑體" panose="020B0604030504040204" pitchFamily="34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44534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57400" y="1007342"/>
            <a:ext cx="6489700" cy="552234"/>
          </a:xfrm>
        </p:spPr>
        <p:txBody>
          <a:bodyPr>
            <a:noAutofit/>
          </a:bodyPr>
          <a:lstStyle/>
          <a:p>
            <a:r>
              <a:rPr lang="zh-TW" altLang="en-US" sz="5400" dirty="0">
                <a:latin typeface="標楷體" panose="03000509000000000000" pitchFamily="65" charset="-120"/>
                <a:ea typeface="標楷體" panose="03000509000000000000" pitchFamily="65" charset="-120"/>
              </a:rPr>
              <a:t>「推論問題」的檢核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2"/>
          </p:nvPr>
        </p:nvSpPr>
        <p:spPr>
          <a:xfrm>
            <a:off x="1171947" y="1919326"/>
            <a:ext cx="6748895" cy="206994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我的問題包含問號。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我有利用「我已知道的事實」問問題。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答案要經過思考、推理才能找得到。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我有換句話問。</a:t>
            </a:r>
          </a:p>
        </p:txBody>
      </p:sp>
      <p:sp>
        <p:nvSpPr>
          <p:cNvPr id="5" name="矩形 4"/>
          <p:cNvSpPr/>
          <p:nvPr/>
        </p:nvSpPr>
        <p:spPr>
          <a:xfrm>
            <a:off x="651831" y="3989268"/>
            <a:ext cx="7754903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1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例如</a:t>
            </a:r>
            <a:r>
              <a:rPr lang="en-US" altLang="zh-TW" sz="21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r>
              <a:rPr lang="zh-TW" altLang="en-US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    松鼠尾巴很大，用處很多，最主要的功用，就是讓牠在樹林間飛跳時，能保持身體的平衡；當松鼠從樹上跳下來時，也可以利用尾巴讓身體如降落傘般平穩著地。天冷時，牠門就用毛茸茸的尾巴，把自己裹起來，像一條溫暖的大圍巾。</a:t>
            </a:r>
            <a:endParaRPr lang="zh-TW" altLang="en-US" sz="2100" dirty="0"/>
          </a:p>
        </p:txBody>
      </p:sp>
      <p:sp>
        <p:nvSpPr>
          <p:cNvPr id="6" name="矩形 5"/>
          <p:cNvSpPr/>
          <p:nvPr/>
        </p:nvSpPr>
        <p:spPr>
          <a:xfrm>
            <a:off x="614810" y="5864695"/>
            <a:ext cx="7754903" cy="41549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r"/>
            <a:r>
              <a:rPr lang="zh-TW" altLang="en-US" sz="21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松鼠沒有翅膀，為何從從樹上掉下來時不會受傷？</a:t>
            </a:r>
            <a:endParaRPr lang="zh-TW" altLang="en-US" sz="2100" dirty="0"/>
          </a:p>
        </p:txBody>
      </p:sp>
      <p:sp>
        <p:nvSpPr>
          <p:cNvPr id="7" name="向右箭號 6"/>
          <p:cNvSpPr/>
          <p:nvPr/>
        </p:nvSpPr>
        <p:spPr>
          <a:xfrm>
            <a:off x="674104" y="5943090"/>
            <a:ext cx="487686" cy="308440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6836BAE7-75A2-EF41-8CC5-3CEDC8930D1E}"/>
              </a:ext>
            </a:extLst>
          </p:cNvPr>
          <p:cNvSpPr/>
          <p:nvPr/>
        </p:nvSpPr>
        <p:spPr>
          <a:xfrm>
            <a:off x="614810" y="6396901"/>
            <a:ext cx="7754903" cy="41549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r"/>
            <a:r>
              <a:rPr lang="zh-TW" altLang="en-US" sz="21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松鼠為什麼要有大大的尾巴？</a:t>
            </a:r>
            <a:endParaRPr lang="zh-TW" altLang="en-US" sz="2100" dirty="0"/>
          </a:p>
        </p:txBody>
      </p:sp>
      <p:sp>
        <p:nvSpPr>
          <p:cNvPr id="9" name="向右箭號 8">
            <a:extLst>
              <a:ext uri="{FF2B5EF4-FFF2-40B4-BE49-F238E27FC236}">
                <a16:creationId xmlns:a16="http://schemas.microsoft.com/office/drawing/2014/main" id="{EBD18B84-60D9-BB40-BDEF-EC7A9579B58B}"/>
              </a:ext>
            </a:extLst>
          </p:cNvPr>
          <p:cNvSpPr/>
          <p:nvPr/>
        </p:nvSpPr>
        <p:spPr>
          <a:xfrm>
            <a:off x="674104" y="6475296"/>
            <a:ext cx="487686" cy="308440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</p:spTree>
    <p:extLst>
      <p:ext uri="{BB962C8B-B14F-4D97-AF65-F5344CB8AC3E}">
        <p14:creationId xmlns:p14="http://schemas.microsoft.com/office/powerpoint/2010/main" val="1817864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4270" y="1935678"/>
            <a:ext cx="7886700" cy="3839171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TW" altLang="en-US" dirty="0"/>
              <a:t>      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前幾天，阿嬤生病，躺在床上打針吃藥，身體很虛弱，家人都很著急。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我忽然想到她那麼愛收驚，是不是收驚會對她有幫助？我想，或許我可以試著幫她收驚。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於是，趁家人不在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，我跑到廚房，用飯碗盛了一碗白米，拿一件阿嬤的衣服，把那碗白米包起來，點上三支香，恭恭敬敬站在阿嬤床前，一邊對熟睡著的阿嬤，全身比畫，一邊念咒語：「……天清清，地靈靈……祈求天公、地王、恩主公、媽祖婆……江神、海神、山神、過路的諸神，保佑我阿嬤，讓我阿嬤無驚無怕、無病無痛……」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75561" y="5774849"/>
            <a:ext cx="5760273" cy="73866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TW" altLang="en-US" sz="21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小翔為何要趁家人不在的時候替阿嬤收驚？請在文本中找出支持的理由。</a:t>
            </a:r>
            <a:endParaRPr lang="en-US" altLang="zh-TW" sz="21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向右箭號 4"/>
          <p:cNvSpPr/>
          <p:nvPr/>
        </p:nvSpPr>
        <p:spPr>
          <a:xfrm>
            <a:off x="1293669" y="6052440"/>
            <a:ext cx="324716" cy="160397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3689517" y="310197"/>
            <a:ext cx="5063340" cy="162548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400"/>
              </a:spcBef>
              <a:buFont typeface="Arial" panose="020B0604020202020204" pitchFamily="34" charset="0"/>
              <a:buNone/>
            </a:pPr>
            <a:r>
              <a:rPr lang="en-US" altLang="zh-TW" sz="220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20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我的問題包含問號。</a:t>
            </a:r>
            <a:endParaRPr lang="en-US" altLang="zh-TW" sz="2200">
              <a:solidFill>
                <a:schemeClr val="accent2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Font typeface="Arial" panose="020B0604020202020204" pitchFamily="34" charset="0"/>
              <a:buNone/>
            </a:pPr>
            <a:r>
              <a:rPr lang="en-US" altLang="zh-TW" sz="220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20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我有利用「我已知道的事實」問問題。</a:t>
            </a:r>
            <a:endParaRPr lang="en-US" altLang="zh-TW" sz="2200">
              <a:solidFill>
                <a:schemeClr val="accent2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Font typeface="Arial" panose="020B0604020202020204" pitchFamily="34" charset="0"/>
              <a:buNone/>
            </a:pPr>
            <a:r>
              <a:rPr lang="en-US" altLang="zh-TW" sz="220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20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答案要經過思考、推理才能找得到。</a:t>
            </a:r>
            <a:endParaRPr lang="en-US" altLang="zh-TW" sz="2200">
              <a:solidFill>
                <a:schemeClr val="accent2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Font typeface="Arial" panose="020B0604020202020204" pitchFamily="34" charset="0"/>
              <a:buNone/>
            </a:pPr>
            <a:r>
              <a:rPr lang="en-US" altLang="zh-TW" sz="220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220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我有換句話問。</a:t>
            </a:r>
            <a:endParaRPr lang="zh-TW" altLang="en-US" sz="2200" dirty="0">
              <a:solidFill>
                <a:schemeClr val="accent2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92133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C2D046D-F640-3F4E-884F-8E78FFCAF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TW" dirty="0"/>
              <a:t>6. PIRLS</a:t>
            </a:r>
            <a:r>
              <a:rPr kumimoji="1" lang="zh-TW" altLang="en-US" dirty="0"/>
              <a:t> </a:t>
            </a:r>
            <a:r>
              <a:rPr kumimoji="1" lang="zh-CN" altLang="en-US" dirty="0"/>
              <a:t>四層次提問</a:t>
            </a:r>
            <a:endParaRPr kumimoji="1" lang="zh-TW" alt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22AC49B3-F465-9F4A-B588-8827C19FD64A}"/>
              </a:ext>
            </a:extLst>
          </p:cNvPr>
          <p:cNvSpPr txBox="1"/>
          <p:nvPr/>
        </p:nvSpPr>
        <p:spPr>
          <a:xfrm>
            <a:off x="1003300" y="2501898"/>
            <a:ext cx="147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dirty="0">
                <a:latin typeface="HanziPen SC" panose="03000300000000000000" pitchFamily="66" charset="-122"/>
                <a:ea typeface="HanziPen SC" panose="03000300000000000000" pitchFamily="66" charset="-122"/>
              </a:rPr>
              <a:t>提取訊息</a:t>
            </a:r>
            <a:endParaRPr kumimoji="1" lang="zh-TW" altLang="en-US" sz="2400" dirty="0">
              <a:latin typeface="HanziPen SC" panose="03000300000000000000" pitchFamily="66" charset="-122"/>
              <a:ea typeface="HanziPen SC" panose="03000300000000000000" pitchFamily="66" charset="-122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EED4754C-9823-714F-8669-04783054BB46}"/>
              </a:ext>
            </a:extLst>
          </p:cNvPr>
          <p:cNvSpPr txBox="1"/>
          <p:nvPr/>
        </p:nvSpPr>
        <p:spPr>
          <a:xfrm>
            <a:off x="1003300" y="3721100"/>
            <a:ext cx="147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dirty="0">
                <a:latin typeface="HanziPen SC" panose="03000300000000000000" pitchFamily="66" charset="-122"/>
                <a:ea typeface="HanziPen SC" panose="03000300000000000000" pitchFamily="66" charset="-122"/>
              </a:rPr>
              <a:t>推論訊息</a:t>
            </a:r>
            <a:endParaRPr kumimoji="1" lang="zh-TW" altLang="en-US" sz="2400" dirty="0">
              <a:latin typeface="HanziPen SC" panose="03000300000000000000" pitchFamily="66" charset="-122"/>
              <a:ea typeface="HanziPen SC" panose="03000300000000000000" pitchFamily="66" charset="-122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3A29B873-8098-1240-8672-0E376C81C1C9}"/>
              </a:ext>
            </a:extLst>
          </p:cNvPr>
          <p:cNvSpPr txBox="1"/>
          <p:nvPr/>
        </p:nvSpPr>
        <p:spPr>
          <a:xfrm>
            <a:off x="1003300" y="4878727"/>
            <a:ext cx="147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dirty="0">
                <a:latin typeface="HanziPen SC" panose="03000300000000000000" pitchFamily="66" charset="-122"/>
                <a:ea typeface="HanziPen SC" panose="03000300000000000000" pitchFamily="66" charset="-122"/>
              </a:rPr>
              <a:t>詮釋整合</a:t>
            </a:r>
            <a:endParaRPr kumimoji="1" lang="zh-TW" altLang="en-US" sz="2400" dirty="0">
              <a:latin typeface="HanziPen SC" panose="03000300000000000000" pitchFamily="66" charset="-122"/>
              <a:ea typeface="HanziPen SC" panose="03000300000000000000" pitchFamily="66" charset="-122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3B8E5C90-9CA6-984A-A0F2-3C6C47D7A15C}"/>
              </a:ext>
            </a:extLst>
          </p:cNvPr>
          <p:cNvSpPr txBox="1"/>
          <p:nvPr/>
        </p:nvSpPr>
        <p:spPr>
          <a:xfrm>
            <a:off x="1003300" y="5940290"/>
            <a:ext cx="147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dirty="0">
                <a:latin typeface="HanziPen SC" panose="03000300000000000000" pitchFamily="66" charset="-122"/>
                <a:ea typeface="HanziPen SC" panose="03000300000000000000" pitchFamily="66" charset="-122"/>
              </a:rPr>
              <a:t>比較評估</a:t>
            </a:r>
            <a:endParaRPr kumimoji="1" lang="zh-TW" altLang="en-US" sz="2400" dirty="0">
              <a:latin typeface="HanziPen SC" panose="03000300000000000000" pitchFamily="66" charset="-122"/>
              <a:ea typeface="HanziPen SC" panose="03000300000000000000" pitchFamily="66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55D9EB2-AA81-0C48-8A11-9C93BB3DCE12}"/>
              </a:ext>
            </a:extLst>
          </p:cNvPr>
          <p:cNvSpPr/>
          <p:nvPr/>
        </p:nvSpPr>
        <p:spPr>
          <a:xfrm>
            <a:off x="2603338" y="2317233"/>
            <a:ext cx="6019800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kumimoji="1" lang="zh-CN" altLang="en-US" sz="2400" dirty="0">
                <a:solidFill>
                  <a:srgbClr val="FF0000"/>
                </a:solidFill>
                <a:latin typeface="DFPLiuXian-B5" panose="03000300000000000000" pitchFamily="66" charset="-120"/>
                <a:ea typeface="DFPLiuXian-B5" panose="03000300000000000000" pitchFamily="66" charset="-120"/>
              </a:rPr>
              <a:t>直接由文本中找到答案，不必思考。</a:t>
            </a:r>
            <a:endParaRPr kumimoji="1" lang="en-US" altLang="zh-CN" sz="2400" dirty="0">
              <a:solidFill>
                <a:srgbClr val="FF0000"/>
              </a:solidFill>
              <a:latin typeface="DFPLiuXian-B5" panose="03000300000000000000" pitchFamily="66" charset="-120"/>
              <a:ea typeface="DFPLiuXian-B5" panose="03000300000000000000" pitchFamily="66" charset="-120"/>
            </a:endParaRPr>
          </a:p>
          <a:p>
            <a:r>
              <a:rPr kumimoji="1" lang="zh-CN" altLang="en-US" sz="2400" dirty="0">
                <a:latin typeface="DFPLiuXian-B5" panose="03000300000000000000" pitchFamily="66" charset="-120"/>
                <a:ea typeface="DFPLiuXian-B5" panose="03000300000000000000" pitchFamily="66" charset="-120"/>
              </a:rPr>
              <a:t>如：人、地、時、事、情節、場景等。</a:t>
            </a:r>
            <a:endParaRPr lang="zh-TW" altLang="en-US" sz="2400" dirty="0">
              <a:latin typeface="DFPLiuXian-B5" panose="03000300000000000000" pitchFamily="66" charset="-120"/>
              <a:ea typeface="DFPLiuXian-B5" panose="03000300000000000000" pitchFamily="66" charset="-12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EB81EEB6-340C-074A-B4C9-0959BA10D0E8}"/>
              </a:ext>
            </a:extLst>
          </p:cNvPr>
          <p:cNvSpPr/>
          <p:nvPr/>
        </p:nvSpPr>
        <p:spPr>
          <a:xfrm>
            <a:off x="2603338" y="3229401"/>
            <a:ext cx="6019800" cy="12003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kumimoji="1" lang="zh-CN" altLang="en-US" sz="2400" dirty="0">
                <a:solidFill>
                  <a:srgbClr val="C00000"/>
                </a:solidFill>
                <a:latin typeface="DFPLiuXian-B5" panose="03000300000000000000" pitchFamily="66" charset="-120"/>
                <a:ea typeface="DFPLiuXian-B5" panose="03000300000000000000" pitchFamily="66" charset="-120"/>
              </a:rPr>
              <a:t>連貫前後文，找出未明確描述的關係。</a:t>
            </a:r>
            <a:endParaRPr kumimoji="1" lang="en-US" altLang="zh-CN" sz="2400" dirty="0">
              <a:solidFill>
                <a:srgbClr val="C00000"/>
              </a:solidFill>
              <a:latin typeface="DFPLiuXian-B5" panose="03000300000000000000" pitchFamily="66" charset="-120"/>
              <a:ea typeface="DFPLiuXian-B5" panose="03000300000000000000" pitchFamily="66" charset="-120"/>
            </a:endParaRPr>
          </a:p>
          <a:p>
            <a:r>
              <a:rPr kumimoji="1" lang="zh-CN" altLang="en-US" sz="2400" dirty="0">
                <a:latin typeface="DFPLiuXian-B5" panose="03000300000000000000" pitchFamily="66" charset="-120"/>
                <a:ea typeface="DFPLiuXian-B5" panose="03000300000000000000" pitchFamily="66" charset="-120"/>
              </a:rPr>
              <a:t>如：事件的排序，人物間的關係，代名詞的指稱或總結重點等。</a:t>
            </a:r>
            <a:endParaRPr lang="zh-TW" altLang="en-US" sz="2400" dirty="0">
              <a:latin typeface="DFPLiuXian-B5" panose="03000300000000000000" pitchFamily="66" charset="-120"/>
              <a:ea typeface="DFPLiuXian-B5" panose="03000300000000000000" pitchFamily="66" charset="-12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514D55FF-730F-F54F-8811-4159B6088A0F}"/>
              </a:ext>
            </a:extLst>
          </p:cNvPr>
          <p:cNvSpPr/>
          <p:nvPr/>
        </p:nvSpPr>
        <p:spPr>
          <a:xfrm>
            <a:off x="2603338" y="4509396"/>
            <a:ext cx="6019800" cy="12003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kumimoji="1" lang="zh-CN" altLang="en-US" sz="2400" dirty="0">
                <a:solidFill>
                  <a:schemeClr val="accent2">
                    <a:lumMod val="50000"/>
                  </a:schemeClr>
                </a:solidFill>
                <a:latin typeface="DFPLiuXian-B5" panose="03000300000000000000" pitchFamily="66" charset="-120"/>
                <a:ea typeface="DFPLiuXian-B5" panose="03000300000000000000" pitchFamily="66" charset="-120"/>
              </a:rPr>
              <a:t>以自己的理解建構文本完整的細節。</a:t>
            </a:r>
            <a:endParaRPr kumimoji="1" lang="en-US" altLang="zh-CN" sz="2400" dirty="0">
              <a:solidFill>
                <a:schemeClr val="accent2">
                  <a:lumMod val="50000"/>
                </a:schemeClr>
              </a:solidFill>
              <a:latin typeface="DFPLiuXian-B5" panose="03000300000000000000" pitchFamily="66" charset="-120"/>
              <a:ea typeface="DFPLiuXian-B5" panose="03000300000000000000" pitchFamily="66" charset="-120"/>
            </a:endParaRPr>
          </a:p>
          <a:p>
            <a:r>
              <a:rPr kumimoji="1" lang="zh-CN" altLang="en-US" sz="2400" dirty="0">
                <a:latin typeface="DFPLiuXian-B5" panose="03000300000000000000" pitchFamily="66" charset="-120"/>
                <a:ea typeface="DFPLiuXian-B5" panose="03000300000000000000" pitchFamily="66" charset="-120"/>
              </a:rPr>
              <a:t>如：歸納全文主題，描繪人物性格，推測語氣語意，甚至是在真實世界的應用等。</a:t>
            </a:r>
            <a:endParaRPr lang="zh-TW" altLang="en-US" sz="2400" dirty="0">
              <a:latin typeface="DFPLiuXian-B5" panose="03000300000000000000" pitchFamily="66" charset="-120"/>
              <a:ea typeface="DFPLiuXian-B5" panose="03000300000000000000" pitchFamily="66" charset="-12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48B03F2A-BB25-AE48-B91E-68169A664C0E}"/>
              </a:ext>
            </a:extLst>
          </p:cNvPr>
          <p:cNvSpPr/>
          <p:nvPr/>
        </p:nvSpPr>
        <p:spPr>
          <a:xfrm>
            <a:off x="2603338" y="5940289"/>
            <a:ext cx="6019800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kumimoji="1" lang="zh-CN" altLang="en-US" sz="2400" dirty="0">
                <a:solidFill>
                  <a:srgbClr val="491016"/>
                </a:solidFill>
                <a:latin typeface="DFPLiuXian-B5" panose="03000300000000000000" pitchFamily="66" charset="-120"/>
                <a:ea typeface="DFPLiuXian-B5" panose="03000300000000000000" pitchFamily="66" charset="-120"/>
              </a:rPr>
              <a:t>跳脫文字內容，而去討論作者或批判文章。</a:t>
            </a:r>
            <a:endParaRPr lang="zh-TW" altLang="en-US" sz="2400" dirty="0">
              <a:solidFill>
                <a:srgbClr val="491016"/>
              </a:solidFill>
              <a:latin typeface="DFPLiuXian-B5" panose="03000300000000000000" pitchFamily="66" charset="-120"/>
              <a:ea typeface="DFPLiuXian-B5" panose="03000300000000000000" pitchFamily="66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37178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 animBg="1"/>
      <p:bldP spid="12" grpId="0" animBg="1"/>
      <p:bldP spid="13" grpId="0" animBg="1"/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ECC1E0F-8338-604E-9A7B-25EE28652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3117" y="279401"/>
            <a:ext cx="6657766" cy="1411288"/>
          </a:xfrm>
        </p:spPr>
        <p:txBody>
          <a:bodyPr/>
          <a:lstStyle/>
          <a:p>
            <a:r>
              <a:rPr kumimoji="1" lang="zh-TW" altLang="en-US" dirty="0"/>
              <a:t>檢驗一下實力</a:t>
            </a:r>
            <a:br>
              <a:rPr kumimoji="1" lang="en-US" altLang="zh-TW" dirty="0"/>
            </a:br>
            <a:r>
              <a:rPr kumimoji="1" lang="zh-TW" altLang="en-US" sz="3600" dirty="0">
                <a:solidFill>
                  <a:srgbClr val="FFC000"/>
                </a:solidFill>
              </a:rPr>
              <a:t>（文本：我的夢想）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41760F6-9380-D54D-B441-2181D8E14A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586" y="1911261"/>
            <a:ext cx="8202066" cy="4662529"/>
          </a:xfrm>
        </p:spPr>
        <p:txBody>
          <a:bodyPr>
            <a:normAutofit fontScale="77500" lnSpcReduction="20000"/>
          </a:bodyPr>
          <a:lstStyle/>
          <a:p>
            <a:pPr marL="377190" indent="-377190">
              <a:lnSpc>
                <a:spcPct val="120000"/>
              </a:lnSpc>
              <a:spcBef>
                <a:spcPts val="400"/>
              </a:spcBef>
              <a:buFont typeface="+mj-lt"/>
              <a:buAutoNum type="arabicPeriod"/>
            </a:pPr>
            <a:r>
              <a:rPr kumimoji="1" lang="zh-TW" altLang="en-US" dirty="0"/>
              <a:t>你有什麼夢想？</a:t>
            </a:r>
            <a:endParaRPr kumimoji="1" lang="en-US" altLang="zh-TW" dirty="0"/>
          </a:p>
          <a:p>
            <a:pPr marL="377190" indent="-377190">
              <a:lnSpc>
                <a:spcPct val="120000"/>
              </a:lnSpc>
              <a:spcBef>
                <a:spcPts val="400"/>
              </a:spcBef>
              <a:buFont typeface="+mj-lt"/>
              <a:buAutoNum type="arabicPeriod"/>
            </a:pPr>
            <a:r>
              <a:rPr kumimoji="1" lang="zh-TW" altLang="en-US" dirty="0"/>
              <a:t>作者多大時在北京奧運有特展展出？</a:t>
            </a:r>
            <a:endParaRPr kumimoji="1" lang="en-US" altLang="zh-TW" dirty="0"/>
          </a:p>
          <a:p>
            <a:pPr marL="377190" indent="-377190">
              <a:lnSpc>
                <a:spcPct val="120000"/>
              </a:lnSpc>
              <a:spcBef>
                <a:spcPts val="400"/>
              </a:spcBef>
              <a:buFont typeface="+mj-lt"/>
              <a:buAutoNum type="arabicPeriod"/>
            </a:pPr>
            <a:r>
              <a:rPr kumimoji="1" lang="zh-CN" altLang="en-US" dirty="0"/>
              <a:t>特展裡展出了哪些不同的人物</a:t>
            </a:r>
            <a:r>
              <a:rPr kumimoji="1" lang="zh-TW" altLang="en-US" dirty="0"/>
              <a:t>？</a:t>
            </a:r>
            <a:endParaRPr kumimoji="1" lang="en-US" altLang="zh-TW" dirty="0"/>
          </a:p>
          <a:p>
            <a:pPr marL="377190" indent="-377190">
              <a:lnSpc>
                <a:spcPct val="120000"/>
              </a:lnSpc>
              <a:spcBef>
                <a:spcPts val="400"/>
              </a:spcBef>
              <a:buFont typeface="+mj-lt"/>
              <a:buAutoNum type="arabicPeriod"/>
            </a:pPr>
            <a:r>
              <a:rPr kumimoji="1" lang="zh-CN" altLang="en-US" dirty="0"/>
              <a:t>試比較作者小時候不同讀書環境的異同？</a:t>
            </a:r>
            <a:endParaRPr kumimoji="1" lang="en-US" altLang="zh-CN" dirty="0"/>
          </a:p>
          <a:p>
            <a:pPr marL="377190" indent="-377190">
              <a:lnSpc>
                <a:spcPct val="120000"/>
              </a:lnSpc>
              <a:spcBef>
                <a:spcPts val="400"/>
              </a:spcBef>
              <a:buFont typeface="+mj-lt"/>
              <a:buAutoNum type="arabicPeriod"/>
            </a:pPr>
            <a:r>
              <a:rPr kumimoji="1" lang="zh-CN" altLang="en-US" dirty="0"/>
              <a:t>依序寫出作者父母親曾從事的工作？</a:t>
            </a:r>
            <a:endParaRPr kumimoji="1" lang="en-US" altLang="zh-TW" dirty="0"/>
          </a:p>
          <a:p>
            <a:pPr marL="377190" indent="-377190">
              <a:lnSpc>
                <a:spcPct val="120000"/>
              </a:lnSpc>
              <a:spcBef>
                <a:spcPts val="400"/>
              </a:spcBef>
              <a:buFont typeface="+mj-lt"/>
              <a:buAutoNum type="arabicPeriod"/>
            </a:pPr>
            <a:r>
              <a:rPr kumimoji="1" lang="zh-CN" altLang="en-US" dirty="0"/>
              <a:t>你認為作者強調「父母認為</a:t>
            </a:r>
            <a:r>
              <a:rPr kumimoji="1" lang="en-US" altLang="zh-TW" dirty="0"/>
              <a:t>『</a:t>
            </a:r>
            <a:r>
              <a:rPr kumimoji="1" lang="zh-TW" altLang="en-US" dirty="0"/>
              <a:t>再窮也不能窮教育</a:t>
            </a:r>
            <a:r>
              <a:rPr kumimoji="1" lang="en-US" altLang="zh-TW" dirty="0"/>
              <a:t>』</a:t>
            </a:r>
            <a:r>
              <a:rPr kumimoji="1" lang="zh-CN" altLang="en-US" dirty="0"/>
              <a:t>」的意義是什麼？</a:t>
            </a:r>
            <a:endParaRPr kumimoji="1" lang="en-US" altLang="zh-TW" dirty="0"/>
          </a:p>
          <a:p>
            <a:pPr marL="377190" indent="-377190">
              <a:lnSpc>
                <a:spcPct val="120000"/>
              </a:lnSpc>
              <a:spcBef>
                <a:spcPts val="400"/>
              </a:spcBef>
              <a:buFont typeface="+mj-lt"/>
              <a:buAutoNum type="arabicPeriod"/>
            </a:pPr>
            <a:r>
              <a:rPr kumimoji="1" lang="zh-TW" altLang="en-US" dirty="0"/>
              <a:t>你追求夢想的方式與作者有何異同</a:t>
            </a:r>
            <a:r>
              <a:rPr kumimoji="1" lang="zh-CN" altLang="en-US" dirty="0"/>
              <a:t>？</a:t>
            </a:r>
            <a:endParaRPr kumimoji="1" lang="zh-TW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2A44397-9F1F-3549-851E-BE6B3F1CD1B7}"/>
              </a:ext>
            </a:extLst>
          </p:cNvPr>
          <p:cNvSpPr/>
          <p:nvPr/>
        </p:nvSpPr>
        <p:spPr>
          <a:xfrm>
            <a:off x="289448" y="1868489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0</a:t>
            </a:r>
            <a:endParaRPr lang="zh-TW" alt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A775ABC7-1A36-A44D-B1AE-DDBB18170C33}"/>
              </a:ext>
            </a:extLst>
          </p:cNvPr>
          <p:cNvSpPr/>
          <p:nvPr/>
        </p:nvSpPr>
        <p:spPr>
          <a:xfrm>
            <a:off x="289448" y="2465389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1</a:t>
            </a:r>
            <a:endParaRPr lang="zh-TW" alt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A5EFB1F8-69D1-F646-A6DC-B369DD6D053B}"/>
              </a:ext>
            </a:extLst>
          </p:cNvPr>
          <p:cNvSpPr/>
          <p:nvPr/>
        </p:nvSpPr>
        <p:spPr>
          <a:xfrm>
            <a:off x="289448" y="3036889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1</a:t>
            </a:r>
            <a:endParaRPr lang="zh-TW" alt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D90947C-6E6A-7140-BA07-2A072D9277FA}"/>
              </a:ext>
            </a:extLst>
          </p:cNvPr>
          <p:cNvSpPr/>
          <p:nvPr/>
        </p:nvSpPr>
        <p:spPr>
          <a:xfrm>
            <a:off x="281534" y="3633789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3</a:t>
            </a:r>
            <a:endParaRPr lang="zh-TW" alt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63D51A2C-671D-554E-903C-B7DFDB1498EC}"/>
              </a:ext>
            </a:extLst>
          </p:cNvPr>
          <p:cNvSpPr/>
          <p:nvPr/>
        </p:nvSpPr>
        <p:spPr>
          <a:xfrm>
            <a:off x="289448" y="5816464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3</a:t>
            </a:r>
            <a:endParaRPr lang="zh-TW" alt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4CEAADA-AAD3-C14B-9E65-2A495E368493}"/>
              </a:ext>
            </a:extLst>
          </p:cNvPr>
          <p:cNvSpPr/>
          <p:nvPr/>
        </p:nvSpPr>
        <p:spPr>
          <a:xfrm>
            <a:off x="289448" y="4206083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</a:t>
            </a:r>
            <a:endParaRPr lang="zh-TW" alt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539535B-12FF-7A47-A070-D8F4086537F7}"/>
              </a:ext>
            </a:extLst>
          </p:cNvPr>
          <p:cNvSpPr/>
          <p:nvPr/>
        </p:nvSpPr>
        <p:spPr>
          <a:xfrm>
            <a:off x="281534" y="4754703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4</a:t>
            </a:r>
            <a:endParaRPr lang="zh-TW" alt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3231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E53F1FF-A5B1-B04B-A709-07FF34A36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5434" y="748145"/>
            <a:ext cx="5133766" cy="942544"/>
          </a:xfrm>
        </p:spPr>
        <p:txBody>
          <a:bodyPr/>
          <a:lstStyle/>
          <a:p>
            <a:r>
              <a:rPr kumimoji="1" lang="zh-TW" altLang="en-US" dirty="0"/>
              <a:t>牛刀小試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70DFDE2-17E1-B74B-87C2-09CC9C2ECF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3148" y="2079028"/>
            <a:ext cx="7457704" cy="4193784"/>
          </a:xfrm>
        </p:spPr>
        <p:txBody>
          <a:bodyPr/>
          <a:lstStyle/>
          <a:p>
            <a:r>
              <a:rPr kumimoji="1" lang="zh-TW" altLang="en-US" dirty="0"/>
              <a:t>文本：</a:t>
            </a:r>
            <a:r>
              <a:rPr kumimoji="1" lang="zh-TW" altLang="en-US" dirty="0">
                <a:solidFill>
                  <a:srgbClr val="FF0000"/>
                </a:solidFill>
              </a:rPr>
              <a:t>一路逆風</a:t>
            </a:r>
            <a:endParaRPr kumimoji="1" lang="en-US" altLang="zh-TW" dirty="0">
              <a:solidFill>
                <a:srgbClr val="FF0000"/>
              </a:solidFill>
            </a:endParaRPr>
          </a:p>
          <a:p>
            <a:r>
              <a:rPr kumimoji="1" lang="zh-TW" altLang="en-US" dirty="0"/>
              <a:t>時間：</a:t>
            </a:r>
            <a:r>
              <a:rPr kumimoji="1" lang="en-US" altLang="zh-TW" dirty="0">
                <a:solidFill>
                  <a:srgbClr val="7030A0"/>
                </a:solidFill>
              </a:rPr>
              <a:t>5</a:t>
            </a:r>
            <a:r>
              <a:rPr kumimoji="1" lang="zh-CN" altLang="en-US" dirty="0"/>
              <a:t>分鐘</a:t>
            </a:r>
            <a:endParaRPr kumimoji="1" lang="en-US" altLang="zh-CN" dirty="0"/>
          </a:p>
          <a:p>
            <a:r>
              <a:rPr kumimoji="1" lang="zh-CN" altLang="en-US" dirty="0"/>
              <a:t>提問：</a:t>
            </a:r>
            <a:r>
              <a:rPr kumimoji="1" lang="en-US" altLang="zh-CN" dirty="0">
                <a:solidFill>
                  <a:srgbClr val="FF0000"/>
                </a:solidFill>
              </a:rPr>
              <a:t>2~4</a:t>
            </a:r>
            <a:r>
              <a:rPr kumimoji="1" lang="zh-CN" altLang="en-US" dirty="0"/>
              <a:t>層次各一題</a:t>
            </a:r>
            <a:endParaRPr kumimoji="1" lang="en-US" altLang="zh-CN" dirty="0"/>
          </a:p>
          <a:p>
            <a:r>
              <a:rPr kumimoji="1" lang="zh-TW" altLang="en-US" dirty="0"/>
              <a:t>呈現：將問題寫在壁報紙上</a:t>
            </a:r>
            <a:endParaRPr kumimoji="1" lang="en-US" altLang="zh-TW" dirty="0"/>
          </a:p>
          <a:p>
            <a:r>
              <a:rPr kumimoji="1" lang="zh-TW" altLang="en-US" dirty="0"/>
              <a:t>分享：共同討論</a:t>
            </a:r>
          </a:p>
        </p:txBody>
      </p:sp>
      <p:pic>
        <p:nvPicPr>
          <p:cNvPr id="5" name="圖片 4" descr="一張含有 時鐘, 物件 的圖片&#10;&#10;自動產生的描述">
            <a:extLst>
              <a:ext uri="{FF2B5EF4-FFF2-40B4-BE49-F238E27FC236}">
                <a16:creationId xmlns:a16="http://schemas.microsoft.com/office/drawing/2014/main" id="{EA095A96-8EA6-434F-9AC2-AC947DE992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917" y="585188"/>
            <a:ext cx="1312935" cy="1333500"/>
          </a:xfrm>
          <a:prstGeom prst="rect">
            <a:avLst/>
          </a:prstGeom>
        </p:spPr>
      </p:pic>
      <p:sp>
        <p:nvSpPr>
          <p:cNvPr id="6" name="橢圓 5">
            <a:extLst>
              <a:ext uri="{FF2B5EF4-FFF2-40B4-BE49-F238E27FC236}">
                <a16:creationId xmlns:a16="http://schemas.microsoft.com/office/drawing/2014/main" id="{6A18AD82-3797-F642-8D0F-74923C7E394F}"/>
              </a:ext>
            </a:extLst>
          </p:cNvPr>
          <p:cNvSpPr/>
          <p:nvPr/>
        </p:nvSpPr>
        <p:spPr>
          <a:xfrm>
            <a:off x="7224705" y="787038"/>
            <a:ext cx="841248" cy="84124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256353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3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94708" y="583045"/>
            <a:ext cx="6401542" cy="942544"/>
          </a:xfrm>
        </p:spPr>
        <p:txBody>
          <a:bodyPr/>
          <a:lstStyle/>
          <a:p>
            <a:r>
              <a:rPr kumimoji="1" lang="zh-TW" altLang="en-US" dirty="0"/>
              <a:t>理解為何需要監控</a:t>
            </a:r>
          </a:p>
        </p:txBody>
      </p:sp>
      <p:pic>
        <p:nvPicPr>
          <p:cNvPr id="4" name="最後一棒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21706" y="1766889"/>
            <a:ext cx="5130882" cy="4950918"/>
          </a:xfrm>
        </p:spPr>
      </p:pic>
    </p:spTree>
    <p:extLst>
      <p:ext uri="{BB962C8B-B14F-4D97-AF65-F5344CB8AC3E}">
        <p14:creationId xmlns:p14="http://schemas.microsoft.com/office/powerpoint/2010/main" val="2035180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069118F7-718F-4DB6-A349-4360C285BEEF}"/>
              </a:ext>
            </a:extLst>
          </p:cNvPr>
          <p:cNvGrpSpPr/>
          <p:nvPr/>
        </p:nvGrpSpPr>
        <p:grpSpPr>
          <a:xfrm>
            <a:off x="-1" y="2525412"/>
            <a:ext cx="7829854" cy="2704875"/>
            <a:chOff x="-2" y="2224216"/>
            <a:chExt cx="10439805" cy="3606500"/>
          </a:xfrm>
        </p:grpSpPr>
        <p:sp>
          <p:nvSpPr>
            <p:cNvPr id="5" name="矩形 4"/>
            <p:cNvSpPr/>
            <p:nvPr/>
          </p:nvSpPr>
          <p:spPr>
            <a:xfrm>
              <a:off x="-1" y="2224216"/>
              <a:ext cx="10439804" cy="2891481"/>
            </a:xfrm>
            <a:prstGeom prst="rect">
              <a:avLst/>
            </a:prstGeom>
            <a:solidFill>
              <a:srgbClr val="E8F1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pic>
          <p:nvPicPr>
            <p:cNvPr id="11" name="Picture 15">
              <a:extLst>
                <a:ext uri="{FF2B5EF4-FFF2-40B4-BE49-F238E27FC236}">
                  <a16:creationId xmlns:a16="http://schemas.microsoft.com/office/drawing/2014/main" id="{D3FD0C63-0EF5-4335-BDBA-8928716B8D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4856904" y="247818"/>
              <a:ext cx="725992" cy="10439804"/>
            </a:xfrm>
            <a:prstGeom prst="rect">
              <a:avLst/>
            </a:prstGeom>
          </p:spPr>
        </p:pic>
      </p:grpSp>
      <p:sp>
        <p:nvSpPr>
          <p:cNvPr id="8" name="文本框 7"/>
          <p:cNvSpPr txBox="1"/>
          <p:nvPr/>
        </p:nvSpPr>
        <p:spPr>
          <a:xfrm>
            <a:off x="4681970" y="2749997"/>
            <a:ext cx="314788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4500" dirty="0">
                <a:latin typeface="HanziPen TC" charset="-120"/>
                <a:ea typeface="HanziPen TC" charset="-120"/>
                <a:cs typeface="HanziPen TC" charset="-120"/>
              </a:rPr>
              <a:t>感謝聆聽</a:t>
            </a:r>
            <a:endParaRPr lang="zh-CN" altLang="en-US" sz="4500" dirty="0">
              <a:latin typeface="HanziPen TC" charset="-120"/>
              <a:ea typeface="HanziPen TC" charset="-120"/>
              <a:cs typeface="HanziPen TC" charset="-12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661066" y="3609717"/>
            <a:ext cx="403255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200" dirty="0">
                <a:solidFill>
                  <a:schemeClr val="accent6">
                    <a:lumMod val="50000"/>
                  </a:schemeClr>
                </a:solidFill>
                <a:latin typeface="DFLiuLiW5-B5" panose="03000509000000000000" pitchFamily="49" charset="-120"/>
                <a:ea typeface="DFLiuLiW5-B5" panose="03000509000000000000" pitchFamily="49" charset="-120"/>
              </a:rPr>
              <a:t>An education is not so much about making </a:t>
            </a:r>
          </a:p>
          <a:p>
            <a:pPr algn="r"/>
            <a:r>
              <a:rPr lang="en-US" altLang="zh-TW" sz="1200" dirty="0">
                <a:solidFill>
                  <a:schemeClr val="accent6">
                    <a:lumMod val="50000"/>
                  </a:schemeClr>
                </a:solidFill>
                <a:latin typeface="DFLiuLiW5-B5" panose="03000509000000000000" pitchFamily="49" charset="-120"/>
                <a:ea typeface="DFLiuLiW5-B5" panose="03000509000000000000" pitchFamily="49" charset="-120"/>
              </a:rPr>
              <a:t>a living as making a person.</a:t>
            </a:r>
            <a:r>
              <a:rPr lang="zh-TW" altLang="en-US" sz="1200" dirty="0">
                <a:solidFill>
                  <a:schemeClr val="accent6">
                    <a:lumMod val="50000"/>
                  </a:schemeClr>
                </a:solidFill>
                <a:latin typeface="DFLiuLiW5-B5" panose="03000509000000000000" pitchFamily="49" charset="-120"/>
                <a:ea typeface="DFLiuLiW5-B5" panose="03000509000000000000" pitchFamily="49" charset="-120"/>
              </a:rPr>
              <a:t> </a:t>
            </a:r>
            <a:r>
              <a:rPr lang="en-US" altLang="zh-TW" sz="1200" dirty="0">
                <a:solidFill>
                  <a:schemeClr val="accent6">
                    <a:lumMod val="50000"/>
                  </a:schemeClr>
                </a:solidFill>
                <a:latin typeface="DFLiuLiW5-B5" panose="03000509000000000000" pitchFamily="49" charset="-120"/>
                <a:ea typeface="DFLiuLiW5-B5" panose="03000509000000000000" pitchFamily="49" charset="-120"/>
              </a:rPr>
              <a:t>– Tara Westover</a:t>
            </a:r>
          </a:p>
          <a:p>
            <a:pPr algn="r"/>
            <a:r>
              <a:rPr lang="zh-TW" altLang="en-US" sz="1400" dirty="0">
                <a:solidFill>
                  <a:schemeClr val="accent6">
                    <a:lumMod val="50000"/>
                  </a:schemeClr>
                </a:solidFill>
                <a:latin typeface="DFLiuLiW5-B5" panose="03000509000000000000" pitchFamily="49" charset="-120"/>
                <a:ea typeface="DFLiuLiW5-B5" panose="03000509000000000000" pitchFamily="49" charset="-120"/>
              </a:rPr>
              <a:t>比起教我們謀生，</a:t>
            </a:r>
            <a:endParaRPr lang="en-US" altLang="zh-TW" sz="1400" dirty="0">
              <a:solidFill>
                <a:schemeClr val="accent6">
                  <a:lumMod val="50000"/>
                </a:schemeClr>
              </a:solidFill>
              <a:latin typeface="DFLiuLiW5-B5" panose="03000509000000000000" pitchFamily="49" charset="-120"/>
              <a:ea typeface="DFLiuLiW5-B5" panose="03000509000000000000" pitchFamily="49" charset="-120"/>
            </a:endParaRPr>
          </a:p>
          <a:p>
            <a:pPr algn="r"/>
            <a:r>
              <a:rPr lang="zh-TW" altLang="en-US" sz="1400" dirty="0">
                <a:solidFill>
                  <a:schemeClr val="accent6">
                    <a:lumMod val="50000"/>
                  </a:schemeClr>
                </a:solidFill>
                <a:latin typeface="DFLiuLiW5-B5" panose="03000509000000000000" pitchFamily="49" charset="-120"/>
                <a:ea typeface="DFLiuLiW5-B5" panose="03000509000000000000" pitchFamily="49" charset="-120"/>
              </a:rPr>
              <a:t>教育更多的功能是教我們如何健全自己。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242392" y="1657418"/>
            <a:ext cx="5028077" cy="2944308"/>
            <a:chOff x="323190" y="910437"/>
            <a:chExt cx="6704102" cy="3925744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1731"/>
            <a:stretch/>
          </p:blipFill>
          <p:spPr>
            <a:xfrm rot="3091361">
              <a:off x="2363500" y="-47584"/>
              <a:ext cx="3705771" cy="5621813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313" t="18676" r="2681" b="13634"/>
            <a:stretch/>
          </p:blipFill>
          <p:spPr>
            <a:xfrm rot="21321828" flipH="1">
              <a:off x="323190" y="1164186"/>
              <a:ext cx="2254892" cy="3671995"/>
            </a:xfrm>
            <a:prstGeom prst="rect">
              <a:avLst/>
            </a:prstGeom>
          </p:spPr>
        </p:pic>
      </p:grpSp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92" r="80210"/>
          <a:stretch/>
        </p:blipFill>
        <p:spPr>
          <a:xfrm rot="1835522">
            <a:off x="4001681" y="3602282"/>
            <a:ext cx="359315" cy="420103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2" t="15063" r="43251" b="40855"/>
          <a:stretch/>
        </p:blipFill>
        <p:spPr>
          <a:xfrm rot="1835522">
            <a:off x="1659031" y="4301815"/>
            <a:ext cx="737309" cy="62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138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theme/theme1.xml><?xml version="1.0" encoding="utf-8"?>
<a:theme xmlns:a="http://schemas.openxmlformats.org/drawingml/2006/main" name="Office 主题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1744</TotalTime>
  <Words>3197</Words>
  <Application>Microsoft Macintosh PowerPoint</Application>
  <PresentationFormat>如螢幕大小 (4:3)</PresentationFormat>
  <Paragraphs>300</Paragraphs>
  <Slides>40</Slides>
  <Notes>2</Notes>
  <HiddenSlides>0</HiddenSlides>
  <MMClips>1</MMClips>
  <ScaleCrop>false</ScaleCrop>
  <HeadingPairs>
    <vt:vector size="6" baseType="variant">
      <vt:variant>
        <vt:lpstr>使用字型</vt:lpstr>
      </vt:variant>
      <vt:variant>
        <vt:i4>17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40</vt:i4>
      </vt:variant>
    </vt:vector>
  </HeadingPairs>
  <TitlesOfParts>
    <vt:vector size="58" baseType="lpstr">
      <vt:lpstr>標楷體</vt:lpstr>
      <vt:lpstr>新細明體</vt:lpstr>
      <vt:lpstr>微軟正黑體</vt:lpstr>
      <vt:lpstr>BiauKai</vt:lpstr>
      <vt:lpstr>DFLiuLiW5-B5</vt:lpstr>
      <vt:lpstr>DFLiuW3-B5</vt:lpstr>
      <vt:lpstr>DFPLiuXian-B5</vt:lpstr>
      <vt:lpstr>DFPuDingW7-B5</vt:lpstr>
      <vt:lpstr>HanziPen SC</vt:lpstr>
      <vt:lpstr>HanziPen TC</vt:lpstr>
      <vt:lpstr>Hei</vt:lpstr>
      <vt:lpstr>KaiTi</vt:lpstr>
      <vt:lpstr>Yuanti SC</vt:lpstr>
      <vt:lpstr>Arial</vt:lpstr>
      <vt:lpstr>Calibri</vt:lpstr>
      <vt:lpstr>Calibri Light</vt:lpstr>
      <vt:lpstr>Wingdings</vt:lpstr>
      <vt:lpstr>Office 主题</vt:lpstr>
      <vt:lpstr>PowerPoint 簡報</vt:lpstr>
      <vt:lpstr>PowerPoint 簡報</vt:lpstr>
      <vt:lpstr>我思故我在</vt:lpstr>
      <vt:lpstr>我思故我知（？）</vt:lpstr>
      <vt:lpstr>閱讀教學的現況</vt:lpstr>
      <vt:lpstr>閱讀理解的三個層次</vt:lpstr>
      <vt:lpstr>運用「提問」強化理解</vt:lpstr>
      <vt:lpstr>「推論」的教學引導</vt:lpstr>
      <vt:lpstr>閱讀與學習</vt:lpstr>
      <vt:lpstr>KWL 模式</vt:lpstr>
      <vt:lpstr>理解監控</vt:lpstr>
      <vt:lpstr>推論出什麼？</vt:lpstr>
      <vt:lpstr>推論策略</vt:lpstr>
      <vt:lpstr>1.連結線索 (1~3)</vt:lpstr>
      <vt:lpstr>連結線索策略—指示代名詞</vt:lpstr>
      <vt:lpstr>連結線索(指代詞)教學流程</vt:lpstr>
      <vt:lpstr>連結線索策略—轉折詞</vt:lpstr>
      <vt:lpstr>2.找連結文本的因果關係(1~4)</vt:lpstr>
      <vt:lpstr>因果關係的表達方式</vt:lpstr>
      <vt:lpstr>有關鍵詞的因果關係 之教學流程</vt:lpstr>
      <vt:lpstr>舅舅是如何讓螢火蟲復育成功?</vt:lpstr>
      <vt:lpstr>多因單果</vt:lpstr>
      <vt:lpstr>多層推論</vt:lpstr>
      <vt:lpstr>3.由文本找支持的理由 (3~6)</vt:lpstr>
      <vt:lpstr>由文本找支持理由的教學步驟</vt:lpstr>
      <vt:lpstr>PowerPoint 簡報</vt:lpstr>
      <vt:lpstr>4.找不同觀點（找反證） (4~6)</vt:lpstr>
      <vt:lpstr>PowerPoint 簡報</vt:lpstr>
      <vt:lpstr>PowerPoint 簡報</vt:lpstr>
      <vt:lpstr>5.自我提問</vt:lpstr>
      <vt:lpstr>自我提問的學習歷程</vt:lpstr>
      <vt:lpstr>有層次提問的類型</vt:lpstr>
      <vt:lpstr>問題的層次及常見的問法、問句</vt:lpstr>
      <vt:lpstr>「推論問題」的檢核</vt:lpstr>
      <vt:lpstr>PowerPoint 簡報</vt:lpstr>
      <vt:lpstr>6. PIRLS 四層次提問</vt:lpstr>
      <vt:lpstr>檢驗一下實力 （文本：我的夢想）</vt:lpstr>
      <vt:lpstr>牛刀小試</vt:lpstr>
      <vt:lpstr>理解為何需要監控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grace wei</dc:creator>
  <cp:lastModifiedBy>grace wei</cp:lastModifiedBy>
  <cp:revision>37</cp:revision>
  <cp:lastPrinted>2019-04-30T07:04:43Z</cp:lastPrinted>
  <dcterms:created xsi:type="dcterms:W3CDTF">2019-04-30T06:15:38Z</dcterms:created>
  <dcterms:modified xsi:type="dcterms:W3CDTF">2019-05-08T03:53:55Z</dcterms:modified>
</cp:coreProperties>
</file>