
<file path=[Content_Types].xml><?xml version="1.0" encoding="utf-8"?>
<Types xmlns="http://schemas.openxmlformats.org/package/2006/content-types">
  <Default Extension="png" ContentType="image/png"/>
  <Default Extension="tmp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</p:sldMasterIdLst>
  <p:notesMasterIdLst>
    <p:notesMasterId r:id="rId62"/>
  </p:notesMasterIdLst>
  <p:handoutMasterIdLst>
    <p:handoutMasterId r:id="rId63"/>
  </p:handoutMasterIdLst>
  <p:sldIdLst>
    <p:sldId id="3160" r:id="rId3"/>
    <p:sldId id="3260" r:id="rId4"/>
    <p:sldId id="3262" r:id="rId5"/>
    <p:sldId id="3261" r:id="rId6"/>
    <p:sldId id="3256" r:id="rId7"/>
    <p:sldId id="3249" r:id="rId8"/>
    <p:sldId id="3244" r:id="rId9"/>
    <p:sldId id="3265" r:id="rId10"/>
    <p:sldId id="3270" r:id="rId11"/>
    <p:sldId id="3268" r:id="rId12"/>
    <p:sldId id="3273" r:id="rId13"/>
    <p:sldId id="3267" r:id="rId14"/>
    <p:sldId id="311" r:id="rId15"/>
    <p:sldId id="3264" r:id="rId16"/>
    <p:sldId id="1176" r:id="rId17"/>
    <p:sldId id="3163" r:id="rId18"/>
    <p:sldId id="3164" r:id="rId19"/>
    <p:sldId id="3168" r:id="rId20"/>
    <p:sldId id="3165" r:id="rId21"/>
    <p:sldId id="3166" r:id="rId22"/>
    <p:sldId id="3271" r:id="rId23"/>
    <p:sldId id="3170" r:id="rId24"/>
    <p:sldId id="3173" r:id="rId25"/>
    <p:sldId id="3174" r:id="rId26"/>
    <p:sldId id="3207" r:id="rId27"/>
    <p:sldId id="3211" r:id="rId28"/>
    <p:sldId id="3269" r:id="rId29"/>
    <p:sldId id="3194" r:id="rId30"/>
    <p:sldId id="3195" r:id="rId31"/>
    <p:sldId id="3196" r:id="rId32"/>
    <p:sldId id="3197" r:id="rId33"/>
    <p:sldId id="3198" r:id="rId34"/>
    <p:sldId id="3200" r:id="rId35"/>
    <p:sldId id="3201" r:id="rId36"/>
    <p:sldId id="3202" r:id="rId37"/>
    <p:sldId id="3203" r:id="rId38"/>
    <p:sldId id="3208" r:id="rId39"/>
    <p:sldId id="3209" r:id="rId40"/>
    <p:sldId id="301" r:id="rId41"/>
    <p:sldId id="3159" r:id="rId42"/>
    <p:sldId id="3148" r:id="rId43"/>
    <p:sldId id="3276" r:id="rId44"/>
    <p:sldId id="3275" r:id="rId45"/>
    <p:sldId id="3278" r:id="rId46"/>
    <p:sldId id="3277" r:id="rId47"/>
    <p:sldId id="3279" r:id="rId48"/>
    <p:sldId id="3274" r:id="rId49"/>
    <p:sldId id="3145" r:id="rId50"/>
    <p:sldId id="3146" r:id="rId51"/>
    <p:sldId id="3147" r:id="rId52"/>
    <p:sldId id="3143" r:id="rId53"/>
    <p:sldId id="3149" r:id="rId54"/>
    <p:sldId id="3150" r:id="rId55"/>
    <p:sldId id="3224" r:id="rId56"/>
    <p:sldId id="3225" r:id="rId57"/>
    <p:sldId id="3218" r:id="rId58"/>
    <p:sldId id="3257" r:id="rId59"/>
    <p:sldId id="3245" r:id="rId60"/>
    <p:sldId id="3272" r:id="rId61"/>
  </p:sldIdLst>
  <p:sldSz cx="12192000" cy="6858000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640" autoAdjust="0"/>
    <p:restoredTop sz="95196" autoAdjust="0"/>
  </p:normalViewPr>
  <p:slideViewPr>
    <p:cSldViewPr snapToGrid="0">
      <p:cViewPr varScale="1">
        <p:scale>
          <a:sx n="58" d="100"/>
          <a:sy n="58" d="100"/>
        </p:scale>
        <p:origin x="77" y="5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CF4294-846C-4989-B33F-CC9F063BAB65}" type="doc">
      <dgm:prSet loTypeId="urn:microsoft.com/office/officeart/2005/8/layout/default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DDD07705-9868-4A10-9EBC-205D468AF3A3}">
      <dgm:prSet phldrT="[文字]" custT="1"/>
      <dgm:spPr>
        <a:solidFill>
          <a:schemeClr val="bg1">
            <a:lumMod val="95000"/>
          </a:schemeClr>
        </a:solidFill>
        <a:ln w="50800" cap="rnd">
          <a:solidFill>
            <a:srgbClr val="008CF1"/>
          </a:solidFill>
          <a:prstDash val="sysDash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/>
      </dgm:spPr>
      <dgm:t>
        <a:bodyPr/>
        <a:lstStyle/>
        <a:p>
          <a:r>
            <a:rPr lang="zh-TW" altLang="en-US" sz="2400" b="1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數學是一種</a:t>
          </a:r>
          <a:br>
            <a:rPr lang="en-US" altLang="zh-TW" sz="2400" b="1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2400" b="1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語言</a:t>
          </a:r>
        </a:p>
      </dgm:t>
    </dgm:pt>
    <dgm:pt modelId="{A276D53A-BB29-4B18-A31B-E2ADA190167F}" type="parTrans" cxnId="{3AD9B8C1-A5FD-4D40-B55A-E3AF6E71836A}">
      <dgm:prSet/>
      <dgm:spPr/>
      <dgm:t>
        <a:bodyPr/>
        <a:lstStyle/>
        <a:p>
          <a:endParaRPr lang="zh-TW" altLang="en-US" sz="2800" b="1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93BBE80-9A0B-44AB-9066-A4E96540448E}" type="sibTrans" cxnId="{3AD9B8C1-A5FD-4D40-B55A-E3AF6E71836A}">
      <dgm:prSet/>
      <dgm:spPr/>
      <dgm:t>
        <a:bodyPr/>
        <a:lstStyle/>
        <a:p>
          <a:endParaRPr lang="zh-TW" altLang="en-US" sz="2800" b="1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14FE5EC-82D9-4562-8755-DE8B8248BD38}">
      <dgm:prSet phldrT="[文字]" custT="1"/>
      <dgm:spPr>
        <a:solidFill>
          <a:schemeClr val="bg1">
            <a:lumMod val="95000"/>
          </a:schemeClr>
        </a:solidFill>
        <a:ln w="50800" cap="rnd">
          <a:solidFill>
            <a:srgbClr val="008CF1"/>
          </a:solidFill>
          <a:prstDash val="sysDash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/>
      </dgm:spPr>
      <dgm:t>
        <a:bodyPr/>
        <a:lstStyle/>
        <a:p>
          <a:r>
            <a:rPr lang="zh-TW" altLang="en-US" sz="2400" b="1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數學是一種實用的</a:t>
          </a:r>
          <a:r>
            <a:rPr lang="zh-TW" altLang="en-US" sz="2400" b="1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規律</a:t>
          </a:r>
          <a:r>
            <a:rPr lang="zh-TW" altLang="en-US" sz="2400" b="1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科學</a:t>
          </a:r>
        </a:p>
      </dgm:t>
    </dgm:pt>
    <dgm:pt modelId="{C0146FC9-8682-42EF-BC5A-DF12038C1200}" type="parTrans" cxnId="{24B11E7B-D1A5-43AE-818B-A4BCD0C2CC9D}">
      <dgm:prSet/>
      <dgm:spPr/>
      <dgm:t>
        <a:bodyPr/>
        <a:lstStyle/>
        <a:p>
          <a:endParaRPr lang="zh-TW" altLang="en-US" sz="2800" b="1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8D47519-9F23-4695-8FBF-B5651B3FE7B0}" type="sibTrans" cxnId="{24B11E7B-D1A5-43AE-818B-A4BCD0C2CC9D}">
      <dgm:prSet/>
      <dgm:spPr/>
      <dgm:t>
        <a:bodyPr/>
        <a:lstStyle/>
        <a:p>
          <a:endParaRPr lang="zh-TW" altLang="en-US" sz="2800" b="1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0E5BF60-F32C-4238-896B-08B895511C77}">
      <dgm:prSet phldrT="[文字]" custT="1"/>
      <dgm:spPr>
        <a:solidFill>
          <a:schemeClr val="bg1">
            <a:lumMod val="95000"/>
          </a:schemeClr>
        </a:solidFill>
        <a:ln w="50800" cap="rnd">
          <a:solidFill>
            <a:srgbClr val="008CF1"/>
          </a:solidFill>
          <a:prstDash val="sysDash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/>
      </dgm:spPr>
      <dgm:t>
        <a:bodyPr/>
        <a:lstStyle/>
        <a:p>
          <a:r>
            <a:rPr lang="zh-TW" altLang="en-US" sz="2400" b="1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數學是一種</a:t>
          </a:r>
          <a:br>
            <a:rPr lang="en-US" altLang="zh-TW" sz="2400" b="1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2400" b="1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人文</a:t>
          </a:r>
          <a:r>
            <a:rPr lang="zh-TW" altLang="en-US" sz="2400" b="1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素養</a:t>
          </a:r>
        </a:p>
      </dgm:t>
    </dgm:pt>
    <dgm:pt modelId="{5B77BAC1-2328-4164-BB93-483B475BB552}" type="parTrans" cxnId="{3C821C5D-25AC-493F-9725-83CAE7406509}">
      <dgm:prSet/>
      <dgm:spPr/>
      <dgm:t>
        <a:bodyPr/>
        <a:lstStyle/>
        <a:p>
          <a:endParaRPr lang="zh-TW" altLang="en-US" sz="2800" b="1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E8D31E7-7B99-4AF4-9EA4-0879E8BBAC90}" type="sibTrans" cxnId="{3C821C5D-25AC-493F-9725-83CAE7406509}">
      <dgm:prSet/>
      <dgm:spPr/>
      <dgm:t>
        <a:bodyPr/>
        <a:lstStyle/>
        <a:p>
          <a:endParaRPr lang="zh-TW" altLang="en-US" sz="2800" b="1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558896C-524E-43E9-9AF8-E1F3107EFDD7}">
      <dgm:prSet phldrT="[文字]" custT="1"/>
      <dgm:spPr>
        <a:solidFill>
          <a:schemeClr val="bg1">
            <a:lumMod val="95000"/>
          </a:schemeClr>
        </a:solidFill>
        <a:ln w="50800" cap="rnd">
          <a:solidFill>
            <a:srgbClr val="008CF1"/>
          </a:solidFill>
          <a:prstDash val="sysDash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/>
      </dgm:spPr>
      <dgm:t>
        <a:bodyPr/>
        <a:lstStyle/>
        <a:p>
          <a:r>
            <a:rPr lang="zh-TW" altLang="en-US" sz="2400" b="1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數學教學應培養學生正確</a:t>
          </a:r>
          <a:r>
            <a:rPr lang="zh-TW" altLang="en-US" sz="2400" b="1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使用工具</a:t>
          </a:r>
          <a:r>
            <a:rPr lang="zh-TW" altLang="en-US" sz="2400" b="1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的素養</a:t>
          </a:r>
        </a:p>
      </dgm:t>
    </dgm:pt>
    <dgm:pt modelId="{5DA75D17-B343-4184-84B2-D04AE838DD95}" type="parTrans" cxnId="{283C1AA5-2461-4388-95E0-BE6302225302}">
      <dgm:prSet/>
      <dgm:spPr/>
      <dgm:t>
        <a:bodyPr/>
        <a:lstStyle/>
        <a:p>
          <a:endParaRPr lang="zh-TW" altLang="en-US" sz="2800" b="1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924EA20-5B58-4409-882D-3D8AF86C7C0C}" type="sibTrans" cxnId="{283C1AA5-2461-4388-95E0-BE6302225302}">
      <dgm:prSet/>
      <dgm:spPr/>
      <dgm:t>
        <a:bodyPr/>
        <a:lstStyle/>
        <a:p>
          <a:endParaRPr lang="zh-TW" altLang="en-US" sz="2800" b="1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8553719-0345-412A-BC59-47CC34372617}">
      <dgm:prSet phldrT="[文字]" custT="1"/>
      <dgm:spPr>
        <a:solidFill>
          <a:schemeClr val="bg1">
            <a:lumMod val="95000"/>
          </a:schemeClr>
        </a:solidFill>
        <a:ln w="50800" cap="rnd">
          <a:solidFill>
            <a:srgbClr val="008CF1"/>
          </a:solidFill>
          <a:prstDash val="sysDash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/>
      </dgm:spPr>
      <dgm:t>
        <a:bodyPr/>
        <a:lstStyle/>
        <a:p>
          <a:r>
            <a:rPr lang="zh-TW" altLang="en-US" sz="2400" b="1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數學應提供每位學生</a:t>
          </a:r>
          <a:r>
            <a:rPr lang="zh-TW" altLang="en-US" sz="2400" b="1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有感的學習</a:t>
          </a:r>
          <a:r>
            <a:rPr lang="zh-TW" altLang="en-US" sz="2400" b="1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機會</a:t>
          </a:r>
        </a:p>
      </dgm:t>
    </dgm:pt>
    <dgm:pt modelId="{4326A14F-648E-46EB-86D0-CBCBB6E5275C}" type="parTrans" cxnId="{FAAFD105-C2CD-4A42-A8A1-02B18EF6FA67}">
      <dgm:prSet/>
      <dgm:spPr/>
      <dgm:t>
        <a:bodyPr/>
        <a:lstStyle/>
        <a:p>
          <a:endParaRPr lang="zh-TW" altLang="en-US" sz="2800" b="1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50D4DEC-8BB3-47E3-B444-1602439968D4}" type="sibTrans" cxnId="{FAAFD105-C2CD-4A42-A8A1-02B18EF6FA67}">
      <dgm:prSet/>
      <dgm:spPr/>
      <dgm:t>
        <a:bodyPr/>
        <a:lstStyle/>
        <a:p>
          <a:endParaRPr lang="zh-TW" altLang="en-US" sz="2800" b="1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99028BD-BF09-443C-BD24-45700A5BBBE3}" type="pres">
      <dgm:prSet presAssocID="{1ACF4294-846C-4989-B33F-CC9F063BAB65}" presName="diagram" presStyleCnt="0">
        <dgm:presLayoutVars>
          <dgm:dir/>
          <dgm:resizeHandles val="exact"/>
        </dgm:presLayoutVars>
      </dgm:prSet>
      <dgm:spPr/>
    </dgm:pt>
    <dgm:pt modelId="{FA7CC1CD-31CE-4B6D-A639-1094EBB0B8CD}" type="pres">
      <dgm:prSet presAssocID="{DDD07705-9868-4A10-9EBC-205D468AF3A3}" presName="node" presStyleLbl="node1" presStyleIdx="0" presStyleCnt="5">
        <dgm:presLayoutVars>
          <dgm:bulletEnabled val="1"/>
        </dgm:presLayoutVars>
      </dgm:prSet>
      <dgm:spPr/>
    </dgm:pt>
    <dgm:pt modelId="{FD5B37D4-CA7B-4FCC-BAE7-CF74EA77C372}" type="pres">
      <dgm:prSet presAssocID="{093BBE80-9A0B-44AB-9066-A4E96540448E}" presName="sibTrans" presStyleCnt="0"/>
      <dgm:spPr/>
    </dgm:pt>
    <dgm:pt modelId="{1BB29DAB-687D-4FC0-B11B-A697569892AF}" type="pres">
      <dgm:prSet presAssocID="{014FE5EC-82D9-4562-8755-DE8B8248BD38}" presName="node" presStyleLbl="node1" presStyleIdx="1" presStyleCnt="5">
        <dgm:presLayoutVars>
          <dgm:bulletEnabled val="1"/>
        </dgm:presLayoutVars>
      </dgm:prSet>
      <dgm:spPr/>
    </dgm:pt>
    <dgm:pt modelId="{73927A6E-39CB-4EEE-B0F9-46B35A0600C0}" type="pres">
      <dgm:prSet presAssocID="{E8D47519-9F23-4695-8FBF-B5651B3FE7B0}" presName="sibTrans" presStyleCnt="0"/>
      <dgm:spPr/>
    </dgm:pt>
    <dgm:pt modelId="{13FC1BF8-6915-43CD-90E5-79A80E4B6FC4}" type="pres">
      <dgm:prSet presAssocID="{A0E5BF60-F32C-4238-896B-08B895511C77}" presName="node" presStyleLbl="node1" presStyleIdx="2" presStyleCnt="5">
        <dgm:presLayoutVars>
          <dgm:bulletEnabled val="1"/>
        </dgm:presLayoutVars>
      </dgm:prSet>
      <dgm:spPr/>
    </dgm:pt>
    <dgm:pt modelId="{FB19541A-1CBD-42D8-91D4-1FA2FCD9DCA0}" type="pres">
      <dgm:prSet presAssocID="{DE8D31E7-7B99-4AF4-9EA4-0879E8BBAC90}" presName="sibTrans" presStyleCnt="0"/>
      <dgm:spPr/>
    </dgm:pt>
    <dgm:pt modelId="{FD640BAE-B137-4682-B7E8-CD4049EEFF5D}" type="pres">
      <dgm:prSet presAssocID="{B8553719-0345-412A-BC59-47CC34372617}" presName="node" presStyleLbl="node1" presStyleIdx="3" presStyleCnt="5">
        <dgm:presLayoutVars>
          <dgm:bulletEnabled val="1"/>
        </dgm:presLayoutVars>
      </dgm:prSet>
      <dgm:spPr/>
    </dgm:pt>
    <dgm:pt modelId="{1B22CE9F-7400-4816-BDE8-B2125F6C712C}" type="pres">
      <dgm:prSet presAssocID="{950D4DEC-8BB3-47E3-B444-1602439968D4}" presName="sibTrans" presStyleCnt="0"/>
      <dgm:spPr/>
    </dgm:pt>
    <dgm:pt modelId="{9C6BCA0F-51CC-402C-867F-3C4091277128}" type="pres">
      <dgm:prSet presAssocID="{C558896C-524E-43E9-9AF8-E1F3107EFDD7}" presName="node" presStyleLbl="node1" presStyleIdx="4" presStyleCnt="5">
        <dgm:presLayoutVars>
          <dgm:bulletEnabled val="1"/>
        </dgm:presLayoutVars>
      </dgm:prSet>
      <dgm:spPr/>
    </dgm:pt>
  </dgm:ptLst>
  <dgm:cxnLst>
    <dgm:cxn modelId="{84E42601-D7EE-4528-B01D-FAF3DE3990F8}" type="presOf" srcId="{1ACF4294-846C-4989-B33F-CC9F063BAB65}" destId="{799028BD-BF09-443C-BD24-45700A5BBBE3}" srcOrd="0" destOrd="0" presId="urn:microsoft.com/office/officeart/2005/8/layout/default"/>
    <dgm:cxn modelId="{FAAFD105-C2CD-4A42-A8A1-02B18EF6FA67}" srcId="{1ACF4294-846C-4989-B33F-CC9F063BAB65}" destId="{B8553719-0345-412A-BC59-47CC34372617}" srcOrd="3" destOrd="0" parTransId="{4326A14F-648E-46EB-86D0-CBCBB6E5275C}" sibTransId="{950D4DEC-8BB3-47E3-B444-1602439968D4}"/>
    <dgm:cxn modelId="{E712951F-A77D-4E87-A153-5D22F78801FC}" type="presOf" srcId="{B8553719-0345-412A-BC59-47CC34372617}" destId="{FD640BAE-B137-4682-B7E8-CD4049EEFF5D}" srcOrd="0" destOrd="0" presId="urn:microsoft.com/office/officeart/2005/8/layout/default"/>
    <dgm:cxn modelId="{7BEE5025-7416-44C7-A394-08419F0D5F1C}" type="presOf" srcId="{014FE5EC-82D9-4562-8755-DE8B8248BD38}" destId="{1BB29DAB-687D-4FC0-B11B-A697569892AF}" srcOrd="0" destOrd="0" presId="urn:microsoft.com/office/officeart/2005/8/layout/default"/>
    <dgm:cxn modelId="{96EBDF40-F72E-4914-BE16-D062A6942F98}" type="presOf" srcId="{DDD07705-9868-4A10-9EBC-205D468AF3A3}" destId="{FA7CC1CD-31CE-4B6D-A639-1094EBB0B8CD}" srcOrd="0" destOrd="0" presId="urn:microsoft.com/office/officeart/2005/8/layout/default"/>
    <dgm:cxn modelId="{3C821C5D-25AC-493F-9725-83CAE7406509}" srcId="{1ACF4294-846C-4989-B33F-CC9F063BAB65}" destId="{A0E5BF60-F32C-4238-896B-08B895511C77}" srcOrd="2" destOrd="0" parTransId="{5B77BAC1-2328-4164-BB93-483B475BB552}" sibTransId="{DE8D31E7-7B99-4AF4-9EA4-0879E8BBAC90}"/>
    <dgm:cxn modelId="{DEF4B173-11F2-439C-8B96-219C9D39991C}" type="presOf" srcId="{C558896C-524E-43E9-9AF8-E1F3107EFDD7}" destId="{9C6BCA0F-51CC-402C-867F-3C4091277128}" srcOrd="0" destOrd="0" presId="urn:microsoft.com/office/officeart/2005/8/layout/default"/>
    <dgm:cxn modelId="{24B11E7B-D1A5-43AE-818B-A4BCD0C2CC9D}" srcId="{1ACF4294-846C-4989-B33F-CC9F063BAB65}" destId="{014FE5EC-82D9-4562-8755-DE8B8248BD38}" srcOrd="1" destOrd="0" parTransId="{C0146FC9-8682-42EF-BC5A-DF12038C1200}" sibTransId="{E8D47519-9F23-4695-8FBF-B5651B3FE7B0}"/>
    <dgm:cxn modelId="{7428909B-5001-4F18-A1F8-612D47173DB8}" type="presOf" srcId="{A0E5BF60-F32C-4238-896B-08B895511C77}" destId="{13FC1BF8-6915-43CD-90E5-79A80E4B6FC4}" srcOrd="0" destOrd="0" presId="urn:microsoft.com/office/officeart/2005/8/layout/default"/>
    <dgm:cxn modelId="{283C1AA5-2461-4388-95E0-BE6302225302}" srcId="{1ACF4294-846C-4989-B33F-CC9F063BAB65}" destId="{C558896C-524E-43E9-9AF8-E1F3107EFDD7}" srcOrd="4" destOrd="0" parTransId="{5DA75D17-B343-4184-84B2-D04AE838DD95}" sibTransId="{1924EA20-5B58-4409-882D-3D8AF86C7C0C}"/>
    <dgm:cxn modelId="{3AD9B8C1-A5FD-4D40-B55A-E3AF6E71836A}" srcId="{1ACF4294-846C-4989-B33F-CC9F063BAB65}" destId="{DDD07705-9868-4A10-9EBC-205D468AF3A3}" srcOrd="0" destOrd="0" parTransId="{A276D53A-BB29-4B18-A31B-E2ADA190167F}" sibTransId="{093BBE80-9A0B-44AB-9066-A4E96540448E}"/>
    <dgm:cxn modelId="{996F1B04-F52E-4082-BBB6-77E37CA66BD2}" type="presParOf" srcId="{799028BD-BF09-443C-BD24-45700A5BBBE3}" destId="{FA7CC1CD-31CE-4B6D-A639-1094EBB0B8CD}" srcOrd="0" destOrd="0" presId="urn:microsoft.com/office/officeart/2005/8/layout/default"/>
    <dgm:cxn modelId="{F8717A0E-DEAD-4CD7-BDCF-C8232B3C20F3}" type="presParOf" srcId="{799028BD-BF09-443C-BD24-45700A5BBBE3}" destId="{FD5B37D4-CA7B-4FCC-BAE7-CF74EA77C372}" srcOrd="1" destOrd="0" presId="urn:microsoft.com/office/officeart/2005/8/layout/default"/>
    <dgm:cxn modelId="{119ACAB6-5D3C-423C-A696-9995CAD99854}" type="presParOf" srcId="{799028BD-BF09-443C-BD24-45700A5BBBE3}" destId="{1BB29DAB-687D-4FC0-B11B-A697569892AF}" srcOrd="2" destOrd="0" presId="urn:microsoft.com/office/officeart/2005/8/layout/default"/>
    <dgm:cxn modelId="{3E0660DB-90E2-4C46-8837-BA0A15567969}" type="presParOf" srcId="{799028BD-BF09-443C-BD24-45700A5BBBE3}" destId="{73927A6E-39CB-4EEE-B0F9-46B35A0600C0}" srcOrd="3" destOrd="0" presId="urn:microsoft.com/office/officeart/2005/8/layout/default"/>
    <dgm:cxn modelId="{A5E859DE-530A-4DB8-9075-9275C4CA212D}" type="presParOf" srcId="{799028BD-BF09-443C-BD24-45700A5BBBE3}" destId="{13FC1BF8-6915-43CD-90E5-79A80E4B6FC4}" srcOrd="4" destOrd="0" presId="urn:microsoft.com/office/officeart/2005/8/layout/default"/>
    <dgm:cxn modelId="{5B9C79F7-1ECB-4F80-BE4B-F26A23C5FEE1}" type="presParOf" srcId="{799028BD-BF09-443C-BD24-45700A5BBBE3}" destId="{FB19541A-1CBD-42D8-91D4-1FA2FCD9DCA0}" srcOrd="5" destOrd="0" presId="urn:microsoft.com/office/officeart/2005/8/layout/default"/>
    <dgm:cxn modelId="{A1E478DF-0484-42E7-9FC1-39C6AA79A0DD}" type="presParOf" srcId="{799028BD-BF09-443C-BD24-45700A5BBBE3}" destId="{FD640BAE-B137-4682-B7E8-CD4049EEFF5D}" srcOrd="6" destOrd="0" presId="urn:microsoft.com/office/officeart/2005/8/layout/default"/>
    <dgm:cxn modelId="{FFDA57DF-9F2B-4C7C-A681-FC0713B7F8A9}" type="presParOf" srcId="{799028BD-BF09-443C-BD24-45700A5BBBE3}" destId="{1B22CE9F-7400-4816-BDE8-B2125F6C712C}" srcOrd="7" destOrd="0" presId="urn:microsoft.com/office/officeart/2005/8/layout/default"/>
    <dgm:cxn modelId="{05726EF9-75B9-4EC8-ABC1-029FCD017C8E}" type="presParOf" srcId="{799028BD-BF09-443C-BD24-45700A5BBBE3}" destId="{9C6BCA0F-51CC-402C-867F-3C409127712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7CC1CD-31CE-4B6D-A639-1094EBB0B8CD}">
      <dsp:nvSpPr>
        <dsp:cNvPr id="0" name=""/>
        <dsp:cNvSpPr/>
      </dsp:nvSpPr>
      <dsp:spPr>
        <a:xfrm>
          <a:off x="0" y="658175"/>
          <a:ext cx="2864068" cy="1718441"/>
        </a:xfrm>
        <a:prstGeom prst="rect">
          <a:avLst/>
        </a:prstGeom>
        <a:solidFill>
          <a:schemeClr val="bg1">
            <a:lumMod val="95000"/>
          </a:schemeClr>
        </a:solidFill>
        <a:ln w="50800" cap="rnd">
          <a:solidFill>
            <a:srgbClr val="008CF1"/>
          </a:solidFill>
          <a:prstDash val="sysDash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數學是一種</a:t>
          </a:r>
          <a:br>
            <a:rPr lang="en-US" altLang="zh-TW" sz="2400" b="1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2400" b="1" kern="1200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語言</a:t>
          </a:r>
        </a:p>
      </dsp:txBody>
      <dsp:txXfrm>
        <a:off x="0" y="658175"/>
        <a:ext cx="2864068" cy="1718441"/>
      </dsp:txXfrm>
    </dsp:sp>
    <dsp:sp modelId="{1BB29DAB-687D-4FC0-B11B-A697569892AF}">
      <dsp:nvSpPr>
        <dsp:cNvPr id="0" name=""/>
        <dsp:cNvSpPr/>
      </dsp:nvSpPr>
      <dsp:spPr>
        <a:xfrm>
          <a:off x="3150475" y="658175"/>
          <a:ext cx="2864068" cy="1718441"/>
        </a:xfrm>
        <a:prstGeom prst="rect">
          <a:avLst/>
        </a:prstGeom>
        <a:solidFill>
          <a:schemeClr val="bg1">
            <a:lumMod val="95000"/>
          </a:schemeClr>
        </a:solidFill>
        <a:ln w="50800" cap="rnd">
          <a:solidFill>
            <a:srgbClr val="008CF1"/>
          </a:solidFill>
          <a:prstDash val="sysDash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數學是一種實用的</a:t>
          </a:r>
          <a:r>
            <a:rPr lang="zh-TW" altLang="en-US" sz="2400" b="1" kern="1200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規律</a:t>
          </a:r>
          <a:r>
            <a:rPr lang="zh-TW" altLang="en-US" sz="2400" b="1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科學</a:t>
          </a:r>
        </a:p>
      </dsp:txBody>
      <dsp:txXfrm>
        <a:off x="3150475" y="658175"/>
        <a:ext cx="2864068" cy="1718441"/>
      </dsp:txXfrm>
    </dsp:sp>
    <dsp:sp modelId="{13FC1BF8-6915-43CD-90E5-79A80E4B6FC4}">
      <dsp:nvSpPr>
        <dsp:cNvPr id="0" name=""/>
        <dsp:cNvSpPr/>
      </dsp:nvSpPr>
      <dsp:spPr>
        <a:xfrm>
          <a:off x="6300951" y="658175"/>
          <a:ext cx="2864068" cy="1718441"/>
        </a:xfrm>
        <a:prstGeom prst="rect">
          <a:avLst/>
        </a:prstGeom>
        <a:solidFill>
          <a:schemeClr val="bg1">
            <a:lumMod val="95000"/>
          </a:schemeClr>
        </a:solidFill>
        <a:ln w="50800" cap="rnd">
          <a:solidFill>
            <a:srgbClr val="008CF1"/>
          </a:solidFill>
          <a:prstDash val="sysDash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數學是一種</a:t>
          </a:r>
          <a:br>
            <a:rPr lang="en-US" altLang="zh-TW" sz="2400" b="1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2400" b="1" kern="1200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人文</a:t>
          </a:r>
          <a:r>
            <a:rPr lang="zh-TW" altLang="en-US" sz="2400" b="1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素養</a:t>
          </a:r>
        </a:p>
      </dsp:txBody>
      <dsp:txXfrm>
        <a:off x="6300951" y="658175"/>
        <a:ext cx="2864068" cy="1718441"/>
      </dsp:txXfrm>
    </dsp:sp>
    <dsp:sp modelId="{FD640BAE-B137-4682-B7E8-CD4049EEFF5D}">
      <dsp:nvSpPr>
        <dsp:cNvPr id="0" name=""/>
        <dsp:cNvSpPr/>
      </dsp:nvSpPr>
      <dsp:spPr>
        <a:xfrm>
          <a:off x="1575237" y="2663023"/>
          <a:ext cx="2864068" cy="1718441"/>
        </a:xfrm>
        <a:prstGeom prst="rect">
          <a:avLst/>
        </a:prstGeom>
        <a:solidFill>
          <a:schemeClr val="bg1">
            <a:lumMod val="95000"/>
          </a:schemeClr>
        </a:solidFill>
        <a:ln w="50800" cap="rnd">
          <a:solidFill>
            <a:srgbClr val="008CF1"/>
          </a:solidFill>
          <a:prstDash val="sysDash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數學應提供每位學生</a:t>
          </a:r>
          <a:r>
            <a:rPr lang="zh-TW" altLang="en-US" sz="2400" b="1" kern="1200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有感的學習</a:t>
          </a:r>
          <a:r>
            <a:rPr lang="zh-TW" altLang="en-US" sz="2400" b="1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機會</a:t>
          </a:r>
        </a:p>
      </dsp:txBody>
      <dsp:txXfrm>
        <a:off x="1575237" y="2663023"/>
        <a:ext cx="2864068" cy="1718441"/>
      </dsp:txXfrm>
    </dsp:sp>
    <dsp:sp modelId="{9C6BCA0F-51CC-402C-867F-3C4091277128}">
      <dsp:nvSpPr>
        <dsp:cNvPr id="0" name=""/>
        <dsp:cNvSpPr/>
      </dsp:nvSpPr>
      <dsp:spPr>
        <a:xfrm>
          <a:off x="4725713" y="2663023"/>
          <a:ext cx="2864068" cy="1718441"/>
        </a:xfrm>
        <a:prstGeom prst="rect">
          <a:avLst/>
        </a:prstGeom>
        <a:solidFill>
          <a:schemeClr val="bg1">
            <a:lumMod val="95000"/>
          </a:schemeClr>
        </a:solidFill>
        <a:ln w="50800" cap="rnd">
          <a:solidFill>
            <a:srgbClr val="008CF1"/>
          </a:solidFill>
          <a:prstDash val="sysDash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數學教學應培養學生正確</a:t>
          </a:r>
          <a:r>
            <a:rPr lang="zh-TW" altLang="en-US" sz="2400" b="1" kern="1200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使用工具</a:t>
          </a:r>
          <a:r>
            <a:rPr lang="zh-TW" altLang="en-US" sz="2400" b="1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的素養</a:t>
          </a:r>
        </a:p>
      </dsp:txBody>
      <dsp:txXfrm>
        <a:off x="4725713" y="2663023"/>
        <a:ext cx="2864068" cy="17184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8CA0A2-8D26-49FC-A21C-F739D1DCC489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AC13F-2E00-473F-BCE3-A87097A133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71789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4F2851-1276-4229-AE9B-8A5154135AE1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EDBCD-7231-4DAD-9263-4A411A13B7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7558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82701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555240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02656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45009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438882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19389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9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496093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10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749006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309168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22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06363" y="749300"/>
            <a:ext cx="6669087" cy="37528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引自十二年國民基本教育課程綱要數學領域課程綱要</a:t>
            </a:r>
            <a:r>
              <a:rPr lang="en-US" altLang="zh-TW" dirty="0"/>
              <a:t>p.1-2</a:t>
            </a:r>
          </a:p>
          <a:p>
            <a:r>
              <a:rPr lang="zh-TW" altLang="en-US" dirty="0"/>
              <a:t>基本理念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一</a:t>
            </a:r>
            <a:r>
              <a:rPr lang="zh-TW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、數學是一種語言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，宜由自然語言的題材導入學習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、數學是一種實用的規律科學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，教學宜重視跨領域的統整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、數學是一種人文素養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，宜培養學生的文化美感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zh-TW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、數學應提供每位學生有感的學習機會</a:t>
            </a:r>
            <a:endParaRPr lang="en-US" altLang="zh-TW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r>
              <a:rPr lang="zh-TW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五、數學教學應培養學生正確使用工具的素養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4790">
              <a:defRPr/>
            </a:pPr>
            <a:fld id="{BA0877C7-0AA5-41BB-9E41-DB4CD744E9AB}" type="slidenum">
              <a:rPr lang="zh-TW" altLang="en-US">
                <a:solidFill>
                  <a:prstClr val="black"/>
                </a:solidFill>
                <a:latin typeface="Calibri"/>
                <a:ea typeface="新細明體" panose="02020500000000000000" pitchFamily="18" charset="-120"/>
              </a:rPr>
              <a:pPr defTabSz="964790">
                <a:defRPr/>
              </a:pPr>
              <a:t>13</a:t>
            </a:fld>
            <a:endParaRPr lang="zh-TW" altLang="en-US">
              <a:solidFill>
                <a:prstClr val="black"/>
              </a:solidFill>
              <a:latin typeface="Calibri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16877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035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912813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912813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912813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912813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EA181EB3-DF4F-42C6-B8B7-7633E17C5D6A}" type="slidenum">
              <a:rPr kumimoji="0" lang="zh-TW" altLang="en-US">
                <a:latin typeface="Calibri" panose="020F0502020204030204" pitchFamily="34" charset="0"/>
              </a:rPr>
              <a:pPr/>
              <a:t>15</a:t>
            </a:fld>
            <a:endParaRPr kumimoji="0" lang="zh-TW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3127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水平線下方：輔導團名，代表由輔導團帶領建立師生數學樹的基礎</a:t>
            </a:r>
            <a:r>
              <a:rPr lang="en-US" dirty="0"/>
              <a:t>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數學樹：由1開始，象徵一元復始，也象徵國小數學關鍵學習在單位，且以單位開始學習的千變萬化。學習就如同樹一樣，是長出來的。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 dirty="0"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26927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307883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98991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19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97082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20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04025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487571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828925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764832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86043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028848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09698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29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456773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30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48025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342492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917127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66409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30551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35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23379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6451975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522071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40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72824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617041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1278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9490613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013590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45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4023779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320010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056174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4376454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49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814180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50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006610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51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52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794810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53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190010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6EDBCD-7231-4DAD-9263-4A411A13B7E0}" type="slidenum">
              <a:rPr lang="zh-TW" altLang="en-US" smtClean="0"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8519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 type="title">
  <p:cSld name="標題投影片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6"/>
          <p:cNvSpPr txBox="1"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2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8" name="Google Shape;168;p26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26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6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318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章節標題" type="secHead">
  <p:cSld name="章節標題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54"/>
          <p:cNvSpPr txBox="1"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54"/>
          <p:cNvSpPr txBox="1"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4" name="Google Shape;184;p54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54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54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561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個內容" type="twoObj">
  <p:cSld name="兩個內容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5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5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0" name="Google Shape;190;p5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1" name="Google Shape;191;p55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55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55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647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只有標題" type="titleOnly">
  <p:cSld name="只有標題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57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57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57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57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731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內容" type="objTx">
  <p:cSld name="含輔助字幕的內容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5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58"/>
          <p:cNvSpPr txBox="1">
            <a:spLocks noGrp="1"/>
          </p:cNvSpPr>
          <p:nvPr>
            <p:ph type="body"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11" name="Google Shape;211;p5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2" name="Google Shape;212;p58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58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58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034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圖片" type="picTx">
  <p:cSld name="含輔助字幕的圖片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5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59"/>
          <p:cNvSpPr>
            <a:spLocks noGrp="1"/>
          </p:cNvSpPr>
          <p:nvPr>
            <p:ph type="pic" idx="2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8" name="Google Shape;218;p5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9" name="Google Shape;219;p59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59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59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939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直排文字" type="vertTx">
  <p:cSld name="標題及直排文字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60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6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5" name="Google Shape;225;p60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60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60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33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直排標題及文字" type="vertTitleAndTx">
  <p:cSld name="直排標題及文字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61"/>
          <p:cNvSpPr txBox="1">
            <a:spLocks noGrp="1"/>
          </p:cNvSpPr>
          <p:nvPr>
            <p:ph type="title"/>
          </p:nvPr>
        </p:nvSpPr>
        <p:spPr>
          <a:xfrm rot="5400000">
            <a:off x="7133430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61"/>
          <p:cNvSpPr txBox="1">
            <a:spLocks noGrp="1"/>
          </p:cNvSpPr>
          <p:nvPr>
            <p:ph type="body" idx="1"/>
          </p:nvPr>
        </p:nvSpPr>
        <p:spPr>
          <a:xfrm rot="5400000">
            <a:off x="1799430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1" name="Google Shape;231;p61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61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61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09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1109C-0780-4BB0-8D32-EE2792A65B2A}" type="datetime1">
              <a:rPr lang="zh-TW" altLang="en-US"/>
              <a:pPr>
                <a:defRPr/>
              </a:pPr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D0AD4-94D5-4433-B6E3-DC4B88ADF53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2399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2B89F6C-9BAF-4ED1-9AD7-710539207F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E93535F-816C-4037-A3F3-9581B455D4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E9BFE3E-2EEC-4EA3-9039-C6265F690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F2D0407-1559-45FD-913B-3688040E3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0D18D5F-D386-4203-A9E4-67C9ED2BA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6128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526C83-FEB5-4835-BBC8-B799AE47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1F9A3FD-9493-4967-9C09-D9109A6144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DEFC894-F479-4A13-815B-EC6F297DD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DC760F1-FF68-481E-A2BC-4EC06DB19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7258E39-E2BF-4CE0-95AA-C9252D4E2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54538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FEBD67-D7CA-4CA0-860E-6130F719D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494EB6F-1BCE-4FF3-A1FC-BE0BF3259B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D40B504-A3EB-49D0-9496-0EC5DF55F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EF158D1-80F1-4DF3-83F7-9AF64B0F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4613EC2-A037-4657-A507-6178A5148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76547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976D855-6A45-484A-8E1C-D8B68E2B1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AF261B0-A4FC-458A-812E-3BF1C37F21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8FEA192-944E-47B7-B492-E07EBE33EA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5835071-B326-418B-85AB-E366E6A8C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66AAD32-9D13-4F1C-BEE4-87751EF60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B187EA6-45D7-4086-A778-F147C5CE3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5601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177B62D-631D-4A00-9DEB-E6E3F55FD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8B2B32B-7D2A-4BFA-A000-D422F188E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FC23B0A-83B5-4CCE-B529-4452B28150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68424C5-9FC7-4BD6-BAE3-A0498B357A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5F8C59B-C996-496E-8BE3-E6C9EE9470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1A8D36CD-42A8-448F-A91E-9C856EF43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9ABD2011-9E8A-43BE-B2A5-1113198AD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9CD195F1-899D-4FD1-A3E7-7B478330E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96857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0285C5C-F848-4F51-BF03-82347CD6D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2062ED2-4267-49B2-9E7E-52704DD07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95AC677-2935-41B7-B263-A66297842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97A0F58-E51F-4B19-AFF8-72A06DEDB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36433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23A79D40-A6DB-4092-B0AA-5F65E60BC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6F12F2C9-B351-49A6-8E44-F2F33770A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D624ABA-C1C4-4DC9-9940-E03C47E3C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50836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2BC409A-79E7-4D8A-8744-E3E7B722B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6000F7F-16A0-40FA-8824-2E8C2B191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AFA843A-2206-4FAA-9F9C-3A6C577FC7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85B77FD-DA6C-4FD8-BCB8-B4AC77B16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0E0F3CB-487E-422B-ADAB-0D511DF2C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01042CF-FE0F-4552-B0F8-FF955B974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48958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688D78-92B7-484D-A3A1-4595235FD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0D6741F8-7712-456C-8977-8606F8EFDC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C1E4398-A7D5-4ADA-B03C-87D50C16A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A83B601-6BF0-429D-9F3E-6B5ACCA08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FE7A8F7-4D8D-43AE-84A1-8CB73AC28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41D7803-B996-4E89-8977-A4E33B118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26965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8CB579-326A-4D42-9EAA-43268DEC0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C90A244-900E-46C4-A52B-274867454B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E311DFB-184F-44D9-9A30-F54302514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04801AB-8E98-42A7-8FA8-B7F136D72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EB10738-49DC-4C69-8866-CC4CE0F7D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17815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31E32CC5-1EE2-4BE1-99F0-ED05B45341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F9F83C5E-F59A-4CC7-9208-F3FF4DE21D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52EF645-A3B4-403C-BABC-36C736CC7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01CFE64-E170-4DBC-AC56-3156FB719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AB60569-1F87-42D2-81D3-A9F0433BF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41498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59563" y="0"/>
            <a:ext cx="10032437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831637" y="1268760"/>
            <a:ext cx="8750763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845429" y="1844825"/>
            <a:ext cx="8750763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4677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5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5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5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5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08947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6" r:id="rId2"/>
    <p:sldLayoutId id="2147483667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87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bg1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344B5AAA-5424-4568-9F13-41159132D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D0C9F1C-D742-4E93-8D62-87B44B89E1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8082C07-9D37-4C3E-AD56-B06C75B79F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2023/3/9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73E8BDB-887E-44B7-AE25-900CD0C0A5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4577DD5-C9D0-4187-8BE2-0D450FA645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8360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www.google.com/search?q=%E6%9C%89%E8%B6%A3%E7%9A%84%E6%95%B8%E5%AD%B8%E9%81%8A%E6%88%B2&amp;oq=&amp;aqs=chrome.0.69i59i450l3.21778905j0j15&amp;sourceid=chrome&amp;ie=UTF-8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hyperlink" Target="https://www.youtube.com/watch?v=gDZNdyhJLJo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5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4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6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0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1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1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1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2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hyperlink" Target="https://cirn.moe.edu.tw/Upload/file/27405/61868.pdf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3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34.tmp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3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3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slide" Target="slide58.xml"/><Relationship Id="rId2" Type="http://schemas.openxmlformats.org/officeDocument/2006/relationships/notesSlide" Target="../notesSlides/notesSlide30.xml"/><Relationship Id="rId16" Type="http://schemas.openxmlformats.org/officeDocument/2006/relationships/slide" Target="slide5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slide" Target="slide55.xml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35.tmp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3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6.xml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9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40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42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41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4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4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44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46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45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10.xml"/><Relationship Id="rId16" Type="http://schemas.openxmlformats.org/officeDocument/2006/relationships/image" Target="../media/image48.jpeg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47.emf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oleObject" Target="../embeddings/oleObject1.bin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49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50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1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52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54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3" Type="http://schemas.openxmlformats.org/officeDocument/2006/relationships/image" Target="../media/image11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png"/><Relationship Id="rId11" Type="http://schemas.openxmlformats.org/officeDocument/2006/relationships/image" Target="../media/image10.png"/><Relationship Id="rId5" Type="http://schemas.openxmlformats.org/officeDocument/2006/relationships/image" Target="../media/image56.png"/><Relationship Id="rId10" Type="http://schemas.openxmlformats.org/officeDocument/2006/relationships/image" Target="../media/image3.png"/><Relationship Id="rId4" Type="http://schemas.openxmlformats.org/officeDocument/2006/relationships/image" Target="../media/image55.png"/><Relationship Id="rId9" Type="http://schemas.openxmlformats.org/officeDocument/2006/relationships/image" Target="../media/image7.png"/><Relationship Id="rId14" Type="http://schemas.openxmlformats.org/officeDocument/2006/relationships/image" Target="../media/image2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58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9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61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60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6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6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6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8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1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0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矩形 1">
            <a:extLst>
              <a:ext uri="{FF2B5EF4-FFF2-40B4-BE49-F238E27FC236}">
                <a16:creationId xmlns:a16="http://schemas.microsoft.com/office/drawing/2014/main" id="{DCD77AB7-0F69-4F3D-B8E5-437CDCDD9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381098"/>
            <a:ext cx="91440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wrap="square" lIns="91425" tIns="45700" rIns="91425" bIns="4570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defRPr>
            </a:lvl1pPr>
            <a:lvl2pPr marL="742950" marR="0" lvl="1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8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2pPr>
            <a:lvl3pPr marL="11430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3pPr>
            <a:lvl4pPr marL="16002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5pPr>
            <a:lvl6pPr marL="2514600" marR="0" lvl="5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6pPr>
            <a:lvl7pPr marL="2971800" marR="0" lvl="6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7pPr>
            <a:lvl8pPr marL="3429000" marR="0" lvl="7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8pPr>
            <a:lvl9pPr marL="3886200" marR="0" lvl="8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1" lang="zh-TW" altLang="en-US" sz="10000" b="1" kern="0">
                <a:solidFill>
                  <a:srgbClr val="002060"/>
                </a:solidFill>
                <a:latin typeface="華康POP1體W7" panose="02010609010101010101" pitchFamily="49" charset="-120"/>
                <a:ea typeface="華康POP1體W7" panose="02010609010101010101" pitchFamily="49" charset="-120"/>
                <a:cs typeface="Times New Roman" panose="02020603050405020304" pitchFamily="18" charset="0"/>
              </a:rPr>
              <a:t>素養評量</a:t>
            </a:r>
            <a:endParaRPr kumimoji="1" lang="en-US" altLang="zh-TW" sz="10000" b="1" kern="0" dirty="0">
              <a:solidFill>
                <a:srgbClr val="002060"/>
              </a:solidFill>
              <a:latin typeface="華康POP1體W7" panose="02010609010101010101" pitchFamily="49" charset="-120"/>
              <a:ea typeface="華康POP1體W7" panose="02010609010101010101" pitchFamily="49" charset="-120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0DDCAA56-31FE-43DB-A258-4C09E2D8B230}"/>
              </a:ext>
            </a:extLst>
          </p:cNvPr>
          <p:cNvSpPr/>
          <p:nvPr/>
        </p:nvSpPr>
        <p:spPr>
          <a:xfrm>
            <a:off x="5106993" y="3816835"/>
            <a:ext cx="660876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桃園市數學輔導團</a:t>
            </a:r>
            <a:endParaRPr lang="en-US" altLang="zh-TW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副召集人 普仁國小 陳淑珍 校長</a:t>
            </a:r>
            <a:endParaRPr lang="en-US" altLang="zh-TW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輔 導 員 龍岡國小 余少甫 主任</a:t>
            </a:r>
            <a:endParaRPr lang="en-US" altLang="zh-TW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輔 導 員 五權國小 田明智 主任</a:t>
            </a:r>
            <a:endParaRPr lang="en-US" altLang="zh-TW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輔 導 員 建德國小 蔡政翰 老師</a:t>
            </a:r>
          </a:p>
        </p:txBody>
      </p:sp>
    </p:spTree>
    <p:extLst>
      <p:ext uri="{BB962C8B-B14F-4D97-AF65-F5344CB8AC3E}">
        <p14:creationId xmlns:p14="http://schemas.microsoft.com/office/powerpoint/2010/main" val="27119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矩形 1">
            <a:hlinkClick r:id="rId13"/>
            <a:extLst>
              <a:ext uri="{FF2B5EF4-FFF2-40B4-BE49-F238E27FC236}">
                <a16:creationId xmlns:a16="http://schemas.microsoft.com/office/drawing/2014/main" id="{E18E445A-53B2-4AE4-943C-EEDBB98E9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2918" y="2114985"/>
            <a:ext cx="91440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華康POP1體W7" panose="02010609010101010101" pitchFamily="49" charset="-120"/>
                <a:ea typeface="華康POP1體W7" panose="02010609010101010101" pitchFamily="49" charset="-120"/>
                <a:cs typeface="Times New Roman" panose="02020603050405020304" pitchFamily="18" charset="0"/>
              </a:rPr>
              <a:t>有趣的數學遊戲</a:t>
            </a:r>
            <a:endParaRPr kumimoji="1" lang="en-US" altLang="zh-TW" sz="6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華康POP1體W7" panose="02010609010101010101" pitchFamily="49" charset="-120"/>
              <a:ea typeface="華康POP1體W7" panose="02010609010101010101" pitchFamily="49" charset="-120"/>
              <a:cs typeface="Times New Roman" panose="02020603050405020304" pitchFamily="18" charset="0"/>
            </a:endParaRPr>
          </a:p>
        </p:txBody>
      </p:sp>
      <p:sp>
        <p:nvSpPr>
          <p:cNvPr id="19" name="矩形 18">
            <a:hlinkClick r:id="rId14"/>
            <a:extLst>
              <a:ext uri="{FF2B5EF4-FFF2-40B4-BE49-F238E27FC236}">
                <a16:creationId xmlns:a16="http://schemas.microsoft.com/office/drawing/2014/main" id="{869927BA-B8D9-4FF5-9F5C-2694F7DDCAD1}"/>
              </a:ext>
            </a:extLst>
          </p:cNvPr>
          <p:cNvSpPr/>
          <p:nvPr/>
        </p:nvSpPr>
        <p:spPr>
          <a:xfrm>
            <a:off x="3786955" y="3244334"/>
            <a:ext cx="48847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https://www.youtube.com/watch?v=gDZNdyhJLJo</a:t>
            </a:r>
          </a:p>
        </p:txBody>
      </p:sp>
    </p:spTree>
    <p:extLst>
      <p:ext uri="{BB962C8B-B14F-4D97-AF65-F5344CB8AC3E}">
        <p14:creationId xmlns:p14="http://schemas.microsoft.com/office/powerpoint/2010/main" val="376988847"/>
      </p:ext>
    </p:extLst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97B1BB49-3FC6-4097-A93B-9B3F1E40B5ED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2278" t="25204" r="46410" b="15988"/>
          <a:stretch/>
        </p:blipFill>
        <p:spPr>
          <a:xfrm>
            <a:off x="1927706" y="337804"/>
            <a:ext cx="8077687" cy="646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898723"/>
      </p:ext>
    </p:extLst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97B1BB49-3FC6-4097-A93B-9B3F1E40B5ED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0299" t="25204" r="17332" b="10163"/>
          <a:stretch/>
        </p:blipFill>
        <p:spPr>
          <a:xfrm>
            <a:off x="1006069" y="689498"/>
            <a:ext cx="10831308" cy="5441259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E325E178-2865-43DF-9A6B-C0282BC428E9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7529" t="17988" r="54325" b="74381"/>
          <a:stretch/>
        </p:blipFill>
        <p:spPr>
          <a:xfrm>
            <a:off x="6393672" y="1672076"/>
            <a:ext cx="4614692" cy="70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27022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179F18B-0160-33FF-E877-E974742C9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2812" y="848567"/>
            <a:ext cx="10264697" cy="121210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想想看有問題嗎？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4211945-64A0-7BA6-8E62-62DDAC6BD7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67624" y="2490437"/>
            <a:ext cx="7054451" cy="130704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半徑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公分的一張蔥油餅可以放進哪個紙袋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9B647593-2337-B2FE-788C-5202B4A38348}"/>
              </a:ext>
            </a:extLst>
          </p:cNvPr>
          <p:cNvGrpSpPr/>
          <p:nvPr/>
        </p:nvGrpSpPr>
        <p:grpSpPr>
          <a:xfrm>
            <a:off x="1438810" y="5219096"/>
            <a:ext cx="2023174" cy="1257575"/>
            <a:chOff x="1288026" y="4630994"/>
            <a:chExt cx="1691148" cy="2198132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D2419EDC-A3F2-9CC0-ABE5-C1AE21B03A74}"/>
                </a:ext>
              </a:extLst>
            </p:cNvPr>
            <p:cNvSpPr/>
            <p:nvPr/>
          </p:nvSpPr>
          <p:spPr>
            <a:xfrm>
              <a:off x="1710813" y="4630994"/>
              <a:ext cx="1268361" cy="1618657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816E341F-E281-DF81-C740-C8AC083CFB4E}"/>
                </a:ext>
              </a:extLst>
            </p:cNvPr>
            <p:cNvSpPr txBox="1"/>
            <p:nvPr/>
          </p:nvSpPr>
          <p:spPr>
            <a:xfrm>
              <a:off x="1897626" y="6459794"/>
              <a:ext cx="8803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23</a:t>
              </a:r>
              <a:r>
                <a:rPr lang="zh-TW" altLang="en-US" dirty="0"/>
                <a:t>公分</a:t>
              </a:r>
            </a:p>
          </p:txBody>
        </p:sp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6C96186C-D1E1-5A48-DB60-9528A8AB6510}"/>
                </a:ext>
              </a:extLst>
            </p:cNvPr>
            <p:cNvSpPr txBox="1"/>
            <p:nvPr/>
          </p:nvSpPr>
          <p:spPr>
            <a:xfrm>
              <a:off x="1288026" y="4866968"/>
              <a:ext cx="312710" cy="16139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12</a:t>
              </a:r>
            </a:p>
            <a:p>
              <a:r>
                <a:rPr lang="zh-TW" altLang="en-US" dirty="0"/>
                <a:t>公</a:t>
              </a:r>
              <a:endParaRPr lang="en-US" altLang="zh-TW" dirty="0"/>
            </a:p>
            <a:p>
              <a:r>
                <a:rPr lang="zh-TW" altLang="en-US" dirty="0"/>
                <a:t>分</a:t>
              </a:r>
            </a:p>
          </p:txBody>
        </p:sp>
      </p:grp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FFA3471B-B527-D10D-75AB-8E8F81965AD5}"/>
              </a:ext>
            </a:extLst>
          </p:cNvPr>
          <p:cNvGrpSpPr/>
          <p:nvPr/>
        </p:nvGrpSpPr>
        <p:grpSpPr>
          <a:xfrm>
            <a:off x="4211169" y="4138256"/>
            <a:ext cx="2008592" cy="2543771"/>
            <a:chOff x="1288026" y="4188542"/>
            <a:chExt cx="1510310" cy="2543771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9F2C54B1-9481-E2D1-34D5-4D6D21036BEB}"/>
                </a:ext>
              </a:extLst>
            </p:cNvPr>
            <p:cNvSpPr/>
            <p:nvPr/>
          </p:nvSpPr>
          <p:spPr>
            <a:xfrm>
              <a:off x="1710813" y="4188542"/>
              <a:ext cx="898705" cy="206110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DF42A7C4-C9FD-3C58-BDD4-2D5DFC842425}"/>
                </a:ext>
              </a:extLst>
            </p:cNvPr>
            <p:cNvSpPr txBox="1"/>
            <p:nvPr/>
          </p:nvSpPr>
          <p:spPr>
            <a:xfrm>
              <a:off x="1917967" y="6362981"/>
              <a:ext cx="8803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19</a:t>
              </a:r>
              <a:r>
                <a:rPr lang="zh-TW" altLang="en-US" dirty="0"/>
                <a:t>公分</a:t>
              </a:r>
            </a:p>
          </p:txBody>
        </p:sp>
        <p:sp>
          <p:nvSpPr>
            <p:cNvPr id="26" name="文字方塊 25">
              <a:extLst>
                <a:ext uri="{FF2B5EF4-FFF2-40B4-BE49-F238E27FC236}">
                  <a16:creationId xmlns:a16="http://schemas.microsoft.com/office/drawing/2014/main" id="{C47137DF-268F-19E2-74B1-9C4E29A05C3E}"/>
                </a:ext>
              </a:extLst>
            </p:cNvPr>
            <p:cNvSpPr txBox="1"/>
            <p:nvPr/>
          </p:nvSpPr>
          <p:spPr>
            <a:xfrm>
              <a:off x="1288026" y="4866968"/>
              <a:ext cx="415498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35</a:t>
              </a:r>
            </a:p>
            <a:p>
              <a:r>
                <a:rPr lang="zh-TW" altLang="en-US" dirty="0"/>
                <a:t>公</a:t>
              </a:r>
              <a:endParaRPr lang="en-US" altLang="zh-TW" dirty="0"/>
            </a:p>
            <a:p>
              <a:r>
                <a:rPr lang="zh-TW" altLang="en-US" dirty="0"/>
                <a:t>分</a:t>
              </a:r>
            </a:p>
          </p:txBody>
        </p:sp>
      </p:grpSp>
      <p:grpSp>
        <p:nvGrpSpPr>
          <p:cNvPr id="27" name="群組 26">
            <a:extLst>
              <a:ext uri="{FF2B5EF4-FFF2-40B4-BE49-F238E27FC236}">
                <a16:creationId xmlns:a16="http://schemas.microsoft.com/office/drawing/2014/main" id="{E6DB0B02-9BC1-8DCA-6DC5-6CD002C1EC1F}"/>
              </a:ext>
            </a:extLst>
          </p:cNvPr>
          <p:cNvGrpSpPr/>
          <p:nvPr/>
        </p:nvGrpSpPr>
        <p:grpSpPr>
          <a:xfrm>
            <a:off x="6907340" y="4773466"/>
            <a:ext cx="2014266" cy="1908561"/>
            <a:chOff x="1288026" y="4630994"/>
            <a:chExt cx="1691148" cy="2198132"/>
          </a:xfrm>
        </p:grpSpPr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51DC2A9C-D11F-75DE-960D-02692FED9324}"/>
                </a:ext>
              </a:extLst>
            </p:cNvPr>
            <p:cNvSpPr/>
            <p:nvPr/>
          </p:nvSpPr>
          <p:spPr>
            <a:xfrm>
              <a:off x="1710813" y="4630994"/>
              <a:ext cx="1268361" cy="1618657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文字方塊 28">
              <a:extLst>
                <a:ext uri="{FF2B5EF4-FFF2-40B4-BE49-F238E27FC236}">
                  <a16:creationId xmlns:a16="http://schemas.microsoft.com/office/drawing/2014/main" id="{0BCC037C-63F4-F2B3-F0F8-18C771C71933}"/>
                </a:ext>
              </a:extLst>
            </p:cNvPr>
            <p:cNvSpPr txBox="1"/>
            <p:nvPr/>
          </p:nvSpPr>
          <p:spPr>
            <a:xfrm>
              <a:off x="1897626" y="6459794"/>
              <a:ext cx="8803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23</a:t>
              </a:r>
              <a:r>
                <a:rPr lang="zh-TW" altLang="en-US" dirty="0"/>
                <a:t>公分</a:t>
              </a:r>
            </a:p>
          </p:txBody>
        </p:sp>
        <p:sp>
          <p:nvSpPr>
            <p:cNvPr id="30" name="文字方塊 29">
              <a:extLst>
                <a:ext uri="{FF2B5EF4-FFF2-40B4-BE49-F238E27FC236}">
                  <a16:creationId xmlns:a16="http://schemas.microsoft.com/office/drawing/2014/main" id="{AEC358CF-65DD-9D13-E419-32718EF7C0E0}"/>
                </a:ext>
              </a:extLst>
            </p:cNvPr>
            <p:cNvSpPr txBox="1"/>
            <p:nvPr/>
          </p:nvSpPr>
          <p:spPr>
            <a:xfrm>
              <a:off x="1288026" y="4866968"/>
              <a:ext cx="415498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22</a:t>
              </a:r>
            </a:p>
            <a:p>
              <a:r>
                <a:rPr lang="zh-TW" altLang="en-US" dirty="0"/>
                <a:t>公</a:t>
              </a:r>
              <a:endParaRPr lang="en-US" altLang="zh-TW" dirty="0"/>
            </a:p>
            <a:p>
              <a:r>
                <a:rPr lang="zh-TW" altLang="en-US" dirty="0"/>
                <a:t>分</a:t>
              </a:r>
            </a:p>
          </p:txBody>
        </p:sp>
      </p:grpSp>
      <p:sp>
        <p:nvSpPr>
          <p:cNvPr id="9" name="橢圓 8">
            <a:extLst>
              <a:ext uri="{FF2B5EF4-FFF2-40B4-BE49-F238E27FC236}">
                <a16:creationId xmlns:a16="http://schemas.microsoft.com/office/drawing/2014/main" id="{0A710238-A47B-DB0A-D1A8-72DEB4DE73A8}"/>
              </a:ext>
            </a:extLst>
          </p:cNvPr>
          <p:cNvSpPr/>
          <p:nvPr/>
        </p:nvSpPr>
        <p:spPr>
          <a:xfrm>
            <a:off x="8290521" y="2797914"/>
            <a:ext cx="1262171" cy="1262171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815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矩形 1">
            <a:extLst>
              <a:ext uri="{FF2B5EF4-FFF2-40B4-BE49-F238E27FC236}">
                <a16:creationId xmlns:a16="http://schemas.microsoft.com/office/drawing/2014/main" id="{7EDE3D89-542D-4D42-843E-9B028756E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6784" y="1696850"/>
            <a:ext cx="9566245" cy="335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None/>
            </a:pPr>
            <a:r>
              <a:rPr lang="zh-TW" altLang="en-US" sz="48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講綱</a:t>
            </a:r>
            <a:endParaRPr lang="en-US" altLang="zh-TW" sz="48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0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一、什麼是素養評量</a:t>
            </a:r>
            <a:endParaRPr lang="en-US" altLang="zh-TW" sz="40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0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二、素養試題品質評量規準表</a:t>
            </a:r>
            <a:endParaRPr lang="en-US" altLang="zh-TW" sz="40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0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三、素養評量試題實作</a:t>
            </a:r>
            <a:br>
              <a:rPr lang="en-US" altLang="zh-TW" sz="4000" b="1" dirty="0">
                <a:solidFill>
                  <a:srgbClr val="002060"/>
                </a:solidFill>
                <a:ea typeface="文鼎海報體" panose="02010609010101010101" pitchFamily="49" charset="-120"/>
              </a:rPr>
            </a:br>
            <a:endParaRPr lang="zh-TW" altLang="en-US" sz="4000" dirty="0">
              <a:solidFill>
                <a:srgbClr val="002060"/>
              </a:solidFill>
              <a:ea typeface="文鼎海報體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9650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2893059"/>
            <a:ext cx="120591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一、什麼是素養評量</a:t>
            </a:r>
            <a:endParaRPr lang="en-US" altLang="zh-TW" sz="5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Google Shape;437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oogle Shape;43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44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10" name="Google Shape;442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12" name="Google Shape;444;p3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" name="Google Shape;445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14" name="Google Shape;44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448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44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450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810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E4072DC2-52CE-4A4C-AD86-FE30AAA7BD7D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4663" t="18127" r="19091" b="48764"/>
          <a:stretch/>
        </p:blipFill>
        <p:spPr>
          <a:xfrm>
            <a:off x="1558099" y="789512"/>
            <a:ext cx="9694930" cy="272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0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0F279D75-E61E-4708-AEE7-530F1FB07DDF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3580" t="22198" r="18362" b="49349"/>
          <a:stretch/>
        </p:blipFill>
        <p:spPr>
          <a:xfrm>
            <a:off x="1252428" y="520627"/>
            <a:ext cx="10089367" cy="2372718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6FB5A98D-1EB6-49E4-8779-EE0EBF2CB1E6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3580" t="51682" r="18362" b="10162"/>
          <a:stretch/>
        </p:blipFill>
        <p:spPr>
          <a:xfrm>
            <a:off x="1252428" y="2979301"/>
            <a:ext cx="10089367" cy="318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4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E4072DC2-52CE-4A4C-AD86-FE30AAA7BD7D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4663" t="50412" r="19091" b="13445"/>
          <a:stretch/>
        </p:blipFill>
        <p:spPr>
          <a:xfrm>
            <a:off x="1558099" y="3232099"/>
            <a:ext cx="9694930" cy="2993523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9944851C-BCF6-4902-88CD-56877D398B8F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4663" t="18127" r="19091" b="48764"/>
          <a:stretch/>
        </p:blipFill>
        <p:spPr>
          <a:xfrm>
            <a:off x="1558099" y="789512"/>
            <a:ext cx="9694930" cy="272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74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1714AE56-21C9-404B-AD1C-35001A60E65D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4050" t="19350" r="19091" b="46941"/>
          <a:stretch/>
        </p:blipFill>
        <p:spPr>
          <a:xfrm>
            <a:off x="1391096" y="144362"/>
            <a:ext cx="10385400" cy="2876586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02A94E0A-7552-4CD4-BC49-6C5181EE2128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4050" t="56690" r="19091" b="8379"/>
          <a:stretch/>
        </p:blipFill>
        <p:spPr>
          <a:xfrm>
            <a:off x="1391096" y="3330788"/>
            <a:ext cx="10385400" cy="29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02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267DBD06-3179-44FB-BEBD-13D5032DF53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4050" t="16630" r="19091" b="11620"/>
          <a:stretch/>
        </p:blipFill>
        <p:spPr>
          <a:xfrm>
            <a:off x="1422160" y="73293"/>
            <a:ext cx="10191858" cy="61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70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17772" y="1599156"/>
            <a:ext cx="5915025" cy="994172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b="1" dirty="0">
                <a:solidFill>
                  <a:srgbClr val="0070C0"/>
                </a:solidFill>
                <a:latin typeface="微軟正黑體"/>
                <a:ea typeface="微軟正黑體"/>
                <a:cs typeface="微軟正黑體"/>
              </a:rPr>
              <a:t>一、基本理念 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>
              <a:defRPr/>
            </a:pPr>
            <a:fld id="{9C43862D-E695-4545-88C2-9979944A62DB}" type="slidenum">
              <a:rPr lang="zh-TW" altLang="en-US">
                <a:solidFill>
                  <a:prstClr val="black">
                    <a:tint val="75000"/>
                  </a:prstClr>
                </a:solidFill>
                <a:latin typeface="Calibri"/>
                <a:ea typeface="新細明體" panose="02020500000000000000" pitchFamily="18" charset="-120"/>
              </a:rPr>
              <a:pPr defTabSz="914400">
                <a:defRPr/>
              </a:pPr>
              <a:t>13</a:t>
            </a:fld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 panose="02020500000000000000" pitchFamily="18" charset="-120"/>
            </a:endParaRPr>
          </a:p>
        </p:txBody>
      </p:sp>
      <p:graphicFrame>
        <p:nvGraphicFramePr>
          <p:cNvPr id="6" name="內容版面配置區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0063288"/>
              </p:ext>
            </p:extLst>
          </p:nvPr>
        </p:nvGraphicFramePr>
        <p:xfrm>
          <a:off x="1755228" y="2133782"/>
          <a:ext cx="9165020" cy="5039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三角形 6"/>
          <p:cNvSpPr/>
          <p:nvPr/>
        </p:nvSpPr>
        <p:spPr>
          <a:xfrm rot="19800000">
            <a:off x="3603878" y="1740352"/>
            <a:ext cx="553923" cy="47752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TW" altLang="en-US">
              <a:solidFill>
                <a:prstClr val="white"/>
              </a:solidFill>
              <a:latin typeface="Calibri"/>
              <a:ea typeface="新細明體" panose="02020500000000000000" pitchFamily="18" charset="-120"/>
            </a:endParaRPr>
          </a:p>
        </p:txBody>
      </p:sp>
      <p:cxnSp>
        <p:nvCxnSpPr>
          <p:cNvPr id="8" name="直線接點 7"/>
          <p:cNvCxnSpPr/>
          <p:nvPr/>
        </p:nvCxnSpPr>
        <p:spPr>
          <a:xfrm>
            <a:off x="4475820" y="2444107"/>
            <a:ext cx="3240360" cy="0"/>
          </a:xfrm>
          <a:prstGeom prst="line">
            <a:avLst/>
          </a:prstGeom>
          <a:ln w="28575">
            <a:solidFill>
              <a:srgbClr val="FFC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圖片 8">
            <a:extLst>
              <a:ext uri="{FF2B5EF4-FFF2-40B4-BE49-F238E27FC236}">
                <a16:creationId xmlns:a16="http://schemas.microsoft.com/office/drawing/2014/main" id="{199B7AEC-3518-430C-98B7-CF435B247F1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4494" t="26218" r="42422" b="64282"/>
          <a:stretch/>
        </p:blipFill>
        <p:spPr>
          <a:xfrm>
            <a:off x="821933" y="154113"/>
            <a:ext cx="6894247" cy="102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99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61365E19-5B12-45A0-BD77-AC2C2A5109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95" t="35286" r="15224" b="20440"/>
          <a:stretch/>
        </p:blipFill>
        <p:spPr>
          <a:xfrm>
            <a:off x="380499" y="168166"/>
            <a:ext cx="11246353" cy="5595170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B16F06F1-4298-4BB6-99BE-C26A7F5BD4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605" t="79228" r="63778" b="13858"/>
          <a:stretch/>
        </p:blipFill>
        <p:spPr>
          <a:xfrm>
            <a:off x="3731173" y="5763336"/>
            <a:ext cx="3195144" cy="1049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3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524000" y="33338"/>
            <a:ext cx="9144000" cy="6781800"/>
          </a:xfrm>
          <a:prstGeom prst="rect">
            <a:avLst/>
          </a:prstGeom>
          <a:solidFill>
            <a:srgbClr val="F2F2F2"/>
          </a:solidFill>
          <a:ln w="762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cxnSp>
        <p:nvCxnSpPr>
          <p:cNvPr id="37" name="直線單箭頭接點 36"/>
          <p:cNvCxnSpPr/>
          <p:nvPr/>
        </p:nvCxnSpPr>
        <p:spPr>
          <a:xfrm flipV="1">
            <a:off x="3244851" y="725488"/>
            <a:ext cx="1012825" cy="1084262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單箭頭接點 38"/>
          <p:cNvCxnSpPr/>
          <p:nvPr/>
        </p:nvCxnSpPr>
        <p:spPr>
          <a:xfrm>
            <a:off x="3289301" y="1776414"/>
            <a:ext cx="968375" cy="803275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單箭頭接點 33"/>
          <p:cNvCxnSpPr/>
          <p:nvPr/>
        </p:nvCxnSpPr>
        <p:spPr>
          <a:xfrm>
            <a:off x="3230563" y="4611688"/>
            <a:ext cx="984250" cy="838200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6" name="標題 1"/>
          <p:cNvSpPr txBox="1">
            <a:spLocks/>
          </p:cNvSpPr>
          <p:nvPr/>
        </p:nvSpPr>
        <p:spPr bwMode="auto">
          <a:xfrm>
            <a:off x="6311293" y="227013"/>
            <a:ext cx="421126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zh-TW" altLang="en-US" sz="2800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核心素養的轉化</a:t>
            </a:r>
          </a:p>
        </p:txBody>
      </p:sp>
      <p:cxnSp>
        <p:nvCxnSpPr>
          <p:cNvPr id="7" name="直線接點 6"/>
          <p:cNvCxnSpPr/>
          <p:nvPr/>
        </p:nvCxnSpPr>
        <p:spPr>
          <a:xfrm>
            <a:off x="6337300" y="1208088"/>
            <a:ext cx="4330700" cy="0"/>
          </a:xfrm>
          <a:prstGeom prst="line">
            <a:avLst/>
          </a:prstGeom>
          <a:ln w="57150">
            <a:solidFill>
              <a:srgbClr val="76C2A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6178551" y="1320800"/>
            <a:ext cx="4371975" cy="0"/>
          </a:xfrm>
          <a:prstGeom prst="line">
            <a:avLst/>
          </a:prstGeom>
          <a:ln w="57150">
            <a:solidFill>
              <a:schemeClr val="accent1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62"/>
          <p:cNvGrpSpPr>
            <a:grpSpLocks/>
          </p:cNvGrpSpPr>
          <p:nvPr/>
        </p:nvGrpSpPr>
        <p:grpSpPr bwMode="auto">
          <a:xfrm>
            <a:off x="1682750" y="957263"/>
            <a:ext cx="1625600" cy="1625600"/>
            <a:chOff x="159021" y="956681"/>
            <a:chExt cx="1625397" cy="1625397"/>
          </a:xfrm>
        </p:grpSpPr>
        <p:pic>
          <p:nvPicPr>
            <p:cNvPr id="25656" name="圖片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021" y="956681"/>
              <a:ext cx="1625397" cy="1625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7" name="文字方塊 9"/>
            <p:cNvSpPr txBox="1">
              <a:spLocks noChangeArrowheads="1"/>
            </p:cNvSpPr>
            <p:nvPr/>
          </p:nvSpPr>
          <p:spPr bwMode="auto">
            <a:xfrm>
              <a:off x="843347" y="1535350"/>
              <a:ext cx="37683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r>
                <a:rPr lang="zh-TW" altLang="en-US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</a:t>
              </a:r>
              <a:endParaRPr lang="en-US" altLang="zh-TW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綱</a:t>
              </a:r>
              <a:endParaRPr lang="en-US" altLang="zh-TW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" name="群組 2047"/>
          <p:cNvGrpSpPr>
            <a:grpSpLocks/>
          </p:cNvGrpSpPr>
          <p:nvPr/>
        </p:nvGrpSpPr>
        <p:grpSpPr bwMode="auto">
          <a:xfrm>
            <a:off x="1682750" y="3562350"/>
            <a:ext cx="1625600" cy="1625600"/>
            <a:chOff x="159022" y="3562231"/>
            <a:chExt cx="1625397" cy="1625397"/>
          </a:xfrm>
        </p:grpSpPr>
        <p:pic>
          <p:nvPicPr>
            <p:cNvPr id="25654" name="圖片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022" y="3562231"/>
              <a:ext cx="1625397" cy="1625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5" name="文字方塊 10"/>
            <p:cNvSpPr txBox="1">
              <a:spLocks noChangeArrowheads="1"/>
            </p:cNvSpPr>
            <p:nvPr/>
          </p:nvSpPr>
          <p:spPr bwMode="auto">
            <a:xfrm>
              <a:off x="387785" y="4659284"/>
              <a:ext cx="64397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r>
                <a:rPr lang="zh-TW" altLang="en-US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領綱</a:t>
              </a:r>
              <a:endParaRPr lang="en-US" altLang="zh-TW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cxnSp>
        <p:nvCxnSpPr>
          <p:cNvPr id="12" name="直線單箭頭接點 11"/>
          <p:cNvCxnSpPr>
            <a:endCxn id="3" idx="0"/>
          </p:cNvCxnSpPr>
          <p:nvPr/>
        </p:nvCxnSpPr>
        <p:spPr>
          <a:xfrm flipH="1">
            <a:off x="2495550" y="2582864"/>
            <a:ext cx="7938" cy="979487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群組 2048"/>
          <p:cNvGrpSpPr>
            <a:grpSpLocks/>
          </p:cNvGrpSpPr>
          <p:nvPr/>
        </p:nvGrpSpPr>
        <p:grpSpPr bwMode="auto">
          <a:xfrm>
            <a:off x="4121151" y="33338"/>
            <a:ext cx="1465263" cy="1465262"/>
            <a:chOff x="2597117" y="33058"/>
            <a:chExt cx="1465468" cy="1465468"/>
          </a:xfrm>
        </p:grpSpPr>
        <p:pic>
          <p:nvPicPr>
            <p:cNvPr id="25652" name="圖片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7117" y="33058"/>
              <a:ext cx="1465468" cy="1465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3" name="文字方塊 19"/>
            <p:cNvSpPr txBox="1">
              <a:spLocks noChangeArrowheads="1"/>
            </p:cNvSpPr>
            <p:nvPr/>
          </p:nvSpPr>
          <p:spPr bwMode="auto">
            <a:xfrm>
              <a:off x="2772030" y="1066311"/>
              <a:ext cx="11875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r>
                <a:rPr lang="zh-TW" altLang="en-US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核心素養</a:t>
              </a:r>
              <a:endParaRPr lang="en-US" altLang="zh-TW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5" name="群組 2050"/>
          <p:cNvGrpSpPr>
            <a:grpSpLocks/>
          </p:cNvGrpSpPr>
          <p:nvPr/>
        </p:nvGrpSpPr>
        <p:grpSpPr bwMode="auto">
          <a:xfrm>
            <a:off x="4854575" y="1498601"/>
            <a:ext cx="787400" cy="631825"/>
            <a:chOff x="3329851" y="1498526"/>
            <a:chExt cx="787705" cy="631447"/>
          </a:xfrm>
        </p:grpSpPr>
        <p:cxnSp>
          <p:nvCxnSpPr>
            <p:cNvPr id="25" name="直線單箭頭接點 24"/>
            <p:cNvCxnSpPr>
              <a:endCxn id="15" idx="0"/>
            </p:cNvCxnSpPr>
            <p:nvPr/>
          </p:nvCxnSpPr>
          <p:spPr>
            <a:xfrm>
              <a:off x="3329851" y="1498526"/>
              <a:ext cx="0" cy="631447"/>
            </a:xfrm>
            <a:prstGeom prst="straightConnector1">
              <a:avLst/>
            </a:prstGeom>
            <a:ln w="76200">
              <a:solidFill>
                <a:schemeClr val="accent1">
                  <a:lumMod val="50000"/>
                </a:schemeClr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字方塊 41"/>
            <p:cNvSpPr txBox="1"/>
            <p:nvPr/>
          </p:nvSpPr>
          <p:spPr>
            <a:xfrm>
              <a:off x="3461665" y="1600065"/>
              <a:ext cx="655891" cy="3696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轉化</a:t>
              </a:r>
              <a:endPara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9" name="群組 2052"/>
          <p:cNvGrpSpPr>
            <a:grpSpLocks/>
          </p:cNvGrpSpPr>
          <p:nvPr/>
        </p:nvGrpSpPr>
        <p:grpSpPr bwMode="auto">
          <a:xfrm>
            <a:off x="4854575" y="3973514"/>
            <a:ext cx="730250" cy="833437"/>
            <a:chOff x="3329851" y="3973544"/>
            <a:chExt cx="730303" cy="833470"/>
          </a:xfrm>
        </p:grpSpPr>
        <p:cxnSp>
          <p:nvCxnSpPr>
            <p:cNvPr id="27" name="直線單箭頭接點 26"/>
            <p:cNvCxnSpPr/>
            <p:nvPr/>
          </p:nvCxnSpPr>
          <p:spPr>
            <a:xfrm>
              <a:off x="3329851" y="3973544"/>
              <a:ext cx="0" cy="833470"/>
            </a:xfrm>
            <a:prstGeom prst="straightConnector1">
              <a:avLst/>
            </a:prstGeom>
            <a:ln w="76200">
              <a:solidFill>
                <a:schemeClr val="accent1">
                  <a:lumMod val="50000"/>
                </a:schemeClr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文字方塊 42"/>
            <p:cNvSpPr txBox="1"/>
            <p:nvPr/>
          </p:nvSpPr>
          <p:spPr>
            <a:xfrm>
              <a:off x="3404469" y="4173577"/>
              <a:ext cx="655685" cy="36990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轉化</a:t>
              </a:r>
              <a:endPara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0" name="群組 2067"/>
          <p:cNvGrpSpPr>
            <a:grpSpLocks/>
          </p:cNvGrpSpPr>
          <p:nvPr/>
        </p:nvGrpSpPr>
        <p:grpSpPr bwMode="auto">
          <a:xfrm>
            <a:off x="3822700" y="4806950"/>
            <a:ext cx="2133600" cy="1855788"/>
            <a:chOff x="2299193" y="4807014"/>
            <a:chExt cx="2133212" cy="1855222"/>
          </a:xfrm>
        </p:grpSpPr>
        <p:sp>
          <p:nvSpPr>
            <p:cNvPr id="30" name="文字方塊 29"/>
            <p:cNvSpPr txBox="1"/>
            <p:nvPr/>
          </p:nvSpPr>
          <p:spPr>
            <a:xfrm>
              <a:off x="2299193" y="6292461"/>
              <a:ext cx="2133212" cy="369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領域</a:t>
              </a:r>
              <a:r>
                <a:rPr lang="en-US" altLang="zh-TW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科目</a:t>
              </a:r>
              <a:r>
                <a:rPr lang="zh-TW" altLang="en-US" b="1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核心素養</a:t>
              </a:r>
              <a:endParaRPr lang="en-US" altLang="zh-TW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25645" name="群組 2053"/>
            <p:cNvGrpSpPr>
              <a:grpSpLocks/>
            </p:cNvGrpSpPr>
            <p:nvPr/>
          </p:nvGrpSpPr>
          <p:grpSpPr bwMode="auto">
            <a:xfrm>
              <a:off x="2597117" y="4807014"/>
              <a:ext cx="1465468" cy="1465468"/>
              <a:chOff x="2597117" y="4807014"/>
              <a:chExt cx="1465468" cy="1465468"/>
            </a:xfrm>
          </p:grpSpPr>
          <p:pic>
            <p:nvPicPr>
              <p:cNvPr id="48" name="圖片 47"/>
              <p:cNvPicPr>
                <a:picLocks noChangeAspect="1"/>
              </p:cNvPicPr>
              <p:nvPr/>
            </p:nvPicPr>
            <p:blipFill>
              <a:blip r:embed="rId5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2597117" y="4807014"/>
                <a:ext cx="1465468" cy="1465468"/>
              </a:xfrm>
              <a:prstGeom prst="rect">
                <a:avLst/>
              </a:prstGeom>
            </p:spPr>
          </p:pic>
          <p:pic>
            <p:nvPicPr>
              <p:cNvPr id="25647" name="圖片 28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2086" y="5159721"/>
                <a:ext cx="895530" cy="895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4" name="群組 2066"/>
          <p:cNvGrpSpPr>
            <a:grpSpLocks/>
          </p:cNvGrpSpPr>
          <p:nvPr/>
        </p:nvGrpSpPr>
        <p:grpSpPr bwMode="auto">
          <a:xfrm>
            <a:off x="3711575" y="2130426"/>
            <a:ext cx="2355850" cy="1846263"/>
            <a:chOff x="2188265" y="2129973"/>
            <a:chExt cx="2355067" cy="1846324"/>
          </a:xfrm>
        </p:grpSpPr>
        <p:grpSp>
          <p:nvGrpSpPr>
            <p:cNvPr id="25638" name="群組 2051"/>
            <p:cNvGrpSpPr>
              <a:grpSpLocks/>
            </p:cNvGrpSpPr>
            <p:nvPr/>
          </p:nvGrpSpPr>
          <p:grpSpPr bwMode="auto">
            <a:xfrm>
              <a:off x="2597117" y="2129973"/>
              <a:ext cx="1465468" cy="1472938"/>
              <a:chOff x="2597117" y="2129973"/>
              <a:chExt cx="1465468" cy="1472938"/>
            </a:xfrm>
          </p:grpSpPr>
          <p:pic>
            <p:nvPicPr>
              <p:cNvPr id="15" name="圖片 14"/>
              <p:cNvPicPr>
                <a:picLocks noChangeAspect="1"/>
              </p:cNvPicPr>
              <p:nvPr/>
            </p:nvPicPr>
            <p:blipFill>
              <a:blip r:embed="rId5" cstate="print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2597117" y="2129973"/>
                <a:ext cx="1465468" cy="1465468"/>
              </a:xfrm>
              <a:prstGeom prst="rect">
                <a:avLst/>
              </a:prstGeom>
            </p:spPr>
          </p:pic>
          <p:sp>
            <p:nvSpPr>
              <p:cNvPr id="25641" name="文字方塊 16"/>
              <p:cNvSpPr txBox="1">
                <a:spLocks noChangeArrowheads="1"/>
              </p:cNvSpPr>
              <p:nvPr/>
            </p:nvSpPr>
            <p:spPr bwMode="auto">
              <a:xfrm>
                <a:off x="2733896" y="3048913"/>
                <a:ext cx="37309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en-US" altLang="zh-TW" b="1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E</a:t>
                </a:r>
              </a:p>
            </p:txBody>
          </p:sp>
          <p:sp>
            <p:nvSpPr>
              <p:cNvPr id="25642" name="文字方塊 17"/>
              <p:cNvSpPr txBox="1">
                <a:spLocks noChangeArrowheads="1"/>
              </p:cNvSpPr>
              <p:nvPr/>
            </p:nvSpPr>
            <p:spPr bwMode="auto">
              <a:xfrm>
                <a:off x="3168419" y="3233579"/>
                <a:ext cx="37309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en-US" altLang="zh-TW" b="1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J</a:t>
                </a:r>
              </a:p>
            </p:txBody>
          </p:sp>
          <p:sp>
            <p:nvSpPr>
              <p:cNvPr id="25643" name="文字方塊 18"/>
              <p:cNvSpPr txBox="1">
                <a:spLocks noChangeArrowheads="1"/>
              </p:cNvSpPr>
              <p:nvPr/>
            </p:nvSpPr>
            <p:spPr bwMode="auto">
              <a:xfrm>
                <a:off x="3602943" y="3048913"/>
                <a:ext cx="37309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en-US" altLang="zh-TW" b="1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U</a:t>
                </a:r>
              </a:p>
            </p:txBody>
          </p:sp>
        </p:grpSp>
        <p:sp>
          <p:nvSpPr>
            <p:cNvPr id="49" name="文字方塊 48"/>
            <p:cNvSpPr txBox="1"/>
            <p:nvPr/>
          </p:nvSpPr>
          <p:spPr>
            <a:xfrm>
              <a:off x="2188265" y="3606397"/>
              <a:ext cx="2355067" cy="3699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各教育階段核心素養</a:t>
              </a:r>
              <a:endParaRPr lang="en-US" altLang="zh-TW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7" name="群組 2068"/>
          <p:cNvGrpSpPr>
            <a:grpSpLocks/>
          </p:cNvGrpSpPr>
          <p:nvPr/>
        </p:nvGrpSpPr>
        <p:grpSpPr bwMode="auto">
          <a:xfrm>
            <a:off x="6184900" y="3073400"/>
            <a:ext cx="4108450" cy="1754188"/>
            <a:chOff x="4661010" y="3073539"/>
            <a:chExt cx="4108384" cy="1754451"/>
          </a:xfrm>
        </p:grpSpPr>
        <p:grpSp>
          <p:nvGrpSpPr>
            <p:cNvPr id="25634" name="群組 2054"/>
            <p:cNvGrpSpPr>
              <a:grpSpLocks/>
            </p:cNvGrpSpPr>
            <p:nvPr/>
          </p:nvGrpSpPr>
          <p:grpSpPr bwMode="auto">
            <a:xfrm>
              <a:off x="4661010" y="3073539"/>
              <a:ext cx="2272025" cy="1754451"/>
              <a:chOff x="4661010" y="3073539"/>
              <a:chExt cx="2272025" cy="1754451"/>
            </a:xfrm>
          </p:grpSpPr>
          <p:pic>
            <p:nvPicPr>
              <p:cNvPr id="25636" name="圖片 44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61010" y="3073539"/>
                <a:ext cx="1474917" cy="14749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637" name="圖片 51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75120" y="3370075"/>
                <a:ext cx="1457915" cy="14579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" name="文字方塊 60"/>
            <p:cNvSpPr txBox="1"/>
            <p:nvPr/>
          </p:nvSpPr>
          <p:spPr>
            <a:xfrm>
              <a:off x="6635828" y="4205597"/>
              <a:ext cx="2133566" cy="36994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領域</a:t>
              </a:r>
              <a:r>
                <a:rPr lang="en-US" altLang="zh-TW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科目</a:t>
              </a:r>
              <a:r>
                <a:rPr lang="zh-TW" altLang="en-US" b="1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理念目標</a:t>
              </a:r>
              <a:endParaRPr lang="en-US" altLang="zh-TW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 2069"/>
          <p:cNvGrpSpPr>
            <a:grpSpLocks/>
          </p:cNvGrpSpPr>
          <p:nvPr/>
        </p:nvGrpSpPr>
        <p:grpSpPr bwMode="auto">
          <a:xfrm>
            <a:off x="7350126" y="5029200"/>
            <a:ext cx="2346325" cy="1817688"/>
            <a:chOff x="5825797" y="5028616"/>
            <a:chExt cx="2346751" cy="1818286"/>
          </a:xfrm>
        </p:grpSpPr>
        <p:grpSp>
          <p:nvGrpSpPr>
            <p:cNvPr id="25630" name="群組 2055"/>
            <p:cNvGrpSpPr>
              <a:grpSpLocks/>
            </p:cNvGrpSpPr>
            <p:nvPr/>
          </p:nvGrpSpPr>
          <p:grpSpPr bwMode="auto">
            <a:xfrm>
              <a:off x="5825797" y="5028616"/>
              <a:ext cx="2346751" cy="1696598"/>
              <a:chOff x="5825797" y="5028616"/>
              <a:chExt cx="2346751" cy="1696598"/>
            </a:xfrm>
          </p:grpSpPr>
          <p:pic>
            <p:nvPicPr>
              <p:cNvPr id="44" name="圖片 43"/>
              <p:cNvPicPr>
                <a:picLocks noChangeAspect="1"/>
              </p:cNvPicPr>
              <p:nvPr/>
            </p:nvPicPr>
            <p:blipFill>
              <a:blip r:embed="rId8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flipH="1">
                <a:off x="5825797" y="5028616"/>
                <a:ext cx="1445804" cy="1445804"/>
              </a:xfrm>
              <a:prstGeom prst="rect">
                <a:avLst/>
              </a:prstGeom>
            </p:spPr>
          </p:pic>
          <p:pic>
            <p:nvPicPr>
              <p:cNvPr id="25633" name="圖片 4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14633" y="5267299"/>
                <a:ext cx="1457915" cy="14579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2" name="文字方塊 61"/>
            <p:cNvSpPr txBox="1"/>
            <p:nvPr/>
          </p:nvSpPr>
          <p:spPr>
            <a:xfrm>
              <a:off x="5825797" y="6476892"/>
              <a:ext cx="2133987" cy="3700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領域</a:t>
              </a:r>
              <a:r>
                <a:rPr lang="en-US" altLang="zh-TW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科目</a:t>
              </a:r>
              <a:r>
                <a:rPr lang="zh-TW" altLang="en-US" b="1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學習重點</a:t>
              </a:r>
              <a:endParaRPr lang="en-US" altLang="zh-TW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1" name="群組 3"/>
          <p:cNvGrpSpPr>
            <a:grpSpLocks/>
          </p:cNvGrpSpPr>
          <p:nvPr/>
        </p:nvGrpSpPr>
        <p:grpSpPr bwMode="auto">
          <a:xfrm>
            <a:off x="5584825" y="5586413"/>
            <a:ext cx="1784350" cy="469900"/>
            <a:chOff x="4060154" y="5586227"/>
            <a:chExt cx="1785560" cy="470720"/>
          </a:xfrm>
        </p:grpSpPr>
        <p:cxnSp>
          <p:nvCxnSpPr>
            <p:cNvPr id="76" name="直線單箭頭接點 75"/>
            <p:cNvCxnSpPr/>
            <p:nvPr/>
          </p:nvCxnSpPr>
          <p:spPr>
            <a:xfrm flipH="1" flipV="1">
              <a:off x="4060154" y="5586227"/>
              <a:ext cx="1785560" cy="28625"/>
            </a:xfrm>
            <a:prstGeom prst="straightConnector1">
              <a:avLst/>
            </a:prstGeom>
            <a:ln w="76200">
              <a:solidFill>
                <a:schemeClr val="accent1">
                  <a:lumMod val="50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文字方塊 49"/>
            <p:cNvSpPr txBox="1"/>
            <p:nvPr/>
          </p:nvSpPr>
          <p:spPr>
            <a:xfrm>
              <a:off x="4625687" y="5688004"/>
              <a:ext cx="656083" cy="3689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對應</a:t>
              </a:r>
              <a:endPara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2" name="群組 4"/>
          <p:cNvGrpSpPr>
            <a:grpSpLocks/>
          </p:cNvGrpSpPr>
          <p:nvPr/>
        </p:nvGrpSpPr>
        <p:grpSpPr bwMode="auto">
          <a:xfrm>
            <a:off x="5473700" y="4456113"/>
            <a:ext cx="1093788" cy="1084262"/>
            <a:chOff x="3950458" y="4456051"/>
            <a:chExt cx="1092789" cy="1083697"/>
          </a:xfrm>
        </p:grpSpPr>
        <p:cxnSp>
          <p:nvCxnSpPr>
            <p:cNvPr id="73" name="直線單箭頭接點 72"/>
            <p:cNvCxnSpPr>
              <a:endCxn id="48" idx="3"/>
            </p:cNvCxnSpPr>
            <p:nvPr/>
          </p:nvCxnSpPr>
          <p:spPr>
            <a:xfrm flipH="1">
              <a:off x="4063068" y="4456051"/>
              <a:ext cx="980179" cy="1083697"/>
            </a:xfrm>
            <a:prstGeom prst="straightConnector1">
              <a:avLst/>
            </a:prstGeom>
            <a:ln w="76200">
              <a:solidFill>
                <a:schemeClr val="accent1">
                  <a:lumMod val="50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文字方塊 50"/>
            <p:cNvSpPr txBox="1"/>
            <p:nvPr/>
          </p:nvSpPr>
          <p:spPr>
            <a:xfrm>
              <a:off x="3950458" y="4659145"/>
              <a:ext cx="656625" cy="36969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</a:t>
              </a:r>
              <a:endPara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3" name="群組 8"/>
          <p:cNvGrpSpPr>
            <a:grpSpLocks/>
          </p:cNvGrpSpPr>
          <p:nvPr/>
        </p:nvGrpSpPr>
        <p:grpSpPr bwMode="auto">
          <a:xfrm>
            <a:off x="6578601" y="4483100"/>
            <a:ext cx="1076325" cy="1085850"/>
            <a:chOff x="5054032" y="4482349"/>
            <a:chExt cx="1077216" cy="1087292"/>
          </a:xfrm>
        </p:grpSpPr>
        <p:cxnSp>
          <p:nvCxnSpPr>
            <p:cNvPr id="78" name="直線單箭頭接點 77"/>
            <p:cNvCxnSpPr/>
            <p:nvPr/>
          </p:nvCxnSpPr>
          <p:spPr>
            <a:xfrm>
              <a:off x="5054032" y="4482349"/>
              <a:ext cx="800762" cy="1087292"/>
            </a:xfrm>
            <a:prstGeom prst="straightConnector1">
              <a:avLst/>
            </a:prstGeom>
            <a:ln w="76200">
              <a:solidFill>
                <a:schemeClr val="accent1">
                  <a:lumMod val="50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文字方塊 52"/>
            <p:cNvSpPr txBox="1"/>
            <p:nvPr/>
          </p:nvSpPr>
          <p:spPr>
            <a:xfrm>
              <a:off x="5475068" y="4703305"/>
              <a:ext cx="656180" cy="37037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</a:t>
              </a:r>
              <a:endPara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6559550" y="1422401"/>
            <a:ext cx="4032250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TW" altLang="en-US" sz="2000" b="1" kern="0" dirty="0">
                <a:solidFill>
                  <a:schemeClr val="accent1">
                    <a:lumMod val="50000"/>
                  </a:schemeClr>
                </a:solidFill>
                <a:ea typeface="微軟正黑體" panose="020B0604030504040204" pitchFamily="34" charset="-120"/>
                <a:cs typeface="Times New Roman" panose="02020603050405020304" pitchFamily="18" charset="0"/>
              </a:rPr>
              <a:t>核心素養在課程綱要的</a:t>
            </a:r>
            <a:endParaRPr lang="en-US" altLang="zh-TW" sz="2000" b="1" kern="0" dirty="0">
              <a:solidFill>
                <a:schemeClr val="accent1">
                  <a:lumMod val="50000"/>
                </a:schemeClr>
              </a:solidFill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r">
              <a:defRPr/>
            </a:pPr>
            <a:r>
              <a:rPr lang="zh-TW" altLang="en-US" sz="2000" b="1" kern="0" dirty="0">
                <a:solidFill>
                  <a:schemeClr val="accent1">
                    <a:lumMod val="50000"/>
                  </a:schemeClr>
                </a:solidFill>
                <a:ea typeface="微軟正黑體" panose="020B0604030504040204" pitchFamily="34" charset="-120"/>
                <a:cs typeface="Times New Roman" panose="02020603050405020304" pitchFamily="18" charset="0"/>
              </a:rPr>
              <a:t>轉化及其與學習重點的對應關係圖</a:t>
            </a:r>
            <a:endParaRPr lang="zh-TW" alt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B78F33A-C3AD-869B-B7CC-E2B14F755EF4}"/>
              </a:ext>
            </a:extLst>
          </p:cNvPr>
          <p:cNvSpPr/>
          <p:nvPr/>
        </p:nvSpPr>
        <p:spPr>
          <a:xfrm>
            <a:off x="10343826" y="622875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摘錄自國教院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3201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">
            <a:extLst>
              <a:ext uri="{FF2B5EF4-FFF2-40B4-BE49-F238E27FC236}">
                <a16:creationId xmlns:a16="http://schemas.microsoft.com/office/drawing/2014/main" id="{40C476F5-8418-47DB-B3CF-BF9080DE6D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102" y="444203"/>
            <a:ext cx="956624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wrap="square" lIns="91425" tIns="45700" rIns="91425" bIns="4570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defRPr>
            </a:lvl1pPr>
            <a:lvl2pPr marL="742950" marR="0" lvl="1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8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2pPr>
            <a:lvl3pPr marL="11430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3pPr>
            <a:lvl4pPr marL="16002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5pPr>
            <a:lvl6pPr marL="2514600" marR="0" lvl="5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6pPr>
            <a:lvl7pPr marL="2971800" marR="0" lvl="6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7pPr>
            <a:lvl8pPr marL="3429000" marR="0" lvl="7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8pPr>
            <a:lvl9pPr marL="3886200" marR="0" lvl="8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快速掌握數學素養命題的訣竅</a:t>
            </a:r>
            <a:r>
              <a:rPr lang="en-US" altLang="zh-TW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(</a:t>
            </a:r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上</a:t>
            </a:r>
            <a:r>
              <a:rPr lang="en-US" altLang="zh-TW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)—2</a:t>
            </a:r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策略 </a:t>
            </a:r>
            <a:r>
              <a:rPr lang="en-US" altLang="zh-TW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6</a:t>
            </a:r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步驟</a:t>
            </a:r>
            <a:br>
              <a:rPr lang="en-US" altLang="zh-TW" b="1" kern="0"/>
            </a:br>
            <a:endParaRPr lang="zh-TW" altLang="en-US" kern="0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2C8CDA0D-418D-4F16-B9E3-33AD90BB49B8}"/>
              </a:ext>
            </a:extLst>
          </p:cNvPr>
          <p:cNvSpPr/>
          <p:nvPr/>
        </p:nvSpPr>
        <p:spPr>
          <a:xfrm>
            <a:off x="1462479" y="1112772"/>
            <a:ext cx="99968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一、布題強調真實的情境與真實的問題。</a:t>
            </a:r>
          </a:p>
          <a:p>
            <a:r>
              <a:rPr lang="zh-TW" altLang="en-US" sz="24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二、評量強調總綱核心素養或領域／科目核心素養、學科本質及學習重點。</a:t>
            </a:r>
            <a:endParaRPr lang="zh-TW" altLang="en-US" sz="2400" b="0" i="0" dirty="0">
              <a:solidFill>
                <a:srgbClr val="002060"/>
              </a:solidFill>
              <a:effectLst/>
              <a:latin typeface="華康布丁體" panose="02010609010101010101" pitchFamily="49" charset="-120"/>
              <a:ea typeface="華康布丁體" panose="02010609010101010101" pitchFamily="49" charset="-120"/>
            </a:endParaRPr>
          </a:p>
        </p:txBody>
      </p:sp>
      <p:pic>
        <p:nvPicPr>
          <p:cNvPr id="17" name="圖片 16">
            <a:extLst>
              <a:ext uri="{FF2B5EF4-FFF2-40B4-BE49-F238E27FC236}">
                <a16:creationId xmlns:a16="http://schemas.microsoft.com/office/drawing/2014/main" id="{1F9FF962-4B3A-4221-8C24-9EAEF0A39C3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05137" y="2162742"/>
            <a:ext cx="9620250" cy="3438525"/>
          </a:xfrm>
          <a:prstGeom prst="rect">
            <a:avLst/>
          </a:prstGeom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1080177B-8177-4DC6-8463-F06960920762}"/>
              </a:ext>
            </a:extLst>
          </p:cNvPr>
          <p:cNvSpPr/>
          <p:nvPr/>
        </p:nvSpPr>
        <p:spPr>
          <a:xfrm>
            <a:off x="4923164" y="5635574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5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8E15860-62DA-E2BB-5DEB-C19F7BB74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54781"/>
          </a:xfrm>
        </p:spPr>
        <p:txBody>
          <a:bodyPr/>
          <a:lstStyle/>
          <a:p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題幹是否為學生切身相關的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生活經驗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，或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未來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可能經歷。</a:t>
            </a:r>
          </a:p>
          <a:p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題幹的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數據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是否符合或接近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真實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閱讀負荷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是否減至最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低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問題是否符合實際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目的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或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需求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  <a:endParaRPr lang="zh-TW" altLang="en-US" sz="3600" b="0" i="0" dirty="0">
              <a:solidFill>
                <a:srgbClr val="002060"/>
              </a:solidFill>
              <a:effectLst/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endParaRPr lang="zh-TW" altLang="en-US" dirty="0"/>
          </a:p>
        </p:txBody>
      </p:sp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E1A8FCD0-F4E6-4666-9523-F4536E707608}"/>
              </a:ext>
            </a:extLst>
          </p:cNvPr>
          <p:cNvSpPr/>
          <p:nvPr/>
        </p:nvSpPr>
        <p:spPr>
          <a:xfrm>
            <a:off x="6343835" y="5750181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C3BD6C87-75DB-8082-7A51-D86E99209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步驟一 辨識試題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3000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66FAB399-999E-4F7C-9570-EEE4AA3ECCA5}"/>
              </a:ext>
            </a:extLst>
          </p:cNvPr>
          <p:cNvSpPr/>
          <p:nvPr/>
        </p:nvSpPr>
        <p:spPr>
          <a:xfrm>
            <a:off x="526311" y="678628"/>
            <a:ext cx="105121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TW" sz="32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  <a:cs typeface="Segoe UI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小古和小英分別吃一大碗乾麵，小古花了8 分35 秒吃完，小英花了510 秒吃完，誰吃得比較快？快多少秒？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A5F348FE-5B1A-4843-A624-F86B8D2F67D3}"/>
              </a:ext>
            </a:extLst>
          </p:cNvPr>
          <p:cNvSpPr/>
          <p:nvPr/>
        </p:nvSpPr>
        <p:spPr>
          <a:xfrm>
            <a:off x="6322836" y="5608941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內容版面配置區 2">
            <a:extLst>
              <a:ext uri="{FF2B5EF4-FFF2-40B4-BE49-F238E27FC236}">
                <a16:creationId xmlns:a16="http://schemas.microsoft.com/office/drawing/2014/main" id="{B63D046B-90E9-46BD-B731-3037623CB7F2}"/>
              </a:ext>
            </a:extLst>
          </p:cNvPr>
          <p:cNvSpPr txBox="1">
            <a:spLocks/>
          </p:cNvSpPr>
          <p:nvPr/>
        </p:nvSpPr>
        <p:spPr>
          <a:xfrm>
            <a:off x="866780" y="2506235"/>
            <a:ext cx="10515600" cy="24221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題幹是否為學生切身相關的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生活經驗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，或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未來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可能經歷。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題幹的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數據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是否符合或接近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真實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閱讀負荷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是否減至最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低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問題是否符合實際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目的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或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需求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algn="l">
              <a:buFont typeface="Wingdings" panose="05000000000000000000" pitchFamily="2" charset="2"/>
              <a:buChar char="l"/>
            </a:pPr>
            <a:endParaRPr lang="zh-TW" altLang="en-US" sz="2800" kern="0" dirty="0"/>
          </a:p>
        </p:txBody>
      </p:sp>
      <p:sp>
        <p:nvSpPr>
          <p:cNvPr id="20" name="矩形: 圓角 19">
            <a:extLst>
              <a:ext uri="{FF2B5EF4-FFF2-40B4-BE49-F238E27FC236}">
                <a16:creationId xmlns:a16="http://schemas.microsoft.com/office/drawing/2014/main" id="{4966A19B-67AF-4C0B-94FB-F1B94B725BC4}"/>
              </a:ext>
            </a:extLst>
          </p:cNvPr>
          <p:cNvSpPr/>
          <p:nvPr/>
        </p:nvSpPr>
        <p:spPr>
          <a:xfrm>
            <a:off x="1360023" y="4163208"/>
            <a:ext cx="5513743" cy="47151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281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0279399F-CE24-4300-B042-27DE6DA492EC}"/>
              </a:ext>
            </a:extLst>
          </p:cNvPr>
          <p:cNvSpPr/>
          <p:nvPr/>
        </p:nvSpPr>
        <p:spPr>
          <a:xfrm>
            <a:off x="823131" y="834689"/>
            <a:ext cx="108124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由小到大依序寫出</a:t>
            </a: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72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和</a:t>
            </a: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96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的</a:t>
            </a:r>
            <a:r>
              <a:rPr lang="zh-TW" altLang="en-US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公因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數。最</a:t>
            </a:r>
            <a:r>
              <a:rPr lang="zh-TW" altLang="en-US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大公因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數是多少？</a:t>
            </a:r>
            <a:endParaRPr lang="en-US" altLang="zh-TW" sz="32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  <a:cs typeface="Segoe UI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 72   1 2 3 4 6 8 9 12   18 24   36   72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 96   1 2 3 4 6 8   12 16   24 32  48    96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   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D51E0DC-8219-47FB-9107-628E55B47B77}"/>
              </a:ext>
            </a:extLst>
          </p:cNvPr>
          <p:cNvSpPr/>
          <p:nvPr/>
        </p:nvSpPr>
        <p:spPr>
          <a:xfrm>
            <a:off x="6405735" y="5591186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內容版面配置區 2">
            <a:extLst>
              <a:ext uri="{FF2B5EF4-FFF2-40B4-BE49-F238E27FC236}">
                <a16:creationId xmlns:a16="http://schemas.microsoft.com/office/drawing/2014/main" id="{263D4D5B-7781-47A7-AC76-E07EED09D933}"/>
              </a:ext>
            </a:extLst>
          </p:cNvPr>
          <p:cNvSpPr txBox="1">
            <a:spLocks/>
          </p:cNvSpPr>
          <p:nvPr/>
        </p:nvSpPr>
        <p:spPr>
          <a:xfrm>
            <a:off x="1119979" y="3206103"/>
            <a:ext cx="10515600" cy="2284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題幹是否為學生切身相關的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生活經驗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，或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未來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可能經歷。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題幹的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數據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是否符合或接近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真實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閱讀負荷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是否減至最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低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問題是否符合實際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目的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或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需求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algn="l">
              <a:buFont typeface="Wingdings" panose="05000000000000000000" pitchFamily="2" charset="2"/>
              <a:buChar char="l"/>
            </a:pPr>
            <a:endParaRPr lang="zh-TW" altLang="en-US" sz="2800" kern="0" dirty="0"/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769AF644-5AF6-4263-A1C4-23C50776F0BD}"/>
              </a:ext>
            </a:extLst>
          </p:cNvPr>
          <p:cNvSpPr/>
          <p:nvPr/>
        </p:nvSpPr>
        <p:spPr>
          <a:xfrm>
            <a:off x="1712918" y="3132083"/>
            <a:ext cx="9123248" cy="70278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124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46D98B0A-5D1D-4F5D-BDDC-03919EE76C59}"/>
              </a:ext>
            </a:extLst>
          </p:cNvPr>
          <p:cNvSpPr/>
          <p:nvPr/>
        </p:nvSpPr>
        <p:spPr>
          <a:xfrm>
            <a:off x="1136702" y="1053239"/>
            <a:ext cx="98716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小新參加國小盃</a:t>
            </a: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200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公尺徑賽，以12秒的成績奪冠，請問小新的平均速率是多少？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97092A1-34B4-4D8E-BE75-267DD5C88B06}"/>
              </a:ext>
            </a:extLst>
          </p:cNvPr>
          <p:cNvSpPr/>
          <p:nvPr/>
        </p:nvSpPr>
        <p:spPr>
          <a:xfrm>
            <a:off x="6096000" y="5644451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Google Shape;438;p3">
            <a:extLst>
              <a:ext uri="{FF2B5EF4-FFF2-40B4-BE49-F238E27FC236}">
                <a16:creationId xmlns:a16="http://schemas.microsoft.com/office/drawing/2014/main" id="{DD600A33-5379-44EB-8DEB-DF2EA3719359}"/>
              </a:ext>
            </a:extLst>
          </p:cNvPr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內容版面配置區 2">
            <a:extLst>
              <a:ext uri="{FF2B5EF4-FFF2-40B4-BE49-F238E27FC236}">
                <a16:creationId xmlns:a16="http://schemas.microsoft.com/office/drawing/2014/main" id="{952F2DFC-B7B3-4897-BC95-419DAF0CA2A0}"/>
              </a:ext>
            </a:extLst>
          </p:cNvPr>
          <p:cNvSpPr txBox="1">
            <a:spLocks/>
          </p:cNvSpPr>
          <p:nvPr/>
        </p:nvSpPr>
        <p:spPr>
          <a:xfrm>
            <a:off x="1119979" y="3206103"/>
            <a:ext cx="10515600" cy="2284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題幹是否為學生切身相關的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生活經驗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，或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未來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可能經歷。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題幹的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數據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是否符合或接近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真實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閱讀負荷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是否減至最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低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問題是否符合實際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目的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或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需求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algn="l">
              <a:buFont typeface="Wingdings" panose="05000000000000000000" pitchFamily="2" charset="2"/>
              <a:buChar char="l"/>
            </a:pPr>
            <a:endParaRPr lang="zh-TW" altLang="en-US" sz="2800" kern="0" dirty="0"/>
          </a:p>
        </p:txBody>
      </p:sp>
      <p:sp>
        <p:nvSpPr>
          <p:cNvPr id="21" name="矩形: 圓角 20">
            <a:extLst>
              <a:ext uri="{FF2B5EF4-FFF2-40B4-BE49-F238E27FC236}">
                <a16:creationId xmlns:a16="http://schemas.microsoft.com/office/drawing/2014/main" id="{7459243F-51CD-40D7-937A-D6B4C32BBD09}"/>
              </a:ext>
            </a:extLst>
          </p:cNvPr>
          <p:cNvSpPr/>
          <p:nvPr/>
        </p:nvSpPr>
        <p:spPr>
          <a:xfrm>
            <a:off x="1610081" y="3724029"/>
            <a:ext cx="5610527" cy="57102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3909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75BF6362-A574-4079-9B0F-F1CF7E03CCE4}"/>
              </a:ext>
            </a:extLst>
          </p:cNvPr>
          <p:cNvSpPr txBox="1">
            <a:spLocks/>
          </p:cNvSpPr>
          <p:nvPr/>
        </p:nvSpPr>
        <p:spPr>
          <a:xfrm>
            <a:off x="1201083" y="4435814"/>
            <a:ext cx="10515600" cy="24221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題幹是否為學生切身相關的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生活經驗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，或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未來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可能經歷。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題幹的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數據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是否符合或接近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真實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閱讀負荷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是否減至最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低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marL="622300" indent="-571500" algn="l">
              <a:buFont typeface="Wingdings" panose="05000000000000000000" pitchFamily="2" charset="2"/>
              <a:buChar char="l"/>
            </a:pP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問題是否符合實際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目的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或</a:t>
            </a:r>
            <a:r>
              <a:rPr lang="zh-TW" altLang="en-US" sz="2800" kern="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需求</a:t>
            </a:r>
            <a:r>
              <a:rPr lang="zh-TW" altLang="en-US" sz="2800" kern="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pPr algn="l">
              <a:buFont typeface="Wingdings" panose="05000000000000000000" pitchFamily="2" charset="2"/>
              <a:buChar char="l"/>
            </a:pPr>
            <a:endParaRPr lang="zh-TW" altLang="en-US" sz="2800" kern="0" dirty="0"/>
          </a:p>
        </p:txBody>
      </p: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57172AF4-52BC-470F-A9AD-04D750813286}"/>
              </a:ext>
            </a:extLst>
          </p:cNvPr>
          <p:cNvSpPr/>
          <p:nvPr/>
        </p:nvSpPr>
        <p:spPr>
          <a:xfrm>
            <a:off x="1691898" y="5512280"/>
            <a:ext cx="4971661" cy="54168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F7A123A-9BF8-415E-8713-3A2CBB3DF695}"/>
              </a:ext>
            </a:extLst>
          </p:cNvPr>
          <p:cNvSpPr/>
          <p:nvPr/>
        </p:nvSpPr>
        <p:spPr>
          <a:xfrm>
            <a:off x="584446" y="258398"/>
            <a:ext cx="110231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不知道你有沒有發現，骰子的1 點和4 點是紅色的？傳說是因為當年唐玄宗與楊貴妃在後宮擲仍在旋轉之中，唐玄宗心中一急，便連喊著「4 ！ 4 ！ 4 ！」，骰遊樂，眼看要輸了，只有出現4 點方能解救敗局，當時還有一個骰子塵埃落定後，果然是「4」。唐玄宗一高興，就宣告天下骰子上的「1」和「4」點可以描紅。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小銘打算製作一個骰子，1 點和4 點是紅色，其餘的為黑色，而且相對的面點數加起來等於7。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1. 右方的展開圖組合後是什麼形體？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2. 組合後的骰子有幾個頂點？幾條邊？幾個面？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pic>
        <p:nvPicPr>
          <p:cNvPr id="8" name="Picture 2" descr="https://e108in.knsh.com.tw/Upload/Artical/55/03_b.jpg">
            <a:extLst>
              <a:ext uri="{FF2B5EF4-FFF2-40B4-BE49-F238E27FC236}">
                <a16:creationId xmlns:a16="http://schemas.microsoft.com/office/drawing/2014/main" id="{F4367445-8F5E-4D71-981F-777E497F7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8652" y="2852734"/>
            <a:ext cx="1926388" cy="158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50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1">
            <a:extLst>
              <a:ext uri="{FF2B5EF4-FFF2-40B4-BE49-F238E27FC236}">
                <a16:creationId xmlns:a16="http://schemas.microsoft.com/office/drawing/2014/main" id="{187509B7-3A60-42A2-A557-6E2B6C2E4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1964" y="154787"/>
            <a:ext cx="934506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步驟二 改寫試題</a:t>
            </a:r>
            <a:r>
              <a:rPr kumimoji="0" lang="zh-TW" altLang="en-US" sz="2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 </a:t>
            </a:r>
            <a:r>
              <a:rPr lang="zh-TW" altLang="en-US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善用既有的</a:t>
            </a:r>
            <a:r>
              <a:rPr kumimoji="0" lang="zh-TW" altLang="zh-TW" sz="2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數學素養學習單進行改寫。</a:t>
            </a:r>
          </a:p>
        </p:txBody>
      </p:sp>
      <p:pic>
        <p:nvPicPr>
          <p:cNvPr id="16" name="Picture 2" descr="https://e108in.knsh.com.tw/Upload/Artical/55/04_b.jpg">
            <a:extLst>
              <a:ext uri="{FF2B5EF4-FFF2-40B4-BE49-F238E27FC236}">
                <a16:creationId xmlns:a16="http://schemas.microsoft.com/office/drawing/2014/main" id="{911ED13C-2AC7-4E25-9446-5ACFE67E9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37" y="678007"/>
            <a:ext cx="10388592" cy="617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97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EC27C52D-A1A1-42B9-A9AF-4D233FF9BBAC}"/>
              </a:ext>
            </a:extLst>
          </p:cNvPr>
          <p:cNvSpPr/>
          <p:nvPr/>
        </p:nvSpPr>
        <p:spPr>
          <a:xfrm>
            <a:off x="644554" y="415639"/>
            <a:ext cx="109028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試題題幹符合「學生切身相關的生活經驗，或未來可能經歷」，而問題屬於學科知識題。</a:t>
            </a:r>
            <a:endParaRPr lang="en-US" altLang="zh-TW" sz="20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r>
              <a:rPr lang="zh-TW" altLang="en-US" sz="20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改寫後的試題內容如下：</a:t>
            </a:r>
            <a:endParaRPr lang="zh-TW" altLang="en-US" sz="20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58557247-139A-4723-A253-F76382A737B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64302" y="1140178"/>
            <a:ext cx="5909546" cy="455885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2C4C6519-522D-4436-9F55-7A269004C854}"/>
              </a:ext>
            </a:extLst>
          </p:cNvPr>
          <p:cNvSpPr/>
          <p:nvPr/>
        </p:nvSpPr>
        <p:spPr>
          <a:xfrm>
            <a:off x="6444143" y="5768337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1" name="Picture 2" descr="https://e108in.knsh.com.tw/Upload/Artical/55/04_b.jpg">
            <a:extLst>
              <a:ext uri="{FF2B5EF4-FFF2-40B4-BE49-F238E27FC236}">
                <a16:creationId xmlns:a16="http://schemas.microsoft.com/office/drawing/2014/main" id="{F6282B9D-9125-411C-A6FE-B0C07F989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23526"/>
            <a:ext cx="6249881" cy="482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橢圓 21">
            <a:extLst>
              <a:ext uri="{FF2B5EF4-FFF2-40B4-BE49-F238E27FC236}">
                <a16:creationId xmlns:a16="http://schemas.microsoft.com/office/drawing/2014/main" id="{ECC7242F-8992-4764-9157-E83077114ACC}"/>
              </a:ext>
            </a:extLst>
          </p:cNvPr>
          <p:cNvSpPr/>
          <p:nvPr/>
        </p:nvSpPr>
        <p:spPr>
          <a:xfrm>
            <a:off x="6323179" y="1027936"/>
            <a:ext cx="4057095" cy="55683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02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38B73E59-8C31-47F8-8AB7-016ECA6C2CB7}"/>
              </a:ext>
            </a:extLst>
          </p:cNvPr>
          <p:cNvSpPr/>
          <p:nvPr/>
        </p:nvSpPr>
        <p:spPr>
          <a:xfrm>
            <a:off x="6476717" y="5783985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55577BA4-0BFC-4CFE-9C25-C56BA25A6B11}"/>
              </a:ext>
            </a:extLst>
          </p:cNvPr>
          <p:cNvSpPr/>
          <p:nvPr/>
        </p:nvSpPr>
        <p:spPr>
          <a:xfrm>
            <a:off x="600730" y="297091"/>
            <a:ext cx="1146775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步驟三 情境聯想</a:t>
            </a:r>
          </a:p>
          <a:p>
            <a:endParaRPr lang="en-US" altLang="zh-TW" sz="20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r>
              <a:rPr lang="zh-TW" altLang="en-US" sz="20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經過改寫練習與掌握素養命題要素後，建議老師們嘗試以情境聯想的策略，進行題組命題創作。</a:t>
            </a:r>
          </a:p>
          <a:p>
            <a:br>
              <a:rPr lang="zh-TW" altLang="en-US" sz="2000" dirty="0">
                <a:latin typeface="華康儷金黑" panose="02010609000101010101" pitchFamily="49" charset="-120"/>
                <a:ea typeface="華康儷金黑" panose="02010609000101010101" pitchFamily="49" charset="-120"/>
              </a:rPr>
            </a:br>
            <a:endParaRPr lang="zh-TW" altLang="en-US" sz="20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pic>
        <p:nvPicPr>
          <p:cNvPr id="18" name="圖片 17">
            <a:extLst>
              <a:ext uri="{FF2B5EF4-FFF2-40B4-BE49-F238E27FC236}">
                <a16:creationId xmlns:a16="http://schemas.microsoft.com/office/drawing/2014/main" id="{E412E544-2A4D-483E-9A6A-549B4AF1E87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4616" y="1422051"/>
            <a:ext cx="5889989" cy="4361934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7C8C6753-0CA0-4885-B737-6C6306D03E1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73503" y="1376997"/>
            <a:ext cx="5438863" cy="4475458"/>
          </a:xfrm>
          <a:prstGeom prst="rect">
            <a:avLst/>
          </a:prstGeom>
        </p:spPr>
      </p:pic>
      <p:sp>
        <p:nvSpPr>
          <p:cNvPr id="21" name="橢圓 20">
            <a:extLst>
              <a:ext uri="{FF2B5EF4-FFF2-40B4-BE49-F238E27FC236}">
                <a16:creationId xmlns:a16="http://schemas.microsoft.com/office/drawing/2014/main" id="{B05CA917-EAF1-49F8-9FFA-0037BA9D4455}"/>
              </a:ext>
            </a:extLst>
          </p:cNvPr>
          <p:cNvSpPr/>
          <p:nvPr/>
        </p:nvSpPr>
        <p:spPr>
          <a:xfrm>
            <a:off x="7883371" y="1755228"/>
            <a:ext cx="1047565" cy="359453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229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2893059"/>
            <a:ext cx="120591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二、數學素養試題品質評量規準表</a:t>
            </a:r>
            <a:endParaRPr lang="en-US" altLang="zh-TW" sz="5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Google Shape;437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oogle Shape;43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44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10" name="Google Shape;442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12" name="Google Shape;444;p3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" name="Google Shape;445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14" name="Google Shape;44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448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44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450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753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/>
          <p:cNvSpPr/>
          <p:nvPr/>
        </p:nvSpPr>
        <p:spPr>
          <a:xfrm>
            <a:off x="83570" y="663266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TW" sz="50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數學素養試題品質</a:t>
            </a:r>
            <a:r>
              <a:rPr lang="en-US" altLang="zh-TW" sz="50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-1</a:t>
            </a:r>
            <a:endParaRPr lang="zh-TW" altLang="en-US" sz="5000" dirty="0"/>
          </a:p>
        </p:txBody>
      </p:sp>
      <p:sp>
        <p:nvSpPr>
          <p:cNvPr id="16" name="矩形 15"/>
          <p:cNvSpPr/>
          <p:nvPr/>
        </p:nvSpPr>
        <p:spPr>
          <a:xfrm>
            <a:off x="402224" y="1768759"/>
            <a:ext cx="1122218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常見問題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推廣素養導向評量後，紙筆測驗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是否不再考基本知識與能力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 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在紙筆測驗中加入素養導向的評量試題就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能夠培養核心素養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嗎？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素養導向評量強調真實情境中的應用，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每個人的真實情境都不同，該如何界定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素養導向紙筆測驗的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試題似乎都很長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，學生光是看完題目就花掉很久的時間，這樣真的測得到學生的能力嗎？ </a:t>
            </a:r>
          </a:p>
        </p:txBody>
      </p:sp>
    </p:spTree>
    <p:extLst>
      <p:ext uri="{BB962C8B-B14F-4D97-AF65-F5344CB8AC3E}">
        <p14:creationId xmlns:p14="http://schemas.microsoft.com/office/powerpoint/2010/main" val="1553142472"/>
      </p:ext>
    </p:extLst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74AD1B2E-0AF0-45A9-B7DA-C3D0EE90BEA1}"/>
              </a:ext>
            </a:extLst>
          </p:cNvPr>
          <p:cNvSpPr/>
          <p:nvPr/>
        </p:nvSpPr>
        <p:spPr>
          <a:xfrm>
            <a:off x="265446" y="1672631"/>
            <a:ext cx="115069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檢核重點如下：</a:t>
            </a: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、題幹是否為學生切身相關的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生活經驗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，或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可能經歷。</a:t>
            </a: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、題幹的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數據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是否符合或接近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真實</a:t>
            </a:r>
            <a:r>
              <a:rPr lang="zh-TW" altLang="en-US" sz="28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、題幹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閱讀負荷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是否減至最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低</a:t>
            </a:r>
            <a:r>
              <a:rPr lang="zh-TW" altLang="en-US" sz="28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、問題是否符合實際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目的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需求</a:t>
            </a:r>
            <a:r>
              <a:rPr lang="zh-TW" altLang="en-US" sz="28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800" b="0" i="0" dirty="0">
              <a:solidFill>
                <a:srgbClr val="00206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676346" y="5646428"/>
            <a:ext cx="6096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zh-TW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數學</a:t>
            </a:r>
            <a:r>
              <a:rPr lang="en-US" altLang="zh-TW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快速掌握數學素養命題的訣竅</a:t>
            </a:r>
            <a:r>
              <a:rPr lang="en-US" altLang="zh-TW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r>
              <a:rPr lang="en-US" altLang="zh-TW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algn="r"/>
            <a:r>
              <a:rPr lang="zh-TW" altLang="en-US" sz="1100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作者：桃園市仁和國小 林裕峰主任</a:t>
            </a:r>
            <a:endParaRPr lang="zh-TW" altLang="en-US" sz="1100" b="0" i="0" dirty="0">
              <a:solidFill>
                <a:srgbClr val="333333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16500" y="682757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TW" sz="50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數學素養試題品質</a:t>
            </a:r>
            <a:r>
              <a:rPr lang="en-US" altLang="zh-TW" sz="50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-2</a:t>
            </a:r>
            <a:endParaRPr lang="zh-TW" altLang="en-US" sz="5000" dirty="0"/>
          </a:p>
        </p:txBody>
      </p:sp>
    </p:spTree>
    <p:extLst>
      <p:ext uri="{BB962C8B-B14F-4D97-AF65-F5344CB8AC3E}">
        <p14:creationId xmlns:p14="http://schemas.microsoft.com/office/powerpoint/2010/main" val="26641310"/>
      </p:ext>
    </p:extLst>
  </p:cSld>
  <p:clrMapOvr>
    <a:masterClrMapping/>
  </p:clrMapOvr>
  <p:transition spd="slow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圖片 14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783" y="61910"/>
            <a:ext cx="9089460" cy="679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66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圖片 14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02" y="2453656"/>
            <a:ext cx="11100204" cy="2060987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907736" y="3004497"/>
            <a:ext cx="1055716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7" name="群組 16"/>
          <p:cNvGrpSpPr/>
          <p:nvPr/>
        </p:nvGrpSpPr>
        <p:grpSpPr>
          <a:xfrm>
            <a:off x="2390172" y="3004497"/>
            <a:ext cx="2729345" cy="2857375"/>
            <a:chOff x="2286000" y="1260764"/>
            <a:chExt cx="2729345" cy="2857375"/>
          </a:xfrm>
        </p:grpSpPr>
        <p:sp>
          <p:nvSpPr>
            <p:cNvPr id="18" name="向下箭號 17"/>
            <p:cNvSpPr/>
            <p:nvPr/>
          </p:nvSpPr>
          <p:spPr>
            <a:xfrm>
              <a:off x="3048000" y="1740415"/>
              <a:ext cx="789710" cy="1898073"/>
            </a:xfrm>
            <a:prstGeom prst="downArrow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2583873" y="3718029"/>
              <a:ext cx="1717964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總結性評量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2286000" y="1260764"/>
              <a:ext cx="2729345" cy="581891"/>
            </a:xfrm>
            <a:prstGeom prst="rect">
              <a:avLst/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5258063" y="3004497"/>
            <a:ext cx="2812473" cy="2857375"/>
            <a:chOff x="5153891" y="1260764"/>
            <a:chExt cx="2812473" cy="2857375"/>
          </a:xfrm>
        </p:grpSpPr>
        <p:sp>
          <p:nvSpPr>
            <p:cNvPr id="22" name="向下箭號 21"/>
            <p:cNvSpPr/>
            <p:nvPr/>
          </p:nvSpPr>
          <p:spPr>
            <a:xfrm>
              <a:off x="6082145" y="1740415"/>
              <a:ext cx="789710" cy="1898073"/>
            </a:xfrm>
            <a:prstGeom prst="downArrow">
              <a:avLst/>
            </a:prstGeom>
            <a:solidFill>
              <a:srgbClr val="33CCFF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5618018" y="3718029"/>
              <a:ext cx="1717964" cy="400110"/>
            </a:xfrm>
            <a:prstGeom prst="rect">
              <a:avLst/>
            </a:prstGeom>
            <a:solidFill>
              <a:srgbClr val="33CC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形成性評量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5153891" y="1260764"/>
              <a:ext cx="2812473" cy="581891"/>
            </a:xfrm>
            <a:prstGeom prst="rect">
              <a:avLst/>
            </a:prstGeom>
            <a:noFill/>
            <a:ln w="38100">
              <a:solidFill>
                <a:srgbClr val="3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-1</a:t>
            </a:r>
          </a:p>
        </p:txBody>
      </p:sp>
    </p:spTree>
    <p:extLst>
      <p:ext uri="{BB962C8B-B14F-4D97-AF65-F5344CB8AC3E}">
        <p14:creationId xmlns:p14="http://schemas.microsoft.com/office/powerpoint/2010/main" val="83533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-2</a:t>
            </a: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3" y="2106225"/>
            <a:ext cx="11100204" cy="2060987"/>
          </a:xfrm>
          <a:prstGeom prst="rect">
            <a:avLst/>
          </a:prstGeom>
        </p:spPr>
      </p:pic>
      <p:pic>
        <p:nvPicPr>
          <p:cNvPr id="17" name="圖片 16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3" y="2106225"/>
            <a:ext cx="11100204" cy="206098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6443660" y="3114271"/>
            <a:ext cx="1648693" cy="58189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4156192" y="3114271"/>
            <a:ext cx="164869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文字方塊 19"/>
          <p:cNvSpPr txBox="1"/>
          <p:nvPr/>
        </p:nvSpPr>
        <p:spPr>
          <a:xfrm>
            <a:off x="3714314" y="4205762"/>
            <a:ext cx="2202875" cy="132343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填充題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建構反應題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簡答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問答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….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5804885" y="4205762"/>
            <a:ext cx="3920837" cy="193899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</a:rPr>
              <a:t>給予一篇導論文章閱讀，然後根據該文章 所提供或所隱含的訊息，在一連串事先編擬好的問題上作答。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</a:rPr>
              <a:t>高層次的認知能力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偏難的作答屬性</a:t>
            </a:r>
          </a:p>
        </p:txBody>
      </p:sp>
    </p:spTree>
    <p:extLst>
      <p:ext uri="{BB962C8B-B14F-4D97-AF65-F5344CB8AC3E}">
        <p14:creationId xmlns:p14="http://schemas.microsoft.com/office/powerpoint/2010/main" val="191141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-3</a:t>
            </a: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76" y="2303206"/>
            <a:ext cx="11100204" cy="2060987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540000" y="3884542"/>
            <a:ext cx="2566994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文字方塊 18"/>
          <p:cNvSpPr txBox="1"/>
          <p:nvPr/>
        </p:nvSpPr>
        <p:spPr>
          <a:xfrm>
            <a:off x="2293175" y="4555827"/>
            <a:ext cx="3216320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學生切身相關的生活經驗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未來可能經歷</a:t>
            </a:r>
          </a:p>
        </p:txBody>
      </p:sp>
      <p:sp>
        <p:nvSpPr>
          <p:cNvPr id="20" name="矩形 19"/>
          <p:cNvSpPr/>
          <p:nvPr/>
        </p:nvSpPr>
        <p:spPr>
          <a:xfrm>
            <a:off x="5326743" y="3882949"/>
            <a:ext cx="2641600" cy="58189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5455336" y="4625549"/>
            <a:ext cx="2513007" cy="707886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基本知識與能力</a:t>
            </a:r>
            <a:endParaRPr lang="en-US" altLang="zh-TW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學習內容</a:t>
            </a:r>
          </a:p>
        </p:txBody>
      </p:sp>
    </p:spTree>
    <p:extLst>
      <p:ext uri="{BB962C8B-B14F-4D97-AF65-F5344CB8AC3E}">
        <p14:creationId xmlns:p14="http://schemas.microsoft.com/office/powerpoint/2010/main" val="42457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9" grpId="0" animBg="1"/>
      <p:bldP spid="19" grpId="1" animBg="1"/>
      <p:bldP spid="20" grpId="0" animBg="1"/>
      <p:bldP spid="2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圖片 17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307" y="2215126"/>
            <a:ext cx="9478698" cy="3277057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endParaRPr lang="en-US" altLang="zh-TW" sz="5000" b="1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92428" y="2027144"/>
            <a:ext cx="1508829" cy="385114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3901334" y="3444883"/>
            <a:ext cx="5126551" cy="95410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14"/>
              </a:rPr>
              <a:t>十二年國民基本教育課程綱要數學領綱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6666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-5</a:t>
            </a:r>
          </a:p>
        </p:txBody>
      </p:sp>
      <p:pic>
        <p:nvPicPr>
          <p:cNvPr id="17" name="圖片 16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07" y="2080472"/>
            <a:ext cx="9478698" cy="4372585"/>
          </a:xfrm>
          <a:prstGeom prst="rect">
            <a:avLst/>
          </a:prstGeom>
        </p:spPr>
      </p:pic>
      <p:grpSp>
        <p:nvGrpSpPr>
          <p:cNvPr id="20" name="群組 19"/>
          <p:cNvGrpSpPr/>
          <p:nvPr/>
        </p:nvGrpSpPr>
        <p:grpSpPr>
          <a:xfrm>
            <a:off x="714521" y="2993289"/>
            <a:ext cx="6039487" cy="3305911"/>
            <a:chOff x="1814945" y="2563091"/>
            <a:chExt cx="7952510" cy="2604654"/>
          </a:xfrm>
        </p:grpSpPr>
        <p:sp>
          <p:nvSpPr>
            <p:cNvPr id="21" name="矩形 20"/>
            <p:cNvSpPr/>
            <p:nvPr/>
          </p:nvSpPr>
          <p:spPr>
            <a:xfrm>
              <a:off x="1814945" y="2563091"/>
              <a:ext cx="7952510" cy="2604654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en-US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年國教數學學習領域</a:t>
              </a:r>
              <a:r>
                <a:rPr lang="en-US" altLang="zh-TW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--</a:t>
              </a:r>
              <a:r>
                <a:rPr lang="zh-TW" altLang="en-US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學習內容</a:t>
              </a:r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2004885" y="2956960"/>
              <a:ext cx="3420000" cy="540000"/>
            </a:xfrm>
            <a:prstGeom prst="round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N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數與量</a:t>
              </a:r>
            </a:p>
          </p:txBody>
        </p:sp>
        <p:sp>
          <p:nvSpPr>
            <p:cNvPr id="23" name="圓角矩形 22"/>
            <p:cNvSpPr/>
            <p:nvPr/>
          </p:nvSpPr>
          <p:spPr>
            <a:xfrm>
              <a:off x="3338192" y="3480264"/>
              <a:ext cx="3765782" cy="540000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空間與形狀</a:t>
              </a:r>
              <a:endPara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20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(G</a:t>
              </a:r>
              <a:r>
                <a:rPr lang="zh-TW" altLang="en-US" sz="20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坐標幾何</a:t>
              </a:r>
              <a:r>
                <a:rPr lang="en-US" altLang="zh-TW" sz="20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圓角矩形 23"/>
            <p:cNvSpPr/>
            <p:nvPr/>
          </p:nvSpPr>
          <p:spPr>
            <a:xfrm>
              <a:off x="4671501" y="4003568"/>
              <a:ext cx="3420000" cy="5400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R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變化與關係</a:t>
              </a:r>
              <a:endPara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(A</a:t>
              </a:r>
              <a:r>
                <a:rPr lang="zh-TW" altLang="en-US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代數、</a:t>
              </a:r>
              <a:r>
                <a:rPr lang="en-US" altLang="zh-TW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F</a:t>
              </a:r>
              <a:r>
                <a:rPr lang="zh-TW" altLang="en-US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函數</a:t>
              </a:r>
              <a:r>
                <a:rPr lang="en-US" altLang="zh-TW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圓角矩形 24"/>
            <p:cNvSpPr/>
            <p:nvPr/>
          </p:nvSpPr>
          <p:spPr>
            <a:xfrm>
              <a:off x="6004811" y="4526871"/>
              <a:ext cx="3420000" cy="540000"/>
            </a:xfrm>
            <a:prstGeom prst="round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資料不確性</a:t>
              </a:r>
              <a:endPara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714521" y="2345892"/>
            <a:ext cx="1055716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7" name="群組 26"/>
          <p:cNvGrpSpPr/>
          <p:nvPr/>
        </p:nvGrpSpPr>
        <p:grpSpPr>
          <a:xfrm>
            <a:off x="6850144" y="2993289"/>
            <a:ext cx="5047815" cy="3305911"/>
            <a:chOff x="6663655" y="2327564"/>
            <a:chExt cx="5047815" cy="3864711"/>
          </a:xfrm>
        </p:grpSpPr>
        <p:sp>
          <p:nvSpPr>
            <p:cNvPr id="28" name="矩形 27"/>
            <p:cNvSpPr/>
            <p:nvPr/>
          </p:nvSpPr>
          <p:spPr>
            <a:xfrm>
              <a:off x="6663655" y="2327564"/>
              <a:ext cx="5047815" cy="3864711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2022PISA</a:t>
              </a:r>
              <a:r>
                <a:rPr lang="zh-TW" altLang="en-US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數學評量架構</a:t>
              </a:r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29" name="圖片 28" descr="畫面剪輯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18348" y="2952725"/>
              <a:ext cx="4563112" cy="30960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7163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-6</a:t>
            </a: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14" y="1976187"/>
            <a:ext cx="9478698" cy="437258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617114" y="2684953"/>
            <a:ext cx="1055716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8" name="群組 17"/>
          <p:cNvGrpSpPr/>
          <p:nvPr/>
        </p:nvGrpSpPr>
        <p:grpSpPr>
          <a:xfrm>
            <a:off x="7315896" y="3332615"/>
            <a:ext cx="4612808" cy="3498066"/>
            <a:chOff x="7051964" y="2800350"/>
            <a:chExt cx="4612808" cy="3498066"/>
          </a:xfrm>
        </p:grpSpPr>
        <p:sp>
          <p:nvSpPr>
            <p:cNvPr id="20" name="矩形 19"/>
            <p:cNvSpPr/>
            <p:nvPr/>
          </p:nvSpPr>
          <p:spPr>
            <a:xfrm>
              <a:off x="7051964" y="2800350"/>
              <a:ext cx="4612808" cy="34980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2022PISA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數學評量架構</a:t>
              </a:r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真實生活情境</a:t>
              </a:r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圓角矩形 20"/>
            <p:cNvSpPr/>
            <p:nvPr/>
          </p:nvSpPr>
          <p:spPr>
            <a:xfrm>
              <a:off x="7452410" y="3819567"/>
              <a:ext cx="1755794" cy="801237"/>
            </a:xfrm>
            <a:prstGeom prst="round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個人的</a:t>
              </a:r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9608650" y="3819566"/>
              <a:ext cx="1755794" cy="80123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職業相關的</a:t>
              </a:r>
              <a:endParaRPr lang="zh-TW" altLang="en-US" sz="3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圓角矩形 22"/>
            <p:cNvSpPr/>
            <p:nvPr/>
          </p:nvSpPr>
          <p:spPr>
            <a:xfrm>
              <a:off x="7452410" y="4967073"/>
              <a:ext cx="1755794" cy="801237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社會的</a:t>
              </a:r>
              <a:endPara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圓角矩形 23"/>
            <p:cNvSpPr/>
            <p:nvPr/>
          </p:nvSpPr>
          <p:spPr>
            <a:xfrm>
              <a:off x="9608650" y="4932597"/>
              <a:ext cx="1755794" cy="801237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科學的</a:t>
              </a:r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308576" y="3330906"/>
            <a:ext cx="6837182" cy="3498066"/>
            <a:chOff x="134689" y="1321734"/>
            <a:chExt cx="6837182" cy="4962885"/>
          </a:xfrm>
        </p:grpSpPr>
        <p:sp>
          <p:nvSpPr>
            <p:cNvPr id="26" name="矩形 25"/>
            <p:cNvSpPr/>
            <p:nvPr/>
          </p:nvSpPr>
          <p:spPr>
            <a:xfrm>
              <a:off x="134689" y="1321734"/>
              <a:ext cx="6837182" cy="496288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en-US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年國教數學學習領域</a:t>
              </a:r>
              <a:r>
                <a:rPr lang="en-US" altLang="zh-TW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--</a:t>
              </a:r>
              <a:r>
                <a:rPr lang="zh-TW" altLang="en-US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學習表現</a:t>
              </a:r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圓角矩形 26"/>
            <p:cNvSpPr/>
            <p:nvPr/>
          </p:nvSpPr>
          <p:spPr>
            <a:xfrm>
              <a:off x="231372" y="2140359"/>
              <a:ext cx="6696000" cy="1066499"/>
            </a:xfrm>
            <a:prstGeom prst="round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20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情境：一種泛指經驗的脈絡特徵，例如：</a:t>
              </a:r>
              <a:r>
                <a:rPr lang="zh-TW" altLang="en-US" sz="2000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生活情境、具體情境</a:t>
              </a:r>
              <a:r>
                <a:rPr lang="zh-TW" altLang="en-US" sz="20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</a:p>
          </p:txBody>
        </p:sp>
        <p:sp>
          <p:nvSpPr>
            <p:cNvPr id="28" name="圓角矩形 27"/>
            <p:cNvSpPr/>
            <p:nvPr/>
          </p:nvSpPr>
          <p:spPr>
            <a:xfrm>
              <a:off x="231372" y="3450546"/>
              <a:ext cx="6696000" cy="2639931"/>
            </a:xfrm>
            <a:prstGeom prst="round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2000" dirty="0">
                  <a:solidFill>
                    <a:schemeClr val="bg1"/>
                  </a:solidFill>
                </a:rPr>
                <a:t>具體情境：學生在學習時，經常需要先有恰當的範例、應用來提示與引導，這些情境泛稱為具體情境。</a:t>
              </a:r>
              <a:endParaRPr lang="en-US" altLang="zh-TW" sz="2000" dirty="0">
                <a:solidFill>
                  <a:schemeClr val="bg1"/>
                </a:solidFill>
              </a:endParaRPr>
            </a:p>
            <a:p>
              <a:r>
                <a:rPr lang="zh-TW" altLang="en-US" sz="2000" dirty="0">
                  <a:solidFill>
                    <a:srgbClr val="FFFF00"/>
                  </a:solidFill>
                </a:rPr>
                <a:t>第一、二學習階段具體情境與生活情境不做區分。</a:t>
              </a:r>
              <a:endParaRPr lang="en-US" altLang="zh-TW" sz="2000" dirty="0">
                <a:solidFill>
                  <a:schemeClr val="bg1"/>
                </a:solidFill>
              </a:endParaRPr>
            </a:p>
            <a:p>
              <a:r>
                <a:rPr lang="zh-TW" altLang="en-US" sz="2000" dirty="0">
                  <a:solidFill>
                    <a:schemeClr val="bg1"/>
                  </a:solidFill>
                </a:rPr>
                <a:t>第三學習階段起，</a:t>
              </a:r>
              <a:r>
                <a:rPr lang="zh-TW" altLang="en-US" sz="2000" dirty="0">
                  <a:solidFill>
                    <a:srgbClr val="FFFF00"/>
                  </a:solidFill>
                </a:rPr>
                <a:t>學生學習數學所依賴的具體情境，就不限於生活情境</a:t>
              </a:r>
              <a:r>
                <a:rPr lang="zh-TW" altLang="en-US" sz="2000" dirty="0">
                  <a:solidFill>
                    <a:schemeClr val="bg1"/>
                  </a:solidFill>
                </a:rPr>
                <a:t>。</a:t>
              </a:r>
              <a:endPara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575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-7</a:t>
            </a: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44" y="1987274"/>
            <a:ext cx="9478698" cy="437258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582829" y="3146949"/>
            <a:ext cx="10557163" cy="169243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8" name="圖片 17" descr="畫面剪輯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" t="-2480" r="67665" b="2480"/>
          <a:stretch/>
        </p:blipFill>
        <p:spPr>
          <a:xfrm>
            <a:off x="8954011" y="2043873"/>
            <a:ext cx="2729988" cy="2341478"/>
          </a:xfrm>
          <a:prstGeom prst="rect">
            <a:avLst/>
          </a:prstGeom>
        </p:spPr>
      </p:pic>
      <p:sp>
        <p:nvSpPr>
          <p:cNvPr id="20" name="弧形箭號 (上彎) 19">
            <a:hlinkClick r:id="rId15" action="ppaction://hlinksldjump"/>
          </p:cNvPr>
          <p:cNvSpPr/>
          <p:nvPr/>
        </p:nvSpPr>
        <p:spPr>
          <a:xfrm>
            <a:off x="6311759" y="3728739"/>
            <a:ext cx="292242" cy="132061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1" name="弧形箭號 (上彎) 20">
            <a:hlinkClick r:id="rId16" action="ppaction://hlinksldjump"/>
          </p:cNvPr>
          <p:cNvSpPr/>
          <p:nvPr/>
        </p:nvSpPr>
        <p:spPr>
          <a:xfrm>
            <a:off x="6970233" y="4107535"/>
            <a:ext cx="292242" cy="132061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2" name="弧形箭號 (上彎) 21">
            <a:hlinkClick r:id="rId17" action="ppaction://hlinksldjump"/>
          </p:cNvPr>
          <p:cNvSpPr/>
          <p:nvPr/>
        </p:nvSpPr>
        <p:spPr>
          <a:xfrm>
            <a:off x="9372347" y="4546337"/>
            <a:ext cx="292242" cy="132061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32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圖片 20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545" y="1752003"/>
            <a:ext cx="9478698" cy="4372585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845998" y="4504083"/>
            <a:ext cx="10557163" cy="1692436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8731472" y="4064083"/>
            <a:ext cx="2817341" cy="642551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解決 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PISA 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情境問題</a:t>
            </a:r>
          </a:p>
        </p:txBody>
      </p:sp>
      <p:sp>
        <p:nvSpPr>
          <p:cNvPr id="24" name="矩形 23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-8</a:t>
            </a:r>
          </a:p>
        </p:txBody>
      </p:sp>
      <p:sp>
        <p:nvSpPr>
          <p:cNvPr id="25" name="弧形箭號 (上彎) 24">
            <a:hlinkClick r:id="rId14" action="ppaction://hlinksldjump"/>
          </p:cNvPr>
          <p:cNvSpPr/>
          <p:nvPr/>
        </p:nvSpPr>
        <p:spPr>
          <a:xfrm>
            <a:off x="10827005" y="6266661"/>
            <a:ext cx="537882" cy="304800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76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826539"/>
            <a:ext cx="11524342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情境與數學的溝通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W1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：側重於題目訊息的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解讀、解碼、轉譯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，以形成解題的心理模型。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</a:t>
            </a:r>
            <a:endParaRPr lang="en-US" altLang="zh-TW" sz="2200" kern="1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問題數學化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W2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：真實世界與數學世界的來回轉化。側重於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將生活情境問題轉化為數學問題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形成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，以及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解題結果與原問題的連結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詮釋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使用及轉換表徵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W3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：側重於表徵的選用與運用。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表徵包含統計圖表、示意圖、方程式、公式、具象的材料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等。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推理和論述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W4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：側重於對問題的陳述或解法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提供正當的理由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。以舉證或推理的理性對話以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支持自己或他人的想法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　　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反駁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W5</a:t>
            </a: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側重於需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判斷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不同的陳述是否正確，並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選擇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或提供例子或敘述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推翻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不同意的敘述。　　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發展策略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W6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：側重於需要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主動性的選擇或規劃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，以發展出有效的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解題策略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來解決問題。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使用符號、形式、及術語與運算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W7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符號、算式、運算規則等形式化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的使用。　　　　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</a:t>
            </a:r>
            <a:endParaRPr lang="zh-TW" altLang="zh-TW" sz="2200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使用數學輔助工具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W8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數學輔助工具（實體或數位）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的使用。</a:t>
            </a:r>
          </a:p>
        </p:txBody>
      </p:sp>
      <p:sp>
        <p:nvSpPr>
          <p:cNvPr id="5" name="矩形 4"/>
          <p:cNvSpPr/>
          <p:nvPr/>
        </p:nvSpPr>
        <p:spPr>
          <a:xfrm>
            <a:off x="2090057" y="257015"/>
            <a:ext cx="7721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TW" sz="6000" b="1" kern="100" baseline="300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數學力的內涵</a:t>
            </a:r>
            <a:endParaRPr lang="en-US" altLang="zh-TW" sz="6000" kern="100" baseline="300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弧形箭號 (上彎) 5">
            <a:hlinkClick r:id="rId2" action="ppaction://hlinksldjump"/>
          </p:cNvPr>
          <p:cNvSpPr/>
          <p:nvPr/>
        </p:nvSpPr>
        <p:spPr>
          <a:xfrm>
            <a:off x="10986460" y="6292550"/>
            <a:ext cx="537882" cy="304800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9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矩形 23"/>
          <p:cNvSpPr/>
          <p:nvPr/>
        </p:nvSpPr>
        <p:spPr>
          <a:xfrm>
            <a:off x="-98021" y="2199365"/>
            <a:ext cx="1194261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數學素養試題品質評量規準表實作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~~</a:t>
            </a:r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選擇題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5202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8272" y="122762"/>
            <a:ext cx="54136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/>
              <a:t>素養試題命題架構表</a:t>
            </a:r>
            <a:r>
              <a:rPr lang="en-US" altLang="zh-TW" sz="3200" dirty="0"/>
              <a:t>(</a:t>
            </a:r>
            <a:r>
              <a:rPr lang="zh-TW" altLang="en-US" sz="3200" dirty="0"/>
              <a:t>範例題</a:t>
            </a:r>
            <a:r>
              <a:rPr lang="en-US" altLang="zh-TW" sz="3200" dirty="0"/>
              <a:t>)</a:t>
            </a:r>
            <a:endParaRPr lang="zh-TW" altLang="en-US" sz="3200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37" y="663138"/>
            <a:ext cx="6379994" cy="614231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4372" y="589565"/>
            <a:ext cx="5465244" cy="6268435"/>
          </a:xfrm>
          <a:prstGeom prst="rect">
            <a:avLst/>
          </a:prstGeom>
        </p:spPr>
      </p:pic>
      <p:sp>
        <p:nvSpPr>
          <p:cNvPr id="5" name="橢圓形圖說文字 4"/>
          <p:cNvSpPr/>
          <p:nvPr/>
        </p:nvSpPr>
        <p:spPr>
          <a:xfrm>
            <a:off x="2580290" y="4466897"/>
            <a:ext cx="2364827" cy="1371600"/>
          </a:xfrm>
          <a:prstGeom prst="wedgeEllipseCallou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此題的食譜</a:t>
            </a:r>
            <a:endParaRPr lang="en-US" altLang="zh-TW" dirty="0">
              <a:solidFill>
                <a:srgbClr val="FF0000"/>
              </a:solidFill>
            </a:endParaRPr>
          </a:p>
          <a:p>
            <a:pPr algn="ctr"/>
            <a:r>
              <a:rPr lang="zh-TW" altLang="en-US" dirty="0">
                <a:solidFill>
                  <a:srgbClr val="FF0000"/>
                </a:solidFill>
              </a:rPr>
              <a:t>成分需再修改</a:t>
            </a:r>
          </a:p>
        </p:txBody>
      </p:sp>
    </p:spTree>
    <p:extLst>
      <p:ext uri="{BB962C8B-B14F-4D97-AF65-F5344CB8AC3E}">
        <p14:creationId xmlns:p14="http://schemas.microsoft.com/office/powerpoint/2010/main" val="2994377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1B0F7BAD-DD17-4439-9C23-AAA7DABD3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925642" cy="4420217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1D9E51B7-DCE8-473A-A4AF-ECAAB76334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8253" y="2380625"/>
            <a:ext cx="6963747" cy="447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7535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20EE55F2-6FED-4A20-91BF-16735710896F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29588" t="16850" r="33572" b="7833"/>
          <a:stretch/>
        </p:blipFill>
        <p:spPr>
          <a:xfrm>
            <a:off x="132882" y="0"/>
            <a:ext cx="5924033" cy="681260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AA366657-1D13-47CE-8AC3-A0E885DCFC37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0083" t="15385" r="32747" b="10648"/>
          <a:stretch/>
        </p:blipFill>
        <p:spPr>
          <a:xfrm>
            <a:off x="6056915" y="83066"/>
            <a:ext cx="6052559" cy="6774934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0353BBB0-BBB5-4454-95E2-AC4D7E34606B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27280" t="34173" r="45321" b="42565"/>
          <a:stretch/>
        </p:blipFill>
        <p:spPr>
          <a:xfrm>
            <a:off x="3433378" y="3797805"/>
            <a:ext cx="5016991" cy="297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27227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A356F92E-A382-41E4-BCE8-6D5368D201E5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6236" t="53419" r="45274" b="23506"/>
          <a:stretch/>
        </p:blipFill>
        <p:spPr>
          <a:xfrm>
            <a:off x="946541" y="1307210"/>
            <a:ext cx="10988339" cy="481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764946"/>
      </p:ext>
    </p:extLst>
  </p:cSld>
  <p:clrMapOvr>
    <a:masterClrMapping/>
  </p:clrMapOvr>
  <p:transition spd="slow"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5072A84B-1760-427F-AC7C-AED816A1BDF7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6236" t="7592" r="45274" b="45869"/>
          <a:stretch/>
        </p:blipFill>
        <p:spPr>
          <a:xfrm>
            <a:off x="1391096" y="98615"/>
            <a:ext cx="8927909" cy="606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884017"/>
      </p:ext>
    </p:extLst>
  </p:cSld>
  <p:clrMapOvr>
    <a:masterClrMapping/>
  </p:clrMapOvr>
  <p:transition spd="slow"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10D88B6C-4799-4D8E-9F1B-724181954F38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25000" t="20322" r="26484" b="7739"/>
          <a:stretch/>
        </p:blipFill>
        <p:spPr>
          <a:xfrm>
            <a:off x="70453" y="55931"/>
            <a:ext cx="5915130" cy="6105161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1EA0EC1A-9313-40FB-AD5E-BF36FD21EEFB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25577" t="21339" r="25906" b="6613"/>
          <a:stretch/>
        </p:blipFill>
        <p:spPr>
          <a:xfrm>
            <a:off x="6005056" y="0"/>
            <a:ext cx="5915131" cy="6161092"/>
          </a:xfrm>
          <a:prstGeom prst="rect">
            <a:avLst/>
          </a:prstGeom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BFF55794-C103-4AC6-B2D3-D7965D1ACAB4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26950" t="30476" r="45687" b="41631"/>
          <a:stretch/>
        </p:blipFill>
        <p:spPr>
          <a:xfrm>
            <a:off x="3503717" y="4005795"/>
            <a:ext cx="4876752" cy="2796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70734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9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物件 2">
            <a:extLst>
              <a:ext uri="{FF2B5EF4-FFF2-40B4-BE49-F238E27FC236}">
                <a16:creationId xmlns:a16="http://schemas.microsoft.com/office/drawing/2014/main" id="{FDC401D8-4FC6-4F02-9162-5C0246B6C6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496275"/>
              </p:ext>
            </p:extLst>
          </p:nvPr>
        </p:nvGraphicFramePr>
        <p:xfrm>
          <a:off x="788961" y="1659537"/>
          <a:ext cx="2873375" cy="2201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Picture" r:id="rId14" imgW="2871073" imgH="2200173" progId="Word.Picture.8">
                  <p:embed/>
                </p:oleObj>
              </mc:Choice>
              <mc:Fallback>
                <p:oleObj name="Picture" r:id="rId14" imgW="2871073" imgH="2200173" progId="Word.Picture.8">
                  <p:embed/>
                  <p:pic>
                    <p:nvPicPr>
                      <p:cNvPr id="0" name="_x0000_i1026_BR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8961" y="1659537"/>
                        <a:ext cx="2873375" cy="2201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5" name="Picture 1" descr="50元">
            <a:extLst>
              <a:ext uri="{FF2B5EF4-FFF2-40B4-BE49-F238E27FC236}">
                <a16:creationId xmlns:a16="http://schemas.microsoft.com/office/drawing/2014/main" id="{B72C02AD-9D9D-4139-8510-48FCE776C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615" y="4734815"/>
            <a:ext cx="520793" cy="52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48CD406-A940-4C88-9075-FB1D2B93DB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2032" y="417507"/>
            <a:ext cx="880276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54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54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54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54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54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54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54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54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54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54000" algn="l"/>
              </a:tabLst>
            </a:pP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下面是</a:t>
            </a:r>
            <a:r>
              <a:rPr kumimoji="0" lang="zh-TW" altLang="zh-TW" sz="24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好吃早餐店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賣的早餐價格表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kumimoji="0" lang="zh-TW" altLang="zh-TW" sz="24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皮皮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破音三）" panose="02010609010101010101" pitchFamily="49" charset="-120"/>
                <a:cs typeface="Times New Roman" panose="02020603050405020304" pitchFamily="18" charset="0"/>
              </a:rPr>
              <a:t>和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媽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  <a:cs typeface="書法中楷（破音二）" panose="02010609010101010101" pitchFamily="49" charset="-120"/>
              </a:rPr>
              <a:t>媽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破音三）" panose="02010609010101010101" pitchFamily="49" charset="-120"/>
                <a:cs typeface="Times New Roman" panose="02020603050405020304" pitchFamily="18" charset="0"/>
              </a:rPr>
              <a:t>一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起到早餐店買早餐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請幫他們解出下面的答案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kumimoji="0" lang="zh-TW" altLang="zh-TW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000" algn="l"/>
              </a:tabLst>
            </a:pPr>
            <a:endParaRPr kumimoji="0" lang="zh-TW" altLang="zh-TW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14D01C-D278-4287-845C-C75D1E00B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61" y="3883605"/>
            <a:ext cx="1018740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１</a:t>
            </a:r>
            <a:r>
              <a:rPr kumimoji="0" lang="en-US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24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皮皮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買了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破音三）" panose="02010609010101010101" pitchFamily="49" charset="-120"/>
                <a:cs typeface="Times New Roman" panose="02020603050405020304" pitchFamily="18" charset="0"/>
              </a:rPr>
              <a:t>一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瓶牛奶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破音三）" panose="02010609010101010101" pitchFamily="49" charset="-120"/>
                <a:cs typeface="Times New Roman" panose="02020603050405020304" pitchFamily="18" charset="0"/>
              </a:rPr>
              <a:t>和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破音二）" panose="02010609010101010101" pitchFamily="49" charset="-120"/>
                <a:cs typeface="Times New Roman" panose="02020603050405020304" pitchFamily="18" charset="0"/>
              </a:rPr>
              <a:t>一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個三明治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共付多少元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？</a:t>
            </a:r>
            <a:endParaRPr kumimoji="0" lang="zh-TW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２</a:t>
            </a:r>
            <a:r>
              <a:rPr kumimoji="0" lang="en-US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破音二）" panose="02010609010101010101" pitchFamily="49" charset="-120"/>
                <a:cs typeface="Times New Roman" panose="02020603050405020304" pitchFamily="18" charset="0"/>
              </a:rPr>
              <a:t>一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個漢堡比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破音二）" panose="02010609010101010101" pitchFamily="49" charset="-120"/>
                <a:cs typeface="Times New Roman" panose="02020603050405020304" pitchFamily="18" charset="0"/>
              </a:rPr>
              <a:t>一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個三明治貴多少元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？</a:t>
            </a:r>
            <a:endParaRPr kumimoji="0" lang="zh-TW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３</a:t>
            </a:r>
            <a:r>
              <a:rPr kumimoji="0" lang="en-US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媽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  <a:cs typeface="書法中楷（破音二）" panose="02010609010101010101" pitchFamily="49" charset="-120"/>
              </a:rPr>
              <a:t>媽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買了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破音三）" panose="02010609010101010101" pitchFamily="49" charset="-120"/>
                <a:cs typeface="Times New Roman" panose="02020603050405020304" pitchFamily="18" charset="0"/>
              </a:rPr>
              <a:t>一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杯奶茶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付了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破音二）" panose="02010609010101010101" pitchFamily="49" charset="-120"/>
                <a:cs typeface="Times New Roman" panose="02020603050405020304" pitchFamily="18" charset="0"/>
              </a:rPr>
              <a:t>一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個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　</a:t>
            </a:r>
            <a:endParaRPr kumimoji="0" lang="zh-TW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684F842-870C-4361-B234-4106C29B3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2539" y="5050925"/>
            <a:ext cx="864852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可以找回多少元</a:t>
            </a:r>
            <a:r>
              <a:rPr kumimoji="0" lang="zh-TW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？</a:t>
            </a:r>
            <a:endParaRPr kumimoji="0" lang="zh-TW" altLang="zh-TW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４</a:t>
            </a:r>
            <a:r>
              <a:rPr kumimoji="0" lang="en-US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24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皮皮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多買了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　</a:t>
            </a:r>
            <a:r>
              <a:rPr kumimoji="0" lang="en-US" altLang="zh-TW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2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　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個煎蛋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書法中楷（注音一）" panose="02010609010101010101" pitchFamily="49" charset="-120"/>
                <a:cs typeface="Times New Roman" panose="02020603050405020304" pitchFamily="18" charset="0"/>
              </a:rPr>
              <a:t>要多付多少元</a:t>
            </a:r>
            <a:r>
              <a:rPr kumimoji="0" lang="zh-TW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？</a:t>
            </a:r>
            <a:endParaRPr kumimoji="0" lang="zh-TW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402291"/>
      </p:ext>
    </p:extLst>
  </p:cSld>
  <p:clrMapOvr>
    <a:masterClrMapping/>
  </p:clrMapOvr>
  <p:transition spd="slow"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225DC13F-8A28-4D22-A13A-1561672C9CE4}"/>
              </a:ext>
            </a:extLst>
          </p:cNvPr>
          <p:cNvSpPr/>
          <p:nvPr/>
        </p:nvSpPr>
        <p:spPr>
          <a:xfrm>
            <a:off x="1712917" y="1274476"/>
            <a:ext cx="9642069" cy="37071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/>
              <a:t>二下</a:t>
            </a:r>
            <a:endParaRPr lang="en-US" altLang="zh-TW" sz="3200" dirty="0"/>
          </a:p>
          <a:p>
            <a:pPr>
              <a:lnSpc>
                <a:spcPct val="150000"/>
              </a:lnSpc>
            </a:pPr>
            <a:r>
              <a:rPr lang="zh-TW" altLang="en-US" sz="3200" dirty="0"/>
              <a:t>三個阿姨的敘述，可知道(      )帶的錢最多。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大阿姨：「我帶了3張100元、2個10元和5個1元」。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二阿姨：「我帶了1張100元、20個10元和15個1元」。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小阿姨：「我帶了2張100元、15個10元和5個1元」。</a:t>
            </a:r>
          </a:p>
        </p:txBody>
      </p:sp>
    </p:spTree>
    <p:extLst>
      <p:ext uri="{BB962C8B-B14F-4D97-AF65-F5344CB8AC3E}">
        <p14:creationId xmlns:p14="http://schemas.microsoft.com/office/powerpoint/2010/main" val="4014591923"/>
      </p:ext>
    </p:extLst>
  </p:cSld>
  <p:clrMapOvr>
    <a:masterClrMapping/>
  </p:clrMapOvr>
  <p:transition spd="slow"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引自康軒版二下數學情境素養題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59453EE0-3C7D-42FB-BBB0-862F8722C2E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28046" y="1543509"/>
            <a:ext cx="4867954" cy="2896004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6D2B7891-3BF8-40ED-9A63-D0037305760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46969" y="1872088"/>
            <a:ext cx="4906060" cy="226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64115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引自康軒版二下數學情境素養題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C1D444CB-3D0E-4CFF-949B-D8FCFFE446D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96130" y="1586633"/>
            <a:ext cx="4848902" cy="3153215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7D2E55EB-5A74-4576-BE02-D21657A6F15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032010" y="2010890"/>
            <a:ext cx="4887007" cy="262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54091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引自翰林版二下數學情境素養題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7F411D01-45E6-41E4-92B0-DCFF6CC8F3D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60885" y="1132287"/>
            <a:ext cx="4782217" cy="3991532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625D169D-65CB-4163-8955-798A5B0B90B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44552" y="798866"/>
            <a:ext cx="4591691" cy="465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536680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" name="Google Shape;450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引自翰林版二下數學情境素養題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3014A266-7B45-4BC6-8D7D-D4DFE455FA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783" y="712768"/>
            <a:ext cx="4991797" cy="5858693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7222325E-239B-4A4D-BC1F-F2C5969CCD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2492" y="1066548"/>
            <a:ext cx="4772691" cy="4477375"/>
          </a:xfrm>
          <a:prstGeom prst="rect">
            <a:avLst/>
          </a:prstGeom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9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39" name="Google Shape;43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Google Shape;447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3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22652288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D8700EC1-0920-481C-A66F-094030215B6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12918" y="1139853"/>
            <a:ext cx="4001058" cy="4429743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4FE7655C-0FB5-40CD-8384-F7746E67EF8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02872" y="1972580"/>
            <a:ext cx="3734321" cy="2353003"/>
          </a:xfrm>
          <a:prstGeom prst="rect">
            <a:avLst/>
          </a:prstGeom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引自南一版二下數學情境素養題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引自南一版二下數學情境素養題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08180D8F-EE97-4BA9-A11C-880633C213B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1735" y="1352062"/>
            <a:ext cx="3972479" cy="3534268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A8D95052-99E2-492F-BD7D-ED277A71198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40213" y="1333009"/>
            <a:ext cx="3639058" cy="3572374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0DEB3D5A-A134-4684-9F15-29CDA5F843F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114731" y="1744880"/>
            <a:ext cx="4077269" cy="278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821326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引自南一版二下數學情境素養題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EA83F5BE-179B-4AB1-89FB-C4D9B05435A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11895" y="900631"/>
            <a:ext cx="3258005" cy="4267796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3683B833-5906-486B-A68D-DF0CF9AF3EB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54339" y="1907138"/>
            <a:ext cx="4439270" cy="241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20897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9080179-242F-4117-8078-3CCCC39E4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14D91CD-C6C4-4219-945B-3D13A66876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DAD31193-0E1F-48F1-9457-035BDBC55334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FBAB60A0-55C1-4993-834C-617205642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9539"/>
            <a:ext cx="6029325" cy="6567011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4C40C820-BFFF-4C47-89DC-E62B4975A3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85"/>
          <a:stretch/>
        </p:blipFill>
        <p:spPr>
          <a:xfrm>
            <a:off x="6290188" y="365127"/>
            <a:ext cx="5793502" cy="2892614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1316A971-42E5-4CAD-8110-1770E75801E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96"/>
          <a:stretch/>
        </p:blipFill>
        <p:spPr>
          <a:xfrm>
            <a:off x="6305877" y="3429000"/>
            <a:ext cx="5762124" cy="308372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C99D676C-8A9C-466F-8268-E4F8DF5D9271}"/>
              </a:ext>
            </a:extLst>
          </p:cNvPr>
          <p:cNvSpPr txBox="1"/>
          <p:nvPr/>
        </p:nvSpPr>
        <p:spPr>
          <a:xfrm>
            <a:off x="7296150" y="6142621"/>
            <a:ext cx="4752975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摘至國教院數學素養試題第一期研發成果</a:t>
            </a:r>
            <a:r>
              <a:rPr lang="en-US" altLang="zh-TW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_P104</a:t>
            </a:r>
            <a:endParaRPr lang="zh-TW" altLang="en-US" sz="1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5313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9E73438-F366-4E3A-93C8-ED85AADA4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6EBE633-3354-4B51-A892-D549BB7F8B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85D0921-C092-4ADD-A18D-46243642F6E1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601D9CB3-9D6C-41C7-B81C-C1889A169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9540"/>
            <a:ext cx="5876925" cy="6252686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BBA9BB54-9FCA-4F53-AC92-ABFD186601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12"/>
          <a:stretch/>
        </p:blipFill>
        <p:spPr>
          <a:xfrm>
            <a:off x="5838822" y="3677677"/>
            <a:ext cx="6284901" cy="166584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92F6BF3C-448F-4EC1-95EF-6D0768FF2BA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58"/>
          <a:stretch/>
        </p:blipFill>
        <p:spPr>
          <a:xfrm>
            <a:off x="5838823" y="812413"/>
            <a:ext cx="6298725" cy="2593742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32608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E73EFF3E-62F6-4177-9888-7CF8A620059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61682"/>
            <a:ext cx="3182333" cy="2121555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91B4DE0B-EA09-4A9C-A241-A61E19003547}"/>
              </a:ext>
            </a:extLst>
          </p:cNvPr>
          <p:cNvSpPr/>
          <p:nvPr/>
        </p:nvSpPr>
        <p:spPr>
          <a:xfrm>
            <a:off x="1591166" y="0"/>
            <a:ext cx="9647555" cy="1111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5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思考看看，本題有何特色或取向？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F05FFFB-3C5C-4F2B-AED1-F49DBE1314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10" y="16457"/>
            <a:ext cx="1194816" cy="1194816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509AB35D-D2FE-46C1-B267-079E9F850C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" t="59167" r="1838" b="6945"/>
          <a:stretch/>
        </p:blipFill>
        <p:spPr>
          <a:xfrm>
            <a:off x="471453" y="1211273"/>
            <a:ext cx="11520000" cy="540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36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標題 4">
            <a:extLst>
              <a:ext uri="{FF2B5EF4-FFF2-40B4-BE49-F238E27FC236}">
                <a16:creationId xmlns:a16="http://schemas.microsoft.com/office/drawing/2014/main" id="{63B9E073-B176-1700-C632-30A07BBAC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1976" y="2767106"/>
            <a:ext cx="1925620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z="4000" b="1" kern="12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修正後</a:t>
            </a:r>
          </a:p>
        </p:txBody>
      </p:sp>
      <p:pic>
        <p:nvPicPr>
          <p:cNvPr id="8" name="內容版面配置區 7">
            <a:extLst>
              <a:ext uri="{FF2B5EF4-FFF2-40B4-BE49-F238E27FC236}">
                <a16:creationId xmlns:a16="http://schemas.microsoft.com/office/drawing/2014/main" id="{CCCFD64E-891A-DB0A-6135-E83E46C8F8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7088" t="20863" r="29235" b="12314"/>
          <a:stretch/>
        </p:blipFill>
        <p:spPr>
          <a:xfrm>
            <a:off x="4143840" y="105103"/>
            <a:ext cx="7976649" cy="7220104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050713C6-FB4E-0511-A9F7-E9BE9595D0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365124"/>
            <a:ext cx="1754393" cy="175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98080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2893059"/>
            <a:ext cx="120591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三、素養評量試題實作</a:t>
            </a:r>
            <a:endParaRPr lang="en-US" altLang="zh-TW" sz="5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Google Shape;437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oogle Shape;43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44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10" name="Google Shape;442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12" name="Google Shape;444;p3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" name="Google Shape;445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14" name="Google Shape;44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448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44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450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299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88854" y="1412974"/>
            <a:ext cx="636345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快樂</a:t>
            </a:r>
            <a:endParaRPr lang="en-US" altLang="zh-TW" sz="54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不是做你喜歡的事</a:t>
            </a:r>
            <a:endParaRPr lang="en-US" altLang="zh-TW" sz="54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而是喜歡你做的事</a:t>
            </a:r>
            <a:endParaRPr lang="en-US" altLang="zh-TW" sz="54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Google Shape;437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oogle Shape;43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44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10" name="Google Shape;442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12" name="Google Shape;444;p3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" name="Google Shape;445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14" name="Google Shape;44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448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44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450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6F9F4F57-25D8-453C-8910-3ACCB35B18A0}"/>
              </a:ext>
            </a:extLst>
          </p:cNvPr>
          <p:cNvSpPr/>
          <p:nvPr/>
        </p:nvSpPr>
        <p:spPr>
          <a:xfrm>
            <a:off x="2591356" y="4628844"/>
            <a:ext cx="63634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願大家一同快樂成長</a:t>
            </a:r>
            <a:endParaRPr lang="en-US" altLang="zh-TW" sz="5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508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theme/theme1.xml><?xml version="1.0" encoding="utf-8"?>
<a:theme xmlns:a="http://schemas.openxmlformats.org/drawingml/2006/main" name="1_Office 佈景主題">
  <a:themeElements>
    <a:clrScheme name="Office 佈景主題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大同簡報範本7</Template>
  <TotalTime>3353</TotalTime>
  <Words>4225</Words>
  <Application>Microsoft Office PowerPoint</Application>
  <PresentationFormat>寬螢幕</PresentationFormat>
  <Paragraphs>411</Paragraphs>
  <Slides>59</Slides>
  <Notes>47</Notes>
  <HiddenSlides>0</HiddenSlides>
  <MMClips>0</MMClips>
  <ScaleCrop>false</ScaleCrop>
  <HeadingPairs>
    <vt:vector size="8" baseType="variant">
      <vt:variant>
        <vt:lpstr>使用字型</vt:lpstr>
      </vt:variant>
      <vt:variant>
        <vt:i4>22</vt:i4>
      </vt:variant>
      <vt:variant>
        <vt:lpstr>佈景主題</vt:lpstr>
      </vt:variant>
      <vt:variant>
        <vt:i4>2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59</vt:i4>
      </vt:variant>
    </vt:vector>
  </HeadingPairs>
  <TitlesOfParts>
    <vt:vector size="84" baseType="lpstr">
      <vt:lpstr>맑은 고딕</vt:lpstr>
      <vt:lpstr>文鼎海報體</vt:lpstr>
      <vt:lpstr>書法中楷（注音一）</vt:lpstr>
      <vt:lpstr>書法中楷（破音二）</vt:lpstr>
      <vt:lpstr>書法中楷（破音三）</vt:lpstr>
      <vt:lpstr>華康POP1體W7</vt:lpstr>
      <vt:lpstr>華康布丁體</vt:lpstr>
      <vt:lpstr>華康海報體W12</vt:lpstr>
      <vt:lpstr>華康儷金黑</vt:lpstr>
      <vt:lpstr>微軟正黑體</vt:lpstr>
      <vt:lpstr>PMingLiU</vt:lpstr>
      <vt:lpstr>PMingLiU</vt:lpstr>
      <vt:lpstr>DFKai-SB</vt:lpstr>
      <vt:lpstr>DFKai-SB</vt:lpstr>
      <vt:lpstr>Arial</vt:lpstr>
      <vt:lpstr>Calibri</vt:lpstr>
      <vt:lpstr>Calibri Light</vt:lpstr>
      <vt:lpstr>Century Gothic</vt:lpstr>
      <vt:lpstr>Segoe UI</vt:lpstr>
      <vt:lpstr>Times New Roman</vt:lpstr>
      <vt:lpstr>Wingdings</vt:lpstr>
      <vt:lpstr>Wingdings 3</vt:lpstr>
      <vt:lpstr>1_Office 佈景主題</vt:lpstr>
      <vt:lpstr>2_Office 佈景主題</vt:lpstr>
      <vt:lpstr>Picture</vt:lpstr>
      <vt:lpstr>PowerPoint 簡報</vt:lpstr>
      <vt:lpstr>PowerPoint 簡報</vt:lpstr>
      <vt:lpstr>PowerPoint 簡報</vt:lpstr>
      <vt:lpstr>PowerPoint 簡報</vt:lpstr>
      <vt:lpstr>想想看有問題嗎？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一、基本理念 </vt:lpstr>
      <vt:lpstr>PowerPoint 簡報</vt:lpstr>
      <vt:lpstr>PowerPoint 簡報</vt:lpstr>
      <vt:lpstr>PowerPoint 簡報</vt:lpstr>
      <vt:lpstr>步驟一 辨識試題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修正後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大同國小 友善校園宣導</dc:title>
  <dc:creator>User</dc:creator>
  <cp:lastModifiedBy>USER-OFFICE</cp:lastModifiedBy>
  <cp:revision>139</cp:revision>
  <cp:lastPrinted>2022-11-03T03:34:39Z</cp:lastPrinted>
  <dcterms:created xsi:type="dcterms:W3CDTF">2022-02-22T06:33:05Z</dcterms:created>
  <dcterms:modified xsi:type="dcterms:W3CDTF">2023-03-09T07:37:26Z</dcterms:modified>
</cp:coreProperties>
</file>