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98" r:id="rId4"/>
    <p:sldId id="285" r:id="rId5"/>
    <p:sldId id="315" r:id="rId6"/>
    <p:sldId id="326" r:id="rId7"/>
    <p:sldId id="258" r:id="rId8"/>
    <p:sldId id="320" r:id="rId9"/>
    <p:sldId id="327" r:id="rId10"/>
    <p:sldId id="328" r:id="rId11"/>
    <p:sldId id="329" r:id="rId12"/>
    <p:sldId id="330" r:id="rId13"/>
    <p:sldId id="300" r:id="rId14"/>
    <p:sldId id="321" r:id="rId15"/>
    <p:sldId id="322" r:id="rId16"/>
    <p:sldId id="323" r:id="rId17"/>
    <p:sldId id="324" r:id="rId18"/>
    <p:sldId id="325" r:id="rId19"/>
    <p:sldId id="331" r:id="rId20"/>
    <p:sldId id="332" r:id="rId21"/>
    <p:sldId id="333" r:id="rId22"/>
    <p:sldId id="309" r:id="rId23"/>
    <p:sldId id="336" r:id="rId24"/>
    <p:sldId id="338" r:id="rId25"/>
    <p:sldId id="337" r:id="rId26"/>
    <p:sldId id="299" r:id="rId27"/>
    <p:sldId id="301" r:id="rId28"/>
    <p:sldId id="302" r:id="rId29"/>
    <p:sldId id="310" r:id="rId30"/>
    <p:sldId id="334" r:id="rId31"/>
    <p:sldId id="335" r:id="rId32"/>
    <p:sldId id="305" r:id="rId33"/>
    <p:sldId id="339" r:id="rId34"/>
    <p:sldId id="306" r:id="rId35"/>
    <p:sldId id="340" r:id="rId36"/>
    <p:sldId id="312" r:id="rId37"/>
    <p:sldId id="311" r:id="rId38"/>
    <p:sldId id="295" r:id="rId3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F0F46E22-ADB4-40F7-8058-2C750C64E144}">
          <p14:sldIdLst>
            <p14:sldId id="256"/>
            <p14:sldId id="257"/>
            <p14:sldId id="298"/>
            <p14:sldId id="285"/>
            <p14:sldId id="300"/>
            <p14:sldId id="315"/>
            <p14:sldId id="258"/>
            <p14:sldId id="320"/>
            <p14:sldId id="309"/>
            <p14:sldId id="299"/>
            <p14:sldId id="301"/>
            <p14:sldId id="302"/>
            <p14:sldId id="303"/>
            <p14:sldId id="305"/>
            <p14:sldId id="306"/>
            <p14:sldId id="310"/>
            <p14:sldId id="312"/>
            <p14:sldId id="311"/>
            <p14:sldId id="295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33259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0908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35597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21631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2660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46778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33087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2276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50951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2756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51572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5B055-C35A-4ED7-A212-6B8DABF50A74}" type="datetimeFigureOut">
              <a:rPr lang="zh-TW" altLang="en-US" smtClean="0"/>
              <a:pPr/>
              <a:t>2019/5/22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C55E3-8E68-480C-BC68-512EE370D93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038162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x4iQpApPWQ&amp;list=LLFYbqt-3E2ZRtiR1VTrAXhw&amp;index=2&amp;t=0s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549157"/>
            <a:ext cx="9144000" cy="2387600"/>
          </a:xfrm>
        </p:spPr>
        <p:txBody>
          <a:bodyPr>
            <a:normAutofit/>
          </a:bodyPr>
          <a:lstStyle/>
          <a:p>
            <a:pPr algn="just"/>
            <a:r>
              <a:rPr lang="en-US" altLang="zh-TW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Unit </a:t>
            </a:r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How Often Do You Take A Bath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383673"/>
            <a:ext cx="9144000" cy="1655762"/>
          </a:xfrm>
        </p:spPr>
        <p:txBody>
          <a:bodyPr>
            <a:noAutofit/>
          </a:bodyPr>
          <a:lstStyle/>
          <a:p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    </a:t>
            </a:r>
            <a:endParaRPr lang="en-US" altLang="zh-TW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授課老師</a:t>
            </a:r>
            <a:r>
              <a:rPr lang="en-US" altLang="zh-TW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楊尚霖老師</a:t>
            </a:r>
            <a:endParaRPr lang="zh-TW" altLang="en-US" sz="32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339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Procedure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104673"/>
            <a:ext cx="10515600" cy="5384042"/>
          </a:xfrm>
        </p:spPr>
        <p:txBody>
          <a:bodyPr>
            <a:noAutofit/>
          </a:bodyPr>
          <a:lstStyle/>
          <a:p>
            <a:pPr marL="742950" indent="-742950" algn="just">
              <a:buAutoNum type="arabicPeriod"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Warm-up </a:t>
            </a:r>
          </a:p>
          <a:p>
            <a:pPr marL="0" indent="0" algn="just">
              <a:buNone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Practice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Sentence Pattern (Adverbs of </a:t>
            </a:r>
          </a:p>
          <a:p>
            <a:pPr marL="0" indent="0" algn="just">
              <a:buNone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Frequency)</a:t>
            </a:r>
            <a:endParaRPr lang="en-US" altLang="zh-TW" sz="4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Review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Vocabulary and phrase</a:t>
            </a:r>
          </a:p>
          <a:p>
            <a:pPr marL="0" indent="0" algn="just">
              <a:buNone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Discussion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for Human Rights </a:t>
            </a:r>
          </a:p>
          <a:p>
            <a:pPr marL="0" indent="0" algn="just">
              <a:buNone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Review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and Homework</a:t>
            </a:r>
          </a:p>
        </p:txBody>
      </p:sp>
    </p:spTree>
    <p:extLst>
      <p:ext uri="{BB962C8B-B14F-4D97-AF65-F5344CB8AC3E}">
        <p14:creationId xmlns:p14="http://schemas.microsoft.com/office/powerpoint/2010/main" xmlns="" val="335132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6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6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</a:t>
            </a: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Warm-up</a:t>
            </a:r>
            <a:endParaRPr lang="en-US" altLang="zh-TW" sz="7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247806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176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altLang="zh-TW" sz="4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On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page 89, talk about it. </a:t>
            </a:r>
          </a:p>
          <a:p>
            <a:pPr marL="0" indent="0" algn="just">
              <a:buNone/>
            </a:pPr>
            <a:endParaRPr lang="en-US" altLang="zh-TW" sz="4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Do these animals </a:t>
            </a:r>
            <a:r>
              <a:rPr lang="en-US" altLang="zh-TW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need to take a bath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</a:p>
          <a:p>
            <a:pPr marL="0" indent="0" algn="just">
              <a:buNone/>
            </a:pPr>
            <a:r>
              <a:rPr lang="en-US" altLang="zh-TW" sz="4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How often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do they take a bath?</a:t>
            </a:r>
          </a:p>
          <a:p>
            <a:pPr marL="0" indent="0" algn="just">
              <a:buNone/>
            </a:pPr>
            <a:endParaRPr lang="en-US" altLang="zh-TW" sz="4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zh-TW" sz="4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Discuss with your group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members, and show </a:t>
            </a:r>
            <a:r>
              <a:rPr lang="en-US" altLang="zh-TW" sz="4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your answers after </a:t>
            </a:r>
            <a:r>
              <a:rPr lang="en-US" altLang="zh-TW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1.5 </a:t>
            </a:r>
            <a:r>
              <a:rPr lang="en-US" altLang="zh-TW" sz="4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minutes.</a:t>
            </a:r>
          </a:p>
          <a:p>
            <a:pPr marL="0" indent="0" algn="just">
              <a:buNone/>
            </a:pPr>
            <a:endParaRPr lang="en-US" altLang="zh-TW" sz="4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01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12191999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sz="7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7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7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7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Practice </a:t>
            </a:r>
            <a:r>
              <a:rPr lang="en-US" altLang="zh-TW" sz="7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Sentence </a:t>
            </a: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Pattern 1</a:t>
            </a:r>
            <a:endParaRPr lang="zh-TW" altLang="en-US" sz="7200" b="1" dirty="0"/>
          </a:p>
        </p:txBody>
      </p:sp>
    </p:spTree>
    <p:extLst>
      <p:ext uri="{BB962C8B-B14F-4D97-AF65-F5344CB8AC3E}">
        <p14:creationId xmlns:p14="http://schemas.microsoft.com/office/powerpoint/2010/main" xmlns="" val="267840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Adverbs of Frequency</a:t>
            </a:r>
            <a:endParaRPr lang="zh-TW" altLang="en-US" dirty="0"/>
          </a:p>
        </p:txBody>
      </p:sp>
      <p:pic>
        <p:nvPicPr>
          <p:cNvPr id="4" name="內容版面配置區 3" descr="For-Facebook-and-Blog-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913" y="1946868"/>
            <a:ext cx="10305143" cy="45700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464024"/>
            <a:ext cx="10515600" cy="5712939"/>
          </a:xfrm>
        </p:spPr>
        <p:txBody>
          <a:bodyPr/>
          <a:lstStyle/>
          <a:p>
            <a:pPr marL="514350" indent="-514350" algn="just">
              <a:buAutoNum type="arabicPeriod"/>
            </a:pP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algn="just">
              <a:buAutoNum type="arabicPeriod"/>
            </a:pP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 algn="just">
              <a:buAutoNum type="arabicPeriod"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一般對話中，當有人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How often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起頭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的句子問話時，我們就有可能會用到下列這些「頻率副詞」來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回答。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AutoNum type="arabicPeriod"/>
            </a:pP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這些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「頻率副詞」用來表示</a:t>
            </a:r>
            <a:r>
              <a:rPr lang="zh-TW" altLang="en-US" sz="32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個動作所發生的頻率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AutoNum type="arabicPeriod"/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例句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None/>
            </a:pPr>
            <a:r>
              <a:rPr lang="en-US" altLang="zh-TW" sz="3600" dirty="0" smtClean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I am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always</a:t>
            </a:r>
            <a:r>
              <a:rPr lang="en-US" altLang="zh-TW" sz="3600" dirty="0" smtClean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 happy. </a:t>
            </a:r>
            <a:endParaRPr lang="en-US" altLang="zh-TW" sz="3600" dirty="0">
              <a:latin typeface="Times New Roman" pitchFamily="18" charset="0"/>
              <a:ea typeface="標楷體" panose="03000509000000000000" pitchFamily="65" charset="-12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You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often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eat dinner at home.</a:t>
            </a:r>
          </a:p>
          <a:p>
            <a:pPr marL="0" indent="0">
              <a:buNone/>
            </a:pP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He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seldom has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lunch at school.  </a:t>
            </a:r>
          </a:p>
          <a:p>
            <a:pPr marL="514350" indent="-514350">
              <a:buAutoNum type="arabicPeriod"/>
            </a:pP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何謂「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Adverbs of Frequency 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頻率副詞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633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Adverbs 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of Frequency 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頻率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副詞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的位置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099595"/>
            <a:ext cx="10515600" cy="5077368"/>
          </a:xfrm>
        </p:spPr>
        <p:txBody>
          <a:bodyPr/>
          <a:lstStyle/>
          <a:p>
            <a:pPr marL="0" indent="0"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頻率</a:t>
            </a: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副詞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通常放在</a:t>
            </a: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主要動詞之前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 marL="0" indent="0">
              <a:buNone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sometimes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drink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black coffee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Nancy 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never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gets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angry.</a:t>
            </a:r>
            <a:endParaRPr lang="en-US" altLang="zh-TW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頻率副詞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通常放在 </a:t>
            </a:r>
            <a:r>
              <a:rPr lang="en-US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Be-</a:t>
            </a: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動詞 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之後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These kids </a:t>
            </a:r>
            <a:r>
              <a:rPr lang="en-US" altLang="zh-TW" sz="3600" b="1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are</a:t>
            </a: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always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hungry</a:t>
            </a:r>
            <a:r>
              <a:rPr lang="en-US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Mike </a:t>
            </a:r>
            <a:r>
              <a:rPr lang="en-US" altLang="zh-TW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usually</a:t>
            </a:r>
            <a:r>
              <a:rPr lang="en-US" altLang="zh-TW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friendly.</a:t>
            </a:r>
            <a:endParaRPr lang="en-US" altLang="zh-TW" sz="3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885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12191999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TW" sz="7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7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7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7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Practice </a:t>
            </a:r>
            <a:r>
              <a:rPr lang="en-US" altLang="zh-TW" sz="7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Sentence </a:t>
            </a: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Pattern 2</a:t>
            </a:r>
            <a:endParaRPr lang="zh-TW" altLang="en-US" sz="7200" b="1" dirty="0"/>
          </a:p>
        </p:txBody>
      </p:sp>
    </p:spTree>
    <p:extLst>
      <p:ext uri="{BB962C8B-B14F-4D97-AF65-F5344CB8AC3E}">
        <p14:creationId xmlns:p14="http://schemas.microsoft.com/office/powerpoint/2010/main" xmlns="" val="267840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How often 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的用法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103086"/>
            <a:ext cx="10515600" cy="5073877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表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｢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多常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…?｣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疑問詞，放在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疑問句的句首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，用以詢問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「某個動作或狀態」的發生頻率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，句型架構以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How + often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+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助動詞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主詞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原形動詞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None/>
            </a:pP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None/>
            </a:pPr>
            <a:r>
              <a:rPr lang="en-US" altLang="zh-TW" sz="3600" b="1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 回應 </a:t>
            </a:r>
            <a:r>
              <a:rPr lang="en-US" altLang="zh-TW" sz="36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how often</a:t>
            </a:r>
            <a:r>
              <a:rPr lang="zh-TW" altLang="en-US" sz="36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的疑問句時，通常以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較確實的次數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+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一段時間的時間頻率副詞</a:t>
            </a:r>
            <a:r>
              <a:rPr lang="zh-TW" altLang="en-US" sz="3600" b="1" dirty="0" smtClean="0">
                <a:latin typeface="標楷體" pitchFamily="65" charset="-120"/>
                <a:ea typeface="標楷體" pitchFamily="65" charset="-120"/>
              </a:rPr>
              <a:t>來回答。</a:t>
            </a:r>
            <a:endParaRPr lang="en-US" altLang="zh-TW" sz="3600" b="1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None/>
            </a:pPr>
            <a:r>
              <a:rPr lang="en-US" altLang="zh-TW" sz="3200" dirty="0" smtClean="0">
                <a:latin typeface="標楷體" pitchFamily="65" charset="-120"/>
                <a:ea typeface="標楷體" pitchFamily="65" charset="-120"/>
              </a:rPr>
              <a:t>  </a:t>
            </a:r>
            <a:endParaRPr lang="zh-TW" altLang="en-US" sz="32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81743" y="0"/>
            <a:ext cx="10515600" cy="1325563"/>
          </a:xfrm>
        </p:spPr>
        <p:txBody>
          <a:bodyPr/>
          <a:lstStyle/>
          <a:p>
            <a:pPr algn="ctr"/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How 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often 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的用法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zh-TW" altLang="en-US" dirty="0"/>
          </a:p>
        </p:txBody>
      </p:sp>
      <p:graphicFrame>
        <p:nvGraphicFramePr>
          <p:cNvPr id="10" name="內容版面配置區 9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57800"/>
                <a:gridCol w="525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b="1" dirty="0" smtClean="0"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次數</a:t>
                      </a:r>
                      <a:endParaRPr lang="zh-TW" altLang="en-US" sz="3600" b="1" dirty="0"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b="1" dirty="0" smtClean="0">
                          <a:latin typeface="標楷體" pitchFamily="65" charset="-120"/>
                          <a:ea typeface="標楷體" pitchFamily="65" charset="-120"/>
                          <a:cs typeface="Times New Roman" pitchFamily="18" charset="0"/>
                        </a:rPr>
                        <a:t>一段時間</a:t>
                      </a:r>
                      <a:endParaRPr lang="zh-TW" altLang="en-US" sz="3600" b="1" dirty="0">
                        <a:latin typeface="標楷體" pitchFamily="65" charset="-12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once</a:t>
                      </a:r>
                      <a:endParaRPr lang="zh-TW" altLang="en-US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an hour</a:t>
                      </a:r>
                      <a:endParaRPr lang="zh-TW" altLang="en-US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twice</a:t>
                      </a:r>
                      <a:endParaRPr lang="zh-TW" altLang="en-US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a day</a:t>
                      </a:r>
                      <a:endParaRPr lang="zh-TW" altLang="en-US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three times</a:t>
                      </a:r>
                      <a:endParaRPr lang="zh-TW" altLang="en-US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a week </a:t>
                      </a:r>
                      <a:endParaRPr lang="zh-TW" altLang="en-US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09171" y="0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How often 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的用法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A: How often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 you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clean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the house?</a:t>
            </a:r>
          </a:p>
          <a:p>
            <a:pPr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does he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clean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the house? </a:t>
            </a:r>
          </a:p>
          <a:p>
            <a:pPr>
              <a:buNone/>
            </a:pP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B: I / We clean the house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once a week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   She cleans the house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twice a month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zh-TW" altLang="en-US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7999"/>
          </a:xfrm>
        </p:spPr>
        <p:txBody>
          <a:bodyPr/>
          <a:lstStyle/>
          <a:p>
            <a:pPr marL="0" indent="0" algn="just">
              <a:buNone/>
            </a:pPr>
            <a:endParaRPr lang="en-US" altLang="zh-TW" sz="7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altLang="zh-TW" sz="7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Review Vocabulary </a:t>
            </a:r>
            <a:r>
              <a:rPr lang="en-US" altLang="zh-TW" sz="72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and </a:t>
            </a:r>
            <a:r>
              <a:rPr lang="en-US" altLang="zh-TW" sz="72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Phrases</a:t>
            </a:r>
            <a:endParaRPr lang="en-US" altLang="zh-TW" sz="72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791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keep a pet dog 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內容版面配置區 3" descr="keep a pet do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52800" y="1908012"/>
            <a:ext cx="4984173" cy="3960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feed the dog 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內容版面配置區 3" descr="feed the do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3416" y="2125177"/>
            <a:ext cx="4917648" cy="3960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lay </a:t>
            </a:r>
            <a:r>
              <a:rPr lang="en-US" altLang="zh-TW" b="1" dirty="0" err="1" smtClean="0">
                <a:latin typeface="Times New Roman" pitchFamily="18" charset="0"/>
                <a:cs typeface="Times New Roman" pitchFamily="18" charset="0"/>
              </a:rPr>
              <a:t>frisbee</a:t>
            </a:r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 with the dog 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內容版面配置區 3" descr="play frisbee with the do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88228" y="2394857"/>
            <a:ext cx="4971368" cy="3960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take the dog to the vet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內容版面配置區 3" descr="take the dog to the ve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44388" y="2383387"/>
            <a:ext cx="4901614" cy="3960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walk the dog 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內容版面配置區 3" descr="walk the do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68914" y="2351309"/>
            <a:ext cx="5234343" cy="39600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Fill in 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always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u="sng" dirty="0" smtClean="0">
                <a:latin typeface="Times New Roman" pitchFamily="18" charset="0"/>
                <a:cs typeface="Times New Roman" pitchFamily="18" charset="0"/>
              </a:rPr>
              <a:t>play </a:t>
            </a:r>
            <a:r>
              <a:rPr lang="en-US" altLang="zh-TW" sz="3600" u="sng" dirty="0" err="1" smtClean="0">
                <a:latin typeface="Times New Roman" pitchFamily="18" charset="0"/>
                <a:cs typeface="Times New Roman" pitchFamily="18" charset="0"/>
              </a:rPr>
              <a:t>frisbee</a:t>
            </a:r>
            <a:r>
              <a:rPr lang="en-US" altLang="zh-TW" sz="3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with  my dog after school.</a:t>
            </a:r>
          </a:p>
          <a:p>
            <a:pPr marL="514350" indent="-514350">
              <a:buNone/>
            </a:pP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2. I </a:t>
            </a:r>
            <a:r>
              <a:rPr lang="en-US" altLang="zh-TW" sz="3600" u="sng" dirty="0" smtClean="0">
                <a:latin typeface="Times New Roman" pitchFamily="18" charset="0"/>
                <a:cs typeface="Times New Roman" pitchFamily="18" charset="0"/>
              </a:rPr>
              <a:t>_____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my dog </a:t>
            </a:r>
            <a:r>
              <a:rPr lang="en-US" altLang="zh-TW" sz="3600" u="sng" dirty="0" smtClean="0">
                <a:latin typeface="Times New Roman" pitchFamily="18" charset="0"/>
                <a:cs typeface="Times New Roman" pitchFamily="18" charset="0"/>
              </a:rPr>
              <a:t>to the vet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once a year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 startAt="3"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My mother and I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_____ the dog in the park after dinner.</a:t>
            </a: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3686" y="0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Reorganize sentences 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is, Betty, quiet, sometimes</a:t>
            </a:r>
          </a:p>
          <a:p>
            <a:pPr marL="514350" indent="-514350">
              <a:buNone/>
            </a:pPr>
            <a:r>
              <a:rPr lang="zh-TW" altLang="en-US" sz="3600" dirty="0" smtClean="0">
                <a:latin typeface="Times New Roman" pitchFamily="18" charset="0"/>
                <a:cs typeface="Times New Roman" pitchFamily="18" charset="0"/>
              </a:rPr>
              <a:t>→</a:t>
            </a: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2. use, after eleven, my mother, never, the computer</a:t>
            </a:r>
          </a:p>
          <a:p>
            <a:pPr marL="514350" indent="-514350">
              <a:buNone/>
            </a:pPr>
            <a:r>
              <a:rPr lang="zh-TW" altLang="en-US" sz="3600" dirty="0" smtClean="0">
                <a:latin typeface="Times New Roman" pitchFamily="18" charset="0"/>
                <a:cs typeface="Times New Roman" pitchFamily="18" charset="0"/>
              </a:rPr>
              <a:t>→</a:t>
            </a: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zh-TW" alt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Reorganize sentences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is, Betty, quiet, sometimes</a:t>
            </a:r>
          </a:p>
          <a:p>
            <a:pPr marL="514350" indent="-514350">
              <a:buNone/>
            </a:pPr>
            <a:r>
              <a:rPr lang="zh-TW" altLang="en-US" sz="3600" dirty="0" smtClean="0">
                <a:latin typeface="Times New Roman" pitchFamily="18" charset="0"/>
                <a:cs typeface="Times New Roman" pitchFamily="18" charset="0"/>
              </a:rPr>
              <a:t>→ 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Betty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sometimes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quiet. </a:t>
            </a:r>
          </a:p>
          <a:p>
            <a:pPr marL="514350" indent="-514350">
              <a:buNone/>
            </a:pP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2. use, after eleven, my mother, never, the computer</a:t>
            </a:r>
          </a:p>
          <a:p>
            <a:pPr marL="514350" indent="-514350">
              <a:buNone/>
            </a:pPr>
            <a:r>
              <a:rPr lang="zh-TW" altLang="en-US" sz="3600" dirty="0" smtClean="0">
                <a:latin typeface="Times New Roman" pitchFamily="18" charset="0"/>
                <a:cs typeface="Times New Roman" pitchFamily="18" charset="0"/>
              </a:rPr>
              <a:t>→ 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My mother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never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uses the computer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after eleven. </a:t>
            </a: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en-US" altLang="zh-TW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endParaRPr lang="en-US" altLang="zh-TW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86854" y="0"/>
            <a:ext cx="10766946" cy="6858000"/>
          </a:xfrm>
        </p:spPr>
        <p:txBody>
          <a:bodyPr/>
          <a:lstStyle/>
          <a:p>
            <a:pPr marL="0" indent="0">
              <a:buNone/>
            </a:pPr>
            <a:endParaRPr lang="en-US" altLang="zh-TW" sz="6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66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6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English Bingo </a:t>
            </a:r>
            <a:endParaRPr lang="en-US" altLang="zh-TW" sz="6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6191836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23686" y="0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English Bingo </a:t>
            </a:r>
            <a:b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lvl="0" indent="-742950">
              <a:buAutoNum type="arabicPeriod"/>
            </a:pP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依據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自己的的狀況，在空格內填入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頻率副詞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或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跟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做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家事有關的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片語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，例如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：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742950" lvl="0" indent="-742950">
              <a:buNone/>
            </a:pP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I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________</a:t>
            </a:r>
            <a:r>
              <a:rPr lang="zh-TW" altLang="en-US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dishes.</a:t>
            </a:r>
          </a:p>
          <a:p>
            <a:pPr marL="742950" lvl="0" indent="-742950">
              <a:buNone/>
            </a:pP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I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seldom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________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________. </a:t>
            </a:r>
            <a:endParaRPr lang="zh-TW" altLang="zh-TW" sz="36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English Bingo </a:t>
            </a:r>
            <a:b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賓果遊戲的得分標準，空格內的頻率副詞須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為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buNone/>
            </a:pP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always 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,usually, frequently, often 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方可形成一個圈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buNone/>
            </a:pP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三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個圈連成一條直線，誰先有一條以上的直線就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大喊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buNone/>
            </a:pPr>
            <a:r>
              <a:rPr lang="en-US" altLang="zh-TW" sz="32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bingo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just">
              <a:buNone/>
            </a:pPr>
            <a:endParaRPr lang="en-US" altLang="zh-TW" sz="3200" dirty="0" smtClean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lvl="0" algn="just">
              <a:buNone/>
            </a:pPr>
            <a:r>
              <a:rPr lang="zh-TW" altLang="zh-TW" sz="3200" dirty="0" smtClean="0">
                <a:latin typeface="標楷體" pitchFamily="65" charset="-120"/>
                <a:ea typeface="標楷體" pitchFamily="65" charset="-120"/>
              </a:rPr>
              <a:t>學習單有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bingo</a:t>
            </a:r>
            <a:r>
              <a:rPr lang="zh-TW" altLang="zh-TW" sz="3200" dirty="0" smtClean="0">
                <a:latin typeface="標楷體" pitchFamily="65" charset="-120"/>
                <a:ea typeface="標楷體" pitchFamily="65" charset="-120"/>
              </a:rPr>
              <a:t>的同學，需用英文大聲地分享自己的答案。</a:t>
            </a:r>
          </a:p>
          <a:p>
            <a:pPr algn="just">
              <a:buNone/>
            </a:pPr>
            <a:endParaRPr lang="zh-TW" altLang="en-US" sz="3200" dirty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86854" y="0"/>
            <a:ext cx="10766946" cy="6858000"/>
          </a:xfrm>
        </p:spPr>
        <p:txBody>
          <a:bodyPr/>
          <a:lstStyle/>
          <a:p>
            <a:pPr marL="0" indent="0">
              <a:buNone/>
            </a:pPr>
            <a:endParaRPr lang="en-US" altLang="zh-TW" sz="6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66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6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Discussion </a:t>
            </a:r>
            <a:r>
              <a:rPr lang="en-US" altLang="zh-TW" sz="6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for Human Rights 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6191836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altLang="zh-TW" sz="4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your definition of “ </a:t>
            </a:r>
            <a:r>
              <a:rPr lang="en-US" altLang="zh-TW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respect</a:t>
            </a:r>
            <a:r>
              <a:rPr lang="en-US" altLang="zh-TW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”? </a:t>
            </a:r>
            <a:endParaRPr lang="zh-TW" altLang="en-US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1873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尊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重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</a:p>
          <a:p>
            <a:pPr marL="0" indent="0" algn="just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相反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詞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：蔑視、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藐視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just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釋義：敬重、重視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just">
              <a:buNone/>
            </a:pP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例句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：你需要</a:t>
            </a:r>
            <a:r>
              <a:rPr lang="zh-TW" altLang="en-US" sz="3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尊重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你的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父母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just">
              <a:buNone/>
            </a:pP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just">
              <a:buNone/>
            </a:pP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【respect】</a:t>
            </a:r>
          </a:p>
          <a:p>
            <a:pPr marL="0" indent="0" algn="just">
              <a:buNone/>
            </a:pP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Antonym:</a:t>
            </a:r>
            <a:r>
              <a:rPr lang="zh-TW" altLang="en-US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dishonor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and 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insult</a:t>
            </a:r>
          </a:p>
          <a:p>
            <a:pPr marL="0" indent="0" algn="just">
              <a:buNone/>
            </a:pP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Definition: </a:t>
            </a:r>
            <a:r>
              <a:rPr lang="en-US" altLang="zh-TW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Due regard for the feelings, wishes, or rights of others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You need to</a:t>
            </a:r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respect</a:t>
            </a:r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your parents. </a:t>
            </a:r>
            <a:endParaRPr lang="en-US" altLang="zh-TW" sz="3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altLang="zh-TW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505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229" y="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respect or </a:t>
            </a:r>
            <a:r>
              <a:rPr lang="en-US" altLang="zh-TW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disrespect?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www.youtube.com/watch?v=Gx4iQpApPWQ&amp;list=LLFYbqt-3E2ZRtiR1VTrAXhw&amp;index=2&amp;t=0s</a:t>
            </a:r>
            <a:endParaRPr lang="en-US" altLang="zh-TW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74365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zh-TW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731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(1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矮人為什麼很喜歡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Benny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?</a:t>
            </a:r>
            <a:r>
              <a:rPr lang="zh-TW" altLang="en-US" sz="3600" dirty="0" smtClean="0"/>
              <a:t> 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第一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en-US" altLang="zh-TW" sz="3600" dirty="0" smtClean="0"/>
              <a:t> </a:t>
            </a: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Clara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從矮人家回來後，發生了什麼事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第二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如果你是矮人，</a:t>
            </a:r>
            <a:r>
              <a:rPr lang="en-US" altLang="zh-TW" sz="36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Clara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的行為給妳什麼樣的感受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</a:t>
            </a:r>
            <a:endParaRPr lang="zh-TW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第三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en-US" altLang="zh-TW" sz="3600" dirty="0">
                <a:latin typeface="標楷體" pitchFamily="65" charset="-120"/>
                <a:ea typeface="標楷體" pitchFamily="65" charset="-120"/>
              </a:rPr>
              <a:t>(4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這個影片的主旨可以表達什麼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? 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第四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32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3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/>
          </a:p>
          <a:p>
            <a:pPr marL="514350" indent="-514350">
              <a:buAutoNum type="arabicParenBoth"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3409288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just">
              <a:buNone/>
            </a:pP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(5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在影片的後半段，正在睡午覺的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Clara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被矮人趕走鳥的叫聲給吵醒，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Clara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因此對吵醒她的矮人大吼。請就雙方的衝突點去做討論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。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第五組</a:t>
            </a:r>
            <a:endParaRPr lang="en-US" altLang="zh-TW" sz="36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lvl="0" indent="0" algn="just">
              <a:buNone/>
            </a:pP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None/>
            </a:pP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(6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如果你是</a:t>
            </a:r>
            <a:r>
              <a:rPr lang="en-US" altLang="zh-TW" sz="3600" dirty="0" smtClean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Clara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，你將採取什麼不同的行動？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just">
              <a:buNone/>
            </a:pP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第六組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zh-TW" sz="3600" dirty="0" smtClean="0">
                <a:latin typeface="Times New Roman" pitchFamily="18" charset="0"/>
                <a:cs typeface="Times New Roman" pitchFamily="18" charset="0"/>
              </a:rPr>
              <a:t>Group Discussion for 3 minutes and share your answer. </a:t>
            </a:r>
            <a:r>
              <a:rPr lang="zh-TW" alt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zh-TW" altLang="zh-TW" sz="3600" dirty="0" smtClean="0"/>
              <a:t>各組針對自己與同學或家人的相處情形，用頻率</a:t>
            </a:r>
            <a:r>
              <a:rPr lang="zh-TW" altLang="zh-TW" sz="3600" dirty="0" smtClean="0"/>
              <a:t>副</a:t>
            </a:r>
            <a:endParaRPr lang="en-US" altLang="zh-TW" sz="3600" dirty="0" smtClean="0"/>
          </a:p>
          <a:p>
            <a:pPr lvl="0">
              <a:buNone/>
            </a:pPr>
            <a:r>
              <a:rPr lang="zh-TW" altLang="zh-TW" sz="3600" dirty="0" smtClean="0"/>
              <a:t>詞</a:t>
            </a:r>
            <a:r>
              <a:rPr lang="zh-TW" altLang="zh-TW" sz="3600" dirty="0" smtClean="0"/>
              <a:t>造</a:t>
            </a:r>
            <a:r>
              <a:rPr lang="zh-TW" altLang="zh-TW" sz="3600" dirty="0" smtClean="0"/>
              <a:t>一個</a:t>
            </a:r>
            <a:r>
              <a:rPr lang="zh-TW" altLang="zh-TW" sz="3600" dirty="0" smtClean="0"/>
              <a:t>句子</a:t>
            </a:r>
            <a:r>
              <a:rPr lang="zh-TW" altLang="zh-TW" sz="3600" dirty="0" smtClean="0"/>
              <a:t>，例如</a:t>
            </a:r>
            <a:r>
              <a:rPr lang="zh-TW" altLang="zh-TW" sz="3600" b="1" dirty="0" smtClean="0"/>
              <a:t>：</a:t>
            </a:r>
            <a:endParaRPr lang="zh-TW" altLang="zh-TW" sz="3600" dirty="0" smtClean="0"/>
          </a:p>
          <a:p>
            <a:pPr>
              <a:buNone/>
            </a:pPr>
            <a:r>
              <a:rPr lang="en-US" altLang="zh-TW" sz="36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altLang="zh-TW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always</a:t>
            </a:r>
            <a:r>
              <a:rPr lang="en-US" altLang="zh-TW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TW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shout at</a:t>
            </a:r>
            <a:r>
              <a:rPr lang="en-US" altLang="zh-TW" sz="3600" b="1" dirty="0" smtClean="0">
                <a:latin typeface="Times New Roman" pitchFamily="18" charset="0"/>
                <a:cs typeface="Times New Roman" pitchFamily="18" charset="0"/>
              </a:rPr>
              <a:t> my classmate.</a:t>
            </a:r>
            <a:endParaRPr lang="zh-TW" altLang="zh-TW" sz="3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altLang="zh-TW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altLang="zh-TW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zh-TW" alt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35053" y="1376313"/>
            <a:ext cx="4920790" cy="4421172"/>
          </a:xfrm>
        </p:spPr>
      </p:pic>
    </p:spTree>
    <p:extLst>
      <p:ext uri="{BB962C8B-B14F-4D97-AF65-F5344CB8AC3E}">
        <p14:creationId xmlns:p14="http://schemas.microsoft.com/office/powerpoint/2010/main" xmlns="" val="31175761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respect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zh-TW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1868" y="1630837"/>
            <a:ext cx="4194927" cy="4185501"/>
          </a:xfrm>
        </p:spPr>
      </p:pic>
    </p:spTree>
    <p:extLst>
      <p:ext uri="{BB962C8B-B14F-4D97-AF65-F5344CB8AC3E}">
        <p14:creationId xmlns:p14="http://schemas.microsoft.com/office/powerpoint/2010/main" xmlns="" val="8321140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52714" y="0"/>
            <a:ext cx="10515600" cy="1325563"/>
          </a:xfrm>
        </p:spPr>
        <p:txBody>
          <a:bodyPr/>
          <a:lstStyle/>
          <a:p>
            <a:pPr algn="ctr"/>
            <a:r>
              <a:rPr lang="en-US" altLang="zh-TW" b="1" dirty="0" smtClean="0">
                <a:latin typeface="Times New Roman" pitchFamily="18" charset="0"/>
                <a:cs typeface="Times New Roman" pitchFamily="18" charset="0"/>
              </a:rPr>
              <a:t>disrespect</a:t>
            </a:r>
            <a:endParaRPr lang="zh-TW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176963"/>
          </a:xfrm>
        </p:spPr>
        <p:txBody>
          <a:bodyPr/>
          <a:lstStyle/>
          <a:p>
            <a:pPr marL="0" indent="0">
              <a:buNone/>
            </a:pPr>
            <a:endParaRPr lang="en-US" altLang="zh-TW" sz="6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6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6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6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en-US" altLang="zh-TW" sz="6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Review and Homework</a:t>
            </a:r>
            <a:endParaRPr lang="en-US" altLang="zh-TW" sz="6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119698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0"/>
            <a:ext cx="10515600" cy="6858000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回家功課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</a:p>
          <a:p>
            <a:pPr marL="0" indent="0">
              <a:buNone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｢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尊重鄰居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｣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為主題，為主題，寫出三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個跟「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頻率副詞」有關的句型。</a:t>
            </a:r>
          </a:p>
          <a:p>
            <a:pPr marL="0" indent="0">
              <a:buNone/>
            </a:pPr>
            <a:r>
              <a:rPr lang="en-US" altLang="zh-TW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For example:</a:t>
            </a:r>
          </a:p>
          <a:p>
            <a:pPr marL="0" indent="0">
              <a:buNone/>
            </a:pPr>
            <a:r>
              <a:rPr lang="en-US" altLang="zh-TW" sz="3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 </a:t>
            </a:r>
            <a:r>
              <a:rPr lang="en-US" altLang="zh-TW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never</a:t>
            </a:r>
            <a:r>
              <a:rPr lang="en-US" altLang="zh-TW" sz="3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make noise at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home</a:t>
            </a:r>
            <a:r>
              <a:rPr lang="en-US" altLang="zh-TW" sz="3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in the evening. </a:t>
            </a:r>
            <a:endParaRPr lang="en-US" altLang="zh-TW" sz="3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396168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073" y="2691636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                        </a:t>
            </a:r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謝謝您的</a:t>
            </a:r>
            <a:r>
              <a:rPr lang="zh-TW" altLang="en-US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參與</a:t>
            </a:r>
          </a:p>
        </p:txBody>
      </p:sp>
    </p:spTree>
    <p:extLst>
      <p:ext uri="{BB962C8B-B14F-4D97-AF65-F5344CB8AC3E}">
        <p14:creationId xmlns:p14="http://schemas.microsoft.com/office/powerpoint/2010/main" xmlns="" val="337377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3755</TotalTime>
  <Words>875</Words>
  <Application>Microsoft Office PowerPoint</Application>
  <PresentationFormat>自訂</PresentationFormat>
  <Paragraphs>156</Paragraphs>
  <Slides>38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38</vt:i4>
      </vt:variant>
    </vt:vector>
  </HeadingPairs>
  <TitlesOfParts>
    <vt:vector size="39" baseType="lpstr">
      <vt:lpstr>Office 佈景主題</vt:lpstr>
      <vt:lpstr>Unit 7 How Often Do You Take A Bath</vt:lpstr>
      <vt:lpstr>Procedure</vt:lpstr>
      <vt:lpstr>投影片 3</vt:lpstr>
      <vt:lpstr>投影片 4</vt:lpstr>
      <vt:lpstr>投影片 5</vt:lpstr>
      <vt:lpstr>Adverbs of Frequency</vt:lpstr>
      <vt:lpstr>何謂「 Adverbs of Frequency 頻率副詞」? </vt:lpstr>
      <vt:lpstr>Adverbs of Frequency 頻率副詞的位置 </vt:lpstr>
      <vt:lpstr>投影片 9</vt:lpstr>
      <vt:lpstr>「 How often 的用法」 </vt:lpstr>
      <vt:lpstr>「 How often 的用法」</vt:lpstr>
      <vt:lpstr> 「 How often 的用法」</vt:lpstr>
      <vt:lpstr>投影片 13</vt:lpstr>
      <vt:lpstr>keep a pet dog </vt:lpstr>
      <vt:lpstr>feed the dog </vt:lpstr>
      <vt:lpstr>play frisbee with the dog </vt:lpstr>
      <vt:lpstr>take the dog to the vet</vt:lpstr>
      <vt:lpstr>walk the dog </vt:lpstr>
      <vt:lpstr>Fill in </vt:lpstr>
      <vt:lpstr>Reorganize sentences </vt:lpstr>
      <vt:lpstr>Reorganize sentences </vt:lpstr>
      <vt:lpstr>投影片 22</vt:lpstr>
      <vt:lpstr>English Bingo  </vt:lpstr>
      <vt:lpstr>English Bingo  </vt:lpstr>
      <vt:lpstr>投影片 25</vt:lpstr>
      <vt:lpstr>投影片 26</vt:lpstr>
      <vt:lpstr>投影片 27</vt:lpstr>
      <vt:lpstr> respect or disrespect?</vt:lpstr>
      <vt:lpstr>Discussion</vt:lpstr>
      <vt:lpstr>Discussion</vt:lpstr>
      <vt:lpstr>Discussion</vt:lpstr>
      <vt:lpstr>投影片 32</vt:lpstr>
      <vt:lpstr>respect</vt:lpstr>
      <vt:lpstr>投影片 34</vt:lpstr>
      <vt:lpstr>disrespect</vt:lpstr>
      <vt:lpstr>投影片 36</vt:lpstr>
      <vt:lpstr>投影片 37</vt:lpstr>
      <vt:lpstr>                        謝謝您的參與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Yang</dc:creator>
  <cp:lastModifiedBy>srhdtj</cp:lastModifiedBy>
  <cp:revision>245</cp:revision>
  <dcterms:created xsi:type="dcterms:W3CDTF">2018-10-14T22:12:39Z</dcterms:created>
  <dcterms:modified xsi:type="dcterms:W3CDTF">2019-05-22T23:14:59Z</dcterms:modified>
</cp:coreProperties>
</file>