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5" r:id="rId9"/>
    <p:sldId id="263" r:id="rId10"/>
    <p:sldId id="264" r:id="rId11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538CC6-2BDA-4C93-BB1A-0F2B700E60B9}" type="datetimeFigureOut">
              <a:rPr lang="zh-TW" altLang="en-US" smtClean="0"/>
              <a:t>2022/5/7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E318DB-BD44-44EA-91AE-1B92FE92117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88147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E318DB-BD44-44EA-91AE-1B92FE921177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75151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E318DB-BD44-44EA-91AE-1B92FE921177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495570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E318DB-BD44-44EA-91AE-1B92FE921177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3060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E318DB-BD44-44EA-91AE-1B92FE921177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163092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E318DB-BD44-44EA-91AE-1B92FE921177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149109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6B0B235-ADF7-4D7C-A6D3-814B005B63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A9E50761-1650-41F4-A183-0401098043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61627719-2E1B-4C3B-858F-36C281F552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3E041-DFEB-42C3-B036-D123F8E3CC33}" type="datetimeFigureOut">
              <a:rPr lang="zh-TW" altLang="en-US" smtClean="0"/>
              <a:t>2022/5/7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D9AE102-180E-4008-8BD2-BFD0CCBC3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BBDD171-A10B-4F51-9503-5F0A19A32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C98C-ADA3-4C75-A726-B0BAEE85BF9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97232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8F37793-6DEB-45A8-AC43-5CE4E2B0E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D8EC6EA-A296-4CB6-9BF3-C442468924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6413DF4-01CF-4215-A0DE-6E14D1084D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3E041-DFEB-42C3-B036-D123F8E3CC33}" type="datetimeFigureOut">
              <a:rPr lang="zh-TW" altLang="en-US" smtClean="0"/>
              <a:t>2022/5/7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A79EC76-7C83-4EC4-871B-8DD9E388C4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92B577E-D333-42BB-BA9A-054A9E6C6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C98C-ADA3-4C75-A726-B0BAEE85BF9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03931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C6258A4-C5DA-438C-A33D-D5A9E761D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A9581B3B-7998-4EF6-A455-D19C5FDAED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6072B86A-59AE-4218-A74F-5086AA845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3E041-DFEB-42C3-B036-D123F8E3CC33}" type="datetimeFigureOut">
              <a:rPr lang="zh-TW" altLang="en-US" smtClean="0"/>
              <a:t>2022/5/7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1147EA5-437A-4AA4-A91D-8A64DCA3EB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9D49401-6223-4F80-BE1E-FE81F9CFB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C98C-ADA3-4C75-A726-B0BAEE85BF9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77905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1146BF5-D037-46EF-B4E2-15BEB13F29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12E9C355-3D8F-4D69-86E1-074AD353FC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0121B9EC-5782-4245-A1D5-935BF829DF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62CBD405-DC23-4D4E-BDC8-E502B1E7AE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3E041-DFEB-42C3-B036-D123F8E3CC33}" type="datetimeFigureOut">
              <a:rPr lang="zh-TW" altLang="en-US" smtClean="0"/>
              <a:t>2022/5/7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82356C17-BC02-42BB-AEA8-A18A9465B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4DA3ED5-C719-4912-9FB3-81B48AD2D8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C98C-ADA3-4C75-A726-B0BAEE85BF9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021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35FDCEB-CBDF-4CB4-B5A5-17C0552E2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FBF65E63-1257-49B7-ABF3-86EAAE2D57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55818DCC-0E86-4230-8D3E-6CD1714355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964C7D36-9528-4AA7-AA6B-18EB054774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A1CE93EF-89A7-4800-9C8D-EAE3358ED4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A20254B3-D474-4BBB-94EA-BAACB9D8E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3E041-DFEB-42C3-B036-D123F8E3CC33}" type="datetimeFigureOut">
              <a:rPr lang="zh-TW" altLang="en-US" smtClean="0"/>
              <a:t>2022/5/7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2D9F08B3-A92F-4B47-8FA7-9A6B4DA67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51F9BDC1-6A4D-4509-9B54-82EFBF8DF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C98C-ADA3-4C75-A726-B0BAEE85BF9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80363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F50DF02-428F-42CA-8BD1-6FE6270D7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DB477324-F091-4D37-83FB-0A59EB5D7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3E041-DFEB-42C3-B036-D123F8E3CC33}" type="datetimeFigureOut">
              <a:rPr lang="zh-TW" altLang="en-US" smtClean="0"/>
              <a:t>2022/5/7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33609CCD-0E33-42A1-9322-33E1F4A23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1C6C0934-908B-4FCF-9A7F-E04A76BF41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C98C-ADA3-4C75-A726-B0BAEE85BF9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509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9FCECFB5-400E-418B-9BA9-DCF9A71FC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3E041-DFEB-42C3-B036-D123F8E3CC33}" type="datetimeFigureOut">
              <a:rPr lang="zh-TW" altLang="en-US" smtClean="0"/>
              <a:t>2022/5/7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23CC8974-7299-4AB9-BB74-FE1D7EC98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7E9FC870-70EB-4E0E-9969-064E3B0A3F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C98C-ADA3-4C75-A726-B0BAEE85BF9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32878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F83BB5C-665D-4042-8938-D446231EE0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0AD41E6-3C41-41C7-A9FD-8AFFC198A8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75B8DD23-C806-496B-89E2-EE181167F0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297A3A20-DD6E-44AF-AEB9-159A7F756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3E041-DFEB-42C3-B036-D123F8E3CC33}" type="datetimeFigureOut">
              <a:rPr lang="zh-TW" altLang="en-US" smtClean="0"/>
              <a:t>2022/5/7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DF36EF9D-8EB5-4011-AA6E-78DD594D8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E14C2BE4-5C24-4B9D-A699-99A10DD71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C98C-ADA3-4C75-A726-B0BAEE85BF9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5610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AFEA9A7-D2D7-4830-B4F1-4F20ED5009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13ADFB65-16FE-4EA2-97B7-DDECD0E6BD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68499738-F084-4E5D-8CA4-69CCD24632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EE5C21B6-8350-4EFA-A071-1B3C561AF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3E041-DFEB-42C3-B036-D123F8E3CC33}" type="datetimeFigureOut">
              <a:rPr lang="zh-TW" altLang="en-US" smtClean="0"/>
              <a:t>2022/5/7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B49129A5-30DF-45F5-BCF7-1A553D074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1DF47D60-54EF-48C7-8459-4B2D53B84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C98C-ADA3-4C75-A726-B0BAEE85BF9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902227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EDBD759-AAC2-446E-8F34-6626F766C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AF5EB31E-8595-4CEE-BC6F-79857873CD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9F8A270-A56C-45E5-94DA-BF94A9E414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3E041-DFEB-42C3-B036-D123F8E3CC33}" type="datetimeFigureOut">
              <a:rPr lang="zh-TW" altLang="en-US" smtClean="0"/>
              <a:t>2022/5/7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067EF18-092A-4246-B061-649B985287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82189A3-FA27-401C-983D-C229BD5047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C98C-ADA3-4C75-A726-B0BAEE85BF9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1935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BFB6A517-D31D-4BBE-A0B5-D5AF66E0D8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753D8E14-61F2-49A2-B3E4-019E3745BD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080FEEB-7A03-4447-A576-C2692FFB3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3E041-DFEB-42C3-B036-D123F8E3CC33}" type="datetimeFigureOut">
              <a:rPr lang="zh-TW" altLang="en-US" smtClean="0"/>
              <a:t>2022/5/7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A93FDC2-4AC5-4CCD-9851-7A5F91719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0D14CBC-A686-4EF0-A954-0B56197A4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C98C-ADA3-4C75-A726-B0BAEE85BF9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6773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317469C9-BF8C-4B4A-8318-E23EDEEEA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4E317F7B-6334-42E4-8271-ACB78688E9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8F16A21-75E0-4C08-B120-6C0DAB6D9C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03E041-DFEB-42C3-B036-D123F8E3CC33}" type="datetimeFigureOut">
              <a:rPr lang="zh-TW" altLang="en-US" smtClean="0"/>
              <a:t>2022/5/7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7CE0DC7-1CDF-4CC9-BAC1-5CF12684F0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8731597-2442-4859-A75B-7CE2A9D5DC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88C98C-ADA3-4C75-A726-B0BAEE85BF9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7124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Relationship Id="rId5" Type="http://schemas.openxmlformats.org/officeDocument/2006/relationships/image" Target="../media/image17.gif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5120821-FE26-441A-B302-277F1A819A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>
            <a:normAutofit/>
          </a:bodyPr>
          <a:lstStyle/>
          <a:p>
            <a:r>
              <a:rPr lang="en-US" altLang="zh-TW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What </a:t>
            </a:r>
            <a:r>
              <a:rPr lang="en-US" altLang="zh-TW" sz="66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color</a:t>
            </a:r>
            <a:r>
              <a:rPr lang="en-US" altLang="zh-TW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is it?</a:t>
            </a:r>
            <a:endParaRPr lang="zh-TW" altLang="en-US" b="1" dirty="0">
              <a:latin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4" name="直角三角形 3">
            <a:extLst>
              <a:ext uri="{FF2B5EF4-FFF2-40B4-BE49-F238E27FC236}">
                <a16:creationId xmlns:a16="http://schemas.microsoft.com/office/drawing/2014/main" id="{912D485F-AD15-48A3-A440-224D6F40B180}"/>
              </a:ext>
            </a:extLst>
          </p:cNvPr>
          <p:cNvSpPr/>
          <p:nvPr/>
        </p:nvSpPr>
        <p:spPr>
          <a:xfrm>
            <a:off x="0" y="2817091"/>
            <a:ext cx="9670473" cy="4040909"/>
          </a:xfrm>
          <a:prstGeom prst="rtTriangl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9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直角三角形 4">
            <a:extLst>
              <a:ext uri="{FF2B5EF4-FFF2-40B4-BE49-F238E27FC236}">
                <a16:creationId xmlns:a16="http://schemas.microsoft.com/office/drawing/2014/main" id="{1586E91B-3BBB-40DE-8EC5-6338BB203CAA}"/>
              </a:ext>
            </a:extLst>
          </p:cNvPr>
          <p:cNvSpPr/>
          <p:nvPr/>
        </p:nvSpPr>
        <p:spPr>
          <a:xfrm>
            <a:off x="-1" y="3429001"/>
            <a:ext cx="8146473" cy="3429000"/>
          </a:xfrm>
          <a:prstGeom prst="rtTriangle">
            <a:avLst/>
          </a:prstGeom>
          <a:solidFill>
            <a:srgbClr val="FFCC00"/>
          </a:solidFill>
          <a:ln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9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直角三角形 5">
            <a:extLst>
              <a:ext uri="{FF2B5EF4-FFF2-40B4-BE49-F238E27FC236}">
                <a16:creationId xmlns:a16="http://schemas.microsoft.com/office/drawing/2014/main" id="{9314EE7A-3B99-4404-8DBB-0B367AB3FFBD}"/>
              </a:ext>
            </a:extLst>
          </p:cNvPr>
          <p:cNvSpPr/>
          <p:nvPr/>
        </p:nvSpPr>
        <p:spPr>
          <a:xfrm rot="10800000">
            <a:off x="4359564" y="-2"/>
            <a:ext cx="7832436" cy="3241965"/>
          </a:xfrm>
          <a:prstGeom prst="rtTriangle">
            <a:avLst/>
          </a:prstGeom>
          <a:solidFill>
            <a:srgbClr val="FFCC00"/>
          </a:solidFill>
          <a:ln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9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直角三角形 6">
            <a:extLst>
              <a:ext uri="{FF2B5EF4-FFF2-40B4-BE49-F238E27FC236}">
                <a16:creationId xmlns:a16="http://schemas.microsoft.com/office/drawing/2014/main" id="{97DCB1F0-43E5-4BDD-A4CC-C340A13DEF99}"/>
              </a:ext>
            </a:extLst>
          </p:cNvPr>
          <p:cNvSpPr/>
          <p:nvPr/>
        </p:nvSpPr>
        <p:spPr>
          <a:xfrm rot="10800000">
            <a:off x="6511636" y="-2"/>
            <a:ext cx="5680364" cy="2281383"/>
          </a:xfrm>
          <a:prstGeom prst="rtTriangl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9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64781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F1358C2F-88C9-40DF-A490-BEA3B0E0EBD4}"/>
              </a:ext>
            </a:extLst>
          </p:cNvPr>
          <p:cNvSpPr txBox="1">
            <a:spLocks/>
          </p:cNvSpPr>
          <p:nvPr/>
        </p:nvSpPr>
        <p:spPr>
          <a:xfrm>
            <a:off x="0" y="143452"/>
            <a:ext cx="12192000" cy="697057"/>
          </a:xfrm>
          <a:prstGeom prst="rect">
            <a:avLst/>
          </a:prstGeom>
          <a:solidFill>
            <a:srgbClr val="FFCC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zh-TW" sz="4000" b="1" dirty="0">
                <a:solidFill>
                  <a:srgbClr val="7030A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Greeting</a:t>
            </a:r>
            <a:endParaRPr lang="zh-TW" altLang="en-US" sz="4000" b="1" dirty="0">
              <a:solidFill>
                <a:srgbClr val="7030A0"/>
              </a:solidFill>
              <a:latin typeface="Ebrima" panose="02000000000000000000" pitchFamily="2" charset="0"/>
              <a:cs typeface="Ebrima" panose="02000000000000000000" pitchFamily="2" charset="0"/>
            </a:endParaRPr>
          </a:p>
        </p:txBody>
      </p:sp>
      <p:pic>
        <p:nvPicPr>
          <p:cNvPr id="2056" name="Picture 8" descr="6,552 幅Scissors插畫檔、美工圖案、卡通及圖標- Getty Images">
            <a:extLst>
              <a:ext uri="{FF2B5EF4-FFF2-40B4-BE49-F238E27FC236}">
                <a16:creationId xmlns:a16="http://schemas.microsoft.com/office/drawing/2014/main" id="{E159B1CF-1933-4111-A047-C0CF2C127F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5357" y="5209308"/>
            <a:ext cx="1019261" cy="891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26張可愛的早安圖GIF圖下載，會動的早安圖片- 天天瘋後製-Crazy-Tutoria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8891" y="1867524"/>
            <a:ext cx="4536348" cy="3678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3645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3B96494-20C9-493A-816E-B4E1D86347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7696"/>
            <a:ext cx="12192000" cy="416097"/>
          </a:xfrm>
          <a:solidFill>
            <a:srgbClr val="FFC000"/>
          </a:solidFill>
          <a:ln>
            <a:solidFill>
              <a:srgbClr val="FFC000"/>
            </a:solidFill>
          </a:ln>
        </p:spPr>
        <p:txBody>
          <a:bodyPr>
            <a:noAutofit/>
          </a:bodyPr>
          <a:lstStyle/>
          <a:p>
            <a:pPr algn="ctr"/>
            <a:r>
              <a:rPr lang="en-US" altLang="zh-TW" sz="2800" b="1" dirty="0">
                <a:solidFill>
                  <a:srgbClr val="7030A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Color equals to?</a:t>
            </a:r>
            <a:endParaRPr lang="zh-TW" altLang="en-US" sz="2800" b="1" dirty="0">
              <a:solidFill>
                <a:srgbClr val="7030A0"/>
              </a:solidFill>
              <a:latin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7" name="AutoShape 2">
            <a:extLst>
              <a:ext uri="{FF2B5EF4-FFF2-40B4-BE49-F238E27FC236}">
                <a16:creationId xmlns:a16="http://schemas.microsoft.com/office/drawing/2014/main" id="{74A0CAD3-A124-4E6C-A22B-FF66C65AD6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38704" y="3228764"/>
            <a:ext cx="2039342" cy="919884"/>
          </a:xfrm>
          <a:prstGeom prst="wedgeEllipseCallout">
            <a:avLst>
              <a:gd name="adj1" fmla="val -43954"/>
              <a:gd name="adj2" fmla="val 48505"/>
            </a:avLst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4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color</a:t>
            </a:r>
            <a:endParaRPr kumimoji="0" lang="zh-TW" altLang="zh-TW" sz="44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9" name="AutoShape 3">
            <a:extLst>
              <a:ext uri="{FF2B5EF4-FFF2-40B4-BE49-F238E27FC236}">
                <a16:creationId xmlns:a16="http://schemas.microsoft.com/office/drawing/2014/main" id="{C785FBC9-8443-48BD-ABBA-0AD57FA563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60035" y="5630940"/>
            <a:ext cx="1145815" cy="697058"/>
          </a:xfrm>
          <a:prstGeom prst="flowChartAlternateProcess">
            <a:avLst/>
          </a:prstGeom>
          <a:solidFill>
            <a:srgbClr val="FFFF00"/>
          </a:solidFill>
          <a:ln w="19050">
            <a:solidFill>
              <a:srgbClr val="FFFF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/>
          </a:p>
        </p:txBody>
      </p:sp>
      <p:pic>
        <p:nvPicPr>
          <p:cNvPr id="1028" name="圖片 3" descr="Black cats: why the superstition? | The Bookseller">
            <a:extLst>
              <a:ext uri="{FF2B5EF4-FFF2-40B4-BE49-F238E27FC236}">
                <a16:creationId xmlns:a16="http://schemas.microsoft.com/office/drawing/2014/main" id="{462EBEA2-DB61-451F-8E59-81D7608DC9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24" t="4581" r="13901"/>
          <a:stretch>
            <a:fillRect/>
          </a:stretch>
        </p:blipFill>
        <p:spPr bwMode="auto">
          <a:xfrm>
            <a:off x="7795772" y="3149721"/>
            <a:ext cx="702953" cy="1053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AutoShape 3">
            <a:extLst>
              <a:ext uri="{FF2B5EF4-FFF2-40B4-BE49-F238E27FC236}">
                <a16:creationId xmlns:a16="http://schemas.microsoft.com/office/drawing/2014/main" id="{90CE0A87-C341-4059-BD7E-64F15D33D3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31400" y="1130666"/>
            <a:ext cx="1041779" cy="697058"/>
          </a:xfrm>
          <a:prstGeom prst="flowChartAlternateProcess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/>
          </a:p>
        </p:txBody>
      </p:sp>
      <p:sp>
        <p:nvSpPr>
          <p:cNvPr id="16" name="AutoShape 3">
            <a:extLst>
              <a:ext uri="{FF2B5EF4-FFF2-40B4-BE49-F238E27FC236}">
                <a16:creationId xmlns:a16="http://schemas.microsoft.com/office/drawing/2014/main" id="{63D554FF-0B5F-4753-875F-9419B23816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32885" y="3346944"/>
            <a:ext cx="1145815" cy="697058"/>
          </a:xfrm>
          <a:prstGeom prst="flowChartAlternateProcess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/>
          </a:p>
        </p:txBody>
      </p:sp>
      <p:sp>
        <p:nvSpPr>
          <p:cNvPr id="17" name="AutoShape 3">
            <a:extLst>
              <a:ext uri="{FF2B5EF4-FFF2-40B4-BE49-F238E27FC236}">
                <a16:creationId xmlns:a16="http://schemas.microsoft.com/office/drawing/2014/main" id="{D77280C3-4724-4BE2-B69E-0C6A2939D4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3698" y="3340177"/>
            <a:ext cx="1145815" cy="697058"/>
          </a:xfrm>
          <a:prstGeom prst="flowChartAlternateProcess">
            <a:avLst/>
          </a:prstGeom>
          <a:solidFill>
            <a:srgbClr val="00B050"/>
          </a:solidFill>
          <a:ln w="19050">
            <a:solidFill>
              <a:srgbClr val="00B05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18" name="AutoShape 3">
            <a:extLst>
              <a:ext uri="{FF2B5EF4-FFF2-40B4-BE49-F238E27FC236}">
                <a16:creationId xmlns:a16="http://schemas.microsoft.com/office/drawing/2014/main" id="{4E4F6D10-61F1-447D-BA6D-60248A2ED9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85864" y="5735782"/>
            <a:ext cx="1145815" cy="697058"/>
          </a:xfrm>
          <a:prstGeom prst="flowChartAlternateProcess">
            <a:avLst/>
          </a:prstGeom>
          <a:solidFill>
            <a:srgbClr val="FF0000"/>
          </a:solidFill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19" name="AutoShape 3">
            <a:extLst>
              <a:ext uri="{FF2B5EF4-FFF2-40B4-BE49-F238E27FC236}">
                <a16:creationId xmlns:a16="http://schemas.microsoft.com/office/drawing/2014/main" id="{0B9DC254-5925-40B1-83FE-7C7A62C512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2298" y="1130666"/>
            <a:ext cx="1145815" cy="697058"/>
          </a:xfrm>
          <a:prstGeom prst="flowChartAlternateProcess">
            <a:avLst/>
          </a:prstGeom>
          <a:solidFill>
            <a:srgbClr val="0070C0"/>
          </a:solidFill>
          <a:ln w="19050">
            <a:solidFill>
              <a:srgbClr val="0070C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/>
          </a:p>
        </p:txBody>
      </p:sp>
      <p:sp>
        <p:nvSpPr>
          <p:cNvPr id="20" name="AutoShape 3">
            <a:extLst>
              <a:ext uri="{FF2B5EF4-FFF2-40B4-BE49-F238E27FC236}">
                <a16:creationId xmlns:a16="http://schemas.microsoft.com/office/drawing/2014/main" id="{4A747E87-A436-40A1-BA9F-0DD4398FC9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49175" y="1734390"/>
            <a:ext cx="1346488" cy="697058"/>
          </a:xfrm>
          <a:prstGeom prst="flowChartAlternateProcess">
            <a:avLst/>
          </a:prstGeom>
          <a:solidFill>
            <a:schemeClr val="bg1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TW" sz="3200" b="1" u="sng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wh</a:t>
            </a:r>
            <a:r>
              <a:rPr lang="en-US" altLang="zh-TW" sz="32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ite</a:t>
            </a:r>
            <a:endParaRPr lang="zh-TW" altLang="en-US" sz="3200" b="1" dirty="0">
              <a:latin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21" name="AutoShape 3">
            <a:extLst>
              <a:ext uri="{FF2B5EF4-FFF2-40B4-BE49-F238E27FC236}">
                <a16:creationId xmlns:a16="http://schemas.microsoft.com/office/drawing/2014/main" id="{BB9CADD6-FD63-4F09-85F9-C490FE7238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95663" y="3385654"/>
            <a:ext cx="1320343" cy="677646"/>
          </a:xfrm>
          <a:prstGeom prst="flowChartAlternateProcess">
            <a:avLst/>
          </a:prstGeom>
          <a:solidFill>
            <a:schemeClr val="bg1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TW" sz="3200" b="1" u="sng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bl</a:t>
            </a:r>
            <a:r>
              <a:rPr lang="en-US" altLang="zh-TW" sz="32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</a:t>
            </a:r>
            <a:r>
              <a:rPr lang="en-US" altLang="zh-TW" sz="3200" b="1" u="sng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ck</a:t>
            </a:r>
            <a:endParaRPr lang="zh-TW" altLang="en-US" sz="3200" b="1" u="sng" dirty="0">
              <a:latin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22" name="AutoShape 3">
            <a:extLst>
              <a:ext uri="{FF2B5EF4-FFF2-40B4-BE49-F238E27FC236}">
                <a16:creationId xmlns:a16="http://schemas.microsoft.com/office/drawing/2014/main" id="{1D472CB7-C322-4895-B951-47AC6004BA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2979" y="3303410"/>
            <a:ext cx="1390565" cy="648464"/>
          </a:xfrm>
          <a:prstGeom prst="flowChartAlternateProcess">
            <a:avLst/>
          </a:prstGeom>
          <a:solidFill>
            <a:schemeClr val="bg1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TW" sz="3200" b="1" u="sng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gr</a:t>
            </a:r>
            <a:r>
              <a:rPr lang="en-US" altLang="zh-TW" sz="32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een</a:t>
            </a:r>
            <a:endParaRPr lang="zh-TW" altLang="en-US" sz="2800" b="1" dirty="0">
              <a:latin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23" name="AutoShape 3">
            <a:extLst>
              <a:ext uri="{FF2B5EF4-FFF2-40B4-BE49-F238E27FC236}">
                <a16:creationId xmlns:a16="http://schemas.microsoft.com/office/drawing/2014/main" id="{CCF5A99B-5A4D-483C-94CF-50CC3CFDED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3943" y="5026038"/>
            <a:ext cx="1145815" cy="697058"/>
          </a:xfrm>
          <a:prstGeom prst="flowChartAlternateProcess">
            <a:avLst/>
          </a:prstGeom>
          <a:solidFill>
            <a:schemeClr val="bg1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TW" sz="36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red</a:t>
            </a:r>
            <a:endParaRPr lang="zh-TW" altLang="en-US" sz="3600" b="1" dirty="0">
              <a:latin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24" name="AutoShape 3">
            <a:extLst>
              <a:ext uri="{FF2B5EF4-FFF2-40B4-BE49-F238E27FC236}">
                <a16:creationId xmlns:a16="http://schemas.microsoft.com/office/drawing/2014/main" id="{2A5D5BF8-CBB9-4681-B6FF-CEA2963C88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3049" y="4895364"/>
            <a:ext cx="1613965" cy="697058"/>
          </a:xfrm>
          <a:prstGeom prst="flowChartAlternateProcess">
            <a:avLst/>
          </a:prstGeom>
          <a:solidFill>
            <a:schemeClr val="bg1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TW" sz="32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yellow</a:t>
            </a:r>
            <a:endParaRPr lang="zh-TW" altLang="en-US" sz="3200" b="1" dirty="0">
              <a:latin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25" name="AutoShape 3">
            <a:extLst>
              <a:ext uri="{FF2B5EF4-FFF2-40B4-BE49-F238E27FC236}">
                <a16:creationId xmlns:a16="http://schemas.microsoft.com/office/drawing/2014/main" id="{379B3AAF-A7F8-4062-A9C7-DB7B4B6793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51281" y="1759215"/>
            <a:ext cx="1145815" cy="697058"/>
          </a:xfrm>
          <a:prstGeom prst="flowChartAlternateProcess">
            <a:avLst/>
          </a:prstGeom>
          <a:solidFill>
            <a:schemeClr val="bg1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TW" sz="3200" b="1" u="sng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bl</a:t>
            </a:r>
            <a:r>
              <a:rPr lang="en-US" altLang="zh-TW" sz="32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ue</a:t>
            </a:r>
            <a:endParaRPr lang="zh-TW" altLang="en-US" sz="3200" b="1" dirty="0">
              <a:latin typeface="Ebrima" panose="02000000000000000000" pitchFamily="2" charset="0"/>
              <a:cs typeface="Ebrima" panose="02000000000000000000" pitchFamily="2" charset="0"/>
            </a:endParaRPr>
          </a:p>
        </p:txBody>
      </p:sp>
      <p:pic>
        <p:nvPicPr>
          <p:cNvPr id="1029" name="Picture 5" descr="banana (clipping path) - banana 個照片及圖片檔">
            <a:extLst>
              <a:ext uri="{FF2B5EF4-FFF2-40B4-BE49-F238E27FC236}">
                <a16:creationId xmlns:a16="http://schemas.microsoft.com/office/drawing/2014/main" id="{D080DF2F-3644-4BE4-AC7B-CA2631228C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0" t="8156" r="4172" b="15512"/>
          <a:stretch>
            <a:fillRect/>
          </a:stretch>
        </p:blipFill>
        <p:spPr bwMode="auto">
          <a:xfrm>
            <a:off x="6623991" y="4257944"/>
            <a:ext cx="1060170" cy="716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圖片 5" descr="Paper 释义| 柯林斯英语词典">
            <a:extLst>
              <a:ext uri="{FF2B5EF4-FFF2-40B4-BE49-F238E27FC236}">
                <a16:creationId xmlns:a16="http://schemas.microsoft.com/office/drawing/2014/main" id="{4F3B9C78-D000-4F16-BF65-85BA477F15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2668" y="2278556"/>
            <a:ext cx="1280679" cy="93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圖片 4" descr="海景海地平線背景照片檔及更多海照片- iStock">
            <a:extLst>
              <a:ext uri="{FF2B5EF4-FFF2-40B4-BE49-F238E27FC236}">
                <a16:creationId xmlns:a16="http://schemas.microsoft.com/office/drawing/2014/main" id="{8445F48E-022F-480F-8D9E-12950F7B60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76"/>
          <a:stretch>
            <a:fillRect/>
          </a:stretch>
        </p:blipFill>
        <p:spPr bwMode="auto">
          <a:xfrm>
            <a:off x="4644129" y="2493318"/>
            <a:ext cx="989151" cy="689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圖片 3" descr="Buy Fresh Gala Apples Online | Walmart Canada">
            <a:extLst>
              <a:ext uri="{FF2B5EF4-FFF2-40B4-BE49-F238E27FC236}">
                <a16:creationId xmlns:a16="http://schemas.microsoft.com/office/drawing/2014/main" id="{FAEA8607-3155-4F4D-B570-3832D583F3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6" t="-1042" r="7301" b="2795"/>
          <a:stretch>
            <a:fillRect/>
          </a:stretch>
        </p:blipFill>
        <p:spPr bwMode="auto">
          <a:xfrm>
            <a:off x="4668128" y="4124995"/>
            <a:ext cx="842602" cy="982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圖片 2" descr="Oack Tree PNG Clipart Picture​ | Gallery Yopriceville - High-Quality Images  and Transparent PNG Free Clipart">
            <a:extLst>
              <a:ext uri="{FF2B5EF4-FFF2-40B4-BE49-F238E27FC236}">
                <a16:creationId xmlns:a16="http://schemas.microsoft.com/office/drawing/2014/main" id="{2B74AD0D-E46E-4015-9205-38ED0B8950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4753" y="3340177"/>
            <a:ext cx="962865" cy="842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" name="橢圓 55">
            <a:extLst>
              <a:ext uri="{FF2B5EF4-FFF2-40B4-BE49-F238E27FC236}">
                <a16:creationId xmlns:a16="http://schemas.microsoft.com/office/drawing/2014/main" id="{4BBA13BE-C73C-4239-A00B-E8FC9A462B2B}"/>
              </a:ext>
            </a:extLst>
          </p:cNvPr>
          <p:cNvSpPr/>
          <p:nvPr/>
        </p:nvSpPr>
        <p:spPr>
          <a:xfrm>
            <a:off x="3435926" y="2237214"/>
            <a:ext cx="5365833" cy="3100308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64" name="橢圓 63">
            <a:extLst>
              <a:ext uri="{FF2B5EF4-FFF2-40B4-BE49-F238E27FC236}">
                <a16:creationId xmlns:a16="http://schemas.microsoft.com/office/drawing/2014/main" id="{C3B24F3E-71C3-4AE8-9A59-3F10DBB09A15}"/>
              </a:ext>
            </a:extLst>
          </p:cNvPr>
          <p:cNvSpPr/>
          <p:nvPr/>
        </p:nvSpPr>
        <p:spPr>
          <a:xfrm>
            <a:off x="2118821" y="1219200"/>
            <a:ext cx="8185096" cy="4941455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59716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Pick the Odd One Out from 9 Odd Fruits 🍎 Pictures | Odd One Out Game  Picture Quiz with Answers - YouTube | Quiz with answers, The odd ones out,  Game pictures">
            <a:extLst>
              <a:ext uri="{FF2B5EF4-FFF2-40B4-BE49-F238E27FC236}">
                <a16:creationId xmlns:a16="http://schemas.microsoft.com/office/drawing/2014/main" id="{94A87791-1952-4EFA-B054-1119EDF4DA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65" t="26032" b="12844"/>
          <a:stretch/>
        </p:blipFill>
        <p:spPr bwMode="auto">
          <a:xfrm>
            <a:off x="732249" y="1366577"/>
            <a:ext cx="2417350" cy="2250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標題 1">
            <a:extLst>
              <a:ext uri="{FF2B5EF4-FFF2-40B4-BE49-F238E27FC236}">
                <a16:creationId xmlns:a16="http://schemas.microsoft.com/office/drawing/2014/main" id="{9DBD36E0-0761-45E0-A2AE-E5AE2DF8D25C}"/>
              </a:ext>
            </a:extLst>
          </p:cNvPr>
          <p:cNvSpPr txBox="1">
            <a:spLocks/>
          </p:cNvSpPr>
          <p:nvPr/>
        </p:nvSpPr>
        <p:spPr>
          <a:xfrm>
            <a:off x="0" y="143452"/>
            <a:ext cx="12192000" cy="586221"/>
          </a:xfrm>
          <a:prstGeom prst="rect">
            <a:avLst/>
          </a:prstGeom>
          <a:solidFill>
            <a:srgbClr val="FFCC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zh-TW" sz="3200" b="1" dirty="0">
                <a:solidFill>
                  <a:srgbClr val="7030A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1-Odd one out!</a:t>
            </a:r>
            <a:endParaRPr lang="zh-TW" altLang="en-US" sz="3200" b="1" dirty="0">
              <a:solidFill>
                <a:srgbClr val="7030A0"/>
              </a:solidFill>
              <a:latin typeface="Ebrima" panose="02000000000000000000" pitchFamily="2" charset="0"/>
              <a:cs typeface="Ebrima" panose="02000000000000000000" pitchFamily="2" charset="0"/>
            </a:endParaRPr>
          </a:p>
        </p:txBody>
      </p: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35B04E89-B447-4D0E-8938-C5E4569715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8412516"/>
              </p:ext>
            </p:extLst>
          </p:nvPr>
        </p:nvGraphicFramePr>
        <p:xfrm>
          <a:off x="4017820" y="1881789"/>
          <a:ext cx="7093524" cy="9617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64508">
                  <a:extLst>
                    <a:ext uri="{9D8B030D-6E8A-4147-A177-3AD203B41FA5}">
                      <a16:colId xmlns:a16="http://schemas.microsoft.com/office/drawing/2014/main" val="2663806728"/>
                    </a:ext>
                  </a:extLst>
                </a:gridCol>
                <a:gridCol w="2271841">
                  <a:extLst>
                    <a:ext uri="{9D8B030D-6E8A-4147-A177-3AD203B41FA5}">
                      <a16:colId xmlns:a16="http://schemas.microsoft.com/office/drawing/2014/main" val="1258917918"/>
                    </a:ext>
                  </a:extLst>
                </a:gridCol>
                <a:gridCol w="2457175">
                  <a:extLst>
                    <a:ext uri="{9D8B030D-6E8A-4147-A177-3AD203B41FA5}">
                      <a16:colId xmlns:a16="http://schemas.microsoft.com/office/drawing/2014/main" val="251291387"/>
                    </a:ext>
                  </a:extLst>
                </a:gridCol>
              </a:tblGrid>
              <a:tr h="961710">
                <a:tc>
                  <a:txBody>
                    <a:bodyPr/>
                    <a:lstStyle/>
                    <a:p>
                      <a:pPr marL="304800" algn="ctr">
                        <a:spcAft>
                          <a:spcPts val="0"/>
                        </a:spcAft>
                      </a:pPr>
                      <a:r>
                        <a:rPr lang="en-US" sz="3600" b="1" kern="100" dirty="0">
                          <a:solidFill>
                            <a:srgbClr val="FFC000"/>
                          </a:solidFill>
                          <a:effectLst/>
                          <a:latin typeface="Ebrima" panose="02000000000000000000" pitchFamily="2" charset="0"/>
                          <a:ea typeface="Ebrima" panose="02000000000000000000" pitchFamily="2" charset="0"/>
                          <a:cs typeface="Ebrima" panose="02000000000000000000" pitchFamily="2" charset="0"/>
                        </a:rPr>
                        <a:t>yellow</a:t>
                      </a:r>
                      <a:endParaRPr lang="zh-TW" sz="3600" b="1" kern="100" dirty="0">
                        <a:solidFill>
                          <a:srgbClr val="FFC000"/>
                        </a:solidFill>
                        <a:effectLst/>
                        <a:latin typeface="Ebrima" panose="02000000000000000000" pitchFamily="2" charset="0"/>
                        <a:ea typeface="新細明體" panose="02020500000000000000" pitchFamily="18" charset="-120"/>
                        <a:cs typeface="Ebrima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04800" algn="ctr">
                        <a:spcAft>
                          <a:spcPts val="0"/>
                        </a:spcAft>
                      </a:pPr>
                      <a:r>
                        <a:rPr lang="en-US" sz="3600" b="1" kern="100" dirty="0">
                          <a:solidFill>
                            <a:srgbClr val="FFC000"/>
                          </a:solidFill>
                          <a:effectLst/>
                          <a:latin typeface="Ebrima" panose="02000000000000000000" pitchFamily="2" charset="0"/>
                          <a:ea typeface="Ebrima" panose="02000000000000000000" pitchFamily="2" charset="0"/>
                          <a:cs typeface="Ebrima" panose="02000000000000000000" pitchFamily="2" charset="0"/>
                        </a:rPr>
                        <a:t>banana</a:t>
                      </a:r>
                      <a:endParaRPr lang="zh-TW" sz="3600" b="1" kern="100" dirty="0">
                        <a:solidFill>
                          <a:srgbClr val="FFC000"/>
                        </a:solidFill>
                        <a:effectLst/>
                        <a:latin typeface="Ebrima" panose="02000000000000000000" pitchFamily="2" charset="0"/>
                        <a:ea typeface="新細明體" panose="02020500000000000000" pitchFamily="18" charset="-120"/>
                        <a:cs typeface="Ebrima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04800" algn="ctr">
                        <a:spcAft>
                          <a:spcPts val="0"/>
                        </a:spcAft>
                      </a:pPr>
                      <a:r>
                        <a:rPr lang="en-US" sz="3600" b="1" kern="100" dirty="0">
                          <a:solidFill>
                            <a:srgbClr val="FFC000"/>
                          </a:solidFill>
                          <a:effectLst/>
                          <a:latin typeface="Ebrima" panose="02000000000000000000" pitchFamily="2" charset="0"/>
                          <a:ea typeface="Ebrima" panose="02000000000000000000" pitchFamily="2" charset="0"/>
                          <a:cs typeface="Ebrima" panose="02000000000000000000" pitchFamily="2" charset="0"/>
                        </a:rPr>
                        <a:t>duck</a:t>
                      </a:r>
                      <a:endParaRPr lang="zh-TW" sz="3600" b="1" kern="100" dirty="0">
                        <a:solidFill>
                          <a:srgbClr val="FFC000"/>
                        </a:solidFill>
                        <a:effectLst/>
                        <a:latin typeface="Ebrima" panose="02000000000000000000" pitchFamily="2" charset="0"/>
                        <a:ea typeface="新細明體" panose="02020500000000000000" pitchFamily="18" charset="-120"/>
                        <a:cs typeface="Ebrima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62309228"/>
                  </a:ext>
                </a:extLst>
              </a:tr>
            </a:tbl>
          </a:graphicData>
        </a:graphic>
      </p:graphicFrame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5088EC7F-3B9C-4269-84BD-1D65DF15E4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6268088"/>
              </p:ext>
            </p:extLst>
          </p:nvPr>
        </p:nvGraphicFramePr>
        <p:xfrm>
          <a:off x="4017820" y="3251980"/>
          <a:ext cx="6881085" cy="9617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93695">
                  <a:extLst>
                    <a:ext uri="{9D8B030D-6E8A-4147-A177-3AD203B41FA5}">
                      <a16:colId xmlns:a16="http://schemas.microsoft.com/office/drawing/2014/main" val="2631544698"/>
                    </a:ext>
                  </a:extLst>
                </a:gridCol>
                <a:gridCol w="2293695">
                  <a:extLst>
                    <a:ext uri="{9D8B030D-6E8A-4147-A177-3AD203B41FA5}">
                      <a16:colId xmlns:a16="http://schemas.microsoft.com/office/drawing/2014/main" val="2727532349"/>
                    </a:ext>
                  </a:extLst>
                </a:gridCol>
                <a:gridCol w="2293695">
                  <a:extLst>
                    <a:ext uri="{9D8B030D-6E8A-4147-A177-3AD203B41FA5}">
                      <a16:colId xmlns:a16="http://schemas.microsoft.com/office/drawing/2014/main" val="36251450"/>
                    </a:ext>
                  </a:extLst>
                </a:gridCol>
              </a:tblGrid>
              <a:tr h="961710">
                <a:tc>
                  <a:txBody>
                    <a:bodyPr/>
                    <a:lstStyle/>
                    <a:p>
                      <a:pPr marL="304800" algn="ctr">
                        <a:spcAft>
                          <a:spcPts val="0"/>
                        </a:spcAft>
                      </a:pPr>
                      <a:r>
                        <a:rPr lang="en-US" sz="3600" b="1" kern="100" dirty="0">
                          <a:solidFill>
                            <a:srgbClr val="00B050"/>
                          </a:solidFill>
                          <a:effectLst/>
                          <a:latin typeface="Ebrima" panose="02000000000000000000" pitchFamily="2" charset="0"/>
                          <a:ea typeface="Ebrima" panose="02000000000000000000" pitchFamily="2" charset="0"/>
                          <a:cs typeface="Ebrima" panose="02000000000000000000" pitchFamily="2" charset="0"/>
                        </a:rPr>
                        <a:t>frog</a:t>
                      </a:r>
                      <a:endParaRPr lang="zh-TW" sz="3600" b="1" kern="100" dirty="0">
                        <a:solidFill>
                          <a:srgbClr val="00B050"/>
                        </a:solidFill>
                        <a:effectLst/>
                        <a:latin typeface="Ebrima" panose="02000000000000000000" pitchFamily="2" charset="0"/>
                        <a:ea typeface="新細明體" panose="02020500000000000000" pitchFamily="18" charset="-120"/>
                        <a:cs typeface="Ebrima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04800" algn="ctr">
                        <a:spcAft>
                          <a:spcPts val="0"/>
                        </a:spcAft>
                      </a:pPr>
                      <a:r>
                        <a:rPr lang="en-US" sz="3600" b="1" kern="100" dirty="0">
                          <a:solidFill>
                            <a:srgbClr val="00B050"/>
                          </a:solidFill>
                          <a:effectLst/>
                          <a:latin typeface="Ebrima" panose="02000000000000000000" pitchFamily="2" charset="0"/>
                          <a:ea typeface="Ebrima" panose="02000000000000000000" pitchFamily="2" charset="0"/>
                          <a:cs typeface="Ebrima" panose="02000000000000000000" pitchFamily="2" charset="0"/>
                        </a:rPr>
                        <a:t>green</a:t>
                      </a:r>
                      <a:endParaRPr lang="zh-TW" sz="3600" b="1" kern="100" dirty="0">
                        <a:solidFill>
                          <a:srgbClr val="00B050"/>
                        </a:solidFill>
                        <a:effectLst/>
                        <a:latin typeface="Ebrima" panose="02000000000000000000" pitchFamily="2" charset="0"/>
                        <a:ea typeface="新細明體" panose="02020500000000000000" pitchFamily="18" charset="-120"/>
                        <a:cs typeface="Ebrima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04800" algn="ctr">
                        <a:spcAft>
                          <a:spcPts val="0"/>
                        </a:spcAft>
                      </a:pPr>
                      <a:r>
                        <a:rPr lang="en-US" sz="3600" b="1" kern="100" dirty="0">
                          <a:solidFill>
                            <a:srgbClr val="00B050"/>
                          </a:solidFill>
                          <a:effectLst/>
                          <a:latin typeface="Ebrima" panose="02000000000000000000" pitchFamily="2" charset="0"/>
                          <a:ea typeface="Ebrima" panose="02000000000000000000" pitchFamily="2" charset="0"/>
                          <a:cs typeface="Ebrima" panose="02000000000000000000" pitchFamily="2" charset="0"/>
                        </a:rPr>
                        <a:t>tree</a:t>
                      </a:r>
                      <a:endParaRPr lang="zh-TW" sz="3600" b="1" kern="100" dirty="0">
                        <a:solidFill>
                          <a:srgbClr val="00B050"/>
                        </a:solidFill>
                        <a:effectLst/>
                        <a:latin typeface="Ebrima" panose="02000000000000000000" pitchFamily="2" charset="0"/>
                        <a:ea typeface="新細明體" panose="02020500000000000000" pitchFamily="18" charset="-120"/>
                        <a:cs typeface="Ebrima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36698716"/>
                  </a:ext>
                </a:extLst>
              </a:tr>
            </a:tbl>
          </a:graphicData>
        </a:graphic>
      </p:graphicFrame>
      <p:sp>
        <p:nvSpPr>
          <p:cNvPr id="11" name="橢圓 10">
            <a:extLst>
              <a:ext uri="{FF2B5EF4-FFF2-40B4-BE49-F238E27FC236}">
                <a16:creationId xmlns:a16="http://schemas.microsoft.com/office/drawing/2014/main" id="{20449E34-4169-4E9B-B5CF-54015E279202}"/>
              </a:ext>
            </a:extLst>
          </p:cNvPr>
          <p:cNvSpPr/>
          <p:nvPr/>
        </p:nvSpPr>
        <p:spPr>
          <a:xfrm>
            <a:off x="1349079" y="1138154"/>
            <a:ext cx="1183689" cy="122449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48407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AB0AB53-3A48-403E-BCCB-7E907D193B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9370" y="1456041"/>
            <a:ext cx="8901429" cy="1847272"/>
          </a:xfrm>
        </p:spPr>
        <p:txBody>
          <a:bodyPr>
            <a:noAutofit/>
          </a:bodyPr>
          <a:lstStyle/>
          <a:p>
            <a:pPr marL="76200" indent="0">
              <a:spcAft>
                <a:spcPts val="0"/>
              </a:spcAft>
              <a:buNone/>
            </a:pPr>
            <a:r>
              <a:rPr lang="en-US" altLang="zh-TW" sz="4000" b="1" kern="100" dirty="0">
                <a:solidFill>
                  <a:srgbClr val="00B05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</a:t>
            </a:r>
            <a:r>
              <a:rPr lang="zh-TW" altLang="zh-TW" sz="4000" b="1" kern="100" dirty="0">
                <a:solidFill>
                  <a:srgbClr val="00B050"/>
                </a:solidFill>
                <a:latin typeface="Ebrima" panose="02000000000000000000" pitchFamily="2" charset="0"/>
                <a:ea typeface="標楷體" panose="03000509000000000000" pitchFamily="65" charset="-120"/>
                <a:cs typeface="Ebrima" panose="02000000000000000000" pitchFamily="2" charset="0"/>
              </a:rPr>
              <a:t>：</a:t>
            </a:r>
            <a:r>
              <a:rPr lang="en-US" altLang="zh-TW" sz="4000" b="1" kern="100" dirty="0">
                <a:solidFill>
                  <a:srgbClr val="00B050"/>
                </a:solidFill>
                <a:latin typeface="Ebrima" panose="02000000000000000000" pitchFamily="2" charset="0"/>
                <a:ea typeface="標楷體" panose="03000509000000000000" pitchFamily="65" charset="-120"/>
                <a:cs typeface="Ebrima" panose="02000000000000000000" pitchFamily="2" charset="0"/>
              </a:rPr>
              <a:t>       </a:t>
            </a:r>
            <a:r>
              <a:rPr lang="zh-TW" altLang="en-US" sz="4000" b="1" kern="100" dirty="0">
                <a:solidFill>
                  <a:srgbClr val="00B050"/>
                </a:solidFill>
                <a:latin typeface="Ebrima" panose="02000000000000000000" pitchFamily="2" charset="0"/>
                <a:ea typeface="標楷體" panose="03000509000000000000" pitchFamily="65" charset="-120"/>
                <a:cs typeface="Ebrima" panose="02000000000000000000" pitchFamily="2" charset="0"/>
              </a:rPr>
              <a:t> ，          </a:t>
            </a:r>
            <a:r>
              <a:rPr lang="en-US" altLang="zh-TW" sz="4000" b="1" kern="100" dirty="0">
                <a:solidFill>
                  <a:srgbClr val="00B050"/>
                </a:solidFill>
                <a:latin typeface="Ebrima" panose="02000000000000000000" pitchFamily="2" charset="0"/>
                <a:ea typeface="標楷體" panose="03000509000000000000" pitchFamily="65" charset="-120"/>
                <a:cs typeface="Ebrima" panose="02000000000000000000" pitchFamily="2" charset="0"/>
              </a:rPr>
              <a:t>!</a:t>
            </a:r>
            <a:endParaRPr lang="en-US" altLang="zh-TW" sz="4000" b="1" kern="100" dirty="0">
              <a:solidFill>
                <a:srgbClr val="00B050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76200" indent="0">
              <a:spcAft>
                <a:spcPts val="0"/>
              </a:spcAft>
              <a:buNone/>
            </a:pPr>
            <a:endParaRPr lang="en-US" altLang="zh-TW" b="1" kern="100" dirty="0">
              <a:solidFill>
                <a:srgbClr val="0070C0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76200" indent="0">
              <a:spcAft>
                <a:spcPts val="0"/>
              </a:spcAft>
              <a:buNone/>
            </a:pPr>
            <a:r>
              <a:rPr lang="en-US" altLang="zh-TW" sz="4000" b="1" kern="100" dirty="0">
                <a:solidFill>
                  <a:srgbClr val="00B05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Ss</a:t>
            </a:r>
            <a:r>
              <a:rPr lang="zh-TW" altLang="zh-TW" sz="4000" b="1" kern="100" dirty="0">
                <a:solidFill>
                  <a:srgbClr val="00B050"/>
                </a:solidFill>
                <a:latin typeface="Ebrima" panose="02000000000000000000" pitchFamily="2" charset="0"/>
                <a:ea typeface="標楷體" panose="03000509000000000000" pitchFamily="65" charset="-120"/>
                <a:cs typeface="Ebrima" panose="02000000000000000000" pitchFamily="2" charset="0"/>
              </a:rPr>
              <a:t>：</a:t>
            </a:r>
            <a:r>
              <a:rPr lang="en-US" altLang="zh-TW" sz="4000" b="1" kern="100" dirty="0">
                <a:solidFill>
                  <a:srgbClr val="00B05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Work together!</a:t>
            </a:r>
            <a:r>
              <a:rPr lang="zh-TW" altLang="en-US" sz="4000" b="1" kern="100" dirty="0">
                <a:solidFill>
                  <a:srgbClr val="00B05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</a:t>
            </a:r>
            <a:endParaRPr lang="en-US" altLang="zh-TW" sz="4000" b="1" kern="100" dirty="0">
              <a:solidFill>
                <a:srgbClr val="00B050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76200" indent="0">
              <a:spcAft>
                <a:spcPts val="0"/>
              </a:spcAft>
              <a:buNone/>
            </a:pPr>
            <a:r>
              <a:rPr lang="zh-TW" altLang="en-US" sz="4000" b="1" kern="100" dirty="0">
                <a:solidFill>
                  <a:srgbClr val="00B05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</a:t>
            </a:r>
            <a:endParaRPr lang="zh-TW" altLang="zh-TW" sz="4000" b="1" kern="100" dirty="0">
              <a:solidFill>
                <a:srgbClr val="00B050"/>
              </a:solidFill>
              <a:latin typeface="Ebrima" panose="02000000000000000000" pitchFamily="2" charset="0"/>
              <a:cs typeface="Ebrima" panose="02000000000000000000" pitchFamily="2" charset="0"/>
            </a:endParaRPr>
          </a:p>
          <a:p>
            <a:pPr marL="0" indent="0">
              <a:buNone/>
            </a:pPr>
            <a:r>
              <a:rPr lang="en-US" altLang="zh-TW" sz="4400" kern="100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553FC64F-90FA-420A-864C-294306BBBD52}"/>
              </a:ext>
            </a:extLst>
          </p:cNvPr>
          <p:cNvSpPr/>
          <p:nvPr/>
        </p:nvSpPr>
        <p:spPr>
          <a:xfrm>
            <a:off x="2630334" y="3801766"/>
            <a:ext cx="295435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4000" b="1" kern="100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</a:t>
            </a:r>
            <a:r>
              <a:rPr lang="zh-TW" altLang="zh-TW" sz="4000" b="1" kern="100" dirty="0">
                <a:solidFill>
                  <a:srgbClr val="0070C0"/>
                </a:solidFill>
                <a:latin typeface="Ebrima" panose="02000000000000000000" pitchFamily="2" charset="0"/>
                <a:ea typeface="標楷體" panose="03000509000000000000" pitchFamily="65" charset="-120"/>
                <a:cs typeface="Ebrima" panose="02000000000000000000" pitchFamily="2" charset="0"/>
              </a:rPr>
              <a:t>：</a:t>
            </a:r>
            <a:r>
              <a:rPr lang="zh-TW" altLang="en-US" sz="4000" b="1" kern="100" dirty="0">
                <a:solidFill>
                  <a:srgbClr val="0070C0"/>
                </a:solidFill>
                <a:latin typeface="Ebrima" panose="02000000000000000000" pitchFamily="2" charset="0"/>
                <a:ea typeface="標楷體" panose="03000509000000000000" pitchFamily="65" charset="-120"/>
                <a:cs typeface="Ebrima" panose="02000000000000000000" pitchFamily="2" charset="0"/>
              </a:rPr>
              <a:t>   </a:t>
            </a:r>
            <a:r>
              <a:rPr lang="en-US" altLang="zh-TW" sz="4000" b="1" kern="100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?</a:t>
            </a:r>
            <a:r>
              <a:rPr lang="zh-TW" altLang="en-US" sz="4000" b="1" kern="100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  </a:t>
            </a:r>
            <a:r>
              <a:rPr lang="en-US" altLang="zh-TW" sz="4000" kern="100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/</a:t>
            </a:r>
            <a:endParaRPr lang="zh-TW" altLang="en-US" sz="4000" dirty="0">
              <a:solidFill>
                <a:srgbClr val="0070C0"/>
              </a:solidFill>
              <a:latin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B2858EF5-695D-441C-90CA-33B92C8E04BA}"/>
              </a:ext>
            </a:extLst>
          </p:cNvPr>
          <p:cNvSpPr/>
          <p:nvPr/>
        </p:nvSpPr>
        <p:spPr>
          <a:xfrm>
            <a:off x="5682787" y="3738899"/>
            <a:ext cx="142859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4400" b="1" kern="100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? </a:t>
            </a:r>
            <a:r>
              <a:rPr lang="zh-TW" altLang="en-US" sz="4400" b="1" kern="100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   </a:t>
            </a:r>
            <a:r>
              <a:rPr lang="en-US" altLang="zh-TW" sz="4400" kern="100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/</a:t>
            </a:r>
            <a:endParaRPr lang="zh-TW" altLang="en-US" sz="4400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78B66E35-BFD8-4EE7-B8CA-9F437FEAD931}"/>
              </a:ext>
            </a:extLst>
          </p:cNvPr>
          <p:cNvSpPr/>
          <p:nvPr/>
        </p:nvSpPr>
        <p:spPr>
          <a:xfrm>
            <a:off x="7837544" y="3738899"/>
            <a:ext cx="43152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4400" b="1" kern="100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?</a:t>
            </a:r>
            <a:endParaRPr lang="zh-TW" altLang="en-US" sz="4400" b="1" dirty="0"/>
          </a:p>
        </p:txBody>
      </p:sp>
      <p:pic>
        <p:nvPicPr>
          <p:cNvPr id="12" name="圖片 5" descr="Paper 释义| 柯林斯英语词典">
            <a:extLst>
              <a:ext uri="{FF2B5EF4-FFF2-40B4-BE49-F238E27FC236}">
                <a16:creationId xmlns:a16="http://schemas.microsoft.com/office/drawing/2014/main" id="{2AD9A8F9-F17A-472D-B260-B7EE2E25EE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4189" y="4398195"/>
            <a:ext cx="1471928" cy="1091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圖片 3" descr="Buy Fresh Gala Apples Online | Walmart Canada">
            <a:extLst>
              <a:ext uri="{FF2B5EF4-FFF2-40B4-BE49-F238E27FC236}">
                <a16:creationId xmlns:a16="http://schemas.microsoft.com/office/drawing/2014/main" id="{3E0EA9CE-2415-43B2-A4F1-BBA50C2EB0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6" t="-1042" r="7301" b="2795"/>
          <a:stretch>
            <a:fillRect/>
          </a:stretch>
        </p:blipFill>
        <p:spPr bwMode="auto">
          <a:xfrm>
            <a:off x="5420809" y="4398196"/>
            <a:ext cx="936079" cy="1091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圖片 4" descr="海景海地平線背景照片檔及更多海照片- iStock">
            <a:extLst>
              <a:ext uri="{FF2B5EF4-FFF2-40B4-BE49-F238E27FC236}">
                <a16:creationId xmlns:a16="http://schemas.microsoft.com/office/drawing/2014/main" id="{D7B8E09E-5E4B-4C18-AF75-8BA9DE7A28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76"/>
          <a:stretch>
            <a:fillRect/>
          </a:stretch>
        </p:blipFill>
        <p:spPr bwMode="auto">
          <a:xfrm>
            <a:off x="7459716" y="4574783"/>
            <a:ext cx="1187183" cy="827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cooperation » El blog de Redbubble">
            <a:extLst>
              <a:ext uri="{FF2B5EF4-FFF2-40B4-BE49-F238E27FC236}">
                <a16:creationId xmlns:a16="http://schemas.microsoft.com/office/drawing/2014/main" id="{4F498E59-FDF9-4CBE-A630-26589AC89C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3294" y="1238127"/>
            <a:ext cx="995312" cy="99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ooperation » El blog de Redbubble">
            <a:extLst>
              <a:ext uri="{FF2B5EF4-FFF2-40B4-BE49-F238E27FC236}">
                <a16:creationId xmlns:a16="http://schemas.microsoft.com/office/drawing/2014/main" id="{0BB5811C-B9D7-4986-9727-CA951DEAC95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178" y="1238127"/>
            <a:ext cx="995312" cy="99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標題 1">
            <a:extLst>
              <a:ext uri="{FF2B5EF4-FFF2-40B4-BE49-F238E27FC236}">
                <a16:creationId xmlns:a16="http://schemas.microsoft.com/office/drawing/2014/main" id="{CF8ECEEF-3BEF-4653-B415-A7057EF22927}"/>
              </a:ext>
            </a:extLst>
          </p:cNvPr>
          <p:cNvSpPr txBox="1">
            <a:spLocks/>
          </p:cNvSpPr>
          <p:nvPr/>
        </p:nvSpPr>
        <p:spPr>
          <a:xfrm>
            <a:off x="0" y="143452"/>
            <a:ext cx="12192000" cy="606777"/>
          </a:xfrm>
          <a:prstGeom prst="rect">
            <a:avLst/>
          </a:prstGeom>
          <a:solidFill>
            <a:srgbClr val="FFCC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zh-TW" sz="3200" b="1" dirty="0">
                <a:solidFill>
                  <a:srgbClr val="7030A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2-Flashcards match!</a:t>
            </a:r>
            <a:endParaRPr lang="zh-TW" altLang="en-US" sz="3200" b="1" dirty="0">
              <a:solidFill>
                <a:srgbClr val="7030A0"/>
              </a:solidFill>
              <a:latin typeface="Ebrima" panose="02000000000000000000" pitchFamily="2" charset="0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5084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7F0C7EEC-341A-4837-9735-87F0F0072DE9}"/>
              </a:ext>
            </a:extLst>
          </p:cNvPr>
          <p:cNvSpPr txBox="1">
            <a:spLocks/>
          </p:cNvSpPr>
          <p:nvPr/>
        </p:nvSpPr>
        <p:spPr>
          <a:xfrm>
            <a:off x="0" y="143452"/>
            <a:ext cx="12192000" cy="606777"/>
          </a:xfrm>
          <a:prstGeom prst="rect">
            <a:avLst/>
          </a:prstGeom>
          <a:solidFill>
            <a:srgbClr val="FFCC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zh-TW" sz="3200" b="1" dirty="0">
                <a:solidFill>
                  <a:srgbClr val="7030A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3-Flag!</a:t>
            </a:r>
            <a:endParaRPr lang="zh-TW" altLang="en-US" sz="3200" b="1" dirty="0">
              <a:solidFill>
                <a:srgbClr val="7030A0"/>
              </a:solidFill>
              <a:latin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E0A27A4F-D6B2-4C17-A861-4377CB6B88DC}"/>
              </a:ext>
            </a:extLst>
          </p:cNvPr>
          <p:cNvSpPr/>
          <p:nvPr/>
        </p:nvSpPr>
        <p:spPr>
          <a:xfrm>
            <a:off x="2083038" y="4864195"/>
            <a:ext cx="714637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4400" b="1" dirty="0">
                <a:solidFill>
                  <a:srgbClr val="0070C0"/>
                </a:solidFill>
              </a:rPr>
              <a:t>What </a:t>
            </a:r>
            <a:r>
              <a:rPr lang="en-US" altLang="zh-TW" sz="4400" b="1" u="sng" dirty="0">
                <a:solidFill>
                  <a:srgbClr val="0070C0"/>
                </a:solidFill>
              </a:rPr>
              <a:t>color</a:t>
            </a:r>
            <a:r>
              <a:rPr lang="en-US" altLang="zh-TW" sz="4400" b="1" dirty="0">
                <a:solidFill>
                  <a:srgbClr val="0070C0"/>
                </a:solidFill>
              </a:rPr>
              <a:t> do you </a:t>
            </a:r>
            <a:r>
              <a:rPr lang="en-US" altLang="zh-TW" sz="4400" b="1" u="sng" dirty="0">
                <a:solidFill>
                  <a:srgbClr val="0070C0"/>
                </a:solidFill>
              </a:rPr>
              <a:t>see</a:t>
            </a:r>
            <a:r>
              <a:rPr lang="en-US" altLang="zh-TW" sz="4400" b="1" dirty="0">
                <a:solidFill>
                  <a:srgbClr val="0070C0"/>
                </a:solidFill>
              </a:rPr>
              <a:t>? </a:t>
            </a:r>
            <a:endParaRPr lang="zh-TW" altLang="en-US" sz="4400" b="1" dirty="0">
              <a:solidFill>
                <a:srgbClr val="0070C0"/>
              </a:solidFill>
            </a:endParaRPr>
          </a:p>
        </p:txBody>
      </p:sp>
      <p:pic>
        <p:nvPicPr>
          <p:cNvPr id="5123" name="圖片 5" descr="Flag of the Republic of China - Wikipedia">
            <a:extLst>
              <a:ext uri="{FF2B5EF4-FFF2-40B4-BE49-F238E27FC236}">
                <a16:creationId xmlns:a16="http://schemas.microsoft.com/office/drawing/2014/main" id="{0900949E-4223-442E-82AA-7ABFBD00CD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271" y="1668451"/>
            <a:ext cx="1694346" cy="1122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圖片 8" descr="File:Flag of France.png - Wikipedia">
            <a:extLst>
              <a:ext uri="{FF2B5EF4-FFF2-40B4-BE49-F238E27FC236}">
                <a16:creationId xmlns:a16="http://schemas.microsoft.com/office/drawing/2014/main" id="{06123CD9-352A-4CDC-97D6-4577C01E59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4651" y="1668451"/>
            <a:ext cx="1902693" cy="1140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圖片 10" descr="Flag of the United Kingdom - Wikipedia">
            <a:extLst>
              <a:ext uri="{FF2B5EF4-FFF2-40B4-BE49-F238E27FC236}">
                <a16:creationId xmlns:a16="http://schemas.microsoft.com/office/drawing/2014/main" id="{C05777A0-EA9B-4C06-922B-873B33AFC5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7378" y="1668451"/>
            <a:ext cx="1911431" cy="1140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E6D366BE-7DBB-47DA-B190-601FB6BB7EFD}"/>
              </a:ext>
            </a:extLst>
          </p:cNvPr>
          <p:cNvSpPr/>
          <p:nvPr/>
        </p:nvSpPr>
        <p:spPr>
          <a:xfrm>
            <a:off x="1935544" y="2892587"/>
            <a:ext cx="20638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000" b="1" dirty="0">
                <a:solidFill>
                  <a:schemeClr val="tx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Taiwan</a:t>
            </a:r>
            <a:endParaRPr lang="zh-TW" altLang="en-US" sz="4000" b="1" dirty="0">
              <a:solidFill>
                <a:schemeClr val="tx1"/>
              </a:solidFill>
              <a:latin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DA26AFF3-F324-443F-9D10-29CD86B57649}"/>
              </a:ext>
            </a:extLst>
          </p:cNvPr>
          <p:cNvSpPr/>
          <p:nvPr/>
        </p:nvSpPr>
        <p:spPr>
          <a:xfrm>
            <a:off x="5064097" y="2894192"/>
            <a:ext cx="20638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000" b="1" dirty="0">
                <a:solidFill>
                  <a:schemeClr val="tx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France</a:t>
            </a:r>
            <a:endParaRPr lang="zh-TW" altLang="en-US" sz="4000" b="1" dirty="0">
              <a:solidFill>
                <a:schemeClr val="tx1"/>
              </a:solidFill>
              <a:latin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AFB5964B-1602-435A-9CF9-97B784F27F05}"/>
              </a:ext>
            </a:extLst>
          </p:cNvPr>
          <p:cNvSpPr/>
          <p:nvPr/>
        </p:nvSpPr>
        <p:spPr>
          <a:xfrm>
            <a:off x="8320759" y="2899066"/>
            <a:ext cx="20638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000" b="1" dirty="0">
                <a:solidFill>
                  <a:schemeClr val="tx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UK</a:t>
            </a:r>
            <a:endParaRPr lang="zh-TW" altLang="en-US" sz="4000" b="1" dirty="0">
              <a:solidFill>
                <a:schemeClr val="tx1"/>
              </a:solidFill>
              <a:latin typeface="Ebrima" panose="02000000000000000000" pitchFamily="2" charset="0"/>
              <a:cs typeface="Ebrima" panose="02000000000000000000" pitchFamily="2" charset="0"/>
            </a:endParaRPr>
          </a:p>
        </p:txBody>
      </p:sp>
      <p:pic>
        <p:nvPicPr>
          <p:cNvPr id="2050" name="Picture 2" descr="https://media1.giphy.com/media/MZFUeABSweep3HqJGx/source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235" y="3806987"/>
            <a:ext cx="551094" cy="551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s://media1.giphy.com/media/MZFUeABSweep3HqJGx/source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1951" y="3798443"/>
            <a:ext cx="551095" cy="551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media1.giphy.com/media/MZFUeABSweep3HqJGx/source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7100" y="3803970"/>
            <a:ext cx="551095" cy="551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s://media1.giphy.com/media/MZFUeABSweep3HqJGx/source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6451" y="3798444"/>
            <a:ext cx="551094" cy="551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s://media1.giphy.com/media/MZFUeABSweep3HqJGx/source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0713" y="3813466"/>
            <a:ext cx="551094" cy="551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s://media1.giphy.com/media/MZFUeABSweep3HqJGx/source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4169" y="3823665"/>
            <a:ext cx="551094" cy="551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Eyes Eye Augen GIF">
            <a:extLst>
              <a:ext uri="{FF2B5EF4-FFF2-40B4-BE49-F238E27FC236}">
                <a16:creationId xmlns:a16="http://schemas.microsoft.com/office/drawing/2014/main" id="{D7357121-0777-4F74-B3CD-5C71F4A48C1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6039" y="4786324"/>
            <a:ext cx="1120412" cy="84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2344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9C18F163-82CD-4CAE-A722-DC313F4E541C}"/>
              </a:ext>
            </a:extLst>
          </p:cNvPr>
          <p:cNvSpPr txBox="1">
            <a:spLocks/>
          </p:cNvSpPr>
          <p:nvPr/>
        </p:nvSpPr>
        <p:spPr>
          <a:xfrm>
            <a:off x="0" y="143453"/>
            <a:ext cx="12192000" cy="623166"/>
          </a:xfrm>
          <a:prstGeom prst="rect">
            <a:avLst/>
          </a:prstGeom>
          <a:solidFill>
            <a:srgbClr val="FFCC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zh-TW" sz="3200" b="1" dirty="0">
                <a:solidFill>
                  <a:schemeClr val="accent2">
                    <a:lumMod val="50000"/>
                  </a:schemeClr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4-Mixing, mixing!</a:t>
            </a:r>
            <a:endParaRPr lang="zh-TW" altLang="en-US" sz="3200" b="1" dirty="0">
              <a:solidFill>
                <a:schemeClr val="accent2">
                  <a:lumMod val="50000"/>
                </a:schemeClr>
              </a:solidFill>
              <a:latin typeface="Ebrima" panose="02000000000000000000" pitchFamily="2" charset="0"/>
              <a:cs typeface="Ebrima" panose="02000000000000000000" pitchFamily="2" charset="0"/>
            </a:endParaRPr>
          </a:p>
        </p:txBody>
      </p:sp>
      <p:pic>
        <p:nvPicPr>
          <p:cNvPr id="1026" name="Picture 2" descr="Free Printable Color wheel | Creative Center">
            <a:extLst>
              <a:ext uri="{FF2B5EF4-FFF2-40B4-BE49-F238E27FC236}">
                <a16:creationId xmlns:a16="http://schemas.microsoft.com/office/drawing/2014/main" id="{7856A0E5-8CD5-451F-9864-29D7DE9097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4" t="8945" r="36047" b="6200"/>
          <a:stretch>
            <a:fillRect/>
          </a:stretch>
        </p:blipFill>
        <p:spPr bwMode="auto">
          <a:xfrm>
            <a:off x="682230" y="2014135"/>
            <a:ext cx="3120410" cy="3139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val 8">
            <a:extLst>
              <a:ext uri="{FF2B5EF4-FFF2-40B4-BE49-F238E27FC236}">
                <a16:creationId xmlns:a16="http://schemas.microsoft.com/office/drawing/2014/main" id="{1C0EAADC-D18E-4897-B40C-2F0C913B71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83263" y="3851978"/>
            <a:ext cx="689982" cy="639915"/>
          </a:xfrm>
          <a:prstGeom prst="ellipse">
            <a:avLst/>
          </a:prstGeom>
          <a:solidFill>
            <a:srgbClr val="00B050"/>
          </a:solidFill>
          <a:ln w="9525">
            <a:solidFill>
              <a:srgbClr val="00B05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45833808-80F0-4823-BE51-F81708492033}"/>
              </a:ext>
            </a:extLst>
          </p:cNvPr>
          <p:cNvSpPr/>
          <p:nvPr/>
        </p:nvSpPr>
        <p:spPr>
          <a:xfrm>
            <a:off x="6213277" y="3772537"/>
            <a:ext cx="66259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4400" b="1" kern="100" dirty="0">
                <a:solidFill>
                  <a:srgbClr val="0070C0"/>
                </a:solidFill>
                <a:latin typeface="Ebrima" panose="02000000000000000000" pitchFamily="2" charset="0"/>
                <a:ea typeface="標楷體" panose="03000509000000000000" pitchFamily="65" charset="-120"/>
                <a:cs typeface="Times New Roman" panose="02020603050405020304" pitchFamily="18" charset="0"/>
              </a:rPr>
              <a:t>+</a:t>
            </a:r>
            <a:endParaRPr lang="zh-TW" altLang="en-US" sz="4400" dirty="0">
              <a:solidFill>
                <a:srgbClr val="0070C0"/>
              </a:solidFill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8E2E6D1C-3FDB-4EEA-BA9E-B6BAFEAF3EA5}"/>
              </a:ext>
            </a:extLst>
          </p:cNvPr>
          <p:cNvSpPr/>
          <p:nvPr/>
        </p:nvSpPr>
        <p:spPr>
          <a:xfrm>
            <a:off x="7807539" y="3814399"/>
            <a:ext cx="41547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3600" b="1" kern="100" dirty="0">
                <a:solidFill>
                  <a:srgbClr val="0070C0"/>
                </a:solidFill>
                <a:latin typeface="Ebrima" panose="02000000000000000000" pitchFamily="2" charset="0"/>
                <a:ea typeface="標楷體" panose="03000509000000000000" pitchFamily="65" charset="-120"/>
                <a:cs typeface="Times New Roman" panose="02020603050405020304" pitchFamily="18" charset="0"/>
              </a:rPr>
              <a:t>=</a:t>
            </a:r>
            <a:endParaRPr lang="zh-TW" altLang="en-US" sz="3600" dirty="0">
              <a:solidFill>
                <a:srgbClr val="0070C0"/>
              </a:solidFill>
            </a:endParaRPr>
          </a:p>
        </p:txBody>
      </p:sp>
      <p:sp>
        <p:nvSpPr>
          <p:cNvPr id="19" name="Oval 8">
            <a:extLst>
              <a:ext uri="{FF2B5EF4-FFF2-40B4-BE49-F238E27FC236}">
                <a16:creationId xmlns:a16="http://schemas.microsoft.com/office/drawing/2014/main" id="{A4C772E3-3607-4FB4-A02B-5714540621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06018" y="4686494"/>
            <a:ext cx="689982" cy="639915"/>
          </a:xfrm>
          <a:prstGeom prst="ellipse">
            <a:avLst/>
          </a:prstGeom>
          <a:solidFill>
            <a:srgbClr val="0070C0"/>
          </a:solidFill>
          <a:ln w="9525">
            <a:solidFill>
              <a:srgbClr val="0070C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/>
          </a:p>
        </p:txBody>
      </p:sp>
      <p:sp>
        <p:nvSpPr>
          <p:cNvPr id="20" name="Oval 8">
            <a:extLst>
              <a:ext uri="{FF2B5EF4-FFF2-40B4-BE49-F238E27FC236}">
                <a16:creationId xmlns:a16="http://schemas.microsoft.com/office/drawing/2014/main" id="{B2644917-3E3C-4C15-8C6F-C27F2D7B53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75870" y="4701329"/>
            <a:ext cx="689982" cy="63991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/>
          </a:p>
        </p:txBody>
      </p:sp>
      <p:sp>
        <p:nvSpPr>
          <p:cNvPr id="21" name="Oval 8">
            <a:extLst>
              <a:ext uri="{FF2B5EF4-FFF2-40B4-BE49-F238E27FC236}">
                <a16:creationId xmlns:a16="http://schemas.microsoft.com/office/drawing/2014/main" id="{9F82ED7F-685C-42CC-B395-3CA731E8E9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06018" y="5519762"/>
            <a:ext cx="689982" cy="639915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TW" sz="2800" dirty="0"/>
              <a:t>?</a:t>
            </a:r>
            <a:endParaRPr lang="zh-TW" altLang="en-US" sz="4000" dirty="0"/>
          </a:p>
        </p:txBody>
      </p:sp>
      <p:sp>
        <p:nvSpPr>
          <p:cNvPr id="23" name="Oval 8">
            <a:extLst>
              <a:ext uri="{FF2B5EF4-FFF2-40B4-BE49-F238E27FC236}">
                <a16:creationId xmlns:a16="http://schemas.microsoft.com/office/drawing/2014/main" id="{8D9907F5-5CD0-4066-895F-66F4E61B87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84492" y="4686275"/>
            <a:ext cx="689982" cy="639915"/>
          </a:xfrm>
          <a:prstGeom prst="ellipse">
            <a:avLst/>
          </a:prstGeom>
          <a:solidFill>
            <a:srgbClr val="7030A0"/>
          </a:solidFill>
          <a:ln w="9525">
            <a:solidFill>
              <a:srgbClr val="7030A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9E3CD372-70E2-4F4A-8E4B-EA79E2B8A57D}"/>
              </a:ext>
            </a:extLst>
          </p:cNvPr>
          <p:cNvSpPr/>
          <p:nvPr/>
        </p:nvSpPr>
        <p:spPr>
          <a:xfrm>
            <a:off x="4480626" y="1154880"/>
            <a:ext cx="579120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04800">
              <a:spcAft>
                <a:spcPts val="0"/>
              </a:spcAft>
            </a:pPr>
            <a:r>
              <a:rPr lang="en-US" altLang="zh-TW" sz="3200" b="1" kern="100" dirty="0">
                <a:solidFill>
                  <a:srgbClr val="00B0F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Q</a:t>
            </a:r>
            <a:r>
              <a:rPr lang="zh-TW" altLang="zh-TW" sz="3200" b="1" kern="100" dirty="0">
                <a:solidFill>
                  <a:srgbClr val="00B0F0"/>
                </a:solidFill>
                <a:latin typeface="Ebrima" panose="02000000000000000000" pitchFamily="2" charset="0"/>
                <a:ea typeface="標楷體" panose="03000509000000000000" pitchFamily="65" charset="-120"/>
                <a:cs typeface="Ebrima" panose="02000000000000000000" pitchFamily="2" charset="0"/>
              </a:rPr>
              <a:t>：</a:t>
            </a:r>
            <a:r>
              <a:rPr lang="en-US" altLang="zh-TW" sz="3200" b="1" kern="100" dirty="0">
                <a:solidFill>
                  <a:srgbClr val="00B0F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What color is it?  </a:t>
            </a:r>
          </a:p>
          <a:p>
            <a:pPr marL="304800">
              <a:spcAft>
                <a:spcPts val="0"/>
              </a:spcAft>
            </a:pPr>
            <a:r>
              <a:rPr lang="en-US" altLang="zh-TW" sz="3200" b="1" kern="100" dirty="0">
                <a:solidFill>
                  <a:srgbClr val="00B0F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</a:t>
            </a:r>
            <a:r>
              <a:rPr lang="zh-TW" altLang="zh-TW" sz="3200" b="1" kern="100" dirty="0">
                <a:solidFill>
                  <a:srgbClr val="00B0F0"/>
                </a:solidFill>
                <a:latin typeface="Ebrima" panose="02000000000000000000" pitchFamily="2" charset="0"/>
                <a:ea typeface="標楷體" panose="03000509000000000000" pitchFamily="65" charset="-120"/>
                <a:cs typeface="Ebrima" panose="02000000000000000000" pitchFamily="2" charset="0"/>
              </a:rPr>
              <a:t>：</a:t>
            </a:r>
            <a:r>
              <a:rPr lang="en-US" altLang="zh-TW" sz="3200" b="1" kern="100" dirty="0">
                <a:solidFill>
                  <a:srgbClr val="00B0F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It’s ___.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946EDA61-A44C-4925-A99B-518DF6372016}"/>
              </a:ext>
            </a:extLst>
          </p:cNvPr>
          <p:cNvSpPr/>
          <p:nvPr/>
        </p:nvSpPr>
        <p:spPr>
          <a:xfrm>
            <a:off x="4480626" y="2626044"/>
            <a:ext cx="670560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04800">
              <a:spcAft>
                <a:spcPts val="0"/>
              </a:spcAft>
            </a:pPr>
            <a:r>
              <a:rPr lang="en-US" altLang="zh-TW" sz="3200" b="1" kern="100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Q</a:t>
            </a:r>
            <a:r>
              <a:rPr lang="zh-TW" altLang="en-US" sz="3200" b="1" kern="100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：</a:t>
            </a:r>
            <a:r>
              <a:rPr lang="en-US" altLang="zh-TW" sz="3200" b="1" kern="100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What color is </a:t>
            </a:r>
            <a:r>
              <a:rPr lang="en-US" altLang="zh-TW" sz="3200" b="1" u="sng" kern="100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___</a:t>
            </a:r>
            <a:r>
              <a:rPr lang="zh-TW" altLang="en-US" sz="3200" b="1" u="sng" kern="100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</a:t>
            </a:r>
            <a:r>
              <a:rPr lang="zh-TW" altLang="en-US" sz="3200" b="1" kern="100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</a:t>
            </a:r>
            <a:r>
              <a:rPr lang="en-US" altLang="zh-TW" sz="3200" b="1" kern="100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and</a:t>
            </a:r>
            <a:r>
              <a:rPr lang="zh-TW" altLang="en-US" sz="3200" b="1" kern="100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</a:t>
            </a:r>
            <a:r>
              <a:rPr lang="en-US" altLang="zh-TW" sz="3200" b="1" kern="100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___?</a:t>
            </a:r>
          </a:p>
          <a:p>
            <a:pPr marL="304800">
              <a:spcAft>
                <a:spcPts val="0"/>
              </a:spcAft>
            </a:pPr>
            <a:r>
              <a:rPr lang="en-US" altLang="zh-TW" sz="3200" b="1" kern="100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</a:t>
            </a:r>
            <a:r>
              <a:rPr lang="zh-TW" altLang="zh-TW" sz="3200" b="1" kern="100" dirty="0">
                <a:solidFill>
                  <a:srgbClr val="0070C0"/>
                </a:solidFill>
                <a:latin typeface="Ebrima" panose="02000000000000000000" pitchFamily="2" charset="0"/>
                <a:ea typeface="標楷體" panose="03000509000000000000" pitchFamily="65" charset="-120"/>
                <a:cs typeface="Ebrima" panose="02000000000000000000" pitchFamily="2" charset="0"/>
              </a:rPr>
              <a:t>：</a:t>
            </a:r>
            <a:r>
              <a:rPr lang="en-US" altLang="zh-TW" sz="3200" b="1" kern="100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It’s ___.</a:t>
            </a:r>
            <a:endParaRPr lang="zh-TW" altLang="en-US" sz="3200" b="1" dirty="0">
              <a:solidFill>
                <a:srgbClr val="0070C0"/>
              </a:solidFill>
              <a:latin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29" name="Oval 8">
            <a:extLst>
              <a:ext uri="{FF2B5EF4-FFF2-40B4-BE49-F238E27FC236}">
                <a16:creationId xmlns:a16="http://schemas.microsoft.com/office/drawing/2014/main" id="{ADAE1295-9841-4242-8BD2-1CC9B726CB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7278" y="3881941"/>
            <a:ext cx="689982" cy="639915"/>
          </a:xfrm>
          <a:prstGeom prst="ellipse">
            <a:avLst/>
          </a:prstGeom>
          <a:solidFill>
            <a:srgbClr val="0070C0"/>
          </a:solidFill>
          <a:ln w="9525">
            <a:solidFill>
              <a:srgbClr val="0070C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30" name="Oval 8">
            <a:extLst>
              <a:ext uri="{FF2B5EF4-FFF2-40B4-BE49-F238E27FC236}">
                <a16:creationId xmlns:a16="http://schemas.microsoft.com/office/drawing/2014/main" id="{852AABC4-BEE2-4EDD-B705-F69304FDCA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91264" y="3851978"/>
            <a:ext cx="689982" cy="639915"/>
          </a:xfrm>
          <a:prstGeom prst="ellipse">
            <a:avLst/>
          </a:prstGeom>
          <a:solidFill>
            <a:srgbClr val="FFFF00"/>
          </a:solidFill>
          <a:ln w="9525">
            <a:solidFill>
              <a:srgbClr val="FFFF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/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id="{6DC6F6E0-9941-4782-B4CD-C75F881D229A}"/>
              </a:ext>
            </a:extLst>
          </p:cNvPr>
          <p:cNvSpPr/>
          <p:nvPr/>
        </p:nvSpPr>
        <p:spPr>
          <a:xfrm>
            <a:off x="6228671" y="4547293"/>
            <a:ext cx="66259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4400" b="1" kern="100" dirty="0">
                <a:solidFill>
                  <a:srgbClr val="0070C0"/>
                </a:solidFill>
                <a:latin typeface="Ebrima" panose="02000000000000000000" pitchFamily="2" charset="0"/>
                <a:ea typeface="標楷體" panose="03000509000000000000" pitchFamily="65" charset="-120"/>
                <a:cs typeface="Times New Roman" panose="02020603050405020304" pitchFamily="18" charset="0"/>
              </a:rPr>
              <a:t>+</a:t>
            </a:r>
            <a:endParaRPr lang="zh-TW" altLang="en-US" sz="4400" dirty="0">
              <a:solidFill>
                <a:srgbClr val="0070C0"/>
              </a:solidFill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75FEAB0F-898D-41A3-8358-EFDD3ECEC4BA}"/>
              </a:ext>
            </a:extLst>
          </p:cNvPr>
          <p:cNvSpPr/>
          <p:nvPr/>
        </p:nvSpPr>
        <p:spPr>
          <a:xfrm>
            <a:off x="7807539" y="4635109"/>
            <a:ext cx="3425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3600" b="1" kern="100" dirty="0">
                <a:solidFill>
                  <a:srgbClr val="0070C0"/>
                </a:solidFill>
                <a:latin typeface="Ebrima" panose="02000000000000000000" pitchFamily="2" charset="0"/>
                <a:ea typeface="標楷體" panose="03000509000000000000" pitchFamily="65" charset="-120"/>
                <a:cs typeface="Times New Roman" panose="02020603050405020304" pitchFamily="18" charset="0"/>
              </a:rPr>
              <a:t>=</a:t>
            </a:r>
            <a:endParaRPr lang="zh-TW" altLang="en-US" sz="3600" dirty="0">
              <a:solidFill>
                <a:srgbClr val="0070C0"/>
              </a:solidFill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1EF9D860-5ED9-4651-A44C-8357FDF1F848}"/>
              </a:ext>
            </a:extLst>
          </p:cNvPr>
          <p:cNvSpPr/>
          <p:nvPr/>
        </p:nvSpPr>
        <p:spPr>
          <a:xfrm>
            <a:off x="6238285" y="5365740"/>
            <a:ext cx="66259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4400" b="1" kern="100" dirty="0">
                <a:solidFill>
                  <a:srgbClr val="0070C0"/>
                </a:solidFill>
                <a:latin typeface="Ebrima" panose="02000000000000000000" pitchFamily="2" charset="0"/>
                <a:ea typeface="標楷體" panose="03000509000000000000" pitchFamily="65" charset="-120"/>
                <a:cs typeface="Times New Roman" panose="02020603050405020304" pitchFamily="18" charset="0"/>
              </a:rPr>
              <a:t>+</a:t>
            </a:r>
            <a:endParaRPr lang="zh-TW" altLang="en-US" sz="4400" dirty="0">
              <a:solidFill>
                <a:srgbClr val="0070C0"/>
              </a:solidFill>
            </a:endParaRPr>
          </a:p>
        </p:txBody>
      </p:sp>
      <p:sp>
        <p:nvSpPr>
          <p:cNvPr id="28" name="Oval 8">
            <a:extLst>
              <a:ext uri="{FF2B5EF4-FFF2-40B4-BE49-F238E27FC236}">
                <a16:creationId xmlns:a16="http://schemas.microsoft.com/office/drawing/2014/main" id="{86FC486B-F7A2-4767-8083-E8888807BF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75870" y="5519762"/>
            <a:ext cx="689982" cy="639915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TW" sz="2800" dirty="0"/>
              <a:t>?</a:t>
            </a:r>
            <a:endParaRPr lang="zh-TW" altLang="en-US" sz="2800" dirty="0"/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322929DD-1E68-4CD1-AE9A-FC97F2DDBAC0}"/>
              </a:ext>
            </a:extLst>
          </p:cNvPr>
          <p:cNvSpPr/>
          <p:nvPr/>
        </p:nvSpPr>
        <p:spPr>
          <a:xfrm>
            <a:off x="7833426" y="5482282"/>
            <a:ext cx="41547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3600" b="1" kern="100" dirty="0">
                <a:solidFill>
                  <a:srgbClr val="0070C0"/>
                </a:solidFill>
                <a:latin typeface="Ebrima" panose="02000000000000000000" pitchFamily="2" charset="0"/>
                <a:ea typeface="標楷體" panose="03000509000000000000" pitchFamily="65" charset="-120"/>
                <a:cs typeface="Times New Roman" panose="02020603050405020304" pitchFamily="18" charset="0"/>
              </a:rPr>
              <a:t>=</a:t>
            </a:r>
            <a:endParaRPr lang="zh-TW" altLang="en-US" sz="3600" dirty="0">
              <a:solidFill>
                <a:srgbClr val="0070C0"/>
              </a:solidFill>
            </a:endParaRPr>
          </a:p>
        </p:txBody>
      </p:sp>
      <p:sp>
        <p:nvSpPr>
          <p:cNvPr id="34" name="Oval 8">
            <a:extLst>
              <a:ext uri="{FF2B5EF4-FFF2-40B4-BE49-F238E27FC236}">
                <a16:creationId xmlns:a16="http://schemas.microsoft.com/office/drawing/2014/main" id="{0FBB7683-1E74-4B79-A04B-1C8BCBDD57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8861" y="5512863"/>
            <a:ext cx="689982" cy="639915"/>
          </a:xfrm>
          <a:prstGeom prst="ellipse">
            <a:avLst/>
          </a:prstGeom>
          <a:solidFill>
            <a:srgbClr val="FFC000"/>
          </a:solidFill>
          <a:ln w="9525">
            <a:solidFill>
              <a:srgbClr val="FFCC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48104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/>
      <p:bldP spid="15" grpId="0"/>
      <p:bldP spid="19" grpId="0" animBg="1"/>
      <p:bldP spid="20" grpId="0" animBg="1"/>
      <p:bldP spid="21" grpId="0" animBg="1"/>
      <p:bldP spid="23" grpId="0" animBg="1"/>
      <p:bldP spid="16" grpId="0"/>
      <p:bldP spid="24" grpId="0"/>
      <p:bldP spid="29" grpId="0" animBg="1"/>
      <p:bldP spid="30" grpId="0" animBg="1"/>
      <p:bldP spid="31" grpId="0"/>
      <p:bldP spid="32" grpId="0"/>
      <p:bldP spid="26" grpId="0"/>
      <p:bldP spid="28" grpId="0" animBg="1"/>
      <p:bldP spid="33" grpId="0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9C18F163-82CD-4CAE-A722-DC313F4E541C}"/>
              </a:ext>
            </a:extLst>
          </p:cNvPr>
          <p:cNvSpPr txBox="1">
            <a:spLocks/>
          </p:cNvSpPr>
          <p:nvPr/>
        </p:nvSpPr>
        <p:spPr>
          <a:xfrm>
            <a:off x="0" y="143453"/>
            <a:ext cx="12192000" cy="623166"/>
          </a:xfrm>
          <a:prstGeom prst="rect">
            <a:avLst/>
          </a:prstGeom>
          <a:solidFill>
            <a:srgbClr val="FFCC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zh-TW" sz="3200" b="1" dirty="0">
                <a:solidFill>
                  <a:schemeClr val="accent2">
                    <a:lumMod val="50000"/>
                  </a:schemeClr>
                </a:solidFill>
                <a:latin typeface="Ebrima" panose="02000000000000000000" pitchFamily="2" charset="0"/>
                <a:cs typeface="Ebrima" panose="02000000000000000000" pitchFamily="2" charset="0"/>
              </a:rPr>
              <a:t>5-Unscramble</a:t>
            </a:r>
            <a:endParaRPr lang="zh-TW" altLang="en-US" sz="3200" b="1" dirty="0">
              <a:solidFill>
                <a:schemeClr val="accent2">
                  <a:lumMod val="50000"/>
                </a:schemeClr>
              </a:solidFill>
              <a:latin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9E3CD372-70E2-4F4A-8E4B-EA79E2B8A57D}"/>
              </a:ext>
            </a:extLst>
          </p:cNvPr>
          <p:cNvSpPr/>
          <p:nvPr/>
        </p:nvSpPr>
        <p:spPr>
          <a:xfrm>
            <a:off x="2074386" y="1657643"/>
            <a:ext cx="8492930" cy="1600438"/>
          </a:xfrm>
          <a:prstGeom prst="rect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304800">
              <a:spcAft>
                <a:spcPts val="0"/>
              </a:spcAft>
            </a:pPr>
            <a:r>
              <a:rPr lang="en-US" altLang="zh-TW" sz="4000" b="1" kern="100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Q</a:t>
            </a:r>
            <a:r>
              <a:rPr lang="zh-TW" altLang="zh-TW" sz="4000" b="1" kern="100" dirty="0">
                <a:solidFill>
                  <a:srgbClr val="0070C0"/>
                </a:solidFill>
                <a:latin typeface="Ebrima" panose="02000000000000000000" pitchFamily="2" charset="0"/>
                <a:ea typeface="標楷體" panose="03000509000000000000" pitchFamily="65" charset="-120"/>
                <a:cs typeface="Ebrima" panose="02000000000000000000" pitchFamily="2" charset="0"/>
              </a:rPr>
              <a:t>：</a:t>
            </a:r>
            <a:r>
              <a:rPr lang="en-US" altLang="zh-TW" sz="4000" b="1" kern="100" dirty="0">
                <a:solidFill>
                  <a:srgbClr val="00B0F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is /  ?  / color /  it /  What</a:t>
            </a:r>
          </a:p>
          <a:p>
            <a:pPr marL="304800">
              <a:spcAft>
                <a:spcPts val="0"/>
              </a:spcAft>
            </a:pPr>
            <a:endParaRPr lang="en-US" altLang="zh-TW" b="1" kern="100" dirty="0">
              <a:solidFill>
                <a:srgbClr val="00B0F0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304800">
              <a:spcAft>
                <a:spcPts val="0"/>
              </a:spcAft>
            </a:pPr>
            <a:r>
              <a:rPr lang="en-US" altLang="zh-TW" sz="4000" b="1" kern="100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</a:t>
            </a:r>
            <a:r>
              <a:rPr lang="zh-TW" altLang="zh-TW" sz="4000" b="1" kern="100" dirty="0">
                <a:solidFill>
                  <a:srgbClr val="0070C0"/>
                </a:solidFill>
                <a:latin typeface="Ebrima" panose="02000000000000000000" pitchFamily="2" charset="0"/>
                <a:ea typeface="標楷體" panose="03000509000000000000" pitchFamily="65" charset="-120"/>
                <a:cs typeface="Ebrima" panose="02000000000000000000" pitchFamily="2" charset="0"/>
              </a:rPr>
              <a:t>：</a:t>
            </a:r>
            <a:r>
              <a:rPr lang="en-US" altLang="zh-TW" sz="4000" b="1" kern="100" dirty="0">
                <a:solidFill>
                  <a:srgbClr val="00B0F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. / blue / It’s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9E3CD372-70E2-4F4A-8E4B-EA79E2B8A57D}"/>
              </a:ext>
            </a:extLst>
          </p:cNvPr>
          <p:cNvSpPr/>
          <p:nvPr/>
        </p:nvSpPr>
        <p:spPr>
          <a:xfrm>
            <a:off x="2621528" y="4149106"/>
            <a:ext cx="7398647" cy="1600438"/>
          </a:xfrm>
          <a:prstGeom prst="rect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304800">
              <a:spcAft>
                <a:spcPts val="0"/>
              </a:spcAft>
            </a:pPr>
            <a:r>
              <a:rPr lang="en-US" altLang="zh-TW" sz="4000" b="1" kern="100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Q</a:t>
            </a:r>
            <a:r>
              <a:rPr lang="zh-TW" altLang="zh-TW" sz="4000" b="1" kern="100" dirty="0">
                <a:solidFill>
                  <a:srgbClr val="0070C0"/>
                </a:solidFill>
                <a:latin typeface="Ebrima" panose="02000000000000000000" pitchFamily="2" charset="0"/>
                <a:ea typeface="標楷體" panose="03000509000000000000" pitchFamily="65" charset="-120"/>
                <a:cs typeface="Ebrima" panose="02000000000000000000" pitchFamily="2" charset="0"/>
              </a:rPr>
              <a:t>：</a:t>
            </a:r>
            <a:r>
              <a:rPr lang="en-US" altLang="zh-TW" sz="4000" b="1" kern="100" dirty="0">
                <a:solidFill>
                  <a:srgbClr val="00B0F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what color is it.  </a:t>
            </a:r>
          </a:p>
          <a:p>
            <a:pPr marL="304800">
              <a:spcAft>
                <a:spcPts val="0"/>
              </a:spcAft>
            </a:pPr>
            <a:endParaRPr lang="en-US" altLang="zh-TW" b="1" kern="100" dirty="0">
              <a:solidFill>
                <a:srgbClr val="0070C0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304800">
              <a:spcAft>
                <a:spcPts val="0"/>
              </a:spcAft>
            </a:pPr>
            <a:r>
              <a:rPr lang="en-US" altLang="zh-TW" sz="4000" b="1" kern="100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</a:t>
            </a:r>
            <a:r>
              <a:rPr lang="zh-TW" altLang="zh-TW" sz="4000" b="1" kern="100" dirty="0">
                <a:solidFill>
                  <a:srgbClr val="0070C0"/>
                </a:solidFill>
                <a:latin typeface="Ebrima" panose="02000000000000000000" pitchFamily="2" charset="0"/>
                <a:ea typeface="標楷體" panose="03000509000000000000" pitchFamily="65" charset="-120"/>
                <a:cs typeface="Ebrima" panose="02000000000000000000" pitchFamily="2" charset="0"/>
              </a:rPr>
              <a:t>：</a:t>
            </a:r>
            <a:r>
              <a:rPr lang="en-US" altLang="zh-TW" sz="4000" b="1" kern="100" dirty="0">
                <a:solidFill>
                  <a:srgbClr val="00B0F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It’s black</a:t>
            </a:r>
          </a:p>
        </p:txBody>
      </p:sp>
      <p:pic>
        <p:nvPicPr>
          <p:cNvPr id="1028" name="Picture 4" descr="Question transparent transparente GIF - Find on GIFE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36" y="820314"/>
            <a:ext cx="1523323" cy="253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橢圓 5">
            <a:extLst>
              <a:ext uri="{FF2B5EF4-FFF2-40B4-BE49-F238E27FC236}">
                <a16:creationId xmlns:a16="http://schemas.microsoft.com/office/drawing/2014/main" id="{6DCCCFE9-51A6-4C14-B9E7-C8089AF026F7}"/>
              </a:ext>
            </a:extLst>
          </p:cNvPr>
          <p:cNvSpPr/>
          <p:nvPr/>
        </p:nvSpPr>
        <p:spPr>
          <a:xfrm>
            <a:off x="3667407" y="4138390"/>
            <a:ext cx="821466" cy="810935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9" name="橢圓 8">
            <a:extLst>
              <a:ext uri="{FF2B5EF4-FFF2-40B4-BE49-F238E27FC236}">
                <a16:creationId xmlns:a16="http://schemas.microsoft.com/office/drawing/2014/main" id="{958D0D7D-A44A-46ED-948A-E93F8F126B14}"/>
              </a:ext>
            </a:extLst>
          </p:cNvPr>
          <p:cNvSpPr/>
          <p:nvPr/>
        </p:nvSpPr>
        <p:spPr>
          <a:xfrm>
            <a:off x="7449698" y="4138390"/>
            <a:ext cx="821466" cy="810935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0" name="橢圓 9">
            <a:extLst>
              <a:ext uri="{FF2B5EF4-FFF2-40B4-BE49-F238E27FC236}">
                <a16:creationId xmlns:a16="http://schemas.microsoft.com/office/drawing/2014/main" id="{6B8D2064-E2AA-442A-B411-19CEA941E16A}"/>
              </a:ext>
            </a:extLst>
          </p:cNvPr>
          <p:cNvSpPr/>
          <p:nvPr/>
        </p:nvSpPr>
        <p:spPr>
          <a:xfrm>
            <a:off x="6096000" y="4949325"/>
            <a:ext cx="821466" cy="810935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2275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6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08E11CD4-BFBE-455F-8366-350D42336F03}"/>
              </a:ext>
            </a:extLst>
          </p:cNvPr>
          <p:cNvSpPr txBox="1">
            <a:spLocks/>
          </p:cNvSpPr>
          <p:nvPr/>
        </p:nvSpPr>
        <p:spPr>
          <a:xfrm>
            <a:off x="0" y="143453"/>
            <a:ext cx="12192000" cy="623166"/>
          </a:xfrm>
          <a:prstGeom prst="rect">
            <a:avLst/>
          </a:prstGeom>
          <a:solidFill>
            <a:srgbClr val="FFCC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zh-TW" sz="3200" b="1" dirty="0">
                <a:solidFill>
                  <a:schemeClr val="accent2">
                    <a:lumMod val="50000"/>
                  </a:schemeClr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6-Write it down!</a:t>
            </a:r>
            <a:endParaRPr lang="zh-TW" altLang="en-US" sz="3200" b="1" dirty="0">
              <a:solidFill>
                <a:schemeClr val="accent2">
                  <a:lumMod val="50000"/>
                </a:schemeClr>
              </a:solidFill>
              <a:latin typeface="Ebrima" panose="02000000000000000000" pitchFamily="2" charset="0"/>
              <a:cs typeface="Ebrima" panose="02000000000000000000" pitchFamily="2" charset="0"/>
            </a:endParaRPr>
          </a:p>
        </p:txBody>
      </p:sp>
      <p:pic>
        <p:nvPicPr>
          <p:cNvPr id="5" name="Picture 2" descr="cooperation » El blog de Redbubble">
            <a:extLst>
              <a:ext uri="{FF2B5EF4-FFF2-40B4-BE49-F238E27FC236}">
                <a16:creationId xmlns:a16="http://schemas.microsoft.com/office/drawing/2014/main" id="{33A84002-051A-4EE2-A497-654F76B39BC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503" y="1228911"/>
            <a:ext cx="1112162" cy="1114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Education School Animated Clipart: hand_with_pencil_5C">
            <a:extLst>
              <a:ext uri="{FF2B5EF4-FFF2-40B4-BE49-F238E27FC236}">
                <a16:creationId xmlns:a16="http://schemas.microsoft.com/office/drawing/2014/main" id="{29502CEC-F111-4230-8316-51B85544A84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6327" y="1202287"/>
            <a:ext cx="1214193" cy="1141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ow to see Peru&amp;#39;s incredible &amp;#39;rainbow mountains&amp;#39; | London Evening Standard  | Evening Standard">
            <a:extLst>
              <a:ext uri="{FF2B5EF4-FFF2-40B4-BE49-F238E27FC236}">
                <a16:creationId xmlns:a16="http://schemas.microsoft.com/office/drawing/2014/main" id="{44735B7E-719E-4722-8745-BCDBE17A71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2725" y="1013449"/>
            <a:ext cx="7998691" cy="5183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50BC94C7-98DD-4681-A149-4BBEE39DA331}"/>
              </a:ext>
            </a:extLst>
          </p:cNvPr>
          <p:cNvSpPr/>
          <p:nvPr/>
        </p:nvSpPr>
        <p:spPr>
          <a:xfrm>
            <a:off x="404503" y="3256609"/>
            <a:ext cx="9160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04800">
              <a:spcAft>
                <a:spcPts val="0"/>
              </a:spcAft>
            </a:pPr>
            <a:r>
              <a:rPr lang="en-US" altLang="zh-TW" sz="4800" b="1" kern="100" dirty="0">
                <a:solidFill>
                  <a:srgbClr val="0070C0"/>
                </a:solidFill>
                <a:latin typeface="Arial Black" panose="020B0A04020102020204" pitchFamily="34" charset="0"/>
                <a:ea typeface="Ebrima" panose="02000000000000000000" pitchFamily="2" charset="0"/>
                <a:cs typeface="Aharoni" panose="02010803020104030203" pitchFamily="2" charset="-79"/>
              </a:rPr>
              <a:t>Q</a:t>
            </a:r>
            <a:r>
              <a:rPr lang="zh-TW" altLang="en-US" sz="4800" b="1" kern="100" dirty="0">
                <a:solidFill>
                  <a:srgbClr val="0070C0"/>
                </a:solidFill>
                <a:latin typeface="Arial Black" panose="020B0A04020102020204" pitchFamily="34" charset="0"/>
                <a:ea typeface="Ebrima" panose="02000000000000000000" pitchFamily="2" charset="0"/>
                <a:cs typeface="Aharoni" panose="02010803020104030203" pitchFamily="2" charset="-79"/>
              </a:rPr>
              <a:t>  </a:t>
            </a:r>
            <a:endParaRPr lang="en-US" altLang="zh-TW" sz="4800" b="1" kern="100" dirty="0">
              <a:solidFill>
                <a:srgbClr val="0070C0"/>
              </a:solidFill>
              <a:latin typeface="Arial Black" panose="020B0A04020102020204" pitchFamily="34" charset="0"/>
              <a:ea typeface="Ebrima" panose="02000000000000000000" pitchFamily="2" charset="0"/>
              <a:cs typeface="Aharoni" panose="02010803020104030203" pitchFamily="2" charset="-79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DB408A11-78AA-4CA8-BE2D-4561B5050B4C}"/>
              </a:ext>
            </a:extLst>
          </p:cNvPr>
          <p:cNvSpPr/>
          <p:nvPr/>
        </p:nvSpPr>
        <p:spPr>
          <a:xfrm>
            <a:off x="6382327" y="6196941"/>
            <a:ext cx="62875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800" b="1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Peru’s “Rainbow Mountain”</a:t>
            </a:r>
            <a:endParaRPr lang="en-US" altLang="zh-TW" sz="2800" b="1" i="0" dirty="0">
              <a:solidFill>
                <a:srgbClr val="0070C0"/>
              </a:solidFill>
              <a:effectLst/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58A3C5DB-A4DC-4F48-A91C-2EAC84D442ED}"/>
              </a:ext>
            </a:extLst>
          </p:cNvPr>
          <p:cNvSpPr/>
          <p:nvPr/>
        </p:nvSpPr>
        <p:spPr>
          <a:xfrm>
            <a:off x="1679821" y="3281168"/>
            <a:ext cx="11936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04800">
              <a:spcAft>
                <a:spcPts val="0"/>
              </a:spcAft>
            </a:pPr>
            <a:r>
              <a:rPr lang="en-US" altLang="zh-TW" sz="4800" b="1" kern="100" dirty="0">
                <a:solidFill>
                  <a:srgbClr val="0070C0"/>
                </a:solidFill>
                <a:latin typeface="Arial Black" panose="020B0A04020102020204" pitchFamily="34" charset="0"/>
                <a:ea typeface="Ebrima" panose="02000000000000000000" pitchFamily="2" charset="0"/>
                <a:cs typeface="Aharoni" panose="02010803020104030203" pitchFamily="2" charset="-79"/>
              </a:rPr>
              <a:t>A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C6160217-355E-4DE7-A916-F46F49B8B7AD}"/>
              </a:ext>
            </a:extLst>
          </p:cNvPr>
          <p:cNvSpPr/>
          <p:nvPr/>
        </p:nvSpPr>
        <p:spPr>
          <a:xfrm>
            <a:off x="1211057" y="3281168"/>
            <a:ext cx="666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04800">
              <a:spcAft>
                <a:spcPts val="0"/>
              </a:spcAft>
            </a:pPr>
            <a:r>
              <a:rPr lang="en-US" altLang="zh-TW" sz="4800" b="1" kern="100" dirty="0">
                <a:solidFill>
                  <a:srgbClr val="0070C0"/>
                </a:solidFill>
                <a:latin typeface="Arial Black" panose="020B0A04020102020204" pitchFamily="34" charset="0"/>
                <a:ea typeface="Ebrima" panose="02000000000000000000" pitchFamily="2" charset="0"/>
                <a:cs typeface="Aharoni" panose="02010803020104030203" pitchFamily="2" charset="-79"/>
              </a:rPr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1325330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3D01569A-BEAE-4A79-BC97-2A5B0DF2B17F}"/>
              </a:ext>
            </a:extLst>
          </p:cNvPr>
          <p:cNvSpPr txBox="1">
            <a:spLocks/>
          </p:cNvSpPr>
          <p:nvPr/>
        </p:nvSpPr>
        <p:spPr>
          <a:xfrm>
            <a:off x="0" y="143453"/>
            <a:ext cx="12192000" cy="623166"/>
          </a:xfrm>
          <a:prstGeom prst="rect">
            <a:avLst/>
          </a:prstGeom>
          <a:solidFill>
            <a:srgbClr val="FFCC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zh-TW" sz="3200" b="1" dirty="0">
                <a:solidFill>
                  <a:schemeClr val="accent2">
                    <a:lumMod val="50000"/>
                  </a:schemeClr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Sing- sing- a song!</a:t>
            </a:r>
            <a:endParaRPr lang="zh-TW" altLang="en-US" sz="3200" b="1" dirty="0">
              <a:solidFill>
                <a:schemeClr val="accent2">
                  <a:lumMod val="50000"/>
                </a:schemeClr>
              </a:solidFill>
              <a:latin typeface="Ebrima" panose="02000000000000000000" pitchFamily="2" charset="0"/>
              <a:cs typeface="Ebrima" panose="02000000000000000000" pitchFamily="2" charset="0"/>
            </a:endParaRPr>
          </a:p>
        </p:txBody>
      </p:sp>
      <p:pic>
        <p:nvPicPr>
          <p:cNvPr id="1026" name="Picture 2" descr="Picture Library - moving notes | Homeschool music lessons, Transition  songs, Songs">
            <a:extLst>
              <a:ext uri="{FF2B5EF4-FFF2-40B4-BE49-F238E27FC236}">
                <a16:creationId xmlns:a16="http://schemas.microsoft.com/office/drawing/2014/main" id="{A8060F81-40A7-4943-A097-A76E224AC8C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672" y="2119635"/>
            <a:ext cx="6160655" cy="1564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62273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596</TotalTime>
  <Words>144</Words>
  <Application>Microsoft Office PowerPoint</Application>
  <PresentationFormat>寬螢幕</PresentationFormat>
  <Paragraphs>62</Paragraphs>
  <Slides>10</Slides>
  <Notes>5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20" baseType="lpstr">
      <vt:lpstr>Aharoni</vt:lpstr>
      <vt:lpstr>新細明體</vt:lpstr>
      <vt:lpstr>標楷體</vt:lpstr>
      <vt:lpstr>Arial</vt:lpstr>
      <vt:lpstr>Arial Black</vt:lpstr>
      <vt:lpstr>Calibri</vt:lpstr>
      <vt:lpstr>Calibri Light</vt:lpstr>
      <vt:lpstr>Ebrima</vt:lpstr>
      <vt:lpstr>Times New Roman</vt:lpstr>
      <vt:lpstr>Office 佈景主題</vt:lpstr>
      <vt:lpstr>What color is it?</vt:lpstr>
      <vt:lpstr>PowerPoint 簡報</vt:lpstr>
      <vt:lpstr>Color equals to?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295</cp:revision>
  <dcterms:created xsi:type="dcterms:W3CDTF">2021-11-07T11:57:10Z</dcterms:created>
  <dcterms:modified xsi:type="dcterms:W3CDTF">2022-05-07T02:35:58Z</dcterms:modified>
</cp:coreProperties>
</file>