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5" r:id="rId1"/>
  </p:sldMasterIdLst>
  <p:notesMasterIdLst>
    <p:notesMasterId r:id="rId17"/>
  </p:notesMasterIdLst>
  <p:sldIdLst>
    <p:sldId id="256" r:id="rId2"/>
    <p:sldId id="266" r:id="rId3"/>
    <p:sldId id="259" r:id="rId4"/>
    <p:sldId id="270" r:id="rId5"/>
    <p:sldId id="269" r:id="rId6"/>
    <p:sldId id="272" r:id="rId7"/>
    <p:sldId id="260" r:id="rId8"/>
    <p:sldId id="273" r:id="rId9"/>
    <p:sldId id="274" r:id="rId10"/>
    <p:sldId id="258" r:id="rId11"/>
    <p:sldId id="257" r:id="rId12"/>
    <p:sldId id="262" r:id="rId13"/>
    <p:sldId id="264" r:id="rId14"/>
    <p:sldId id="275" r:id="rId15"/>
    <p:sldId id="265" r:id="rId16"/>
  </p:sldIdLst>
  <p:sldSz cx="12192000" cy="6858000"/>
  <p:notesSz cx="9926638" cy="6797675"/>
  <p:embeddedFontLst>
    <p:embeddedFont>
      <p:font typeface="Questrial" panose="020B0604020202020204" charset="0"/>
      <p:regular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724" y="-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654750" y="509825"/>
            <a:ext cx="6618075" cy="25491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365481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6285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Shape 17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5236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5" name="Shape 185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1811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Shape 166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53623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Shape 159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624926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2634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57528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Shape 159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010074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Shape 227"/>
          <p:cNvSpPr txBox="1">
            <a:spLocks noGrp="1"/>
          </p:cNvSpPr>
          <p:nvPr>
            <p:ph type="body" idx="1"/>
          </p:nvPr>
        </p:nvSpPr>
        <p:spPr>
          <a:xfrm>
            <a:off x="992650" y="3228875"/>
            <a:ext cx="7941300" cy="305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527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hape 13" descr="Droplets-HD-Title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14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Questrial"/>
              <a:buNone/>
              <a:defRPr sz="4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sz="2200" b="0" i="0" u="none" strike="noStrike" cap="none">
                <a:solidFill>
                  <a:srgbClr val="7F7F7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ctr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物件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Shape 20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914400" y="1716946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55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55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55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55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hape 27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Questrial"/>
              <a:buNone/>
              <a:defRPr sz="4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7F7F7F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項物件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Shape 34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51060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2"/>
          </p:nvPr>
        </p:nvSpPr>
        <p:spPr>
          <a:xfrm>
            <a:off x="6172200" y="2367092"/>
            <a:ext cx="5105400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對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Shape 42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2"/>
          </p:nvPr>
        </p:nvSpPr>
        <p:spPr>
          <a:xfrm>
            <a:off x="913774" y="3051012"/>
            <a:ext cx="5106027" cy="274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3"/>
          </p:nvPr>
        </p:nvSpPr>
        <p:spPr>
          <a:xfrm>
            <a:off x="6396423" y="2371018"/>
            <a:ext cx="4881804" cy="679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  <a:defRPr sz="2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4"/>
          </p:nvPr>
        </p:nvSpPr>
        <p:spPr>
          <a:xfrm>
            <a:off x="6172200" y="3051012"/>
            <a:ext cx="5105401" cy="274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Shape 52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Shape 58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內容" type="objTx">
  <p:cSld name="OBJECT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Quest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5078062" y="609600"/>
            <a:ext cx="6200163" cy="518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2"/>
          </p:nvPr>
        </p:nvSpPr>
        <p:spPr>
          <a:xfrm>
            <a:off x="913774" y="2632852"/>
            <a:ext cx="3935689" cy="3158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圖片" type="picTx">
  <p:cSld name="PICTURE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Shape 71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Quest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Shape 73"/>
          <p:cNvSpPr>
            <a:spLocks noGrp="1"/>
          </p:cNvSpPr>
          <p:nvPr>
            <p:ph type="pic" idx="2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 cmpd="sng">
            <a:solidFill>
              <a:srgbClr val="C0D3E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913794" y="2632852"/>
            <a:ext cx="5934949" cy="315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全景圖片 (含標題)">
  <p:cSld name="全景圖片 (含標題)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Shape 79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Quest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1" name="Shape 81"/>
          <p:cNvSpPr>
            <a:spLocks noGrp="1"/>
          </p:cNvSpPr>
          <p:nvPr>
            <p:ph type="pic" idx="2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 cmpd="sng">
            <a:solidFill>
              <a:srgbClr val="C0D3E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913774" y="5108728"/>
            <a:ext cx="10364452" cy="682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與說明文字">
  <p:cSld name="標題與說明文字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Shape 87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Quest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913775" y="4204821"/>
            <a:ext cx="10364452" cy="1586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引述 (含標題)">
  <p:cSld name="引述 (含標題)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Shape 94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Quest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1720644" y="3610032"/>
            <a:ext cx="8752299" cy="5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body" idx="2"/>
          </p:nvPr>
        </p:nvSpPr>
        <p:spPr>
          <a:xfrm>
            <a:off x="913774" y="4372796"/>
            <a:ext cx="10364452" cy="1421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101" name="Shape 101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Questrial"/>
              <a:buNone/>
            </a:pPr>
            <a:r>
              <a:rPr lang="zh-TW" sz="8000" b="0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“</a:t>
            </a:r>
            <a:endParaRPr/>
          </a:p>
        </p:txBody>
      </p:sp>
      <p:sp>
        <p:nvSpPr>
          <p:cNvPr id="102" name="Shape 102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Questrial"/>
              <a:buNone/>
            </a:pPr>
            <a:r>
              <a:rPr lang="zh-TW" sz="8000" b="0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名片">
  <p:cSld name="名片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Shape 104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Shape 105"/>
          <p:cNvSpPr txBox="1"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Questrial"/>
              <a:buNone/>
              <a:defRPr sz="3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913775" y="4662335"/>
            <a:ext cx="10364452" cy="1140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7" name="Shape 107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8" name="Shape 108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欄">
  <p:cSld name="3 欄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Shape 111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Shape 112"/>
          <p:cNvSpPr txBox="1"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ctr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body" idx="2"/>
          </p:nvPr>
        </p:nvSpPr>
        <p:spPr>
          <a:xfrm>
            <a:off x="913774" y="2943355"/>
            <a:ext cx="3298976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3"/>
          </p:nvPr>
        </p:nvSpPr>
        <p:spPr>
          <a:xfrm>
            <a:off x="4452389" y="2367093"/>
            <a:ext cx="329152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ctr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body" idx="4"/>
          </p:nvPr>
        </p:nvSpPr>
        <p:spPr>
          <a:xfrm>
            <a:off x="4441348" y="2943355"/>
            <a:ext cx="3303351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5"/>
          </p:nvPr>
        </p:nvSpPr>
        <p:spPr>
          <a:xfrm>
            <a:off x="7973298" y="2367093"/>
            <a:ext cx="330492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ctr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body" idx="6"/>
          </p:nvPr>
        </p:nvSpPr>
        <p:spPr>
          <a:xfrm>
            <a:off x="7973298" y="2943355"/>
            <a:ext cx="3304928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20" name="Shape 120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圖片欄">
  <p:cSld name="3 圖片欄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Shape 123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ctr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sz="2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26" name="Shape 126"/>
          <p:cNvSpPr>
            <a:spLocks noGrp="1"/>
          </p:cNvSpPr>
          <p:nvPr>
            <p:ph type="pic" idx="2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 cmpd="sng">
            <a:solidFill>
              <a:srgbClr val="C0D3E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27" name="Shape 127"/>
          <p:cNvSpPr txBox="1">
            <a:spLocks noGrp="1"/>
          </p:cNvSpPr>
          <p:nvPr>
            <p:ph type="body" idx="3"/>
          </p:nvPr>
        </p:nvSpPr>
        <p:spPr>
          <a:xfrm>
            <a:off x="913774" y="4781082"/>
            <a:ext cx="3296409" cy="1010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body" idx="4"/>
          </p:nvPr>
        </p:nvSpPr>
        <p:spPr>
          <a:xfrm>
            <a:off x="4442759" y="4204820"/>
            <a:ext cx="330182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ctr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sz="2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29" name="Shape 129"/>
          <p:cNvSpPr>
            <a:spLocks noGrp="1"/>
          </p:cNvSpPr>
          <p:nvPr>
            <p:ph type="pic" idx="5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 cmpd="sng">
            <a:solidFill>
              <a:srgbClr val="C0D3E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30" name="Shape 130"/>
          <p:cNvSpPr txBox="1">
            <a:spLocks noGrp="1"/>
          </p:cNvSpPr>
          <p:nvPr>
            <p:ph type="body" idx="6"/>
          </p:nvPr>
        </p:nvSpPr>
        <p:spPr>
          <a:xfrm>
            <a:off x="4441348" y="4781080"/>
            <a:ext cx="3303352" cy="1010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body" idx="7"/>
          </p:nvPr>
        </p:nvSpPr>
        <p:spPr>
          <a:xfrm>
            <a:off x="7973298" y="4204820"/>
            <a:ext cx="330068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ctr" rtl="0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  <a:defRPr sz="2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32" name="Shape 132"/>
          <p:cNvSpPr>
            <a:spLocks noGrp="1"/>
          </p:cNvSpPr>
          <p:nvPr>
            <p:ph type="pic" idx="8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 cmpd="sng">
            <a:solidFill>
              <a:srgbClr val="C0D3E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body" idx="9"/>
          </p:nvPr>
        </p:nvSpPr>
        <p:spPr>
          <a:xfrm>
            <a:off x="7973173" y="4781078"/>
            <a:ext cx="3305053" cy="101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VERTICAL_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Shape 138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 rot="5400000">
            <a:off x="4383948" y="-1103079"/>
            <a:ext cx="3424107" cy="10364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42" name="Shape 142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43" name="Shape 143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VERTICAL_TITLE_AND_VERTICAL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Shape 145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Shape 146"/>
          <p:cNvSpPr txBox="1">
            <a:spLocks noGrp="1"/>
          </p:cNvSpPr>
          <p:nvPr>
            <p:ph type="title"/>
          </p:nvPr>
        </p:nvSpPr>
        <p:spPr>
          <a:xfrm rot="5400000">
            <a:off x="7410763" y="1923737"/>
            <a:ext cx="5181599" cy="2553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 rot="5400000">
            <a:off x="2152338" y="-628961"/>
            <a:ext cx="5181599" cy="7658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48" name="Shape 14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49" name="Shape 14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AEBF5"/>
            </a:gs>
            <a:gs pos="100000">
              <a:srgbClr val="72AADB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hape 6" descr="\\DROBO-FS\QuickDrops\JB\PPTX NG\Droplets\LightingOverlay.png"/>
          <p:cNvPicPr preferRelativeResize="0"/>
          <p:nvPr/>
        </p:nvPicPr>
        <p:blipFill rotWithShape="1">
          <a:blip r:embed="rId19">
            <a:alphaModFix amt="70000"/>
          </a:blip>
          <a:srcRect/>
          <a:stretch/>
        </p:blipFill>
        <p:spPr>
          <a:xfrm>
            <a:off x="0" y="0"/>
            <a:ext cx="12192003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Shape 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>
            <a:spLocks noGrp="1"/>
          </p:cNvSpPr>
          <p:nvPr>
            <p:ph type="ctrTitle"/>
          </p:nvPr>
        </p:nvSpPr>
        <p:spPr>
          <a:xfrm>
            <a:off x="1335505" y="1732547"/>
            <a:ext cx="9859677" cy="1939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Questrial"/>
              <a:buNone/>
            </a:pPr>
            <a:r>
              <a:rPr lang="zh-TW" sz="6000" b="0" i="0" u="none" strike="noStrike" cap="none" dirty="0" smtClean="0">
                <a:solidFill>
                  <a:schemeClr val="dk1"/>
                </a:solidFill>
                <a:sym typeface="Questrial"/>
              </a:rPr>
              <a:t>面</a:t>
            </a:r>
            <a:r>
              <a:rPr lang="zh-TW" altLang="en-US" sz="6000" b="0" i="0" u="none" strike="noStrike" cap="none" dirty="0" smtClean="0">
                <a:solidFill>
                  <a:schemeClr val="dk1"/>
                </a:solidFill>
                <a:sym typeface="Questrial"/>
              </a:rPr>
              <a:t>會</a:t>
            </a:r>
            <a:r>
              <a:rPr lang="zh-TW" sz="6000" b="0" i="0" u="none" strike="noStrike" cap="none" dirty="0" smtClean="0">
                <a:solidFill>
                  <a:schemeClr val="dk1"/>
                </a:solidFill>
                <a:sym typeface="Questrial"/>
              </a:rPr>
              <a:t>改</a:t>
            </a:r>
            <a:r>
              <a:rPr lang="zh-TW" sz="6000" b="0" i="0" u="none" strike="noStrike" cap="none" dirty="0">
                <a:solidFill>
                  <a:schemeClr val="dk1"/>
                </a:solidFill>
                <a:sym typeface="Questrial"/>
              </a:rPr>
              <a:t>「</a:t>
            </a:r>
            <a:r>
              <a:rPr lang="zh-TW" sz="6000" b="0" i="0" u="none" strike="noStrike" cap="none" dirty="0">
                <a:solidFill>
                  <a:srgbClr val="FF0000"/>
                </a:solidFill>
                <a:sym typeface="Questrial"/>
              </a:rPr>
              <a:t>色</a:t>
            </a:r>
            <a:r>
              <a:rPr lang="zh-TW" sz="6000" b="0" i="0" u="none" strike="noStrike" cap="none" dirty="0">
                <a:solidFill>
                  <a:schemeClr val="dk1"/>
                </a:solidFill>
                <a:sym typeface="Questrial"/>
              </a:rPr>
              <a:t>」</a:t>
            </a:r>
            <a:r>
              <a:rPr lang="zh-TW" sz="6000" dirty="0"/>
              <a:t>，</a:t>
            </a:r>
            <a:r>
              <a:rPr lang="zh-TW" sz="6000" b="0" i="0" u="none" strike="noStrike" cap="none" dirty="0">
                <a:solidFill>
                  <a:schemeClr val="dk1"/>
                </a:solidFill>
                <a:sym typeface="Questrial"/>
              </a:rPr>
              <a:t>真有「</a:t>
            </a:r>
            <a:r>
              <a:rPr lang="zh-TW" sz="6000" b="0" i="0" u="none" strike="noStrike" cap="none" dirty="0">
                <a:solidFill>
                  <a:srgbClr val="0070C0"/>
                </a:solidFill>
                <a:sym typeface="Questrial"/>
              </a:rPr>
              <a:t>本氏</a:t>
            </a:r>
            <a:r>
              <a:rPr lang="zh-TW" sz="6000" b="0" i="0" u="none" strike="noStrike" cap="none" dirty="0" smtClean="0">
                <a:solidFill>
                  <a:schemeClr val="dk1"/>
                </a:solidFill>
                <a:sym typeface="Questrial"/>
              </a:rPr>
              <a:t>」</a:t>
            </a:r>
            <a:r>
              <a:rPr lang="zh-TW" sz="6000" b="0" i="0" u="none" strike="noStrike" cap="none" dirty="0">
                <a:solidFill>
                  <a:schemeClr val="dk1"/>
                </a:solidFill>
                <a:sym typeface="Questrial"/>
              </a:rPr>
              <a:t/>
            </a:r>
            <a:br>
              <a:rPr lang="zh-TW" sz="6000" b="0" i="0" u="none" strike="noStrike" cap="none" dirty="0">
                <a:solidFill>
                  <a:schemeClr val="dk1"/>
                </a:solidFill>
                <a:sym typeface="Questrial"/>
              </a:rPr>
            </a:br>
            <a:r>
              <a:rPr lang="zh-TW" sz="6000" b="1" i="0" u="none" strike="noStrike" cap="none" dirty="0">
                <a:solidFill>
                  <a:schemeClr val="dk1"/>
                </a:solidFill>
                <a:sym typeface="Questrial"/>
              </a:rPr>
              <a:t>糖的</a:t>
            </a:r>
            <a:r>
              <a:rPr lang="zh-TW" sz="6000" b="1" i="0" u="none" strike="noStrike" cap="none" dirty="0" smtClean="0">
                <a:solidFill>
                  <a:schemeClr val="dk1"/>
                </a:solidFill>
                <a:sym typeface="Questrial"/>
              </a:rPr>
              <a:t>檢測</a:t>
            </a:r>
            <a:endParaRPr sz="6000" b="1" i="0" u="none" strike="noStrike" cap="none" dirty="0">
              <a:solidFill>
                <a:schemeClr val="dk1"/>
              </a:solidFill>
              <a:sym typeface="Questrial"/>
            </a:endParaRPr>
          </a:p>
        </p:txBody>
      </p:sp>
      <p:sp>
        <p:nvSpPr>
          <p:cNvPr id="156" name="Shape 156"/>
          <p:cNvSpPr txBox="1">
            <a:spLocks noGrp="1"/>
          </p:cNvSpPr>
          <p:nvPr>
            <p:ph type="subTitle" idx="1"/>
          </p:nvPr>
        </p:nvSpPr>
        <p:spPr>
          <a:xfrm>
            <a:off x="1431758" y="4283243"/>
            <a:ext cx="8843211" cy="1093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zh-TW" sz="4000" b="0" i="0" u="none" strike="noStrike" cap="none" dirty="0" smtClean="0">
                <a:solidFill>
                  <a:schemeClr val="tx1"/>
                </a:solidFill>
                <a:sym typeface="Questrial"/>
              </a:rPr>
              <a:t>桃園市自然與生活科技國教輔導</a:t>
            </a:r>
            <a:r>
              <a:rPr lang="zh-TW" sz="4000" b="0" i="0" u="none" strike="noStrike" cap="none" dirty="0" smtClean="0">
                <a:solidFill>
                  <a:schemeClr val="tx1"/>
                </a:solidFill>
                <a:sym typeface="Questrial"/>
              </a:rPr>
              <a:t>團</a:t>
            </a:r>
            <a:endParaRPr lang="en-US" altLang="zh-TW" sz="4000" b="0" i="0" u="none" strike="noStrike" cap="none" dirty="0" smtClean="0">
              <a:solidFill>
                <a:schemeClr val="tx1"/>
              </a:solidFill>
              <a:sym typeface="Questrial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996817" y="755351"/>
            <a:ext cx="10198365" cy="7566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dirty="0"/>
              <a:t>107</a:t>
            </a:r>
            <a:r>
              <a:rPr lang="zh-TW" altLang="en-US" sz="3600" dirty="0"/>
              <a:t>年提升國中小學生自然科學實驗操作能力計畫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0"/>
            <a:ext cx="10364451" cy="1596177"/>
          </a:xfrm>
        </p:spPr>
        <p:txBody>
          <a:bodyPr/>
          <a:lstStyle/>
          <a:p>
            <a:r>
              <a:rPr lang="zh-TW" altLang="en-US" sz="5400" dirty="0" smtClean="0"/>
              <a:t>糖的介紹</a:t>
            </a:r>
            <a:endParaRPr lang="zh-TW" altLang="en-US" sz="54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64696" y="1404124"/>
            <a:ext cx="10900610" cy="4996675"/>
          </a:xfrm>
        </p:spPr>
        <p:txBody>
          <a:bodyPr/>
          <a:lstStyle/>
          <a:p>
            <a:r>
              <a:rPr lang="zh-TW" altLang="en-US" sz="3600" dirty="0"/>
              <a:t>糖泛指各種可食用的</a:t>
            </a:r>
            <a:r>
              <a:rPr lang="zh-TW" altLang="en-US" sz="3600" dirty="0">
                <a:solidFill>
                  <a:srgbClr val="FF0000"/>
                </a:solidFill>
              </a:rPr>
              <a:t>帶有甜味</a:t>
            </a:r>
            <a:r>
              <a:rPr lang="zh-TW" altLang="en-US" sz="3600" dirty="0" smtClean="0">
                <a:solidFill>
                  <a:srgbClr val="FF0000"/>
                </a:solidFill>
              </a:rPr>
              <a:t>的物</a:t>
            </a:r>
            <a:r>
              <a:rPr lang="zh-TW" altLang="en-US" sz="3600" dirty="0">
                <a:solidFill>
                  <a:srgbClr val="FF0000"/>
                </a:solidFill>
              </a:rPr>
              <a:t>質</a:t>
            </a:r>
            <a:endParaRPr lang="en-US" altLang="zh-TW" sz="3600" dirty="0" smtClean="0">
              <a:solidFill>
                <a:srgbClr val="FF0000"/>
              </a:solidFill>
            </a:endParaRPr>
          </a:p>
          <a:p>
            <a:r>
              <a:rPr lang="zh-TW" altLang="en-US" sz="3600" dirty="0"/>
              <a:t>糖在有機化學中屬於</a:t>
            </a:r>
            <a:r>
              <a:rPr lang="zh-TW" altLang="en-US" sz="3600" dirty="0">
                <a:solidFill>
                  <a:srgbClr val="FF0000"/>
                </a:solidFill>
              </a:rPr>
              <a:t>醣</a:t>
            </a:r>
            <a:r>
              <a:rPr lang="zh-TW" altLang="en-US" sz="3600" dirty="0" smtClean="0">
                <a:solidFill>
                  <a:srgbClr val="FF0000"/>
                </a:solidFill>
              </a:rPr>
              <a:t>類</a:t>
            </a:r>
            <a:r>
              <a:rPr lang="zh-TW" altLang="en-US" sz="3600" dirty="0" smtClean="0">
                <a:solidFill>
                  <a:schemeClr val="tx1"/>
                </a:solidFill>
              </a:rPr>
              <a:t>，又稱</a:t>
            </a:r>
            <a:r>
              <a:rPr lang="zh-TW" altLang="en-US" sz="3600" dirty="0" smtClean="0">
                <a:solidFill>
                  <a:srgbClr val="FF0000"/>
                </a:solidFill>
              </a:rPr>
              <a:t>碳水化合物</a:t>
            </a:r>
            <a:endParaRPr lang="en-US" altLang="zh-TW" sz="3600" dirty="0" smtClean="0">
              <a:solidFill>
                <a:srgbClr val="FF0000"/>
              </a:solidFill>
            </a:endParaRPr>
          </a:p>
          <a:p>
            <a:r>
              <a:rPr lang="zh-TW" altLang="en-US" sz="3600" dirty="0">
                <a:solidFill>
                  <a:schemeClr val="tx1"/>
                </a:solidFill>
              </a:rPr>
              <a:t>醣類主要分三大類</a:t>
            </a:r>
            <a:r>
              <a:rPr lang="zh-TW" altLang="en-US" sz="3600" dirty="0" smtClean="0">
                <a:solidFill>
                  <a:schemeClr val="tx1"/>
                </a:solidFill>
              </a:rPr>
              <a:t>：</a:t>
            </a:r>
            <a:r>
              <a:rPr lang="zh-TW" altLang="en-US" sz="3600" dirty="0" smtClean="0">
                <a:solidFill>
                  <a:srgbClr val="FF0000"/>
                </a:solidFill>
              </a:rPr>
              <a:t>單</a:t>
            </a:r>
            <a:r>
              <a:rPr lang="zh-TW" altLang="en-US" sz="3600" dirty="0">
                <a:solidFill>
                  <a:srgbClr val="FF0000"/>
                </a:solidFill>
              </a:rPr>
              <a:t>醣</a:t>
            </a:r>
            <a:r>
              <a:rPr lang="zh-TW" altLang="en-US" sz="3600" dirty="0">
                <a:solidFill>
                  <a:schemeClr val="tx1"/>
                </a:solidFill>
              </a:rPr>
              <a:t>、</a:t>
            </a:r>
            <a:r>
              <a:rPr lang="zh-TW" altLang="en-US" sz="3600" dirty="0">
                <a:solidFill>
                  <a:srgbClr val="FF0000"/>
                </a:solidFill>
              </a:rPr>
              <a:t>雙醣</a:t>
            </a:r>
            <a:r>
              <a:rPr lang="zh-TW" altLang="en-US" sz="3600" dirty="0">
                <a:solidFill>
                  <a:schemeClr val="tx1"/>
                </a:solidFill>
              </a:rPr>
              <a:t>和</a:t>
            </a:r>
            <a:r>
              <a:rPr lang="zh-TW" altLang="en-US" sz="3600" dirty="0">
                <a:solidFill>
                  <a:srgbClr val="FF0000"/>
                </a:solidFill>
              </a:rPr>
              <a:t>多醣</a:t>
            </a:r>
            <a:endParaRPr lang="en-US" altLang="zh-TW" sz="3600" dirty="0" smtClean="0">
              <a:solidFill>
                <a:srgbClr val="FF0000"/>
              </a:solidFill>
            </a:endParaRPr>
          </a:p>
          <a:p>
            <a:r>
              <a:rPr lang="zh-TW" altLang="en-US" sz="3600" b="1" dirty="0" smtClean="0">
                <a:solidFill>
                  <a:schemeClr val="tx1"/>
                </a:solidFill>
              </a:rPr>
              <a:t>儲存養分</a:t>
            </a:r>
            <a:r>
              <a:rPr lang="zh-TW" altLang="en-US" sz="3600" dirty="0" smtClean="0">
                <a:solidFill>
                  <a:schemeClr val="tx1"/>
                </a:solidFill>
              </a:rPr>
              <a:t>、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昆蟲外骨骼</a:t>
            </a:r>
            <a:r>
              <a:rPr lang="zh-TW" altLang="en-US" sz="3600" dirty="0" smtClean="0">
                <a:solidFill>
                  <a:schemeClr val="tx1"/>
                </a:solidFill>
              </a:rPr>
              <a:t>、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植物細胞壁</a:t>
            </a:r>
            <a:r>
              <a:rPr lang="zh-TW" altLang="en-US" sz="3600" dirty="0" smtClean="0">
                <a:solidFill>
                  <a:schemeClr val="tx1"/>
                </a:solidFill>
              </a:rPr>
              <a:t>均與</a:t>
            </a:r>
            <a:r>
              <a:rPr lang="zh-TW" altLang="en-US" sz="3600" dirty="0" smtClean="0">
                <a:solidFill>
                  <a:srgbClr val="FF0000"/>
                </a:solidFill>
              </a:rPr>
              <a:t>醣類</a:t>
            </a:r>
            <a:r>
              <a:rPr lang="zh-TW" altLang="en-US" sz="3600" dirty="0" smtClean="0">
                <a:solidFill>
                  <a:schemeClr val="tx1"/>
                </a:solidFill>
              </a:rPr>
              <a:t>有關</a:t>
            </a:r>
            <a:endParaRPr lang="en-US" altLang="zh-TW" sz="3600" dirty="0" smtClean="0">
              <a:solidFill>
                <a:schemeClr val="tx1"/>
              </a:solidFill>
            </a:endParaRPr>
          </a:p>
          <a:p>
            <a:r>
              <a:rPr lang="zh-TW" altLang="en-US" sz="3600" dirty="0" smtClean="0">
                <a:solidFill>
                  <a:schemeClr val="tx1"/>
                </a:solidFill>
              </a:rPr>
              <a:t>現代醫學認為</a:t>
            </a:r>
            <a:r>
              <a:rPr lang="zh-TW" altLang="en-US" sz="3600" dirty="0" smtClean="0">
                <a:solidFill>
                  <a:srgbClr val="FF0000"/>
                </a:solidFill>
              </a:rPr>
              <a:t>果糖</a:t>
            </a:r>
            <a:r>
              <a:rPr lang="zh-TW" altLang="en-US" sz="3600" dirty="0" smtClean="0">
                <a:solidFill>
                  <a:schemeClr val="tx1"/>
                </a:solidFill>
              </a:rPr>
              <a:t>會</a:t>
            </a:r>
            <a:r>
              <a:rPr lang="zh-TW" altLang="en-US" sz="3600" dirty="0">
                <a:solidFill>
                  <a:schemeClr val="tx1"/>
                </a:solidFill>
              </a:rPr>
              <a:t>造成脂肪肝、肥胖及成癮</a:t>
            </a:r>
            <a:r>
              <a:rPr lang="zh-TW" altLang="en-US" sz="3600" dirty="0" smtClean="0">
                <a:solidFill>
                  <a:schemeClr val="tx1"/>
                </a:solidFill>
              </a:rPr>
              <a:t>性，</a:t>
            </a:r>
            <a:r>
              <a:rPr lang="zh-TW" altLang="en-US" sz="3600" dirty="0">
                <a:solidFill>
                  <a:schemeClr val="tx1"/>
                </a:solidFill>
              </a:rPr>
              <a:t>必須限制及預防</a:t>
            </a:r>
            <a:r>
              <a:rPr lang="zh-TW" altLang="en-US" sz="3600" dirty="0" smtClean="0">
                <a:solidFill>
                  <a:schemeClr val="tx1"/>
                </a:solidFill>
              </a:rPr>
              <a:t>上癮</a:t>
            </a:r>
            <a:endParaRPr lang="zh-TW" altLang="en-US" sz="3600" dirty="0">
              <a:solidFill>
                <a:schemeClr val="tx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2410" y="556055"/>
            <a:ext cx="2357757" cy="3143676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9950247" y="2335427"/>
            <a:ext cx="1445622" cy="4572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32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title"/>
          </p:nvPr>
        </p:nvSpPr>
        <p:spPr>
          <a:xfrm>
            <a:off x="914400" y="-26355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</a:pPr>
            <a:r>
              <a:rPr lang="zh-TW" altLang="en-US" sz="5400" dirty="0" smtClean="0"/>
              <a:t>本次實驗所使用的糖</a:t>
            </a:r>
            <a:endParaRPr sz="5400" b="0" i="0" u="none" strike="noStrike" cap="none" dirty="0">
              <a:solidFill>
                <a:schemeClr val="dk1"/>
              </a:solidFill>
              <a:sym typeface="Questrial"/>
            </a:endParaRPr>
          </a:p>
        </p:txBody>
      </p:sp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914399" y="1416157"/>
            <a:ext cx="10363800" cy="34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US" altLang="zh-TW" sz="3600" b="1" dirty="0" smtClean="0">
                <a:solidFill>
                  <a:schemeClr val="tx1"/>
                </a:solidFill>
              </a:rPr>
              <a:t>1.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葡萄糖</a:t>
            </a:r>
            <a:r>
              <a:rPr lang="zh-TW" altLang="en-US" sz="3600" dirty="0" smtClean="0">
                <a:solidFill>
                  <a:schemeClr val="tx1"/>
                </a:solidFill>
              </a:rPr>
              <a:t>：自然界中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分布最廣</a:t>
            </a:r>
            <a:r>
              <a:rPr lang="zh-TW" altLang="en-US" sz="3600" dirty="0" smtClean="0">
                <a:solidFill>
                  <a:schemeClr val="tx1"/>
                </a:solidFill>
              </a:rPr>
              <a:t>，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最重要</a:t>
            </a:r>
            <a:r>
              <a:rPr lang="zh-TW" altLang="en-US" sz="3600" dirty="0" smtClean="0">
                <a:solidFill>
                  <a:schemeClr val="tx1"/>
                </a:solidFill>
              </a:rPr>
              <a:t>的一種</a:t>
            </a:r>
            <a:r>
              <a:rPr lang="zh-TW" altLang="en-US" sz="3600" dirty="0" smtClean="0">
                <a:solidFill>
                  <a:srgbClr val="FF0000"/>
                </a:solidFill>
              </a:rPr>
              <a:t>單醣</a:t>
            </a:r>
            <a:endParaRPr sz="3600" dirty="0">
              <a:solidFill>
                <a:srgbClr val="FF0000"/>
              </a:solidFill>
            </a:endParaRPr>
          </a:p>
        </p:txBody>
      </p:sp>
      <p:pic>
        <p:nvPicPr>
          <p:cNvPr id="179" name="Shape 179" descr="https://lh3.googleusercontent.com/LnxDJb5EkPRbvyVercaLlQ7RFB29ilsdzH8MWNifqVHzLkrrgqG27yPCoxA_ZGpwniezcq-MMjLjOH2Jd1ofWv-MdhmEfp4FG23ukxk49eFxzQSN6jcK-PUooXuIIRW1Xq1aqbGT_LnquFosMF2IohcfO91P1YgQoagwVe35HxZ2pqe4MNZXaY3GMPEkECg7o_6mycTGJ53pD_Xnf9ldcbvJr89bGp5zvMizBYiDF9YTgm2KiOcOcVRYY_pv2p4yENuSLpW3xRUPOHjTSW3e3c6omTNR7-gNfq6_rf4PfBLKUVQndRp-eZr_isy2Wt0SguwbPkdJwA4qW3eDOh6Aevzd82PxqdzCnv65GYuGqae67-DXmzXsdKNzS5eTFOLD6U9FgOvGKuFHbux3-Euo1h-SWi9ybNYyHUXNYxPrrXUKxeGs_tYgxhSQ3pOC0mfgclMr5drUgUz0179jCW3nqlvl7w0AfP7pTZzWFgWP2-5fts112i7Gwzi35jmS-aupcjPYwaF8HAJ0h9Org2ztJ_akFPR_1K-lyUKSPKxFje3VFsmt9okx0DZuHYlbF7uV0U2vIkxT0wuaYjeVB0JHL2_HTrk_CcMtoTQHwMU=w1200-h901-n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0558" y="2442410"/>
            <a:ext cx="5373117" cy="41964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2684" y="594282"/>
            <a:ext cx="10363826" cy="3424107"/>
          </a:xfrm>
        </p:spPr>
        <p:txBody>
          <a:bodyPr/>
          <a:lstStyle/>
          <a:p>
            <a:r>
              <a:rPr lang="en-US" altLang="zh-TW" sz="3600" dirty="0" smtClean="0"/>
              <a:t>2.</a:t>
            </a:r>
            <a:r>
              <a:rPr lang="zh-TW" altLang="en-US" sz="3600" b="1" dirty="0" smtClean="0"/>
              <a:t>方糖</a:t>
            </a:r>
            <a:r>
              <a:rPr lang="zh-TW" altLang="en-US" sz="3600" dirty="0" smtClean="0"/>
              <a:t>：一種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精製糖</a:t>
            </a:r>
            <a:r>
              <a:rPr lang="zh-TW" altLang="en-US" sz="3600" dirty="0" smtClean="0"/>
              <a:t>，主要成</a:t>
            </a:r>
            <a:r>
              <a:rPr lang="zh-TW" altLang="en-US" sz="3600" dirty="0"/>
              <a:t>分為</a:t>
            </a:r>
            <a:r>
              <a:rPr lang="zh-TW" altLang="en-US" sz="3600" dirty="0" smtClean="0">
                <a:solidFill>
                  <a:srgbClr val="FF0000"/>
                </a:solidFill>
              </a:rPr>
              <a:t>蔗糖</a:t>
            </a:r>
            <a:endParaRPr lang="en-US" altLang="zh-TW" sz="3600" dirty="0" smtClean="0">
              <a:solidFill>
                <a:srgbClr val="FF0000"/>
              </a:solidFill>
            </a:endParaRPr>
          </a:p>
          <a:p>
            <a:pPr marL="101600" indent="0">
              <a:buNone/>
            </a:pPr>
            <a:endParaRPr lang="zh-TW" altLang="en-US" sz="2400" dirty="0"/>
          </a:p>
        </p:txBody>
      </p:sp>
      <p:pic>
        <p:nvPicPr>
          <p:cNvPr id="4" name="Shape 178" descr="https://lh3.googleusercontent.com/QXO6d7stLJnx3Z-d5ZQF7fzgFnQSCE1Pw6VFO0xJLDxCmz2XQECBMAWMtt_DA4IqDcxflW_gtfAZefeevmVfFKNejTj3JqSduyQJW6eSNrVkCc1A4jWKYgvK2argJCw9EMa9tQZo4sa1l91prVdS_2ziAriVahRRmWokv-ECt3R2kmaIoMa82BTJULAqump8zUd5cDzVbb1A6EP7C821P3LTh9mf1h3nBPtlE8M_wiRlUdFOldt2JoFgoQ2orM-WM4kSb4St52eCpn9rVBrVovmB6J97TQilTbiCbTOe8UUQ4-9Ux2u7SDlvbwUf2ngIJxs2uiSbFEK7uoZh4lwfxkEV5YogmRHXLsI2Iq249Rcz1grA2bWh1k1kVyt4C9KV_OchyXOE1uqhsnS6X_Cd66UG_5rc2foLX8EUaq3Zv8G0Jb5hwud1EfGiD4-HBsN9_qdyd6TXFGpqLUCp26WqZxmA3oEw18rfPQlSyT3uZcP8qayDGAiugP1L9y3ocagHAtPC7cdfR1MbDlYDhW60vF09uyN5I8BKeZ9VoyjpyoZF0ZifOR6iToJ0VJ0VpBz_NCPx6zdr-Pglz1EwgghMHuTEywXfMxBtKYwZIlQ=w1200-h901-no"/>
          <p:cNvPicPr preferRelativeResize="0"/>
          <p:nvPr/>
        </p:nvPicPr>
        <p:blipFill rotWithShape="1">
          <a:blip r:embed="rId2">
            <a:alphaModFix/>
          </a:blip>
          <a:srcRect l="20780" r="15754"/>
          <a:stretch/>
        </p:blipFill>
        <p:spPr>
          <a:xfrm>
            <a:off x="1517241" y="2249583"/>
            <a:ext cx="3463833" cy="3874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0893" y="1624263"/>
            <a:ext cx="6318396" cy="523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45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86590" y="607962"/>
            <a:ext cx="10363826" cy="3424107"/>
          </a:xfrm>
        </p:spPr>
        <p:txBody>
          <a:bodyPr/>
          <a:lstStyle/>
          <a:p>
            <a:pPr marL="101600" indent="0">
              <a:buNone/>
            </a:pPr>
            <a:r>
              <a:rPr lang="en-US" altLang="zh-TW" sz="3600" b="1" dirty="0" smtClean="0"/>
              <a:t>3.</a:t>
            </a:r>
            <a:r>
              <a:rPr lang="zh-TW" altLang="en-US" sz="3600" b="1" dirty="0" smtClean="0"/>
              <a:t>零</a:t>
            </a:r>
            <a:r>
              <a:rPr lang="zh-TW" altLang="en-US" sz="3600" b="1" dirty="0"/>
              <a:t>熱量代糖</a:t>
            </a:r>
            <a:r>
              <a:rPr lang="zh-TW" altLang="en-US" sz="3600" dirty="0"/>
              <a:t>：成分為</a:t>
            </a:r>
            <a:r>
              <a:rPr lang="zh-TW" altLang="en-US" sz="3600" dirty="0">
                <a:solidFill>
                  <a:srgbClr val="FF0000"/>
                </a:solidFill>
              </a:rPr>
              <a:t>赤藻糖</a:t>
            </a:r>
            <a:r>
              <a:rPr lang="zh-TW" altLang="en-US" sz="3600" dirty="0" smtClean="0">
                <a:solidFill>
                  <a:srgbClr val="FF0000"/>
                </a:solidFill>
              </a:rPr>
              <a:t>醇</a:t>
            </a:r>
            <a:r>
              <a:rPr lang="en-US" altLang="zh-TW" sz="3600" dirty="0" smtClean="0">
                <a:solidFill>
                  <a:srgbClr val="FF0000"/>
                </a:solidFill>
              </a:rPr>
              <a:t>(</a:t>
            </a:r>
            <a:r>
              <a:rPr lang="zh-TW" altLang="en-US" sz="3600" dirty="0" smtClean="0">
                <a:solidFill>
                  <a:srgbClr val="FF0000"/>
                </a:solidFill>
              </a:rPr>
              <a:t>少</a:t>
            </a:r>
            <a:r>
              <a:rPr lang="en-US" altLang="zh-TW" sz="3600" dirty="0" smtClean="0">
                <a:solidFill>
                  <a:srgbClr val="FF0000"/>
                </a:solidFill>
              </a:rPr>
              <a:t>)</a:t>
            </a:r>
            <a:r>
              <a:rPr lang="zh-TW" altLang="en-US" sz="3600" dirty="0" smtClean="0"/>
              <a:t>與</a:t>
            </a:r>
            <a:r>
              <a:rPr lang="zh-TW" altLang="en-US" sz="3600" dirty="0">
                <a:solidFill>
                  <a:srgbClr val="FF0000"/>
                </a:solidFill>
              </a:rPr>
              <a:t>蔗糖</a:t>
            </a:r>
            <a:r>
              <a:rPr lang="zh-TW" altLang="en-US" sz="3600" dirty="0" smtClean="0">
                <a:solidFill>
                  <a:srgbClr val="FF0000"/>
                </a:solidFill>
              </a:rPr>
              <a:t>素</a:t>
            </a:r>
            <a:r>
              <a:rPr lang="en-US" altLang="zh-TW" sz="3600" dirty="0" smtClean="0">
                <a:solidFill>
                  <a:srgbClr val="FF0000"/>
                </a:solidFill>
              </a:rPr>
              <a:t>(</a:t>
            </a:r>
            <a:r>
              <a:rPr lang="zh-TW" altLang="en-US" sz="3600" dirty="0" smtClean="0">
                <a:solidFill>
                  <a:srgbClr val="FF0000"/>
                </a:solidFill>
              </a:rPr>
              <a:t>多</a:t>
            </a:r>
            <a:r>
              <a:rPr lang="en-US" altLang="zh-TW" sz="3600" dirty="0" smtClean="0">
                <a:solidFill>
                  <a:srgbClr val="FF0000"/>
                </a:solidFill>
              </a:rPr>
              <a:t>)</a:t>
            </a:r>
          </a:p>
          <a:p>
            <a:r>
              <a:rPr lang="zh-TW" altLang="en-US" sz="3600" b="1" dirty="0">
                <a:solidFill>
                  <a:srgbClr val="FF0000"/>
                </a:solidFill>
              </a:rPr>
              <a:t>赤藻糖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醇</a:t>
            </a:r>
            <a:r>
              <a:rPr lang="zh-TW" altLang="en-US" sz="3600" dirty="0" smtClean="0">
                <a:solidFill>
                  <a:schemeClr val="tx1"/>
                </a:solidFill>
              </a:rPr>
              <a:t>，存在於水果中的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天然</a:t>
            </a:r>
            <a:r>
              <a:rPr lang="zh-TW" altLang="en-US" sz="3600" b="1" dirty="0">
                <a:solidFill>
                  <a:schemeClr val="tx1"/>
                </a:solidFill>
              </a:rPr>
              <a:t>糖</a:t>
            </a:r>
            <a:r>
              <a:rPr lang="zh-TW" altLang="en-US" sz="3600" b="1" dirty="0" smtClean="0">
                <a:solidFill>
                  <a:schemeClr val="tx1"/>
                </a:solidFill>
              </a:rPr>
              <a:t>醇</a:t>
            </a:r>
            <a:r>
              <a:rPr lang="zh-TW" altLang="en-US" sz="3600" dirty="0" smtClean="0">
                <a:solidFill>
                  <a:schemeClr val="tx1"/>
                </a:solidFill>
              </a:rPr>
              <a:t>。</a:t>
            </a:r>
            <a:endParaRPr lang="en-US" altLang="zh-TW" sz="3600" dirty="0" smtClean="0">
              <a:solidFill>
                <a:schemeClr val="tx1"/>
              </a:solidFill>
            </a:endParaRPr>
          </a:p>
          <a:p>
            <a:r>
              <a:rPr lang="zh-TW" altLang="en-US" sz="3600" b="1" dirty="0" smtClean="0">
                <a:solidFill>
                  <a:srgbClr val="FF0000"/>
                </a:solidFill>
              </a:rPr>
              <a:t>蔗糖素</a:t>
            </a:r>
            <a:r>
              <a:rPr lang="zh-TW" altLang="en-US" sz="3600" dirty="0" smtClean="0">
                <a:solidFill>
                  <a:schemeClr val="tx1"/>
                </a:solidFill>
              </a:rPr>
              <a:t>為</a:t>
            </a:r>
            <a:r>
              <a:rPr lang="zh-TW" altLang="en-US" sz="3600" dirty="0" smtClean="0"/>
              <a:t>人工</a:t>
            </a:r>
            <a:r>
              <a:rPr lang="zh-TW" altLang="en-US" sz="3600" dirty="0"/>
              <a:t>甜味劑，甜</a:t>
            </a:r>
            <a:r>
              <a:rPr lang="zh-TW" altLang="en-US" sz="3600" dirty="0" smtClean="0"/>
              <a:t>度可達</a:t>
            </a:r>
            <a:r>
              <a:rPr lang="zh-TW" altLang="en-US" sz="3600" b="1" dirty="0" smtClean="0"/>
              <a:t>蔗糖的</a:t>
            </a:r>
            <a:r>
              <a:rPr lang="en-US" altLang="zh-TW" sz="3600" b="1" dirty="0" smtClean="0">
                <a:solidFill>
                  <a:srgbClr val="FF0000"/>
                </a:solidFill>
              </a:rPr>
              <a:t>600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倍</a:t>
            </a:r>
            <a:r>
              <a:rPr lang="zh-TW" altLang="en-US" sz="3600" dirty="0" smtClean="0"/>
              <a:t>，因具有無熱量的特性，常用</a:t>
            </a:r>
            <a:r>
              <a:rPr lang="zh-TW" altLang="en-US" sz="3600" dirty="0"/>
              <a:t>於糖尿病患者</a:t>
            </a:r>
          </a:p>
          <a:p>
            <a:endParaRPr lang="zh-TW" altLang="en-US" dirty="0"/>
          </a:p>
        </p:txBody>
      </p:sp>
      <p:pic>
        <p:nvPicPr>
          <p:cNvPr id="4" name="Shape 177" descr="https://lh3.googleusercontent.com/UJb93CCJrvVk1qDJ1rQjhFsmRQg78utG0bx61iYl-KvhqtM3IuaOgcMQieshVPabidufWzyU4UGk5W0_w3oWkpL88LvP906-SFDV3Wm560bbl2CUKH_eGgDAjhNoZ5f_qba-HiaAUgHchpTK4_tWpvsSvwXrUFkTU4w_epfoKWOvibG30TDtwHbHho5_kdiAe9G0X1Aduyeau9rQ0KQonzldpRwc7ts2sU8DSscn2wq75WRjsRqysC8RJGerI9JHo0YcPZF2FCtRi0mofitVeVbJUXjggFTvksHcRBcmqGUdHUsncLfezGOG-Hv_feR4qMpxdaq3KU7QJctnI5BxiplEeWurqhtBRki0xkTS8UkdrKj8ftVH_atc8NzYyCOrXPDXqrjaUwscVyK8o94blnT7tdULxFOr4e3jPtjmv6I6SzbwCkTJu8Hxvd_e9wJLgfd0MulnAWvT4uCmszKN6sZPwHRNvv0XruQ0qVJux2Zv1MJoDu4qCUAyLFM2ZN3UIJd5pcK-V83bTzwwitCGURzNVe7-W-r57g-eK4vfoq6u4ysGNYUclIIKsHNdGk6ib-0gsx6v4Nx881suN6EPtGqdI0PshNgjHlx62LU=w1200-h901-no"/>
          <p:cNvPicPr preferRelativeResize="0"/>
          <p:nvPr/>
        </p:nvPicPr>
        <p:blipFill rotWithShape="1">
          <a:blip r:embed="rId2">
            <a:alphaModFix/>
          </a:blip>
          <a:srcRect t="5282" b="7548"/>
          <a:stretch/>
        </p:blipFill>
        <p:spPr>
          <a:xfrm>
            <a:off x="3841424" y="3789949"/>
            <a:ext cx="4654158" cy="29073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931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3774" y="-172324"/>
            <a:ext cx="10364451" cy="1596177"/>
          </a:xfrm>
        </p:spPr>
        <p:txBody>
          <a:bodyPr/>
          <a:lstStyle/>
          <a:p>
            <a:r>
              <a:rPr lang="zh-TW" altLang="en-US" sz="5400" dirty="0" smtClean="0"/>
              <a:t>各類糖 甜味比較</a:t>
            </a:r>
            <a:r>
              <a:rPr lang="zh-TW" altLang="en-US" sz="5400" dirty="0"/>
              <a:t>表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893240"/>
              </p:ext>
            </p:extLst>
          </p:nvPr>
        </p:nvGraphicFramePr>
        <p:xfrm>
          <a:off x="3774936" y="1112633"/>
          <a:ext cx="4223084" cy="5678907"/>
        </p:xfrm>
        <a:graphic>
          <a:graphicData uri="http://schemas.openxmlformats.org/drawingml/2006/table">
            <a:tbl>
              <a:tblPr/>
              <a:tblGrid>
                <a:gridCol w="22623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07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96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effectLst/>
                        </a:rPr>
                        <a:t>中文名稱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effectLst/>
                        </a:rPr>
                        <a:t>相對甜度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玉米</a:t>
                      </a:r>
                      <a:r>
                        <a:rPr lang="zh-TW" altLang="en-US" sz="2400" dirty="0">
                          <a:solidFill>
                            <a:schemeClr val="tx1"/>
                          </a:solidFill>
                          <a:effectLst/>
                        </a:rPr>
                        <a:t>糖漿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0.30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乳糖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0.35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麥芽糖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0.46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赤藻糖醇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effectLst/>
                        </a:rPr>
                        <a:t>0.60</a:t>
                      </a:r>
                      <a:endParaRPr lang="en-US" altLang="zh-TW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葡萄糖</a:t>
                      </a:r>
                      <a:endParaRPr lang="zh-TW" altLang="en-US" sz="24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</a:rPr>
                        <a:t>0.70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蔗糖</a:t>
                      </a:r>
                      <a:endParaRPr lang="zh-TW" altLang="en-US" sz="24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</a:rPr>
                        <a:t>1.00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木糖醇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1.00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果糖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1.70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阿斯巴甜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150-250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甜菊糖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250-300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糖精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240-500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蔗糖素</a:t>
                      </a:r>
                      <a:endParaRPr lang="zh-TW" altLang="en-US" sz="24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</a:rPr>
                        <a:t>600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cxnSp>
        <p:nvCxnSpPr>
          <p:cNvPr id="6" name="直線單箭頭接點 5"/>
          <p:cNvCxnSpPr/>
          <p:nvPr/>
        </p:nvCxnSpPr>
        <p:spPr>
          <a:xfrm>
            <a:off x="3586331" y="3625517"/>
            <a:ext cx="52251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單箭頭接點 6"/>
          <p:cNvCxnSpPr/>
          <p:nvPr/>
        </p:nvCxnSpPr>
        <p:spPr>
          <a:xfrm>
            <a:off x="3573839" y="3981878"/>
            <a:ext cx="52251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>
            <a:off x="3613369" y="6606711"/>
            <a:ext cx="52251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109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>
            <a:spLocks noGrp="1"/>
          </p:cNvSpPr>
          <p:nvPr>
            <p:ph type="title"/>
          </p:nvPr>
        </p:nvSpPr>
        <p:spPr>
          <a:xfrm>
            <a:off x="1087918" y="-127342"/>
            <a:ext cx="10364400" cy="15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</a:pPr>
            <a:r>
              <a:rPr lang="zh-TW" sz="5400" b="0" i="0" u="none" strike="noStrike" cap="none" dirty="0">
                <a:solidFill>
                  <a:schemeClr val="dk1"/>
                </a:solidFill>
                <a:sym typeface="Questrial"/>
              </a:rPr>
              <a:t>實驗</a:t>
            </a:r>
            <a:r>
              <a:rPr lang="zh-TW" sz="5400" b="0" i="0" u="none" strike="noStrike" cap="none" dirty="0" smtClean="0">
                <a:solidFill>
                  <a:schemeClr val="dk1"/>
                </a:solidFill>
                <a:sym typeface="Questrial"/>
              </a:rPr>
              <a:t>流程</a:t>
            </a:r>
            <a:r>
              <a:rPr lang="en-US" altLang="zh-TW" sz="5400" b="0" i="0" u="none" strike="noStrike" cap="none" dirty="0" smtClean="0">
                <a:solidFill>
                  <a:schemeClr val="dk1"/>
                </a:solidFill>
                <a:sym typeface="Questrial"/>
              </a:rPr>
              <a:t>-</a:t>
            </a:r>
            <a:r>
              <a:rPr lang="zh-TW" altLang="en-US" sz="5400" dirty="0" smtClean="0"/>
              <a:t>階段一：味覺體驗</a:t>
            </a:r>
            <a:endParaRPr sz="5400" b="0" i="0" u="none" strike="noStrike" cap="none" dirty="0">
              <a:solidFill>
                <a:schemeClr val="dk1"/>
              </a:solidFill>
              <a:sym typeface="Questrial"/>
            </a:endParaRPr>
          </a:p>
        </p:txBody>
      </p:sp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602161" y="1194271"/>
            <a:ext cx="11744486" cy="3630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zh-TW" altLang="en-US" sz="2800" b="0" i="0" u="none" strike="noStrike" cap="none" dirty="0" smtClean="0">
                <a:solidFill>
                  <a:schemeClr val="dk1"/>
                </a:solidFill>
                <a:sym typeface="Questrial"/>
              </a:rPr>
              <a:t>有</a:t>
            </a:r>
            <a:r>
              <a:rPr lang="zh-TW" sz="2800" b="0" i="0" u="none" strike="noStrike" cap="none" dirty="0" smtClean="0">
                <a:solidFill>
                  <a:schemeClr val="dk1"/>
                </a:solidFill>
                <a:sym typeface="Questrial"/>
              </a:rPr>
              <a:t>4</a:t>
            </a:r>
            <a:r>
              <a:rPr lang="zh-TW" altLang="en-US" sz="2800" dirty="0"/>
              <a:t>杯</a:t>
            </a:r>
            <a:r>
              <a:rPr lang="zh-TW" altLang="en-US" sz="2800" dirty="0" smtClean="0"/>
              <a:t>水</a:t>
            </a:r>
            <a:r>
              <a:rPr lang="zh-TW" sz="2800" b="0" i="0" u="none" strike="noStrike" cap="none" dirty="0" smtClean="0">
                <a:solidFill>
                  <a:schemeClr val="dk1"/>
                </a:solidFill>
                <a:sym typeface="Questrial"/>
              </a:rPr>
              <a:t>，</a:t>
            </a:r>
            <a:r>
              <a:rPr lang="zh-TW" altLang="en-US" sz="2800" b="0" i="0" u="none" strike="noStrike" cap="none" dirty="0" smtClean="0">
                <a:solidFill>
                  <a:schemeClr val="dk1"/>
                </a:solidFill>
                <a:sym typeface="Questrial"/>
              </a:rPr>
              <a:t>分別</a:t>
            </a:r>
            <a:r>
              <a:rPr lang="zh-TW" sz="2800" b="0" i="0" u="none" strike="noStrike" cap="none" dirty="0" smtClean="0">
                <a:solidFill>
                  <a:schemeClr val="dk1"/>
                </a:solidFill>
                <a:sym typeface="Questrial"/>
              </a:rPr>
              <a:t>標示</a:t>
            </a:r>
            <a:r>
              <a:rPr lang="zh-TW" sz="2800" b="0" i="0" u="none" strike="noStrike" cap="none" dirty="0">
                <a:solidFill>
                  <a:schemeClr val="dk1"/>
                </a:solidFill>
                <a:sym typeface="Questrial"/>
              </a:rPr>
              <a:t>A、B、C、D</a:t>
            </a:r>
            <a:endParaRPr sz="2800" dirty="0"/>
          </a:p>
          <a:p>
            <a:pPr marL="228600" marR="0" lvl="0" indent="-22860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altLang="zh-TW" sz="2800" dirty="0" smtClean="0"/>
              <a:t>4</a:t>
            </a:r>
            <a:r>
              <a:rPr lang="zh-TW" altLang="en-US" sz="2800" dirty="0"/>
              <a:t>杯</a:t>
            </a:r>
            <a:r>
              <a:rPr lang="zh-TW" altLang="en-US" sz="2800" dirty="0" smtClean="0"/>
              <a:t>水分別可能裝有：</a:t>
            </a:r>
            <a:r>
              <a:rPr lang="zh-TW" altLang="en-US" sz="2800" u="sng" dirty="0" smtClean="0"/>
              <a:t>白開</a:t>
            </a:r>
            <a:r>
              <a:rPr lang="zh-TW" sz="2800" u="sng" dirty="0" smtClean="0"/>
              <a:t>水</a:t>
            </a:r>
            <a:r>
              <a:rPr lang="zh-TW" sz="2800" b="0" i="0" u="none" strike="noStrike" cap="none" dirty="0">
                <a:solidFill>
                  <a:schemeClr val="dk1"/>
                </a:solidFill>
                <a:sym typeface="Questrial"/>
              </a:rPr>
              <a:t>、</a:t>
            </a:r>
            <a:r>
              <a:rPr lang="zh-TW" sz="2800" b="0" i="0" u="sng" strike="noStrike" cap="none" dirty="0">
                <a:solidFill>
                  <a:schemeClr val="dk1"/>
                </a:solidFill>
                <a:sym typeface="Questrial"/>
              </a:rPr>
              <a:t>葡萄</a:t>
            </a:r>
            <a:r>
              <a:rPr lang="zh-TW" sz="2800" b="0" i="0" u="sng" strike="noStrike" cap="none" dirty="0" smtClean="0">
                <a:solidFill>
                  <a:schemeClr val="dk1"/>
                </a:solidFill>
                <a:sym typeface="Questrial"/>
              </a:rPr>
              <a:t>糖水</a:t>
            </a:r>
            <a:r>
              <a:rPr lang="zh-TW" sz="2800" b="0" i="0" u="none" strike="noStrike" cap="none" dirty="0" smtClean="0">
                <a:solidFill>
                  <a:schemeClr val="dk1"/>
                </a:solidFill>
                <a:sym typeface="Questrial"/>
              </a:rPr>
              <a:t>、</a:t>
            </a:r>
            <a:r>
              <a:rPr lang="zh-TW" sz="2800" b="0" i="0" u="sng" strike="noStrike" cap="none" dirty="0">
                <a:solidFill>
                  <a:schemeClr val="dk1"/>
                </a:solidFill>
                <a:sym typeface="Questrial"/>
              </a:rPr>
              <a:t>代</a:t>
            </a:r>
            <a:r>
              <a:rPr lang="zh-TW" sz="2800" b="0" i="0" u="sng" strike="noStrike" cap="none" dirty="0" smtClean="0">
                <a:solidFill>
                  <a:schemeClr val="dk1"/>
                </a:solidFill>
                <a:sym typeface="Questrial"/>
              </a:rPr>
              <a:t>糖水</a:t>
            </a:r>
            <a:r>
              <a:rPr lang="zh-TW" sz="2800" dirty="0" smtClean="0"/>
              <a:t>、</a:t>
            </a:r>
            <a:r>
              <a:rPr lang="zh-TW" sz="2800" u="sng" dirty="0"/>
              <a:t>方糖</a:t>
            </a:r>
            <a:r>
              <a:rPr lang="zh-TW" sz="2800" u="sng" dirty="0" smtClean="0"/>
              <a:t>水</a:t>
            </a:r>
            <a:endParaRPr lang="en-US" altLang="zh-TW" sz="2800" dirty="0" smtClean="0"/>
          </a:p>
          <a:p>
            <a:pPr marL="228600" lvl="0" indent="-228600">
              <a:spcBef>
                <a:spcPts val="600"/>
              </a:spcBef>
              <a:buSzPts val="2400"/>
            </a:pPr>
            <a:r>
              <a:rPr lang="zh-TW" altLang="en-US" sz="2800" dirty="0" smtClean="0"/>
              <a:t>請利用</a:t>
            </a:r>
            <a:r>
              <a:rPr lang="en-US" altLang="zh-TW" sz="2800" dirty="0" smtClean="0"/>
              <a:t>4</a:t>
            </a:r>
            <a:r>
              <a:rPr lang="zh-TW" altLang="en-US" sz="2800" dirty="0" smtClean="0"/>
              <a:t>個小紙杯，</a:t>
            </a:r>
            <a:r>
              <a:rPr lang="zh-TW" altLang="en-US" sz="2800" b="1" dirty="0" smtClean="0"/>
              <a:t>分別嚐嚐</a:t>
            </a:r>
            <a:r>
              <a:rPr lang="en-US" altLang="zh-TW" sz="2800" b="1" dirty="0" smtClean="0"/>
              <a:t>4</a:t>
            </a:r>
            <a:r>
              <a:rPr lang="zh-TW" altLang="en-US" sz="2800" b="1" dirty="0"/>
              <a:t>杯</a:t>
            </a:r>
            <a:r>
              <a:rPr lang="zh-TW" altLang="en-US" sz="2800" b="1" dirty="0" smtClean="0"/>
              <a:t>水的味道</a:t>
            </a:r>
            <a:r>
              <a:rPr lang="zh-TW" altLang="en-US" sz="2800" dirty="0" smtClean="0"/>
              <a:t>，每個小紙杯需對應一杯水</a:t>
            </a:r>
            <a:endParaRPr lang="en-US" altLang="zh-TW" sz="2800" dirty="0" smtClean="0"/>
          </a:p>
          <a:p>
            <a:pPr marL="228600" indent="-228600">
              <a:spcBef>
                <a:spcPts val="600"/>
              </a:spcBef>
              <a:buSzPts val="2400"/>
            </a:pPr>
            <a:r>
              <a:rPr lang="zh-TW" altLang="en-US" sz="2800" b="1" dirty="0" smtClean="0">
                <a:solidFill>
                  <a:srgbClr val="FF0000"/>
                </a:solidFill>
              </a:rPr>
              <a:t>嚐味道時，倒少量</a:t>
            </a:r>
            <a:r>
              <a:rPr lang="en-US" altLang="zh-TW" sz="2800" b="1" dirty="0">
                <a:solidFill>
                  <a:srgbClr val="FF0000"/>
                </a:solidFill>
              </a:rPr>
              <a:t>(</a:t>
            </a:r>
            <a:r>
              <a:rPr lang="zh-TW" altLang="en-US" sz="2800" b="1" dirty="0">
                <a:solidFill>
                  <a:srgbClr val="FF0000"/>
                </a:solidFill>
              </a:rPr>
              <a:t>約</a:t>
            </a:r>
            <a:r>
              <a:rPr lang="en-US" altLang="zh-TW" sz="2800" b="1" dirty="0">
                <a:solidFill>
                  <a:srgbClr val="FF0000"/>
                </a:solidFill>
              </a:rPr>
              <a:t>3</a:t>
            </a:r>
            <a:r>
              <a:rPr lang="zh-TW" altLang="en-US" sz="2800" b="1" dirty="0">
                <a:solidFill>
                  <a:srgbClr val="FF0000"/>
                </a:solidFill>
              </a:rPr>
              <a:t>毫升</a:t>
            </a:r>
            <a:r>
              <a:rPr lang="en-US" altLang="zh-TW" sz="2800" b="1" dirty="0" smtClean="0">
                <a:solidFill>
                  <a:srgbClr val="FF0000"/>
                </a:solidFill>
              </a:rPr>
              <a:t>)</a:t>
            </a:r>
            <a:r>
              <a:rPr lang="zh-TW" altLang="en-US" sz="2800" b="1" dirty="0" smtClean="0">
                <a:solidFill>
                  <a:srgbClr val="FF0000"/>
                </a:solidFill>
              </a:rPr>
              <a:t>水溶液即可 </a:t>
            </a:r>
            <a:endParaRPr lang="en-US" altLang="zh-TW" sz="2800" b="1" dirty="0" smtClean="0">
              <a:solidFill>
                <a:srgbClr val="FF0000"/>
              </a:solidFill>
            </a:endParaRPr>
          </a:p>
          <a:p>
            <a:pPr marL="228600" indent="-228600">
              <a:spcBef>
                <a:spcPts val="600"/>
              </a:spcBef>
              <a:buSzPts val="2400"/>
            </a:pPr>
            <a:r>
              <a:rPr lang="zh-TW" altLang="en-US" sz="2800" dirty="0" smtClean="0"/>
              <a:t>依據味覺</a:t>
            </a:r>
            <a:r>
              <a:rPr lang="zh-TW" altLang="en-US" sz="2800" dirty="0"/>
              <a:t>體驗，將</a:t>
            </a:r>
            <a:r>
              <a:rPr lang="zh-TW" altLang="en-US" sz="2800" b="1" dirty="0">
                <a:solidFill>
                  <a:srgbClr val="FF0000"/>
                </a:solidFill>
              </a:rPr>
              <a:t>甜味濃淡進行</a:t>
            </a:r>
            <a:r>
              <a:rPr lang="zh-TW" altLang="en-US" sz="2800" b="1" dirty="0" smtClean="0">
                <a:solidFill>
                  <a:srgbClr val="FF0000"/>
                </a:solidFill>
              </a:rPr>
              <a:t>排序</a:t>
            </a:r>
            <a:r>
              <a:rPr lang="zh-TW" altLang="en-US" sz="2800" dirty="0" smtClean="0">
                <a:solidFill>
                  <a:schemeClr val="tx1"/>
                </a:solidFill>
              </a:rPr>
              <a:t>，並推測各水瓶是什麼水溶液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228600" lvl="0" indent="-228600">
              <a:spcBef>
                <a:spcPts val="600"/>
              </a:spcBef>
              <a:buSzPts val="2400"/>
            </a:pPr>
            <a:r>
              <a:rPr lang="zh-TW" altLang="en-US" sz="3200" dirty="0" smtClean="0">
                <a:solidFill>
                  <a:srgbClr val="FF0000"/>
                </a:solidFill>
              </a:rPr>
              <a:t>回答學習單</a:t>
            </a:r>
            <a:r>
              <a:rPr lang="en-US" altLang="zh-TW" sz="3200" dirty="0" smtClean="0">
                <a:solidFill>
                  <a:srgbClr val="FF0000"/>
                </a:solidFill>
              </a:rPr>
              <a:t>1~3</a:t>
            </a:r>
            <a:r>
              <a:rPr lang="zh-TW" altLang="en-US" sz="3200" dirty="0" smtClean="0">
                <a:solidFill>
                  <a:srgbClr val="FF0000"/>
                </a:solidFill>
              </a:rPr>
              <a:t>題。</a:t>
            </a:r>
            <a:endParaRPr lang="zh-TW" altLang="en-US" sz="3200" dirty="0">
              <a:solidFill>
                <a:srgbClr val="FF0000"/>
              </a:solidFill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sz="2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4098" name="Picture 2" descr="ãç¶è£æ°´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090" y="4441371"/>
            <a:ext cx="2188940" cy="21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ãç¶è£æ°´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894" y="4441371"/>
            <a:ext cx="2188940" cy="21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ãç¶è£æ°´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169" y="4441371"/>
            <a:ext cx="2188940" cy="21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ãç¶è£æ°´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649" y="4441371"/>
            <a:ext cx="2188940" cy="21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4911555" y="5538650"/>
            <a:ext cx="41329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/>
              <a:t>A</a:t>
            </a:r>
            <a:endParaRPr lang="zh-TW" altLang="en-US" sz="28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6631078" y="5569690"/>
            <a:ext cx="41329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/>
              <a:t>B</a:t>
            </a:r>
            <a:endParaRPr lang="zh-TW" altLang="en-US" sz="28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8266994" y="5565894"/>
            <a:ext cx="41329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/>
              <a:t>C</a:t>
            </a:r>
            <a:endParaRPr lang="zh-TW" altLang="en-US" sz="28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9955473" y="5538650"/>
            <a:ext cx="41329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dirty="0" smtClean="0"/>
              <a:t>D</a:t>
            </a:r>
            <a:endParaRPr lang="zh-TW" altLang="en-US" sz="2800" dirty="0"/>
          </a:p>
        </p:txBody>
      </p:sp>
      <p:pic>
        <p:nvPicPr>
          <p:cNvPr id="1026" name="Picture 2" descr="https://www.storemarais.com/content/images/thumbs/0080081_-harlow-grey-_96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693" y="5565894"/>
            <a:ext cx="1249906" cy="124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www.storemarais.com/content/images/thumbs/0080081_-harlow-grey-_96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892" y="5565894"/>
            <a:ext cx="1249906" cy="124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www.storemarais.com/content/images/thumbs/0080081_-harlow-grey-_96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203" y="5565894"/>
            <a:ext cx="1249906" cy="124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www.storemarais.com/content/images/thumbs/0080081_-harlow-grey-_96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3830" y="5578840"/>
            <a:ext cx="1249906" cy="124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文字方塊 15"/>
          <p:cNvSpPr txBox="1"/>
          <p:nvPr/>
        </p:nvSpPr>
        <p:spPr>
          <a:xfrm>
            <a:off x="5496986" y="6061870"/>
            <a:ext cx="2885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1800" dirty="0" smtClean="0"/>
              <a:t>A</a:t>
            </a:r>
            <a:endParaRPr lang="zh-TW" altLang="en-US" sz="1800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7186380" y="6061870"/>
            <a:ext cx="2885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1800" dirty="0" smtClean="0"/>
              <a:t>B</a:t>
            </a:r>
            <a:endParaRPr lang="zh-TW" altLang="en-US" sz="1800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8781068" y="6061870"/>
            <a:ext cx="2885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1800" dirty="0" smtClean="0"/>
              <a:t>C</a:t>
            </a:r>
            <a:endParaRPr lang="zh-TW" altLang="en-US" sz="1800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10475030" y="6064360"/>
            <a:ext cx="2885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1800" dirty="0" smtClean="0"/>
              <a:t>D</a:t>
            </a:r>
            <a:endParaRPr lang="zh-TW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3775" y="0"/>
            <a:ext cx="10364451" cy="1596177"/>
          </a:xfrm>
        </p:spPr>
        <p:txBody>
          <a:bodyPr/>
          <a:lstStyle/>
          <a:p>
            <a:r>
              <a:rPr lang="zh-TW" altLang="zh-TW" sz="5400" dirty="0"/>
              <a:t>問題與討論</a:t>
            </a:r>
            <a:endParaRPr lang="zh-TW" altLang="en-US" sz="54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30605" y="1392093"/>
            <a:ext cx="11730790" cy="4599633"/>
          </a:xfrm>
        </p:spPr>
        <p:txBody>
          <a:bodyPr/>
          <a:lstStyle/>
          <a:p>
            <a:pPr marL="0" lvl="0" indent="0">
              <a:spcBef>
                <a:spcPts val="600"/>
              </a:spcBef>
              <a:buNone/>
            </a:pPr>
            <a:r>
              <a:rPr lang="en-US" altLang="zh-TW" sz="3600" dirty="0" smtClean="0"/>
              <a:t>1.</a:t>
            </a:r>
            <a:r>
              <a:rPr lang="zh-TW" altLang="en-US" sz="3600" dirty="0" smtClean="0"/>
              <a:t>依</a:t>
            </a:r>
            <a:r>
              <a:rPr lang="zh-TW" altLang="en-US" sz="3600" dirty="0"/>
              <a:t>自己的味覺描述出</a:t>
            </a:r>
            <a:r>
              <a:rPr lang="en-US" altLang="zh-TW" sz="3600" dirty="0"/>
              <a:t>A</a:t>
            </a:r>
            <a:r>
              <a:rPr lang="zh-TW" altLang="en-US" sz="3600" dirty="0"/>
              <a:t>、</a:t>
            </a:r>
            <a:r>
              <a:rPr lang="en-US" altLang="zh-TW" sz="3600" dirty="0"/>
              <a:t>B</a:t>
            </a:r>
            <a:r>
              <a:rPr lang="zh-TW" altLang="en-US" sz="3600" dirty="0"/>
              <a:t>、</a:t>
            </a:r>
            <a:r>
              <a:rPr lang="en-US" altLang="zh-TW" sz="3600" dirty="0"/>
              <a:t>C</a:t>
            </a:r>
            <a:r>
              <a:rPr lang="zh-TW" altLang="en-US" sz="3600" dirty="0"/>
              <a:t>、</a:t>
            </a:r>
            <a:r>
              <a:rPr lang="en-US" altLang="zh-TW" sz="3600" dirty="0"/>
              <a:t>D</a:t>
            </a:r>
            <a:r>
              <a:rPr lang="zh-TW" altLang="en-US" sz="3600" dirty="0"/>
              <a:t>紙杯中水溶液的味道</a:t>
            </a:r>
            <a:r>
              <a:rPr lang="zh-TW" altLang="en-US" sz="3600" dirty="0" smtClean="0"/>
              <a:t>，  </a:t>
            </a:r>
            <a:endParaRPr lang="en-US" altLang="zh-TW" sz="3600" dirty="0" smtClean="0"/>
          </a:p>
          <a:p>
            <a:pPr marL="0" lvl="0" indent="0">
              <a:spcBef>
                <a:spcPts val="600"/>
              </a:spcBef>
              <a:buNone/>
            </a:pPr>
            <a:r>
              <a:rPr lang="zh-TW" altLang="en-US" sz="3600" dirty="0"/>
              <a:t> </a:t>
            </a:r>
            <a:r>
              <a:rPr lang="zh-TW" altLang="en-US" sz="3600" dirty="0" smtClean="0"/>
              <a:t>   並</a:t>
            </a:r>
            <a:r>
              <a:rPr lang="zh-TW" altLang="en-US" sz="3600" dirty="0"/>
              <a:t>依甜味濃淡排序。</a:t>
            </a:r>
          </a:p>
          <a:p>
            <a:pPr marL="0" lvl="0" indent="0">
              <a:spcBef>
                <a:spcPts val="600"/>
              </a:spcBef>
              <a:buNone/>
            </a:pPr>
            <a:r>
              <a:rPr lang="en-US" altLang="zh-TW" sz="3600" dirty="0" smtClean="0"/>
              <a:t>2.</a:t>
            </a:r>
            <a:r>
              <a:rPr lang="zh-TW" altLang="en-US" sz="3600" dirty="0" smtClean="0"/>
              <a:t>與其他學生</a:t>
            </a:r>
            <a:r>
              <a:rPr lang="zh-TW" altLang="en-US" sz="3600" dirty="0"/>
              <a:t>比對第</a:t>
            </a:r>
            <a:r>
              <a:rPr lang="en-US" altLang="zh-TW" sz="3600" dirty="0"/>
              <a:t>1</a:t>
            </a:r>
            <a:r>
              <a:rPr lang="zh-TW" altLang="en-US" sz="3600" dirty="0"/>
              <a:t>題的結果，</a:t>
            </a:r>
            <a:r>
              <a:rPr lang="zh-TW" altLang="en-US" sz="3600" b="1" dirty="0"/>
              <a:t>大家的排序都相同嗎</a:t>
            </a:r>
            <a:r>
              <a:rPr lang="zh-TW" altLang="en-US" sz="3600" b="1" dirty="0" smtClean="0"/>
              <a:t>？</a:t>
            </a:r>
            <a:endParaRPr lang="en-US" altLang="zh-TW" sz="3600" b="1" dirty="0" smtClean="0"/>
          </a:p>
          <a:p>
            <a:pPr marL="0" lvl="0" indent="0">
              <a:spcBef>
                <a:spcPts val="600"/>
              </a:spcBef>
              <a:buNone/>
            </a:pPr>
            <a:r>
              <a:rPr lang="zh-TW" altLang="en-US" sz="3600" dirty="0"/>
              <a:t> </a:t>
            </a:r>
            <a:r>
              <a:rPr lang="zh-TW" altLang="en-US" sz="3600" dirty="0" smtClean="0"/>
              <a:t>   為什麼</a:t>
            </a:r>
            <a:r>
              <a:rPr lang="zh-TW" altLang="en-US" sz="3600" dirty="0"/>
              <a:t>會這樣？</a:t>
            </a:r>
          </a:p>
          <a:p>
            <a:pPr marL="0" lvl="0" indent="0">
              <a:spcBef>
                <a:spcPts val="600"/>
              </a:spcBef>
              <a:buNone/>
            </a:pPr>
            <a:r>
              <a:rPr lang="en-US" altLang="zh-TW" sz="3600" dirty="0" smtClean="0"/>
              <a:t>3.</a:t>
            </a:r>
            <a:r>
              <a:rPr lang="zh-TW" altLang="en-US" sz="3600" b="1" dirty="0" smtClean="0">
                <a:solidFill>
                  <a:srgbClr val="FF0000"/>
                </a:solidFill>
              </a:rPr>
              <a:t>參考甜味比較表</a:t>
            </a:r>
            <a:r>
              <a:rPr lang="zh-TW" altLang="en-US" sz="3600" dirty="0" smtClean="0"/>
              <a:t>，</a:t>
            </a:r>
            <a:r>
              <a:rPr lang="zh-TW" altLang="en-US" sz="3600" dirty="0"/>
              <a:t>請</a:t>
            </a:r>
            <a:r>
              <a:rPr lang="zh-TW" altLang="en-US" sz="3600" dirty="0" smtClean="0"/>
              <a:t>你推測</a:t>
            </a:r>
            <a:r>
              <a:rPr lang="en-US" altLang="zh-TW" sz="3600" dirty="0"/>
              <a:t>A</a:t>
            </a:r>
            <a:r>
              <a:rPr lang="zh-TW" altLang="en-US" sz="3600" dirty="0"/>
              <a:t>、</a:t>
            </a:r>
            <a:r>
              <a:rPr lang="en-US" altLang="zh-TW" sz="3600" dirty="0"/>
              <a:t>B</a:t>
            </a:r>
            <a:r>
              <a:rPr lang="zh-TW" altLang="en-US" sz="3600" dirty="0"/>
              <a:t>、</a:t>
            </a:r>
            <a:r>
              <a:rPr lang="en-US" altLang="zh-TW" sz="3600" dirty="0"/>
              <a:t>C</a:t>
            </a:r>
            <a:r>
              <a:rPr lang="zh-TW" altLang="en-US" sz="3600" dirty="0"/>
              <a:t>、</a:t>
            </a:r>
            <a:r>
              <a:rPr lang="en-US" altLang="zh-TW" sz="3600" dirty="0"/>
              <a:t>D</a:t>
            </a:r>
            <a:r>
              <a:rPr lang="zh-TW" altLang="en-US" sz="3600" dirty="0"/>
              <a:t>紙杯中</a:t>
            </a:r>
            <a:r>
              <a:rPr lang="zh-TW" altLang="en-US" sz="3600" dirty="0" smtClean="0"/>
              <a:t>水溶液</a:t>
            </a:r>
            <a:endParaRPr lang="en-US" altLang="zh-TW" sz="3600" dirty="0" smtClean="0"/>
          </a:p>
          <a:p>
            <a:pPr marL="0" lvl="0" indent="0">
              <a:spcBef>
                <a:spcPts val="600"/>
              </a:spcBef>
              <a:buNone/>
            </a:pPr>
            <a:r>
              <a:rPr lang="zh-TW" altLang="en-US" sz="3600" dirty="0" smtClean="0"/>
              <a:t>    分別是</a:t>
            </a:r>
            <a:r>
              <a:rPr lang="zh-TW" altLang="en-US" sz="3600" dirty="0"/>
              <a:t>什麼？</a:t>
            </a:r>
          </a:p>
          <a:p>
            <a:endParaRPr lang="zh-TW" altLang="en-US" sz="24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10190747" y="5699338"/>
            <a:ext cx="24785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/>
              <a:t>(P.33)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71420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3774" y="-172324"/>
            <a:ext cx="10364451" cy="1596177"/>
          </a:xfrm>
        </p:spPr>
        <p:txBody>
          <a:bodyPr/>
          <a:lstStyle/>
          <a:p>
            <a:r>
              <a:rPr lang="zh-TW" altLang="en-US" sz="5400" dirty="0" smtClean="0"/>
              <a:t>各類糖 甜味比較</a:t>
            </a:r>
            <a:r>
              <a:rPr lang="zh-TW" altLang="en-US" sz="5400" dirty="0"/>
              <a:t>表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3774936" y="1112633"/>
          <a:ext cx="4223084" cy="5678907"/>
        </p:xfrm>
        <a:graphic>
          <a:graphicData uri="http://schemas.openxmlformats.org/drawingml/2006/table">
            <a:tbl>
              <a:tblPr/>
              <a:tblGrid>
                <a:gridCol w="22623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607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96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effectLst/>
                        </a:rPr>
                        <a:t>中文名稱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>
                          <a:solidFill>
                            <a:schemeClr val="tx1"/>
                          </a:solidFill>
                          <a:effectLst/>
                        </a:rPr>
                        <a:t>相對甜度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玉米</a:t>
                      </a:r>
                      <a:r>
                        <a:rPr lang="zh-TW" altLang="en-US" sz="2400" dirty="0">
                          <a:solidFill>
                            <a:schemeClr val="tx1"/>
                          </a:solidFill>
                          <a:effectLst/>
                        </a:rPr>
                        <a:t>糖漿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0.30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乳糖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0.35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麥芽糖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0.46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</a:rPr>
                        <a:t>赤藻糖醇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effectLst/>
                        </a:rPr>
                        <a:t>0.60</a:t>
                      </a:r>
                      <a:endParaRPr lang="en-US" altLang="zh-TW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葡萄糖</a:t>
                      </a:r>
                      <a:endParaRPr lang="zh-TW" altLang="en-US" sz="24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</a:rPr>
                        <a:t>0.70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蔗糖</a:t>
                      </a:r>
                      <a:endParaRPr lang="zh-TW" altLang="en-US" sz="24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</a:rPr>
                        <a:t>1.00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木糖醇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1.00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果糖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1.70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阿斯巴甜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150-250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甜菊糖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250-300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糖精</a:t>
                      </a:r>
                      <a:endParaRPr lang="zh-TW" altLang="en-US" sz="24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>
                          <a:solidFill>
                            <a:schemeClr val="tx1"/>
                          </a:solidFill>
                          <a:effectLst/>
                        </a:rPr>
                        <a:t>240-500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43077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蔗糖素</a:t>
                      </a:r>
                      <a:endParaRPr lang="zh-TW" altLang="en-US" sz="2400" b="1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dirty="0">
                          <a:solidFill>
                            <a:srgbClr val="FF0000"/>
                          </a:solidFill>
                          <a:effectLst/>
                        </a:rPr>
                        <a:t>600</a:t>
                      </a:r>
                    </a:p>
                  </a:txBody>
                  <a:tcPr marL="48918" marR="48918" marT="24459" marB="24459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cxnSp>
        <p:nvCxnSpPr>
          <p:cNvPr id="6" name="直線單箭頭接點 5"/>
          <p:cNvCxnSpPr/>
          <p:nvPr/>
        </p:nvCxnSpPr>
        <p:spPr>
          <a:xfrm>
            <a:off x="3586331" y="3625517"/>
            <a:ext cx="52251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單箭頭接點 6"/>
          <p:cNvCxnSpPr/>
          <p:nvPr/>
        </p:nvCxnSpPr>
        <p:spPr>
          <a:xfrm>
            <a:off x="3573839" y="3981878"/>
            <a:ext cx="52251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>
            <a:off x="3613369" y="6606711"/>
            <a:ext cx="52251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04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title"/>
          </p:nvPr>
        </p:nvSpPr>
        <p:spPr>
          <a:xfrm>
            <a:off x="937838" y="1286880"/>
            <a:ext cx="10364451" cy="969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</a:pPr>
            <a:r>
              <a:rPr lang="zh-TW" sz="4000" b="1" i="0" u="none" strike="noStrike" cap="none" dirty="0">
                <a:solidFill>
                  <a:schemeClr val="tx1"/>
                </a:solidFill>
                <a:latin typeface="Questrial"/>
                <a:ea typeface="Questrial"/>
                <a:cs typeface="Questrial"/>
                <a:sym typeface="Questrial"/>
              </a:rPr>
              <a:t>實驗</a:t>
            </a:r>
            <a:r>
              <a:rPr lang="zh-TW" sz="4000" b="1" i="0" u="none" strike="noStrike" cap="none" dirty="0" smtClean="0">
                <a:solidFill>
                  <a:schemeClr val="tx1"/>
                </a:solidFill>
                <a:latin typeface="Questrial"/>
                <a:ea typeface="Questrial"/>
                <a:cs typeface="Questrial"/>
                <a:sym typeface="Questrial"/>
              </a:rPr>
              <a:t>器材</a:t>
            </a:r>
            <a:r>
              <a:rPr lang="zh-TW" altLang="en-US" sz="4000" b="1" i="0" u="none" strike="noStrike" cap="none" dirty="0" smtClean="0">
                <a:solidFill>
                  <a:schemeClr val="tx1"/>
                </a:solidFill>
                <a:latin typeface="Questrial"/>
                <a:ea typeface="Questrial"/>
                <a:cs typeface="Questrial"/>
                <a:sym typeface="Questrial"/>
              </a:rPr>
              <a:t>與藥品</a:t>
            </a:r>
            <a:endParaRPr sz="4000" b="1" i="0" u="none" strike="noStrike" cap="none" dirty="0">
              <a:solidFill>
                <a:schemeClr val="tx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3370915" y="2102224"/>
            <a:ext cx="2067359" cy="4755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燒杯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紙杯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試管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滴管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 smtClean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酒精燈</a:t>
            </a:r>
            <a:endParaRPr lang="en-US" altLang="zh-TW" sz="3600" b="0" i="0" u="none" strike="noStrike" cap="none" dirty="0" smtClean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indent="-228600"/>
            <a:r>
              <a:rPr lang="zh-TW" altLang="en-US" sz="3600" dirty="0"/>
              <a:t>三腳架</a:t>
            </a: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70" name="Shape 170"/>
          <p:cNvSpPr txBox="1"/>
          <p:nvPr/>
        </p:nvSpPr>
        <p:spPr>
          <a:xfrm>
            <a:off x="6120063" y="2102224"/>
            <a:ext cx="3312695" cy="4563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>
              <a:lnSpc>
                <a:spcPct val="120000"/>
              </a:lnSpc>
              <a:spcBef>
                <a:spcPts val="1000"/>
              </a:spcBef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altLang="en-US" sz="3600" dirty="0" smtClean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陶瓷</a:t>
            </a:r>
            <a:r>
              <a:rPr lang="zh-TW" altLang="en-US" sz="3600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纖維</a:t>
            </a:r>
            <a:r>
              <a:rPr lang="zh-TW" altLang="en-US" sz="3600" dirty="0" smtClean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網</a:t>
            </a:r>
            <a:endParaRPr lang="en-US" altLang="zh-TW" sz="3600" b="0" i="0" u="none" strike="noStrike" cap="none" dirty="0" smtClean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 smtClean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本</a:t>
            </a: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氏液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葡萄糖水溶液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代糖水溶液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sz="3600" b="0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方糖</a:t>
            </a:r>
            <a:r>
              <a:rPr lang="zh-TW" sz="3600" b="0" i="0" u="none" strike="noStrike" cap="none" dirty="0" smtClean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水溶液</a:t>
            </a:r>
            <a:endParaRPr lang="en-US" altLang="zh-TW" sz="3600" b="0" i="0" u="none" strike="noStrike" cap="none" dirty="0" smtClean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zh-TW" altLang="en-US" sz="3600" dirty="0" smtClean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清</a:t>
            </a:r>
            <a:r>
              <a:rPr lang="zh-TW" altLang="en-US" sz="3600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水</a:t>
            </a:r>
            <a:endParaRPr sz="36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6" name="Shape 202"/>
          <p:cNvSpPr txBox="1">
            <a:spLocks/>
          </p:cNvSpPr>
          <p:nvPr/>
        </p:nvSpPr>
        <p:spPr>
          <a:xfrm>
            <a:off x="1130343" y="-113060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  <a:defRPr sz="3600" b="0" i="0" u="none" strike="noStrike" cap="none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5400" dirty="0" smtClean="0"/>
              <a:t>實驗流程</a:t>
            </a:r>
            <a:r>
              <a:rPr lang="en-US" altLang="zh-TW" sz="5400" dirty="0" smtClean="0"/>
              <a:t>-</a:t>
            </a:r>
            <a:r>
              <a:rPr lang="zh-TW" altLang="en-US" sz="5400" dirty="0" smtClean="0"/>
              <a:t>階段二：以本氏液檢測</a:t>
            </a:r>
            <a:endParaRPr lang="zh-TW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xfrm>
            <a:off x="913775" y="361405"/>
            <a:ext cx="10364451" cy="1034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</a:pPr>
            <a:r>
              <a:rPr lang="zh-TW" sz="5400" b="1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實驗原理</a:t>
            </a:r>
            <a:endParaRPr sz="5400" b="1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914400" y="1247714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76200">
              <a:buSzPts val="2400"/>
              <a:buNone/>
            </a:pPr>
            <a:r>
              <a:rPr lang="zh-TW" altLang="en-US" sz="3600" dirty="0" smtClean="0">
                <a:solidFill>
                  <a:srgbClr val="FF0000"/>
                </a:solidFill>
              </a:rPr>
              <a:t>本</a:t>
            </a:r>
            <a:r>
              <a:rPr lang="zh-TW" altLang="en-US" sz="3600" dirty="0">
                <a:solidFill>
                  <a:srgbClr val="FF0000"/>
                </a:solidFill>
              </a:rPr>
              <a:t>氏液</a:t>
            </a:r>
            <a:r>
              <a:rPr lang="zh-TW" altLang="en-US" sz="3600" dirty="0"/>
              <a:t>是</a:t>
            </a:r>
            <a:r>
              <a:rPr lang="zh-TW" altLang="en-US" sz="3600" b="1" dirty="0">
                <a:solidFill>
                  <a:srgbClr val="FF0000"/>
                </a:solidFill>
              </a:rPr>
              <a:t>淺藍</a:t>
            </a:r>
            <a:r>
              <a:rPr lang="zh-TW" altLang="en-US" sz="3600" dirty="0">
                <a:solidFill>
                  <a:srgbClr val="FF0000"/>
                </a:solidFill>
              </a:rPr>
              <a:t>色試劑</a:t>
            </a:r>
            <a:r>
              <a:rPr lang="zh-TW" altLang="en-US" sz="3600" dirty="0"/>
              <a:t>，可以測定多種醣類，包含</a:t>
            </a:r>
            <a:r>
              <a:rPr lang="zh-TW" altLang="en-US" sz="3600" dirty="0" smtClean="0">
                <a:solidFill>
                  <a:srgbClr val="FF0000"/>
                </a:solidFill>
              </a:rPr>
              <a:t>葡萄糖</a:t>
            </a:r>
            <a:r>
              <a:rPr lang="zh-TW" altLang="en-US" sz="3600" dirty="0"/>
              <a:t>。加入葡萄糖並</a:t>
            </a:r>
            <a:r>
              <a:rPr lang="zh-TW" altLang="en-US" sz="3600" b="1" dirty="0"/>
              <a:t>加熱</a:t>
            </a:r>
            <a:r>
              <a:rPr lang="zh-TW" altLang="en-US" sz="3600" dirty="0"/>
              <a:t>，會依葡萄糖濃度和作用時間</a:t>
            </a:r>
            <a:r>
              <a:rPr lang="zh-TW" altLang="en-US" sz="3600" dirty="0" smtClean="0"/>
              <a:t>長短</a:t>
            </a:r>
            <a:r>
              <a:rPr lang="zh-TW" altLang="en-US" sz="3600" dirty="0"/>
              <a:t>出現</a:t>
            </a:r>
            <a:r>
              <a:rPr lang="zh-TW" altLang="en-US" sz="3600" b="1" dirty="0" smtClean="0"/>
              <a:t>綠、黃、橙、紅</a:t>
            </a:r>
            <a:r>
              <a:rPr lang="zh-TW" altLang="en-US" sz="3600" dirty="0"/>
              <a:t>等顏色變化。</a:t>
            </a:r>
          </a:p>
          <a:p>
            <a:pPr marL="228600" marR="0" lvl="0" indent="-76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163" name="Shape 1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7684" y="3487085"/>
            <a:ext cx="4916631" cy="33709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1098473" y="2712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zh-TW" altLang="zh-TW" sz="5400" dirty="0"/>
              <a:t>實驗流程</a:t>
            </a:r>
            <a:r>
              <a:rPr lang="en-US" altLang="zh-TW" sz="5400" dirty="0"/>
              <a:t>-</a:t>
            </a:r>
            <a:r>
              <a:rPr lang="zh-TW" altLang="en-US" sz="5400" dirty="0" smtClean="0"/>
              <a:t>階段二：</a:t>
            </a:r>
            <a:r>
              <a:rPr lang="zh-TW" sz="5400" b="0" i="0" u="none" strike="noStrike" cap="none" dirty="0" smtClean="0">
                <a:solidFill>
                  <a:schemeClr val="dk1"/>
                </a:solidFill>
                <a:sym typeface="Questrial"/>
              </a:rPr>
              <a:t>以</a:t>
            </a:r>
            <a:r>
              <a:rPr lang="zh-TW" sz="5400" b="0" i="0" u="none" strike="noStrike" cap="none" dirty="0">
                <a:solidFill>
                  <a:schemeClr val="dk1"/>
                </a:solidFill>
                <a:sym typeface="Questrial"/>
              </a:rPr>
              <a:t>本氏液檢測</a:t>
            </a:r>
            <a:endParaRPr sz="5400" b="0" i="0" u="none" strike="noStrike" cap="none" dirty="0">
              <a:solidFill>
                <a:schemeClr val="dk1"/>
              </a:solidFill>
              <a:sym typeface="Questrial"/>
            </a:endParaRPr>
          </a:p>
        </p:txBody>
      </p:sp>
      <p:sp>
        <p:nvSpPr>
          <p:cNvPr id="203" name="Shape 203"/>
          <p:cNvSpPr txBox="1">
            <a:spLocks noGrp="1"/>
          </p:cNvSpPr>
          <p:nvPr>
            <p:ph type="body" idx="1"/>
          </p:nvPr>
        </p:nvSpPr>
        <p:spPr>
          <a:xfrm>
            <a:off x="360946" y="1348481"/>
            <a:ext cx="11646569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alt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1.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以</a:t>
            </a:r>
            <a:r>
              <a:rPr lang="zh-TW" sz="3200" b="0" i="0" u="none" strike="noStrike" cap="none" dirty="0">
                <a:solidFill>
                  <a:schemeClr val="dk1"/>
                </a:solidFill>
                <a:sym typeface="Questrial"/>
              </a:rPr>
              <a:t>不同的試管取A、B、C、D紙杯中的水溶液各3 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毫升</a:t>
            </a:r>
            <a:r>
              <a:rPr lang="zh-TW" altLang="en-US" sz="3200" b="0" i="0" u="none" strike="noStrike" cap="none" dirty="0" smtClean="0">
                <a:solidFill>
                  <a:schemeClr val="dk1"/>
                </a:solidFill>
                <a:sym typeface="Questrial"/>
              </a:rPr>
              <a:t>，</a:t>
            </a:r>
            <a:endParaRPr lang="en-US" altLang="zh-TW" sz="3200" b="0" i="0" u="none" strike="noStrike" cap="none" dirty="0" smtClean="0">
              <a:solidFill>
                <a:schemeClr val="dk1"/>
              </a:solidFill>
              <a:sym typeface="Quest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zh-TW" altLang="en-US" sz="3200" dirty="0"/>
              <a:t> </a:t>
            </a:r>
            <a:r>
              <a:rPr lang="zh-TW" altLang="en-US" sz="3200" dirty="0" smtClean="0"/>
              <a:t>  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置</a:t>
            </a:r>
            <a:r>
              <a:rPr lang="zh-TW" sz="3200" b="0" i="0" u="none" strike="noStrike" cap="none" dirty="0">
                <a:solidFill>
                  <a:schemeClr val="dk1"/>
                </a:solidFill>
                <a:sym typeface="Questrial"/>
              </a:rPr>
              <a:t>入A、B、C、D試管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中</a:t>
            </a:r>
            <a:endParaRPr lang="en-US" altLang="zh-TW" sz="3200" b="0" i="0" u="none" strike="noStrike" cap="none" dirty="0" smtClean="0">
              <a:solidFill>
                <a:schemeClr val="dk1"/>
              </a:solidFill>
              <a:sym typeface="Questrial"/>
            </a:endParaRPr>
          </a:p>
          <a:p>
            <a:pPr marL="0" lvl="0" indent="0">
              <a:buNone/>
            </a:pPr>
            <a:r>
              <a:rPr lang="en-US" alt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2.</a:t>
            </a:r>
            <a:r>
              <a:rPr lang="zh-TW" altLang="en-US" sz="3200" b="0" i="0" u="none" strike="noStrike" cap="none" dirty="0" smtClean="0">
                <a:solidFill>
                  <a:schemeClr val="dk1"/>
                </a:solidFill>
                <a:sym typeface="Questrial"/>
              </a:rPr>
              <a:t>將上述</a:t>
            </a:r>
            <a:r>
              <a:rPr lang="zh-TW" altLang="zh-TW" sz="3200" dirty="0"/>
              <a:t>A、B、C、D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各試管皆加入</a:t>
            </a:r>
            <a:r>
              <a:rPr lang="en-US" alt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1.5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毫升本氏液，搖晃均勻</a:t>
            </a:r>
            <a:endParaRPr sz="3200" b="0" i="0" u="none" strike="noStrike" cap="none" dirty="0" smtClean="0">
              <a:solidFill>
                <a:schemeClr val="dk1"/>
              </a:solidFill>
              <a:sym typeface="Quest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altLang="zh-TW" sz="3200" b="0" i="0" u="none" strike="noStrike" cap="none" dirty="0" smtClean="0">
                <a:solidFill>
                  <a:srgbClr val="FF0000"/>
                </a:solidFill>
                <a:sym typeface="Questrial"/>
              </a:rPr>
              <a:t>3.</a:t>
            </a:r>
            <a:r>
              <a:rPr lang="zh-TW" sz="3200" b="0" i="0" u="none" strike="noStrike" cap="none" dirty="0" smtClean="0">
                <a:solidFill>
                  <a:srgbClr val="FF0000"/>
                </a:solidFill>
                <a:sym typeface="Questrial"/>
              </a:rPr>
              <a:t>將</a:t>
            </a:r>
            <a:r>
              <a:rPr lang="zh-TW" sz="3200" b="0" i="0" u="none" strike="noStrike" cap="none" dirty="0">
                <a:solidFill>
                  <a:srgbClr val="FF0000"/>
                </a:solidFill>
                <a:sym typeface="Questrial"/>
              </a:rPr>
              <a:t>試管放入</a:t>
            </a:r>
            <a:r>
              <a:rPr lang="zh-TW" sz="3200" b="0" i="0" u="none" strike="noStrike" cap="none" dirty="0" smtClean="0">
                <a:solidFill>
                  <a:srgbClr val="FF0000"/>
                </a:solidFill>
                <a:sym typeface="Questrial"/>
              </a:rPr>
              <a:t>裝</a:t>
            </a:r>
            <a:r>
              <a:rPr lang="zh-TW" altLang="en-US" sz="3200" b="0" i="0" u="none" strike="noStrike" cap="none" dirty="0" smtClean="0">
                <a:solidFill>
                  <a:srgbClr val="FF0000"/>
                </a:solidFill>
                <a:sym typeface="Questrial"/>
              </a:rPr>
              <a:t>熱</a:t>
            </a:r>
            <a:r>
              <a:rPr lang="zh-TW" sz="3200" b="0" i="0" u="none" strike="noStrike" cap="none" dirty="0" smtClean="0">
                <a:solidFill>
                  <a:srgbClr val="FF0000"/>
                </a:solidFill>
                <a:sym typeface="Questrial"/>
              </a:rPr>
              <a:t>水</a:t>
            </a:r>
            <a:r>
              <a:rPr lang="zh-TW" sz="3200" b="0" i="0" u="none" strike="noStrike" cap="none" dirty="0">
                <a:solidFill>
                  <a:srgbClr val="FF0000"/>
                </a:solidFill>
                <a:sym typeface="Questrial"/>
              </a:rPr>
              <a:t>的燒杯</a:t>
            </a:r>
            <a:r>
              <a:rPr lang="zh-TW" sz="3200" b="0" i="0" u="none" strike="noStrike" cap="none" dirty="0" smtClean="0">
                <a:solidFill>
                  <a:srgbClr val="FF0000"/>
                </a:solidFill>
                <a:sym typeface="Questrial"/>
              </a:rPr>
              <a:t>中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，觀察</a:t>
            </a:r>
            <a:r>
              <a:rPr lang="zh-TW" altLang="en-US" sz="3200" b="0" i="0" u="none" strike="noStrike" cap="none" dirty="0" smtClean="0">
                <a:solidFill>
                  <a:schemeClr val="dk1"/>
                </a:solidFill>
                <a:sym typeface="Questrial"/>
              </a:rPr>
              <a:t>各試管</a:t>
            </a:r>
            <a:r>
              <a:rPr lang="zh-TW" sz="3200" b="0" i="0" u="none" strike="noStrike" cap="none" dirty="0" smtClean="0">
                <a:solidFill>
                  <a:schemeClr val="dk1"/>
                </a:solidFill>
                <a:sym typeface="Questrial"/>
              </a:rPr>
              <a:t>顏色變化</a:t>
            </a:r>
            <a:endParaRPr lang="en-US" altLang="zh-TW" sz="3200" dirty="0"/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altLang="zh-TW" sz="3200" b="0" i="0" u="none" strike="noStrike" cap="none" dirty="0" smtClean="0">
                <a:solidFill>
                  <a:schemeClr val="tx1"/>
                </a:solidFill>
                <a:sym typeface="Questrial"/>
              </a:rPr>
              <a:t>4.</a:t>
            </a:r>
            <a:r>
              <a:rPr lang="zh-TW" altLang="en-US" sz="3200" b="0" i="0" u="none" strike="noStrike" cap="none" dirty="0" smtClean="0">
                <a:solidFill>
                  <a:schemeClr val="tx1"/>
                </a:solidFill>
                <a:sym typeface="Questrial"/>
              </a:rPr>
              <a:t>回答學習單</a:t>
            </a:r>
            <a:r>
              <a:rPr lang="en-US" altLang="zh-TW" sz="3200" b="0" i="0" u="none" strike="noStrike" cap="none" dirty="0" smtClean="0">
                <a:solidFill>
                  <a:schemeClr val="tx1"/>
                </a:solidFill>
                <a:sym typeface="Questrial"/>
              </a:rPr>
              <a:t>4~5</a:t>
            </a:r>
            <a:r>
              <a:rPr lang="zh-TW" altLang="en-US" sz="3200" b="0" i="0" u="none" strike="noStrike" cap="none" dirty="0" smtClean="0">
                <a:solidFill>
                  <a:schemeClr val="tx1"/>
                </a:solidFill>
                <a:sym typeface="Questrial"/>
              </a:rPr>
              <a:t>的問題</a:t>
            </a:r>
            <a:endParaRPr sz="3200" b="0" i="0" u="none" strike="noStrike" cap="none" dirty="0">
              <a:solidFill>
                <a:schemeClr val="tx1"/>
              </a:solidFill>
              <a:sym typeface="Questrial"/>
            </a:endParaRPr>
          </a:p>
          <a:p>
            <a:pPr marL="228600" marR="0" lvl="0" indent="-101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2060998" y="4535905"/>
            <a:ext cx="9858357" cy="2422995"/>
            <a:chOff x="104075" y="3803941"/>
            <a:chExt cx="10595884" cy="2926359"/>
          </a:xfrm>
        </p:grpSpPr>
        <p:pic>
          <p:nvPicPr>
            <p:cNvPr id="204" name="Shape 20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466929" y="3931640"/>
              <a:ext cx="2768663" cy="269696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Shape 20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398877" y="3803941"/>
              <a:ext cx="3301082" cy="282466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Shape 20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57201" y="4265588"/>
              <a:ext cx="3846443" cy="24647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7" name="Shape 207"/>
            <p:cNvSpPr/>
            <p:nvPr/>
          </p:nvSpPr>
          <p:spPr>
            <a:xfrm>
              <a:off x="1063915" y="3988918"/>
              <a:ext cx="1316508" cy="481964"/>
            </a:xfrm>
            <a:prstGeom prst="wedgeRectCallout">
              <a:avLst>
                <a:gd name="adj1" fmla="val -55022"/>
                <a:gd name="adj2" fmla="val 100229"/>
              </a:avLst>
            </a:prstGeom>
            <a:solidFill>
              <a:schemeClr val="accent4"/>
            </a:solidFill>
            <a:ln w="15875" cap="flat" cmpd="sng">
              <a:solidFill>
                <a:srgbClr val="9C662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800" dirty="0">
                  <a:solidFill>
                    <a:schemeClr val="lt1"/>
                  </a:solidFill>
                  <a:latin typeface="Questrial"/>
                  <a:ea typeface="Questrial"/>
                  <a:cs typeface="Questrial"/>
                  <a:sym typeface="Questrial"/>
                </a:rPr>
                <a:t>各3毫升</a:t>
              </a:r>
              <a:endParaRPr sz="1800" dirty="0">
                <a:solidFill>
                  <a:schemeClr val="lt1"/>
                </a:solidFill>
                <a:latin typeface="Questrial"/>
                <a:ea typeface="Questrial"/>
                <a:cs typeface="Questrial"/>
                <a:sym typeface="Questrial"/>
              </a:endParaRPr>
            </a:p>
          </p:txBody>
        </p:sp>
        <p:grpSp>
          <p:nvGrpSpPr>
            <p:cNvPr id="2" name="群組 1"/>
            <p:cNvGrpSpPr/>
            <p:nvPr/>
          </p:nvGrpSpPr>
          <p:grpSpPr>
            <a:xfrm>
              <a:off x="104075" y="5346404"/>
              <a:ext cx="1030381" cy="1076851"/>
              <a:chOff x="4673733" y="5565894"/>
              <a:chExt cx="1249906" cy="1249906"/>
            </a:xfrm>
          </p:grpSpPr>
          <p:pic>
            <p:nvPicPr>
              <p:cNvPr id="8" name="Picture 2" descr="https://www.storemarais.com/content/images/thumbs/0080081_-harlow-grey-_960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3733" y="5565894"/>
                <a:ext cx="1249906" cy="1249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文字方塊 11"/>
              <p:cNvSpPr txBox="1"/>
              <p:nvPr/>
            </p:nvSpPr>
            <p:spPr>
              <a:xfrm>
                <a:off x="5153444" y="6061870"/>
                <a:ext cx="288570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1800" dirty="0" smtClean="0"/>
                  <a:t>A</a:t>
                </a:r>
                <a:endParaRPr lang="zh-TW" altLang="en-US" sz="1800" dirty="0"/>
              </a:p>
            </p:txBody>
          </p:sp>
        </p:grpSp>
        <p:grpSp>
          <p:nvGrpSpPr>
            <p:cNvPr id="17" name="群組 16"/>
            <p:cNvGrpSpPr/>
            <p:nvPr/>
          </p:nvGrpSpPr>
          <p:grpSpPr>
            <a:xfrm>
              <a:off x="1098473" y="5312997"/>
              <a:ext cx="1030381" cy="1076851"/>
              <a:chOff x="4673733" y="5565894"/>
              <a:chExt cx="1249906" cy="1249906"/>
            </a:xfrm>
          </p:grpSpPr>
          <p:pic>
            <p:nvPicPr>
              <p:cNvPr id="18" name="Picture 2" descr="https://www.storemarais.com/content/images/thumbs/0080081_-harlow-grey-_960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3733" y="5565894"/>
                <a:ext cx="1249906" cy="1249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文字方塊 18"/>
              <p:cNvSpPr txBox="1"/>
              <p:nvPr/>
            </p:nvSpPr>
            <p:spPr>
              <a:xfrm>
                <a:off x="5153444" y="6061870"/>
                <a:ext cx="288571" cy="42868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1800" dirty="0" smtClean="0"/>
                  <a:t>B</a:t>
                </a:r>
                <a:endParaRPr lang="zh-TW" altLang="en-US" sz="1800" dirty="0"/>
              </a:p>
            </p:txBody>
          </p:sp>
        </p:grpSp>
        <p:grpSp>
          <p:nvGrpSpPr>
            <p:cNvPr id="20" name="群組 19"/>
            <p:cNvGrpSpPr/>
            <p:nvPr/>
          </p:nvGrpSpPr>
          <p:grpSpPr>
            <a:xfrm>
              <a:off x="2166882" y="5314258"/>
              <a:ext cx="1030381" cy="1076851"/>
              <a:chOff x="4673733" y="5565894"/>
              <a:chExt cx="1249906" cy="1249906"/>
            </a:xfrm>
          </p:grpSpPr>
          <p:pic>
            <p:nvPicPr>
              <p:cNvPr id="21" name="Picture 2" descr="https://www.storemarais.com/content/images/thumbs/0080081_-harlow-grey-_960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3733" y="5565894"/>
                <a:ext cx="1249906" cy="1249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文字方塊 21"/>
              <p:cNvSpPr txBox="1"/>
              <p:nvPr/>
            </p:nvSpPr>
            <p:spPr>
              <a:xfrm>
                <a:off x="5153444" y="6061870"/>
                <a:ext cx="288571" cy="42868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1800" dirty="0" smtClean="0"/>
                  <a:t>C</a:t>
                </a:r>
                <a:endParaRPr lang="zh-TW" altLang="en-US" sz="1800" dirty="0"/>
              </a:p>
            </p:txBody>
          </p:sp>
        </p:grpSp>
        <p:grpSp>
          <p:nvGrpSpPr>
            <p:cNvPr id="23" name="群組 22"/>
            <p:cNvGrpSpPr/>
            <p:nvPr/>
          </p:nvGrpSpPr>
          <p:grpSpPr>
            <a:xfrm>
              <a:off x="3360548" y="5312996"/>
              <a:ext cx="1030381" cy="1076851"/>
              <a:chOff x="4673733" y="5565894"/>
              <a:chExt cx="1249906" cy="1249906"/>
            </a:xfrm>
          </p:grpSpPr>
          <p:pic>
            <p:nvPicPr>
              <p:cNvPr id="24" name="Picture 2" descr="https://www.storemarais.com/content/images/thumbs/0080081_-harlow-grey-_960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3733" y="5565894"/>
                <a:ext cx="1249906" cy="1249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文字方塊 24"/>
              <p:cNvSpPr txBox="1"/>
              <p:nvPr/>
            </p:nvSpPr>
            <p:spPr>
              <a:xfrm>
                <a:off x="5153444" y="6061870"/>
                <a:ext cx="288571" cy="42868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1800" smtClean="0"/>
                  <a:t>D</a:t>
                </a:r>
                <a:endParaRPr lang="zh-TW" altLang="en-US" sz="1800" dirty="0"/>
              </a:p>
            </p:txBody>
          </p:sp>
        </p:grpSp>
        <p:cxnSp>
          <p:nvCxnSpPr>
            <p:cNvPr id="6" name="肘形接點 5"/>
            <p:cNvCxnSpPr/>
            <p:nvPr/>
          </p:nvCxnSpPr>
          <p:spPr>
            <a:xfrm rot="5400000" flipH="1" flipV="1">
              <a:off x="73014" y="4875568"/>
              <a:ext cx="1203191" cy="327582"/>
            </a:xfrm>
            <a:prstGeom prst="bentConnector3">
              <a:avLst>
                <a:gd name="adj1" fmla="val 146988"/>
              </a:avLst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914400" y="0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zh-TW" altLang="zh-TW" sz="5400" dirty="0"/>
              <a:t>問題與討論</a:t>
            </a:r>
            <a:endParaRPr sz="5400" b="0" i="0" u="none" strike="noStrike" cap="none" dirty="0">
              <a:solidFill>
                <a:schemeClr val="dk1"/>
              </a:solidFill>
              <a:sym typeface="Questrial"/>
            </a:endParaRPr>
          </a:p>
        </p:txBody>
      </p:sp>
      <p:sp>
        <p:nvSpPr>
          <p:cNvPr id="220" name="Shape 220"/>
          <p:cNvSpPr txBox="1">
            <a:spLocks noGrp="1"/>
          </p:cNvSpPr>
          <p:nvPr>
            <p:ph type="body" idx="1"/>
          </p:nvPr>
        </p:nvSpPr>
        <p:spPr>
          <a:xfrm>
            <a:off x="914400" y="1716945"/>
            <a:ext cx="10363826" cy="3143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altLang="zh-TW" sz="3600" dirty="0" smtClean="0"/>
              <a:t>4.</a:t>
            </a:r>
            <a:r>
              <a:rPr lang="zh-TW" altLang="en-US" sz="3600" dirty="0" smtClean="0"/>
              <a:t>觀察</a:t>
            </a:r>
            <a:r>
              <a:rPr lang="zh-TW" sz="3600" b="0" i="0" u="none" strike="noStrike" cap="none" dirty="0" smtClean="0">
                <a:solidFill>
                  <a:schemeClr val="dk1"/>
                </a:solidFill>
                <a:sym typeface="Questrial"/>
              </a:rPr>
              <a:t>本</a:t>
            </a:r>
            <a:r>
              <a:rPr lang="zh-TW" sz="3600" b="0" i="0" u="none" strike="noStrike" cap="none" dirty="0">
                <a:solidFill>
                  <a:schemeClr val="dk1"/>
                </a:solidFill>
                <a:sym typeface="Questrial"/>
              </a:rPr>
              <a:t>氏液</a:t>
            </a:r>
            <a:r>
              <a:rPr lang="zh-TW" sz="3600" b="0" i="0" u="none" strike="noStrike" cap="none" dirty="0" smtClean="0">
                <a:solidFill>
                  <a:schemeClr val="dk1"/>
                </a:solidFill>
                <a:sym typeface="Questrial"/>
              </a:rPr>
              <a:t>檢測</a:t>
            </a:r>
            <a:r>
              <a:rPr lang="zh-TW" altLang="en-US" sz="3600" b="0" i="0" u="none" strike="noStrike" cap="none" dirty="0" smtClean="0">
                <a:solidFill>
                  <a:schemeClr val="dk1"/>
                </a:solidFill>
                <a:sym typeface="Questrial"/>
              </a:rPr>
              <a:t>後各試管</a:t>
            </a:r>
            <a:r>
              <a:rPr lang="zh-TW" sz="3600" b="0" i="0" u="none" strike="noStrike" cap="none" dirty="0" smtClean="0">
                <a:solidFill>
                  <a:schemeClr val="dk1"/>
                </a:solidFill>
                <a:sym typeface="Questrial"/>
              </a:rPr>
              <a:t>顏色變化</a:t>
            </a:r>
            <a:r>
              <a:rPr lang="zh-TW" altLang="en-US" sz="3600" dirty="0" smtClean="0"/>
              <a:t>，並將結果記</a:t>
            </a:r>
            <a:endParaRPr lang="en-US" altLang="zh-TW" sz="3600" dirty="0" smtClean="0"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zh-TW" altLang="en-US" sz="3600" dirty="0"/>
              <a:t> </a:t>
            </a:r>
            <a:r>
              <a:rPr lang="zh-TW" altLang="en-US" sz="3600" dirty="0" smtClean="0"/>
              <a:t>   錄下來。</a:t>
            </a:r>
            <a:endParaRPr sz="3600" b="0" i="0" u="none" strike="noStrike" cap="none" dirty="0">
              <a:solidFill>
                <a:schemeClr val="dk1"/>
              </a:solidFill>
              <a:sym typeface="Quest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altLang="zh-TW" sz="3600" b="0" i="0" u="none" strike="noStrike" cap="none" dirty="0" smtClean="0">
                <a:solidFill>
                  <a:schemeClr val="dk1"/>
                </a:solidFill>
                <a:sym typeface="Questrial"/>
              </a:rPr>
              <a:t>5.</a:t>
            </a:r>
            <a:r>
              <a:rPr lang="zh-TW" altLang="en-US" sz="3600" b="0" i="0" u="none" strike="noStrike" cap="none" dirty="0" smtClean="0">
                <a:solidFill>
                  <a:schemeClr val="dk1"/>
                </a:solidFill>
                <a:sym typeface="Questrial"/>
              </a:rPr>
              <a:t>參考「實驗原理」與「市售糖的介紹」嘗試推測</a:t>
            </a:r>
            <a:endParaRPr lang="en-US" altLang="zh-TW" sz="3600" b="0" i="0" u="none" strike="noStrike" cap="none" dirty="0" smtClean="0">
              <a:solidFill>
                <a:schemeClr val="dk1"/>
              </a:solidFill>
              <a:sym typeface="Questrial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zh-TW" altLang="en-US" sz="3600" dirty="0"/>
              <a:t> </a:t>
            </a:r>
            <a:r>
              <a:rPr lang="zh-TW" altLang="en-US" sz="3600" dirty="0" smtClean="0"/>
              <a:t>   </a:t>
            </a:r>
            <a:r>
              <a:rPr lang="zh-TW" altLang="en-US" sz="3600" b="0" i="0" u="none" strike="noStrike" cap="none" dirty="0" smtClean="0">
                <a:solidFill>
                  <a:schemeClr val="dk1"/>
                </a:solidFill>
                <a:sym typeface="Questrial"/>
              </a:rPr>
              <a:t>各試管中為何種水溶液</a:t>
            </a:r>
            <a:r>
              <a:rPr lang="zh-TW" sz="3600" b="0" i="0" u="none" strike="noStrike" cap="none" dirty="0" smtClean="0">
                <a:solidFill>
                  <a:schemeClr val="dk1"/>
                </a:solidFill>
                <a:sym typeface="Questrial"/>
              </a:rPr>
              <a:t>？</a:t>
            </a:r>
            <a:r>
              <a:rPr lang="zh-TW" altLang="en-US" sz="3600" b="0" i="0" u="none" strike="noStrike" cap="none" dirty="0" smtClean="0">
                <a:solidFill>
                  <a:schemeClr val="dk1"/>
                </a:solidFill>
                <a:sym typeface="Questrial"/>
              </a:rPr>
              <a:t>並說明理由</a:t>
            </a:r>
            <a:endParaRPr sz="3600" b="0" i="0" u="none" strike="noStrike" cap="none" dirty="0">
              <a:solidFill>
                <a:schemeClr val="dk1"/>
              </a:solidFill>
              <a:sym typeface="Quest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xfrm>
            <a:off x="913775" y="361405"/>
            <a:ext cx="10364451" cy="1034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Questrial"/>
              <a:buNone/>
            </a:pPr>
            <a:r>
              <a:rPr lang="zh-TW" sz="5400" b="1" i="0" u="none" strike="noStrike" cap="none" dirty="0">
                <a:solidFill>
                  <a:schemeClr val="dk1"/>
                </a:solidFill>
                <a:latin typeface="Questrial"/>
                <a:ea typeface="Questrial"/>
                <a:cs typeface="Questrial"/>
                <a:sym typeface="Questrial"/>
              </a:rPr>
              <a:t>實驗原理</a:t>
            </a:r>
            <a:endParaRPr sz="5400" b="1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914400" y="1247714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76200">
              <a:buSzPts val="2400"/>
              <a:buNone/>
            </a:pPr>
            <a:r>
              <a:rPr lang="zh-TW" altLang="en-US" sz="3600" dirty="0" smtClean="0">
                <a:solidFill>
                  <a:srgbClr val="FF0000"/>
                </a:solidFill>
              </a:rPr>
              <a:t>本</a:t>
            </a:r>
            <a:r>
              <a:rPr lang="zh-TW" altLang="en-US" sz="3600" dirty="0">
                <a:solidFill>
                  <a:srgbClr val="FF0000"/>
                </a:solidFill>
              </a:rPr>
              <a:t>氏液</a:t>
            </a:r>
            <a:r>
              <a:rPr lang="zh-TW" altLang="en-US" sz="3600" dirty="0"/>
              <a:t>是</a:t>
            </a:r>
            <a:r>
              <a:rPr lang="zh-TW" altLang="en-US" sz="3600" b="1" dirty="0">
                <a:solidFill>
                  <a:srgbClr val="FF0000"/>
                </a:solidFill>
              </a:rPr>
              <a:t>淺藍</a:t>
            </a:r>
            <a:r>
              <a:rPr lang="zh-TW" altLang="en-US" sz="3600" dirty="0">
                <a:solidFill>
                  <a:srgbClr val="FF0000"/>
                </a:solidFill>
              </a:rPr>
              <a:t>色試劑</a:t>
            </a:r>
            <a:r>
              <a:rPr lang="zh-TW" altLang="en-US" sz="3600" dirty="0"/>
              <a:t>，可以測定多種醣類，包含</a:t>
            </a:r>
            <a:r>
              <a:rPr lang="zh-TW" altLang="en-US" sz="3600" dirty="0" smtClean="0">
                <a:solidFill>
                  <a:srgbClr val="FF0000"/>
                </a:solidFill>
              </a:rPr>
              <a:t>葡萄糖</a:t>
            </a:r>
            <a:r>
              <a:rPr lang="zh-TW" altLang="en-US" sz="3600" dirty="0"/>
              <a:t>。加入葡萄糖並</a:t>
            </a:r>
            <a:r>
              <a:rPr lang="zh-TW" altLang="en-US" sz="3600" b="1" dirty="0"/>
              <a:t>加熱</a:t>
            </a:r>
            <a:r>
              <a:rPr lang="zh-TW" altLang="en-US" sz="3600" dirty="0"/>
              <a:t>，會依葡萄糖濃度和作用時間</a:t>
            </a:r>
            <a:r>
              <a:rPr lang="zh-TW" altLang="en-US" sz="3600" dirty="0" smtClean="0"/>
              <a:t>長短</a:t>
            </a:r>
            <a:r>
              <a:rPr lang="zh-TW" altLang="en-US" sz="3600" dirty="0"/>
              <a:t>出現</a:t>
            </a:r>
            <a:r>
              <a:rPr lang="zh-TW" altLang="en-US" sz="3600" b="1" dirty="0" smtClean="0"/>
              <a:t>綠、黃、橙、紅</a:t>
            </a:r>
            <a:r>
              <a:rPr lang="zh-TW" altLang="en-US" sz="3600" dirty="0"/>
              <a:t>等顏色變化。</a:t>
            </a:r>
          </a:p>
          <a:p>
            <a:pPr marL="228600" marR="0" lvl="0" indent="-76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Questrial"/>
              <a:ea typeface="Questrial"/>
              <a:cs typeface="Questrial"/>
              <a:sym typeface="Questrial"/>
            </a:endParaRPr>
          </a:p>
        </p:txBody>
      </p:sp>
      <p:pic>
        <p:nvPicPr>
          <p:cNvPr id="163" name="Shape 1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37684" y="3487085"/>
            <a:ext cx="4916631" cy="33709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597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title"/>
          </p:nvPr>
        </p:nvSpPr>
        <p:spPr>
          <a:xfrm>
            <a:off x="913775" y="2138721"/>
            <a:ext cx="10364400" cy="251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600" dirty="0" smtClean="0"/>
              <a:t>本氏液中含有重金屬，隨意傾倒會影響環境，請學員們將實驗用的廢液傾倒至回收桶中，謝謝</a:t>
            </a:r>
            <a:r>
              <a:rPr lang="en-US" altLang="zh-TW" sz="3600" dirty="0" smtClean="0"/>
              <a:t/>
            </a:r>
            <a:br>
              <a:rPr lang="en-US" altLang="zh-TW" sz="3600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dirty="0" smtClean="0"/>
              <a:t>簡報</a:t>
            </a:r>
            <a:r>
              <a:rPr lang="zh-TW" dirty="0"/>
              <a:t>結束</a:t>
            </a:r>
            <a:endParaRPr dirty="0"/>
          </a:p>
        </p:txBody>
      </p:sp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小水滴">
  <a:themeElements>
    <a:clrScheme name="小水滴">
      <a:dk1>
        <a:srgbClr val="000000"/>
      </a:dk1>
      <a:lt1>
        <a:srgbClr val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784</Words>
  <Application>Microsoft Office PowerPoint</Application>
  <PresentationFormat>自訂</PresentationFormat>
  <Paragraphs>127</Paragraphs>
  <Slides>15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9" baseType="lpstr">
      <vt:lpstr>Arial</vt:lpstr>
      <vt:lpstr>新細明體</vt:lpstr>
      <vt:lpstr>Questrial</vt:lpstr>
      <vt:lpstr>小水滴</vt:lpstr>
      <vt:lpstr>面會改「色」，真有「本氏」 糖的檢測</vt:lpstr>
      <vt:lpstr>糖的介紹</vt:lpstr>
      <vt:lpstr>本次實驗所使用的糖</vt:lpstr>
      <vt:lpstr>PowerPoint 簡報</vt:lpstr>
      <vt:lpstr>PowerPoint 簡報</vt:lpstr>
      <vt:lpstr>各類糖 甜味比較表</vt:lpstr>
      <vt:lpstr>實驗流程-階段一：味覺體驗</vt:lpstr>
      <vt:lpstr>問題與討論</vt:lpstr>
      <vt:lpstr>各類糖 甜味比較表</vt:lpstr>
      <vt:lpstr>實驗器材與藥品</vt:lpstr>
      <vt:lpstr>實驗原理</vt:lpstr>
      <vt:lpstr>實驗流程-階段二：以本氏液檢測</vt:lpstr>
      <vt:lpstr>問題與討論</vt:lpstr>
      <vt:lpstr>實驗原理</vt:lpstr>
      <vt:lpstr>本氏液中含有重金屬，隨意傾倒會影響環境，請學員們將實驗用的廢液傾倒至回收桶中，謝謝  簡報結束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面不改「色」，真有「本氏」 糖的檢測</dc:title>
  <dc:creator>User</dc:creator>
  <cp:lastModifiedBy>User</cp:lastModifiedBy>
  <cp:revision>42</cp:revision>
  <dcterms:modified xsi:type="dcterms:W3CDTF">2018-07-07T16:17:03Z</dcterms:modified>
</cp:coreProperties>
</file>