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7" r:id="rId2"/>
    <p:sldId id="276" r:id="rId3"/>
    <p:sldId id="278" r:id="rId4"/>
    <p:sldId id="281" r:id="rId5"/>
    <p:sldId id="256" r:id="rId6"/>
    <p:sldId id="266" r:id="rId7"/>
    <p:sldId id="287" r:id="rId8"/>
    <p:sldId id="265" r:id="rId9"/>
    <p:sldId id="288" r:id="rId10"/>
    <p:sldId id="258" r:id="rId11"/>
    <p:sldId id="259" r:id="rId12"/>
    <p:sldId id="280" r:id="rId13"/>
    <p:sldId id="284" r:id="rId14"/>
    <p:sldId id="285" r:id="rId15"/>
    <p:sldId id="286" r:id="rId16"/>
    <p:sldId id="279" r:id="rId17"/>
    <p:sldId id="261" r:id="rId18"/>
    <p:sldId id="270" r:id="rId19"/>
    <p:sldId id="275" r:id="rId20"/>
    <p:sldId id="262" r:id="rId21"/>
    <p:sldId id="264" r:id="rId22"/>
    <p:sldId id="271" r:id="rId23"/>
    <p:sldId id="268" r:id="rId24"/>
    <p:sldId id="267" r:id="rId25"/>
    <p:sldId id="269" r:id="rId26"/>
    <p:sldId id="282" r:id="rId27"/>
    <p:sldId id="283" r:id="rId2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3" autoAdjust="0"/>
    <p:restoredTop sz="91476" autoAdjust="0"/>
  </p:normalViewPr>
  <p:slideViewPr>
    <p:cSldViewPr snapToGrid="0">
      <p:cViewPr varScale="1">
        <p:scale>
          <a:sx n="80" d="100"/>
          <a:sy n="80" d="100"/>
        </p:scale>
        <p:origin x="557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CF19B-D4BB-494D-88B1-17624503FCC4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4BE51F-3471-462E-949F-33F6003BFAC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2177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本校學區本為客家庄，現移入閩南人口增加，學區內各族群混居，相處融洽，交流頻繁，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BE51F-3471-462E-949F-33F6003BFAC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7382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農曆正月二十，天穿日，又稱天穿節或補天節，源於古代女媧補天傳說，為客家人感念女媧補天相助的特殊節慶。每逢「天穿日」，客家人便會放下工作，一方面忙裡偷閒，也讓大地休養生息；從現代環保概念來看，適度給予大自然修補恢復的時間，更能讓環境生生不息、資源永續發展。</a:t>
            </a:r>
            <a:endParaRPr lang="en-US" altLang="zh-TW" dirty="0" smtClean="0"/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天穿日一定要吃炸年糕，炸好的年糕吃起來軟軟黏黏的，象徵著女媧補天的五色石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矮靈祭，是台灣原住民賽夏族古老傳統的一項祭祀活動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BE51F-3471-462E-949F-33F6003BFACE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7769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0943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t">
            <a:normAutofit/>
          </a:bodyPr>
          <a:lstStyle>
            <a:lvl1pPr>
              <a:defRPr 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lnSpc>
                <a:spcPct val="150000"/>
              </a:lnSpc>
              <a:defRPr sz="28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lnSpc>
                <a:spcPct val="150000"/>
              </a:lnSpc>
              <a:defRPr sz="28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lnSpc>
                <a:spcPct val="150000"/>
              </a:lnSpc>
              <a:defRPr sz="28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lnSpc>
                <a:spcPct val="150000"/>
              </a:lnSpc>
              <a:defRPr sz="28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fld id="{C42F3D6F-63C4-4F75-8380-6C0BFFE4E9C3}" type="datetimeFigureOut">
              <a:rPr lang="zh-TW" altLang="en-US" smtClean="0"/>
              <a:pPr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fld id="{7801ED24-5B44-44B3-B225-73FC597A348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40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文字方塊 6"/>
          <p:cNvSpPr txBox="1"/>
          <p:nvPr userDrawn="1"/>
        </p:nvSpPr>
        <p:spPr>
          <a:xfrm>
            <a:off x="7028762" y="6448827"/>
            <a:ext cx="526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Comic Sans MS" pitchFamily="66" charset="0"/>
                <a:ea typeface="標楷體" pitchFamily="65" charset="-120"/>
              </a:rPr>
              <a:t>桃園市立石門國中</a:t>
            </a:r>
            <a:r>
              <a:rPr lang="en-US" altLang="zh-TW" b="1" dirty="0" smtClean="0">
                <a:latin typeface="Comic Sans MS" pitchFamily="66" charset="0"/>
                <a:ea typeface="標楷體" pitchFamily="65" charset="-120"/>
              </a:rPr>
              <a:t>Shih Men </a:t>
            </a:r>
            <a:r>
              <a:rPr lang="en-US" altLang="zh-TW" b="1" dirty="0">
                <a:latin typeface="Comic Sans MS" pitchFamily="66" charset="0"/>
                <a:ea typeface="標楷體" pitchFamily="65" charset="-120"/>
              </a:rPr>
              <a:t>Junior High School</a:t>
            </a:r>
            <a:endParaRPr lang="zh-TW" altLang="en-US" b="1" dirty="0">
              <a:latin typeface="Comic Sans MS" pitchFamily="66" charset="0"/>
              <a:ea typeface="標楷體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84229" y="5361502"/>
            <a:ext cx="886825" cy="108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156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9196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9256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1495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4382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9027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6127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518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6106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98832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0829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0023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78239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2076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F3D6F-63C4-4F75-8380-6C0BFFE4E9C3}" type="datetimeFigureOut">
              <a:rPr lang="zh-TW" altLang="en-US" smtClean="0"/>
              <a:t>2020/10/5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801ED24-5B44-44B3-B225-73FC597A34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1371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21654" y="246768"/>
            <a:ext cx="10954345" cy="1901089"/>
          </a:xfrm>
          <a:noFill/>
        </p:spPr>
        <p:txBody>
          <a:bodyPr anchor="ctr">
            <a:normAutofit fontScale="90000"/>
          </a:bodyPr>
          <a:lstStyle/>
          <a:p>
            <a:pPr algn="l"/>
            <a:r>
              <a:rPr lang="zh-TW" altLang="zh-TW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>桃園市</a:t>
            </a:r>
            <a:r>
              <a:rPr lang="zh-TW" altLang="en-US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>石門國中</a:t>
            </a:r>
            <a:r>
              <a:rPr lang="en-US" altLang="zh-TW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/>
            </a:r>
            <a:br>
              <a:rPr lang="en-US" altLang="zh-TW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</a:br>
            <a:r>
              <a:rPr lang="zh-TW" altLang="zh-TW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>本土語言</a:t>
            </a:r>
            <a:r>
              <a:rPr lang="zh-TW" altLang="en-US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>輔導</a:t>
            </a:r>
            <a:r>
              <a:rPr lang="zh-TW" altLang="en-US" b="1" dirty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>團分區到校</a:t>
            </a:r>
            <a:r>
              <a:rPr lang="zh-TW" altLang="en-US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>輔導報告</a:t>
            </a:r>
            <a:r>
              <a:rPr lang="zh-TW" altLang="en-US" sz="2000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>　　　　　　　　　　　　　　　　　　　　　　　　　　　　　　　　　　　　                    </a:t>
            </a:r>
            <a:r>
              <a:rPr lang="en-US" altLang="zh-TW" sz="2000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/>
            </a:r>
            <a:br>
              <a:rPr lang="en-US" altLang="zh-TW" sz="2000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</a:br>
            <a:r>
              <a:rPr lang="zh-TW" altLang="en-US" sz="2000" b="1" dirty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> </a:t>
            </a:r>
            <a:r>
              <a:rPr lang="zh-TW" altLang="en-US" sz="2000" b="1" dirty="0" smtClean="0">
                <a:solidFill>
                  <a:srgbClr val="002060"/>
                </a:solidFill>
                <a:latin typeface="心測標楷體" panose="03000509000000000000" pitchFamily="65" charset="-120"/>
                <a:ea typeface="心測標楷體" panose="03000509000000000000" pitchFamily="65" charset="-120"/>
              </a:rPr>
              <a:t>                                                           </a:t>
            </a:r>
            <a:r>
              <a:rPr lang="zh-TW" altLang="en-US" sz="2200" dirty="0" smtClean="0">
                <a:latin typeface="心測標楷體" panose="03000509000000000000" pitchFamily="65" charset="-120"/>
                <a:ea typeface="心測標楷體" panose="03000509000000000000" pitchFamily="65" charset="-120"/>
              </a:rPr>
              <a:t>訪</a:t>
            </a:r>
            <a:r>
              <a:rPr lang="zh-TW" altLang="en-US" sz="2200" dirty="0">
                <a:latin typeface="心測標楷體" panose="03000509000000000000" pitchFamily="65" charset="-120"/>
                <a:ea typeface="心測標楷體" panose="03000509000000000000" pitchFamily="65" charset="-120"/>
              </a:rPr>
              <a:t>視日期：</a:t>
            </a:r>
            <a:r>
              <a:rPr lang="en-US" altLang="zh-TW" sz="2200" dirty="0" smtClean="0">
                <a:latin typeface="心測標楷體" panose="03000509000000000000" pitchFamily="65" charset="-120"/>
                <a:ea typeface="心測標楷體" panose="03000509000000000000" pitchFamily="65" charset="-120"/>
              </a:rPr>
              <a:t>109.10.08</a:t>
            </a:r>
            <a:endParaRPr lang="zh-TW" altLang="en-US" sz="2200" dirty="0">
              <a:latin typeface="心測標楷體" panose="03000509000000000000" pitchFamily="65" charset="-120"/>
              <a:ea typeface="心測標楷體" panose="03000509000000000000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6797408" y="6500095"/>
            <a:ext cx="5568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Comic Sans MS" pitchFamily="66" charset="0"/>
                <a:ea typeface="標楷體" pitchFamily="65" charset="-120"/>
              </a:rPr>
              <a:t>桃園市立石門國中</a:t>
            </a:r>
            <a:r>
              <a:rPr lang="en-US" altLang="zh-TW" b="1" dirty="0" smtClean="0">
                <a:latin typeface="Comic Sans MS" pitchFamily="66" charset="0"/>
                <a:ea typeface="標楷體" pitchFamily="65" charset="-120"/>
              </a:rPr>
              <a:t>Shih </a:t>
            </a:r>
            <a:r>
              <a:rPr lang="en-US" altLang="zh-TW" b="1" dirty="0">
                <a:latin typeface="Comic Sans MS" pitchFamily="66" charset="0"/>
                <a:ea typeface="標楷體" pitchFamily="65" charset="-120"/>
              </a:rPr>
              <a:t>Men Junior High School</a:t>
            </a:r>
            <a:endParaRPr lang="zh-TW" altLang="en-US" b="1" dirty="0">
              <a:latin typeface="Comic Sans MS" pitchFamily="66" charset="0"/>
              <a:ea typeface="標楷體" pitchFamily="65" charset="-120"/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5999" y="93178"/>
            <a:ext cx="723395" cy="886946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9927798" y="2199817"/>
            <a:ext cx="764600" cy="735747"/>
          </a:xfrm>
          <a:prstGeom prst="ellipse">
            <a:avLst/>
          </a:prstGeom>
          <a:solidFill>
            <a:srgbClr val="006600"/>
          </a:solidFill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1599574" y="3050003"/>
            <a:ext cx="764600" cy="735747"/>
          </a:xfrm>
          <a:prstGeom prst="ellipse">
            <a:avLst/>
          </a:prstGeom>
          <a:solidFill>
            <a:srgbClr val="006600"/>
          </a:solidFill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閩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5722946" y="2624910"/>
            <a:ext cx="764600" cy="735747"/>
          </a:xfrm>
          <a:prstGeom prst="ellipse">
            <a:avLst/>
          </a:prstGeom>
          <a:solidFill>
            <a:srgbClr val="006600"/>
          </a:solidFill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客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098" y="2964097"/>
            <a:ext cx="3600000" cy="27000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74" y="3800095"/>
            <a:ext cx="3600000" cy="2700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246" y="3382096"/>
            <a:ext cx="3600000" cy="27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0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6000" dirty="0">
                <a:solidFill>
                  <a:srgbClr val="006600"/>
                </a:solidFill>
              </a:rPr>
              <a:t>報告大綱 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/>
              <a:t>學校</a:t>
            </a:r>
            <a:r>
              <a:rPr lang="zh-TW" altLang="en-US" sz="4000" dirty="0" smtClean="0"/>
              <a:t>基本資料</a:t>
            </a:r>
            <a:endParaRPr lang="en-US" altLang="zh-TW" sz="4000" dirty="0" smtClean="0"/>
          </a:p>
          <a:p>
            <a:r>
              <a:rPr lang="zh-TW" altLang="en-US" sz="4000" dirty="0"/>
              <a:t>教學</a:t>
            </a:r>
            <a:r>
              <a:rPr lang="zh-TW" altLang="en-US" sz="4000" dirty="0" smtClean="0"/>
              <a:t>分享</a:t>
            </a:r>
            <a:endParaRPr lang="en-US" altLang="zh-TW" sz="4000" dirty="0" smtClean="0"/>
          </a:p>
          <a:p>
            <a:r>
              <a:rPr lang="zh-TW" altLang="en-US" sz="4000" dirty="0" smtClean="0"/>
              <a:t>相關</a:t>
            </a:r>
            <a:r>
              <a:rPr lang="zh-TW" altLang="en-US" sz="4000" dirty="0"/>
              <a:t>活動</a:t>
            </a:r>
          </a:p>
        </p:txBody>
      </p:sp>
      <p:pic>
        <p:nvPicPr>
          <p:cNvPr id="1026" name="Picture 2" descr="http://www.smjh.tyc.edu.tw/uploads/tadnews/image/YYYYYY-2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7" t="14903" r="3262" b="3661"/>
          <a:stretch/>
        </p:blipFill>
        <p:spPr bwMode="auto">
          <a:xfrm>
            <a:off x="4641604" y="2160589"/>
            <a:ext cx="6820083" cy="445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15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69375"/>
            <a:ext cx="7071784" cy="871538"/>
          </a:xfrm>
        </p:spPr>
        <p:txBody>
          <a:bodyPr anchor="b"/>
          <a:lstStyle/>
          <a:p>
            <a:pPr eaLnBrk="1" hangingPunct="1">
              <a:defRPr/>
            </a:pPr>
            <a:r>
              <a:rPr lang="zh-TW" altLang="en-US" sz="4000" b="1" dirty="0" smtClean="0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一、學校基本資料</a:t>
            </a:r>
            <a:r>
              <a:rPr lang="zh-TW" altLang="en-US" dirty="0" smtClean="0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63557" y="1621952"/>
            <a:ext cx="10025349" cy="4941887"/>
          </a:xfrm>
          <a:noFill/>
        </p:spPr>
        <p:txBody>
          <a:bodyPr>
            <a:normAutofit fontScale="92500"/>
          </a:bodyPr>
          <a:lstStyle/>
          <a:p>
            <a:pPr marL="360000" indent="-457200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ea typeface="標楷體" pitchFamily="65" charset="-120"/>
              </a:rPr>
              <a:t>學校規模</a:t>
            </a:r>
            <a:r>
              <a:rPr lang="zh-TW" altLang="en-US" sz="2800" b="1" dirty="0" smtClean="0">
                <a:latin typeface="Comic Sans MS" pitchFamily="66" charset="0"/>
                <a:ea typeface="標楷體" pitchFamily="65" charset="-120"/>
              </a:rPr>
              <a:t>：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普通班</a:t>
            </a:r>
            <a:r>
              <a:rPr lang="zh-TW" altLang="en-US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</a:t>
            </a:r>
            <a:r>
              <a:rPr lang="en-US" altLang="zh-TW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21</a:t>
            </a:r>
            <a:r>
              <a:rPr lang="zh-TW" altLang="en-US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班</a:t>
            </a:r>
          </a:p>
          <a:p>
            <a:pPr marL="360000" indent="-457200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             特教班</a:t>
            </a:r>
            <a:r>
              <a:rPr lang="zh-TW" altLang="en-US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</a:t>
            </a:r>
            <a:r>
              <a:rPr lang="en-US" altLang="zh-TW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1 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班  </a:t>
            </a:r>
            <a:endParaRPr lang="en-US" altLang="zh-TW" sz="2800" b="1" dirty="0" smtClean="0">
              <a:solidFill>
                <a:schemeClr val="tx1"/>
              </a:solidFill>
              <a:latin typeface="Comic Sans MS" pitchFamily="66" charset="0"/>
              <a:ea typeface="標楷體" pitchFamily="65" charset="-120"/>
            </a:endParaRPr>
          </a:p>
          <a:p>
            <a:pPr marL="360000" indent="-457200" eaLnBrk="1" hangingPunct="1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             體育班</a:t>
            </a:r>
            <a:r>
              <a:rPr lang="zh-TW" altLang="en-US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</a:t>
            </a:r>
            <a:r>
              <a:rPr lang="en-US" altLang="zh-TW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3</a:t>
            </a:r>
            <a:r>
              <a:rPr lang="zh-TW" altLang="en-US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班</a:t>
            </a:r>
            <a:endParaRPr lang="en-US" altLang="zh-TW" sz="2800" b="1" dirty="0" smtClean="0">
              <a:solidFill>
                <a:schemeClr val="tx1"/>
              </a:solidFill>
              <a:latin typeface="Comic Sans MS" pitchFamily="66" charset="0"/>
              <a:ea typeface="標楷體" pitchFamily="65" charset="-120"/>
            </a:endParaRPr>
          </a:p>
          <a:p>
            <a:pPr marL="360000" indent="-45720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             </a:t>
            </a:r>
            <a:r>
              <a:rPr lang="zh-TW" altLang="en-US" sz="2800" b="1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數理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資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優班</a:t>
            </a:r>
            <a:r>
              <a:rPr lang="zh-TW" altLang="en-US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</a:t>
            </a:r>
            <a:r>
              <a:rPr lang="en-US" altLang="zh-TW" sz="2800" b="1" u="sng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1</a:t>
            </a:r>
            <a:r>
              <a:rPr lang="zh-TW" altLang="en-US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班   英語</a:t>
            </a:r>
            <a:r>
              <a:rPr lang="zh-TW" altLang="en-US" sz="2800" b="1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資優班</a:t>
            </a:r>
            <a:r>
              <a:rPr lang="zh-TW" altLang="en-US" sz="2800" b="1" u="sng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</a:t>
            </a:r>
            <a:r>
              <a:rPr lang="en-US" altLang="zh-TW" sz="2800" b="1" u="sng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1</a:t>
            </a:r>
            <a:r>
              <a:rPr lang="zh-TW" altLang="en-US" sz="2800" b="1" u="sng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</a:t>
            </a:r>
            <a:r>
              <a:rPr lang="zh-TW" altLang="en-US" sz="2800" b="1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班 </a:t>
            </a:r>
            <a:endParaRPr lang="zh-TW" altLang="en-US" sz="2800" b="1" dirty="0" smtClean="0">
              <a:solidFill>
                <a:schemeClr val="tx1"/>
              </a:solidFill>
              <a:latin typeface="Comic Sans MS" pitchFamily="66" charset="0"/>
              <a:ea typeface="標楷體" pitchFamily="65" charset="-120"/>
            </a:endParaRPr>
          </a:p>
          <a:p>
            <a:pPr marL="360000" indent="-457200" eaLnBrk="1" hangingPunct="1">
              <a:lnSpc>
                <a:spcPct val="150000"/>
              </a:lnSpc>
              <a:spcBef>
                <a:spcPts val="0"/>
              </a:spcBef>
              <a:defRPr/>
            </a:pP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ea typeface="標楷體" pitchFamily="65" charset="-120"/>
              </a:rPr>
              <a:t>本土語</a:t>
            </a:r>
            <a:r>
              <a:rPr lang="zh-TW" altLang="en-US" sz="2800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ea typeface="標楷體" pitchFamily="65" charset="-120"/>
              </a:rPr>
              <a:t>言</a:t>
            </a: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ea typeface="標楷體" pitchFamily="65" charset="-120"/>
              </a:rPr>
              <a:t>學習</a:t>
            </a:r>
            <a:r>
              <a:rPr lang="zh-TW" altLang="en-US" sz="2800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ea typeface="標楷體" pitchFamily="65" charset="-120"/>
              </a:rPr>
              <a:t>領域課程小組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：未成立，以社團或活動方式教學</a:t>
            </a:r>
          </a:p>
          <a:p>
            <a:pPr marL="360000" indent="-457200">
              <a:lnSpc>
                <a:spcPct val="150000"/>
              </a:lnSpc>
              <a:spcBef>
                <a:spcPts val="0"/>
              </a:spcBef>
              <a:defRPr/>
            </a:pPr>
            <a:r>
              <a:rPr lang="zh-TW" altLang="en-US" sz="2800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ea typeface="標楷體" pitchFamily="65" charset="-120"/>
              </a:rPr>
              <a:t>排課方式</a:t>
            </a:r>
            <a:r>
              <a:rPr lang="zh-TW" altLang="en-US" sz="2800" b="1" dirty="0" smtClean="0">
                <a:latin typeface="Comic Sans MS" pitchFamily="66" charset="0"/>
                <a:ea typeface="標楷體" pitchFamily="65" charset="-120"/>
              </a:rPr>
              <a:t>：閩</a:t>
            </a:r>
            <a:r>
              <a:rPr lang="zh-TW" altLang="en-US" sz="2800" b="1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語、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客語、原住民語活動課程</a:t>
            </a:r>
          </a:p>
          <a:p>
            <a:pPr marL="360000" lvl="0" indent="-457200">
              <a:lnSpc>
                <a:spcPct val="150000"/>
              </a:lnSpc>
              <a:spcBef>
                <a:spcPts val="0"/>
              </a:spcBef>
              <a:defRPr/>
            </a:pPr>
            <a:r>
              <a:rPr lang="zh-TW" altLang="zh-TW" sz="28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ea typeface="標楷體" pitchFamily="65" charset="-120"/>
              </a:rPr>
              <a:t>現況分析</a:t>
            </a:r>
            <a:r>
              <a:rPr lang="zh-TW" altLang="zh-TW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：平日同學交談多習慣使用國語，因此使用鄉土母語的情形不顯著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。</a:t>
            </a:r>
            <a:endParaRPr lang="zh-TW" altLang="zh-TW" sz="2800" b="1" dirty="0">
              <a:solidFill>
                <a:schemeClr val="tx1"/>
              </a:solidFill>
              <a:latin typeface="Comic Sans MS" pitchFamily="66" charset="0"/>
              <a:ea typeface="標楷體" pitchFamily="65" charset="-120"/>
            </a:endParaRPr>
          </a:p>
        </p:txBody>
      </p:sp>
      <p:pic>
        <p:nvPicPr>
          <p:cNvPr id="5" name="內容版面配置區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35"/>
          <a:stretch/>
        </p:blipFill>
        <p:spPr>
          <a:xfrm>
            <a:off x="5634293" y="223859"/>
            <a:ext cx="4782642" cy="3090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348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98874" y="679365"/>
            <a:ext cx="9599212" cy="2383325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marL="360000" indent="-457200">
              <a:lnSpc>
                <a:spcPts val="4000"/>
              </a:lnSpc>
              <a:spcBef>
                <a:spcPts val="0"/>
              </a:spcBef>
            </a:pPr>
            <a:r>
              <a:rPr lang="zh-TW" altLang="en-US" sz="2800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ea typeface="標楷體" pitchFamily="65" charset="-120"/>
              </a:rPr>
              <a:t>社區資源豐富</a:t>
            </a:r>
            <a:endParaRPr lang="en-US" altLang="zh-TW" sz="2800" b="1" dirty="0">
              <a:solidFill>
                <a:schemeClr val="accent2">
                  <a:lumMod val="75000"/>
                </a:schemeClr>
              </a:solidFill>
              <a:latin typeface="Comic Sans MS" pitchFamily="66" charset="0"/>
              <a:ea typeface="標楷體" pitchFamily="65" charset="-120"/>
            </a:endParaRPr>
          </a:p>
          <a:p>
            <a:pPr marL="0" indent="0">
              <a:lnSpc>
                <a:spcPts val="4000"/>
              </a:lnSpc>
              <a:spcBef>
                <a:spcPts val="0"/>
              </a:spcBef>
              <a:buNone/>
            </a:pPr>
            <a:r>
              <a:rPr lang="zh-TW" altLang="en-US" sz="2800" b="1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ea typeface="標楷體" pitchFamily="65" charset="-120"/>
              </a:rPr>
              <a:t>     </a:t>
            </a:r>
            <a:r>
              <a:rPr lang="zh-TW" altLang="en-US" sz="2800" b="1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本校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鄰近客家文化</a:t>
            </a:r>
            <a:r>
              <a:rPr lang="zh-TW" altLang="en-US" sz="2800" b="1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館，步行即可到達，課程可結合該館活動，讓學生親身體驗客家文學與客家音樂。</a:t>
            </a:r>
          </a:p>
        </p:txBody>
      </p:sp>
      <p:pic>
        <p:nvPicPr>
          <p:cNvPr id="1026" name="Picture 2" descr="「桃園客家文化館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67" y="2732183"/>
            <a:ext cx="3453788" cy="230252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「桃園客家文化館」的圖片搜尋結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514" y="4121114"/>
            <a:ext cx="3750744" cy="2501718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「桃園客家文化館」的圖片搜尋結果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6717" y="2662542"/>
            <a:ext cx="3582739" cy="237216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66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172792" y="1891296"/>
            <a:ext cx="8596668" cy="1826581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教學分享</a:t>
            </a:r>
            <a:endParaRPr lang="zh-TW" altLang="en-US" sz="6000" dirty="0">
              <a:solidFill>
                <a:srgbClr val="0066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542" t="1" b="1923"/>
          <a:stretch/>
        </p:blipFill>
        <p:spPr>
          <a:xfrm>
            <a:off x="1830224" y="3399103"/>
            <a:ext cx="4428728" cy="63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17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客語</a:t>
            </a:r>
            <a:r>
              <a:rPr lang="zh-TW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zh-TW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　　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4" y="1550422"/>
            <a:ext cx="8596668" cy="3880773"/>
          </a:xfrm>
        </p:spPr>
        <p:txBody>
          <a:bodyPr/>
          <a:lstStyle/>
          <a:p>
            <a:r>
              <a:rPr lang="zh-TW" altLang="en-US" dirty="0"/>
              <a:t>於每</a:t>
            </a:r>
            <a:r>
              <a:rPr lang="zh-TW" altLang="en-US" dirty="0" smtClean="0"/>
              <a:t>周五班週會課</a:t>
            </a:r>
            <a:r>
              <a:rPr lang="zh-TW" altLang="en-US" dirty="0"/>
              <a:t>開辦，採取混年級混班級上課</a:t>
            </a:r>
          </a:p>
        </p:txBody>
      </p:sp>
      <p:pic>
        <p:nvPicPr>
          <p:cNvPr id="6" name="圖片 5" descr="Z:\02教務處\教學組\教學組94勿刪\照片\本土語社團(閩客)\104學年度上學期\DSC0293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2643970"/>
            <a:ext cx="4970729" cy="3728047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336" y="2643317"/>
            <a:ext cx="4971600" cy="372870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0351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閩南語</a:t>
            </a:r>
            <a:r>
              <a:rPr lang="zh-TW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zh-TW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　　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4" y="1550422"/>
            <a:ext cx="8596668" cy="3880773"/>
          </a:xfrm>
        </p:spPr>
        <p:txBody>
          <a:bodyPr/>
          <a:lstStyle/>
          <a:p>
            <a:r>
              <a:rPr lang="zh-TW" altLang="en-US" dirty="0"/>
              <a:t>於每</a:t>
            </a:r>
            <a:r>
              <a:rPr lang="zh-TW" altLang="en-US" dirty="0" smtClean="0"/>
              <a:t>周五班週會課</a:t>
            </a:r>
            <a:r>
              <a:rPr lang="zh-TW" altLang="en-US" dirty="0"/>
              <a:t>開辦，採取混年級混班級上課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97" y="2978590"/>
            <a:ext cx="5400000" cy="3038784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781" y="2978590"/>
            <a:ext cx="5400000" cy="3038784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6187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3480" y="365957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原住民</a:t>
            </a:r>
            <a:r>
              <a:rPr lang="zh-TW" altLang="en-US" dirty="0"/>
              <a:t>族</a:t>
            </a:r>
            <a:r>
              <a:rPr lang="zh-TW" altLang="en-US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語</a:t>
            </a:r>
            <a:endParaRPr lang="zh-TW" altLang="en-US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85152" y="1092182"/>
            <a:ext cx="7244860" cy="388077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 smtClean="0"/>
              <a:t>利用早自習及班週會時間上課</a:t>
            </a:r>
            <a:r>
              <a:rPr lang="zh-TW" altLang="en-US" sz="2800" dirty="0"/>
              <a:t>，引導學生利用</a:t>
            </a:r>
            <a:r>
              <a:rPr lang="zh-TW" altLang="en-US" sz="2800" dirty="0" smtClean="0"/>
              <a:t>原住民認證網站、族語</a:t>
            </a:r>
            <a:r>
              <a:rPr lang="en-US" altLang="zh-TW" sz="2800" dirty="0" smtClean="0"/>
              <a:t>e</a:t>
            </a:r>
            <a:r>
              <a:rPr lang="zh-TW" altLang="en-US" sz="2800" dirty="0" smtClean="0"/>
              <a:t>樂園網站等學習</a:t>
            </a:r>
            <a:r>
              <a:rPr lang="zh-TW" altLang="en-US" sz="2800" dirty="0"/>
              <a:t>資源，進行書寫練習及線上口說測驗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745" y="0"/>
            <a:ext cx="3859255" cy="685800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395" y="3352955"/>
            <a:ext cx="5760000" cy="324000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8" name="文字方塊 7"/>
          <p:cNvSpPr txBox="1"/>
          <p:nvPr/>
        </p:nvSpPr>
        <p:spPr>
          <a:xfrm>
            <a:off x="396777" y="4581053"/>
            <a:ext cx="707745" cy="1569660"/>
          </a:xfrm>
          <a:prstGeom prst="borderCallout1">
            <a:avLst>
              <a:gd name="adj1" fmla="val 172"/>
              <a:gd name="adj2" fmla="val 51073"/>
              <a:gd name="adj3" fmla="val -48027"/>
              <a:gd name="adj4" fmla="val 137952"/>
            </a:avLst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/>
              <a:t>泰雅族</a:t>
            </a:r>
            <a:endParaRPr lang="zh-TW" altLang="en-US" sz="32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7338066" y="4581053"/>
            <a:ext cx="707745" cy="1569660"/>
          </a:xfrm>
          <a:prstGeom prst="borderCallout1">
            <a:avLst>
              <a:gd name="adj1" fmla="val 172"/>
              <a:gd name="adj2" fmla="val 51073"/>
              <a:gd name="adj3" fmla="val -48027"/>
              <a:gd name="adj4" fmla="val 137952"/>
            </a:avLst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/>
              <a:t>阿美族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3402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663480" y="365957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3600" b="1" u="sng" kern="12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mtClean="0"/>
              <a:t>原住民族語</a:t>
            </a:r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165" y="209019"/>
            <a:ext cx="4869032" cy="6492043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90" y="1269000"/>
            <a:ext cx="5760000" cy="432000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7" name="文字方塊 6"/>
          <p:cNvSpPr txBox="1"/>
          <p:nvPr/>
        </p:nvSpPr>
        <p:spPr>
          <a:xfrm>
            <a:off x="869132" y="5984340"/>
            <a:ext cx="1828800" cy="584775"/>
          </a:xfrm>
          <a:prstGeom prst="borderCallout1">
            <a:avLst>
              <a:gd name="adj1" fmla="val 172"/>
              <a:gd name="adj2" fmla="val 51073"/>
              <a:gd name="adj3" fmla="val -62446"/>
              <a:gd name="adj4" fmla="val 78994"/>
            </a:avLst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/>
              <a:t>布農族</a:t>
            </a:r>
            <a:endParaRPr lang="zh-TW" altLang="en-US" sz="32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4398475" y="5980639"/>
            <a:ext cx="1828800" cy="584775"/>
          </a:xfrm>
          <a:prstGeom prst="borderCallout1">
            <a:avLst>
              <a:gd name="adj1" fmla="val 62100"/>
              <a:gd name="adj2" fmla="val 100083"/>
              <a:gd name="adj3" fmla="val 5674"/>
              <a:gd name="adj4" fmla="val 135925"/>
            </a:avLst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/>
              <a:t>排灣族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0676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2400" y="235527"/>
            <a:ext cx="7886700" cy="949053"/>
          </a:xfrm>
        </p:spPr>
        <p:txBody>
          <a:bodyPr/>
          <a:lstStyle/>
          <a:p>
            <a:r>
              <a:rPr lang="zh-TW" altLang="en-US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客語融入國文教學教學設計：</a:t>
            </a:r>
            <a:endParaRPr lang="zh-TW" altLang="en-US" b="1" u="sng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51192"/>
              </p:ext>
            </p:extLst>
          </p:nvPr>
        </p:nvGraphicFramePr>
        <p:xfrm>
          <a:off x="526473" y="1049802"/>
          <a:ext cx="11346871" cy="58081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612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8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86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86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40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solidFill>
                            <a:srgbClr val="C00000"/>
                          </a:solidFill>
                          <a:effectLst/>
                        </a:rPr>
                        <a:t>教學活動</a:t>
                      </a:r>
                      <a:endParaRPr lang="zh-TW" sz="16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4102" marR="1410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solidFill>
                            <a:srgbClr val="C00000"/>
                          </a:solidFill>
                          <a:effectLst/>
                        </a:rPr>
                        <a:t>時間</a:t>
                      </a:r>
                      <a:endParaRPr lang="zh-TW" sz="16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4102" marR="1410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solidFill>
                            <a:srgbClr val="C00000"/>
                          </a:solidFill>
                          <a:effectLst/>
                        </a:rPr>
                        <a:t>教學資源</a:t>
                      </a:r>
                      <a:endParaRPr lang="zh-TW" sz="16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4102" marR="1410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b="1" kern="100" dirty="0">
                          <a:solidFill>
                            <a:srgbClr val="C00000"/>
                          </a:solidFill>
                          <a:effectLst/>
                        </a:rPr>
                        <a:t>教學評量</a:t>
                      </a:r>
                      <a:endParaRPr lang="zh-TW" sz="16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4102" marR="14102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44188"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●</a:t>
                      </a:r>
                      <a:r>
                        <a:rPr lang="zh-TW" sz="1600" kern="100" dirty="0">
                          <a:effectLst/>
                        </a:rPr>
                        <a:t>引起動機：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　　複習</a:t>
                      </a:r>
                      <a:r>
                        <a:rPr lang="en-US" sz="1600" kern="100" dirty="0">
                          <a:effectLst/>
                        </a:rPr>
                        <a:t>&lt;</a:t>
                      </a:r>
                      <a:r>
                        <a:rPr lang="zh-TW" sz="1600" kern="100" dirty="0">
                          <a:effectLst/>
                        </a:rPr>
                        <a:t>月光餅</a:t>
                      </a:r>
                      <a:r>
                        <a:rPr lang="en-US" sz="1600" kern="100" dirty="0">
                          <a:effectLst/>
                        </a:rPr>
                        <a:t>&gt;</a:t>
                      </a:r>
                      <a:r>
                        <a:rPr lang="zh-TW" sz="1600" kern="100" dirty="0">
                          <a:effectLst/>
                        </a:rPr>
                        <a:t>文意，引導學生說出本課敘事大意及抒情要點－－作者兒時和表姑的中秋夜互動，及濃厚溫馨的親情，進而引導學生思考節慶的價值在於聯繫家庭互動。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r>
                        <a:rPr lang="en-US" sz="1600" kern="100" dirty="0" smtClean="0">
                          <a:effectLst/>
                        </a:rPr>
                        <a:t>●</a:t>
                      </a:r>
                      <a:r>
                        <a:rPr lang="zh-TW" sz="1600" kern="100" dirty="0">
                          <a:effectLst/>
                        </a:rPr>
                        <a:t>發展活動：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　　播放</a:t>
                      </a:r>
                      <a:r>
                        <a:rPr lang="en-US" sz="1600" kern="100" dirty="0">
                          <a:effectLst/>
                        </a:rPr>
                        <a:t>&lt;</a:t>
                      </a:r>
                      <a:r>
                        <a:rPr lang="zh-TW" sz="1600" kern="100" dirty="0">
                          <a:effectLst/>
                        </a:rPr>
                        <a:t>月光華華</a:t>
                      </a:r>
                      <a:r>
                        <a:rPr lang="en-US" sz="1600" kern="100" dirty="0">
                          <a:effectLst/>
                        </a:rPr>
                        <a:t>&gt;MV</a:t>
                      </a:r>
                      <a:r>
                        <a:rPr lang="zh-TW" sz="1600" kern="100" dirty="0">
                          <a:effectLst/>
                        </a:rPr>
                        <a:t>，讓學生欣賞第一次，先聆賞曲韻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，要學生先記錄旋律帶給他們什麼樣的感覺？能使人感染什麼情緒？想起什麼回憶？先請其記錄下來，並鼓勵其舉手口頭發表分享。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r>
                        <a:rPr lang="zh-TW" sz="1600" kern="100" dirty="0">
                          <a:effectLst/>
                        </a:rPr>
                        <a:t>　　再讓學生欣賞一次，要求其仔細觀察</a:t>
                      </a:r>
                      <a:r>
                        <a:rPr lang="en-US" sz="1600" kern="100" dirty="0">
                          <a:effectLst/>
                        </a:rPr>
                        <a:t>mv</a:t>
                      </a:r>
                      <a:r>
                        <a:rPr lang="zh-TW" sz="1600" kern="100" dirty="0">
                          <a:effectLst/>
                        </a:rPr>
                        <a:t>畫面、情節，描寫哪些節慶特色及家人互動，有哪些流露的情意和</a:t>
                      </a:r>
                      <a:r>
                        <a:rPr lang="en-US" sz="1600" kern="100" dirty="0">
                          <a:effectLst/>
                        </a:rPr>
                        <a:t>&lt;</a:t>
                      </a:r>
                      <a:r>
                        <a:rPr lang="zh-TW" sz="1600" kern="100" dirty="0">
                          <a:effectLst/>
                        </a:rPr>
                        <a:t>月光餅</a:t>
                      </a:r>
                      <a:r>
                        <a:rPr lang="en-US" sz="1600" kern="100" dirty="0">
                          <a:effectLst/>
                        </a:rPr>
                        <a:t>&gt;</a:t>
                      </a:r>
                      <a:r>
                        <a:rPr lang="zh-TW" sz="1600" kern="100" dirty="0">
                          <a:effectLst/>
                        </a:rPr>
                        <a:t>一文有相似之處？先請其記錄下來，並鼓勵其舉手口頭發表分享。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r>
                        <a:rPr lang="zh-TW" altLang="en-US" sz="1600" kern="100" dirty="0" smtClean="0">
                          <a:effectLst/>
                        </a:rPr>
                        <a:t> </a:t>
                      </a:r>
                      <a:r>
                        <a:rPr lang="en-US" sz="1600" kern="100" dirty="0" smtClean="0">
                          <a:effectLst/>
                        </a:rPr>
                        <a:t>    </a:t>
                      </a:r>
                      <a:r>
                        <a:rPr lang="zh-TW" sz="1600" kern="100" dirty="0">
                          <a:effectLst/>
                        </a:rPr>
                        <a:t>詢問學生，</a:t>
                      </a:r>
                      <a:r>
                        <a:rPr lang="en-US" sz="1600" kern="100" dirty="0">
                          <a:effectLst/>
                        </a:rPr>
                        <a:t>mv</a:t>
                      </a:r>
                      <a:r>
                        <a:rPr lang="zh-TW" sz="1600" kern="100" dirty="0">
                          <a:effectLst/>
                        </a:rPr>
                        <a:t>中和</a:t>
                      </a:r>
                      <a:r>
                        <a:rPr lang="en-US" sz="1600" kern="100" dirty="0">
                          <a:effectLst/>
                        </a:rPr>
                        <a:t>&lt;</a:t>
                      </a:r>
                      <a:r>
                        <a:rPr lang="zh-TW" sz="1600" kern="100" dirty="0">
                          <a:effectLst/>
                        </a:rPr>
                        <a:t>月光餅</a:t>
                      </a:r>
                      <a:r>
                        <a:rPr lang="en-US" sz="1600" kern="100" dirty="0">
                          <a:effectLst/>
                        </a:rPr>
                        <a:t>&gt;</a:t>
                      </a:r>
                      <a:r>
                        <a:rPr lang="zh-TW" sz="1600" kern="100" dirty="0">
                          <a:effectLst/>
                        </a:rPr>
                        <a:t>一文中的月光餅分別帶給人們什麼回憶？自己是否也有和家人共享月餅的有趣回憶？先請其記錄下來，並鼓勵其舉手口頭發表分享。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r>
                        <a:rPr lang="en-US" sz="1600" kern="100" dirty="0" smtClean="0">
                          <a:effectLst/>
                        </a:rPr>
                        <a:t>●</a:t>
                      </a:r>
                      <a:r>
                        <a:rPr lang="zh-TW" sz="1600" kern="100" dirty="0">
                          <a:effectLst/>
                        </a:rPr>
                        <a:t>綜合活動：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　　引導學生進行異質分組，一組分配一個中國傳統節慶，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分工於課後蒐集一首描述該節慶之閩南或客家課謠，並分析其歌謠內容所傳達、彰顯之節慶特色，並抒發、總結小組成員對該節慶的有趣回憶。</a:t>
                      </a:r>
                    </a:p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-----</a:t>
                      </a:r>
                      <a:r>
                        <a:rPr lang="zh-TW" sz="1600" kern="100" dirty="0">
                          <a:effectLst/>
                        </a:rPr>
                        <a:t>第一節結束</a:t>
                      </a:r>
                      <a:r>
                        <a:rPr lang="en-US" sz="1600" kern="100" dirty="0">
                          <a:effectLst/>
                        </a:rPr>
                        <a:t>-----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4102" marR="14102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5</a:t>
                      </a:r>
                      <a:r>
                        <a:rPr lang="zh-TW" sz="1600" kern="100" dirty="0">
                          <a:effectLst/>
                        </a:rPr>
                        <a:t>分鐘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10</a:t>
                      </a:r>
                      <a:r>
                        <a:rPr lang="zh-TW" sz="1600" kern="100" dirty="0">
                          <a:effectLst/>
                        </a:rPr>
                        <a:t>分鐘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10</a:t>
                      </a:r>
                      <a:r>
                        <a:rPr lang="zh-TW" sz="1600" kern="100" dirty="0">
                          <a:effectLst/>
                        </a:rPr>
                        <a:t>分鐘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10</a:t>
                      </a:r>
                      <a:r>
                        <a:rPr lang="zh-TW" sz="1600" kern="100" dirty="0">
                          <a:effectLst/>
                        </a:rPr>
                        <a:t>分鐘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10</a:t>
                      </a:r>
                      <a:r>
                        <a:rPr lang="zh-TW" sz="1600" kern="100" dirty="0">
                          <a:effectLst/>
                        </a:rPr>
                        <a:t>分鐘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4102" marR="141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國文課本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學習單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國文課本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學習單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國文課本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學習單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分組活動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紀錄單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4102" marR="1410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口頭問答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紙筆測驗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口頭問答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紙筆測驗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口頭問答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紙筆測驗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口頭問答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TW" sz="16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</a:rPr>
                        <a:t>小組社會技巧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4102" marR="14102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032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9382" y="207818"/>
            <a:ext cx="7886700" cy="7966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客語融入聽覺藝術自編教材：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479252"/>
              </p:ext>
            </p:extLst>
          </p:nvPr>
        </p:nvGraphicFramePr>
        <p:xfrm>
          <a:off x="803564" y="1363148"/>
          <a:ext cx="10861963" cy="4174143"/>
        </p:xfrm>
        <a:graphic>
          <a:graphicData uri="http://schemas.openxmlformats.org/drawingml/2006/table">
            <a:tbl>
              <a:tblPr/>
              <a:tblGrid>
                <a:gridCol w="1690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750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94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472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87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教 學 主 題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zh-TW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客家語融入</a:t>
                      </a: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聽覺藝術科</a:t>
                      </a:r>
                      <a:r>
                        <a:rPr lang="zh-TW" altLang="zh-TW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教學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5240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教 學 年 級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5240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九年級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1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教 學 單 元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民歌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52400"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教 學 時 間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52400" algn="just">
                        <a:spcAft>
                          <a:spcPts val="0"/>
                        </a:spcAft>
                      </a:pP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２</a:t>
                      </a:r>
                      <a:r>
                        <a:rPr lang="zh-TW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堂</a:t>
                      </a:r>
                      <a:r>
                        <a:rPr lang="zh-TW" sz="2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課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7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教 材 來 源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1</a:t>
                      </a:r>
                      <a:r>
                        <a:rPr lang="en-US" sz="240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</a:rPr>
                        <a:t>.</a:t>
                      </a: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翰林</a:t>
                      </a:r>
                      <a:r>
                        <a:rPr lang="zh-TW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版國中</a:t>
                      </a: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藝術與人文課本音樂篇</a:t>
                      </a:r>
                      <a:endParaRPr lang="en-US" altLang="zh-TW" sz="2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2.</a:t>
                      </a: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 網路影音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6638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教學</a:t>
                      </a: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en-US" altLang="zh-TW" sz="2400" b="1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2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標楷體" panose="03000509000000000000" pitchFamily="65" charset="-120"/>
                        </a:rPr>
                        <a:t>重點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457200" indent="-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欣賞客家、閩南民歌音韻之美</a:t>
                      </a:r>
                      <a:endParaRPr lang="en-US" altLang="zh-TW" sz="2400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457200" indent="-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AutoNum type="arabicPeriod"/>
                      </a:pP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體會客家、閩南民歌歌詞內涵之美</a:t>
                      </a:r>
                      <a:endParaRPr lang="en-US" altLang="zh-TW" sz="2400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</a:t>
                      </a: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透過欣賞、教唱，熟悉母語歌謠。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61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9625" y="412405"/>
            <a:ext cx="5003029" cy="8210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zh-TW" dirty="0"/>
              <a:t>自編學校本位教材</a:t>
            </a:r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629612" y="1453558"/>
            <a:ext cx="10332413" cy="130926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indent="-342900" defTabSz="457200"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自編「客居山水間」學校本位教材，納為寒暑假作業選修項目之一，輔助本土語言教育的推動。</a:t>
            </a:r>
          </a:p>
        </p:txBody>
      </p:sp>
      <p:pic>
        <p:nvPicPr>
          <p:cNvPr id="5" name="圖片 4" descr="IMG_002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815" y="3040654"/>
            <a:ext cx="4812137" cy="360997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6" name="圖片 5" descr="IMG_002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363" y="3040655"/>
            <a:ext cx="2707942" cy="360997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0230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語文競賽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9402913" y="6030328"/>
            <a:ext cx="764600" cy="73574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客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1772878" y="5028086"/>
            <a:ext cx="764600" cy="73574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閩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6524557" y="1010716"/>
            <a:ext cx="764600" cy="73574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78" y="1378589"/>
            <a:ext cx="4680000" cy="351000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002" y="3273086"/>
            <a:ext cx="4680000" cy="351000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157" y="90535"/>
            <a:ext cx="4680000" cy="351000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9452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891529" y="1322025"/>
            <a:ext cx="8913483" cy="42396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algn="ctr"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zh-TW" altLang="en-US" sz="5400" b="1" dirty="0" smtClean="0">
                <a:solidFill>
                  <a:srgbClr val="C00000"/>
                </a:solidFill>
                <a:latin typeface="Comic Sans MS" pitchFamily="66" charset="0"/>
                <a:ea typeface="標楷體" pitchFamily="65" charset="-120"/>
              </a:rPr>
              <a:t>學生亮眼的表現</a:t>
            </a:r>
            <a:r>
              <a:rPr lang="zh-TW" altLang="en-US" sz="5400" dirty="0" smtClean="0">
                <a:solidFill>
                  <a:srgbClr val="C00000"/>
                </a:solidFill>
                <a:latin typeface="Comic Sans MS" pitchFamily="66" charset="0"/>
                <a:ea typeface="標楷體" pitchFamily="65" charset="-120"/>
              </a:rPr>
              <a:t> </a:t>
            </a:r>
            <a:endParaRPr lang="zh-TW" altLang="en-US" sz="5400" b="1" dirty="0" smtClean="0">
              <a:solidFill>
                <a:srgbClr val="C00000"/>
              </a:solidFill>
              <a:latin typeface="Comic Sans MS" pitchFamily="66" charset="0"/>
              <a:ea typeface="標楷體" pitchFamily="65" charset="-120"/>
            </a:endParaRPr>
          </a:p>
          <a:p>
            <a:pPr marL="0" algn="ctr">
              <a:lnSpc>
                <a:spcPct val="150000"/>
              </a:lnSpc>
              <a:buFont typeface="Wingdings 3" charset="2"/>
              <a:buNone/>
              <a:defRPr/>
            </a:pPr>
            <a:r>
              <a:rPr lang="zh-TW" altLang="en-US" sz="2800" b="1" u="sng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黃蘤晴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同學參加</a:t>
            </a:r>
            <a:r>
              <a:rPr lang="en-US" altLang="zh-TW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109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年度</a:t>
            </a:r>
            <a:r>
              <a:rPr lang="zh-TW" altLang="en-US" sz="2800" b="1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語文競賽客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語字音字形組</a:t>
            </a:r>
            <a:endParaRPr lang="en-US" altLang="zh-TW" sz="2800" b="1" dirty="0" smtClean="0">
              <a:solidFill>
                <a:schemeClr val="tx1"/>
              </a:solidFill>
              <a:latin typeface="Comic Sans MS" pitchFamily="66" charset="0"/>
              <a:ea typeface="標楷體" pitchFamily="65" charset="-120"/>
            </a:endParaRPr>
          </a:p>
          <a:p>
            <a:pPr marL="0" algn="ctr">
              <a:lnSpc>
                <a:spcPct val="150000"/>
              </a:lnSpc>
              <a:buFont typeface="Wingdings 3" charset="2"/>
              <a:buNone/>
              <a:defRPr/>
            </a:pP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榮獲桃園市</a:t>
            </a:r>
            <a:r>
              <a:rPr lang="zh-TW" altLang="en-US" sz="2800" b="1" dirty="0" smtClean="0">
                <a:solidFill>
                  <a:srgbClr val="FF0000"/>
                </a:solidFill>
                <a:latin typeface="Comic Sans MS" pitchFamily="66" charset="0"/>
                <a:ea typeface="標楷體" pitchFamily="65" charset="-120"/>
              </a:rPr>
              <a:t>第二名</a:t>
            </a:r>
            <a:endParaRPr lang="en-US" altLang="zh-TW" sz="2800" b="1" dirty="0" smtClean="0">
              <a:solidFill>
                <a:schemeClr val="tx1"/>
              </a:solidFill>
              <a:latin typeface="Comic Sans MS" pitchFamily="66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64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語言認證</a:t>
            </a:r>
            <a:r>
              <a:rPr lang="en-US" altLang="zh-TW" dirty="0" smtClean="0"/>
              <a:t>—</a:t>
            </a:r>
            <a:r>
              <a:rPr lang="zh-TW" altLang="en-US" dirty="0" smtClean="0"/>
              <a:t>原住民語、客語</a:t>
            </a:r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l="20555" r="10002"/>
          <a:stretch/>
        </p:blipFill>
        <p:spPr>
          <a:xfrm>
            <a:off x="336000" y="1860425"/>
            <a:ext cx="5760000" cy="4461837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grpSp>
        <p:nvGrpSpPr>
          <p:cNvPr id="9" name="群組 8"/>
          <p:cNvGrpSpPr/>
          <p:nvPr/>
        </p:nvGrpSpPr>
        <p:grpSpPr>
          <a:xfrm>
            <a:off x="6310585" y="2600299"/>
            <a:ext cx="5760000" cy="2901734"/>
            <a:chOff x="6310585" y="2600299"/>
            <a:chExt cx="5760000" cy="2901734"/>
          </a:xfrm>
        </p:grpSpPr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10585" y="2600299"/>
              <a:ext cx="5760000" cy="2733440"/>
            </a:xfrm>
            <a:prstGeom prst="rect">
              <a:avLst/>
            </a:prstGeom>
            <a:ln w="3810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</p:pic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10585" y="3163935"/>
              <a:ext cx="5760000" cy="2338098"/>
            </a:xfrm>
            <a:prstGeom prst="rect">
              <a:avLst/>
            </a:prstGeom>
            <a:ln w="3810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</p:pic>
      </p:grpSp>
    </p:spTree>
    <p:extLst>
      <p:ext uri="{BB962C8B-B14F-4D97-AF65-F5344CB8AC3E}">
        <p14:creationId xmlns:p14="http://schemas.microsoft.com/office/powerpoint/2010/main" val="358085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137208" y="1759094"/>
            <a:ext cx="8596668" cy="1826581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相關活</a:t>
            </a:r>
            <a:r>
              <a:rPr lang="zh-TW" altLang="en-US" sz="6000" dirty="0">
                <a:solidFill>
                  <a:srgbClr val="0066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5542" t="1" b="1923"/>
          <a:stretch/>
        </p:blipFill>
        <p:spPr>
          <a:xfrm>
            <a:off x="827690" y="3266901"/>
            <a:ext cx="4428728" cy="63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9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七年級校外教學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79588" y="1495571"/>
            <a:ext cx="8596668" cy="3880773"/>
          </a:xfrm>
        </p:spPr>
        <p:txBody>
          <a:bodyPr/>
          <a:lstStyle/>
          <a:p>
            <a:r>
              <a:rPr lang="zh-TW" altLang="en-US" dirty="0"/>
              <a:t>七年級校外教學前往宜蘭傳藝中心</a:t>
            </a:r>
            <a:r>
              <a:rPr lang="zh-TW" altLang="en-US" dirty="0" smtClean="0"/>
              <a:t>，體會</a:t>
            </a:r>
            <a:r>
              <a:rPr lang="zh-TW" altLang="en-US" dirty="0"/>
              <a:t>閩南文化及民俗武藝之</a:t>
            </a:r>
            <a:r>
              <a:rPr lang="zh-TW" altLang="en-US" dirty="0" smtClean="0"/>
              <a:t>美。</a:t>
            </a:r>
            <a:endParaRPr lang="zh-TW" altLang="en-US" dirty="0"/>
          </a:p>
        </p:txBody>
      </p:sp>
      <p:pic>
        <p:nvPicPr>
          <p:cNvPr id="4" name="Picture 6" descr="https://scontent.xx.fbcdn.net/hphotos-xpf1/v/t1.0-9/10455824_960476787297080_6363181201713319846_n.jpg?oh=5d8d0b761ad1760cee32e9be46dde488&amp;oe=55A155A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649" y="3618773"/>
            <a:ext cx="4316083" cy="303025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8910">
            <a:off x="7936514" y="2680549"/>
            <a:ext cx="4040289" cy="3030217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5105">
            <a:off x="479974" y="3176117"/>
            <a:ext cx="4040289" cy="3030217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42532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/>
              <a:t>夏日樂學</a:t>
            </a:r>
            <a:r>
              <a:rPr lang="zh-TW" altLang="zh-TW" dirty="0" smtClean="0"/>
              <a:t>計畫</a:t>
            </a:r>
            <a:r>
              <a:rPr lang="zh-TW" altLang="en-US" dirty="0" smtClean="0"/>
              <a:t>～１０４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74316" y="1592552"/>
            <a:ext cx="8596668" cy="3880773"/>
          </a:xfrm>
        </p:spPr>
        <p:txBody>
          <a:bodyPr/>
          <a:lstStyle/>
          <a:p>
            <a:r>
              <a:rPr lang="zh-TW" altLang="zh-TW" dirty="0" smtClean="0"/>
              <a:t>融入</a:t>
            </a:r>
            <a:r>
              <a:rPr lang="zh-TW" altLang="zh-TW" dirty="0"/>
              <a:t>客語、戲劇、國樂與武術，兼顧多元化、生活化、趣味化、活潑化的學習。</a:t>
            </a:r>
            <a:endParaRPr lang="zh-TW" altLang="en-US" dirty="0"/>
          </a:p>
        </p:txBody>
      </p:sp>
      <p:pic>
        <p:nvPicPr>
          <p:cNvPr id="4" name="圖片 3" descr="Z:\06輔導室\003資料組\21教育活動專案\104夏日樂學\pho1030803\夏日樂學石中103080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80" y="3276598"/>
            <a:ext cx="5545415" cy="3115493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5" name="圖片 4" descr="Z:\06輔導室\003資料組\21教育活動專案\104夏日樂學\pho1030803\夏日樂學石中103080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730" y="3276598"/>
            <a:ext cx="5525905" cy="3126673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0264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夏日樂學</a:t>
            </a:r>
            <a:r>
              <a:rPr lang="zh-TW" altLang="zh-TW" dirty="0" smtClean="0"/>
              <a:t>計畫</a:t>
            </a:r>
            <a:r>
              <a:rPr lang="zh-TW" altLang="en-US" dirty="0" smtClean="0"/>
              <a:t>～１０５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23397" y="1418590"/>
            <a:ext cx="8596668" cy="3880773"/>
          </a:xfrm>
        </p:spPr>
        <p:txBody>
          <a:bodyPr/>
          <a:lstStyle/>
          <a:p>
            <a:r>
              <a:rPr lang="zh-TW" altLang="zh-TW" dirty="0" smtClean="0"/>
              <a:t>利用</a:t>
            </a:r>
            <a:r>
              <a:rPr lang="zh-TW" altLang="zh-TW" dirty="0"/>
              <a:t>傳統器具，並用做手工藝的方式，讓學生了解使學生能夠過實作課程，融入文化學習，使學生浸淫在客家采風</a:t>
            </a:r>
            <a:r>
              <a:rPr lang="zh-TW" altLang="zh-TW" dirty="0" smtClean="0"/>
              <a:t>當中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pic>
        <p:nvPicPr>
          <p:cNvPr id="4" name="圖片 3" descr="夏日樂學兒_719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734" y="4196478"/>
            <a:ext cx="3258820" cy="217106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5" name="圖片 4" descr="夏日樂學兒_879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60" y="4196478"/>
            <a:ext cx="3258820" cy="217106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6" name="圖片 5" descr="夏日樂學兒_156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134" y="4205154"/>
            <a:ext cx="3285735" cy="2188417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7" name="圖片 6" descr="夏日樂學兒_5192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0" t="19289" r="-1" b="11775"/>
          <a:stretch/>
        </p:blipFill>
        <p:spPr bwMode="auto">
          <a:xfrm>
            <a:off x="9120065" y="350410"/>
            <a:ext cx="2868295" cy="196913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3953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content.xx.fbcdn.net/hphotos-xfp1/v/t1.0-9/10986833_960476257297133_5415755838784104459_n.jpg?oh=66c17d467373393406c8ec5dc92b8a58&amp;oe=55B04A5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95"/>
          <a:stretch/>
        </p:blipFill>
        <p:spPr bwMode="auto">
          <a:xfrm>
            <a:off x="9024619" y="624485"/>
            <a:ext cx="3532871" cy="401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7952" y="304800"/>
            <a:ext cx="9422630" cy="831273"/>
          </a:xfrm>
        </p:spPr>
        <p:txBody>
          <a:bodyPr>
            <a:normAutofit/>
          </a:bodyPr>
          <a:lstStyle/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本土語言及臺灣母語日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7952" y="1349344"/>
            <a:ext cx="8596668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3600" b="1" dirty="0" smtClean="0">
                <a:solidFill>
                  <a:srgbClr val="006600"/>
                </a:solidFill>
                <a:latin typeface="新細明體" panose="02020500000000000000" pitchFamily="18" charset="-120"/>
              </a:rPr>
              <a:t>有獎問答：</a:t>
            </a:r>
            <a:endParaRPr lang="en-US" altLang="zh-TW" sz="3600" b="1" dirty="0" smtClean="0">
              <a:solidFill>
                <a:srgbClr val="006600"/>
              </a:solidFill>
              <a:latin typeface="新細明體" panose="02020500000000000000" pitchFamily="18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　</a:t>
            </a:r>
            <a:r>
              <a:rPr lang="en-US" altLang="zh-TW" sz="2400" dirty="0"/>
              <a:t>Q1:</a:t>
            </a:r>
            <a:r>
              <a:rPr lang="zh-TW" altLang="en-US" sz="2400" dirty="0"/>
              <a:t>天穿日是在農曆幾月幾日</a:t>
            </a:r>
            <a:r>
              <a:rPr lang="en-US" altLang="zh-TW" sz="2400" dirty="0"/>
              <a:t>?</a:t>
            </a:r>
          </a:p>
          <a:p>
            <a:pPr marL="0" indent="0">
              <a:buNone/>
            </a:pPr>
            <a:r>
              <a:rPr lang="zh-TW" altLang="en-US" sz="2400" dirty="0"/>
              <a:t>　</a:t>
            </a:r>
            <a:r>
              <a:rPr lang="en-US" altLang="zh-TW" sz="2400" dirty="0"/>
              <a:t>Q2:</a:t>
            </a:r>
            <a:r>
              <a:rPr lang="zh-TW" altLang="en-US" sz="2400" dirty="0"/>
              <a:t>天穿日的習俗是吃什麼食物</a:t>
            </a:r>
            <a:r>
              <a:rPr lang="en-US" altLang="zh-TW" sz="2400" dirty="0"/>
              <a:t>?</a:t>
            </a:r>
          </a:p>
          <a:p>
            <a:pPr marL="0" indent="0">
              <a:buNone/>
            </a:pPr>
            <a:r>
              <a:rPr lang="zh-TW" altLang="en-US" sz="2400" dirty="0"/>
              <a:t>　</a:t>
            </a:r>
            <a:r>
              <a:rPr lang="en-US" altLang="zh-TW" sz="2400" dirty="0"/>
              <a:t>Q3:</a:t>
            </a:r>
            <a:r>
              <a:rPr lang="zh-TW" altLang="en-US" sz="2400" dirty="0"/>
              <a:t>中部哪一個遊樂園展示大量原住民文化</a:t>
            </a:r>
            <a:r>
              <a:rPr lang="en-US" altLang="zh-TW" sz="2400" dirty="0"/>
              <a:t>?</a:t>
            </a:r>
          </a:p>
          <a:p>
            <a:pPr marL="0" indent="0">
              <a:buNone/>
            </a:pPr>
            <a:r>
              <a:rPr lang="zh-TW" altLang="en-US" sz="2400" dirty="0"/>
              <a:t>　</a:t>
            </a:r>
            <a:r>
              <a:rPr lang="en-US" altLang="zh-TW" sz="2400" dirty="0" err="1"/>
              <a:t>Q4</a:t>
            </a:r>
            <a:r>
              <a:rPr lang="en-US" altLang="zh-TW" sz="2400" dirty="0" smtClean="0"/>
              <a:t>:</a:t>
            </a:r>
            <a:r>
              <a:rPr lang="zh-TW" altLang="en-US" sz="2400" dirty="0"/>
              <a:t>小孩滿月要抓周是哪一個族群的傳統習俗</a:t>
            </a:r>
            <a:r>
              <a:rPr lang="en-US" altLang="zh-TW" sz="2400" dirty="0" smtClean="0"/>
              <a:t>?</a:t>
            </a:r>
            <a:endParaRPr lang="en-US" altLang="zh-TW" sz="2400" dirty="0"/>
          </a:p>
          <a:p>
            <a:pPr marL="0" indent="0">
              <a:buNone/>
            </a:pPr>
            <a:r>
              <a:rPr lang="zh-TW" altLang="en-US" sz="2400" dirty="0"/>
              <a:t>　</a:t>
            </a:r>
            <a:r>
              <a:rPr lang="en-US" altLang="zh-TW" sz="2400" dirty="0" err="1"/>
              <a:t>Q5</a:t>
            </a:r>
            <a:r>
              <a:rPr lang="en-US" altLang="zh-TW" sz="2400" dirty="0" smtClean="0"/>
              <a:t>:</a:t>
            </a:r>
            <a:r>
              <a:rPr lang="zh-TW" altLang="en-US" sz="2400" dirty="0"/>
              <a:t>矮靈祭是哪一個原住民族群的活動</a:t>
            </a:r>
            <a:r>
              <a:rPr lang="en-US" altLang="zh-TW" sz="2400" dirty="0"/>
              <a:t>?</a:t>
            </a:r>
          </a:p>
          <a:p>
            <a:pPr marL="0" indent="0">
              <a:buNone/>
            </a:pPr>
            <a:r>
              <a:rPr lang="zh-TW" altLang="en-US" sz="2400" dirty="0"/>
              <a:t>　</a:t>
            </a:r>
            <a:r>
              <a:rPr lang="en-US" altLang="zh-TW" sz="2400" dirty="0"/>
              <a:t>Q6:</a:t>
            </a:r>
            <a:r>
              <a:rPr lang="zh-TW" altLang="en-US" sz="2400" dirty="0"/>
              <a:t>閩南語中的澎風指的是什麼行為呢</a:t>
            </a:r>
            <a:r>
              <a:rPr lang="en-US" altLang="zh-TW" sz="2400" dirty="0" smtClean="0"/>
              <a:t>?</a:t>
            </a:r>
            <a:endParaRPr lang="zh-TW" altLang="zh-TW" sz="24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6611084" y="4914334"/>
            <a:ext cx="5420837" cy="1785640"/>
          </a:xfrm>
          <a:prstGeom prst="flowChartPunchedTape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同學們搶答踴躍，氣氛歡樂，</a:t>
            </a: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所有問題都被正確答完。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" name="Picture 2" descr="https://fbcdn-sphotos-g-a.akamaihd.net/hphotos-ak-xap1/v/t1.0-9/11080943_960476303963795_5649814879099306422_n.jpg?oh=1da0185a86bdf7fdb9a52847ebfde7c7&amp;oe=55B48D02&amp;__gda__=1438491614_e17998135dc542b426ab80d0fe78add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593" y="1089898"/>
            <a:ext cx="3067998" cy="2482524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03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dirty="0"/>
              <a:t>辦理社區參訪踏查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02025" y="1550989"/>
            <a:ext cx="8596668" cy="3880773"/>
          </a:xfrm>
        </p:spPr>
        <p:txBody>
          <a:bodyPr/>
          <a:lstStyle/>
          <a:p>
            <a:r>
              <a:rPr lang="zh-TW" altLang="en-US" dirty="0"/>
              <a:t>引導孩子認識客家古樸村落</a:t>
            </a:r>
          </a:p>
          <a:p>
            <a:pPr lvl="1">
              <a:buFont typeface="Wingdings" panose="05000000000000000000" pitchFamily="2" charset="2"/>
              <a:buChar char="u"/>
            </a:pPr>
            <a:r>
              <a:rPr lang="zh-TW" altLang="en-US" dirty="0" smtClean="0"/>
              <a:t>段</a:t>
            </a:r>
            <a:r>
              <a:rPr lang="zh-TW" altLang="en-US" dirty="0"/>
              <a:t>考</a:t>
            </a:r>
            <a:r>
              <a:rPr lang="zh-TW" altLang="en-US" dirty="0" smtClean="0"/>
              <a:t>後淨</a:t>
            </a:r>
            <a:r>
              <a:rPr lang="zh-TW" altLang="en-US" dirty="0"/>
              <a:t>山健行</a:t>
            </a:r>
            <a:r>
              <a:rPr lang="zh-TW" altLang="en-US" dirty="0" smtClean="0"/>
              <a:t>活動</a:t>
            </a:r>
            <a:endParaRPr lang="en-US" altLang="zh-TW" dirty="0" smtClean="0"/>
          </a:p>
          <a:p>
            <a:pPr lvl="1">
              <a:buFont typeface="Wingdings" panose="05000000000000000000" pitchFamily="2" charset="2"/>
              <a:buChar char="u"/>
            </a:pPr>
            <a:r>
              <a:rPr lang="zh-TW" altLang="en-US" dirty="0"/>
              <a:t>會考後三坑</a:t>
            </a:r>
            <a:r>
              <a:rPr lang="en-US" altLang="zh-TW" dirty="0"/>
              <a:t>-</a:t>
            </a:r>
            <a:r>
              <a:rPr lang="zh-TW" altLang="en-US" dirty="0" smtClean="0"/>
              <a:t>大平生態古蹟探訪</a:t>
            </a:r>
            <a:endParaRPr lang="en-US" altLang="zh-TW" dirty="0" smtClean="0"/>
          </a:p>
        </p:txBody>
      </p:sp>
      <p:pic>
        <p:nvPicPr>
          <p:cNvPr id="4" name="Picture 4" descr="https://scontent.xx.fbcdn.net/hphotos-xaf1/v/t1.0-9/10342882_960475577297201_6289827271762163410_n.jpg?oh=b7575334c91ddecb282dd32232f3ba20&amp;oe=55B5C9B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967" y="469576"/>
            <a:ext cx="2390574" cy="31874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509" y="4127702"/>
            <a:ext cx="3477490" cy="2608117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643" y="4127702"/>
            <a:ext cx="3477490" cy="2608117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77" y="4127703"/>
            <a:ext cx="3477490" cy="2608117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4884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教師增能研習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4" y="1507750"/>
            <a:ext cx="7302884" cy="3880773"/>
          </a:xfrm>
        </p:spPr>
        <p:txBody>
          <a:bodyPr/>
          <a:lstStyle/>
          <a:p>
            <a:r>
              <a:rPr lang="zh-TW" altLang="zh-TW" dirty="0"/>
              <a:t>三坑大平社區本土文化研究，</a:t>
            </a:r>
            <a:br>
              <a:rPr lang="zh-TW" altLang="zh-TW" dirty="0"/>
            </a:br>
            <a:r>
              <a:rPr lang="zh-TW" altLang="zh-TW" dirty="0"/>
              <a:t>教師能更了解客家建築和方言中的</a:t>
            </a:r>
            <a:r>
              <a:rPr lang="zh-TW" altLang="zh-TW" dirty="0" smtClean="0"/>
              <a:t>地名</a:t>
            </a:r>
            <a:r>
              <a:rPr lang="zh-TW" altLang="en-US" dirty="0" smtClean="0"/>
              <a:t>，　並對在地文化有更深入地了解。</a:t>
            </a:r>
            <a:endParaRPr lang="zh-TW" altLang="en-US" dirty="0"/>
          </a:p>
          <a:p>
            <a:endParaRPr lang="zh-TW" altLang="en-US" dirty="0"/>
          </a:p>
        </p:txBody>
      </p:sp>
      <p:pic>
        <p:nvPicPr>
          <p:cNvPr id="4" name="圖片 3" descr="D:\營隊\清水消遙遊\三坑鐵馬\DSC0324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207" y="312940"/>
            <a:ext cx="3907698" cy="2929024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933" y="3538624"/>
            <a:ext cx="3948545" cy="2961409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52" y="3827316"/>
            <a:ext cx="3948545" cy="2961409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1775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0243" y="381236"/>
            <a:ext cx="8596668" cy="1320800"/>
          </a:xfrm>
        </p:spPr>
        <p:txBody>
          <a:bodyPr/>
          <a:lstStyle/>
          <a:p>
            <a:r>
              <a:rPr lang="zh-TW" altLang="en-US" dirty="0"/>
              <a:t>客</a:t>
            </a:r>
            <a:r>
              <a:rPr lang="zh-TW" altLang="en-US" dirty="0" smtClean="0"/>
              <a:t>語話劇表演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3688" y="1300556"/>
            <a:ext cx="8596668" cy="3880773"/>
          </a:xfrm>
        </p:spPr>
        <p:txBody>
          <a:bodyPr/>
          <a:lstStyle/>
          <a:p>
            <a:r>
              <a:rPr lang="zh-TW" altLang="en-US" dirty="0"/>
              <a:t>將客家歷史文化與話劇結合，培訓學生參賽</a:t>
            </a:r>
          </a:p>
          <a:p>
            <a:endParaRPr lang="zh-TW" altLang="en-US" dirty="0"/>
          </a:p>
        </p:txBody>
      </p:sp>
      <p:pic>
        <p:nvPicPr>
          <p:cNvPr id="4" name="Picture 2" descr="https://fbcdn-sphotos-g-a.akamaihd.net/hphotos-ak-xaf1/v/t1.0-9/11081222_960476063963819_6497075584614990151_n.jpg?oh=7362e1804b5ec969ef9a44469923fcfa&amp;oe=559DA372&amp;__gda__=1436348867_c29e9993241d52f5a5a8f22a0026fd0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716" y="193571"/>
            <a:ext cx="3688279" cy="276621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8196">
            <a:off x="333107" y="2479974"/>
            <a:ext cx="4405745" cy="24782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0127">
            <a:off x="6406947" y="2639985"/>
            <a:ext cx="4405745" cy="24782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206" y="4215904"/>
            <a:ext cx="4405745" cy="2478232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9451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content.xx.fbcdn.net/hphotos-xat1/v/t1.0-9/11133743_960892657255493_9065939256941865115_n.jpg?oh=d4dc548e9faf89f8263ed4f145052736&amp;oe=55B72FC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19" b="15226"/>
          <a:stretch/>
        </p:blipFill>
        <p:spPr bwMode="auto">
          <a:xfrm>
            <a:off x="2760991" y="3967600"/>
            <a:ext cx="9228974" cy="266862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zh-TW" dirty="0"/>
              <a:t>情境布置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45131" y="1641930"/>
            <a:ext cx="5052106" cy="207470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zh-TW" dirty="0"/>
              <a:t>於川堂張貼母語日活動海報、</a:t>
            </a:r>
            <a:r>
              <a:rPr lang="zh-TW" altLang="zh-TW" dirty="0" smtClean="0"/>
              <a:t>於公布</a:t>
            </a:r>
            <a:r>
              <a:rPr lang="zh-TW" altLang="zh-TW" dirty="0"/>
              <a:t>欄張貼</a:t>
            </a:r>
            <a:r>
              <a:rPr lang="zh-TW" altLang="zh-TW" dirty="0" smtClean="0"/>
              <a:t>閩客俗諺</a:t>
            </a:r>
            <a:r>
              <a:rPr lang="zh-TW" altLang="zh-TW" dirty="0"/>
              <a:t>。</a:t>
            </a:r>
          </a:p>
        </p:txBody>
      </p:sp>
      <p:pic>
        <p:nvPicPr>
          <p:cNvPr id="9" name="圖片 8" descr="https://fbcdn-sphotos-b-a.akamaihd.net/hphotos-ak-xpf1/v/t1.0-9/10437609_946662598678499_6758232819065213120_n.jpg?oh=fdd98a389a3fc19d9b35fabfc1c70d42&amp;oe=557B03A3&amp;__gda__=1435009993_3ebb6f1ab21a422e15fadf41d517370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9" y="3174025"/>
            <a:ext cx="3147140" cy="231237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4" name="圓角矩形 3"/>
          <p:cNvSpPr/>
          <p:nvPr/>
        </p:nvSpPr>
        <p:spPr>
          <a:xfrm>
            <a:off x="2424545" y="6179254"/>
            <a:ext cx="9767455" cy="639112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7237" y="203246"/>
            <a:ext cx="5019388" cy="3358000"/>
          </a:xfrm>
          <a:prstGeom prst="rect">
            <a:avLst/>
          </a:prstGeom>
          <a:ln w="38100">
            <a:solidFill>
              <a:srgbClr val="FF66CC"/>
            </a:solidFill>
          </a:ln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3981" y="1641930"/>
            <a:ext cx="4967001" cy="3513388"/>
          </a:xfrm>
          <a:prstGeom prst="rect">
            <a:avLst/>
          </a:prstGeom>
          <a:ln w="38100">
            <a:solidFill>
              <a:srgbClr val="FF66CC"/>
            </a:solidFill>
          </a:ln>
        </p:spPr>
      </p:pic>
    </p:spTree>
    <p:extLst>
      <p:ext uri="{BB962C8B-B14F-4D97-AF65-F5344CB8AC3E}">
        <p14:creationId xmlns:p14="http://schemas.microsoft.com/office/powerpoint/2010/main" val="133292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334" y="380784"/>
            <a:ext cx="8596668" cy="1320800"/>
          </a:xfrm>
        </p:spPr>
        <p:txBody>
          <a:bodyPr/>
          <a:lstStyle/>
          <a:p>
            <a:r>
              <a:rPr lang="zh-TW" altLang="en-US" dirty="0" smtClean="0"/>
              <a:t>影音圖書資源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334" y="1280055"/>
            <a:ext cx="8596668" cy="3880773"/>
          </a:xfrm>
        </p:spPr>
        <p:txBody>
          <a:bodyPr/>
          <a:lstStyle/>
          <a:p>
            <a:r>
              <a:rPr lang="zh-TW" altLang="en-US" dirty="0" smtClean="0"/>
              <a:t>積極申請、購置相</a:t>
            </a:r>
            <a:r>
              <a:rPr lang="zh-TW" altLang="zh-TW" dirty="0" smtClean="0"/>
              <a:t>關書籍及影音資源供師生借閱</a:t>
            </a:r>
            <a:r>
              <a:rPr lang="zh-TW" altLang="en-US" dirty="0" smtClean="0"/>
              <a:t>，並向客委會申請認證書籍</a:t>
            </a:r>
            <a:endParaRPr lang="zh-TW" altLang="en-US" dirty="0"/>
          </a:p>
        </p:txBody>
      </p:sp>
      <p:pic>
        <p:nvPicPr>
          <p:cNvPr id="4" name="Picture 4" descr="https://scontent.xx.fbcdn.net/hphotos-xpf1/v/t1.0-9/11113351_960476003963825_1596565293930188324_n.jpg?oh=a3ba88a8b2d65f65cf218c00b872fd09&amp;oe=55BC2B5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674978" y="2189769"/>
            <a:ext cx="3301365" cy="4401820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 descr="D:\母語\DSC0301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699" y="2738727"/>
            <a:ext cx="4409440" cy="330263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  <p:sp>
        <p:nvSpPr>
          <p:cNvPr id="6" name="矩形 5"/>
          <p:cNvSpPr/>
          <p:nvPr/>
        </p:nvSpPr>
        <p:spPr>
          <a:xfrm>
            <a:off x="7281868" y="6106722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客語認證書籍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56109" y="6106722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學習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書籍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9334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719667" y="1989137"/>
            <a:ext cx="9599990" cy="4316660"/>
          </a:xfrm>
        </p:spPr>
        <p:txBody>
          <a:bodyPr>
            <a:normAutofit fontScale="92500"/>
          </a:bodyPr>
          <a:lstStyle/>
          <a:p>
            <a:pPr marL="812800" indent="-812800" eaLnBrk="1" hangingPunct="1">
              <a:lnSpc>
                <a:spcPct val="200000"/>
              </a:lnSpc>
              <a:defRPr/>
            </a:pP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本校學區本為客家庄，現因移入之閩南人口增加，故本區家長多以客語及閩南語為主，但由於學區內各族群混居相處融洽，交流頻繁，平日同學交談多習慣使用國語，因此平時使用鄉土母語的情形不顯著，</a:t>
            </a:r>
            <a:r>
              <a:rPr lang="zh-TW" altLang="en-US" sz="2800" b="1" dirty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甚至在家中也很少</a:t>
            </a:r>
            <a:r>
              <a:rPr lang="zh-TW" altLang="en-US" sz="2800" b="1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使用，因此參加課程與活動的學生並不多，甚至無法開班。</a:t>
            </a:r>
            <a:r>
              <a:rPr lang="zh-TW" altLang="en-US" sz="2800" dirty="0" smtClean="0">
                <a:solidFill>
                  <a:schemeClr val="tx1"/>
                </a:solidFill>
                <a:latin typeface="Comic Sans MS" pitchFamily="66" charset="0"/>
                <a:ea typeface="標楷體" pitchFamily="65" charset="-120"/>
              </a:rPr>
              <a:t>  </a:t>
            </a:r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814918" y="836613"/>
            <a:ext cx="86497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838200" indent="-838200" algn="ctr">
              <a:lnSpc>
                <a:spcPct val="90000"/>
              </a:lnSpc>
              <a:defRPr/>
            </a:pPr>
            <a:r>
              <a:rPr lang="zh-TW" altLang="en-US" sz="4800" b="1" dirty="0" smtClean="0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問題與困難</a:t>
            </a:r>
            <a:endParaRPr lang="zh-TW" altLang="en-US" sz="4800" b="1" dirty="0">
              <a:solidFill>
                <a:srgbClr val="0066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706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0967" y="1097374"/>
            <a:ext cx="9313333" cy="37433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zh-TW" altLang="en-US" sz="5400" dirty="0" smtClean="0">
                <a:solidFill>
                  <a:srgbClr val="FF00FF"/>
                </a:solidFill>
              </a:rPr>
              <a:t>感謝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zh-TW" altLang="en-US" sz="4000" b="1" dirty="0" smtClean="0">
                <a:solidFill>
                  <a:srgbClr val="CC6600"/>
                </a:solidFill>
                <a:latin typeface="標楷體" pitchFamily="65" charset="-120"/>
              </a:rPr>
              <a:t>輔導</a:t>
            </a:r>
            <a:r>
              <a:rPr lang="zh-TW" altLang="en-US" sz="4000" b="1" dirty="0" smtClean="0">
                <a:solidFill>
                  <a:srgbClr val="CC6600"/>
                </a:solidFill>
                <a:latin typeface="標楷體" pitchFamily="65" charset="-120"/>
              </a:rPr>
              <a:t>團隊</a:t>
            </a:r>
            <a:r>
              <a:rPr lang="zh-TW" altLang="en-US" sz="4000" b="1" dirty="0" smtClean="0">
                <a:solidFill>
                  <a:srgbClr val="CC6600"/>
                </a:solidFill>
                <a:latin typeface="標楷體" pitchFamily="65" charset="-120"/>
              </a:rPr>
              <a:t>的辛勞！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zh-TW" altLang="en-US" sz="4000" b="1" dirty="0" smtClean="0">
                <a:solidFill>
                  <a:srgbClr val="CC6600"/>
                </a:solidFill>
                <a:latin typeface="標楷體" pitchFamily="65" charset="-120"/>
              </a:rPr>
              <a:t>敬請指教！</a:t>
            </a:r>
          </a:p>
        </p:txBody>
      </p:sp>
      <p:pic>
        <p:nvPicPr>
          <p:cNvPr id="1026" name="Picture 2" descr="「謝謝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633" y="2006455"/>
            <a:ext cx="3780590" cy="368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57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834</TotalTime>
  <Words>888</Words>
  <Application>Microsoft Office PowerPoint</Application>
  <PresentationFormat>寬螢幕</PresentationFormat>
  <Paragraphs>180</Paragraphs>
  <Slides>27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39" baseType="lpstr">
      <vt:lpstr>心測標楷體</vt:lpstr>
      <vt:lpstr>微軟正黑體</vt:lpstr>
      <vt:lpstr>新細明體</vt:lpstr>
      <vt:lpstr>標楷體</vt:lpstr>
      <vt:lpstr>Arial</vt:lpstr>
      <vt:lpstr>Calibri</vt:lpstr>
      <vt:lpstr>Comic Sans MS</vt:lpstr>
      <vt:lpstr>Times New Roman</vt:lpstr>
      <vt:lpstr>Trebuchet MS</vt:lpstr>
      <vt:lpstr>Wingdings</vt:lpstr>
      <vt:lpstr>Wingdings 3</vt:lpstr>
      <vt:lpstr>多面向</vt:lpstr>
      <vt:lpstr>桃園市石門國中 本土語言輔導團分區到校輔導報告　　　　　　　　　　　　　　　　　　　　　　　　　　　　　　　　　　　　                                                                                 訪視日期：109.10.08</vt:lpstr>
      <vt:lpstr>報告大綱 </vt:lpstr>
      <vt:lpstr>一、學校基本資料 </vt:lpstr>
      <vt:lpstr>PowerPoint 簡報</vt:lpstr>
      <vt:lpstr>教學分享</vt:lpstr>
      <vt:lpstr>客語 　　</vt:lpstr>
      <vt:lpstr>閩南語 　　</vt:lpstr>
      <vt:lpstr>原住民族語</vt:lpstr>
      <vt:lpstr>PowerPoint 簡報</vt:lpstr>
      <vt:lpstr>客語融入國文教學教學設計：</vt:lpstr>
      <vt:lpstr>客語融入聽覺藝術自編教材：</vt:lpstr>
      <vt:lpstr>自編學校本位教材</vt:lpstr>
      <vt:lpstr>語文競賽</vt:lpstr>
      <vt:lpstr>PowerPoint 簡報</vt:lpstr>
      <vt:lpstr>語言認證—原住民語、客語</vt:lpstr>
      <vt:lpstr>相關活動</vt:lpstr>
      <vt:lpstr>七年級校外教學</vt:lpstr>
      <vt:lpstr>夏日樂學計畫～１０４</vt:lpstr>
      <vt:lpstr>夏日樂學計畫～１０５</vt:lpstr>
      <vt:lpstr>「本土語言及臺灣母語日」</vt:lpstr>
      <vt:lpstr>辦理社區參訪踏查</vt:lpstr>
      <vt:lpstr>教師增能研習</vt:lpstr>
      <vt:lpstr>客語話劇表演</vt:lpstr>
      <vt:lpstr>情境布置</vt:lpstr>
      <vt:lpstr>影音圖書資源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桃園市105學年度第一學期 本土語言教學分享、成果報告 訪視日期：105.10.20</dc:title>
  <dc:creator>user</dc:creator>
  <cp:lastModifiedBy>User</cp:lastModifiedBy>
  <cp:revision>52</cp:revision>
  <dcterms:created xsi:type="dcterms:W3CDTF">2016-10-05T01:38:45Z</dcterms:created>
  <dcterms:modified xsi:type="dcterms:W3CDTF">2020-10-05T04:27:47Z</dcterms:modified>
</cp:coreProperties>
</file>