
<file path=[Content_Types].xml><?xml version="1.0" encoding="utf-8"?>
<Types xmlns="http://schemas.openxmlformats.org/package/2006/content-types">
  <Default Extension="fntdata" ContentType="application/x-fontdata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73" r:id="rId4"/>
    <p:sldId id="274" r:id="rId5"/>
    <p:sldId id="275" r:id="rId6"/>
    <p:sldId id="276" r:id="rId7"/>
    <p:sldId id="278" r:id="rId8"/>
    <p:sldId id="279" r:id="rId9"/>
    <p:sldId id="288" r:id="rId10"/>
    <p:sldId id="282" r:id="rId11"/>
    <p:sldId id="285" r:id="rId12"/>
    <p:sldId id="284" r:id="rId13"/>
    <p:sldId id="281" r:id="rId14"/>
    <p:sldId id="283" r:id="rId15"/>
    <p:sldId id="290" r:id="rId16"/>
    <p:sldId id="289" r:id="rId17"/>
    <p:sldId id="291" r:id="rId18"/>
    <p:sldId id="292" r:id="rId19"/>
    <p:sldId id="295" r:id="rId20"/>
    <p:sldId id="293" r:id="rId21"/>
    <p:sldId id="294" r:id="rId22"/>
  </p:sldIdLst>
  <p:sldSz cx="18288000" cy="10287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標楷體" panose="03000509000000000000" pitchFamily="65" charset="-12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4.wdp"/><Relationship Id="rId18" Type="http://schemas.microsoft.com/office/2007/relationships/hdphoto" Target="../media/hdphoto6.wdp"/><Relationship Id="rId3" Type="http://schemas.openxmlformats.org/officeDocument/2006/relationships/image" Target="../media/image16.svg"/><Relationship Id="rId7" Type="http://schemas.microsoft.com/office/2007/relationships/hdphoto" Target="../media/hdphoto1.wdp"/><Relationship Id="rId12" Type="http://schemas.openxmlformats.org/officeDocument/2006/relationships/image" Target="../media/image24.png"/><Relationship Id="rId17" Type="http://schemas.openxmlformats.org/officeDocument/2006/relationships/image" Target="../media/image27.png"/><Relationship Id="rId2" Type="http://schemas.openxmlformats.org/officeDocument/2006/relationships/image" Target="../media/image15.png"/><Relationship Id="rId16" Type="http://schemas.microsoft.com/office/2007/relationships/hdphoto" Target="../media/hdphoto5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microsoft.com/office/2007/relationships/hdphoto" Target="../media/hdphoto3.wdp"/><Relationship Id="rId5" Type="http://schemas.openxmlformats.org/officeDocument/2006/relationships/image" Target="../media/image20.svg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microsoft.com/office/2007/relationships/hdphoto" Target="../media/hdphoto2.wdp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16.svg"/><Relationship Id="rId7" Type="http://schemas.openxmlformats.org/officeDocument/2006/relationships/image" Target="../media/image29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35.jpg"/><Relationship Id="rId5" Type="http://schemas.openxmlformats.org/officeDocument/2006/relationships/hyperlink" Target="https://www.youtube.com/watch?v=2AhzHLXV3UM" TargetMode="External"/><Relationship Id="rId10" Type="http://schemas.openxmlformats.org/officeDocument/2006/relationships/image" Target="../media/image34.jpg"/><Relationship Id="rId4" Type="http://schemas.openxmlformats.org/officeDocument/2006/relationships/image" Target="../media/image31.jpg"/><Relationship Id="rId9" Type="http://schemas.openxmlformats.org/officeDocument/2006/relationships/image" Target="../media/image3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hyperlink" Target="https://www.youtube.com/watch?v=2AhzHLXV3U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3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hyperlink" Target="https://iocean.oca.gov.tw/OCA_OceanConservation/PUBLIC/Marine_Litter.aspx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16.svg"/><Relationship Id="rId7" Type="http://schemas.openxmlformats.org/officeDocument/2006/relationships/image" Target="../media/image29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microsoft.com/office/2007/relationships/hdphoto" Target="../media/hdphoto9.wdp"/><Relationship Id="rId3" Type="http://schemas.openxmlformats.org/officeDocument/2006/relationships/image" Target="../media/image16.svg"/><Relationship Id="rId7" Type="http://schemas.openxmlformats.org/officeDocument/2006/relationships/image" Target="../media/image38.jfif"/><Relationship Id="rId12" Type="http://schemas.openxmlformats.org/officeDocument/2006/relationships/image" Target="../media/image41.png"/><Relationship Id="rId17" Type="http://schemas.microsoft.com/office/2007/relationships/hdphoto" Target="../media/hdphoto11.wdp"/><Relationship Id="rId2" Type="http://schemas.openxmlformats.org/officeDocument/2006/relationships/image" Target="../media/image15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11" Type="http://schemas.microsoft.com/office/2007/relationships/hdphoto" Target="../media/hdphoto8.wdp"/><Relationship Id="rId5" Type="http://schemas.openxmlformats.org/officeDocument/2006/relationships/image" Target="../media/image20.svg"/><Relationship Id="rId15" Type="http://schemas.microsoft.com/office/2007/relationships/hdphoto" Target="../media/hdphoto10.wdp"/><Relationship Id="rId10" Type="http://schemas.openxmlformats.org/officeDocument/2006/relationships/image" Target="../media/image40.png"/><Relationship Id="rId4" Type="http://schemas.openxmlformats.org/officeDocument/2006/relationships/image" Target="../media/image19.png"/><Relationship Id="rId9" Type="http://schemas.microsoft.com/office/2007/relationships/hdphoto" Target="../media/hdphoto7.wdp"/><Relationship Id="rId1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3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hyperlink" Target="https://iocean.oca.gov.tw/OCA_OceanConservation/PUBLIC/Marine_Litter.aspx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6.sv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ocean.oca.gov.tw/OCA_OceanConservation/PUBLIC/Marine_Litter.aspx" TargetMode="Externa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microsoft.com/office/2007/relationships/hdphoto" Target="../media/hdphoto9.wdp"/><Relationship Id="rId3" Type="http://schemas.openxmlformats.org/officeDocument/2006/relationships/image" Target="../media/image16.svg"/><Relationship Id="rId7" Type="http://schemas.openxmlformats.org/officeDocument/2006/relationships/image" Target="../media/image38.jfif"/><Relationship Id="rId12" Type="http://schemas.openxmlformats.org/officeDocument/2006/relationships/image" Target="../media/image41.png"/><Relationship Id="rId17" Type="http://schemas.microsoft.com/office/2007/relationships/hdphoto" Target="../media/hdphoto11.wdp"/><Relationship Id="rId2" Type="http://schemas.openxmlformats.org/officeDocument/2006/relationships/image" Target="../media/image15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11" Type="http://schemas.microsoft.com/office/2007/relationships/hdphoto" Target="../media/hdphoto8.wdp"/><Relationship Id="rId5" Type="http://schemas.openxmlformats.org/officeDocument/2006/relationships/image" Target="../media/image20.svg"/><Relationship Id="rId15" Type="http://schemas.microsoft.com/office/2007/relationships/hdphoto" Target="../media/hdphoto10.wdp"/><Relationship Id="rId10" Type="http://schemas.openxmlformats.org/officeDocument/2006/relationships/image" Target="../media/image40.png"/><Relationship Id="rId4" Type="http://schemas.openxmlformats.org/officeDocument/2006/relationships/image" Target="../media/image19.png"/><Relationship Id="rId9" Type="http://schemas.microsoft.com/office/2007/relationships/hdphoto" Target="../media/hdphoto7.wdp"/><Relationship Id="rId1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6.sv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ocean.oca.gov.tw/OCA_OceanConservation/PUBLIC/Marine_Litter.aspx" TargetMode="Externa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16.svg"/><Relationship Id="rId7" Type="http://schemas.openxmlformats.org/officeDocument/2006/relationships/image" Target="../media/image4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hyperlink" Target="https://www.youtube.com/watch?v=vOMZ6CBxMDw" TargetMode="External"/><Relationship Id="rId9" Type="http://schemas.openxmlformats.org/officeDocument/2006/relationships/image" Target="../media/image48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3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hyperlink" Target="https://iocean.oca.gov.tw/OCA_OceanConservation/PUBLIC/Marine_Litter.aspx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6.sv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ocean.oca.gov.tw/OCA_OceanConservation/PUBLIC/Marine_Litter.aspx" TargetMode="Externa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hyperlink" Target="https://iocean.oca.gov.tw/OCA_OceanConservation/PUBLIC/Marine_Litter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92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>
            <a:off x="-1340799" y="6446226"/>
            <a:ext cx="20969599" cy="477330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2917756" y="-523443"/>
            <a:ext cx="6775226" cy="155214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2853574" y="-776071"/>
            <a:ext cx="6775226" cy="155214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38752">
            <a:off x="-671913" y="4330316"/>
            <a:ext cx="2639226" cy="336012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750220">
            <a:off x="-1221617" y="5728125"/>
            <a:ext cx="4367285" cy="49628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72092">
            <a:off x="14862371" y="4359393"/>
            <a:ext cx="4307880" cy="413556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6241187" y="7445899"/>
            <a:ext cx="2202736" cy="31549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4393562" y="7598299"/>
            <a:ext cx="2248079" cy="3937718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FDE8EB00-4ABC-4E4C-A11B-74266AAB0BFF}"/>
              </a:ext>
            </a:extLst>
          </p:cNvPr>
          <p:cNvSpPr txBox="1"/>
          <p:nvPr/>
        </p:nvSpPr>
        <p:spPr>
          <a:xfrm>
            <a:off x="3338435" y="3452167"/>
            <a:ext cx="1161113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減「塑」動起來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856545" y="3785367"/>
            <a:ext cx="12992100" cy="8487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66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>
                <a:solidFill>
                  <a:schemeClr val="tx1"/>
                </a:solidFill>
              </a:rPr>
              <a:t>選擇並扮演喜歡的海洋生物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98220" y="5459253"/>
            <a:ext cx="14973300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66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marL="0" lvl="1">
              <a:lnSpc>
                <a:spcPts val="6600"/>
              </a:lnSpc>
              <a:spcBef>
                <a:spcPct val="0"/>
              </a:spcBef>
            </a:pP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在學習單上畫出或寫出自己居住的海洋環境</a:t>
            </a:r>
            <a:endParaRPr 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914400" y="726419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u="none" dirty="0">
                <a:latin typeface="標楷體" panose="03000509000000000000" pitchFamily="65" charset="-120"/>
                <a:ea typeface="標楷體" panose="03000509000000000000" pitchFamily="65" charset="-120"/>
              </a:rPr>
              <a:t>海洋生物這樣說</a:t>
            </a:r>
            <a:endParaRPr lang="en-US" sz="8800" u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13B1B689-1580-418E-A305-ADAC962E9C77}"/>
              </a:ext>
            </a:extLst>
          </p:cNvPr>
          <p:cNvSpPr txBox="1"/>
          <p:nvPr/>
        </p:nvSpPr>
        <p:spPr>
          <a:xfrm>
            <a:off x="1028700" y="7157509"/>
            <a:ext cx="14097000" cy="8463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>
              <a:lnSpc>
                <a:spcPts val="6600"/>
              </a:lnSpc>
              <a:spcBef>
                <a:spcPct val="0"/>
              </a:spcBef>
            </a:pP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在學習單中畫出或寫出自己喜歡吃的食物</a:t>
            </a:r>
            <a:endParaRPr 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1480390" y="189926"/>
            <a:ext cx="3949666" cy="29514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914400" y="726419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u="none" dirty="0">
                <a:latin typeface="標楷體" panose="03000509000000000000" pitchFamily="65" charset="-120"/>
                <a:ea typeface="標楷體" panose="03000509000000000000" pitchFamily="65" charset="-120"/>
              </a:rPr>
              <a:t>海洋生物這樣說</a:t>
            </a:r>
            <a:endParaRPr lang="en-US" sz="8800" u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E687E11-BA61-434B-93C9-9A9EC70115B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00" t="20000" r="8081" b="20651"/>
          <a:stretch/>
        </p:blipFill>
        <p:spPr>
          <a:xfrm>
            <a:off x="6396688" y="2648679"/>
            <a:ext cx="4601906" cy="3235263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9FAAB1C9-2434-4AE2-B252-0D322F1560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5200" l="4478" r="97015">
                        <a14:foregroundMark x1="50249" y1="4800" x2="50249" y2="4800"/>
                        <a14:foregroundMark x1="41791" y1="0" x2="41791" y2="0"/>
                        <a14:foregroundMark x1="44279" y1="95200" x2="44279" y2="95200"/>
                        <a14:foregroundMark x1="43284" y1="88800" x2="43284" y2="88800"/>
                        <a14:foregroundMark x1="18408" y1="91200" x2="18408" y2="91200"/>
                        <a14:foregroundMark x1="18408" y1="91200" x2="18408" y2="91200"/>
                        <a14:foregroundMark x1="18408" y1="91200" x2="39801" y2="84400"/>
                        <a14:foregroundMark x1="39801" y1="84400" x2="40299" y2="84400"/>
                        <a14:foregroundMark x1="40299" y1="84400" x2="40299" y2="84400"/>
                        <a14:foregroundMark x1="40299" y1="84400" x2="40299" y2="84400"/>
                        <a14:foregroundMark x1="49254" y1="90800" x2="49254" y2="90800"/>
                        <a14:foregroundMark x1="49254" y1="90800" x2="49254" y2="90800"/>
                        <a14:foregroundMark x1="52239" y1="94800" x2="52239" y2="94800"/>
                        <a14:foregroundMark x1="52239" y1="94800" x2="52239" y2="94800"/>
                        <a14:foregroundMark x1="52239" y1="94800" x2="58706" y2="95200"/>
                        <a14:foregroundMark x1="58706" y1="95200" x2="58706" y2="95200"/>
                        <a14:foregroundMark x1="97512" y1="94400" x2="97512" y2="94400"/>
                        <a14:foregroundMark x1="97512" y1="94400" x2="97512" y2="94400"/>
                        <a14:foregroundMark x1="97512" y1="94400" x2="97512" y2="94400"/>
                        <a14:foregroundMark x1="97512" y1="94400" x2="97512" y2="94400"/>
                        <a14:foregroundMark x1="97512" y1="94400" x2="97512" y2="94400"/>
                        <a14:foregroundMark x1="97512" y1="94400" x2="97512" y2="94400"/>
                        <a14:foregroundMark x1="97512" y1="94400" x2="97512" y2="94400"/>
                        <a14:foregroundMark x1="89552" y1="89200" x2="89552" y2="89200"/>
                        <a14:foregroundMark x1="89552" y1="89200" x2="89552" y2="89200"/>
                        <a14:foregroundMark x1="89552" y1="89200" x2="89552" y2="89200"/>
                        <a14:foregroundMark x1="89552" y1="89200" x2="38308" y2="90400"/>
                        <a14:foregroundMark x1="38308" y1="90400" x2="38308" y2="90400"/>
                        <a14:foregroundMark x1="11940" y1="90800" x2="11940" y2="90800"/>
                        <a14:foregroundMark x1="11940" y1="90800" x2="11940" y2="90800"/>
                        <a14:foregroundMark x1="11940" y1="90800" x2="11940" y2="90800"/>
                        <a14:foregroundMark x1="11940" y1="90800" x2="11940" y2="90800"/>
                        <a14:foregroundMark x1="4478" y1="90000" x2="4478" y2="90000"/>
                        <a14:foregroundMark x1="4478" y1="90000" x2="4478" y2="9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346723"/>
            <a:ext cx="3351198" cy="4168157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6B94A0CB-2190-4E72-8B13-057CA458893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133">
                        <a14:foregroundMark x1="90133" y1="59067" x2="90133" y2="59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763" y="5727507"/>
            <a:ext cx="4168158" cy="4168158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3E1AE0AE-FA70-4A48-92D8-E34F7697C8A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>
                        <a14:backgroundMark x1="30938" y1="73125" x2="30938" y2="73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235" y="2742310"/>
            <a:ext cx="3048000" cy="3048000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DC95DEB9-064D-463B-9FA5-304EF036F13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3" t="7061" r="25536" b="7061"/>
          <a:stretch/>
        </p:blipFill>
        <p:spPr>
          <a:xfrm>
            <a:off x="4903168" y="5763155"/>
            <a:ext cx="3048000" cy="4096863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B5B518EF-889E-4DDD-9926-2A4FE9C4B7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6406" l="10000" r="90000">
                        <a14:foregroundMark x1="45000" y1="91563" x2="45000" y2="91563"/>
                        <a14:foregroundMark x1="41563" y1="96094" x2="41563" y2="96094"/>
                        <a14:foregroundMark x1="54531" y1="96406" x2="54531" y2="96406"/>
                        <a14:foregroundMark x1="62187" y1="93125" x2="62187" y2="93125"/>
                        <a14:foregroundMark x1="62813" y1="62344" x2="62813" y2="62344"/>
                        <a14:foregroundMark x1="61563" y1="62344" x2="61563" y2="62344"/>
                        <a14:foregroundMark x1="61563" y1="62344" x2="61563" y2="62344"/>
                        <a14:foregroundMark x1="61719" y1="33594" x2="61719" y2="33594"/>
                        <a14:foregroundMark x1="61563" y1="41094" x2="61563" y2="41094"/>
                        <a14:foregroundMark x1="47188" y1="11563" x2="47188" y2="115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4612" y="3264484"/>
            <a:ext cx="4494153" cy="4494153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B0AAE3A6-B7D8-43B0-9497-31F647115401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43" t="13393" r="14800" b="9466"/>
          <a:stretch/>
        </p:blipFill>
        <p:spPr>
          <a:xfrm>
            <a:off x="14339251" y="6331382"/>
            <a:ext cx="3777010" cy="395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20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1547580" y="395362"/>
            <a:ext cx="3949666" cy="29514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914400" y="726419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u="none" dirty="0">
                <a:latin typeface="標楷體" panose="03000509000000000000" pitchFamily="65" charset="-120"/>
                <a:ea typeface="標楷體" panose="03000509000000000000" pitchFamily="65" charset="-120"/>
              </a:rPr>
              <a:t>海洋生物這樣說</a:t>
            </a:r>
            <a:endParaRPr lang="en-US" sz="8800" u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C829818-7CFE-47CC-A984-03F90C5FF5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313989"/>
            <a:ext cx="10659874" cy="5996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15F29CF-1101-4B34-86CD-1DDC1D254E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3917409"/>
            <a:ext cx="9449109" cy="6296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9894F997-DF09-43F4-AA36-45B7532C56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297" y="4432543"/>
            <a:ext cx="9820486" cy="5781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656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914400" y="726419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u="none" dirty="0">
                <a:latin typeface="標楷體" panose="03000509000000000000" pitchFamily="65" charset="-120"/>
                <a:ea typeface="標楷體" panose="03000509000000000000" pitchFamily="65" charset="-120"/>
              </a:rPr>
              <a:t>海洋生物這樣說</a:t>
            </a:r>
            <a:endParaRPr lang="en-US" sz="8800" u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7B4C9E5-2541-4950-AFF7-8915B71566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776827"/>
            <a:ext cx="8167804" cy="5463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8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1436426" y="190500"/>
            <a:ext cx="3949666" cy="2951477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D4AF2CC5-59AD-4532-B536-4C7E33E947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3363387"/>
            <a:ext cx="9707352" cy="6452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695DFA50-D276-4AC5-A17F-9657E470091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058" y="3856307"/>
            <a:ext cx="9756810" cy="5463814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065799E1-1D53-4693-8681-C5E8C3073FF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3029216"/>
            <a:ext cx="9800142" cy="7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B59A9428-F3D5-4C1D-81F0-A09B4CDBBC9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476" y="3213738"/>
            <a:ext cx="10748492" cy="7162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894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228600" y="470220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什麼是海洋廢棄物</a:t>
            </a:r>
            <a:r>
              <a:rPr lang="en-US" altLang="zh-TW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pic>
        <p:nvPicPr>
          <p:cNvPr id="8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1963400" y="190500"/>
            <a:ext cx="3949666" cy="2951477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B2A4A82E-E12B-40E8-A510-50DEEAE9CFA8}"/>
              </a:ext>
            </a:extLst>
          </p:cNvPr>
          <p:cNvSpPr txBox="1"/>
          <p:nvPr/>
        </p:nvSpPr>
        <p:spPr>
          <a:xfrm>
            <a:off x="1028700" y="3534599"/>
            <a:ext cx="16230600" cy="5470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60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海洋廢棄物被聯合國定義為「遭人為處置、</a:t>
            </a:r>
            <a:br>
              <a:rPr lang="en-US" altLang="zh-TW" sz="60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b="0" i="0" dirty="0"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丟棄、或遺棄進入海岸或海洋環境的任何持久性、人造或加工的固體」，其中又以進入環境後分解緩慢的塑膠廢棄物影響最為深遠。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62437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856545" y="3785367"/>
            <a:ext cx="12992100" cy="9803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ct val="1150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defRPr>
            </a:lvl1pPr>
          </a:lstStyle>
          <a:p>
            <a:r>
              <a:rPr lang="zh-TW" altLang="zh-TW" dirty="0">
                <a:solidFill>
                  <a:schemeClr val="tx1"/>
                </a:solidFill>
              </a:rPr>
              <a:t>這些海洋廢棄物來自哪裡？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22906" y="5511561"/>
            <a:ext cx="14973300" cy="9803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66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lvl="0">
              <a:lnSpc>
                <a:spcPct val="115000"/>
              </a:lnSpc>
            </a:pPr>
            <a:r>
              <a:rPr lang="zh-TW" altLang="zh-TW" dirty="0">
                <a:solidFill>
                  <a:schemeClr val="tx1"/>
                </a:solidFill>
                <a:latin typeface="細明體" panose="02020509000000000000" pitchFamily="49" charset="-120"/>
                <a:cs typeface="細明體" panose="02020509000000000000" pitchFamily="49" charset="-120"/>
              </a:rPr>
              <a:t>為什麼海洋生物會吃下海洋廢棄物呢？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13B1B689-1580-418E-A305-ADAC962E9C77}"/>
              </a:ext>
            </a:extLst>
          </p:cNvPr>
          <p:cNvSpPr txBox="1"/>
          <p:nvPr/>
        </p:nvSpPr>
        <p:spPr>
          <a:xfrm>
            <a:off x="856545" y="7233707"/>
            <a:ext cx="14097000" cy="9803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15000"/>
              </a:lnSpc>
              <a:spcBef>
                <a:spcPct val="0"/>
              </a:spcBef>
            </a:pPr>
            <a:r>
              <a:rPr lang="zh-TW" altLang="zh-TW" sz="6000" dirty="0"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海洋廢棄物會對生物產生哪些影響？</a:t>
            </a:r>
          </a:p>
        </p:txBody>
      </p:sp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什麼是海洋廢棄物</a:t>
            </a:r>
            <a:r>
              <a:rPr lang="en-US" altLang="zh-TW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7611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3963792" y="6300991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132268" y="3730559"/>
            <a:ext cx="12992100" cy="53776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66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zh-TW" dirty="0">
                <a:solidFill>
                  <a:schemeClr val="tx1"/>
                </a:solidFill>
              </a:rPr>
              <a:t>因為人類的隨手一丟正遭受汙染，海洋廢棄物無形間成了海洋生物的食物更甚至造成許多傷害，使得海洋生物失去了安全的生存環境。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914400" y="726419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u="none" dirty="0">
                <a:latin typeface="標楷體" panose="03000509000000000000" pitchFamily="65" charset="-120"/>
                <a:ea typeface="標楷體" panose="03000509000000000000" pitchFamily="65" charset="-120"/>
              </a:rPr>
              <a:t>海洋生物這樣說</a:t>
            </a:r>
            <a:endParaRPr lang="en-US" sz="8800" u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34335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290457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3852999" y="1028700"/>
            <a:ext cx="3949666" cy="2951477"/>
          </a:xfrm>
          <a:prstGeom prst="rect">
            <a:avLst/>
          </a:prstGeom>
        </p:spPr>
      </p:pic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猜猜我「塑」誰</a:t>
            </a:r>
            <a:r>
              <a:rPr lang="en-US" altLang="zh-TW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1A1AE7B4-F7A1-4F8A-B9AD-B56B92AF7C67}"/>
              </a:ext>
            </a:extLst>
          </p:cNvPr>
          <p:cNvSpPr txBox="1"/>
          <p:nvPr/>
        </p:nvSpPr>
        <p:spPr>
          <a:xfrm>
            <a:off x="1524000" y="3777417"/>
            <a:ext cx="29609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3,624,375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B84061F-7C0D-492C-8CA4-CD7C7725814F}"/>
              </a:ext>
            </a:extLst>
          </p:cNvPr>
          <p:cNvSpPr txBox="1"/>
          <p:nvPr/>
        </p:nvSpPr>
        <p:spPr>
          <a:xfrm>
            <a:off x="13106400" y="7875440"/>
            <a:ext cx="368487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No1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42194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No2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41903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No3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17997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E4B0721-BE02-4FCF-B2D5-05E9CF30C6FF}"/>
              </a:ext>
            </a:extLst>
          </p:cNvPr>
          <p:cNvSpPr txBox="1"/>
          <p:nvPr/>
        </p:nvSpPr>
        <p:spPr>
          <a:xfrm>
            <a:off x="5390605" y="9182814"/>
            <a:ext cx="5142196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9291B47-AA4A-4095-96AB-33B254C4A823}"/>
              </a:ext>
            </a:extLst>
          </p:cNvPr>
          <p:cNvSpPr txBox="1"/>
          <p:nvPr/>
        </p:nvSpPr>
        <p:spPr>
          <a:xfrm>
            <a:off x="2819400" y="6034594"/>
            <a:ext cx="1524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20% </a:t>
            </a:r>
          </a:p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80%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959567" y="3122906"/>
            <a:ext cx="114646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96</a:t>
            </a:r>
            <a:r>
              <a:rPr lang="en-US" altLang="zh-TW" sz="50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%</a:t>
            </a:r>
            <a:endParaRPr lang="zh-TW" altLang="en-US" sz="5000" dirty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3411200" y="4914900"/>
            <a:ext cx="1359668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30%</a:t>
            </a:r>
          </a:p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70%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497" y="4194153"/>
            <a:ext cx="8151440" cy="4587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6843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4" grpId="0"/>
      <p:bldP spid="9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871785" y="3295200"/>
            <a:ext cx="129921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ct val="1150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defRPr>
            </a:lvl1pPr>
          </a:lstStyle>
          <a:p>
            <a:pPr lvl="0"/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TW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分享自己一週的垃圾足跡。</a:t>
            </a:r>
            <a:endParaRPr lang="zh-TW" altLang="zh-TW" sz="5400" dirty="0">
              <a:solidFill>
                <a:schemeClr val="tx1"/>
              </a:solidFill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71785" y="4531228"/>
            <a:ext cx="149733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66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lvl="0">
              <a:lnSpc>
                <a:spcPct val="115000"/>
              </a:lnSpc>
            </a:pPr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TW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全班將收集的垃圾足跡進行分類。</a:t>
            </a:r>
            <a:endParaRPr lang="zh-TW" altLang="zh-TW" sz="5400" dirty="0">
              <a:solidFill>
                <a:schemeClr val="tx1"/>
              </a:solidFill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13B1B689-1580-418E-A305-ADAC962E9C77}"/>
              </a:ext>
            </a:extLst>
          </p:cNvPr>
          <p:cNvSpPr txBox="1"/>
          <p:nvPr/>
        </p:nvSpPr>
        <p:spPr>
          <a:xfrm>
            <a:off x="472440" y="5829300"/>
            <a:ext cx="140970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15000"/>
              </a:lnSpc>
            </a:pPr>
            <a:r>
              <a:rPr lang="en-US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(1)</a:t>
            </a:r>
            <a:r>
              <a:rPr lang="zh-TW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哪一種類型的垃圾最多？</a:t>
            </a:r>
            <a:endParaRPr lang="zh-TW" altLang="zh-TW" sz="5400" dirty="0"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我的垃圾足跡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D498E720-8BCC-4593-9739-C56DFA7116F7}"/>
              </a:ext>
            </a:extLst>
          </p:cNvPr>
          <p:cNvSpPr txBox="1"/>
          <p:nvPr/>
        </p:nvSpPr>
        <p:spPr>
          <a:xfrm>
            <a:off x="472440" y="7106075"/>
            <a:ext cx="14097000" cy="955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15000"/>
              </a:lnSpc>
            </a:pPr>
            <a:r>
              <a:rPr lang="en-US" altLang="zh-TW" sz="5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(2)</a:t>
            </a:r>
            <a:r>
              <a:rPr lang="zh-TW" altLang="en-US" sz="5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在第一堂課看到的照片中，海廢種類有哪些？</a:t>
            </a:r>
            <a:endParaRPr lang="zh-TW" altLang="zh-TW" sz="54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F59AF99E-AD40-45DA-8805-97115A1AB77D}"/>
              </a:ext>
            </a:extLst>
          </p:cNvPr>
          <p:cNvSpPr txBox="1"/>
          <p:nvPr/>
        </p:nvSpPr>
        <p:spPr>
          <a:xfrm>
            <a:off x="472440" y="8327717"/>
            <a:ext cx="140970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(3)</a:t>
            </a:r>
            <a:r>
              <a:rPr lang="zh-TW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與自己一週蒐集最多的垃圾種類相同嗎？</a:t>
            </a:r>
            <a:endParaRPr lang="zh-TW" altLang="zh-TW" sz="5400" dirty="0"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32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0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1547580" y="395362"/>
            <a:ext cx="3949666" cy="29514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A18D824-0D50-4945-95B4-B77377D82498}"/>
              </a:ext>
            </a:extLst>
          </p:cNvPr>
          <p:cNvSpPr txBox="1"/>
          <p:nvPr/>
        </p:nvSpPr>
        <p:spPr>
          <a:xfrm>
            <a:off x="-914400" y="726419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u="none" dirty="0">
                <a:latin typeface="標楷體" panose="03000509000000000000" pitchFamily="65" charset="-120"/>
                <a:ea typeface="標楷體" panose="03000509000000000000" pitchFamily="65" charset="-120"/>
              </a:rPr>
              <a:t>海洋生物這樣說</a:t>
            </a:r>
            <a:endParaRPr lang="en-US" sz="8800" u="none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C829818-7CFE-47CC-A984-03F90C5FF5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313989"/>
            <a:ext cx="10659874" cy="5996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15F29CF-1101-4B34-86CD-1DDC1D254E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3917409"/>
            <a:ext cx="9449109" cy="6296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9894F997-DF09-43F4-AA36-45B7532C56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297" y="4432543"/>
            <a:ext cx="9820486" cy="5781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8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我的垃圾足跡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31" y="3685826"/>
            <a:ext cx="3733800" cy="379447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63" y="3093257"/>
            <a:ext cx="3048000" cy="304800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61" b="93945" l="3223" r="94922">
                        <a14:foregroundMark x1="40234" y1="50391" x2="40234" y2="50391"/>
                        <a14:foregroundMark x1="28223" y1="41699" x2="28223" y2="41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637" y="6072774"/>
            <a:ext cx="4146726" cy="4146726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313" l="10417" r="90000">
                        <a14:backgroundMark x1="25000" y1="84688" x2="25000" y2="84688"/>
                        <a14:backgroundMark x1="31667" y1="87188" x2="34167" y2="88125"/>
                        <a14:backgroundMark x1="35417" y1="88438" x2="37917" y2="89063"/>
                        <a14:backgroundMark x1="47917" y1="87500" x2="47917" y2="87500"/>
                        <a14:backgroundMark x1="47917" y1="87500" x2="47917" y2="87500"/>
                        <a14:backgroundMark x1="21250" y1="84375" x2="21250" y2="84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2070100"/>
            <a:ext cx="3810000" cy="5080000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65" b="89918" l="8887" r="91309">
                        <a14:foregroundMark x1="8984" y1="57679" x2="9668" y2="58030"/>
                        <a14:foregroundMark x1="14063" y1="39508" x2="14063" y2="39508"/>
                        <a14:foregroundMark x1="14063" y1="38921" x2="14063" y2="38921"/>
                        <a14:foregroundMark x1="14063" y1="38335" x2="14063" y2="38335"/>
                        <a14:foregroundMark x1="13086" y1="39390" x2="13086" y2="39390"/>
                        <a14:foregroundMark x1="13672" y1="38570" x2="13672" y2="38570"/>
                        <a14:foregroundMark x1="14355" y1="37866" x2="14355" y2="37866"/>
                        <a14:foregroundMark x1="91309" y1="51817" x2="91309" y2="518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9720" y="6810711"/>
            <a:ext cx="5181600" cy="4316314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backgroundMark x1="62305" y1="63379" x2="62305" y2="633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942" y="2319203"/>
            <a:ext cx="6557715" cy="6557715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400" b="94800" l="10000" r="90000">
                        <a14:foregroundMark x1="48800" y1="44500" x2="48800" y2="44500"/>
                        <a14:foregroundMark x1="43600" y1="43500" x2="43600" y2="43500"/>
                        <a14:foregroundMark x1="43400" y1="43400" x2="43400" y2="43400"/>
                        <a14:foregroundMark x1="46900" y1="39500" x2="46900" y2="39500"/>
                        <a14:foregroundMark x1="47600" y1="37100" x2="47600" y2="37100"/>
                        <a14:foregroundMark x1="49300" y1="34800" x2="49300" y2="34800"/>
                        <a14:foregroundMark x1="51100" y1="31300" x2="51700" y2="30400"/>
                        <a14:foregroundMark x1="54800" y1="26200" x2="55200" y2="25500"/>
                        <a14:foregroundMark x1="56900" y1="22500" x2="56900" y2="22500"/>
                        <a14:foregroundMark x1="61900" y1="15100" x2="61900" y2="15100"/>
                        <a14:foregroundMark x1="64300" y1="11600" x2="64300" y2="11600"/>
                        <a14:foregroundMark x1="62700" y1="25000" x2="62700" y2="25000"/>
                        <a14:foregroundMark x1="49000" y1="27400" x2="49000" y2="27400"/>
                        <a14:foregroundMark x1="49000" y1="27400" x2="47300" y2="28400"/>
                        <a14:foregroundMark x1="42900" y1="31800" x2="42900" y2="31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43" y="5652123"/>
            <a:ext cx="5200793" cy="520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290457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3852999" y="1028700"/>
            <a:ext cx="3949666" cy="2951477"/>
          </a:xfrm>
          <a:prstGeom prst="rect">
            <a:avLst/>
          </a:prstGeom>
        </p:spPr>
      </p:pic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猜猜我「塑」誰</a:t>
            </a:r>
            <a:r>
              <a:rPr lang="en-US" altLang="zh-TW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1A1AE7B4-F7A1-4F8A-B9AD-B56B92AF7C67}"/>
              </a:ext>
            </a:extLst>
          </p:cNvPr>
          <p:cNvSpPr txBox="1"/>
          <p:nvPr/>
        </p:nvSpPr>
        <p:spPr>
          <a:xfrm>
            <a:off x="849086" y="3480799"/>
            <a:ext cx="70838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2021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年台灣淨海重量</a:t>
            </a:r>
            <a:b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3,624,375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B84061F-7C0D-492C-8CA4-CD7C7725814F}"/>
              </a:ext>
            </a:extLst>
          </p:cNvPr>
          <p:cNvSpPr txBox="1"/>
          <p:nvPr/>
        </p:nvSpPr>
        <p:spPr>
          <a:xfrm>
            <a:off x="11750902" y="7658099"/>
            <a:ext cx="78977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2020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國際沿海淨攤報告</a:t>
            </a:r>
            <a:b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No1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42194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塑膠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No2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41903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瓶蓋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No3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17997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菸蒂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E4B0721-BE02-4FCF-B2D5-05E9CF30C6FF}"/>
              </a:ext>
            </a:extLst>
          </p:cNvPr>
          <p:cNvSpPr txBox="1"/>
          <p:nvPr/>
        </p:nvSpPr>
        <p:spPr>
          <a:xfrm>
            <a:off x="5390605" y="8657799"/>
            <a:ext cx="514219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太平洋垃圾袋</a:t>
            </a:r>
            <a:b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9291B47-AA4A-4095-96AB-33B254C4A823}"/>
              </a:ext>
            </a:extLst>
          </p:cNvPr>
          <p:cNvSpPr txBox="1"/>
          <p:nvPr/>
        </p:nvSpPr>
        <p:spPr>
          <a:xfrm>
            <a:off x="1066800" y="6581897"/>
            <a:ext cx="51054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20% 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會漂浮</a:t>
            </a:r>
            <a:endParaRPr lang="en-US" altLang="zh-TW" sz="5000" b="0" i="0" dirty="0">
              <a:effectLst/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80% 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會沉沒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058400" y="3314700"/>
            <a:ext cx="371127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96</a:t>
            </a:r>
            <a:r>
              <a:rPr lang="en-US" altLang="zh-TW" sz="50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%</a:t>
            </a:r>
            <a:r>
              <a:rPr lang="zh-TW" altLang="en-US" sz="50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塑膠回收</a:t>
            </a:r>
          </a:p>
        </p:txBody>
      </p:sp>
      <p:sp>
        <p:nvSpPr>
          <p:cNvPr id="17" name="矩形 16"/>
          <p:cNvSpPr/>
          <p:nvPr/>
        </p:nvSpPr>
        <p:spPr>
          <a:xfrm>
            <a:off x="12039600" y="4903462"/>
            <a:ext cx="3924472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30%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可回收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70%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不可回收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522" y="4524872"/>
            <a:ext cx="6786426" cy="3819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4650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4" grpId="0"/>
      <p:bldP spid="9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1F1B21FA-B647-4754-922D-1A42CFFDD68E}"/>
              </a:ext>
            </a:extLst>
          </p:cNvPr>
          <p:cNvSpPr txBox="1"/>
          <p:nvPr/>
        </p:nvSpPr>
        <p:spPr>
          <a:xfrm>
            <a:off x="3276600" y="3697347"/>
            <a:ext cx="11079480" cy="745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zh-TW" sz="4000" dirty="0">
                <a:effectLst/>
                <a:latin typeface="標楷體" pitchFamily="65" charset="-120"/>
                <a:ea typeface="標楷體" pitchFamily="65" charset="-120"/>
                <a:cs typeface="細明體" panose="02020509000000000000" pitchFamily="49" charset="-120"/>
              </a:rPr>
              <a:t>一年</a:t>
            </a:r>
            <a:r>
              <a:rPr lang="en-US" altLang="zh-TW" sz="4000" dirty="0">
                <a:effectLst/>
                <a:latin typeface="標楷體" pitchFamily="65" charset="-120"/>
                <a:ea typeface="標楷體" pitchFamily="65" charset="-120"/>
                <a:cs typeface="細明體" panose="02020509000000000000" pitchFamily="49" charset="-120"/>
              </a:rPr>
              <a:t>800</a:t>
            </a:r>
            <a:r>
              <a:rPr lang="zh-TW" altLang="zh-TW" sz="4000" dirty="0">
                <a:effectLst/>
                <a:latin typeface="標楷體" pitchFamily="65" charset="-120"/>
                <a:ea typeface="標楷體" pitchFamily="65" charset="-120"/>
                <a:cs typeface="細明體" panose="02020509000000000000" pitchFamily="49" charset="-120"/>
              </a:rPr>
              <a:t>萬噸塑膠垃圾</a:t>
            </a:r>
            <a:endParaRPr lang="zh-TW" altLang="zh-TW" sz="3600" dirty="0">
              <a:effectLst/>
              <a:latin typeface="標楷體" pitchFamily="65" charset="-120"/>
              <a:ea typeface="標楷體" pitchFamily="65" charset="-120"/>
              <a:cs typeface="細明體" panose="02020509000000000000" pitchFamily="49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2895600" y="4443257"/>
            <a:ext cx="10691949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計算每天一人無形中所製造的垃圾重量，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藉由換算發現與想像中的數字相差甚遠，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生物的生活環境也遠比我們想像的更加糟糕，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讓我們反思這些垃圾對環境造成的傷害，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而能重新調整自己的生活習慣。</a:t>
            </a:r>
            <a:endParaRPr lang="zh-TW" altLang="zh-TW" sz="4000" dirty="0">
              <a:effectLst/>
              <a:latin typeface="細明體" panose="02020509000000000000" pitchFamily="49" charset="-120"/>
              <a:ea typeface="細明體" panose="02020509000000000000" pitchFamily="49" charset="-120"/>
              <a:cs typeface="細明體" panose="02020509000000000000" pitchFamily="49" charset="-12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我的垃圾足跡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870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371600" y="3449261"/>
            <a:ext cx="129921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ct val="1150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defRPr>
            </a:lvl1pPr>
          </a:lstStyle>
          <a:p>
            <a:pPr lvl="0"/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TW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分享自己一週的垃圾足跡。</a:t>
            </a:r>
            <a:endParaRPr lang="zh-TW" altLang="zh-TW" sz="5400" dirty="0">
              <a:solidFill>
                <a:schemeClr val="tx1"/>
              </a:solidFill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371600" y="4762499"/>
            <a:ext cx="149733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6600"/>
              </a:lnSpc>
              <a:spcBef>
                <a:spcPct val="0"/>
              </a:spcBef>
              <a:defRPr sz="6000">
                <a:solidFill>
                  <a:srgbClr val="256482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lvl="0">
              <a:lnSpc>
                <a:spcPct val="115000"/>
              </a:lnSpc>
            </a:pPr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TW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全班將收集的垃圾足跡進行分類。</a:t>
            </a:r>
            <a:endParaRPr lang="zh-TW" altLang="zh-TW" sz="5400" dirty="0">
              <a:solidFill>
                <a:schemeClr val="tx1"/>
              </a:solidFill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13B1B689-1580-418E-A305-ADAC962E9C77}"/>
              </a:ext>
            </a:extLst>
          </p:cNvPr>
          <p:cNvSpPr txBox="1"/>
          <p:nvPr/>
        </p:nvSpPr>
        <p:spPr>
          <a:xfrm>
            <a:off x="1098400" y="6134099"/>
            <a:ext cx="140970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15000"/>
              </a:lnSpc>
            </a:pPr>
            <a:r>
              <a:rPr lang="en-US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(1)</a:t>
            </a:r>
            <a:r>
              <a:rPr lang="zh-TW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哪一種類型的垃圾最多？</a:t>
            </a:r>
            <a:endParaRPr lang="zh-TW" altLang="zh-TW" sz="5400" dirty="0"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我的垃圾足跡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F59AF99E-AD40-45DA-8805-97115A1AB77D}"/>
              </a:ext>
            </a:extLst>
          </p:cNvPr>
          <p:cNvSpPr txBox="1"/>
          <p:nvPr/>
        </p:nvSpPr>
        <p:spPr>
          <a:xfrm>
            <a:off x="1098400" y="7464497"/>
            <a:ext cx="14097000" cy="10618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(2)</a:t>
            </a:r>
            <a:r>
              <a:rPr lang="zh-TW" altLang="zh-TW" sz="6000" dirty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與自己一週蒐集最多的垃圾種類相同嗎？</a:t>
            </a:r>
            <a:endParaRPr lang="zh-TW" altLang="zh-TW" sz="5400" dirty="0">
              <a:latin typeface="Times New Roman" pitchFamily="18" charset="0"/>
              <a:ea typeface="細明體" panose="02020509000000000000" pitchFamily="49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260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我的垃圾足跡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31" y="3685826"/>
            <a:ext cx="3733800" cy="379447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63" y="3093257"/>
            <a:ext cx="3048000" cy="304800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61" b="93945" l="3223" r="94922">
                        <a14:foregroundMark x1="40234" y1="50391" x2="40234" y2="50391"/>
                        <a14:foregroundMark x1="28223" y1="41699" x2="28223" y2="41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637" y="6072774"/>
            <a:ext cx="4146726" cy="4146726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313" l="10417" r="90000">
                        <a14:backgroundMark x1="25000" y1="84688" x2="25000" y2="84688"/>
                        <a14:backgroundMark x1="31667" y1="87188" x2="34167" y2="88125"/>
                        <a14:backgroundMark x1="35417" y1="88438" x2="37917" y2="89063"/>
                        <a14:backgroundMark x1="47917" y1="87500" x2="47917" y2="87500"/>
                        <a14:backgroundMark x1="47917" y1="87500" x2="47917" y2="87500"/>
                        <a14:backgroundMark x1="21250" y1="84375" x2="21250" y2="84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2070100"/>
            <a:ext cx="3810000" cy="5080000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965" b="89918" l="8887" r="91309">
                        <a14:foregroundMark x1="8984" y1="57679" x2="9668" y2="58030"/>
                        <a14:foregroundMark x1="14063" y1="39508" x2="14063" y2="39508"/>
                        <a14:foregroundMark x1="14063" y1="38921" x2="14063" y2="38921"/>
                        <a14:foregroundMark x1="14063" y1="38335" x2="14063" y2="38335"/>
                        <a14:foregroundMark x1="13086" y1="39390" x2="13086" y2="39390"/>
                        <a14:foregroundMark x1="13672" y1="38570" x2="13672" y2="38570"/>
                        <a14:foregroundMark x1="14355" y1="37866" x2="14355" y2="37866"/>
                        <a14:foregroundMark x1="91309" y1="51817" x2="91309" y2="518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9720" y="6810711"/>
            <a:ext cx="5181600" cy="4316314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backgroundMark x1="62305" y1="63379" x2="62305" y2="633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942" y="2092960"/>
            <a:ext cx="6557715" cy="6557715"/>
          </a:xfrm>
          <a:prstGeom prst="rect">
            <a:avLst/>
          </a:prstGeom>
        </p:spPr>
      </p:pic>
      <p:pic>
        <p:nvPicPr>
          <p:cNvPr id="24" name="圖片 23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400" b="94800" l="10000" r="90000">
                        <a14:foregroundMark x1="48800" y1="44500" x2="48800" y2="44500"/>
                        <a14:foregroundMark x1="43600" y1="43500" x2="43600" y2="43500"/>
                        <a14:foregroundMark x1="43400" y1="43400" x2="43400" y2="43400"/>
                        <a14:foregroundMark x1="46900" y1="39500" x2="46900" y2="39500"/>
                        <a14:foregroundMark x1="47600" y1="37100" x2="47600" y2="37100"/>
                        <a14:foregroundMark x1="49300" y1="34800" x2="49300" y2="34800"/>
                        <a14:foregroundMark x1="51100" y1="31300" x2="51700" y2="30400"/>
                        <a14:foregroundMark x1="54800" y1="26200" x2="55200" y2="25500"/>
                        <a14:foregroundMark x1="56900" y1="22500" x2="56900" y2="22500"/>
                        <a14:foregroundMark x1="61900" y1="15100" x2="61900" y2="15100"/>
                        <a14:foregroundMark x1="64300" y1="11600" x2="64300" y2="11600"/>
                        <a14:foregroundMark x1="62700" y1="25000" x2="62700" y2="25000"/>
                        <a14:foregroundMark x1="49000" y1="27400" x2="49000" y2="27400"/>
                        <a14:foregroundMark x1="49000" y1="27400" x2="47300" y2="28400"/>
                        <a14:foregroundMark x1="42900" y1="31800" x2="42900" y2="31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43" y="5652123"/>
            <a:ext cx="5200793" cy="520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flipH="1">
            <a:off x="13833405" y="1028700"/>
            <a:ext cx="3949666" cy="2951477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1F1B21FA-B647-4754-922D-1A42CFFDD68E}"/>
              </a:ext>
            </a:extLst>
          </p:cNvPr>
          <p:cNvSpPr txBox="1"/>
          <p:nvPr/>
        </p:nvSpPr>
        <p:spPr>
          <a:xfrm>
            <a:off x="3272246" y="3249215"/>
            <a:ext cx="11079480" cy="745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zh-TW" altLang="zh-TW" sz="4000" dirty="0">
                <a:effectLst/>
                <a:latin typeface="標楷體" pitchFamily="65" charset="-120"/>
                <a:ea typeface="標楷體" pitchFamily="65" charset="-120"/>
                <a:cs typeface="細明體" panose="02020509000000000000" pitchFamily="49" charset="-120"/>
              </a:rPr>
              <a:t>一年</a:t>
            </a:r>
            <a:r>
              <a:rPr lang="en-US" altLang="zh-TW" sz="4000" dirty="0">
                <a:effectLst/>
                <a:latin typeface="標楷體" pitchFamily="65" charset="-120"/>
                <a:ea typeface="標楷體" pitchFamily="65" charset="-120"/>
                <a:cs typeface="細明體" panose="02020509000000000000" pitchFamily="49" charset="-120"/>
              </a:rPr>
              <a:t>800</a:t>
            </a:r>
            <a:r>
              <a:rPr lang="zh-TW" altLang="zh-TW" sz="4000" dirty="0">
                <a:effectLst/>
                <a:latin typeface="標楷體" pitchFamily="65" charset="-120"/>
                <a:ea typeface="標楷體" pitchFamily="65" charset="-120"/>
                <a:cs typeface="細明體" panose="02020509000000000000" pitchFamily="49" charset="-120"/>
              </a:rPr>
              <a:t>萬噸塑膠垃圾</a:t>
            </a:r>
            <a:endParaRPr lang="zh-TW" altLang="zh-TW" sz="3600" dirty="0">
              <a:effectLst/>
              <a:latin typeface="標楷體" pitchFamily="65" charset="-120"/>
              <a:ea typeface="標楷體" pitchFamily="65" charset="-120"/>
              <a:cs typeface="細明體" panose="02020509000000000000" pitchFamily="49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2902131" y="4183397"/>
            <a:ext cx="10691949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計算每天一人無形中所製造的垃圾重量，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藉由換算發現與想像中的數字相差甚遠，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生物的生活環境也遠比我們想像的更加糟糕，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讓我們反思這些垃圾對環境造成的傷害，</a:t>
            </a:r>
            <a:endParaRPr lang="en-US" altLang="zh-TW" sz="4000" dirty="0">
              <a:effectLst/>
              <a:latin typeface="細明體" panose="02020509000000000000" pitchFamily="49" charset="-120"/>
              <a:ea typeface="標楷體" panose="03000509000000000000" pitchFamily="65" charset="-120"/>
              <a:cs typeface="細明體" panose="02020509000000000000" pitchFamily="49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zh-TW" sz="4000" dirty="0">
                <a:effectLst/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而能重新調整自己的生活習慣。</a:t>
            </a:r>
            <a:endParaRPr lang="zh-TW" altLang="zh-TW" sz="4000" dirty="0">
              <a:effectLst/>
              <a:latin typeface="細明體" panose="02020509000000000000" pitchFamily="49" charset="-120"/>
              <a:ea typeface="細明體" panose="02020509000000000000" pitchFamily="49" charset="-120"/>
              <a:cs typeface="細明體" panose="02020509000000000000" pitchFamily="49" charset="-12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我的垃圾足跡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61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1481032" y="7937331"/>
            <a:ext cx="1370946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zh-TW" altLang="en-US" sz="4000" dirty="0">
                <a:latin typeface="細明體" panose="02020509000000000000" pitchFamily="49" charset="-120"/>
                <a:ea typeface="標楷體" panose="03000509000000000000" pitchFamily="65" charset="-120"/>
                <a:cs typeface="細明體" panose="02020509000000000000" pitchFamily="49" charset="-120"/>
              </a:rPr>
              <a:t>這些我們製造的垃圾有一些被燒掉，燒不掉的去哪兒了呢？</a:t>
            </a:r>
            <a:endParaRPr lang="zh-TW" altLang="zh-TW" sz="4000" dirty="0">
              <a:effectLst/>
              <a:latin typeface="細明體" panose="02020509000000000000" pitchFamily="49" charset="-120"/>
              <a:ea typeface="細明體" panose="02020509000000000000" pitchFamily="49" charset="-120"/>
              <a:cs typeface="細明體" panose="02020509000000000000" pitchFamily="49" charset="-12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1219200" y="646444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10999"/>
              </a:lnSpc>
              <a:spcBef>
                <a:spcPct val="0"/>
              </a:spcBef>
            </a:pPr>
            <a:r>
              <a:rPr lang="zh-TW" altLang="zh-TW" sz="8800" dirty="0">
                <a:latin typeface="標楷體" pitchFamily="65" charset="-120"/>
                <a:ea typeface="標楷體" pitchFamily="65" charset="-120"/>
              </a:rPr>
              <a:t>海洋廢棄物全球危機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199" y="3086100"/>
            <a:ext cx="7105073" cy="4715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498852">
            <a:off x="12623598" y="1279376"/>
            <a:ext cx="1599894" cy="1614572"/>
          </a:xfrm>
          <a:prstGeom prst="rect">
            <a:avLst/>
          </a:prstGeom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489539">
            <a:off x="15474422" y="6757775"/>
            <a:ext cx="2028880" cy="3588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598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290457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pic>
        <p:nvPicPr>
          <p:cNvPr id="8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3852999" y="1028700"/>
            <a:ext cx="3949666" cy="2951477"/>
          </a:xfrm>
          <a:prstGeom prst="rect">
            <a:avLst/>
          </a:prstGeom>
        </p:spPr>
      </p:pic>
      <p:sp>
        <p:nvSpPr>
          <p:cNvPr id="16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-70108" y="642177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猜猜我「塑」誰</a:t>
            </a:r>
            <a:r>
              <a:rPr lang="en-US" altLang="zh-TW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1A1AE7B4-F7A1-4F8A-B9AD-B56B92AF7C67}"/>
              </a:ext>
            </a:extLst>
          </p:cNvPr>
          <p:cNvSpPr txBox="1"/>
          <p:nvPr/>
        </p:nvSpPr>
        <p:spPr>
          <a:xfrm>
            <a:off x="849086" y="3480799"/>
            <a:ext cx="70838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2021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年台灣淨海重量</a:t>
            </a:r>
            <a:b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3,624,375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B84061F-7C0D-492C-8CA4-CD7C7725814F}"/>
              </a:ext>
            </a:extLst>
          </p:cNvPr>
          <p:cNvSpPr txBox="1"/>
          <p:nvPr/>
        </p:nvSpPr>
        <p:spPr>
          <a:xfrm>
            <a:off x="11750902" y="7658099"/>
            <a:ext cx="78977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2020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國際沿海淨攤報告</a:t>
            </a:r>
            <a:b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No1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42194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塑膠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No2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41903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瓶蓋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 err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No3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17997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菸蒂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E4B0721-BE02-4FCF-B2D5-05E9CF30C6FF}"/>
              </a:ext>
            </a:extLst>
          </p:cNvPr>
          <p:cNvSpPr txBox="1"/>
          <p:nvPr/>
        </p:nvSpPr>
        <p:spPr>
          <a:xfrm>
            <a:off x="5390605" y="8657799"/>
            <a:ext cx="514219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太平洋垃圾袋</a:t>
            </a:r>
            <a:b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</a:br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50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個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台灣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9291B47-AA4A-4095-96AB-33B254C4A823}"/>
              </a:ext>
            </a:extLst>
          </p:cNvPr>
          <p:cNvSpPr txBox="1"/>
          <p:nvPr/>
        </p:nvSpPr>
        <p:spPr>
          <a:xfrm>
            <a:off x="1066800" y="6581897"/>
            <a:ext cx="51054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20% 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會漂浮</a:t>
            </a:r>
            <a:endParaRPr lang="en-US" altLang="zh-TW" sz="5000" b="0" i="0" dirty="0">
              <a:effectLst/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80% </a:t>
            </a:r>
            <a:r>
              <a:rPr lang="zh-TW" altLang="en-US" sz="5000" b="0" i="0" dirty="0">
                <a:effectLst/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會沉沒</a:t>
            </a:r>
            <a:endParaRPr lang="zh-TW" altLang="en-US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058400" y="3314700"/>
            <a:ext cx="3711272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96</a:t>
            </a:r>
            <a:r>
              <a:rPr lang="en-US" altLang="zh-TW" sz="50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%</a:t>
            </a:r>
            <a:r>
              <a:rPr lang="zh-TW" altLang="en-US" sz="50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塑膠回收</a:t>
            </a:r>
          </a:p>
        </p:txBody>
      </p:sp>
      <p:sp>
        <p:nvSpPr>
          <p:cNvPr id="17" name="矩形 16"/>
          <p:cNvSpPr/>
          <p:nvPr/>
        </p:nvSpPr>
        <p:spPr>
          <a:xfrm>
            <a:off x="12039600" y="4903462"/>
            <a:ext cx="3924472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30%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可回收</a:t>
            </a:r>
            <a:endParaRPr lang="en-US" altLang="zh-TW" sz="5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r>
              <a:rPr lang="en-US" altLang="zh-TW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70%</a:t>
            </a:r>
            <a:r>
              <a:rPr lang="zh-TW" altLang="en-US" sz="5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不可回收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522" y="4524872"/>
            <a:ext cx="6786426" cy="38190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112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4" grpId="0"/>
      <p:bldP spid="9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67881" flipH="1">
            <a:off x="15293818" y="6130697"/>
            <a:ext cx="5358657" cy="514431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1273612" y="3669139"/>
            <a:ext cx="16511164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在日常生活中我們可以怎麼做，減少產生塑膠製品？</a:t>
            </a:r>
            <a:endParaRPr lang="zh-TW" altLang="zh-TW" sz="5000" dirty="0">
              <a:effectLst/>
              <a:latin typeface="標楷體" pitchFamily="65" charset="-120"/>
              <a:ea typeface="標楷體" pitchFamily="65" charset="-120"/>
              <a:cs typeface="細明體" panose="02020509000000000000" pitchFamily="49" charset="-12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304799" y="646444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減塑生活動起來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1238250" y="5379723"/>
            <a:ext cx="15683019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304800">
              <a:lnSpc>
                <a:spcPct val="150000"/>
              </a:lnSpc>
            </a:pP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回顧自己一天的垃圾足跡，可以如何改善與調整？</a:t>
            </a:r>
            <a:endParaRPr lang="zh-TW" altLang="zh-TW" sz="5000" dirty="0">
              <a:effectLst/>
              <a:latin typeface="標楷體" pitchFamily="65" charset="-120"/>
              <a:ea typeface="標楷體" pitchFamily="65" charset="-120"/>
              <a:cs typeface="細明體" panose="02020509000000000000" pitchFamily="49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1600200" y="7277100"/>
            <a:ext cx="1370946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除了減塑，我們還可以如何減少垃圾足跡產生？</a:t>
            </a:r>
          </a:p>
        </p:txBody>
      </p:sp>
      <p:pic>
        <p:nvPicPr>
          <p:cNvPr id="13" name="Picture 8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flipH="1">
            <a:off x="11858572" y="745870"/>
            <a:ext cx="3949666" cy="295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6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80251"/>
          <a:stretch>
            <a:fillRect/>
          </a:stretch>
        </p:blipFill>
        <p:spPr>
          <a:xfrm rot="86739">
            <a:off x="-1340799" y="9122751"/>
            <a:ext cx="20969599" cy="250727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2403"/>
          <a:stretch>
            <a:fillRect/>
          </a:stretch>
        </p:blipFill>
        <p:spPr>
          <a:xfrm rot="-90239" flipV="1">
            <a:off x="-570411" y="-1164885"/>
            <a:ext cx="20199211" cy="4597945"/>
          </a:xfrm>
          <a:prstGeom prst="rect">
            <a:avLst/>
          </a:prstGeom>
        </p:spPr>
      </p:pic>
      <p:sp>
        <p:nvSpPr>
          <p:cNvPr id="17" name="文字方塊 16">
            <a:extLst>
              <a:ext uri="{FF2B5EF4-FFF2-40B4-BE49-F238E27FC236}">
                <a16:creationId xmlns:a16="http://schemas.microsoft.com/office/drawing/2014/main" id="{12FB66E2-32D3-4720-A047-3B68298BE756}"/>
              </a:ext>
            </a:extLst>
          </p:cNvPr>
          <p:cNvSpPr txBox="1"/>
          <p:nvPr/>
        </p:nvSpPr>
        <p:spPr>
          <a:xfrm>
            <a:off x="838200" y="3924300"/>
            <a:ext cx="16946576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海洋垃圾除了由台灣人製造，也有隨著洋流漂流到台灣</a:t>
            </a:r>
            <a:endParaRPr lang="en-US" altLang="zh-TW" sz="5000" dirty="0">
              <a:latin typeface="標楷體" pitchFamily="65" charset="-120"/>
              <a:ea typeface="標楷體" pitchFamily="65" charset="-120"/>
            </a:endParaRPr>
          </a:p>
          <a:p>
            <a:pPr indent="304800">
              <a:lnSpc>
                <a:spcPct val="150000"/>
              </a:lnSpc>
            </a:pP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海洋不再清澈，海洋生物受到傷害，透過食物鏈危害</a:t>
            </a:r>
            <a:endParaRPr lang="en-US" altLang="zh-TW" sz="5000" dirty="0">
              <a:latin typeface="標楷體" pitchFamily="65" charset="-120"/>
              <a:ea typeface="標楷體" pitchFamily="65" charset="-120"/>
            </a:endParaRPr>
          </a:p>
          <a:p>
            <a:pPr indent="304800">
              <a:lnSpc>
                <a:spcPct val="150000"/>
              </a:lnSpc>
            </a:pPr>
            <a:r>
              <a:rPr lang="zh-TW" altLang="en-US" sz="5000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你我的健康</a:t>
            </a:r>
            <a:endParaRPr lang="en-US" altLang="zh-TW" sz="5000" dirty="0">
              <a:latin typeface="標楷體" pitchFamily="65" charset="-120"/>
              <a:ea typeface="標楷體" pitchFamily="65" charset="-120"/>
            </a:endParaRPr>
          </a:p>
          <a:p>
            <a:pPr indent="304800">
              <a:lnSpc>
                <a:spcPct val="150000"/>
              </a:lnSpc>
            </a:pP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經由你我小小的改變就能夠讓垃圾足跡漸漸向</a:t>
            </a:r>
            <a:r>
              <a:rPr lang="en-US" altLang="zh-TW" sz="5000" dirty="0">
                <a:latin typeface="標楷體" pitchFamily="65" charset="-120"/>
                <a:ea typeface="標楷體" pitchFamily="65" charset="-120"/>
              </a:rPr>
              <a:t>0</a:t>
            </a:r>
            <a:r>
              <a:rPr lang="zh-TW" altLang="zh-TW" sz="5000" dirty="0">
                <a:latin typeface="標楷體" pitchFamily="65" charset="-120"/>
                <a:ea typeface="標楷體" pitchFamily="65" charset="-120"/>
              </a:rPr>
              <a:t>靠近</a:t>
            </a:r>
            <a:r>
              <a:rPr lang="zh-TW" altLang="en-US" sz="5000" dirty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5000" dirty="0">
              <a:effectLst/>
              <a:latin typeface="標楷體" pitchFamily="65" charset="-120"/>
              <a:ea typeface="標楷體" pitchFamily="65" charset="-120"/>
              <a:cs typeface="細明體" panose="02020509000000000000" pitchFamily="49" charset="-12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EF4B7F11-8495-450D-9D7E-3F217EEBEA1E}"/>
              </a:ext>
            </a:extLst>
          </p:cNvPr>
          <p:cNvSpPr txBox="1"/>
          <p:nvPr/>
        </p:nvSpPr>
        <p:spPr>
          <a:xfrm>
            <a:off x="304799" y="646444"/>
            <a:ext cx="12000923" cy="1327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10999"/>
              </a:lnSpc>
              <a:spcBef>
                <a:spcPct val="0"/>
              </a:spcBef>
            </a:pP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減塑生活動起來</a:t>
            </a:r>
            <a:endParaRPr lang="en-US" altLang="zh-TW" sz="8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3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1858572" y="745870"/>
            <a:ext cx="3949666" cy="295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113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721</Words>
  <Application>Microsoft Office PowerPoint</Application>
  <PresentationFormat>自訂</PresentationFormat>
  <Paragraphs>88</Paragraphs>
  <Slides>21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7" baseType="lpstr">
      <vt:lpstr>Times New Roman</vt:lpstr>
      <vt:lpstr>Calibri</vt:lpstr>
      <vt:lpstr>標楷體</vt:lpstr>
      <vt:lpstr>Arial</vt:lpstr>
      <vt:lpstr>細明體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cp:lastModifiedBy>admin</cp:lastModifiedBy>
  <cp:revision>27</cp:revision>
  <dcterms:created xsi:type="dcterms:W3CDTF">2006-08-16T00:00:00Z</dcterms:created>
  <dcterms:modified xsi:type="dcterms:W3CDTF">2022-05-24T14:04:48Z</dcterms:modified>
  <dc:identifier>DAE-k9yHFHA</dc:identifier>
</cp:coreProperties>
</file>