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17" r:id="rId2"/>
    <p:sldId id="516" r:id="rId3"/>
    <p:sldId id="518" r:id="rId4"/>
    <p:sldId id="551" r:id="rId5"/>
    <p:sldId id="523" r:id="rId6"/>
    <p:sldId id="522" r:id="rId7"/>
    <p:sldId id="552" r:id="rId8"/>
    <p:sldId id="553" r:id="rId9"/>
    <p:sldId id="524" r:id="rId10"/>
    <p:sldId id="525" r:id="rId11"/>
    <p:sldId id="514" r:id="rId12"/>
    <p:sldId id="515" r:id="rId13"/>
    <p:sldId id="536" r:id="rId14"/>
    <p:sldId id="527" r:id="rId15"/>
    <p:sldId id="550" r:id="rId16"/>
    <p:sldId id="543" r:id="rId17"/>
    <p:sldId id="544" r:id="rId18"/>
    <p:sldId id="545" r:id="rId19"/>
    <p:sldId id="546" r:id="rId20"/>
    <p:sldId id="547" r:id="rId21"/>
    <p:sldId id="548" r:id="rId22"/>
    <p:sldId id="535" r:id="rId23"/>
    <p:sldId id="537" r:id="rId24"/>
    <p:sldId id="538" r:id="rId25"/>
    <p:sldId id="539" r:id="rId26"/>
    <p:sldId id="540" r:id="rId27"/>
    <p:sldId id="541" r:id="rId28"/>
    <p:sldId id="542" r:id="rId29"/>
    <p:sldId id="554" r:id="rId3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6074"/>
    <a:srgbClr val="333F50"/>
    <a:srgbClr val="525252"/>
    <a:srgbClr val="7F7F7F"/>
    <a:srgbClr val="FFC000"/>
    <a:srgbClr val="FAF0E4"/>
    <a:srgbClr val="C5D1DF"/>
    <a:srgbClr val="CACACA"/>
    <a:srgbClr val="30303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5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45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5125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1541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5560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4306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755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513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4166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1748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472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954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264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51A05-FE79-4763-A84F-D4FE701A9E82}" type="datetimeFigureOut">
              <a:rPr lang="ko-KR" altLang="en-US" smtClean="0"/>
              <a:t>2021-05-19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F555B-7E58-4FDF-83D4-B4CEA304EA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216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0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319656" y="2975549"/>
            <a:ext cx="87766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</a:p>
          <a:p>
            <a:pPr algn="ctr"/>
            <a:r>
              <a:rPr lang="zh-TW" altLang="en-US" sz="6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cxnSp>
        <p:nvCxnSpPr>
          <p:cNvPr id="3" name="직선 연결선 2"/>
          <p:cNvCxnSpPr/>
          <p:nvPr/>
        </p:nvCxnSpPr>
        <p:spPr>
          <a:xfrm>
            <a:off x="2151266" y="2815990"/>
            <a:ext cx="7308000" cy="0"/>
          </a:xfrm>
          <a:prstGeom prst="line">
            <a:avLst/>
          </a:prstGeom>
          <a:ln>
            <a:solidFill>
              <a:srgbClr val="E1607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6" name="그룹 195"/>
          <p:cNvGrpSpPr/>
          <p:nvPr/>
        </p:nvGrpSpPr>
        <p:grpSpPr>
          <a:xfrm>
            <a:off x="-1" y="6242441"/>
            <a:ext cx="12192001" cy="1229177"/>
            <a:chOff x="0" y="6244388"/>
            <a:chExt cx="12172674" cy="1227229"/>
          </a:xfrm>
          <a:solidFill>
            <a:schemeClr val="bg1">
              <a:alpha val="39000"/>
            </a:schemeClr>
          </a:solidFill>
        </p:grpSpPr>
        <p:sp>
          <p:nvSpPr>
            <p:cNvPr id="165" name="막힌 원호 164"/>
            <p:cNvSpPr/>
            <p:nvPr/>
          </p:nvSpPr>
          <p:spPr>
            <a:xfrm>
              <a:off x="0" y="6244389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87" name="막힌 원호 186"/>
            <p:cNvSpPr/>
            <p:nvPr/>
          </p:nvSpPr>
          <p:spPr>
            <a:xfrm>
              <a:off x="1227221" y="6244388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88" name="막힌 원호 187"/>
            <p:cNvSpPr/>
            <p:nvPr/>
          </p:nvSpPr>
          <p:spPr>
            <a:xfrm>
              <a:off x="2442000" y="6244389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막힌 원호 188"/>
            <p:cNvSpPr/>
            <p:nvPr/>
          </p:nvSpPr>
          <p:spPr>
            <a:xfrm>
              <a:off x="3656779" y="6244390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0" name="막힌 원호 189"/>
            <p:cNvSpPr/>
            <p:nvPr/>
          </p:nvSpPr>
          <p:spPr>
            <a:xfrm>
              <a:off x="4871558" y="6244391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1" name="막힌 원호 190"/>
            <p:cNvSpPr/>
            <p:nvPr/>
          </p:nvSpPr>
          <p:spPr>
            <a:xfrm>
              <a:off x="6086337" y="6244392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2" name="막힌 원호 191"/>
            <p:cNvSpPr/>
            <p:nvPr/>
          </p:nvSpPr>
          <p:spPr>
            <a:xfrm>
              <a:off x="7301116" y="6244393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막힌 원호 192"/>
            <p:cNvSpPr/>
            <p:nvPr/>
          </p:nvSpPr>
          <p:spPr>
            <a:xfrm>
              <a:off x="8515895" y="6244394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4" name="막힌 원호 193"/>
            <p:cNvSpPr/>
            <p:nvPr/>
          </p:nvSpPr>
          <p:spPr>
            <a:xfrm>
              <a:off x="9730674" y="6244395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5" name="막힌 원호 194"/>
            <p:cNvSpPr/>
            <p:nvPr/>
          </p:nvSpPr>
          <p:spPr>
            <a:xfrm>
              <a:off x="10945453" y="6244396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7" name="그룹 196"/>
          <p:cNvGrpSpPr/>
          <p:nvPr/>
        </p:nvGrpSpPr>
        <p:grpSpPr>
          <a:xfrm>
            <a:off x="577859" y="5753589"/>
            <a:ext cx="10975293" cy="1229176"/>
            <a:chOff x="0" y="6244388"/>
            <a:chExt cx="10957895" cy="1227228"/>
          </a:xfrm>
          <a:solidFill>
            <a:schemeClr val="bg1">
              <a:alpha val="39000"/>
            </a:schemeClr>
          </a:solidFill>
        </p:grpSpPr>
        <p:sp>
          <p:nvSpPr>
            <p:cNvPr id="198" name="막힌 원호 197"/>
            <p:cNvSpPr/>
            <p:nvPr/>
          </p:nvSpPr>
          <p:spPr>
            <a:xfrm>
              <a:off x="0" y="6244389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9" name="막힌 원호 198"/>
            <p:cNvSpPr/>
            <p:nvPr/>
          </p:nvSpPr>
          <p:spPr>
            <a:xfrm>
              <a:off x="1227221" y="6244388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0" name="막힌 원호 199"/>
            <p:cNvSpPr/>
            <p:nvPr/>
          </p:nvSpPr>
          <p:spPr>
            <a:xfrm>
              <a:off x="2442000" y="6244389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1" name="막힌 원호 200"/>
            <p:cNvSpPr/>
            <p:nvPr/>
          </p:nvSpPr>
          <p:spPr>
            <a:xfrm>
              <a:off x="3656779" y="6244390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2" name="막힌 원호 201"/>
            <p:cNvSpPr/>
            <p:nvPr/>
          </p:nvSpPr>
          <p:spPr>
            <a:xfrm>
              <a:off x="4871558" y="6244391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3" name="막힌 원호 202"/>
            <p:cNvSpPr/>
            <p:nvPr/>
          </p:nvSpPr>
          <p:spPr>
            <a:xfrm>
              <a:off x="6086337" y="6244392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막힌 원호 203"/>
            <p:cNvSpPr/>
            <p:nvPr/>
          </p:nvSpPr>
          <p:spPr>
            <a:xfrm>
              <a:off x="7301116" y="6244393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5" name="막힌 원호 204"/>
            <p:cNvSpPr/>
            <p:nvPr/>
          </p:nvSpPr>
          <p:spPr>
            <a:xfrm>
              <a:off x="8515895" y="6244394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6" name="막힌 원호 205"/>
            <p:cNvSpPr/>
            <p:nvPr/>
          </p:nvSpPr>
          <p:spPr>
            <a:xfrm>
              <a:off x="9730674" y="6244395"/>
              <a:ext cx="1227221" cy="1227221"/>
            </a:xfrm>
            <a:prstGeom prst="blockArc">
              <a:avLst>
                <a:gd name="adj1" fmla="val 10800000"/>
                <a:gd name="adj2" fmla="val 4"/>
                <a:gd name="adj3" fmla="val 1225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163" y="-104247"/>
            <a:ext cx="6291617" cy="2920237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1D35B88B-83FA-455A-84E1-FA69E46D47AA}"/>
              </a:ext>
            </a:extLst>
          </p:cNvPr>
          <p:cNvSpPr/>
          <p:nvPr/>
        </p:nvSpPr>
        <p:spPr>
          <a:xfrm>
            <a:off x="7429239" y="5263265"/>
            <a:ext cx="4083170" cy="7444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楊梅國中</a:t>
            </a:r>
            <a:r>
              <a:rPr lang="en-US" altLang="zh-TW" sz="32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-</a:t>
            </a:r>
            <a:r>
              <a:rPr lang="zh-TW" altLang="en-US" sz="32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王湘佩老師</a:t>
            </a:r>
            <a:endParaRPr lang="ko-KR" altLang="en-US" sz="8000" dirty="0">
              <a:solidFill>
                <a:srgbClr val="E16074"/>
              </a:solidFill>
              <a:latin typeface="華康儷粗黑" panose="02010609000101010101" pitchFamily="49" charset="-120"/>
              <a:ea typeface="야놀자 야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80858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직사각형 113"/>
          <p:cNvSpPr/>
          <p:nvPr/>
        </p:nvSpPr>
        <p:spPr>
          <a:xfrm>
            <a:off x="221924" y="272885"/>
            <a:ext cx="84887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</a:t>
            </a:r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 </a:t>
            </a:r>
            <a:r>
              <a:rPr lang="zh-TW" altLang="en-US" sz="32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  <a:p>
            <a:endParaRPr lang="zh-TW" altLang="en-US" sz="3600" dirty="0">
              <a:solidFill>
                <a:prstClr val="white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8944299" y="875047"/>
            <a:ext cx="2916000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2802071" y="1362281"/>
            <a:ext cx="8930101" cy="51047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" name="직각 삼각형 2"/>
          <p:cNvSpPr/>
          <p:nvPr/>
        </p:nvSpPr>
        <p:spPr>
          <a:xfrm rot="5400000">
            <a:off x="2712060" y="1215174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" name="직각 삼각형 27"/>
          <p:cNvSpPr/>
          <p:nvPr/>
        </p:nvSpPr>
        <p:spPr>
          <a:xfrm rot="16200000">
            <a:off x="11379646" y="6069084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87827" y="1362281"/>
            <a:ext cx="21929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i="1" u="sng" dirty="0">
                <a:solidFill>
                  <a:prstClr val="white"/>
                </a:solidFill>
              </a:rPr>
              <a:t>0</a:t>
            </a:r>
            <a:r>
              <a:rPr lang="en-US" altLang="ko-KR" sz="6600" b="1" i="1" u="sng" dirty="0">
                <a:solidFill>
                  <a:prstClr val="white"/>
                </a:solidFill>
              </a:rPr>
              <a:t>1</a:t>
            </a:r>
            <a:endParaRPr lang="ko-KR" altLang="en-US" sz="6600" b="1" u="sng" dirty="0">
              <a:solidFill>
                <a:prstClr val="black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97007" y="2762213"/>
            <a:ext cx="2031277" cy="3785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9" name="직각 삼각형 28"/>
          <p:cNvSpPr/>
          <p:nvPr/>
        </p:nvSpPr>
        <p:spPr>
          <a:xfrm rot="5400000">
            <a:off x="270928" y="259093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3" name="직각 삼각형 32"/>
          <p:cNvSpPr/>
          <p:nvPr/>
        </p:nvSpPr>
        <p:spPr>
          <a:xfrm rot="16200000">
            <a:off x="2010072" y="605573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12" name="직사각형 9">
            <a:extLst>
              <a:ext uri="{FF2B5EF4-FFF2-40B4-BE49-F238E27FC236}">
                <a16:creationId xmlns:a16="http://schemas.microsoft.com/office/drawing/2014/main" id="{9DB2E9DA-61E5-48CB-967F-29AF4C4A2C3D}"/>
              </a:ext>
            </a:extLst>
          </p:cNvPr>
          <p:cNvSpPr/>
          <p:nvPr/>
        </p:nvSpPr>
        <p:spPr>
          <a:xfrm>
            <a:off x="692205" y="2836288"/>
            <a:ext cx="13924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猜猜看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9DC6F786-A90B-45B7-BBB2-E843303ED3D8}"/>
              </a:ext>
            </a:extLst>
          </p:cNvPr>
          <p:cNvSpPr/>
          <p:nvPr/>
        </p:nvSpPr>
        <p:spPr>
          <a:xfrm>
            <a:off x="2921413" y="1620321"/>
            <a:ext cx="9093531" cy="4381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每組得到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5X5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食物清單</a:t>
            </a:r>
            <a:endParaRPr lang="en-US" altLang="zh-TW" sz="4800" b="1" dirty="0">
              <a:solidFill>
                <a:schemeClr val="tx1">
                  <a:lumMod val="75000"/>
                  <a:lumOff val="25000"/>
                </a:schemeClr>
              </a:solidFill>
              <a:latin typeface="華康雅風體W3" panose="03000309000000000000" pitchFamily="65" charset="-120"/>
              <a:ea typeface="華康雅風體W3" panose="03000309000000000000" pitchFamily="65" charset="-120"/>
            </a:endParaRPr>
          </a:p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根據線索猜出為何種食物</a:t>
            </a:r>
            <a:endParaRPr lang="en-US" altLang="zh-TW" sz="4800" b="1" dirty="0">
              <a:solidFill>
                <a:schemeClr val="tx1">
                  <a:lumMod val="75000"/>
                  <a:lumOff val="25000"/>
                </a:schemeClr>
              </a:solidFill>
              <a:latin typeface="華康雅風體W3" panose="03000309000000000000" pitchFamily="65" charset="-120"/>
              <a:ea typeface="華康雅風體W3" panose="03000309000000000000" pitchFamily="65" charset="-120"/>
            </a:endParaRPr>
          </a:p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第</a:t>
            </a:r>
            <a:r>
              <a:rPr lang="zh-TW" altLang="en-US" sz="4800" b="1" dirty="0">
                <a:solidFill>
                  <a:srgbClr val="0070C0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一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次猜中 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+5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分 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(</a:t>
            </a:r>
            <a:r>
              <a:rPr lang="zh-TW" altLang="en-US" sz="4800" b="1" dirty="0">
                <a:solidFill>
                  <a:srgbClr val="0070C0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藍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筆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    第</a:t>
            </a:r>
            <a:r>
              <a:rPr lang="zh-TW" altLang="en-US" sz="4800" b="1" dirty="0">
                <a:solidFill>
                  <a:srgbClr val="C00000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二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次猜中 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+3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分 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(</a:t>
            </a:r>
            <a:r>
              <a:rPr lang="zh-TW" altLang="en-US" sz="4800" b="1" dirty="0">
                <a:solidFill>
                  <a:srgbClr val="C00000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紅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筆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)</a:t>
            </a:r>
            <a:endParaRPr lang="zh-TW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華康雅風體W3" panose="03000309000000000000" pitchFamily="65" charset="-120"/>
              <a:ea typeface="華康雅風體W3" panose="030003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8564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0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모서리가 둥근 직사각형 165"/>
          <p:cNvSpPr/>
          <p:nvPr/>
        </p:nvSpPr>
        <p:spPr>
          <a:xfrm>
            <a:off x="288857" y="1257927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黑糖粉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180" name="모서리가 둥근 직사각형 179"/>
          <p:cNvSpPr/>
          <p:nvPr/>
        </p:nvSpPr>
        <p:spPr>
          <a:xfrm>
            <a:off x="2373255" y="280557"/>
            <a:ext cx="6594576" cy="839598"/>
          </a:xfrm>
          <a:prstGeom prst="roundRect">
            <a:avLst>
              <a:gd name="adj" fmla="val 50000"/>
            </a:avLst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prstClr val="white"/>
                </a:solidFill>
                <a:latin typeface="華康粗黑體" panose="02010609010101010101" pitchFamily="49" charset="-120"/>
                <a:ea typeface="華康粗黑體" panose="02010609010101010101" pitchFamily="49" charset="-120"/>
              </a:rPr>
              <a:t>食物清單</a:t>
            </a:r>
          </a:p>
        </p:txBody>
      </p:sp>
      <p:sp>
        <p:nvSpPr>
          <p:cNvPr id="22" name="모서리가 둥근 직사각형 165">
            <a:extLst>
              <a:ext uri="{FF2B5EF4-FFF2-40B4-BE49-F238E27FC236}">
                <a16:creationId xmlns:a16="http://schemas.microsoft.com/office/drawing/2014/main" id="{E1DD3B72-956D-4DBB-8D1E-956C15F650A9}"/>
              </a:ext>
            </a:extLst>
          </p:cNvPr>
          <p:cNvSpPr/>
          <p:nvPr/>
        </p:nvSpPr>
        <p:spPr>
          <a:xfrm>
            <a:off x="2648963" y="129151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麵粉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3" name="모서리가 둥근 직사각형 165">
            <a:extLst>
              <a:ext uri="{FF2B5EF4-FFF2-40B4-BE49-F238E27FC236}">
                <a16:creationId xmlns:a16="http://schemas.microsoft.com/office/drawing/2014/main" id="{20235993-BA43-4A0B-A43B-CDD093849849}"/>
              </a:ext>
            </a:extLst>
          </p:cNvPr>
          <p:cNvSpPr/>
          <p:nvPr/>
        </p:nvSpPr>
        <p:spPr>
          <a:xfrm>
            <a:off x="5009069" y="1257927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方糖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4" name="모서리가 둥근 직사각형 165">
            <a:extLst>
              <a:ext uri="{FF2B5EF4-FFF2-40B4-BE49-F238E27FC236}">
                <a16:creationId xmlns:a16="http://schemas.microsoft.com/office/drawing/2014/main" id="{87A85D26-0C18-4ECE-895D-F5797B7DC22C}"/>
              </a:ext>
            </a:extLst>
          </p:cNvPr>
          <p:cNvSpPr/>
          <p:nvPr/>
        </p:nvSpPr>
        <p:spPr>
          <a:xfrm>
            <a:off x="7434329" y="124114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蜂蜜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5" name="모서리가 둥근 직사각형 165">
            <a:extLst>
              <a:ext uri="{FF2B5EF4-FFF2-40B4-BE49-F238E27FC236}">
                <a16:creationId xmlns:a16="http://schemas.microsoft.com/office/drawing/2014/main" id="{E62A488E-1B2C-4181-AF3C-8E30A022C284}"/>
              </a:ext>
            </a:extLst>
          </p:cNvPr>
          <p:cNvSpPr/>
          <p:nvPr/>
        </p:nvSpPr>
        <p:spPr>
          <a:xfrm>
            <a:off x="9859589" y="124114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梅粉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7" name="모서리가 둥근 직사각형 165">
            <a:extLst>
              <a:ext uri="{FF2B5EF4-FFF2-40B4-BE49-F238E27FC236}">
                <a16:creationId xmlns:a16="http://schemas.microsoft.com/office/drawing/2014/main" id="{CC4C232D-B687-4129-AEAF-2200D1D037D0}"/>
              </a:ext>
            </a:extLst>
          </p:cNvPr>
          <p:cNvSpPr/>
          <p:nvPr/>
        </p:nvSpPr>
        <p:spPr>
          <a:xfrm>
            <a:off x="288857" y="231925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麥芽糖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8" name="모서리가 둥근 직사각형 165">
            <a:extLst>
              <a:ext uri="{FF2B5EF4-FFF2-40B4-BE49-F238E27FC236}">
                <a16:creationId xmlns:a16="http://schemas.microsoft.com/office/drawing/2014/main" id="{E3F8E87E-AAB8-4E52-B8F8-1452A30F6254}"/>
              </a:ext>
            </a:extLst>
          </p:cNvPr>
          <p:cNvSpPr/>
          <p:nvPr/>
        </p:nvSpPr>
        <p:spPr>
          <a:xfrm>
            <a:off x="2648963" y="2352851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苦茶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9" name="모서리가 둥근 직사각형 165">
            <a:extLst>
              <a:ext uri="{FF2B5EF4-FFF2-40B4-BE49-F238E27FC236}">
                <a16:creationId xmlns:a16="http://schemas.microsoft.com/office/drawing/2014/main" id="{7443270A-6ED7-4355-BB55-A967FB8A9BBC}"/>
              </a:ext>
            </a:extLst>
          </p:cNvPr>
          <p:cNvSpPr/>
          <p:nvPr/>
        </p:nvSpPr>
        <p:spPr>
          <a:xfrm>
            <a:off x="5009069" y="231925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胡椒粉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0" name="모서리가 둥근 직사각형 165">
            <a:extLst>
              <a:ext uri="{FF2B5EF4-FFF2-40B4-BE49-F238E27FC236}">
                <a16:creationId xmlns:a16="http://schemas.microsoft.com/office/drawing/2014/main" id="{BFD3B4E3-6B5C-404C-8706-0D27985426C8}"/>
              </a:ext>
            </a:extLst>
          </p:cNvPr>
          <p:cNvSpPr/>
          <p:nvPr/>
        </p:nvSpPr>
        <p:spPr>
          <a:xfrm>
            <a:off x="7434329" y="2302481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口香糖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1" name="모서리가 둥근 직사각형 165">
            <a:extLst>
              <a:ext uri="{FF2B5EF4-FFF2-40B4-BE49-F238E27FC236}">
                <a16:creationId xmlns:a16="http://schemas.microsoft.com/office/drawing/2014/main" id="{98B8C3EE-3C19-4762-8A4B-462432C4A09F}"/>
              </a:ext>
            </a:extLst>
          </p:cNvPr>
          <p:cNvSpPr/>
          <p:nvPr/>
        </p:nvSpPr>
        <p:spPr>
          <a:xfrm>
            <a:off x="9859589" y="2302481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咖啡粉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2" name="모서리가 둥근 직사각형 165">
            <a:extLst>
              <a:ext uri="{FF2B5EF4-FFF2-40B4-BE49-F238E27FC236}">
                <a16:creationId xmlns:a16="http://schemas.microsoft.com/office/drawing/2014/main" id="{934A22E3-2F90-4BC5-AD7A-BED622671047}"/>
              </a:ext>
            </a:extLst>
          </p:cNvPr>
          <p:cNvSpPr/>
          <p:nvPr/>
        </p:nvSpPr>
        <p:spPr>
          <a:xfrm>
            <a:off x="196578" y="3429000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豆腐乳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3" name="모서리가 둥근 직사각형 165">
            <a:extLst>
              <a:ext uri="{FF2B5EF4-FFF2-40B4-BE49-F238E27FC236}">
                <a16:creationId xmlns:a16="http://schemas.microsoft.com/office/drawing/2014/main" id="{18831525-E129-41CF-B860-73D2702BD9CC}"/>
              </a:ext>
            </a:extLst>
          </p:cNvPr>
          <p:cNvSpPr/>
          <p:nvPr/>
        </p:nvSpPr>
        <p:spPr>
          <a:xfrm>
            <a:off x="2556684" y="3462592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草莓果醬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4" name="모서리가 둥근 직사각형 165">
            <a:extLst>
              <a:ext uri="{FF2B5EF4-FFF2-40B4-BE49-F238E27FC236}">
                <a16:creationId xmlns:a16="http://schemas.microsoft.com/office/drawing/2014/main" id="{A23881D5-D8F2-4336-A63B-A248D9764C4D}"/>
              </a:ext>
            </a:extLst>
          </p:cNvPr>
          <p:cNvSpPr/>
          <p:nvPr/>
        </p:nvSpPr>
        <p:spPr>
          <a:xfrm>
            <a:off x="4916790" y="3429000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蒜片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5" name="모서리가 둥근 직사각형 165">
            <a:extLst>
              <a:ext uri="{FF2B5EF4-FFF2-40B4-BE49-F238E27FC236}">
                <a16:creationId xmlns:a16="http://schemas.microsoft.com/office/drawing/2014/main" id="{3A4C6FAE-2855-4581-9105-F639D186B38B}"/>
              </a:ext>
            </a:extLst>
          </p:cNvPr>
          <p:cNvSpPr/>
          <p:nvPr/>
        </p:nvSpPr>
        <p:spPr>
          <a:xfrm>
            <a:off x="7342050" y="3412222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味噌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6" name="모서리가 둥근 직사각형 165">
            <a:extLst>
              <a:ext uri="{FF2B5EF4-FFF2-40B4-BE49-F238E27FC236}">
                <a16:creationId xmlns:a16="http://schemas.microsoft.com/office/drawing/2014/main" id="{844C0541-2CA4-4860-AD85-0E654AC2CFC8}"/>
              </a:ext>
            </a:extLst>
          </p:cNvPr>
          <p:cNvSpPr/>
          <p:nvPr/>
        </p:nvSpPr>
        <p:spPr>
          <a:xfrm>
            <a:off x="9767310" y="3412222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珍珠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7" name="모서리가 둥근 직사각형 165">
            <a:extLst>
              <a:ext uri="{FF2B5EF4-FFF2-40B4-BE49-F238E27FC236}">
                <a16:creationId xmlns:a16="http://schemas.microsoft.com/office/drawing/2014/main" id="{267A1EBA-E8E6-4648-86A2-45B5A24F2319}"/>
              </a:ext>
            </a:extLst>
          </p:cNvPr>
          <p:cNvSpPr/>
          <p:nvPr/>
        </p:nvSpPr>
        <p:spPr>
          <a:xfrm>
            <a:off x="196578" y="4538741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皮蛋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8" name="모서리가 둥근 직사각형 165">
            <a:extLst>
              <a:ext uri="{FF2B5EF4-FFF2-40B4-BE49-F238E27FC236}">
                <a16:creationId xmlns:a16="http://schemas.microsoft.com/office/drawing/2014/main" id="{A365FC58-521E-474D-873A-C010869DE443}"/>
              </a:ext>
            </a:extLst>
          </p:cNvPr>
          <p:cNvSpPr/>
          <p:nvPr/>
        </p:nvSpPr>
        <p:spPr>
          <a:xfrm>
            <a:off x="2556684" y="4572333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核桃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39" name="모서리가 둥근 직사각형 165">
            <a:extLst>
              <a:ext uri="{FF2B5EF4-FFF2-40B4-BE49-F238E27FC236}">
                <a16:creationId xmlns:a16="http://schemas.microsoft.com/office/drawing/2014/main" id="{DD120AFF-B4B0-4AFE-81AC-DA55C4AD234B}"/>
              </a:ext>
            </a:extLst>
          </p:cNvPr>
          <p:cNvSpPr/>
          <p:nvPr/>
        </p:nvSpPr>
        <p:spPr>
          <a:xfrm>
            <a:off x="4916790" y="4538741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布丁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0" name="모서리가 둥근 직사각형 165">
            <a:extLst>
              <a:ext uri="{FF2B5EF4-FFF2-40B4-BE49-F238E27FC236}">
                <a16:creationId xmlns:a16="http://schemas.microsoft.com/office/drawing/2014/main" id="{8E68038F-8CE8-4826-9ED9-DDAA542F4F81}"/>
              </a:ext>
            </a:extLst>
          </p:cNvPr>
          <p:cNvSpPr/>
          <p:nvPr/>
        </p:nvSpPr>
        <p:spPr>
          <a:xfrm>
            <a:off x="7342050" y="4521963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玉米濃湯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1" name="모서리가 둥근 직사각형 165">
            <a:extLst>
              <a:ext uri="{FF2B5EF4-FFF2-40B4-BE49-F238E27FC236}">
                <a16:creationId xmlns:a16="http://schemas.microsoft.com/office/drawing/2014/main" id="{4A50EAEE-D971-40B9-A61B-A5F794E5221B}"/>
              </a:ext>
            </a:extLst>
          </p:cNvPr>
          <p:cNvSpPr/>
          <p:nvPr/>
        </p:nvSpPr>
        <p:spPr>
          <a:xfrm>
            <a:off x="9767310" y="4521963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煉乳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2" name="모서리가 둥근 직사각형 165">
            <a:extLst>
              <a:ext uri="{FF2B5EF4-FFF2-40B4-BE49-F238E27FC236}">
                <a16:creationId xmlns:a16="http://schemas.microsoft.com/office/drawing/2014/main" id="{FA3EEF83-F645-4B2F-8304-E2FB3FDFA735}"/>
              </a:ext>
            </a:extLst>
          </p:cNvPr>
          <p:cNvSpPr/>
          <p:nvPr/>
        </p:nvSpPr>
        <p:spPr>
          <a:xfrm>
            <a:off x="288857" y="5713047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醬油膏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3" name="모서리가 둥근 직사각형 165">
            <a:extLst>
              <a:ext uri="{FF2B5EF4-FFF2-40B4-BE49-F238E27FC236}">
                <a16:creationId xmlns:a16="http://schemas.microsoft.com/office/drawing/2014/main" id="{54789E70-E825-4AF8-9E91-AF6A8A3DA595}"/>
              </a:ext>
            </a:extLst>
          </p:cNvPr>
          <p:cNvSpPr/>
          <p:nvPr/>
        </p:nvSpPr>
        <p:spPr>
          <a:xfrm>
            <a:off x="2648963" y="574663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辣椒粉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4" name="모서리가 둥근 직사각형 165">
            <a:extLst>
              <a:ext uri="{FF2B5EF4-FFF2-40B4-BE49-F238E27FC236}">
                <a16:creationId xmlns:a16="http://schemas.microsoft.com/office/drawing/2014/main" id="{815ADF45-8873-43E2-B96D-45324F5AF950}"/>
              </a:ext>
            </a:extLst>
          </p:cNvPr>
          <p:cNvSpPr/>
          <p:nvPr/>
        </p:nvSpPr>
        <p:spPr>
          <a:xfrm>
            <a:off x="5009069" y="5713047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醋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5" name="모서리가 둥근 직사각형 165">
            <a:extLst>
              <a:ext uri="{FF2B5EF4-FFF2-40B4-BE49-F238E27FC236}">
                <a16:creationId xmlns:a16="http://schemas.microsoft.com/office/drawing/2014/main" id="{376E6B28-2059-43C3-9A51-12160F9DB5BD}"/>
              </a:ext>
            </a:extLst>
          </p:cNvPr>
          <p:cNvSpPr/>
          <p:nvPr/>
        </p:nvSpPr>
        <p:spPr>
          <a:xfrm>
            <a:off x="7434329" y="569626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檸檬汁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6" name="모서리가 둥근 직사각형 165">
            <a:extLst>
              <a:ext uri="{FF2B5EF4-FFF2-40B4-BE49-F238E27FC236}">
                <a16:creationId xmlns:a16="http://schemas.microsoft.com/office/drawing/2014/main" id="{5A7DA4AD-4B70-4B49-ABA3-23A9965310E9}"/>
              </a:ext>
            </a:extLst>
          </p:cNvPr>
          <p:cNvSpPr/>
          <p:nvPr/>
        </p:nvSpPr>
        <p:spPr>
          <a:xfrm>
            <a:off x="9859589" y="5696269"/>
            <a:ext cx="2266985" cy="839598"/>
          </a:xfrm>
          <a:prstGeom prst="roundRect">
            <a:avLst>
              <a:gd name="adj" fmla="val 5000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米酒</a:t>
            </a:r>
            <a:endParaRPr lang="ko-KR" altLang="en-US" sz="36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72194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333F50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grpSp>
        <p:nvGrpSpPr>
          <p:cNvPr id="140" name="그룹 139"/>
          <p:cNvGrpSpPr/>
          <p:nvPr/>
        </p:nvGrpSpPr>
        <p:grpSpPr>
          <a:xfrm>
            <a:off x="3352304" y="1337745"/>
            <a:ext cx="2477035" cy="2207092"/>
            <a:chOff x="842211" y="1232106"/>
            <a:chExt cx="896087" cy="1882025"/>
          </a:xfrm>
        </p:grpSpPr>
        <p:sp>
          <p:nvSpPr>
            <p:cNvPr id="136" name="직사각형 135"/>
            <p:cNvSpPr/>
            <p:nvPr/>
          </p:nvSpPr>
          <p:spPr>
            <a:xfrm>
              <a:off x="842211" y="1232106"/>
              <a:ext cx="896087" cy="791872"/>
            </a:xfrm>
            <a:prstGeom prst="rect">
              <a:avLst/>
            </a:prstGeom>
            <a:solidFill>
              <a:srgbClr val="E16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800" b="1" dirty="0"/>
                <a:t>01</a:t>
              </a:r>
              <a:endParaRPr lang="ko-KR" altLang="en-US" sz="8800" b="1" dirty="0"/>
            </a:p>
          </p:txBody>
        </p:sp>
        <p:sp>
          <p:nvSpPr>
            <p:cNvPr id="139" name="직사각형 138"/>
            <p:cNvSpPr/>
            <p:nvPr/>
          </p:nvSpPr>
          <p:spPr>
            <a:xfrm>
              <a:off x="854911" y="21082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E16074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sp>
        <p:nvSpPr>
          <p:cNvPr id="141" name="직사각형 140"/>
          <p:cNvSpPr/>
          <p:nvPr/>
        </p:nvSpPr>
        <p:spPr>
          <a:xfrm>
            <a:off x="3487776" y="2341540"/>
            <a:ext cx="2477035" cy="742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老師提供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368179" y="3267450"/>
            <a:ext cx="2608033" cy="187573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好吃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857649" y="2357011"/>
            <a:ext cx="1392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線索</a:t>
            </a:r>
          </a:p>
        </p:txBody>
      </p:sp>
      <p:sp>
        <p:nvSpPr>
          <p:cNvPr id="20" name="모서리가 둥근 직사각형 179">
            <a:extLst>
              <a:ext uri="{FF2B5EF4-FFF2-40B4-BE49-F238E27FC236}">
                <a16:creationId xmlns:a16="http://schemas.microsoft.com/office/drawing/2014/main" id="{F27475A2-4380-46A9-ACAF-4F56F5930040}"/>
              </a:ext>
            </a:extLst>
          </p:cNvPr>
          <p:cNvSpPr/>
          <p:nvPr/>
        </p:nvSpPr>
        <p:spPr>
          <a:xfrm>
            <a:off x="6848342" y="1073791"/>
            <a:ext cx="5625018" cy="2010221"/>
          </a:xfrm>
          <a:prstGeom prst="roundRect">
            <a:avLst>
              <a:gd name="adj" fmla="val 50000"/>
            </a:avLst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討論做答 </a:t>
            </a:r>
            <a:endParaRPr lang="en-US" altLang="zh-TW" sz="4400" b="1" dirty="0">
              <a:solidFill>
                <a:prstClr val="white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pPr algn="ctr"/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圈起一個答案</a:t>
            </a:r>
            <a:endParaRPr lang="ko-KR" altLang="en-US" sz="44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2" name="모서리가 둥근 직사각형 179">
            <a:extLst>
              <a:ext uri="{FF2B5EF4-FFF2-40B4-BE49-F238E27FC236}">
                <a16:creationId xmlns:a16="http://schemas.microsoft.com/office/drawing/2014/main" id="{DAB0F7DD-13BE-492E-A57D-5FF3CD2B0A37}"/>
              </a:ext>
            </a:extLst>
          </p:cNvPr>
          <p:cNvSpPr/>
          <p:nvPr/>
        </p:nvSpPr>
        <p:spPr>
          <a:xfrm>
            <a:off x="6848342" y="3244104"/>
            <a:ext cx="5625018" cy="2124849"/>
          </a:xfrm>
          <a:prstGeom prst="roundRect">
            <a:avLst>
              <a:gd name="adj" fmla="val 50000"/>
            </a:avLst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  上傳到工作區一</a:t>
            </a:r>
            <a:endParaRPr lang="ko-KR" altLang="en-US" sz="44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2467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333F50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grpSp>
        <p:nvGrpSpPr>
          <p:cNvPr id="140" name="그룹 139"/>
          <p:cNvGrpSpPr/>
          <p:nvPr/>
        </p:nvGrpSpPr>
        <p:grpSpPr>
          <a:xfrm>
            <a:off x="3352304" y="1337745"/>
            <a:ext cx="2477035" cy="2207092"/>
            <a:chOff x="842211" y="1232106"/>
            <a:chExt cx="896087" cy="1882025"/>
          </a:xfrm>
        </p:grpSpPr>
        <p:sp>
          <p:nvSpPr>
            <p:cNvPr id="136" name="직사각형 135"/>
            <p:cNvSpPr/>
            <p:nvPr/>
          </p:nvSpPr>
          <p:spPr>
            <a:xfrm>
              <a:off x="842211" y="1232106"/>
              <a:ext cx="896087" cy="791872"/>
            </a:xfrm>
            <a:prstGeom prst="rect">
              <a:avLst/>
            </a:prstGeom>
            <a:solidFill>
              <a:srgbClr val="E16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800" b="1" dirty="0"/>
                <a:t>01</a:t>
              </a:r>
              <a:endParaRPr lang="ko-KR" altLang="en-US" sz="8800" b="1" dirty="0"/>
            </a:p>
          </p:txBody>
        </p:sp>
        <p:sp>
          <p:nvSpPr>
            <p:cNvPr id="139" name="직사각형 138"/>
            <p:cNvSpPr/>
            <p:nvPr/>
          </p:nvSpPr>
          <p:spPr>
            <a:xfrm>
              <a:off x="854911" y="21082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E16074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sp>
        <p:nvSpPr>
          <p:cNvPr id="141" name="직사각형 140"/>
          <p:cNvSpPr/>
          <p:nvPr/>
        </p:nvSpPr>
        <p:spPr>
          <a:xfrm>
            <a:off x="3487776" y="2341540"/>
            <a:ext cx="2477035" cy="742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老師提供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368179" y="3267450"/>
            <a:ext cx="2608033" cy="187573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好吃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857649" y="2357011"/>
            <a:ext cx="1392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討論</a:t>
            </a:r>
          </a:p>
        </p:txBody>
      </p:sp>
      <p:sp>
        <p:nvSpPr>
          <p:cNvPr id="20" name="모서리가 둥근 직사각형 179">
            <a:extLst>
              <a:ext uri="{FF2B5EF4-FFF2-40B4-BE49-F238E27FC236}">
                <a16:creationId xmlns:a16="http://schemas.microsoft.com/office/drawing/2014/main" id="{F27475A2-4380-46A9-ACAF-4F56F5930040}"/>
              </a:ext>
            </a:extLst>
          </p:cNvPr>
          <p:cNvSpPr/>
          <p:nvPr/>
        </p:nvSpPr>
        <p:spPr>
          <a:xfrm>
            <a:off x="6798543" y="1224793"/>
            <a:ext cx="5625018" cy="1814577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40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Q</a:t>
            </a:r>
            <a:r>
              <a:rPr lang="en-US" altLang="ko-KR" sz="40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1</a:t>
            </a:r>
            <a:r>
              <a:rPr lang="zh-TW" altLang="en-US" sz="40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：這線索是否</a:t>
            </a:r>
            <a:endParaRPr lang="en-US" altLang="zh-TW" sz="4000" b="1" dirty="0">
              <a:solidFill>
                <a:prstClr val="white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r>
              <a:rPr lang="zh-TW" altLang="en-US" sz="40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     有作用？</a:t>
            </a:r>
            <a:endParaRPr lang="ko-KR" altLang="en-US" sz="40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2" name="모서리가 둥근 직사각형 179">
            <a:extLst>
              <a:ext uri="{FF2B5EF4-FFF2-40B4-BE49-F238E27FC236}">
                <a16:creationId xmlns:a16="http://schemas.microsoft.com/office/drawing/2014/main" id="{DAB0F7DD-13BE-492E-A57D-5FF3CD2B0A37}"/>
              </a:ext>
            </a:extLst>
          </p:cNvPr>
          <p:cNvSpPr/>
          <p:nvPr/>
        </p:nvSpPr>
        <p:spPr>
          <a:xfrm>
            <a:off x="6848342" y="3244105"/>
            <a:ext cx="5625018" cy="1999014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Q2</a:t>
            </a:r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：為什麼？</a:t>
            </a:r>
            <a:endParaRPr lang="ko-KR" altLang="en-US" sz="44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2289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grpSp>
        <p:nvGrpSpPr>
          <p:cNvPr id="146" name="그룹 145"/>
          <p:cNvGrpSpPr/>
          <p:nvPr/>
        </p:nvGrpSpPr>
        <p:grpSpPr>
          <a:xfrm>
            <a:off x="3312872" y="1308683"/>
            <a:ext cx="2551033" cy="2066542"/>
            <a:chOff x="1111801" y="2677995"/>
            <a:chExt cx="2585604" cy="2041613"/>
          </a:xfrm>
        </p:grpSpPr>
        <p:sp>
          <p:nvSpPr>
            <p:cNvPr id="147" name="직사각형 146"/>
            <p:cNvSpPr/>
            <p:nvPr/>
          </p:nvSpPr>
          <p:spPr>
            <a:xfrm>
              <a:off x="1111801" y="2677995"/>
              <a:ext cx="2585604" cy="100593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800" b="1" dirty="0"/>
                <a:t>0</a:t>
              </a:r>
              <a:r>
                <a:rPr lang="en-US" altLang="zh-TW" sz="8800" b="1" dirty="0"/>
                <a:t>2</a:t>
              </a:r>
              <a:endParaRPr lang="ko-KR" altLang="en-US" sz="8800" b="1" dirty="0"/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1142477" y="3713677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FFC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857649" y="2357011"/>
            <a:ext cx="1392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線索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0060602-8F98-4197-A588-BECC27ABDF11}"/>
              </a:ext>
            </a:extLst>
          </p:cNvPr>
          <p:cNvSpPr/>
          <p:nvPr/>
        </p:nvSpPr>
        <p:spPr>
          <a:xfrm>
            <a:off x="3470133" y="2365105"/>
            <a:ext cx="2236510" cy="9073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b="1" dirty="0">
                <a:solidFill>
                  <a:srgbClr val="FFC00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各組擇一</a:t>
            </a:r>
            <a:endParaRPr lang="ko-KR" altLang="en-US" sz="2400" dirty="0">
              <a:solidFill>
                <a:srgbClr val="FFC000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3343138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5610672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聽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5" name="직사각형 39">
            <a:extLst>
              <a:ext uri="{FF2B5EF4-FFF2-40B4-BE49-F238E27FC236}">
                <a16:creationId xmlns:a16="http://schemas.microsoft.com/office/drawing/2014/main" id="{DCBCF923-0D2E-40E4-AAD8-C6E86C453DAE}"/>
              </a:ext>
            </a:extLst>
          </p:cNvPr>
          <p:cNvSpPr/>
          <p:nvPr/>
        </p:nvSpPr>
        <p:spPr>
          <a:xfrm>
            <a:off x="3343138" y="4844433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6" name="직사각형 39">
            <a:extLst>
              <a:ext uri="{FF2B5EF4-FFF2-40B4-BE49-F238E27FC236}">
                <a16:creationId xmlns:a16="http://schemas.microsoft.com/office/drawing/2014/main" id="{861E0FF6-162D-4B66-8A9B-BB7011C41454}"/>
              </a:ext>
            </a:extLst>
          </p:cNvPr>
          <p:cNvSpPr/>
          <p:nvPr/>
        </p:nvSpPr>
        <p:spPr>
          <a:xfrm>
            <a:off x="5610672" y="486084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味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9" name="직사각형 39">
            <a:extLst>
              <a:ext uri="{FF2B5EF4-FFF2-40B4-BE49-F238E27FC236}">
                <a16:creationId xmlns:a16="http://schemas.microsoft.com/office/drawing/2014/main" id="{0D8E9954-159A-4140-93AD-9C6BEF5AB837}"/>
              </a:ext>
            </a:extLst>
          </p:cNvPr>
          <p:cNvSpPr/>
          <p:nvPr/>
        </p:nvSpPr>
        <p:spPr>
          <a:xfrm>
            <a:off x="7865506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20" name="모서리가 둥근 직사각형 179">
            <a:extLst>
              <a:ext uri="{FF2B5EF4-FFF2-40B4-BE49-F238E27FC236}">
                <a16:creationId xmlns:a16="http://schemas.microsoft.com/office/drawing/2014/main" id="{1B5CF40B-02A3-4F0E-AB04-D53967FFBA31}"/>
              </a:ext>
            </a:extLst>
          </p:cNvPr>
          <p:cNvSpPr/>
          <p:nvPr/>
        </p:nvSpPr>
        <p:spPr>
          <a:xfrm>
            <a:off x="6734692" y="1707415"/>
            <a:ext cx="5625018" cy="78035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討論後，各組可得一句形容</a:t>
            </a:r>
            <a:endParaRPr lang="ko-KR" altLang="en-US" sz="32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6657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5" grpId="0" animBg="1"/>
      <p:bldP spid="36" grpId="0" animBg="1"/>
      <p:bldP spid="3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grpSp>
        <p:nvGrpSpPr>
          <p:cNvPr id="146" name="그룹 145"/>
          <p:cNvGrpSpPr/>
          <p:nvPr/>
        </p:nvGrpSpPr>
        <p:grpSpPr>
          <a:xfrm>
            <a:off x="3312872" y="1308683"/>
            <a:ext cx="2551033" cy="2066542"/>
            <a:chOff x="1111801" y="2677995"/>
            <a:chExt cx="2585604" cy="2041613"/>
          </a:xfrm>
        </p:grpSpPr>
        <p:sp>
          <p:nvSpPr>
            <p:cNvPr id="147" name="직사각형 146"/>
            <p:cNvSpPr/>
            <p:nvPr/>
          </p:nvSpPr>
          <p:spPr>
            <a:xfrm>
              <a:off x="1111801" y="2677995"/>
              <a:ext cx="2585604" cy="1005931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800" b="1" dirty="0"/>
                <a:t>0</a:t>
              </a:r>
              <a:r>
                <a:rPr lang="en-US" altLang="zh-TW" sz="8800" b="1" dirty="0"/>
                <a:t>2</a:t>
              </a:r>
              <a:endParaRPr lang="ko-KR" altLang="en-US" sz="8800" b="1" dirty="0"/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1142477" y="3713677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FFC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30060602-8F98-4197-A588-BECC27ABDF11}"/>
              </a:ext>
            </a:extLst>
          </p:cNvPr>
          <p:cNvSpPr/>
          <p:nvPr/>
        </p:nvSpPr>
        <p:spPr>
          <a:xfrm>
            <a:off x="3470133" y="2365105"/>
            <a:ext cx="2236510" cy="9073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b="1" dirty="0">
                <a:solidFill>
                  <a:srgbClr val="FFC00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各組擇一</a:t>
            </a:r>
            <a:endParaRPr lang="ko-KR" altLang="en-US" sz="2400" dirty="0">
              <a:solidFill>
                <a:srgbClr val="FFC000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3343138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5610672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聽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5" name="직사각형 39">
            <a:extLst>
              <a:ext uri="{FF2B5EF4-FFF2-40B4-BE49-F238E27FC236}">
                <a16:creationId xmlns:a16="http://schemas.microsoft.com/office/drawing/2014/main" id="{DCBCF923-0D2E-40E4-AAD8-C6E86C453DAE}"/>
              </a:ext>
            </a:extLst>
          </p:cNvPr>
          <p:cNvSpPr/>
          <p:nvPr/>
        </p:nvSpPr>
        <p:spPr>
          <a:xfrm>
            <a:off x="3343138" y="4844433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6" name="직사각형 39">
            <a:extLst>
              <a:ext uri="{FF2B5EF4-FFF2-40B4-BE49-F238E27FC236}">
                <a16:creationId xmlns:a16="http://schemas.microsoft.com/office/drawing/2014/main" id="{861E0FF6-162D-4B66-8A9B-BB7011C41454}"/>
              </a:ext>
            </a:extLst>
          </p:cNvPr>
          <p:cNvSpPr/>
          <p:nvPr/>
        </p:nvSpPr>
        <p:spPr>
          <a:xfrm>
            <a:off x="5610672" y="486084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味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9" name="직사각형 39">
            <a:extLst>
              <a:ext uri="{FF2B5EF4-FFF2-40B4-BE49-F238E27FC236}">
                <a16:creationId xmlns:a16="http://schemas.microsoft.com/office/drawing/2014/main" id="{0D8E9954-159A-4140-93AD-9C6BEF5AB837}"/>
              </a:ext>
            </a:extLst>
          </p:cNvPr>
          <p:cNvSpPr/>
          <p:nvPr/>
        </p:nvSpPr>
        <p:spPr>
          <a:xfrm>
            <a:off x="1075604" y="4844433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18" name="모서리가 둥근 직사각형 179">
            <a:extLst>
              <a:ext uri="{FF2B5EF4-FFF2-40B4-BE49-F238E27FC236}">
                <a16:creationId xmlns:a16="http://schemas.microsoft.com/office/drawing/2014/main" id="{87D71E4A-5EED-476F-BD6B-77D16102D670}"/>
              </a:ext>
            </a:extLst>
          </p:cNvPr>
          <p:cNvSpPr/>
          <p:nvPr/>
        </p:nvSpPr>
        <p:spPr>
          <a:xfrm>
            <a:off x="6848342" y="1073791"/>
            <a:ext cx="5625018" cy="2010221"/>
          </a:xfrm>
          <a:prstGeom prst="roundRect">
            <a:avLst>
              <a:gd name="adj" fmla="val 50000"/>
            </a:avLst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討論做答 </a:t>
            </a:r>
            <a:endParaRPr lang="en-US" altLang="zh-TW" sz="4400" b="1" dirty="0">
              <a:solidFill>
                <a:prstClr val="white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pPr algn="ctr"/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圈起一個答案</a:t>
            </a:r>
            <a:endParaRPr lang="ko-KR" altLang="en-US" sz="44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19" name="모서리가 둥근 직사각형 179">
            <a:extLst>
              <a:ext uri="{FF2B5EF4-FFF2-40B4-BE49-F238E27FC236}">
                <a16:creationId xmlns:a16="http://schemas.microsoft.com/office/drawing/2014/main" id="{A488DBF2-B1E2-4723-8685-C6262EF06C35}"/>
              </a:ext>
            </a:extLst>
          </p:cNvPr>
          <p:cNvSpPr/>
          <p:nvPr/>
        </p:nvSpPr>
        <p:spPr>
          <a:xfrm>
            <a:off x="6848342" y="3244104"/>
            <a:ext cx="5625018" cy="2124849"/>
          </a:xfrm>
          <a:prstGeom prst="roundRect">
            <a:avLst>
              <a:gd name="adj" fmla="val 50000"/>
            </a:avLst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400" b="1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  上傳到工作區二</a:t>
            </a:r>
            <a:endParaRPr lang="ko-KR" altLang="en-US" sz="4400" b="1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21" name="직사각형 9">
            <a:extLst>
              <a:ext uri="{FF2B5EF4-FFF2-40B4-BE49-F238E27FC236}">
                <a16:creationId xmlns:a16="http://schemas.microsoft.com/office/drawing/2014/main" id="{76475C7C-3FD2-4C7D-A591-364A027600BE}"/>
              </a:ext>
            </a:extLst>
          </p:cNvPr>
          <p:cNvSpPr/>
          <p:nvPr/>
        </p:nvSpPr>
        <p:spPr>
          <a:xfrm>
            <a:off x="857649" y="2357011"/>
            <a:ext cx="1392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討論</a:t>
            </a:r>
          </a:p>
        </p:txBody>
      </p:sp>
    </p:spTree>
    <p:extLst>
      <p:ext uri="{BB962C8B-B14F-4D97-AF65-F5344CB8AC3E}">
        <p14:creationId xmlns:p14="http://schemas.microsoft.com/office/powerpoint/2010/main" val="2792508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5" grpId="0" animBg="1"/>
      <p:bldP spid="36" grpId="0" animBg="1"/>
      <p:bldP spid="39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3343138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5610672" y="3429000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聽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5" name="직사각형 39">
            <a:extLst>
              <a:ext uri="{FF2B5EF4-FFF2-40B4-BE49-F238E27FC236}">
                <a16:creationId xmlns:a16="http://schemas.microsoft.com/office/drawing/2014/main" id="{DCBCF923-0D2E-40E4-AAD8-C6E86C453DAE}"/>
              </a:ext>
            </a:extLst>
          </p:cNvPr>
          <p:cNvSpPr/>
          <p:nvPr/>
        </p:nvSpPr>
        <p:spPr>
          <a:xfrm>
            <a:off x="3343138" y="4844433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味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6" name="직사각형 39">
            <a:extLst>
              <a:ext uri="{FF2B5EF4-FFF2-40B4-BE49-F238E27FC236}">
                <a16:creationId xmlns:a16="http://schemas.microsoft.com/office/drawing/2014/main" id="{861E0FF6-162D-4B66-8A9B-BB7011C41454}"/>
              </a:ext>
            </a:extLst>
          </p:cNvPr>
          <p:cNvSpPr/>
          <p:nvPr/>
        </p:nvSpPr>
        <p:spPr>
          <a:xfrm>
            <a:off x="5610672" y="486084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9" name="직사각형 39">
            <a:extLst>
              <a:ext uri="{FF2B5EF4-FFF2-40B4-BE49-F238E27FC236}">
                <a16:creationId xmlns:a16="http://schemas.microsoft.com/office/drawing/2014/main" id="{0D8E9954-159A-4140-93AD-9C6BEF5AB837}"/>
              </a:ext>
            </a:extLst>
          </p:cNvPr>
          <p:cNvSpPr/>
          <p:nvPr/>
        </p:nvSpPr>
        <p:spPr>
          <a:xfrm>
            <a:off x="1075604" y="4844433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19" name="모서리가 둥근 직사각형 179">
            <a:extLst>
              <a:ext uri="{FF2B5EF4-FFF2-40B4-BE49-F238E27FC236}">
                <a16:creationId xmlns:a16="http://schemas.microsoft.com/office/drawing/2014/main" id="{A488DBF2-B1E2-4723-8685-C6262EF06C35}"/>
              </a:ext>
            </a:extLst>
          </p:cNvPr>
          <p:cNvSpPr/>
          <p:nvPr/>
        </p:nvSpPr>
        <p:spPr>
          <a:xfrm>
            <a:off x="8559696" y="2213743"/>
            <a:ext cx="4268055" cy="1175842"/>
          </a:xfrm>
          <a:prstGeom prst="roundRect">
            <a:avLst>
              <a:gd name="adj" fmla="val 50000"/>
            </a:avLst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5400" b="1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組別計分</a:t>
            </a:r>
            <a:endParaRPr lang="ko-KR" altLang="en-US" sz="5400" b="1" dirty="0">
              <a:solidFill>
                <a:schemeClr val="bg1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</p:txBody>
      </p:sp>
      <p:sp>
        <p:nvSpPr>
          <p:cNvPr id="21" name="직사각형 9">
            <a:extLst>
              <a:ext uri="{FF2B5EF4-FFF2-40B4-BE49-F238E27FC236}">
                <a16:creationId xmlns:a16="http://schemas.microsoft.com/office/drawing/2014/main" id="{76475C7C-3FD2-4C7D-A591-364A027600BE}"/>
              </a:ext>
            </a:extLst>
          </p:cNvPr>
          <p:cNvSpPr/>
          <p:nvPr/>
        </p:nvSpPr>
        <p:spPr>
          <a:xfrm>
            <a:off x="-172575" y="2082116"/>
            <a:ext cx="42680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96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解答</a:t>
            </a:r>
          </a:p>
        </p:txBody>
      </p:sp>
    </p:spTree>
    <p:extLst>
      <p:ext uri="{BB962C8B-B14F-4D97-AF65-F5344CB8AC3E}">
        <p14:creationId xmlns:p14="http://schemas.microsoft.com/office/powerpoint/2010/main" val="422088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5" grpId="0" animBg="1"/>
      <p:bldP spid="36" grpId="0" animBg="1"/>
      <p:bldP spid="39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sp>
        <p:nvSpPr>
          <p:cNvPr id="147" name="직사각형 146"/>
          <p:cNvSpPr/>
          <p:nvPr/>
        </p:nvSpPr>
        <p:spPr>
          <a:xfrm>
            <a:off x="2499675" y="1707415"/>
            <a:ext cx="2551033" cy="101821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0</a:t>
            </a:r>
            <a:r>
              <a:rPr lang="en-US" altLang="zh-TW" sz="8800" b="1" dirty="0"/>
              <a:t>1</a:t>
            </a:r>
            <a:endParaRPr lang="ko-KR" altLang="en-US" sz="88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01617" y="2283859"/>
            <a:ext cx="1392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結論</a:t>
            </a:r>
          </a:p>
        </p:txBody>
      </p:sp>
      <p:sp>
        <p:nvSpPr>
          <p:cNvPr id="20" name="모서리가 둥근 직사각형 179">
            <a:extLst>
              <a:ext uri="{FF2B5EF4-FFF2-40B4-BE49-F238E27FC236}">
                <a16:creationId xmlns:a16="http://schemas.microsoft.com/office/drawing/2014/main" id="{1B5CF40B-02A3-4F0E-AB04-D53967FFBA31}"/>
              </a:ext>
            </a:extLst>
          </p:cNvPr>
          <p:cNvSpPr/>
          <p:nvPr/>
        </p:nvSpPr>
        <p:spPr>
          <a:xfrm>
            <a:off x="5300330" y="1707415"/>
            <a:ext cx="5625018" cy="1018214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形容詞應要   </a:t>
            </a:r>
            <a:r>
              <a:rPr lang="zh-TW" altLang="en-US" sz="54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觀</a:t>
            </a:r>
            <a:endParaRPr lang="ko-KR" altLang="en-US" sz="5400" dirty="0">
              <a:solidFill>
                <a:srgbClr val="E16074"/>
              </a:solidFill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</p:txBody>
      </p:sp>
      <p:sp>
        <p:nvSpPr>
          <p:cNvPr id="16" name="직사각형 146">
            <a:extLst>
              <a:ext uri="{FF2B5EF4-FFF2-40B4-BE49-F238E27FC236}">
                <a16:creationId xmlns:a16="http://schemas.microsoft.com/office/drawing/2014/main" id="{9149EAF9-E446-42B6-8EA7-EEDBF2A00E27}"/>
              </a:ext>
            </a:extLst>
          </p:cNvPr>
          <p:cNvSpPr/>
          <p:nvPr/>
        </p:nvSpPr>
        <p:spPr>
          <a:xfrm>
            <a:off x="2499675" y="3171591"/>
            <a:ext cx="2551033" cy="101821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0</a:t>
            </a:r>
            <a:r>
              <a:rPr lang="en-US" altLang="zh-TW" sz="8800" b="1" dirty="0"/>
              <a:t>2</a:t>
            </a:r>
            <a:endParaRPr lang="ko-KR" altLang="en-US" sz="8800" b="1" dirty="0"/>
          </a:p>
        </p:txBody>
      </p:sp>
      <p:sp>
        <p:nvSpPr>
          <p:cNvPr id="17" name="모서리가 둥근 직사각형 179">
            <a:extLst>
              <a:ext uri="{FF2B5EF4-FFF2-40B4-BE49-F238E27FC236}">
                <a16:creationId xmlns:a16="http://schemas.microsoft.com/office/drawing/2014/main" id="{2A749B18-5BF9-4165-8BCB-BCE96B7B3D95}"/>
              </a:ext>
            </a:extLst>
          </p:cNvPr>
          <p:cNvSpPr/>
          <p:nvPr/>
        </p:nvSpPr>
        <p:spPr>
          <a:xfrm>
            <a:off x="5300330" y="3162222"/>
            <a:ext cx="6815470" cy="1027583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利用    感官進行形容</a:t>
            </a:r>
            <a:endParaRPr lang="ko-KR" altLang="en-US" sz="4800" dirty="0">
              <a:solidFill>
                <a:schemeClr val="bg1"/>
              </a:solidFill>
              <a:latin typeface="華康儷粗黑" panose="02010609000101010101" pitchFamily="49" charset="-120"/>
              <a:ea typeface="야놀자 야체 B" panose="02020603020101020101" pitchFamily="18" charset="-127"/>
            </a:endParaRPr>
          </a:p>
        </p:txBody>
      </p:sp>
      <p:sp>
        <p:nvSpPr>
          <p:cNvPr id="18" name="직사각형 146">
            <a:extLst>
              <a:ext uri="{FF2B5EF4-FFF2-40B4-BE49-F238E27FC236}">
                <a16:creationId xmlns:a16="http://schemas.microsoft.com/office/drawing/2014/main" id="{B96917D5-1032-4E37-96F0-2635DE8D3943}"/>
              </a:ext>
            </a:extLst>
          </p:cNvPr>
          <p:cNvSpPr/>
          <p:nvPr/>
        </p:nvSpPr>
        <p:spPr>
          <a:xfrm>
            <a:off x="2499675" y="4741955"/>
            <a:ext cx="2551033" cy="101821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0</a:t>
            </a:r>
            <a:r>
              <a:rPr lang="en-US" altLang="zh-TW" sz="8800" b="1" dirty="0"/>
              <a:t>3</a:t>
            </a:r>
            <a:endParaRPr lang="ko-KR" altLang="en-US" sz="8800" b="1" dirty="0"/>
          </a:p>
        </p:txBody>
      </p:sp>
      <p:sp>
        <p:nvSpPr>
          <p:cNvPr id="19" name="모서리가 둥근 직사각형 179">
            <a:extLst>
              <a:ext uri="{FF2B5EF4-FFF2-40B4-BE49-F238E27FC236}">
                <a16:creationId xmlns:a16="http://schemas.microsoft.com/office/drawing/2014/main" id="{6D4C3691-36B7-446D-856F-5C74969B4D21}"/>
              </a:ext>
            </a:extLst>
          </p:cNvPr>
          <p:cNvSpPr/>
          <p:nvPr/>
        </p:nvSpPr>
        <p:spPr>
          <a:xfrm>
            <a:off x="5216440" y="4741955"/>
            <a:ext cx="5625018" cy="1018214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 抓住對象的   </a:t>
            </a:r>
            <a:endParaRPr lang="ko-KR" altLang="en-US" sz="4800" dirty="0">
              <a:solidFill>
                <a:schemeClr val="bg1"/>
              </a:solidFill>
              <a:latin typeface="華康儷粗黑" panose="02010609000101010101" pitchFamily="49" charset="-120"/>
              <a:ea typeface="야놀자 야체 B" panose="02020603020101020101" pitchFamily="18" charset="-127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1363364-DF1C-4E6F-A89D-E8649DADB010}"/>
              </a:ext>
            </a:extLst>
          </p:cNvPr>
          <p:cNvSpPr/>
          <p:nvPr/>
        </p:nvSpPr>
        <p:spPr>
          <a:xfrm>
            <a:off x="9011247" y="1754857"/>
            <a:ext cx="877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客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A818024-1EE5-491D-A592-DA65DA920A23}"/>
              </a:ext>
            </a:extLst>
          </p:cNvPr>
          <p:cNvSpPr/>
          <p:nvPr/>
        </p:nvSpPr>
        <p:spPr>
          <a:xfrm>
            <a:off x="6704012" y="3214348"/>
            <a:ext cx="1569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不同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CB87355-3E58-4448-9452-B556C74AFDB1}"/>
              </a:ext>
            </a:extLst>
          </p:cNvPr>
          <p:cNvSpPr/>
          <p:nvPr/>
        </p:nvSpPr>
        <p:spPr>
          <a:xfrm>
            <a:off x="8866712" y="4741955"/>
            <a:ext cx="1569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特點</a:t>
            </a:r>
          </a:p>
        </p:txBody>
      </p:sp>
    </p:spTree>
    <p:extLst>
      <p:ext uri="{BB962C8B-B14F-4D97-AF65-F5344CB8AC3E}">
        <p14:creationId xmlns:p14="http://schemas.microsoft.com/office/powerpoint/2010/main" val="178520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7" grpId="0" animBg="1"/>
      <p:bldP spid="19" grpId="0" animBg="1"/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직사각형 113"/>
          <p:cNvSpPr/>
          <p:nvPr/>
        </p:nvSpPr>
        <p:spPr>
          <a:xfrm>
            <a:off x="221924" y="272885"/>
            <a:ext cx="84887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</a:t>
            </a:r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 </a:t>
            </a:r>
            <a:r>
              <a:rPr lang="zh-TW" altLang="en-US" sz="32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  <a:p>
            <a:endParaRPr lang="zh-TW" altLang="en-US" sz="3600" dirty="0">
              <a:solidFill>
                <a:prstClr val="white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8944299" y="875047"/>
            <a:ext cx="2916000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2802071" y="1362281"/>
            <a:ext cx="8930101" cy="51047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" name="직각 삼각형 2"/>
          <p:cNvSpPr/>
          <p:nvPr/>
        </p:nvSpPr>
        <p:spPr>
          <a:xfrm rot="5400000">
            <a:off x="2712060" y="1215174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" name="직각 삼각형 27"/>
          <p:cNvSpPr/>
          <p:nvPr/>
        </p:nvSpPr>
        <p:spPr>
          <a:xfrm rot="16200000">
            <a:off x="11379646" y="6069084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87827" y="1362281"/>
            <a:ext cx="21929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i="1" u="sng" dirty="0">
                <a:solidFill>
                  <a:prstClr val="white"/>
                </a:solidFill>
              </a:rPr>
              <a:t>0</a:t>
            </a:r>
            <a:r>
              <a:rPr lang="en-US" altLang="zh-TW" sz="6600" b="1" i="1" u="sng" dirty="0">
                <a:solidFill>
                  <a:prstClr val="white"/>
                </a:solidFill>
              </a:rPr>
              <a:t>2</a:t>
            </a:r>
            <a:endParaRPr lang="ko-KR" altLang="en-US" sz="6600" b="1" u="sng" dirty="0">
              <a:solidFill>
                <a:prstClr val="black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97007" y="2762213"/>
            <a:ext cx="2031277" cy="3785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9" name="직각 삼각형 28"/>
          <p:cNvSpPr/>
          <p:nvPr/>
        </p:nvSpPr>
        <p:spPr>
          <a:xfrm rot="5400000">
            <a:off x="270928" y="259093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3" name="직각 삼각형 32"/>
          <p:cNvSpPr/>
          <p:nvPr/>
        </p:nvSpPr>
        <p:spPr>
          <a:xfrm rot="16200000">
            <a:off x="2010072" y="605573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12" name="직사각형 9">
            <a:extLst>
              <a:ext uri="{FF2B5EF4-FFF2-40B4-BE49-F238E27FC236}">
                <a16:creationId xmlns:a16="http://schemas.microsoft.com/office/drawing/2014/main" id="{9DB2E9DA-61E5-48CB-967F-29AF4C4A2C3D}"/>
              </a:ext>
            </a:extLst>
          </p:cNvPr>
          <p:cNvSpPr/>
          <p:nvPr/>
        </p:nvSpPr>
        <p:spPr>
          <a:xfrm>
            <a:off x="223600" y="3429000"/>
            <a:ext cx="239259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6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巧舌形容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9DC6F786-A90B-45B7-BBB2-E843303ED3D8}"/>
              </a:ext>
            </a:extLst>
          </p:cNvPr>
          <p:cNvSpPr/>
          <p:nvPr/>
        </p:nvSpPr>
        <p:spPr>
          <a:xfrm>
            <a:off x="2789600" y="1620321"/>
            <a:ext cx="9093531" cy="4394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每組推派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2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人「</a:t>
            </a:r>
            <a:r>
              <a:rPr lang="zh-TW" altLang="en-US" sz="4800" b="1" dirty="0">
                <a:solidFill>
                  <a:srgbClr val="C00000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口說形容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」指定題目，其他組員上臺猜題</a:t>
            </a:r>
            <a:endParaRPr lang="en-US" altLang="zh-TW" sz="4800" b="1" dirty="0">
              <a:solidFill>
                <a:schemeClr val="tx1">
                  <a:lumMod val="75000"/>
                  <a:lumOff val="25000"/>
                </a:schemeClr>
              </a:solidFill>
              <a:latin typeface="華康雅風體W3" panose="03000309000000000000" pitchFamily="65" charset="-120"/>
              <a:ea typeface="華康雅風體W3" panose="03000309000000000000" pitchFamily="65" charset="-120"/>
            </a:endParaRPr>
          </a:p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組員形容後，可猜</a:t>
            </a:r>
            <a:r>
              <a:rPr lang="zh-TW" altLang="en-US" sz="4800" b="1" dirty="0">
                <a:solidFill>
                  <a:srgbClr val="C00000"/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兩次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，計分方式依序為</a:t>
            </a:r>
            <a:r>
              <a:rPr lang="en-US" altLang="zh-TW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3.2</a:t>
            </a:r>
            <a:r>
              <a:rPr lang="zh-TW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華康雅風體W3" panose="03000309000000000000" pitchFamily="65" charset="-120"/>
                <a:ea typeface="華康雅風體W3" panose="03000309000000000000" pitchFamily="65" charset="-120"/>
              </a:rPr>
              <a:t>分</a:t>
            </a:r>
            <a:endParaRPr lang="en-US" altLang="zh-TW" sz="4800" b="1" dirty="0">
              <a:solidFill>
                <a:schemeClr val="tx1">
                  <a:lumMod val="75000"/>
                  <a:lumOff val="25000"/>
                </a:schemeClr>
              </a:solidFill>
              <a:latin typeface="華康雅風體W3" panose="03000309000000000000" pitchFamily="65" charset="-120"/>
              <a:ea typeface="華康雅風體W3" panose="030003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806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>
            <a:cxnSpLocks/>
            <a:stCxn id="57" idx="6"/>
            <a:endCxn id="61" idx="2"/>
          </p:cNvCxnSpPr>
          <p:nvPr/>
        </p:nvCxnSpPr>
        <p:spPr>
          <a:xfrm flipV="1">
            <a:off x="2395218" y="3956147"/>
            <a:ext cx="6716856" cy="2307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sp>
        <p:nvSpPr>
          <p:cNvPr id="57" name="타원 56"/>
          <p:cNvSpPr>
            <a:spLocks noChangeAspect="1"/>
          </p:cNvSpPr>
          <p:nvPr/>
        </p:nvSpPr>
        <p:spPr>
          <a:xfrm>
            <a:off x="751852" y="3168790"/>
            <a:ext cx="1643366" cy="1620869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視</a:t>
            </a:r>
            <a:endParaRPr lang="ko-KR" altLang="en-US" sz="7200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58" name="타원 57"/>
          <p:cNvSpPr>
            <a:spLocks noChangeAspect="1"/>
          </p:cNvSpPr>
          <p:nvPr/>
        </p:nvSpPr>
        <p:spPr>
          <a:xfrm>
            <a:off x="2895495" y="3143632"/>
            <a:ext cx="1643366" cy="16208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聽</a:t>
            </a:r>
            <a:endParaRPr lang="ko-KR" altLang="en-US" sz="7200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59" name="타원 58"/>
          <p:cNvSpPr>
            <a:spLocks noChangeAspect="1"/>
          </p:cNvSpPr>
          <p:nvPr/>
        </p:nvSpPr>
        <p:spPr>
          <a:xfrm>
            <a:off x="4923574" y="3143632"/>
            <a:ext cx="1626588" cy="1604321"/>
          </a:xfrm>
          <a:prstGeom prst="ellipse">
            <a:avLst/>
          </a:prstGeom>
          <a:solidFill>
            <a:schemeClr val="bg1"/>
          </a:solidFill>
          <a:ln>
            <a:solidFill>
              <a:srgbClr val="E160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88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嗅</a:t>
            </a:r>
            <a:endParaRPr lang="ko-KR" altLang="en-US" sz="8800" b="1" dirty="0">
              <a:solidFill>
                <a:srgbClr val="E16074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60" name="타원 59"/>
          <p:cNvSpPr>
            <a:spLocks noChangeAspect="1"/>
          </p:cNvSpPr>
          <p:nvPr/>
        </p:nvSpPr>
        <p:spPr>
          <a:xfrm>
            <a:off x="6934875" y="3144775"/>
            <a:ext cx="1643366" cy="16208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味</a:t>
            </a:r>
            <a:endParaRPr lang="ko-KR" altLang="en-US" sz="7200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sp>
        <p:nvSpPr>
          <p:cNvPr id="61" name="타원 60"/>
          <p:cNvSpPr>
            <a:spLocks noChangeAspect="1"/>
          </p:cNvSpPr>
          <p:nvPr/>
        </p:nvSpPr>
        <p:spPr>
          <a:xfrm>
            <a:off x="9112074" y="3153986"/>
            <a:ext cx="1626588" cy="1604321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solidFill>
                  <a:prstClr val="white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觸</a:t>
            </a:r>
            <a:endParaRPr lang="ko-KR" altLang="en-US" sz="7200" dirty="0">
              <a:solidFill>
                <a:prstClr val="white"/>
              </a:solidFill>
              <a:latin typeface="王漢宗特黑體繁" panose="02000500000000000000" pitchFamily="2" charset="-120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258063" y="1237671"/>
            <a:ext cx="601578" cy="1463131"/>
            <a:chOff x="842211" y="1651000"/>
            <a:chExt cx="601578" cy="1463131"/>
          </a:xfrm>
        </p:grpSpPr>
        <p:sp>
          <p:nvSpPr>
            <p:cNvPr id="26" name="직사각형 25"/>
            <p:cNvSpPr/>
            <p:nvPr/>
          </p:nvSpPr>
          <p:spPr>
            <a:xfrm>
              <a:off x="842211" y="1651000"/>
              <a:ext cx="601578" cy="372979"/>
            </a:xfrm>
            <a:prstGeom prst="rect">
              <a:avLst/>
            </a:prstGeom>
            <a:solidFill>
              <a:srgbClr val="E16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視</a:t>
              </a:r>
              <a:endParaRPr lang="ko-KR" altLang="en-US" sz="2800" b="1" dirty="0">
                <a:latin typeface="王漢宗特黑體繁" panose="02000500000000000000" pitchFamily="2" charset="-120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854911" y="21082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E16074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1306391" y="1509284"/>
            <a:ext cx="2477035" cy="907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顏色 形狀</a:t>
            </a:r>
            <a:endParaRPr lang="en-US" altLang="ko-KR" sz="4000" b="1" dirty="0">
              <a:solidFill>
                <a:srgbClr val="E16074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3196062" y="5146050"/>
            <a:ext cx="601578" cy="1452479"/>
            <a:chOff x="842211" y="571500"/>
            <a:chExt cx="601578" cy="1452479"/>
          </a:xfrm>
        </p:grpSpPr>
        <p:sp>
          <p:nvSpPr>
            <p:cNvPr id="30" name="직사각형 29"/>
            <p:cNvSpPr/>
            <p:nvPr/>
          </p:nvSpPr>
          <p:spPr>
            <a:xfrm>
              <a:off x="842211" y="1651000"/>
              <a:ext cx="601578" cy="37297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聽</a:t>
              </a:r>
              <a:endParaRPr lang="ko-KR" altLang="en-US" sz="2800" b="1" dirty="0">
                <a:latin typeface="王漢宗特黑體繁" panose="02000500000000000000" pitchFamily="2" charset="-120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854911" y="5715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7459755" y="5171450"/>
            <a:ext cx="601578" cy="1452479"/>
            <a:chOff x="842211" y="571500"/>
            <a:chExt cx="601578" cy="1452479"/>
          </a:xfrm>
        </p:grpSpPr>
        <p:sp>
          <p:nvSpPr>
            <p:cNvPr id="34" name="직사각형 33"/>
            <p:cNvSpPr/>
            <p:nvPr/>
          </p:nvSpPr>
          <p:spPr>
            <a:xfrm>
              <a:off x="842211" y="1651000"/>
              <a:ext cx="601578" cy="37297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味</a:t>
              </a:r>
              <a:endParaRPr lang="ko-KR" altLang="en-US" sz="2800" b="1" dirty="0">
                <a:latin typeface="王漢宗特黑體繁" panose="02000500000000000000" pitchFamily="2" charset="-120"/>
              </a:endParaRPr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854911" y="5715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chemeClr val="tx1">
                  <a:lumMod val="50000"/>
                  <a:lumOff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5272599" y="1237671"/>
            <a:ext cx="601578" cy="1463131"/>
            <a:chOff x="842211" y="1651000"/>
            <a:chExt cx="601578" cy="1463131"/>
          </a:xfrm>
        </p:grpSpPr>
        <p:sp>
          <p:nvSpPr>
            <p:cNvPr id="38" name="직사각형 37"/>
            <p:cNvSpPr/>
            <p:nvPr/>
          </p:nvSpPr>
          <p:spPr>
            <a:xfrm>
              <a:off x="842211" y="1651000"/>
              <a:ext cx="601578" cy="37297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1607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solidFill>
                    <a:srgbClr val="E16074"/>
                  </a:solidFill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嗅</a:t>
              </a:r>
              <a:endParaRPr lang="ko-KR" altLang="en-US" sz="2800" b="1" dirty="0">
                <a:solidFill>
                  <a:srgbClr val="E16074"/>
                </a:solidFill>
                <a:latin typeface="王漢宗特黑體繁" panose="02000500000000000000" pitchFamily="2" charset="-120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854911" y="21082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E16074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9466021" y="1242207"/>
            <a:ext cx="601578" cy="1463131"/>
            <a:chOff x="842211" y="1651000"/>
            <a:chExt cx="601578" cy="1463131"/>
          </a:xfrm>
        </p:grpSpPr>
        <p:sp>
          <p:nvSpPr>
            <p:cNvPr id="42" name="직사각형 41"/>
            <p:cNvSpPr/>
            <p:nvPr/>
          </p:nvSpPr>
          <p:spPr>
            <a:xfrm>
              <a:off x="842211" y="1651000"/>
              <a:ext cx="601578" cy="372979"/>
            </a:xfrm>
            <a:prstGeom prst="rect">
              <a:avLst/>
            </a:prstGeom>
            <a:solidFill>
              <a:srgbClr val="E160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觸</a:t>
              </a:r>
              <a:endParaRPr lang="ko-KR" altLang="en-US" sz="2800" b="1" dirty="0">
                <a:latin typeface="王漢宗特黑體繁" panose="02000500000000000000" pitchFamily="2" charset="-120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854911" y="2108200"/>
              <a:ext cx="588878" cy="100593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10800000" algn="r" rotWithShape="0">
                <a:srgbClr val="E16074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/>
            </a:p>
          </p:txBody>
        </p:sp>
      </p:grpSp>
      <p:pic>
        <p:nvPicPr>
          <p:cNvPr id="52" name="그림 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46" name="직사각형 27">
            <a:extLst>
              <a:ext uri="{FF2B5EF4-FFF2-40B4-BE49-F238E27FC236}">
                <a16:creationId xmlns:a16="http://schemas.microsoft.com/office/drawing/2014/main" id="{F8FF83D8-09F9-4DEE-B6A3-E7E77DC935B3}"/>
              </a:ext>
            </a:extLst>
          </p:cNvPr>
          <p:cNvSpPr/>
          <p:nvPr/>
        </p:nvSpPr>
        <p:spPr>
          <a:xfrm>
            <a:off x="5219845" y="1528692"/>
            <a:ext cx="2477035" cy="907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香臭 濃淡</a:t>
            </a:r>
            <a:endParaRPr lang="en-US" altLang="ko-KR" sz="4000" b="1" dirty="0">
              <a:solidFill>
                <a:srgbClr val="E16074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47" name="직사각형 27">
            <a:extLst>
              <a:ext uri="{FF2B5EF4-FFF2-40B4-BE49-F238E27FC236}">
                <a16:creationId xmlns:a16="http://schemas.microsoft.com/office/drawing/2014/main" id="{23B8C9C4-EC91-4A40-8CA9-7330B15B886B}"/>
              </a:ext>
            </a:extLst>
          </p:cNvPr>
          <p:cNvSpPr/>
          <p:nvPr/>
        </p:nvSpPr>
        <p:spPr>
          <a:xfrm>
            <a:off x="9478721" y="1589189"/>
            <a:ext cx="2477035" cy="907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rgbClr val="E16074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口感 乾濕</a:t>
            </a:r>
            <a:endParaRPr lang="en-US" altLang="zh-TW" sz="4000" b="1" dirty="0">
              <a:solidFill>
                <a:srgbClr val="E16074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48" name="직사각형 27">
            <a:extLst>
              <a:ext uri="{FF2B5EF4-FFF2-40B4-BE49-F238E27FC236}">
                <a16:creationId xmlns:a16="http://schemas.microsoft.com/office/drawing/2014/main" id="{0F5E6CA9-F60C-4523-BE80-96A9BE39B806}"/>
              </a:ext>
            </a:extLst>
          </p:cNvPr>
          <p:cNvSpPr/>
          <p:nvPr/>
        </p:nvSpPr>
        <p:spPr>
          <a:xfrm>
            <a:off x="7472455" y="5206955"/>
            <a:ext cx="3441622" cy="907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酸甜苦辣鹹</a:t>
            </a:r>
            <a:endParaRPr lang="en-US" altLang="zh-TW" sz="4000" b="1" dirty="0">
              <a:solidFill>
                <a:srgbClr val="7F7F7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49" name="직사각형 27">
            <a:extLst>
              <a:ext uri="{FF2B5EF4-FFF2-40B4-BE49-F238E27FC236}">
                <a16:creationId xmlns:a16="http://schemas.microsoft.com/office/drawing/2014/main" id="{74773AD3-5CF6-4989-9F31-05BC8A069EB1}"/>
              </a:ext>
            </a:extLst>
          </p:cNvPr>
          <p:cNvSpPr/>
          <p:nvPr/>
        </p:nvSpPr>
        <p:spPr>
          <a:xfrm>
            <a:off x="3223320" y="5250381"/>
            <a:ext cx="4123957" cy="9073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輕敲、咬下聲音</a:t>
            </a:r>
            <a:endParaRPr lang="en-US" altLang="ko-KR" sz="4000" b="1" dirty="0">
              <a:solidFill>
                <a:srgbClr val="7F7F7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67154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6" grpId="0"/>
      <p:bldP spid="47" grpId="0"/>
      <p:bldP spid="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직선 연결선 24"/>
          <p:cNvCxnSpPr/>
          <p:nvPr/>
        </p:nvCxnSpPr>
        <p:spPr>
          <a:xfrm>
            <a:off x="8944299" y="875047"/>
            <a:ext cx="2916000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771525" y="1792696"/>
            <a:ext cx="10734145" cy="1270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각 삼각형 2"/>
          <p:cNvSpPr/>
          <p:nvPr/>
        </p:nvSpPr>
        <p:spPr>
          <a:xfrm rot="5400000">
            <a:off x="686330" y="164981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각 삼각형 27"/>
          <p:cNvSpPr/>
          <p:nvPr/>
        </p:nvSpPr>
        <p:spPr>
          <a:xfrm rot="16200000">
            <a:off x="11151046" y="2712271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780272" y="3528246"/>
            <a:ext cx="10658475" cy="2703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각 삼각형 30"/>
          <p:cNvSpPr/>
          <p:nvPr/>
        </p:nvSpPr>
        <p:spPr>
          <a:xfrm rot="5400000">
            <a:off x="686329" y="3488220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각 삼각형 31"/>
          <p:cNvSpPr/>
          <p:nvPr/>
        </p:nvSpPr>
        <p:spPr>
          <a:xfrm rot="16200000">
            <a:off x="11151046" y="5740116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1211876" y="3329754"/>
            <a:ext cx="10185232" cy="275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b="1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陽光更濃了，山景益發清晰，一切氣味都蒸發出來。稻香撲人，真有點醺然欲醉的味兒。                   </a:t>
            </a:r>
            <a:r>
              <a:rPr lang="en-US" altLang="zh-TW" sz="28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—</a:t>
            </a:r>
            <a:r>
              <a:rPr lang="zh-TW" altLang="en-US" sz="28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張曉風</a:t>
            </a:r>
            <a:r>
              <a:rPr lang="en-US" altLang="zh-TW" sz="28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〈</a:t>
            </a:r>
            <a:r>
              <a:rPr lang="zh-TW" altLang="en-US" sz="28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到山中去</a:t>
            </a:r>
            <a:r>
              <a:rPr lang="en-US" altLang="zh-TW" sz="28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〉</a:t>
            </a:r>
            <a:endParaRPr lang="en-US" altLang="ko-KR" sz="4000" b="1" dirty="0">
              <a:solidFill>
                <a:srgbClr val="7F7F7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14" name="직사각형 113">
            <a:extLst>
              <a:ext uri="{FF2B5EF4-FFF2-40B4-BE49-F238E27FC236}">
                <a16:creationId xmlns:a16="http://schemas.microsoft.com/office/drawing/2014/main" id="{1BD3602B-A3C7-4BB5-BB2D-2E8CB655CB14}"/>
              </a:ext>
            </a:extLst>
          </p:cNvPr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sp>
        <p:nvSpPr>
          <p:cNvPr id="15" name="TextBox 38">
            <a:extLst>
              <a:ext uri="{FF2B5EF4-FFF2-40B4-BE49-F238E27FC236}">
                <a16:creationId xmlns:a16="http://schemas.microsoft.com/office/drawing/2014/main" id="{839E3E1C-5E26-49BA-9DF0-B0A8D8B91E34}"/>
              </a:ext>
            </a:extLst>
          </p:cNvPr>
          <p:cNvSpPr txBox="1"/>
          <p:nvPr/>
        </p:nvSpPr>
        <p:spPr>
          <a:xfrm>
            <a:off x="965814" y="1902983"/>
            <a:ext cx="10185232" cy="907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使用何者感官摹寫？圈出字詞。</a:t>
            </a:r>
            <a:endParaRPr lang="en-US" altLang="ko-KR" sz="4000" b="1" dirty="0">
              <a:solidFill>
                <a:srgbClr val="7F7F7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41048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직선 연결선 24"/>
          <p:cNvCxnSpPr/>
          <p:nvPr/>
        </p:nvCxnSpPr>
        <p:spPr>
          <a:xfrm>
            <a:off x="8944299" y="875047"/>
            <a:ext cx="2916000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771525" y="1792696"/>
            <a:ext cx="10734145" cy="1270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각 삼각형 2"/>
          <p:cNvSpPr/>
          <p:nvPr/>
        </p:nvSpPr>
        <p:spPr>
          <a:xfrm rot="5400000">
            <a:off x="686330" y="164981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각 삼각형 27"/>
          <p:cNvSpPr/>
          <p:nvPr/>
        </p:nvSpPr>
        <p:spPr>
          <a:xfrm rot="16200000">
            <a:off x="11151046" y="2712271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780272" y="3528246"/>
            <a:ext cx="10658475" cy="27039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각 삼각형 30"/>
          <p:cNvSpPr/>
          <p:nvPr/>
        </p:nvSpPr>
        <p:spPr>
          <a:xfrm rot="5400000">
            <a:off x="686329" y="3488220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각 삼각형 31"/>
          <p:cNvSpPr/>
          <p:nvPr/>
        </p:nvSpPr>
        <p:spPr>
          <a:xfrm rot="16200000">
            <a:off x="11151046" y="5740116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1211876" y="3329754"/>
            <a:ext cx="10185232" cy="2754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b="1" dirty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想起新兵訓練那一段日子，一大早起床，就忙碌緊張得汗流浹背，阿兵哥們體臭混著汗臭，那股阿兵哥味令人難以忘懷。</a:t>
            </a:r>
            <a:endParaRPr lang="en-US" altLang="ko-KR" sz="4000" b="1" dirty="0">
              <a:solidFill>
                <a:srgbClr val="7F7F7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pic>
        <p:nvPicPr>
          <p:cNvPr id="27" name="그림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14" name="직사각형 113">
            <a:extLst>
              <a:ext uri="{FF2B5EF4-FFF2-40B4-BE49-F238E27FC236}">
                <a16:creationId xmlns:a16="http://schemas.microsoft.com/office/drawing/2014/main" id="{1BD3602B-A3C7-4BB5-BB2D-2E8CB655CB14}"/>
              </a:ext>
            </a:extLst>
          </p:cNvPr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sp>
        <p:nvSpPr>
          <p:cNvPr id="15" name="TextBox 38">
            <a:extLst>
              <a:ext uri="{FF2B5EF4-FFF2-40B4-BE49-F238E27FC236}">
                <a16:creationId xmlns:a16="http://schemas.microsoft.com/office/drawing/2014/main" id="{839E3E1C-5E26-49BA-9DF0-B0A8D8B91E34}"/>
              </a:ext>
            </a:extLst>
          </p:cNvPr>
          <p:cNvSpPr txBox="1"/>
          <p:nvPr/>
        </p:nvSpPr>
        <p:spPr>
          <a:xfrm>
            <a:off x="965814" y="1902983"/>
            <a:ext cx="10185232" cy="907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4000" b="1" dirty="0">
                <a:solidFill>
                  <a:srgbClr val="7F7F7F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使用何者感官摹寫？圈出字詞。</a:t>
            </a:r>
            <a:endParaRPr lang="en-US" altLang="ko-KR" sz="4000" b="1" dirty="0">
              <a:solidFill>
                <a:srgbClr val="7F7F7F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0748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52150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 </a:t>
            </a:r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x2</a:t>
            </a:r>
            <a:endParaRPr lang="zh-TW" altLang="en-US" sz="8000" b="1" dirty="0">
              <a:solidFill>
                <a:srgbClr val="E16074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聽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5" name="직사각형 39">
            <a:extLst>
              <a:ext uri="{FF2B5EF4-FFF2-40B4-BE49-F238E27FC236}">
                <a16:creationId xmlns:a16="http://schemas.microsoft.com/office/drawing/2014/main" id="{DCBCF923-0D2E-40E4-AAD8-C6E86C453DAE}"/>
              </a:ext>
            </a:extLst>
          </p:cNvPr>
          <p:cNvSpPr/>
          <p:nvPr/>
        </p:nvSpPr>
        <p:spPr>
          <a:xfrm>
            <a:off x="6944290" y="3741085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6" name="직사각형 39">
            <a:extLst>
              <a:ext uri="{FF2B5EF4-FFF2-40B4-BE49-F238E27FC236}">
                <a16:creationId xmlns:a16="http://schemas.microsoft.com/office/drawing/2014/main" id="{861E0FF6-162D-4B66-8A9B-BB7011C41454}"/>
              </a:ext>
            </a:extLst>
          </p:cNvPr>
          <p:cNvSpPr/>
          <p:nvPr/>
        </p:nvSpPr>
        <p:spPr>
          <a:xfrm>
            <a:off x="9211824" y="3757494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味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9" name="직사각형 39">
            <a:extLst>
              <a:ext uri="{FF2B5EF4-FFF2-40B4-BE49-F238E27FC236}">
                <a16:creationId xmlns:a16="http://schemas.microsoft.com/office/drawing/2014/main" id="{0D8E9954-159A-4140-93AD-9C6BEF5AB837}"/>
              </a:ext>
            </a:extLst>
          </p:cNvPr>
          <p:cNvSpPr/>
          <p:nvPr/>
        </p:nvSpPr>
        <p:spPr>
          <a:xfrm>
            <a:off x="6944289" y="5143185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20" name="직사각형 9">
            <a:extLst>
              <a:ext uri="{FF2B5EF4-FFF2-40B4-BE49-F238E27FC236}">
                <a16:creationId xmlns:a16="http://schemas.microsoft.com/office/drawing/2014/main" id="{C79E4EBA-217C-4672-8D9D-C174EB77E001}"/>
              </a:ext>
            </a:extLst>
          </p:cNvPr>
          <p:cNvSpPr/>
          <p:nvPr/>
        </p:nvSpPr>
        <p:spPr>
          <a:xfrm>
            <a:off x="919023" y="1000073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1500" dirty="0">
                <a:latin typeface="華康儷中黑(P)" panose="02010601000101010101" pitchFamily="2" charset="-120"/>
                <a:ea typeface="華康儷中黑(P)" panose="02010601000101010101" pitchFamily="2" charset="-120"/>
              </a:rPr>
              <a:t>夜市</a:t>
            </a:r>
            <a:endParaRPr lang="en-US" altLang="zh-TW" sz="11500" dirty="0">
              <a:latin typeface="華康儷中黑(P)" panose="02010601000101010101" pitchFamily="2" charset="-120"/>
              <a:ea typeface="華康儷中黑(P)" panose="02010601000101010101" pitchFamily="2" charset="-120"/>
            </a:endParaRPr>
          </a:p>
          <a:p>
            <a:pPr algn="ctr"/>
            <a:r>
              <a:rPr lang="zh-TW" altLang="en-US" sz="11500" dirty="0">
                <a:latin typeface="華康儷中黑(P)" panose="02010601000101010101" pitchFamily="2" charset="-120"/>
                <a:ea typeface="華康儷中黑(P)" panose="02010601000101010101" pitchFamily="2" charset="-120"/>
              </a:rPr>
              <a:t>美食</a:t>
            </a:r>
            <a:endParaRPr lang="ko-KR" altLang="en-US" sz="11500" dirty="0">
              <a:latin typeface="華康儷中黑(P)" panose="02010601000101010101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1331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5" grpId="0" animBg="1"/>
      <p:bldP spid="36" grpId="0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4261898" y="978227"/>
            <a:ext cx="5796793" cy="873050"/>
          </a:xfrm>
          <a:prstGeom prst="rect">
            <a:avLst/>
          </a:prstGeom>
          <a:solidFill>
            <a:srgbClr val="5252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螢幕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+</a:t>
            </a:r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題目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438327" y="3189718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3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5" name="직사각형 39">
            <a:extLst>
              <a:ext uri="{FF2B5EF4-FFF2-40B4-BE49-F238E27FC236}">
                <a16:creationId xmlns:a16="http://schemas.microsoft.com/office/drawing/2014/main" id="{DCBCF923-0D2E-40E4-AAD8-C6E86C453DAE}"/>
              </a:ext>
            </a:extLst>
          </p:cNvPr>
          <p:cNvSpPr/>
          <p:nvPr/>
        </p:nvSpPr>
        <p:spPr>
          <a:xfrm>
            <a:off x="2111053" y="3128688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1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6" name="직사각형 39">
            <a:extLst>
              <a:ext uri="{FF2B5EF4-FFF2-40B4-BE49-F238E27FC236}">
                <a16:creationId xmlns:a16="http://schemas.microsoft.com/office/drawing/2014/main" id="{861E0FF6-162D-4B66-8A9B-BB7011C41454}"/>
              </a:ext>
            </a:extLst>
          </p:cNvPr>
          <p:cNvSpPr/>
          <p:nvPr/>
        </p:nvSpPr>
        <p:spPr>
          <a:xfrm>
            <a:off x="9438327" y="5067684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6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9" name="직사각형 39">
            <a:extLst>
              <a:ext uri="{FF2B5EF4-FFF2-40B4-BE49-F238E27FC236}">
                <a16:creationId xmlns:a16="http://schemas.microsoft.com/office/drawing/2014/main" id="{0D8E9954-159A-4140-93AD-9C6BEF5AB837}"/>
              </a:ext>
            </a:extLst>
          </p:cNvPr>
          <p:cNvSpPr/>
          <p:nvPr/>
        </p:nvSpPr>
        <p:spPr>
          <a:xfrm>
            <a:off x="5959914" y="5067684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5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20" name="직사각형 9">
            <a:extLst>
              <a:ext uri="{FF2B5EF4-FFF2-40B4-BE49-F238E27FC236}">
                <a16:creationId xmlns:a16="http://schemas.microsoft.com/office/drawing/2014/main" id="{C79E4EBA-217C-4672-8D9D-C174EB77E001}"/>
              </a:ext>
            </a:extLst>
          </p:cNvPr>
          <p:cNvSpPr/>
          <p:nvPr/>
        </p:nvSpPr>
        <p:spPr>
          <a:xfrm>
            <a:off x="919023" y="1000073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隊型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5729746" y="1799978"/>
            <a:ext cx="992310" cy="978726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latin typeface="華康儷粗黑" panose="02010609000101010101" pitchFamily="49" charset="-120"/>
                <a:ea typeface="文鼎新藝體" panose="02010609010101010101" pitchFamily="49" charset="-120"/>
              </a:rPr>
              <a:t>猜</a:t>
            </a:r>
            <a:endParaRPr lang="ko-KR" altLang="en-US" sz="4000" dirty="0">
              <a:latin typeface="華康儷粗黑" panose="02010609000101010101" pitchFamily="49" charset="-120"/>
            </a:endParaRPr>
          </a:p>
        </p:txBody>
      </p:sp>
      <p:sp>
        <p:nvSpPr>
          <p:cNvPr id="13" name="타원 56">
            <a:extLst>
              <a:ext uri="{FF2B5EF4-FFF2-40B4-BE49-F238E27FC236}">
                <a16:creationId xmlns:a16="http://schemas.microsoft.com/office/drawing/2014/main" id="{5B978B1F-2045-442C-B28F-F85273288E89}"/>
              </a:ext>
            </a:extLst>
          </p:cNvPr>
          <p:cNvSpPr>
            <a:spLocks noChangeAspect="1"/>
          </p:cNvSpPr>
          <p:nvPr/>
        </p:nvSpPr>
        <p:spPr>
          <a:xfrm>
            <a:off x="6727559" y="1809794"/>
            <a:ext cx="992310" cy="978726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latin typeface="華康儷粗黑" panose="02010609000101010101" pitchFamily="49" charset="-120"/>
                <a:ea typeface="文鼎新藝體" panose="02010609010101010101" pitchFamily="49" charset="-120"/>
              </a:rPr>
              <a:t>猜</a:t>
            </a:r>
            <a:endParaRPr lang="ko-KR" altLang="en-US" sz="4000" dirty="0">
              <a:latin typeface="華康儷粗黑" panose="02010609000101010101" pitchFamily="49" charset="-120"/>
            </a:endParaRPr>
          </a:p>
        </p:txBody>
      </p:sp>
      <p:sp>
        <p:nvSpPr>
          <p:cNvPr id="14" name="타원 56">
            <a:extLst>
              <a:ext uri="{FF2B5EF4-FFF2-40B4-BE49-F238E27FC236}">
                <a16:creationId xmlns:a16="http://schemas.microsoft.com/office/drawing/2014/main" id="{E4D9C44B-4BF9-4D6A-9D8F-2D1E918FEA11}"/>
              </a:ext>
            </a:extLst>
          </p:cNvPr>
          <p:cNvSpPr>
            <a:spLocks noChangeAspect="1"/>
          </p:cNvSpPr>
          <p:nvPr/>
        </p:nvSpPr>
        <p:spPr>
          <a:xfrm>
            <a:off x="7807742" y="1823019"/>
            <a:ext cx="992310" cy="978726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latin typeface="華康儷粗黑" panose="02010609000101010101" pitchFamily="49" charset="-120"/>
                <a:ea typeface="文鼎新藝體" panose="02010609010101010101" pitchFamily="49" charset="-120"/>
              </a:rPr>
              <a:t>猜</a:t>
            </a:r>
            <a:endParaRPr lang="ko-KR" altLang="en-US" sz="4000" dirty="0">
              <a:latin typeface="華康儷粗黑" panose="02010609000101010101" pitchFamily="49" charset="-120"/>
            </a:endParaRPr>
          </a:p>
        </p:txBody>
      </p:sp>
      <p:sp>
        <p:nvSpPr>
          <p:cNvPr id="15" name="직사각형 39">
            <a:extLst>
              <a:ext uri="{FF2B5EF4-FFF2-40B4-BE49-F238E27FC236}">
                <a16:creationId xmlns:a16="http://schemas.microsoft.com/office/drawing/2014/main" id="{7BD27ABE-39E9-44A0-8D6A-5716290D3FB7}"/>
              </a:ext>
            </a:extLst>
          </p:cNvPr>
          <p:cNvSpPr/>
          <p:nvPr/>
        </p:nvSpPr>
        <p:spPr>
          <a:xfrm>
            <a:off x="2111053" y="5067684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4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16" name="타원 56">
            <a:extLst>
              <a:ext uri="{FF2B5EF4-FFF2-40B4-BE49-F238E27FC236}">
                <a16:creationId xmlns:a16="http://schemas.microsoft.com/office/drawing/2014/main" id="{491FAEF9-0396-441D-8124-0DBB9C9150EB}"/>
              </a:ext>
            </a:extLst>
          </p:cNvPr>
          <p:cNvSpPr>
            <a:spLocks noChangeAspect="1"/>
          </p:cNvSpPr>
          <p:nvPr/>
        </p:nvSpPr>
        <p:spPr>
          <a:xfrm>
            <a:off x="6148290" y="3338878"/>
            <a:ext cx="936442" cy="9236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latin typeface="華康儷粗黑" panose="02010609000101010101" pitchFamily="49" charset="-120"/>
                <a:ea typeface="文鼎新藝體" panose="02010609010101010101" pitchFamily="49" charset="-120"/>
              </a:rPr>
              <a:t>講</a:t>
            </a:r>
            <a:endParaRPr lang="ko-KR" altLang="en-US" sz="4000" dirty="0">
              <a:latin typeface="華康儷粗黑" panose="02010609000101010101" pitchFamily="49" charset="-120"/>
            </a:endParaRPr>
          </a:p>
        </p:txBody>
      </p:sp>
      <p:sp>
        <p:nvSpPr>
          <p:cNvPr id="22" name="타원 56">
            <a:extLst>
              <a:ext uri="{FF2B5EF4-FFF2-40B4-BE49-F238E27FC236}">
                <a16:creationId xmlns:a16="http://schemas.microsoft.com/office/drawing/2014/main" id="{35D71539-A1C0-4039-844D-E9D6D9CC18BF}"/>
              </a:ext>
            </a:extLst>
          </p:cNvPr>
          <p:cNvSpPr>
            <a:spLocks noChangeAspect="1"/>
          </p:cNvSpPr>
          <p:nvPr/>
        </p:nvSpPr>
        <p:spPr>
          <a:xfrm>
            <a:off x="7132343" y="3338881"/>
            <a:ext cx="936436" cy="92361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latin typeface="華康儷粗黑" panose="02010609000101010101" pitchFamily="49" charset="-120"/>
                <a:ea typeface="文鼎新藝體" panose="02010609010101010101" pitchFamily="49" charset="-120"/>
              </a:rPr>
              <a:t>講</a:t>
            </a:r>
            <a:endParaRPr lang="ko-KR" altLang="en-US" sz="4000" dirty="0">
              <a:latin typeface="華康儷粗黑" panose="02010609000101010101" pitchFamily="49" charset="-120"/>
            </a:endParaRPr>
          </a:p>
        </p:txBody>
      </p:sp>
      <p:sp>
        <p:nvSpPr>
          <p:cNvPr id="23" name="직사각형 39">
            <a:extLst>
              <a:ext uri="{FF2B5EF4-FFF2-40B4-BE49-F238E27FC236}">
                <a16:creationId xmlns:a16="http://schemas.microsoft.com/office/drawing/2014/main" id="{24A0CE17-62D4-410F-AC80-2665621CFCE8}"/>
              </a:ext>
            </a:extLst>
          </p:cNvPr>
          <p:cNvSpPr/>
          <p:nvPr/>
        </p:nvSpPr>
        <p:spPr>
          <a:xfrm>
            <a:off x="5959914" y="3128688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</a:t>
            </a:r>
            <a:r>
              <a:rPr lang="en-US" altLang="zh-TW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2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032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3" grpId="0" animBg="1"/>
      <p:bldP spid="14" grpId="0" animBg="1"/>
      <p:bldP spid="16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20" name="직사각형 9">
            <a:extLst>
              <a:ext uri="{FF2B5EF4-FFF2-40B4-BE49-F238E27FC236}">
                <a16:creationId xmlns:a16="http://schemas.microsoft.com/office/drawing/2014/main" id="{C79E4EBA-217C-4672-8D9D-C174EB77E001}"/>
              </a:ext>
            </a:extLst>
          </p:cNvPr>
          <p:cNvSpPr/>
          <p:nvPr/>
        </p:nvSpPr>
        <p:spPr>
          <a:xfrm>
            <a:off x="919023" y="1000073"/>
            <a:ext cx="417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01</a:t>
            </a:r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臭豆腐</a:t>
            </a:r>
            <a:endParaRPr lang="ko-KR" altLang="en-US" sz="7200" dirty="0">
              <a:latin typeface="華康儷粗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874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味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章魚燒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505844CD-36AA-4E9D-B248-043D3BBF5A8F}"/>
              </a:ext>
            </a:extLst>
          </p:cNvPr>
          <p:cNvSpPr/>
          <p:nvPr/>
        </p:nvSpPr>
        <p:spPr>
          <a:xfrm>
            <a:off x="919023" y="1000073"/>
            <a:ext cx="417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02</a:t>
            </a:r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</p:spTree>
    <p:extLst>
      <p:ext uri="{BB962C8B-B14F-4D97-AF65-F5344CB8AC3E}">
        <p14:creationId xmlns:p14="http://schemas.microsoft.com/office/powerpoint/2010/main" val="277574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聽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炸雞排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2E52061C-CE83-4F4B-BA82-CC7E296F370D}"/>
              </a:ext>
            </a:extLst>
          </p:cNvPr>
          <p:cNvSpPr/>
          <p:nvPr/>
        </p:nvSpPr>
        <p:spPr>
          <a:xfrm>
            <a:off x="919023" y="1000073"/>
            <a:ext cx="417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03</a:t>
            </a:r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</p:spTree>
    <p:extLst>
      <p:ext uri="{BB962C8B-B14F-4D97-AF65-F5344CB8AC3E}">
        <p14:creationId xmlns:p14="http://schemas.microsoft.com/office/powerpoint/2010/main" val="1953699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烤魷魚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7823F11C-02D6-4418-BB20-12BAFFC4ABD7}"/>
              </a:ext>
            </a:extLst>
          </p:cNvPr>
          <p:cNvSpPr/>
          <p:nvPr/>
        </p:nvSpPr>
        <p:spPr>
          <a:xfrm>
            <a:off x="919023" y="1000073"/>
            <a:ext cx="417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04</a:t>
            </a:r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</p:spTree>
    <p:extLst>
      <p:ext uri="{BB962C8B-B14F-4D97-AF65-F5344CB8AC3E}">
        <p14:creationId xmlns:p14="http://schemas.microsoft.com/office/powerpoint/2010/main" val="119410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地瓜球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D1EECC5A-44FD-4F2E-BF0F-3B3B5C52AC9A}"/>
              </a:ext>
            </a:extLst>
          </p:cNvPr>
          <p:cNvSpPr/>
          <p:nvPr/>
        </p:nvSpPr>
        <p:spPr>
          <a:xfrm>
            <a:off x="919023" y="1000073"/>
            <a:ext cx="417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05</a:t>
            </a:r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</p:spTree>
    <p:extLst>
      <p:ext uri="{BB962C8B-B14F-4D97-AF65-F5344CB8AC3E}">
        <p14:creationId xmlns:p14="http://schemas.microsoft.com/office/powerpoint/2010/main" val="1838484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348273" y="1056004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限制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628639" y="2350759"/>
            <a:ext cx="4468696" cy="4407522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72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蔥油餅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39F69089-910C-434F-BBA9-8A5B576BB921}"/>
              </a:ext>
            </a:extLst>
          </p:cNvPr>
          <p:cNvSpPr/>
          <p:nvPr/>
        </p:nvSpPr>
        <p:spPr>
          <a:xfrm>
            <a:off x="919023" y="1000073"/>
            <a:ext cx="41783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06</a:t>
            </a:r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題目</a:t>
            </a:r>
          </a:p>
        </p:txBody>
      </p:sp>
    </p:spTree>
    <p:extLst>
      <p:ext uri="{BB962C8B-B14F-4D97-AF65-F5344CB8AC3E}">
        <p14:creationId xmlns:p14="http://schemas.microsoft.com/office/powerpoint/2010/main" val="2365415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sp>
        <p:nvSpPr>
          <p:cNvPr id="147" name="직사각형 146"/>
          <p:cNvSpPr/>
          <p:nvPr/>
        </p:nvSpPr>
        <p:spPr>
          <a:xfrm>
            <a:off x="2499675" y="1707415"/>
            <a:ext cx="2551033" cy="101821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0</a:t>
            </a:r>
            <a:r>
              <a:rPr lang="en-US" altLang="zh-TW" sz="8800" b="1" dirty="0"/>
              <a:t>1</a:t>
            </a:r>
            <a:endParaRPr lang="ko-KR" altLang="en-US" sz="88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601617" y="2283859"/>
            <a:ext cx="13924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333F50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結論</a:t>
            </a:r>
          </a:p>
        </p:txBody>
      </p:sp>
      <p:sp>
        <p:nvSpPr>
          <p:cNvPr id="20" name="모서리가 둥근 직사각형 179">
            <a:extLst>
              <a:ext uri="{FF2B5EF4-FFF2-40B4-BE49-F238E27FC236}">
                <a16:creationId xmlns:a16="http://schemas.microsoft.com/office/drawing/2014/main" id="{1B5CF40B-02A3-4F0E-AB04-D53967FFBA31}"/>
              </a:ext>
            </a:extLst>
          </p:cNvPr>
          <p:cNvSpPr/>
          <p:nvPr/>
        </p:nvSpPr>
        <p:spPr>
          <a:xfrm>
            <a:off x="5300329" y="1707415"/>
            <a:ext cx="6662371" cy="1018214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先從最具     處開始</a:t>
            </a:r>
            <a:endParaRPr lang="ko-KR" altLang="en-US" sz="4800" dirty="0">
              <a:solidFill>
                <a:schemeClr val="bg1"/>
              </a:solidFill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</p:txBody>
      </p:sp>
      <p:sp>
        <p:nvSpPr>
          <p:cNvPr id="16" name="직사각형 146">
            <a:extLst>
              <a:ext uri="{FF2B5EF4-FFF2-40B4-BE49-F238E27FC236}">
                <a16:creationId xmlns:a16="http://schemas.microsoft.com/office/drawing/2014/main" id="{9149EAF9-E446-42B6-8EA7-EEDBF2A00E27}"/>
              </a:ext>
            </a:extLst>
          </p:cNvPr>
          <p:cNvSpPr/>
          <p:nvPr/>
        </p:nvSpPr>
        <p:spPr>
          <a:xfrm>
            <a:off x="2499675" y="3171591"/>
            <a:ext cx="2551033" cy="1018214"/>
          </a:xfrm>
          <a:prstGeom prst="rect">
            <a:avLst/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0</a:t>
            </a:r>
            <a:r>
              <a:rPr lang="en-US" altLang="zh-TW" sz="8800" b="1" dirty="0"/>
              <a:t>2</a:t>
            </a:r>
            <a:endParaRPr lang="ko-KR" altLang="en-US" sz="8800" b="1" dirty="0"/>
          </a:p>
        </p:txBody>
      </p:sp>
      <p:sp>
        <p:nvSpPr>
          <p:cNvPr id="19" name="모서리가 둥근 직사각형 179">
            <a:extLst>
              <a:ext uri="{FF2B5EF4-FFF2-40B4-BE49-F238E27FC236}">
                <a16:creationId xmlns:a16="http://schemas.microsoft.com/office/drawing/2014/main" id="{6D4C3691-36B7-446D-856F-5C74969B4D21}"/>
              </a:ext>
            </a:extLst>
          </p:cNvPr>
          <p:cNvSpPr/>
          <p:nvPr/>
        </p:nvSpPr>
        <p:spPr>
          <a:xfrm>
            <a:off x="5437394" y="3197310"/>
            <a:ext cx="6754606" cy="1018214"/>
          </a:xfrm>
          <a:prstGeom prst="roundRect">
            <a:avLst>
              <a:gd name="adj" fmla="val 50000"/>
            </a:avLst>
          </a:prstGeom>
          <a:solidFill>
            <a:srgbClr val="333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  </a:t>
            </a:r>
            <a:r>
              <a:rPr lang="zh-TW" altLang="en-US" sz="54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詞</a:t>
            </a:r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可讓描述更精準</a:t>
            </a:r>
            <a:endParaRPr lang="ko-KR" altLang="en-US" sz="4800" dirty="0">
              <a:solidFill>
                <a:schemeClr val="bg1"/>
              </a:solidFill>
              <a:latin typeface="華康儷粗黑" panose="02010609000101010101" pitchFamily="49" charset="-120"/>
              <a:ea typeface="야놀자 야체 B" panose="02020603020101020101" pitchFamily="18" charset="-127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D47DD8F-4CE8-4A4F-917F-04F11673E9A8}"/>
              </a:ext>
            </a:extLst>
          </p:cNvPr>
          <p:cNvSpPr/>
          <p:nvPr/>
        </p:nvSpPr>
        <p:spPr>
          <a:xfrm>
            <a:off x="5810774" y="3244752"/>
            <a:ext cx="8771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副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D7B8F25-4B19-4AD3-9333-B7AC9D14B5F4}"/>
              </a:ext>
            </a:extLst>
          </p:cNvPr>
          <p:cNvSpPr/>
          <p:nvPr/>
        </p:nvSpPr>
        <p:spPr>
          <a:xfrm>
            <a:off x="8205641" y="1801023"/>
            <a:ext cx="141577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dirty="0">
                <a:solidFill>
                  <a:srgbClr val="E16074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特色</a:t>
            </a:r>
          </a:p>
        </p:txBody>
      </p:sp>
    </p:spTree>
    <p:extLst>
      <p:ext uri="{BB962C8B-B14F-4D97-AF65-F5344CB8AC3E}">
        <p14:creationId xmlns:p14="http://schemas.microsoft.com/office/powerpoint/2010/main" val="1693631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1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직사각형 113"/>
          <p:cNvSpPr/>
          <p:nvPr/>
        </p:nvSpPr>
        <p:spPr>
          <a:xfrm>
            <a:off x="221924" y="272885"/>
            <a:ext cx="84887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</a:t>
            </a:r>
            <a:r>
              <a:rPr lang="zh-TW" altLang="en-US" sz="36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 </a:t>
            </a:r>
            <a:r>
              <a:rPr lang="zh-TW" altLang="en-US" sz="3200" dirty="0">
                <a:solidFill>
                  <a:prstClr val="white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  <a:p>
            <a:endParaRPr lang="zh-TW" altLang="en-US" sz="3600" dirty="0">
              <a:solidFill>
                <a:prstClr val="white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</p:txBody>
      </p:sp>
      <p:cxnSp>
        <p:nvCxnSpPr>
          <p:cNvPr id="25" name="직선 연결선 24"/>
          <p:cNvCxnSpPr/>
          <p:nvPr/>
        </p:nvCxnSpPr>
        <p:spPr>
          <a:xfrm>
            <a:off x="8944299" y="875047"/>
            <a:ext cx="2916000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2802071" y="1362281"/>
            <a:ext cx="8930101" cy="51047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" name="직각 삼각형 2"/>
          <p:cNvSpPr/>
          <p:nvPr/>
        </p:nvSpPr>
        <p:spPr>
          <a:xfrm rot="5400000">
            <a:off x="2712060" y="1215174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" name="직각 삼각형 27"/>
          <p:cNvSpPr/>
          <p:nvPr/>
        </p:nvSpPr>
        <p:spPr>
          <a:xfrm rot="16200000">
            <a:off x="11379646" y="6069084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87827" y="1362281"/>
            <a:ext cx="21929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i="1" u="sng" dirty="0">
                <a:solidFill>
                  <a:prstClr val="white"/>
                </a:solidFill>
              </a:rPr>
              <a:t>0</a:t>
            </a:r>
            <a:r>
              <a:rPr lang="en-US" altLang="zh-TW" sz="6600" b="1" i="1" u="sng" dirty="0">
                <a:solidFill>
                  <a:prstClr val="white"/>
                </a:solidFill>
              </a:rPr>
              <a:t>3</a:t>
            </a:r>
            <a:endParaRPr lang="ko-KR" altLang="en-US" sz="6600" b="1" u="sng" dirty="0">
              <a:solidFill>
                <a:prstClr val="black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97007" y="2762213"/>
            <a:ext cx="2031277" cy="3785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9" name="직각 삼각형 28"/>
          <p:cNvSpPr/>
          <p:nvPr/>
        </p:nvSpPr>
        <p:spPr>
          <a:xfrm rot="5400000">
            <a:off x="270928" y="259093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165100" dir="27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3" name="직각 삼각형 32"/>
          <p:cNvSpPr/>
          <p:nvPr/>
        </p:nvSpPr>
        <p:spPr>
          <a:xfrm rot="16200000">
            <a:off x="2010072" y="6055739"/>
            <a:ext cx="492125" cy="492125"/>
          </a:xfrm>
          <a:prstGeom prst="rtTriangle">
            <a:avLst/>
          </a:prstGeom>
          <a:solidFill>
            <a:srgbClr val="F6819C"/>
          </a:solidFill>
          <a:ln>
            <a:noFill/>
          </a:ln>
          <a:effectLst>
            <a:outerShdw blurRad="165100" dist="25400" dir="24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34" name="그림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12" name="직사각형 9">
            <a:extLst>
              <a:ext uri="{FF2B5EF4-FFF2-40B4-BE49-F238E27FC236}">
                <a16:creationId xmlns:a16="http://schemas.microsoft.com/office/drawing/2014/main" id="{9DB2E9DA-61E5-48CB-967F-29AF4C4A2C3D}"/>
              </a:ext>
            </a:extLst>
          </p:cNvPr>
          <p:cNvSpPr/>
          <p:nvPr/>
        </p:nvSpPr>
        <p:spPr>
          <a:xfrm>
            <a:off x="109604" y="3085377"/>
            <a:ext cx="23925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66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月</a:t>
            </a:r>
            <a:endParaRPr lang="en-US" altLang="zh-TW" sz="6600" b="1" dirty="0">
              <a:solidFill>
                <a:srgbClr val="E16074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  <a:p>
            <a:pPr algn="ctr"/>
            <a:r>
              <a:rPr lang="zh-TW" altLang="en-US" sz="66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光</a:t>
            </a:r>
            <a:endParaRPr lang="en-US" altLang="zh-TW" sz="6600" b="1" dirty="0">
              <a:solidFill>
                <a:srgbClr val="E16074"/>
              </a:solidFill>
              <a:latin typeface="야놀자 야체 B" panose="02020603020101020101" pitchFamily="18" charset="-127"/>
              <a:ea typeface="야놀자 야체 B" panose="02020603020101020101" pitchFamily="18" charset="-127"/>
            </a:endParaRPr>
          </a:p>
          <a:p>
            <a:pPr algn="ctr"/>
            <a:r>
              <a:rPr lang="zh-TW" altLang="en-US" sz="66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餅</a:t>
            </a:r>
          </a:p>
        </p:txBody>
      </p:sp>
      <p:sp>
        <p:nvSpPr>
          <p:cNvPr id="13" name="직사각형 9">
            <a:extLst>
              <a:ext uri="{FF2B5EF4-FFF2-40B4-BE49-F238E27FC236}">
                <a16:creationId xmlns:a16="http://schemas.microsoft.com/office/drawing/2014/main" id="{9DC6F786-A90B-45B7-BBB2-E843303ED3D8}"/>
              </a:ext>
            </a:extLst>
          </p:cNvPr>
          <p:cNvSpPr/>
          <p:nvPr/>
        </p:nvSpPr>
        <p:spPr>
          <a:xfrm>
            <a:off x="2789600" y="1620321"/>
            <a:ext cx="9093531" cy="4394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認識文字裡的月光餅</a:t>
            </a:r>
            <a:endParaRPr lang="en-US" altLang="zh-TW" sz="4800" dirty="0">
              <a:solidFill>
                <a:schemeClr val="tx1">
                  <a:lumMod val="75000"/>
                  <a:lumOff val="25000"/>
                </a:schemeClr>
              </a:solidFill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marL="1143000" indent="-1143000">
              <a:lnSpc>
                <a:spcPct val="1500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觀察、品嘗真實的月光餅</a:t>
            </a:r>
            <a:endParaRPr lang="en-US" altLang="zh-TW" sz="4800" dirty="0">
              <a:solidFill>
                <a:schemeClr val="tx1">
                  <a:lumMod val="75000"/>
                  <a:lumOff val="25000"/>
                </a:schemeClr>
              </a:solidFill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    </a:t>
            </a:r>
            <a:r>
              <a:rPr lang="en-US" altLang="zh-TW" sz="4000" dirty="0">
                <a:solidFill>
                  <a:srgbClr val="7F7F7F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(</a:t>
            </a:r>
            <a:r>
              <a:rPr lang="zh-TW" altLang="en-US" sz="4000" dirty="0">
                <a:solidFill>
                  <a:srgbClr val="7F7F7F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以五感中任選</a:t>
            </a:r>
            <a:r>
              <a:rPr lang="zh-TW" altLang="en-US" sz="4000" dirty="0">
                <a:solidFill>
                  <a:srgbClr val="C00000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兩種</a:t>
            </a:r>
            <a:r>
              <a:rPr lang="zh-TW" altLang="en-US" sz="4000" dirty="0">
                <a:solidFill>
                  <a:srgbClr val="7F7F7F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感官書寫</a:t>
            </a:r>
            <a:r>
              <a:rPr lang="en-US" altLang="zh-TW" sz="4000" dirty="0">
                <a:solidFill>
                  <a:srgbClr val="7F7F7F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zh-TW" sz="4800" dirty="0">
              <a:solidFill>
                <a:schemeClr val="tx1">
                  <a:lumMod val="75000"/>
                  <a:lumOff val="25000"/>
                </a:schemeClr>
              </a:solidFill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</p:txBody>
      </p:sp>
      <p:sp>
        <p:nvSpPr>
          <p:cNvPr id="2" name="語音泡泡: 圓角矩形 1">
            <a:extLst>
              <a:ext uri="{FF2B5EF4-FFF2-40B4-BE49-F238E27FC236}">
                <a16:creationId xmlns:a16="http://schemas.microsoft.com/office/drawing/2014/main" id="{13241900-B798-4E30-9279-F259C3F6E2B5}"/>
              </a:ext>
            </a:extLst>
          </p:cNvPr>
          <p:cNvSpPr/>
          <p:nvPr/>
        </p:nvSpPr>
        <p:spPr>
          <a:xfrm>
            <a:off x="4491745" y="5311910"/>
            <a:ext cx="7540301" cy="1003236"/>
          </a:xfrm>
          <a:prstGeom prst="wedgeRoundRectCallout">
            <a:avLst>
              <a:gd name="adj1" fmla="val -47577"/>
              <a:gd name="adj2" fmla="val 90459"/>
              <a:gd name="adj3" fmla="val 16667"/>
            </a:avLst>
          </a:prstGeom>
          <a:solidFill>
            <a:srgbClr val="E16074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dirty="0"/>
              <a:t> </a:t>
            </a:r>
            <a:r>
              <a:rPr lang="zh-TW" altLang="en-US" sz="4800" dirty="0">
                <a:solidFill>
                  <a:schemeClr val="bg1"/>
                </a:solidFill>
                <a:latin typeface="華康儷粗黑" panose="02010609000101010101" pitchFamily="49" charset="-120"/>
                <a:ea typeface="華康儷粗黑" panose="02010609000101010101" pitchFamily="49" charset="-120"/>
              </a:rPr>
              <a:t>延伸寫自己的美食推薦</a:t>
            </a:r>
          </a:p>
        </p:txBody>
      </p:sp>
    </p:spTree>
    <p:extLst>
      <p:ext uri="{BB962C8B-B14F-4D97-AF65-F5344CB8AC3E}">
        <p14:creationId xmlns:p14="http://schemas.microsoft.com/office/powerpoint/2010/main" val="236327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-483528" y="845769"/>
            <a:ext cx="51725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琦君</a:t>
            </a:r>
            <a:r>
              <a:rPr lang="en-US" altLang="zh-TW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〈</a:t>
            </a:r>
            <a:r>
              <a:rPr lang="zh-TW" altLang="en-US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月光餅</a:t>
            </a:r>
            <a:r>
              <a:rPr lang="en-US" altLang="zh-TW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F84D933-637A-45D8-B079-026921B60FEF}"/>
              </a:ext>
            </a:extLst>
          </p:cNvPr>
          <p:cNvSpPr/>
          <p:nvPr/>
        </p:nvSpPr>
        <p:spPr>
          <a:xfrm>
            <a:off x="470721" y="1686993"/>
            <a:ext cx="11306888" cy="4858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000" b="1" dirty="0">
                <a:solidFill>
                  <a:srgbClr val="333F5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月光餅也許是我故鄉特有的一種月餅。每到中秋，家家戶戶及商店，都用紅絲帶穿了一個比臉盆還大的月光餅，掛在屋簷下。廊前擺上糖果，點起香燭，和天空的一輪明月，相映成趣。月光餅做得很薄，當中夾一層稀少的紅糖，面上撒著密密的芝麻。供過月亮以後，拿下來在平底鍋裡一烤，扳開來吃，真是又香又脆。月光餅面積雖大，分量並不多，所以一個人可以吃一個，我總是首先搶到大半個，坐在門檻上慢慢兒的扳開嚼。</a:t>
            </a:r>
          </a:p>
        </p:txBody>
      </p:sp>
    </p:spTree>
    <p:extLst>
      <p:ext uri="{BB962C8B-B14F-4D97-AF65-F5344CB8AC3E}">
        <p14:creationId xmlns:p14="http://schemas.microsoft.com/office/powerpoint/2010/main" val="129577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-494681" y="1225550"/>
            <a:ext cx="687663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〈</a:t>
            </a:r>
            <a:r>
              <a:rPr lang="zh-TW" altLang="en-US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普解鄉愁的客家月光餅</a:t>
            </a:r>
            <a:r>
              <a:rPr lang="en-US" altLang="zh-TW" sz="4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〉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F84D933-637A-45D8-B079-026921B60FEF}"/>
              </a:ext>
            </a:extLst>
          </p:cNvPr>
          <p:cNvSpPr/>
          <p:nvPr/>
        </p:nvSpPr>
        <p:spPr>
          <a:xfrm>
            <a:off x="1333913" y="1970317"/>
            <a:ext cx="10096088" cy="4149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b="1" dirty="0">
                <a:solidFill>
                  <a:srgbClr val="333F5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名作家琦君也曾為文描述過她杭州老家的月光。陳媽媽解釋：「月光餅出爐時，白色餅皮會出現若隱若現的黃色烤痕，就像我們眼中月亮的顏色一樣。」不叫其為月餅，卻叫月光餅，也是這種樸實童趣的個性展現。</a:t>
            </a:r>
            <a:endParaRPr lang="zh-TW" altLang="en-US" sz="2800" b="1" dirty="0">
              <a:solidFill>
                <a:srgbClr val="333F50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054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25" name="직사각형 9">
            <a:extLst>
              <a:ext uri="{FF2B5EF4-FFF2-40B4-BE49-F238E27FC236}">
                <a16:creationId xmlns:a16="http://schemas.microsoft.com/office/drawing/2014/main" id="{E79A3866-BAA5-4B2C-8C73-170FE83D10FB}"/>
              </a:ext>
            </a:extLst>
          </p:cNvPr>
          <p:cNvSpPr/>
          <p:nvPr/>
        </p:nvSpPr>
        <p:spPr>
          <a:xfrm>
            <a:off x="7619292" y="1103629"/>
            <a:ext cx="33428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8000" b="1" dirty="0">
                <a:solidFill>
                  <a:srgbClr val="E16074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觀察</a:t>
            </a:r>
          </a:p>
        </p:txBody>
      </p:sp>
      <p:sp>
        <p:nvSpPr>
          <p:cNvPr id="29" name="직사각형 39">
            <a:extLst>
              <a:ext uri="{FF2B5EF4-FFF2-40B4-BE49-F238E27FC236}">
                <a16:creationId xmlns:a16="http://schemas.microsoft.com/office/drawing/2014/main" id="{41CC9F37-1CA3-4C3F-9C8A-0C48DEBDEBDF}"/>
              </a:ext>
            </a:extLst>
          </p:cNvPr>
          <p:cNvSpPr/>
          <p:nvPr/>
        </p:nvSpPr>
        <p:spPr>
          <a:xfrm>
            <a:off x="6956990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視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4" name="직사각형 39">
            <a:extLst>
              <a:ext uri="{FF2B5EF4-FFF2-40B4-BE49-F238E27FC236}">
                <a16:creationId xmlns:a16="http://schemas.microsoft.com/office/drawing/2014/main" id="{BB91BBDA-E960-4E96-920E-9D3219358A07}"/>
              </a:ext>
            </a:extLst>
          </p:cNvPr>
          <p:cNvSpPr/>
          <p:nvPr/>
        </p:nvSpPr>
        <p:spPr>
          <a:xfrm>
            <a:off x="9211824" y="2325652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聽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5" name="직사각형 39">
            <a:extLst>
              <a:ext uri="{FF2B5EF4-FFF2-40B4-BE49-F238E27FC236}">
                <a16:creationId xmlns:a16="http://schemas.microsoft.com/office/drawing/2014/main" id="{DCBCF923-0D2E-40E4-AAD8-C6E86C453DAE}"/>
              </a:ext>
            </a:extLst>
          </p:cNvPr>
          <p:cNvSpPr/>
          <p:nvPr/>
        </p:nvSpPr>
        <p:spPr>
          <a:xfrm>
            <a:off x="6944290" y="3741085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嗅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6" name="직사각형 39">
            <a:extLst>
              <a:ext uri="{FF2B5EF4-FFF2-40B4-BE49-F238E27FC236}">
                <a16:creationId xmlns:a16="http://schemas.microsoft.com/office/drawing/2014/main" id="{861E0FF6-162D-4B66-8A9B-BB7011C41454}"/>
              </a:ext>
            </a:extLst>
          </p:cNvPr>
          <p:cNvSpPr/>
          <p:nvPr/>
        </p:nvSpPr>
        <p:spPr>
          <a:xfrm>
            <a:off x="9211824" y="3757494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味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39" name="직사각형 39">
            <a:extLst>
              <a:ext uri="{FF2B5EF4-FFF2-40B4-BE49-F238E27FC236}">
                <a16:creationId xmlns:a16="http://schemas.microsoft.com/office/drawing/2014/main" id="{0D8E9954-159A-4140-93AD-9C6BEF5AB837}"/>
              </a:ext>
            </a:extLst>
          </p:cNvPr>
          <p:cNvSpPr/>
          <p:nvPr/>
        </p:nvSpPr>
        <p:spPr>
          <a:xfrm>
            <a:off x="6944289" y="5143185"/>
            <a:ext cx="2150845" cy="13420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4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觸</a:t>
            </a:r>
            <a:endParaRPr lang="ko-KR" altLang="en-US" sz="5400" dirty="0">
              <a:latin typeface="華康儷粗黑" panose="02010609000101010101" pitchFamily="49" charset="-120"/>
            </a:endParaRPr>
          </a:p>
        </p:txBody>
      </p:sp>
      <p:sp>
        <p:nvSpPr>
          <p:cNvPr id="21" name="타원 56">
            <a:extLst>
              <a:ext uri="{FF2B5EF4-FFF2-40B4-BE49-F238E27FC236}">
                <a16:creationId xmlns:a16="http://schemas.microsoft.com/office/drawing/2014/main" id="{CE754942-E7A3-4FDF-82E1-5D63044DBE89}"/>
              </a:ext>
            </a:extLst>
          </p:cNvPr>
          <p:cNvSpPr>
            <a:spLocks noChangeAspect="1"/>
          </p:cNvSpPr>
          <p:nvPr/>
        </p:nvSpPr>
        <p:spPr>
          <a:xfrm>
            <a:off x="0" y="590088"/>
            <a:ext cx="6389461" cy="6301993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3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美食</a:t>
            </a:r>
            <a:endParaRPr lang="en-US" altLang="zh-TW" sz="13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algn="ctr"/>
            <a:r>
              <a:rPr lang="zh-TW" altLang="en-US" sz="13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開吃</a:t>
            </a:r>
            <a:r>
              <a:rPr lang="en-US" altLang="zh-TW" sz="13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675354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35" grpId="0" animBg="1"/>
      <p:bldP spid="36" grpId="0" animBg="1"/>
      <p:bldP spid="3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B61D0482-5127-4DBA-A197-FC2A81E6F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62" y="1056056"/>
            <a:ext cx="11715689" cy="5681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7420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6386AD6B-AC67-442D-B9FD-4F96E43E27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41987"/>
            <a:ext cx="12192000" cy="5611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210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873050"/>
          </a:xfrm>
          <a:prstGeom prst="rect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86162" y="99719"/>
            <a:ext cx="83945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閲讀「客」</a:t>
            </a:r>
            <a:r>
              <a:rPr lang="en-US" altLang="zh-TW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— </a:t>
            </a:r>
            <a:r>
              <a:rPr lang="zh-TW" altLang="en-US" sz="3600" dirty="0">
                <a:solidFill>
                  <a:schemeClr val="bg1"/>
                </a:solidFill>
                <a:latin typeface="야놀자 야체 B" panose="02020603020101020101" pitchFamily="18" charset="-127"/>
                <a:ea typeface="야놀자 야체 B" panose="02020603020101020101" pitchFamily="18" charset="-127"/>
              </a:rPr>
              <a:t>客家美食月光餅五感寫作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36" y="92694"/>
            <a:ext cx="2682472" cy="780356"/>
          </a:xfrm>
          <a:prstGeom prst="rect">
            <a:avLst/>
          </a:prstGeom>
        </p:spPr>
      </p:pic>
      <p:sp>
        <p:nvSpPr>
          <p:cNvPr id="6" name="타원 56">
            <a:extLst>
              <a:ext uri="{FF2B5EF4-FFF2-40B4-BE49-F238E27FC236}">
                <a16:creationId xmlns:a16="http://schemas.microsoft.com/office/drawing/2014/main" id="{F01764C2-176C-440B-AF5D-1C39398E1A11}"/>
              </a:ext>
            </a:extLst>
          </p:cNvPr>
          <p:cNvSpPr>
            <a:spLocks noChangeAspect="1"/>
          </p:cNvSpPr>
          <p:nvPr/>
        </p:nvSpPr>
        <p:spPr>
          <a:xfrm>
            <a:off x="724002" y="1050365"/>
            <a:ext cx="5608540" cy="5531757"/>
          </a:xfrm>
          <a:prstGeom prst="ellipse">
            <a:avLst/>
          </a:prstGeom>
          <a:solidFill>
            <a:srgbClr val="E160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組長協助：</a:t>
            </a:r>
            <a:endParaRPr lang="en-US" altLang="zh-TW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algn="ctr"/>
            <a:endParaRPr lang="en-US" altLang="ko-KR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algn="ctr"/>
            <a:r>
              <a:rPr lang="en-US" altLang="zh-TW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1.</a:t>
            </a:r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噴酒精消毒</a:t>
            </a:r>
            <a:endParaRPr lang="en-US" altLang="zh-TW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algn="ctr"/>
            <a:r>
              <a:rPr lang="en-US" altLang="zh-TW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2.</a:t>
            </a:r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領回月光餅</a:t>
            </a:r>
            <a:endParaRPr lang="ko-KR" altLang="en-US" sz="4800" dirty="0">
              <a:latin typeface="華康儷粗黑" panose="02010609000101010101" pitchFamily="49" charset="-120"/>
            </a:endParaRPr>
          </a:p>
        </p:txBody>
      </p:sp>
      <p:sp>
        <p:nvSpPr>
          <p:cNvPr id="7" name="타원 57">
            <a:extLst>
              <a:ext uri="{FF2B5EF4-FFF2-40B4-BE49-F238E27FC236}">
                <a16:creationId xmlns:a16="http://schemas.microsoft.com/office/drawing/2014/main" id="{BB7C60DB-E4DE-42C7-86FF-8BED502D1F87}"/>
              </a:ext>
            </a:extLst>
          </p:cNvPr>
          <p:cNvSpPr>
            <a:spLocks noChangeAspect="1"/>
          </p:cNvSpPr>
          <p:nvPr/>
        </p:nvSpPr>
        <p:spPr>
          <a:xfrm>
            <a:off x="5931758" y="1050365"/>
            <a:ext cx="5497969" cy="5422701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防疫須知：</a:t>
            </a:r>
            <a:endParaRPr lang="en-US" altLang="zh-TW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algn="ctr"/>
            <a:endParaRPr lang="en-US" altLang="ko-KR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marL="342900" indent="-342900" algn="ctr">
              <a:buAutoNum type="arabicPeriod"/>
            </a:pPr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不分食</a:t>
            </a:r>
            <a:endParaRPr lang="en-US" altLang="zh-TW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marL="342900" indent="-342900" algn="ctr">
              <a:buAutoNum type="arabicPeriod"/>
            </a:pPr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不交談</a:t>
            </a:r>
            <a:endParaRPr lang="en-US" altLang="zh-TW" sz="4800" dirty="0">
              <a:latin typeface="華康儷粗黑" panose="02010609000101010101" pitchFamily="49" charset="-120"/>
              <a:ea typeface="華康儷粗黑" panose="02010609000101010101" pitchFamily="49" charset="-120"/>
            </a:endParaRPr>
          </a:p>
          <a:p>
            <a:pPr marL="342900" indent="-342900" algn="ctr">
              <a:buAutoNum type="arabicPeriod"/>
            </a:pPr>
            <a:r>
              <a:rPr lang="zh-TW" altLang="en-US" sz="4800" dirty="0">
                <a:latin typeface="華康儷粗黑" panose="02010609000101010101" pitchFamily="49" charset="-120"/>
                <a:ea typeface="華康儷粗黑" panose="02010609000101010101" pitchFamily="49" charset="-120"/>
              </a:rPr>
              <a:t>品嚐美食</a:t>
            </a:r>
            <a:endParaRPr lang="ko-KR" altLang="en-US" sz="4800" dirty="0">
              <a:latin typeface="華康儷粗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01435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3331</TotalTime>
  <Words>1096</Words>
  <Application>Microsoft Office PowerPoint</Application>
  <PresentationFormat>寬螢幕</PresentationFormat>
  <Paragraphs>224</Paragraphs>
  <Slides>29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41" baseType="lpstr">
      <vt:lpstr>맑은 고딕</vt:lpstr>
      <vt:lpstr>文鼎新藝體</vt:lpstr>
      <vt:lpstr>王漢宗特黑體繁</vt:lpstr>
      <vt:lpstr>華康粗黑體</vt:lpstr>
      <vt:lpstr>華康雅風體W3</vt:lpstr>
      <vt:lpstr>華康儷中黑(P)</vt:lpstr>
      <vt:lpstr>華康儷粗黑</vt:lpstr>
      <vt:lpstr>新細明體</vt:lpstr>
      <vt:lpstr>야놀자 야체 B</vt:lpstr>
      <vt:lpstr>Arial</vt:lpstr>
      <vt:lpstr>Wingdings</vt:lpstr>
      <vt:lpstr>Office 테마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조땡</dc:creator>
  <cp:lastModifiedBy>User</cp:lastModifiedBy>
  <cp:revision>480</cp:revision>
  <dcterms:created xsi:type="dcterms:W3CDTF">2018-08-02T07:05:36Z</dcterms:created>
  <dcterms:modified xsi:type="dcterms:W3CDTF">2021-05-19T01:17:16Z</dcterms:modified>
</cp:coreProperties>
</file>